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EFDF26-C933-4271-9EB5-ABD6E7517DB3}">
  <a:tblStyle styleId="{24EFDF26-C933-4271-9EB5-ABD6E7517DB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fill>
          <a:solidFill>
            <a:srgbClr val="E0E0E0"/>
          </a:solidFill>
        </a:fill>
      </a:tcStyle>
    </a:band1H>
    <a:band2H>
      <a:tcTxStyle/>
    </a:band2H>
    <a:band1V>
      <a:tcTxStyle/>
      <a:tcStyle>
        <a:fill>
          <a:solidFill>
            <a:srgbClr val="E0E0E0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olymp.hse.ru/mmo/?ysclid=m0rxvlbkm703823362" TargetMode="External"/><Relationship Id="rId4" Type="http://schemas.openxmlformats.org/officeDocument/2006/relationships/hyperlink" Target="https://techno-cup.ru/" TargetMode="External"/><Relationship Id="rId5" Type="http://schemas.openxmlformats.org/officeDocument/2006/relationships/hyperlink" Target="https://olymp.bmstu.ru/e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097280" y="758952"/>
            <a:ext cx="10058400" cy="2494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ru-RU">
                <a:latin typeface="Calibri"/>
                <a:ea typeface="Calibri"/>
                <a:cs typeface="Calibri"/>
                <a:sym typeface="Calibri"/>
              </a:rPr>
            </a:br>
            <a:r>
              <a:rPr lang="ru-RU">
                <a:latin typeface="Calibri"/>
                <a:ea typeface="Calibri"/>
                <a:cs typeface="Calibri"/>
                <a:sym typeface="Calibri"/>
              </a:rPr>
              <a:t>Олимпиадная группа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754315"/>
            <a:ext cx="9144000" cy="1503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None/>
            </a:pPr>
            <a:r>
              <a:rPr lang="ru-RU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Урок 1. Повторение.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1097280" y="286603"/>
            <a:ext cx="10058400" cy="5047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</a:pPr>
            <a:r>
              <a:rPr lang="ru-RU" sz="3600">
                <a:solidFill>
                  <a:srgbClr val="FF0000"/>
                </a:solidFill>
              </a:rPr>
              <a:t>Повторение//</a:t>
            </a:r>
            <a:r>
              <a:rPr lang="ru-RU" sz="3600"/>
              <a:t>Практическое задание в Python</a:t>
            </a:r>
            <a:endParaRPr sz="4000"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838200" y="791308"/>
            <a:ext cx="10515600" cy="5908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3200"/>
              <a:t>-Напишите программу </a:t>
            </a:r>
            <a:r>
              <a:rPr b="1" lang="ru-RU" sz="3200"/>
              <a:t>консольный герой v1.0</a:t>
            </a:r>
            <a:r>
              <a:rPr lang="ru-RU" sz="3200"/>
              <a:t>.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3200"/>
              <a:t>-</a:t>
            </a:r>
            <a:r>
              <a:rPr b="1" lang="ru-RU" sz="3200"/>
              <a:t>Требования: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ru-RU" sz="3200"/>
              <a:t>Пользователь должен следуя вашим инструкциям создать своего героя.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ru-RU" sz="3200"/>
              <a:t>Реализовать простейший игровой процесс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ru-RU" sz="3200"/>
              <a:t>Пользователь должен увидеть результат своей работы из пункта 1.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3200"/>
              <a:t>-</a:t>
            </a:r>
            <a:r>
              <a:rPr b="1" lang="ru-RU" sz="3200"/>
              <a:t>Программа должна содержать в себе только: </a:t>
            </a:r>
            <a:endParaRPr b="1" sz="3200"/>
          </a:p>
          <a:p>
            <a:pPr indent="-514350" lvl="0" marL="5143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ru-RU" sz="3200"/>
              <a:t>Операторы</a:t>
            </a:r>
            <a:endParaRPr sz="3200"/>
          </a:p>
          <a:p>
            <a:pPr indent="-514350" lvl="0" marL="5143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ru-RU" sz="3200"/>
              <a:t>Функции input() и print()</a:t>
            </a:r>
            <a:endParaRPr sz="3200"/>
          </a:p>
          <a:p>
            <a:pPr indent="-514350" lvl="0" marL="5143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ru-RU" sz="3200"/>
              <a:t>Базовые объекты python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3200"/>
              <a:t>-</a:t>
            </a:r>
            <a:r>
              <a:rPr b="1" lang="ru-RU" sz="3200"/>
              <a:t>Время выполнения 20 минут</a:t>
            </a:r>
            <a:endParaRPr b="1" sz="3200"/>
          </a:p>
          <a:p>
            <a:pPr indent="-311150" lvl="0" marL="5143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1097280" y="286603"/>
            <a:ext cx="10058400" cy="5047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</a:pPr>
            <a:r>
              <a:rPr lang="ru-RU" sz="3600">
                <a:solidFill>
                  <a:srgbClr val="FF0000"/>
                </a:solidFill>
              </a:rPr>
              <a:t>Повторение//</a:t>
            </a:r>
            <a:r>
              <a:rPr lang="ru-RU" sz="3600"/>
              <a:t>Домашнее задание </a:t>
            </a:r>
            <a:endParaRPr sz="4000"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838200" y="791308"/>
            <a:ext cx="10515600" cy="5908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3200"/>
              <a:t>1) Напишите программу </a:t>
            </a:r>
            <a:r>
              <a:rPr b="1" lang="ru-RU" sz="3200"/>
              <a:t>консольный герой v2.0</a:t>
            </a:r>
            <a:r>
              <a:rPr lang="ru-RU" sz="3200"/>
              <a:t>.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3200"/>
              <a:t>-</a:t>
            </a:r>
            <a:r>
              <a:rPr b="1" lang="ru-RU" sz="3200"/>
              <a:t>Требования:</a:t>
            </a:r>
            <a:endParaRPr b="1" sz="3200"/>
          </a:p>
          <a:p>
            <a:pPr indent="-514350" lvl="0" marL="5143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ru-RU" sz="3200"/>
              <a:t>Выполнить требования из задания консольный герой v1.0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ru-RU" sz="3200"/>
              <a:t>В основе вашей программы должны быть наработки из предыдущего задания.</a:t>
            </a:r>
            <a:endParaRPr sz="3200"/>
          </a:p>
          <a:p>
            <a:pPr indent="-514350" lvl="0" marL="5143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ru-RU" sz="3200"/>
              <a:t>Интегрировать одну из возможных доработок с урока или придумать свою.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3200"/>
              <a:t>2) </a:t>
            </a:r>
            <a:r>
              <a:rPr b="1" lang="ru-RU" sz="3200"/>
              <a:t>Создать учетную запись на GitHub</a:t>
            </a:r>
            <a:r>
              <a:rPr b="1" lang="ru-RU" sz="3200">
                <a:solidFill>
                  <a:srgbClr val="FF0000"/>
                </a:solidFill>
              </a:rPr>
              <a:t>!!!</a:t>
            </a:r>
            <a:endParaRPr b="1" sz="3200">
              <a:solidFill>
                <a:srgbClr val="FF0000"/>
              </a:solidFill>
            </a:endParaRPr>
          </a:p>
          <a:p>
            <a:pPr indent="-311150" lvl="0" marL="5143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838200" y="286603"/>
            <a:ext cx="10317480" cy="5047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ru-RU" sz="4000"/>
              <a:t>Регистрация</a:t>
            </a:r>
            <a:endParaRPr b="1" sz="4000"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838200" y="791308"/>
            <a:ext cx="10515600" cy="5908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3200"/>
              <a:t>1.Высшая проба - </a:t>
            </a:r>
            <a:r>
              <a:rPr lang="ru-RU" sz="3200" u="sng">
                <a:solidFill>
                  <a:schemeClr val="hlink"/>
                </a:solidFill>
                <a:hlinkClick r:id="rId3"/>
              </a:rPr>
              <a:t>https://olymp.hse.ru/mmo/?ysclid=m0rxvlbkm703823362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3200"/>
              <a:t>2. Технобук - </a:t>
            </a:r>
            <a:r>
              <a:rPr lang="ru-RU" sz="3200" u="sng">
                <a:solidFill>
                  <a:schemeClr val="hlink"/>
                </a:solidFill>
                <a:hlinkClick r:id="rId4"/>
              </a:rPr>
              <a:t>https://techno-cup.ru/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3200"/>
              <a:t>3. Шаг в будущее -  </a:t>
            </a:r>
            <a:r>
              <a:rPr lang="ru-RU" sz="3200" u="sng">
                <a:solidFill>
                  <a:schemeClr val="hlink"/>
                </a:solidFill>
                <a:hlinkClick r:id="rId5"/>
              </a:rPr>
              <a:t>https://olymp.bmstu.ru/en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3200"/>
              <a:t>4. Открытая олимпиада по программированию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3200"/>
              <a:t>5. ICPC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3200"/>
              <a:t>6. Чемпионат Урала по программированию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3200"/>
              <a:t>7. Траектория будущего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3200"/>
              <a:t>8. Инополис онлайн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3200"/>
              <a:t>9. Выходи решать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1097280" y="286603"/>
            <a:ext cx="10058400" cy="5047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libri"/>
              <a:buNone/>
            </a:pPr>
            <a:r>
              <a:rPr lang="ru-RU" sz="4000">
                <a:solidFill>
                  <a:srgbClr val="FF0000"/>
                </a:solidFill>
              </a:rPr>
              <a:t>Повторение//</a:t>
            </a:r>
            <a:r>
              <a:rPr lang="ru-RU" sz="4000"/>
              <a:t>Пример программы</a:t>
            </a:r>
            <a:endParaRPr sz="4000"/>
          </a:p>
        </p:txBody>
      </p:sp>
      <p:pic>
        <p:nvPicPr>
          <p:cNvPr descr="Picture background" id="91" name="Google Shape;91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4015" y="791308"/>
            <a:ext cx="9546688" cy="5705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1097280" y="286603"/>
            <a:ext cx="10058400" cy="5047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ru-RU" sz="3200">
                <a:solidFill>
                  <a:srgbClr val="FF0000"/>
                </a:solidFill>
              </a:rPr>
              <a:t>Повторение//</a:t>
            </a:r>
            <a:r>
              <a:rPr lang="ru-RU" sz="3200"/>
              <a:t>Классификация языков программирования</a:t>
            </a:r>
            <a:endParaRPr sz="3600"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791308"/>
            <a:ext cx="10515600" cy="5908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/>
              <a:t>1) От низкого к высокому:</a:t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   - Машинный код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   - Высокоуровневые языки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/>
              <a:t>2) По способу решения задачи:</a:t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   - Декларативные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   - Императивные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/>
              <a:t>3) По области применения:</a:t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   - Web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   - Desctop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   - и т.д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/>
              <a:t>4) По парадигме программирования:</a:t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   - Структурные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   - Объектные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   - Функциональные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/>
              <a:t>5) Способ трансляции:</a:t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   - Компиляция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   - Интерпретация 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1097280" y="286603"/>
            <a:ext cx="10058400" cy="5047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libri"/>
              <a:buNone/>
            </a:pPr>
            <a:r>
              <a:rPr lang="ru-RU" sz="4000">
                <a:solidFill>
                  <a:srgbClr val="FF0000"/>
                </a:solidFill>
              </a:rPr>
              <a:t>Повторение//</a:t>
            </a:r>
            <a:r>
              <a:rPr lang="ru-RU" sz="4000"/>
              <a:t>Классификация языка Python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38200" y="791308"/>
            <a:ext cx="10515600" cy="5908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ru-RU"/>
              <a:t>Универсальный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ru-RU"/>
              <a:t>Высокоуровневый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ru-RU"/>
              <a:t>Императивный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ru-RU"/>
              <a:t>Интерпретируемый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ru-RU"/>
              <a:t>Портируемый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ru-RU"/>
              <a:t>Динамически типизированный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ru-RU"/>
              <a:t>Быстрая разработка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ru-RU"/>
              <a:t>Скриптовой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ru-RU"/>
              <a:t>Встраиваемый и расширяемый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ru-RU"/>
              <a:t>Поддержка основных парадигм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ru-RU"/>
              <a:t>Большое количество Open Source библиотек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ru-RU"/>
              <a:t>Простой синтаксис</a:t>
            </a:r>
            <a:endParaRPr/>
          </a:p>
        </p:txBody>
      </p:sp>
      <p:pic>
        <p:nvPicPr>
          <p:cNvPr descr="Picture background"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5395" y="1311893"/>
            <a:ext cx="9734516" cy="4867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1097280" y="286603"/>
            <a:ext cx="10058400" cy="5047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libri"/>
              <a:buNone/>
            </a:pPr>
            <a:r>
              <a:rPr lang="ru-RU" sz="4000">
                <a:solidFill>
                  <a:srgbClr val="FF0000"/>
                </a:solidFill>
              </a:rPr>
              <a:t>Повторение//</a:t>
            </a:r>
            <a:r>
              <a:rPr lang="ru-RU" sz="4000"/>
              <a:t>Области применения Python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838200" y="791308"/>
            <a:ext cx="10515600" cy="5908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ru-RU" sz="4000"/>
              <a:t>Обучение</a:t>
            </a:r>
            <a:endParaRPr/>
          </a:p>
          <a:p>
            <a:pPr indent="-2540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ru-RU" sz="4000"/>
              <a:t>Наука</a:t>
            </a:r>
            <a:endParaRPr/>
          </a:p>
          <a:p>
            <a:pPr indent="-2540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ru-RU" sz="4000"/>
              <a:t>Системное администрирование</a:t>
            </a:r>
            <a:endParaRPr/>
          </a:p>
          <a:p>
            <a:pPr indent="-2540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ru-RU" sz="4000"/>
              <a:t>Big data</a:t>
            </a:r>
            <a:endParaRPr/>
          </a:p>
          <a:p>
            <a:pPr indent="-2540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ru-RU" sz="4000"/>
              <a:t>ML</a:t>
            </a:r>
            <a:endParaRPr/>
          </a:p>
          <a:p>
            <a:pPr indent="-2540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ru-RU" sz="4000"/>
              <a:t>Web</a:t>
            </a:r>
            <a:endParaRPr/>
          </a:p>
          <a:p>
            <a:pPr indent="-2540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ru-RU" sz="4000"/>
              <a:t>Тестирование</a:t>
            </a:r>
            <a:endParaRPr/>
          </a:p>
          <a:p>
            <a:pPr indent="-2540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ru-RU" sz="4000"/>
              <a:t>Разработка логики игр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1097280" y="286603"/>
            <a:ext cx="10058400" cy="5047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libri"/>
              <a:buNone/>
            </a:pPr>
            <a:r>
              <a:rPr lang="ru-RU" sz="4000">
                <a:solidFill>
                  <a:srgbClr val="FF0000"/>
                </a:solidFill>
              </a:rPr>
              <a:t>Повторение//</a:t>
            </a:r>
            <a:r>
              <a:rPr lang="ru-RU" sz="4000"/>
              <a:t>Объекты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838200" y="791308"/>
            <a:ext cx="10515600" cy="5908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3200"/>
              <a:t>-</a:t>
            </a:r>
            <a:r>
              <a:rPr b="1" lang="ru-RU" sz="3200"/>
              <a:t>Объект</a:t>
            </a:r>
            <a:r>
              <a:rPr lang="ru-RU" sz="3200"/>
              <a:t> – это набор данных, который хранится в памяти ОС.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3200"/>
              <a:t>-</a:t>
            </a:r>
            <a:r>
              <a:rPr b="1" lang="ru-RU" sz="3200"/>
              <a:t>Stack (куча) </a:t>
            </a:r>
            <a:r>
              <a:rPr lang="ru-RU" sz="3200"/>
              <a:t>– это пространство в котором хранятся объекты.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3200"/>
              <a:t>Примеры объектов: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ru-RU" sz="3200"/>
              <a:t>Простые данные (</a:t>
            </a:r>
            <a:r>
              <a:rPr lang="ru-RU" sz="3200">
                <a:solidFill>
                  <a:srgbClr val="0070C0"/>
                </a:solidFill>
              </a:rPr>
              <a:t>int, str, double, …</a:t>
            </a:r>
            <a:r>
              <a:rPr lang="ru-RU" sz="3200"/>
              <a:t>)</a:t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ru-RU" sz="3200"/>
              <a:t>Коллекции (</a:t>
            </a:r>
            <a:r>
              <a:rPr lang="ru-RU" sz="3200">
                <a:solidFill>
                  <a:srgbClr val="0070C0"/>
                </a:solidFill>
              </a:rPr>
              <a:t>list, set, tuple, …</a:t>
            </a:r>
            <a:r>
              <a:rPr lang="ru-RU" sz="3200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ru-RU" sz="3200"/>
              <a:t>Функции </a:t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ru-RU" sz="3200"/>
              <a:t>Объекты классов </a:t>
            </a:r>
            <a:endParaRPr/>
          </a:p>
        </p:txBody>
      </p:sp>
      <p:pic>
        <p:nvPicPr>
          <p:cNvPr descr="https://avatars.mds.yandex.net/i?id=3ea31b825d72199262ed8365bb5ffe3734f1c8d4-4577399-images-thumbs&amp;n=13" id="117" name="Google Shape;11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6480" y="5445369"/>
            <a:ext cx="599904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1097280" y="286603"/>
            <a:ext cx="10058400" cy="5047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libri"/>
              <a:buNone/>
            </a:pPr>
            <a:r>
              <a:rPr lang="ru-RU" sz="4000">
                <a:solidFill>
                  <a:srgbClr val="FF0000"/>
                </a:solidFill>
              </a:rPr>
              <a:t>Повторение//</a:t>
            </a:r>
            <a:r>
              <a:rPr lang="ru-RU" sz="4000"/>
              <a:t>Переменные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838200" y="791308"/>
            <a:ext cx="10515600" cy="5908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3200"/>
              <a:t>-</a:t>
            </a:r>
            <a:r>
              <a:rPr b="1" lang="ru-RU" sz="3200"/>
              <a:t>Переменная</a:t>
            </a:r>
            <a:r>
              <a:rPr lang="ru-RU" sz="3200"/>
              <a:t> – это ссылка на объект имеющая уникальное имя. 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3200"/>
              <a:t>-</a:t>
            </a:r>
            <a:r>
              <a:rPr b="1" lang="ru-RU" sz="3200"/>
              <a:t>Пространство имен (namespace) </a:t>
            </a:r>
            <a:r>
              <a:rPr lang="ru-RU" sz="3200"/>
              <a:t>– это пространство в котором хранятся ссылки. 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3200"/>
              <a:t>-Чтобы переменная ссылалась на объект, нужно использовать оператор</a:t>
            </a:r>
            <a:r>
              <a:rPr lang="ru-RU" sz="3200">
                <a:solidFill>
                  <a:srgbClr val="0070C0"/>
                </a:solidFill>
              </a:rPr>
              <a:t> </a:t>
            </a:r>
            <a:r>
              <a:rPr lang="ru-RU" sz="4000">
                <a:solidFill>
                  <a:srgbClr val="0070C0"/>
                </a:solidFill>
              </a:rPr>
              <a:t>=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ru-RU" sz="4000"/>
              <a:t>-</a:t>
            </a:r>
            <a:r>
              <a:rPr lang="ru-RU" sz="3200"/>
              <a:t>Чтобы посмотреть какие переменные есть в namespace, можно использовать команду </a:t>
            </a:r>
            <a:r>
              <a:rPr lang="ru-RU" sz="3200">
                <a:solidFill>
                  <a:srgbClr val="0070C0"/>
                </a:solidFill>
              </a:rPr>
              <a:t>dir()</a:t>
            </a:r>
            <a:endParaRPr sz="3200"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3200"/>
              <a:t>-Какие еще операторы вы знаете? 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ru-RU" sz="3200"/>
              <a:t>Операторы</a:t>
            </a:r>
            <a:r>
              <a:rPr lang="ru-RU" sz="3200"/>
              <a:t>:</a:t>
            </a:r>
            <a:endParaRPr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1097280" y="286603"/>
            <a:ext cx="10058400" cy="5047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libri"/>
              <a:buNone/>
            </a:pPr>
            <a:r>
              <a:rPr lang="ru-RU" sz="4000">
                <a:solidFill>
                  <a:srgbClr val="FF0000"/>
                </a:solidFill>
              </a:rPr>
              <a:t>Повторение//</a:t>
            </a:r>
            <a:r>
              <a:rPr lang="ru-RU" sz="4000"/>
              <a:t>Stack и namespace</a:t>
            </a:r>
            <a:endParaRPr/>
          </a:p>
        </p:txBody>
      </p:sp>
      <p:pic>
        <p:nvPicPr>
          <p:cNvPr id="129" name="Google Shape;129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162908"/>
            <a:ext cx="10515600" cy="404893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1097281" y="1248508"/>
            <a:ext cx="969088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будет относиться к Stack, а что к namespace?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1097280" y="286603"/>
            <a:ext cx="10058400" cy="5047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libri"/>
              <a:buNone/>
            </a:pPr>
            <a:r>
              <a:rPr lang="ru-RU" sz="4000">
                <a:solidFill>
                  <a:srgbClr val="FF0000"/>
                </a:solidFill>
              </a:rPr>
              <a:t>Повторение//</a:t>
            </a:r>
            <a:r>
              <a:rPr lang="ru-RU" sz="4000"/>
              <a:t>Переменные</a:t>
            </a:r>
            <a:endParaRPr/>
          </a:p>
        </p:txBody>
      </p:sp>
      <p:graphicFrame>
        <p:nvGraphicFramePr>
          <p:cNvPr id="136" name="Google Shape;136;p21"/>
          <p:cNvGraphicFramePr/>
          <p:nvPr/>
        </p:nvGraphicFramePr>
        <p:xfrm>
          <a:off x="838200" y="11223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{24EFDF26-C933-4271-9EB5-ABD6E7517DB3}</a:tableStyleId>
              </a:tblPr>
              <a:tblGrid>
                <a:gridCol w="5257800"/>
                <a:gridCol w="5257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solidFill>
                            <a:schemeClr val="dk1"/>
                          </a:solidFill>
                        </a:rPr>
                        <a:t>namespace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</a:rPr>
                        <a:t>stack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483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-a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-print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-def</a:t>
                      </a:r>
                      <a:r>
                        <a:rPr lang="ru-RU" sz="1800"/>
                        <a:t> my_function():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    return None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-Class My_class():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    self.val = 10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    def print_val()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          return self.val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-10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-list()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-my_function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-my</a:t>
                      </a:r>
                      <a:r>
                        <a:rPr lang="ru-RU" sz="1800"/>
                        <a:t>_class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-“text”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-[1,2,3,4]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37" name="Google Shape;137;p21"/>
          <p:cNvSpPr txBox="1"/>
          <p:nvPr/>
        </p:nvSpPr>
        <p:spPr>
          <a:xfrm>
            <a:off x="838200" y="4229100"/>
            <a:ext cx="10515600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-Может ли существовать такая ссылка, которая не ссылается ни на один объект? </a:t>
            </a:r>
            <a:r>
              <a:rPr b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Ответ:</a:t>
            </a:r>
            <a:b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-Как такой объект называется? </a:t>
            </a:r>
            <a:r>
              <a:rPr b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Ответ: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-Можем ли мы написать такую конструкцию </a:t>
            </a:r>
            <a:r>
              <a:rPr lang="ru-RU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print = 10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r>
              <a:rPr b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Ответ: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-Что мы получим в результате? </a:t>
            </a:r>
            <a:r>
              <a:rPr b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Ответ: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