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f10c351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d3f10c3511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3f10c3511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d3f10c3511_1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3f10c3511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d3f10c3511_1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3f10c351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d3f10c3511_1_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3f10c3511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d3f10c3511_1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3f10c351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d3f10c3511_1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3f10c3511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d3f10c3511_1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3f10c3511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d3f10c3511_1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3f10c3511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d3f10c3511_1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3f10c3511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d3f10c3511_1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3f10c3511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d3f10c3511_1_1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3f10c351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d3f10c3511_1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3f10c351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d3f10c3511_1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3f10c3511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d3f10c3511_1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3f10c3511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d3f10c3511_1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3f10c3511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d3f10c3511_1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3f10c3511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d3f10c3511_1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3f10c3511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d3f10c3511_1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3f10c3511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d3f10c3511_1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822960" y="569214"/>
            <a:ext cx="7543800" cy="187065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br>
              <a:rPr lang="ru">
                <a:latin typeface="Calibri"/>
                <a:ea typeface="Calibri"/>
                <a:cs typeface="Calibri"/>
                <a:sym typeface="Calibri"/>
              </a:rPr>
            </a:br>
            <a:r>
              <a:rPr lang="ru">
                <a:latin typeface="Calibri"/>
                <a:ea typeface="Calibri"/>
                <a:cs typeface="Calibri"/>
                <a:sym typeface="Calibri"/>
              </a:rPr>
              <a:t>Олимпиадная группа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815736"/>
            <a:ext cx="6858000" cy="11276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None/>
            </a:pPr>
            <a:r>
              <a:rPr lang="ru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Урок 3-4. Повторение.</a:t>
            </a:r>
            <a:endParaRPr sz="2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628650" y="84221"/>
            <a:ext cx="7738110" cy="397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Функции</a:t>
            </a:r>
            <a:endParaRPr sz="2700"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628650" y="481263"/>
            <a:ext cx="7886700" cy="4543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Функция – это блок кода имеющий уникальное имя, который можно вызывать в разных частях программы.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Функции бывают встроенные и собственные. Примеры встроенных функций (</a:t>
            </a:r>
            <a:r>
              <a:rPr lang="ru">
                <a:solidFill>
                  <a:srgbClr val="0070C0"/>
                </a:solidFill>
              </a:rPr>
              <a:t>print, input, sorted, и т.д</a:t>
            </a:r>
            <a:r>
              <a:rPr lang="ru"/>
              <a:t>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Собственные функции – это функции, которые мы создаем самостоятельно при помощи оператора </a:t>
            </a:r>
            <a:r>
              <a:rPr lang="ru">
                <a:solidFill>
                  <a:srgbClr val="0070C0"/>
                </a:solidFill>
              </a:rPr>
              <a:t>def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Пример создания функции: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def </a:t>
            </a:r>
            <a:r>
              <a:rPr lang="ru"/>
              <a:t>&lt;Имя функции&gt;(аргумент 1, аргумент2, …)</a:t>
            </a:r>
            <a:r>
              <a:rPr lang="ru">
                <a:solidFill>
                  <a:srgbClr val="0070C0"/>
                </a:solidFill>
              </a:rPr>
              <a:t>: </a:t>
            </a:r>
            <a:r>
              <a:rPr lang="ru" sz="1500"/>
              <a:t>&lt;- начало вложенности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….</a:t>
            </a:r>
            <a:r>
              <a:rPr lang="ru"/>
              <a:t>&lt;тело функции&gt;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    </a:t>
            </a:r>
            <a:r>
              <a:rPr lang="ru"/>
              <a:t>&lt;</a:t>
            </a:r>
            <a:r>
              <a:rPr lang="ru">
                <a:solidFill>
                  <a:srgbClr val="0070C0"/>
                </a:solidFill>
              </a:rPr>
              <a:t>return</a:t>
            </a:r>
            <a:r>
              <a:rPr lang="ru"/>
              <a:t>&gt;, но return может не быть, тогда функция вернет </a:t>
            </a:r>
            <a:r>
              <a:rPr lang="ru">
                <a:solidFill>
                  <a:srgbClr val="0070C0"/>
                </a:solidFill>
              </a:rPr>
              <a:t>None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628650" y="84221"/>
            <a:ext cx="7738110" cy="397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Функции</a:t>
            </a:r>
            <a:endParaRPr sz="2700"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628650" y="481263"/>
            <a:ext cx="7886700" cy="4543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-В Python функции – это тоже объекты. Это связано с тем, что Python поддерживает функциональную парадигму программирования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-Чтобы использовать функцию по назначению(вызвать), мы должны после имени функции написать </a:t>
            </a:r>
            <a:r>
              <a:rPr lang="ru">
                <a:solidFill>
                  <a:srgbClr val="0070C0"/>
                </a:solidFill>
              </a:rPr>
              <a:t>() </a:t>
            </a:r>
            <a:r>
              <a:rPr lang="ru"/>
              <a:t>или</a:t>
            </a:r>
            <a:r>
              <a:rPr lang="ru">
                <a:solidFill>
                  <a:srgbClr val="0070C0"/>
                </a:solidFill>
              </a:rPr>
              <a:t> (аргумент1, …)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-Чтобы использовать функцию как объект, мы должны написать имя функции </a:t>
            </a:r>
            <a:r>
              <a:rPr lang="ru">
                <a:solidFill>
                  <a:srgbClr val="0070C0"/>
                </a:solidFill>
              </a:rPr>
              <a:t>без ()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Пример: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Функция как объект</a:t>
            </a:r>
            <a:r>
              <a:rPr lang="ru">
                <a:solidFill>
                  <a:schemeClr val="dk2"/>
                </a:solidFill>
              </a:rPr>
              <a:t>: </a:t>
            </a:r>
            <a:r>
              <a:rPr lang="ru">
                <a:solidFill>
                  <a:srgbClr val="0070C0"/>
                </a:solidFill>
              </a:rPr>
              <a:t>print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Вызов функции: </a:t>
            </a:r>
            <a:r>
              <a:rPr lang="ru">
                <a:solidFill>
                  <a:srgbClr val="0070C0"/>
                </a:solidFill>
              </a:rPr>
              <a:t>print(аргумент 1, аргумент 2)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628650" y="84221"/>
            <a:ext cx="7738110" cy="397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Функции</a:t>
            </a:r>
            <a:endParaRPr sz="2700"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28650" y="481263"/>
            <a:ext cx="7886700" cy="4543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Аргумент функции – это  значение, которое передается в функцию при ее вызове. Также аргументами могут быть переменные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Пример: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def my_sum(x, y):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    print(x + y)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arg1 =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arg 2 = 19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print(my_sum(6, 7))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print(my_sum(arg1, arg2))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Поработаем с функциями. Напишите собственную библиотеку функций на основе предыдущего задания.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628650" y="84221"/>
            <a:ext cx="7738110" cy="397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Функции и области видимости</a:t>
            </a:r>
            <a:endParaRPr sz="2700"/>
          </a:p>
        </p:txBody>
      </p:sp>
      <p:sp>
        <p:nvSpPr>
          <p:cNvPr id="204" name="Google Shape;204;p37"/>
          <p:cNvSpPr txBox="1"/>
          <p:nvPr/>
        </p:nvSpPr>
        <p:spPr>
          <a:xfrm>
            <a:off x="255582" y="3640016"/>
            <a:ext cx="8484246" cy="1315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того, чтобы внутри локальной области видимости переменная стала глобальной, нужно использовать </a:t>
            </a:r>
            <a:r>
              <a:rPr b="1" i="0" lang="ru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br>
              <a:rPr b="1" i="0" lang="ru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Lamda функция – это анонимная функция без имени. Чаще всего используется, когда функция принимает</a:t>
            </a:r>
            <a:b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аргумент другую функцию. Для создания такой функции используется </a:t>
            </a:r>
            <a:r>
              <a:rPr lang="ru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lambda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Попробуйте сайт: http://pythontutor.com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915" y="648096"/>
            <a:ext cx="5749579" cy="282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628650" y="84221"/>
            <a:ext cx="7738110" cy="397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ООП</a:t>
            </a:r>
            <a:endParaRPr sz="2700"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628650" y="481263"/>
            <a:ext cx="7886700" cy="4543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Объектно-ориентированное программирование (ООП) —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 и взаимодействует с другими экземплярами.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pic>
        <p:nvPicPr>
          <p:cNvPr descr="Пример структуры в ООП на базе персонажа в игре" id="213" name="Google Shape;21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1775" y="1906625"/>
            <a:ext cx="2471674" cy="286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628650" y="84221"/>
            <a:ext cx="7738110" cy="397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Классы</a:t>
            </a:r>
            <a:endParaRPr sz="2700"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628650" y="481263"/>
            <a:ext cx="7886700" cy="4543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Класс в Python — это представление некоторой сущности (описание), которое включает набор полей и методов.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Конкретным воплощением класса является объект класса.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В языке Python класс определяется с помощью ключевого слова </a:t>
            </a:r>
            <a:r>
              <a:rPr lang="ru">
                <a:solidFill>
                  <a:srgbClr val="0070C0"/>
                </a:solidFill>
              </a:rPr>
              <a:t>class</a:t>
            </a:r>
            <a:r>
              <a:rPr lang="ru"/>
              <a:t>. Внутри тела класса определяются его атрибуты, которые хранят поля(переменные) и методы (функции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Для создания объекта класса используется специальная функция — конструктор, которая называется по имени класса и возвращает объект класса. Такая функция называется </a:t>
            </a:r>
            <a:r>
              <a:rPr lang="ru">
                <a:solidFill>
                  <a:srgbClr val="0070C0"/>
                </a:solidFill>
              </a:rPr>
              <a:t>__init__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628650" y="84221"/>
            <a:ext cx="7738110" cy="397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Классы</a:t>
            </a:r>
            <a:endParaRPr sz="2700"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628650" y="481263"/>
            <a:ext cx="7886700" cy="4543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Класс в Python — это представление некоторой сущности (описание), которое включает набор полей и методов.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Конкретным воплощением класса является объект класса.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В языке Python класс определяется с помощью ключевого слова </a:t>
            </a:r>
            <a:r>
              <a:rPr lang="ru">
                <a:solidFill>
                  <a:srgbClr val="0070C0"/>
                </a:solidFill>
              </a:rPr>
              <a:t>class</a:t>
            </a:r>
            <a:r>
              <a:rPr lang="ru"/>
              <a:t>. Внутри тела класса определяются его атрибуты, которые хранят поля(переменные) и методы (функции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Для создания объекта класса используется специальная функция — конструктор, которая называется по имени класса и возвращает объект класса. Такая функция называется </a:t>
            </a:r>
            <a:r>
              <a:rPr lang="ru">
                <a:solidFill>
                  <a:srgbClr val="0070C0"/>
                </a:solidFill>
              </a:rPr>
              <a:t>__init__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628650" y="84221"/>
            <a:ext cx="7738110" cy="397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Классы</a:t>
            </a:r>
            <a:endParaRPr sz="2700"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628650" y="481263"/>
            <a:ext cx="7886700" cy="4543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class</a:t>
            </a:r>
            <a:r>
              <a:rPr lang="ru"/>
              <a:t> &lt;Имя класса&gt;</a:t>
            </a:r>
            <a:r>
              <a:rPr lang="ru">
                <a:solidFill>
                  <a:srgbClr val="0070C0"/>
                </a:solidFill>
              </a:rPr>
              <a:t>(</a:t>
            </a:r>
            <a:r>
              <a:rPr lang="ru"/>
              <a:t>&lt;Родительский класс&gt;</a:t>
            </a:r>
            <a:r>
              <a:rPr lang="ru">
                <a:solidFill>
                  <a:srgbClr val="0070C0"/>
                </a:solidFill>
              </a:rPr>
              <a:t>)</a:t>
            </a:r>
            <a:r>
              <a:rPr lang="ru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....</a:t>
            </a:r>
            <a:r>
              <a:rPr lang="ru"/>
              <a:t>&lt;константы класса&gt;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....def __init__(self, arg1, arg2, arg3=</a:t>
            </a:r>
            <a:r>
              <a:rPr lang="ru"/>
              <a:t>&lt;Значение&gt;</a:t>
            </a:r>
            <a:r>
              <a:rPr lang="ru">
                <a:solidFill>
                  <a:srgbClr val="0070C0"/>
                </a:solidFill>
              </a:rPr>
              <a:t>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     ....self.arg1 = arg1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         self.arg2 = arg2 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....def </a:t>
            </a:r>
            <a:r>
              <a:rPr lang="ru"/>
              <a:t>&lt;имя метода&gt;</a:t>
            </a:r>
            <a:r>
              <a:rPr lang="ru">
                <a:solidFill>
                  <a:srgbClr val="00B0F0"/>
                </a:solidFill>
              </a:rPr>
              <a:t>(</a:t>
            </a:r>
            <a:r>
              <a:rPr lang="ru"/>
              <a:t>&lt;аргументы, если есть&gt;</a:t>
            </a:r>
            <a:r>
              <a:rPr lang="ru">
                <a:solidFill>
                  <a:srgbClr val="0070C0"/>
                </a:solidFill>
              </a:rPr>
              <a:t>)</a:t>
            </a:r>
            <a:r>
              <a:rPr lang="ru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     </a:t>
            </a:r>
            <a:r>
              <a:rPr lang="ru">
                <a:solidFill>
                  <a:srgbClr val="0070C0"/>
                </a:solidFill>
              </a:rPr>
              <a:t>....</a:t>
            </a:r>
            <a:r>
              <a:rPr lang="ru"/>
              <a:t>&lt;тело функции&gt;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----------------------------------------------------------------------------------------------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Так выглядит описатель класса. Чтобы создать его экземпляр, мы должны сделать следующее: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&lt;имя переменной&gt; </a:t>
            </a:r>
            <a:r>
              <a:rPr lang="ru">
                <a:solidFill>
                  <a:srgbClr val="0070C0"/>
                </a:solidFill>
              </a:rPr>
              <a:t>=</a:t>
            </a:r>
            <a:r>
              <a:rPr lang="ru"/>
              <a:t> &lt;имя описателя класса&gt;(аргумент1, аргумент2)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None/>
            </a:pPr>
            <a:r>
              <a:rPr lang="ru">
                <a:solidFill>
                  <a:srgbClr val="0070C0"/>
                </a:solidFill>
              </a:rPr>
              <a:t>my_class = MyClass(“Игорь”, 12, [8, 2,4], None)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628650" y="84221"/>
            <a:ext cx="7738110" cy="397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Парадигмы ООП</a:t>
            </a:r>
            <a:endParaRPr sz="2700"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628650" y="481263"/>
            <a:ext cx="7886700" cy="4543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-Объектно-ориентированное программирование базируется на основных принципах, которые обеспечивают удобство использования этой парадигмы.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</a:t>
            </a:r>
            <a:r>
              <a:rPr b="1" lang="ru" sz="2000"/>
              <a:t>Инкапсуляция</a:t>
            </a:r>
            <a:r>
              <a:rPr lang="ru" sz="2000"/>
              <a:t>(метод черного ящика) – сокрытие реализации от других объектов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</a:t>
            </a:r>
            <a:r>
              <a:rPr b="1" lang="ru" sz="2000"/>
              <a:t>Наследование</a:t>
            </a:r>
            <a:r>
              <a:rPr lang="ru" sz="2000"/>
              <a:t> -  это создание нового объекта на базе уже существующего.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</a:t>
            </a:r>
            <a:r>
              <a:rPr b="1" lang="ru" sz="2000"/>
              <a:t>Полиморфизм</a:t>
            </a:r>
            <a:r>
              <a:rPr lang="ru" sz="2000"/>
              <a:t> - возможность иметь разные формы для одной и той же сущности.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</a:t>
            </a:r>
            <a:r>
              <a:rPr b="1" lang="ru" sz="2000"/>
              <a:t>Абстракция</a:t>
            </a:r>
            <a:r>
              <a:rPr lang="ru" sz="2000"/>
              <a:t> - набор общих характеристик для объекта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628650" y="84221"/>
            <a:ext cx="7738110" cy="397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Практическая работа </a:t>
            </a:r>
            <a:endParaRPr sz="2700"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628650" y="481263"/>
            <a:ext cx="7886700" cy="4543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Напишите консольное приложение “</a:t>
            </a:r>
            <a:r>
              <a:rPr b="1" lang="ru"/>
              <a:t>зоопарк</a:t>
            </a:r>
            <a:r>
              <a:rPr lang="ru"/>
              <a:t>”: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" sz="2000"/>
              <a:t>Требования:</a:t>
            </a:r>
            <a:endParaRPr b="1" sz="2000"/>
          </a:p>
          <a:p>
            <a:pPr indent="-1778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" sz="2000"/>
              <a:t>Программа должна поддерживать все 4 парадигмы ООП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1778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" sz="2000"/>
              <a:t>Добавить класс контроллер, который будет отвечать за взаимодействие объектов (объекты тоже должны взаимодействовать друг с другом).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778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" sz="2000"/>
              <a:t>Пользователь может создавать и удалять животных.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1778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" sz="2000"/>
              <a:t>Пользователь может покупать и продавать животных</a:t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1778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" sz="2000"/>
              <a:t>Придумать интересную концепцию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14952"/>
            <a:ext cx="7738110" cy="378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Вопросы</a:t>
            </a:r>
            <a:endParaRPr sz="2700"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593481"/>
            <a:ext cx="7886700" cy="44313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-Что такое объект?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-Что такое Stack?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-Что такое переменная?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-Что такое namespace?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-Какая команда позволяет посмотреть переменные в namespace?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-Какой командой мы устанавливаем библиотеки в python?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-Как доказать, что все в python – это объект?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-Что такое IDLE? В чем разница между IDLE и Shell?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-Расскажите о плюсах и минусах языка Python. Основной минус динамической типизации?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-Что такое тип данных? Как перейти от одного типа данных к другому?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" sz="2000"/>
              <a:t>-Что такое цикл? Какие бывают виды? Для чего они нужны? Основные операторы циклов?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14952"/>
            <a:ext cx="7738110" cy="378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Коллекции</a:t>
            </a:r>
            <a:r>
              <a:rPr lang="ru" sz="2400">
                <a:solidFill>
                  <a:srgbClr val="FF0000"/>
                </a:solidFill>
              </a:rPr>
              <a:t> </a:t>
            </a:r>
            <a:endParaRPr sz="2700"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593481"/>
            <a:ext cx="7886700" cy="44313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ru"/>
              <a:t>Коллекция</a:t>
            </a:r>
            <a:r>
              <a:rPr lang="ru"/>
              <a:t> — объект (контейнер) хранящий набор данных одного или различных типов, позволяющий обращаться к этим значениям, а также применять специальные функции и методы, зависящие от типа </a:t>
            </a:r>
            <a:r>
              <a:rPr b="1" lang="ru"/>
              <a:t>коллекции</a:t>
            </a:r>
            <a:r>
              <a:rPr lang="ru"/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Основные типы коллекций в Python: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- Список (</a:t>
            </a:r>
            <a:r>
              <a:rPr lang="ru">
                <a:solidFill>
                  <a:srgbClr val="0070C0"/>
                </a:solidFill>
              </a:rPr>
              <a:t>list</a:t>
            </a:r>
            <a:r>
              <a:rPr lang="ru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- Кортеж (</a:t>
            </a:r>
            <a:r>
              <a:rPr lang="ru">
                <a:solidFill>
                  <a:srgbClr val="0070C0"/>
                </a:solidFill>
              </a:rPr>
              <a:t>tuple</a:t>
            </a:r>
            <a:r>
              <a:rPr lang="ru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- Строка (</a:t>
            </a:r>
            <a:r>
              <a:rPr lang="ru">
                <a:solidFill>
                  <a:srgbClr val="0070C0"/>
                </a:solidFill>
              </a:rPr>
              <a:t>str</a:t>
            </a:r>
            <a:r>
              <a:rPr lang="ru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- Множество (</a:t>
            </a:r>
            <a:r>
              <a:rPr lang="ru">
                <a:solidFill>
                  <a:srgbClr val="0070C0"/>
                </a:solidFill>
              </a:rPr>
              <a:t>set</a:t>
            </a:r>
            <a:r>
              <a:rPr lang="ru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- Статичное множество (</a:t>
            </a:r>
            <a:r>
              <a:rPr lang="ru">
                <a:solidFill>
                  <a:srgbClr val="0070C0"/>
                </a:solidFill>
              </a:rPr>
              <a:t>frozenset</a:t>
            </a:r>
            <a:r>
              <a:rPr lang="ru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- Словарь (</a:t>
            </a:r>
            <a:r>
              <a:rPr lang="ru">
                <a:solidFill>
                  <a:srgbClr val="0070C0"/>
                </a:solidFill>
              </a:rPr>
              <a:t>dict</a:t>
            </a:r>
            <a:r>
              <a:rPr lang="ru"/>
              <a:t>)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762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8650" y="214952"/>
            <a:ext cx="7738110" cy="378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Коллекции</a:t>
            </a:r>
            <a:r>
              <a:rPr lang="ru" sz="2400">
                <a:solidFill>
                  <a:srgbClr val="FF0000"/>
                </a:solidFill>
              </a:rPr>
              <a:t> </a:t>
            </a:r>
            <a:endParaRPr sz="2700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28650" y="593481"/>
            <a:ext cx="7886700" cy="44313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ru"/>
              <a:t>Индексированность</a:t>
            </a:r>
            <a:r>
              <a:rPr lang="ru"/>
              <a:t> - каждый элемент коллекции имеет свой порядковый номер - индекс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ru"/>
              <a:t>Уникальность</a:t>
            </a:r>
            <a:r>
              <a:rPr lang="ru"/>
              <a:t> - каждый элемент коллекции может встречаться в ней только один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ru"/>
              <a:t>Изменяемость </a:t>
            </a:r>
            <a:r>
              <a:rPr lang="ru"/>
              <a:t>- позволяет добавлять в коллекцию новых членов или удалять их после создания коллекции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ru"/>
              <a:t>Отображение</a:t>
            </a:r>
            <a:r>
              <a:rPr lang="ru"/>
              <a:t>  -  позволяет хранить данные в виде пары ключ значение, где по ключу (key) мы достаем значение (value)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28650" y="214952"/>
            <a:ext cx="7738110" cy="378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Классификация коллекций</a:t>
            </a:r>
            <a:endParaRPr sz="2700"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28650" y="593481"/>
            <a:ext cx="7886700" cy="44313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762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/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374" y="715863"/>
            <a:ext cx="7110663" cy="418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28650" y="214952"/>
            <a:ext cx="7738110" cy="378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Классификация коллекций</a:t>
            </a:r>
            <a:endParaRPr sz="2700"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628650" y="593481"/>
            <a:ext cx="7886700" cy="44313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762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/>
          </a:p>
        </p:txBody>
      </p:sp>
      <p:pic>
        <p:nvPicPr>
          <p:cNvPr descr="image"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355" y="593481"/>
            <a:ext cx="7886700" cy="411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628650" y="214952"/>
            <a:ext cx="7738110" cy="378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Последовательности </a:t>
            </a:r>
            <a:endParaRPr sz="2700"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628650" y="593481"/>
            <a:ext cx="7886700" cy="44313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Последовательности поддерживают: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Конкатенация и тиражирование: </a:t>
            </a:r>
            <a:r>
              <a:rPr lang="ru">
                <a:solidFill>
                  <a:srgbClr val="0070C0"/>
                </a:solidFill>
              </a:rPr>
              <a:t>+ </a:t>
            </a:r>
            <a:r>
              <a:rPr lang="ru"/>
              <a:t>и</a:t>
            </a:r>
            <a:r>
              <a:rPr lang="ru">
                <a:solidFill>
                  <a:srgbClr val="0070C0"/>
                </a:solidFill>
              </a:rPr>
              <a:t> *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Проверка на вхождение операторам: </a:t>
            </a:r>
            <a:r>
              <a:rPr lang="ru">
                <a:solidFill>
                  <a:srgbClr val="0070C0"/>
                </a:solidFill>
              </a:rPr>
              <a:t>in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Проверка размера функцией: </a:t>
            </a:r>
            <a:r>
              <a:rPr lang="ru">
                <a:solidFill>
                  <a:srgbClr val="0070C0"/>
                </a:solidFill>
              </a:rPr>
              <a:t>len(object)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Извлечение элемента(ов) по индексу: </a:t>
            </a:r>
            <a:r>
              <a:rPr lang="ru">
                <a:solidFill>
                  <a:srgbClr val="0070C0"/>
                </a:solidFill>
              </a:rPr>
              <a:t>object[index], object[start:stop:step]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Итерация по последовательности: </a:t>
            </a:r>
            <a:r>
              <a:rPr lang="ru">
                <a:solidFill>
                  <a:srgbClr val="0070C0"/>
                </a:solidFill>
              </a:rPr>
              <a:t>for item in object</a:t>
            </a:r>
            <a:endParaRPr>
              <a:solidFill>
                <a:srgbClr val="0070C0"/>
              </a:solidFill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628650" y="84221"/>
            <a:ext cx="7738110" cy="397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lang="ru" sz="2400"/>
              <a:t>Последовательности </a:t>
            </a:r>
            <a:endParaRPr sz="2700"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628650" y="481263"/>
            <a:ext cx="7886700" cy="4543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Список (list) — это индексируемая изменяемая последовательность(коллекция). Проще говоря это упорядоченный набор данных, где каждый элемент имеет свой индекс(номер). Элементы индексируются с 0.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ru"/>
              <a:t>Функции списка: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l.append(x)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l.count(x)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l.insert(index, x)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l.count(x)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l.pop(i)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l.remove(x)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l.clear()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l.copy()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ru"/>
              <a:t>l.sort()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628650" y="214952"/>
            <a:ext cx="7738110" cy="378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ru" sz="2400">
                <a:solidFill>
                  <a:srgbClr val="FF0000"/>
                </a:solidFill>
              </a:rPr>
              <a:t>Повторение//</a:t>
            </a:r>
            <a:r>
              <a:rPr b="1" lang="ru" sz="2400"/>
              <a:t>Практическое задание </a:t>
            </a:r>
            <a:endParaRPr b="1" sz="2700"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628650" y="593481"/>
            <a:ext cx="7886700" cy="44313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1. Что выведет данная программа? Что она доказывает?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500"/>
              <a:buNone/>
            </a:pPr>
            <a:r>
              <a:rPr lang="ru" sz="1500">
                <a:solidFill>
                  <a:srgbClr val="0070C0"/>
                </a:solidFill>
              </a:rPr>
              <a:t>list_1 = [1,2,3,4,5]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500"/>
              <a:buNone/>
            </a:pPr>
            <a:r>
              <a:rPr lang="ru" sz="1500">
                <a:solidFill>
                  <a:srgbClr val="0070C0"/>
                </a:solidFill>
              </a:rPr>
              <a:t>list_2 = list_1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500"/>
              <a:buNone/>
            </a:pPr>
            <a:r>
              <a:rPr lang="ru" sz="1500">
                <a:solidFill>
                  <a:srgbClr val="0070C0"/>
                </a:solidFill>
              </a:rPr>
              <a:t>list_1.append(6)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500"/>
              <a:buNone/>
            </a:pPr>
            <a:r>
              <a:rPr lang="ru" sz="1500">
                <a:solidFill>
                  <a:srgbClr val="0070C0"/>
                </a:solidFill>
              </a:rPr>
              <a:t>print(list_2)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2. Дан список </a:t>
            </a:r>
            <a:r>
              <a:rPr lang="ru">
                <a:solidFill>
                  <a:srgbClr val="0070C0"/>
                </a:solidFill>
              </a:rPr>
              <a:t>[1,2,3,4,5]</a:t>
            </a:r>
            <a:r>
              <a:rPr lang="ru"/>
              <a:t>, как вывести его наоборот?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3. Что выведет данная программа?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500"/>
              <a:buNone/>
            </a:pPr>
            <a:r>
              <a:rPr lang="ru" sz="1500">
                <a:solidFill>
                  <a:srgbClr val="0070C0"/>
                </a:solidFill>
              </a:rPr>
              <a:t>text = “text”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500"/>
              <a:buNone/>
            </a:pPr>
            <a:r>
              <a:rPr lang="ru" sz="1500">
                <a:solidFill>
                  <a:srgbClr val="0070C0"/>
                </a:solidFill>
              </a:rPr>
              <a:t>print(list(text))</a:t>
            </a:r>
            <a:endParaRPr sz="15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3. Напишите программу Склад магазина. Нужно сделать следующее: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-Добавить возможность добавлять товар в список(и)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ru"/>
              <a:t>-Добавить возможность сортировать товар разными способами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