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76" r:id="rId3"/>
    <p:sldId id="260" r:id="rId4"/>
    <p:sldId id="272" r:id="rId5"/>
    <p:sldId id="261" r:id="rId6"/>
    <p:sldId id="262" r:id="rId7"/>
    <p:sldId id="264" r:id="rId8"/>
    <p:sldId id="27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09" autoAdjust="0"/>
  </p:normalViewPr>
  <p:slideViewPr>
    <p:cSldViewPr>
      <p:cViewPr varScale="1">
        <p:scale>
          <a:sx n="53" d="100"/>
          <a:sy n="53" d="100"/>
        </p:scale>
        <p:origin x="16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08516-C7F9-4214-9FFC-6DCF8DEF508D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84260-B341-483E-B51E-62DAE1DFE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6890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288AE-294F-40FE-BE1F-5201047C3355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3C694-5EB4-4C94-B9E6-E67FAB585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125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3C694-5EB4-4C94-B9E6-E67FAB5854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2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3C694-5EB4-4C94-B9E6-E67FAB5854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776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3C694-5EB4-4C94-B9E6-E67FAB5854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642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3C694-5EB4-4C94-B9E6-E67FAB5854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350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32x+46y+62z=2.8</a:t>
            </a:r>
          </a:p>
          <a:p>
            <a:r>
              <a:rPr lang="en-US" altLang="zh-CN" dirty="0"/>
              <a:t>x+2y+2z=0,1</a:t>
            </a:r>
          </a:p>
          <a:p>
            <a:r>
              <a:rPr lang="en-US" altLang="zh-CN" dirty="0"/>
              <a:t>X+y+2z=0.08</a:t>
            </a:r>
          </a:p>
          <a:p>
            <a:r>
              <a:rPr lang="en-US" altLang="zh-CN" dirty="0"/>
              <a:t>X= 0.02   y=0.02  z=0.02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3C694-5EB4-4C94-B9E6-E67FAB5854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7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9E1F-66B6-4E00-89AC-71B888BF1F39}" type="datetime1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187-DFE2-4607-BA78-DB6B2EF68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06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7F4-1BFE-4566-BAC9-DF4F6D06AE17}" type="datetime1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187-DFE2-4607-BA78-DB6B2EF68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4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BA3B-6183-4D37-A45A-DF1AD7AD02B8}" type="datetime1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187-DFE2-4607-BA78-DB6B2EF68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19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64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415E-90D5-4D11-9DD8-1B281209D1BC}" type="datetime1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187-DFE2-4607-BA78-DB6B2EF68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57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FC36-C624-4545-BDA9-4A19F88FA3BE}" type="datetime1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187-DFE2-4607-BA78-DB6B2EF68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51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DC97-58BD-4521-A91E-539EB58F3BC8}" type="datetime1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187-DFE2-4607-BA78-DB6B2EF68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2FD3-820F-47CA-967D-3F5D01D37411}" type="datetime1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187-DFE2-4607-BA78-DB6B2EF68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65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BC5C-83F8-4AA0-8A48-F9467CF26240}" type="datetime1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187-DFE2-4607-BA78-DB6B2EF68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3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A391-33D9-432D-8812-507B6E778127}" type="datetime1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187-DFE2-4607-BA78-DB6B2EF68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99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B0D-DF79-41B2-ACB4-D975997BAD83}" type="datetime1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187-DFE2-4607-BA78-DB6B2EF68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94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A9F1-156E-4761-BB2B-F42DD035F847}" type="datetime1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187-DFE2-4607-BA78-DB6B2EF68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8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B5768-E81B-4CEE-B582-878C4B89282F}" type="datetime1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8187-DFE2-4607-BA78-DB6B2EF68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71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0.wmf"/><Relationship Id="rId26" Type="http://schemas.openxmlformats.org/officeDocument/2006/relationships/image" Target="../media/image24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image" Target="../media/image10.jp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76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363746"/>
              </p:ext>
            </p:extLst>
          </p:nvPr>
        </p:nvGraphicFramePr>
        <p:xfrm>
          <a:off x="1097298" y="790575"/>
          <a:ext cx="7092280" cy="3433764"/>
        </p:xfrm>
        <a:graphic>
          <a:graphicData uri="http://schemas.openxmlformats.org/drawingml/2006/table">
            <a:tbl>
              <a:tblPr/>
              <a:tblGrid>
                <a:gridCol w="648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471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学习内容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学习水平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乙醇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乙醇的分子结构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羟基及其性质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乙醇的物理性质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乙醇的化学性质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乙醇的工业制法及用途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粮食发酵法和乙烯水化法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13" name="TextBox 4"/>
          <p:cNvSpPr txBox="1">
            <a:spLocks noChangeArrowheads="1"/>
          </p:cNvSpPr>
          <p:nvPr/>
        </p:nvSpPr>
        <p:spPr bwMode="auto">
          <a:xfrm>
            <a:off x="0" y="333375"/>
            <a:ext cx="4643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6600CC"/>
                </a:solidFill>
              </a:rPr>
              <a:t>基础课程部分</a:t>
            </a:r>
          </a:p>
        </p:txBody>
      </p:sp>
      <p:sp>
        <p:nvSpPr>
          <p:cNvPr id="5" name="日期占位符 4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D2578B50-DF6C-4718-BCFA-46C6A0EC3CB4}" type="datetime1">
              <a:rPr lang="zh-CN" altLang="en-US" sz="1400">
                <a:latin typeface="+mn-lt"/>
              </a:rPr>
              <a:pPr>
                <a:defRPr/>
              </a:pPr>
              <a:t>2020/2/19</a:t>
            </a:fld>
            <a:endParaRPr lang="en-US" altLang="zh-CN" sz="1400">
              <a:latin typeface="+mn-lt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54D97D90-13E5-42A1-87A7-28FE2E0E5265}" type="slidenum">
              <a:rPr lang="en-US" altLang="zh-CN" sz="1400">
                <a:latin typeface="+mn-lt"/>
              </a:rPr>
              <a:pPr algn="r">
                <a:defRPr/>
              </a:pPr>
              <a:t>1</a:t>
            </a:fld>
            <a:endParaRPr lang="en-US" altLang="zh-CN" sz="1400">
              <a:latin typeface="+mn-lt"/>
            </a:endParaRPr>
          </a:p>
        </p:txBody>
      </p:sp>
      <p:graphicFrame>
        <p:nvGraphicFramePr>
          <p:cNvPr id="7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43275"/>
              </p:ext>
            </p:extLst>
          </p:nvPr>
        </p:nvGraphicFramePr>
        <p:xfrm>
          <a:off x="0" y="4932362"/>
          <a:ext cx="9144000" cy="1789113"/>
        </p:xfrm>
        <a:graphic>
          <a:graphicData uri="http://schemas.openxmlformats.org/drawingml/2006/table">
            <a:tbl>
              <a:tblPr/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4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主题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学习内容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学习水平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有机物的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</a:t>
                      </a:r>
                      <a:fld id="{CCFF24BB-5961-486C-9D50-75B1F3248FC9}" type="slidenum"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fld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构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和性质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烃的衍生物的官能团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羟基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）甲醇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）乙二醇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）醇类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0" y="4304679"/>
            <a:ext cx="4643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6600CC"/>
                </a:solidFill>
              </a:rPr>
              <a:t>拓展课程部分</a:t>
            </a: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4624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000" b="1" dirty="0">
                <a:solidFill>
                  <a:srgbClr val="FF0000"/>
                </a:solidFill>
              </a:rPr>
              <a:t>第二节  醇</a:t>
            </a:r>
          </a:p>
        </p:txBody>
      </p:sp>
    </p:spTree>
    <p:extLst>
      <p:ext uri="{BB962C8B-B14F-4D97-AF65-F5344CB8AC3E}">
        <p14:creationId xmlns:p14="http://schemas.microsoft.com/office/powerpoint/2010/main" val="260798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99017" y="2952799"/>
            <a:ext cx="842493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cs typeface="Times New Roman" pitchFamily="18" charset="0"/>
              </a:rPr>
              <a:t>例</a:t>
            </a:r>
            <a:r>
              <a:rPr lang="en-US" altLang="zh-CN" b="1" dirty="0" smtClean="0">
                <a:cs typeface="Times New Roman" pitchFamily="18" charset="0"/>
              </a:rPr>
              <a:t>5</a:t>
            </a:r>
            <a:r>
              <a:rPr lang="zh-CN" altLang="en-US" b="1" dirty="0" smtClean="0">
                <a:cs typeface="Times New Roman" pitchFamily="18" charset="0"/>
              </a:rPr>
              <a:t>：</a:t>
            </a:r>
            <a:r>
              <a:rPr lang="zh-CN" altLang="en-US" b="1" dirty="0">
                <a:cs typeface="Times New Roman" pitchFamily="18" charset="0"/>
              </a:rPr>
              <a:t>把质量为</a:t>
            </a:r>
            <a:r>
              <a:rPr lang="en-US" altLang="zh-CN" b="1" dirty="0">
                <a:cs typeface="Times New Roman" pitchFamily="18" charset="0"/>
              </a:rPr>
              <a:t>m</a:t>
            </a:r>
            <a:r>
              <a:rPr lang="zh-CN" altLang="en-US" b="1" dirty="0">
                <a:cs typeface="Times New Roman" pitchFamily="18" charset="0"/>
              </a:rPr>
              <a:t>克的铜丝灼烧至变黑立即投入下列物质中，能使铜丝变红，且质量不变的是</a:t>
            </a:r>
            <a:r>
              <a:rPr lang="zh-CN" altLang="en-US" b="1" dirty="0" smtClean="0">
                <a:cs typeface="Times New Roman" pitchFamily="18" charset="0"/>
              </a:rPr>
              <a:t>（    </a:t>
            </a:r>
            <a:r>
              <a:rPr lang="zh-CN" altLang="en-US" b="1" dirty="0">
                <a:cs typeface="Times New Roman" pitchFamily="18" charset="0"/>
              </a:rPr>
              <a:t>	）</a:t>
            </a:r>
          </a:p>
          <a:p>
            <a:pPr eaLnBrk="1" hangingPunct="1"/>
            <a:r>
              <a:rPr lang="en-US" altLang="zh-CN" b="1" dirty="0" smtClean="0">
                <a:cs typeface="Times New Roman" pitchFamily="18" charset="0"/>
              </a:rPr>
              <a:t>A. </a:t>
            </a:r>
            <a:r>
              <a:rPr lang="zh-CN" altLang="en-US" b="1" dirty="0" smtClean="0">
                <a:cs typeface="Times New Roman" pitchFamily="18" charset="0"/>
              </a:rPr>
              <a:t>稀</a:t>
            </a:r>
            <a:r>
              <a:rPr lang="zh-CN" altLang="en-US" b="1" dirty="0">
                <a:cs typeface="Times New Roman" pitchFamily="18" charset="0"/>
              </a:rPr>
              <a:t>硫酸	</a:t>
            </a:r>
            <a:r>
              <a:rPr lang="en-US" altLang="zh-CN" b="1" dirty="0" smtClean="0">
                <a:cs typeface="Times New Roman" pitchFamily="18" charset="0"/>
              </a:rPr>
              <a:t>B. </a:t>
            </a:r>
            <a:r>
              <a:rPr lang="zh-CN" altLang="en-US" b="1" dirty="0" smtClean="0">
                <a:cs typeface="Times New Roman" pitchFamily="18" charset="0"/>
              </a:rPr>
              <a:t>乙醇    </a:t>
            </a:r>
            <a:r>
              <a:rPr lang="en-US" altLang="zh-CN" b="1" dirty="0" smtClean="0">
                <a:cs typeface="Times New Roman" pitchFamily="18" charset="0"/>
              </a:rPr>
              <a:t>C. </a:t>
            </a:r>
            <a:r>
              <a:rPr lang="zh-CN" altLang="en-US" b="1" dirty="0" smtClean="0">
                <a:cs typeface="Times New Roman" pitchFamily="18" charset="0"/>
              </a:rPr>
              <a:t>稀</a:t>
            </a:r>
            <a:r>
              <a:rPr lang="zh-CN" altLang="en-US" b="1" dirty="0">
                <a:cs typeface="Times New Roman" pitchFamily="18" charset="0"/>
              </a:rPr>
              <a:t>硝酸	</a:t>
            </a:r>
            <a:r>
              <a:rPr lang="zh-CN" altLang="en-US" b="1" dirty="0" smtClean="0">
                <a:cs typeface="Times New Roman" pitchFamily="18" charset="0"/>
              </a:rPr>
              <a:t>   </a:t>
            </a:r>
            <a:r>
              <a:rPr lang="en-US" altLang="zh-CN" b="1" dirty="0" smtClean="0">
                <a:cs typeface="Times New Roman" pitchFamily="18" charset="0"/>
              </a:rPr>
              <a:t>D. </a:t>
            </a:r>
            <a:r>
              <a:rPr lang="zh-CN" altLang="en-US" b="1" dirty="0" smtClean="0">
                <a:cs typeface="Times New Roman" pitchFamily="18" charset="0"/>
              </a:rPr>
              <a:t>石灰水</a:t>
            </a:r>
            <a:r>
              <a:rPr lang="zh-CN" altLang="en-US" b="1" dirty="0">
                <a:cs typeface="Times New Roman" pitchFamily="18" charset="0"/>
              </a:rPr>
              <a:t>	</a:t>
            </a:r>
            <a:r>
              <a:rPr lang="en-US" altLang="zh-CN" b="1" dirty="0" smtClean="0">
                <a:cs typeface="Times New Roman" pitchFamily="18" charset="0"/>
              </a:rPr>
              <a:t>E. CO</a:t>
            </a:r>
            <a:endParaRPr lang="en-US" altLang="zh-CN" b="1" dirty="0">
              <a:cs typeface="Times New Roman" pitchFamily="18" charset="0"/>
            </a:endParaRPr>
          </a:p>
        </p:txBody>
      </p:sp>
      <p:sp>
        <p:nvSpPr>
          <p:cNvPr id="31756" name="矩形 13"/>
          <p:cNvSpPr>
            <a:spLocks noChangeArrowheads="1"/>
          </p:cNvSpPr>
          <p:nvPr/>
        </p:nvSpPr>
        <p:spPr bwMode="auto">
          <a:xfrm>
            <a:off x="395536" y="438150"/>
            <a:ext cx="84249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Br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NaOH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水溶液共热后，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生成不能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催化下被氧化的物质，写出原卤代烃的结构简式。</a:t>
            </a:r>
          </a:p>
        </p:txBody>
      </p:sp>
    </p:spTree>
    <p:extLst>
      <p:ext uri="{BB962C8B-B14F-4D97-AF65-F5344CB8AC3E}">
        <p14:creationId xmlns:p14="http://schemas.microsoft.com/office/powerpoint/2010/main" val="361067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317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472281" y="605632"/>
            <a:ext cx="1966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5.</a:t>
            </a:r>
            <a:r>
              <a:rPr lang="zh-CN" altLang="en-US" sz="2800" b="1" dirty="0">
                <a:solidFill>
                  <a:srgbClr val="FF0000"/>
                </a:solidFill>
              </a:rPr>
              <a:t>酯化反应</a:t>
            </a:r>
          </a:p>
        </p:txBody>
      </p:sp>
      <p:sp>
        <p:nvSpPr>
          <p:cNvPr id="30723" name="Text Box 25"/>
          <p:cNvSpPr txBox="1">
            <a:spLocks noChangeArrowheads="1"/>
          </p:cNvSpPr>
          <p:nvPr/>
        </p:nvSpPr>
        <p:spPr bwMode="auto">
          <a:xfrm>
            <a:off x="879475" y="-2825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2599329" y="630536"/>
            <a:ext cx="22797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酸</a:t>
            </a:r>
            <a:r>
              <a:rPr lang="zh-CN" altLang="en-US" b="1" dirty="0"/>
              <a:t>脱羟基醇脱</a:t>
            </a:r>
            <a:r>
              <a:rPr lang="en-US" altLang="zh-CN" b="1" dirty="0"/>
              <a:t>H</a:t>
            </a:r>
            <a:endParaRPr lang="zh-CN" altLang="en-US" b="1" dirty="0"/>
          </a:p>
        </p:txBody>
      </p:sp>
      <p:sp>
        <p:nvSpPr>
          <p:cNvPr id="69671" name="Text Box 39"/>
          <p:cNvSpPr txBox="1">
            <a:spLocks noChangeArrowheads="1"/>
          </p:cNvSpPr>
          <p:nvPr/>
        </p:nvSpPr>
        <p:spPr bwMode="auto">
          <a:xfrm>
            <a:off x="473278" y="2549609"/>
            <a:ext cx="506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660066"/>
                </a:solidFill>
              </a:rPr>
              <a:t>注：①与乙酸酯化时，分子量增加</a:t>
            </a:r>
            <a:r>
              <a:rPr lang="en-US" altLang="zh-CN" b="1" dirty="0">
                <a:solidFill>
                  <a:srgbClr val="660066"/>
                </a:solidFill>
              </a:rPr>
              <a:t>42</a:t>
            </a:r>
            <a:endParaRPr lang="zh-CN" altLang="en-US" b="1" dirty="0">
              <a:solidFill>
                <a:srgbClr val="660066"/>
              </a:solidFill>
            </a:endParaRPr>
          </a:p>
        </p:txBody>
      </p:sp>
      <p:sp>
        <p:nvSpPr>
          <p:cNvPr id="69672" name="Text Box 40"/>
          <p:cNvSpPr txBox="1">
            <a:spLocks noChangeArrowheads="1"/>
          </p:cNvSpPr>
          <p:nvPr/>
        </p:nvSpPr>
        <p:spPr bwMode="auto">
          <a:xfrm>
            <a:off x="1063625" y="3301373"/>
            <a:ext cx="42066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660066"/>
                </a:solidFill>
              </a:rPr>
              <a:t>②乙醇也可与无机酸形成酯</a:t>
            </a:r>
            <a:r>
              <a:rPr lang="zh-CN" altLang="en-US" b="1" dirty="0" smtClean="0">
                <a:solidFill>
                  <a:srgbClr val="660066"/>
                </a:solidFill>
              </a:rPr>
              <a:t>。</a:t>
            </a:r>
            <a:endParaRPr lang="zh-CN" altLang="en-US" b="1" baseline="-25000" dirty="0">
              <a:solidFill>
                <a:srgbClr val="660066"/>
              </a:solidFill>
            </a:endParaRPr>
          </a:p>
        </p:txBody>
      </p:sp>
      <p:sp>
        <p:nvSpPr>
          <p:cNvPr id="30729" name="Rectangle 22"/>
          <p:cNvSpPr>
            <a:spLocks noChangeArrowheads="1"/>
          </p:cNvSpPr>
          <p:nvPr/>
        </p:nvSpPr>
        <p:spPr bwMode="auto">
          <a:xfrm>
            <a:off x="46856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6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804211"/>
              </p:ext>
            </p:extLst>
          </p:nvPr>
        </p:nvGraphicFramePr>
        <p:xfrm>
          <a:off x="611560" y="1374776"/>
          <a:ext cx="670401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Document" r:id="rId3" imgW="3695700" imgH="361950" progId="ChemWindow.Document">
                  <p:embed/>
                </p:oleObj>
              </mc:Choice>
              <mc:Fallback>
                <p:oleObj name="Document" r:id="rId3" imgW="3695700" imgH="361950" progId="ChemWindow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74776"/>
                        <a:ext cx="6704012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748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69658" grpId="0" autoUpdateAnimBg="0"/>
      <p:bldP spid="69671" grpId="0" autoUpdateAnimBg="0"/>
      <p:bldP spid="6967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5"/>
          <p:cNvSpPr>
            <a:spLocks noChangeArrowheads="1"/>
          </p:cNvSpPr>
          <p:nvPr/>
        </p:nvSpPr>
        <p:spPr bwMode="auto">
          <a:xfrm>
            <a:off x="596428" y="573782"/>
            <a:ext cx="5221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cs typeface="Times New Roman" pitchFamily="18" charset="0"/>
              </a:rPr>
              <a:t>四、分子中引入</a:t>
            </a:r>
            <a:r>
              <a:rPr lang="en-US" altLang="zh-CN" sz="3200" b="1">
                <a:cs typeface="Times New Roman" pitchFamily="18" charset="0"/>
              </a:rPr>
              <a:t>-OH</a:t>
            </a:r>
            <a:r>
              <a:rPr lang="zh-CN" altLang="en-US" sz="3200" b="1">
                <a:cs typeface="Times New Roman" pitchFamily="18" charset="0"/>
              </a:rPr>
              <a:t>的方法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96428" y="1196082"/>
            <a:ext cx="5919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cs typeface="Times New Roman" pitchFamily="18" charset="0"/>
              </a:rPr>
              <a:t>1.</a:t>
            </a:r>
            <a:r>
              <a:rPr lang="zh-CN" altLang="en-US" sz="2800" b="1">
                <a:solidFill>
                  <a:srgbClr val="FF0000"/>
                </a:solidFill>
                <a:cs typeface="Times New Roman" pitchFamily="18" charset="0"/>
              </a:rPr>
              <a:t>卤代烃水解</a:t>
            </a:r>
            <a:endParaRPr lang="zh-CN" altLang="zh-CN" sz="2800" b="1">
              <a:cs typeface="Times New Roman" pitchFamily="18" charset="0"/>
            </a:endParaRPr>
          </a:p>
        </p:txBody>
      </p:sp>
      <p:sp>
        <p:nvSpPr>
          <p:cNvPr id="34831" name="矩形 26"/>
          <p:cNvSpPr>
            <a:spLocks noChangeArrowheads="1"/>
          </p:cNvSpPr>
          <p:nvPr/>
        </p:nvSpPr>
        <p:spPr bwMode="auto">
          <a:xfrm>
            <a:off x="596428" y="3193157"/>
            <a:ext cx="1897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cs typeface="Times New Roman" pitchFamily="18" charset="0"/>
              </a:rPr>
              <a:t>4.</a:t>
            </a:r>
            <a:r>
              <a:rPr lang="zh-CN" altLang="en-US" sz="2800" b="1">
                <a:solidFill>
                  <a:srgbClr val="FF0000"/>
                </a:solidFill>
                <a:cs typeface="Times New Roman" pitchFamily="18" charset="0"/>
              </a:rPr>
              <a:t>酯的水解</a:t>
            </a:r>
          </a:p>
        </p:txBody>
      </p:sp>
      <p:sp>
        <p:nvSpPr>
          <p:cNvPr id="34827" name="矩形 20"/>
          <p:cNvSpPr>
            <a:spLocks noChangeArrowheads="1"/>
          </p:cNvSpPr>
          <p:nvPr/>
        </p:nvSpPr>
        <p:spPr bwMode="auto">
          <a:xfrm>
            <a:off x="596428" y="2474020"/>
            <a:ext cx="2257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cs typeface="Times New Roman" pitchFamily="18" charset="0"/>
              </a:rPr>
              <a:t>3.</a:t>
            </a:r>
            <a:r>
              <a:rPr lang="zh-CN" altLang="en-US" sz="2800" b="1">
                <a:solidFill>
                  <a:srgbClr val="FF0000"/>
                </a:solidFill>
                <a:cs typeface="Times New Roman" pitchFamily="18" charset="0"/>
              </a:rPr>
              <a:t>醛和酮加氢</a:t>
            </a:r>
          </a:p>
        </p:txBody>
      </p:sp>
      <p:sp>
        <p:nvSpPr>
          <p:cNvPr id="34859" name="矩形 20"/>
          <p:cNvSpPr>
            <a:spLocks noChangeArrowheads="1"/>
          </p:cNvSpPr>
          <p:nvPr/>
        </p:nvSpPr>
        <p:spPr bwMode="auto">
          <a:xfrm>
            <a:off x="596428" y="1845370"/>
            <a:ext cx="1897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cs typeface="Times New Roman" pitchFamily="18" charset="0"/>
              </a:rPr>
              <a:t>2.</a:t>
            </a:r>
            <a:r>
              <a:rPr lang="zh-CN" altLang="en-US" sz="2800" b="1">
                <a:solidFill>
                  <a:srgbClr val="FF0000"/>
                </a:solidFill>
                <a:cs typeface="Times New Roman" pitchFamily="18" charset="0"/>
              </a:rPr>
              <a:t>烯烃加水</a:t>
            </a:r>
          </a:p>
        </p:txBody>
      </p:sp>
    </p:spTree>
    <p:extLst>
      <p:ext uri="{BB962C8B-B14F-4D97-AF65-F5344CB8AC3E}">
        <p14:creationId xmlns:p14="http://schemas.microsoft.com/office/powerpoint/2010/main" val="127452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831" grpId="0"/>
      <p:bldP spid="34827" grpId="0"/>
      <p:bldP spid="348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468560" y="227013"/>
            <a:ext cx="46720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五、几种重要的醇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468560" y="806450"/>
            <a:ext cx="4514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</a:rPr>
              <a:t>甲醇：俗称木精，</a:t>
            </a:r>
            <a:r>
              <a:rPr lang="en-US" altLang="zh-CN" sz="2800" b="1" dirty="0">
                <a:solidFill>
                  <a:srgbClr val="FF0000"/>
                </a:solidFill>
              </a:rPr>
              <a:t>CH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2800" b="1" dirty="0">
                <a:solidFill>
                  <a:srgbClr val="FF0000"/>
                </a:solidFill>
              </a:rPr>
              <a:t>OH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468560" y="1412875"/>
            <a:ext cx="806388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无色透明的液体，易燃烧，有酒精的气味甲醇有毒，工业酒精中往往含有甲醇。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68560" y="4448274"/>
            <a:ext cx="2640013" cy="996950"/>
            <a:chOff x="0" y="4040188"/>
            <a:chExt cx="2640013" cy="996950"/>
          </a:xfrm>
        </p:grpSpPr>
        <p:sp>
          <p:nvSpPr>
            <p:cNvPr id="32781" name="Text Box 14"/>
            <p:cNvSpPr txBox="1">
              <a:spLocks noChangeArrowheads="1"/>
            </p:cNvSpPr>
            <p:nvPr/>
          </p:nvSpPr>
          <p:spPr bwMode="auto">
            <a:xfrm>
              <a:off x="0" y="4219575"/>
              <a:ext cx="152241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rgbClr val="FF0000"/>
                  </a:solidFill>
                </a:rPr>
                <a:t>3.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丙三醇</a:t>
              </a:r>
            </a:p>
          </p:txBody>
        </p:sp>
        <p:graphicFrame>
          <p:nvGraphicFramePr>
            <p:cNvPr id="32782" name="Object 15"/>
            <p:cNvGraphicFramePr>
              <a:graphicFrameLocks noChangeAspect="1"/>
            </p:cNvGraphicFramePr>
            <p:nvPr/>
          </p:nvGraphicFramePr>
          <p:xfrm>
            <a:off x="1619250" y="4040188"/>
            <a:ext cx="1020763" cy="996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2" name="Document" r:id="rId4" imgW="1247775" imgH="1219200" progId="ChemWindow.Document">
                    <p:embed/>
                  </p:oleObj>
                </mc:Choice>
                <mc:Fallback>
                  <p:oleObj name="Document" r:id="rId4" imgW="1247775" imgH="1219200" progId="ChemWindow.Documen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250" y="4040188"/>
                          <a:ext cx="1020763" cy="996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468560" y="5559623"/>
            <a:ext cx="8063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制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硝化甘油</a:t>
            </a:r>
            <a:r>
              <a:rPr lang="zh-CN" altLang="en-US" b="1" dirty="0"/>
              <a:t>（烈性炸药），用作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防冻剂和润滑剂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31755" name="矩形 2"/>
          <p:cNvSpPr>
            <a:spLocks noChangeArrowheads="1"/>
          </p:cNvSpPr>
          <p:nvPr/>
        </p:nvSpPr>
        <p:spPr bwMode="auto">
          <a:xfrm>
            <a:off x="469649" y="3497412"/>
            <a:ext cx="80638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内燃机的抗冻剂</a:t>
            </a:r>
            <a:r>
              <a:rPr lang="zh-CN" altLang="en-US" sz="2400" b="1" dirty="0"/>
              <a:t>，制</a:t>
            </a:r>
            <a:r>
              <a:rPr lang="zh-CN" altLang="en-US" sz="2400" b="1" dirty="0">
                <a:solidFill>
                  <a:srgbClr val="0000FF"/>
                </a:solidFill>
              </a:rPr>
              <a:t>涤纶</a:t>
            </a:r>
          </a:p>
        </p:txBody>
      </p:sp>
      <p:sp>
        <p:nvSpPr>
          <p:cNvPr id="32779" name="Text Box 7"/>
          <p:cNvSpPr txBox="1">
            <a:spLocks noChangeArrowheads="1"/>
          </p:cNvSpPr>
          <p:nvPr/>
        </p:nvSpPr>
        <p:spPr bwMode="auto">
          <a:xfrm>
            <a:off x="468560" y="2582291"/>
            <a:ext cx="1619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</a:rPr>
              <a:t>乙二醇</a:t>
            </a:r>
            <a:endParaRPr lang="zh-CN" altLang="en-US" sz="2800" b="1" dirty="0"/>
          </a:p>
        </p:txBody>
      </p:sp>
      <p:graphicFrame>
        <p:nvGraphicFramePr>
          <p:cNvPr id="32780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492838"/>
              </p:ext>
            </p:extLst>
          </p:nvPr>
        </p:nvGraphicFramePr>
        <p:xfrm>
          <a:off x="2201316" y="2529904"/>
          <a:ext cx="91492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Document" r:id="rId6" imgW="495300" imgH="447675" progId="ChemWindow.Document">
                  <p:embed/>
                </p:oleObj>
              </mc:Choice>
              <mc:Fallback>
                <p:oleObj name="Document" r:id="rId6" imgW="495300" imgH="447675" progId="ChemWindow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316" y="2529904"/>
                        <a:ext cx="91492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427984" y="226968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/>
              <a:t>沸点：</a:t>
            </a:r>
            <a:r>
              <a:rPr lang="en-US" altLang="zh-CN" sz="2000" b="1" dirty="0"/>
              <a:t>198℃</a:t>
            </a:r>
            <a:r>
              <a:rPr lang="zh-CN" altLang="en-US" sz="2000" b="1" dirty="0"/>
              <a:t>；熔点：</a:t>
            </a:r>
            <a:r>
              <a:rPr lang="en-US" altLang="zh-CN" sz="2000" b="1" dirty="0"/>
              <a:t>-</a:t>
            </a:r>
            <a:r>
              <a:rPr lang="en-US" altLang="zh-CN" sz="2000" b="1" dirty="0" smtClean="0"/>
              <a:t>12.6℃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r>
              <a:rPr lang="el-GR" altLang="zh-CN" sz="2000" b="1" dirty="0" smtClean="0"/>
              <a:t>ρ</a:t>
            </a:r>
            <a:r>
              <a:rPr lang="en-US" altLang="zh-CN" sz="2000" b="1" dirty="0"/>
              <a:t>=1.109 g/cm</a:t>
            </a:r>
            <a:r>
              <a:rPr lang="en-US" altLang="zh-CN" sz="2000" b="1" baseline="30000" dirty="0"/>
              <a:t>3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无色</a:t>
            </a:r>
            <a:r>
              <a:rPr lang="zh-CN" altLang="en-US" sz="2000" b="1" dirty="0"/>
              <a:t>、粘稠，</a:t>
            </a:r>
            <a:r>
              <a:rPr lang="zh-CN" altLang="en-US" sz="2000" b="1" dirty="0">
                <a:solidFill>
                  <a:srgbClr val="0000FF"/>
                </a:solidFill>
              </a:rPr>
              <a:t>有甜味</a:t>
            </a:r>
            <a:r>
              <a:rPr lang="zh-CN" altLang="en-US" sz="2000" b="1" dirty="0"/>
              <a:t>的液体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任意比与水互溶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4387462" y="4293096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/>
              <a:t>沸点：</a:t>
            </a:r>
            <a:r>
              <a:rPr lang="en-US" altLang="zh-CN" sz="2000" b="1" dirty="0"/>
              <a:t>290℃</a:t>
            </a:r>
            <a:r>
              <a:rPr lang="zh-CN" altLang="en-US" sz="2000" b="1" dirty="0"/>
              <a:t>；</a:t>
            </a:r>
            <a:r>
              <a:rPr lang="el-GR" altLang="zh-CN" sz="2000" b="1" dirty="0"/>
              <a:t>ρ</a:t>
            </a:r>
            <a:r>
              <a:rPr lang="en-US" altLang="zh-CN" sz="2000" b="1" dirty="0"/>
              <a:t>=1.261 g/cm</a:t>
            </a:r>
            <a:r>
              <a:rPr lang="en-US" altLang="zh-CN" sz="2000" b="1" baseline="30000" dirty="0"/>
              <a:t>3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无色</a:t>
            </a:r>
            <a:r>
              <a:rPr lang="zh-CN" altLang="en-US" sz="2000" b="1" dirty="0"/>
              <a:t>、粘稠，</a:t>
            </a:r>
            <a:r>
              <a:rPr lang="zh-CN" altLang="en-US" sz="2000" b="1" dirty="0">
                <a:solidFill>
                  <a:srgbClr val="0000FF"/>
                </a:solidFill>
              </a:rPr>
              <a:t>有甜味</a:t>
            </a:r>
            <a:r>
              <a:rPr lang="zh-CN" altLang="en-US" sz="2000" b="1" dirty="0"/>
              <a:t>的液体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易</a:t>
            </a:r>
            <a:r>
              <a:rPr lang="zh-CN" altLang="en-US" sz="2000" b="1" dirty="0"/>
              <a:t>溶于水和</a:t>
            </a:r>
            <a:r>
              <a:rPr lang="zh-CN" altLang="en-US" sz="2000" b="1" dirty="0" smtClean="0"/>
              <a:t>乙醇；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吸湿性</a:t>
            </a:r>
            <a:r>
              <a:rPr lang="zh-CN" altLang="en-US" sz="2000" b="1" dirty="0"/>
              <a:t>强；</a:t>
            </a:r>
            <a:r>
              <a:rPr lang="en-US" altLang="zh-CN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693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  <p:bldP spid="68614" grpId="0"/>
      <p:bldP spid="68624" grpId="0"/>
      <p:bldP spid="3175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396552" y="596473"/>
            <a:ext cx="33401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cs typeface="Times New Roman" pitchFamily="18" charset="0"/>
              </a:rPr>
              <a:t>4.</a:t>
            </a:r>
            <a:r>
              <a:rPr lang="zh-CN" altLang="en-US" sz="2800" b="1">
                <a:solidFill>
                  <a:srgbClr val="FF0000"/>
                </a:solidFill>
                <a:cs typeface="Times New Roman" pitchFamily="18" charset="0"/>
              </a:rPr>
              <a:t>多元醇的化学性质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396552" y="1244173"/>
            <a:ext cx="174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cs typeface="Times New Roman" pitchFamily="18" charset="0"/>
              </a:rPr>
              <a:t>a. </a:t>
            </a:r>
            <a:r>
              <a:rPr lang="zh-CN" altLang="en-US" b="1">
                <a:cs typeface="Times New Roman" pitchFamily="18" charset="0"/>
              </a:rPr>
              <a:t>与钠反应</a:t>
            </a:r>
          </a:p>
        </p:txBody>
      </p:sp>
      <p:sp>
        <p:nvSpPr>
          <p:cNvPr id="132146" name="Text Box 50"/>
          <p:cNvSpPr txBox="1">
            <a:spLocks noChangeArrowheads="1"/>
          </p:cNvSpPr>
          <p:nvPr/>
        </p:nvSpPr>
        <p:spPr bwMode="auto">
          <a:xfrm>
            <a:off x="396552" y="1796623"/>
            <a:ext cx="81358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例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：</a:t>
            </a:r>
            <a:r>
              <a:rPr lang="zh-CN" altLang="en-US" b="1" dirty="0"/>
              <a:t>甲醇、乙醇、乙二醇的混合物</a:t>
            </a:r>
            <a:r>
              <a:rPr lang="en-US" altLang="zh-CN" b="1" dirty="0"/>
              <a:t>2.8g</a:t>
            </a:r>
            <a:r>
              <a:rPr lang="zh-CN" altLang="en-US" b="1" dirty="0"/>
              <a:t>完全燃烧后生成二氧化碳</a:t>
            </a:r>
            <a:r>
              <a:rPr lang="en-US" altLang="zh-CN" b="1" dirty="0" smtClean="0"/>
              <a:t>2.24L(STP</a:t>
            </a:r>
            <a:r>
              <a:rPr lang="en-US" altLang="zh-CN" b="1" dirty="0"/>
              <a:t>)</a:t>
            </a:r>
            <a:r>
              <a:rPr lang="zh-CN" altLang="en-US" b="1" dirty="0" smtClean="0"/>
              <a:t>，</a:t>
            </a:r>
            <a:r>
              <a:rPr lang="zh-CN" altLang="en-US" b="1" dirty="0"/>
              <a:t>用等量的混合物与足量金属钠反应生成</a:t>
            </a:r>
            <a:r>
              <a:rPr lang="en-US" altLang="zh-CN" b="1" dirty="0"/>
              <a:t>896ml(STP)</a:t>
            </a:r>
            <a:r>
              <a:rPr lang="zh-CN" altLang="en-US" b="1" dirty="0" smtClean="0"/>
              <a:t>氢气。</a:t>
            </a:r>
            <a:r>
              <a:rPr lang="zh-CN" altLang="en-US" b="1" dirty="0"/>
              <a:t>求混合物中三种醇的物质的量之比。 </a:t>
            </a:r>
          </a:p>
        </p:txBody>
      </p:sp>
    </p:spTree>
    <p:extLst>
      <p:ext uri="{BB962C8B-B14F-4D97-AF65-F5344CB8AC3E}">
        <p14:creationId xmlns:p14="http://schemas.microsoft.com/office/powerpoint/2010/main" val="2752967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2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/>
      <p:bldP spid="132099" grpId="0"/>
      <p:bldP spid="1321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5" name="Text Box 15"/>
          <p:cNvSpPr txBox="1">
            <a:spLocks noChangeArrowheads="1"/>
          </p:cNvSpPr>
          <p:nvPr/>
        </p:nvSpPr>
        <p:spPr bwMode="auto">
          <a:xfrm>
            <a:off x="680541" y="3767138"/>
            <a:ext cx="22828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cs typeface="Times New Roman" pitchFamily="18" charset="0"/>
              </a:rPr>
              <a:t>c. </a:t>
            </a:r>
            <a:r>
              <a:rPr lang="zh-CN" altLang="en-US" b="1">
                <a:cs typeface="Times New Roman" pitchFamily="18" charset="0"/>
              </a:rPr>
              <a:t>与</a:t>
            </a:r>
            <a:r>
              <a:rPr lang="en-US" altLang="zh-CN" b="1">
                <a:cs typeface="Times New Roman" pitchFamily="18" charset="0"/>
              </a:rPr>
              <a:t>HNO</a:t>
            </a:r>
            <a:r>
              <a:rPr lang="en-US" altLang="zh-CN" b="1" baseline="-25000">
                <a:cs typeface="Times New Roman" pitchFamily="18" charset="0"/>
              </a:rPr>
              <a:t>3</a:t>
            </a:r>
            <a:r>
              <a:rPr lang="en-US" altLang="zh-CN" b="1">
                <a:cs typeface="Times New Roman" pitchFamily="18" charset="0"/>
              </a:rPr>
              <a:t> </a:t>
            </a:r>
            <a:r>
              <a:rPr lang="zh-CN" altLang="en-US" b="1">
                <a:cs typeface="Times New Roman" pitchFamily="18" charset="0"/>
              </a:rPr>
              <a:t>反应</a:t>
            </a:r>
          </a:p>
        </p:txBody>
      </p:sp>
      <p:sp>
        <p:nvSpPr>
          <p:cNvPr id="133164" name="Text Box 44"/>
          <p:cNvSpPr txBox="1">
            <a:spLocks noChangeArrowheads="1"/>
          </p:cNvSpPr>
          <p:nvPr/>
        </p:nvSpPr>
        <p:spPr bwMode="auto">
          <a:xfrm>
            <a:off x="3707904" y="5788025"/>
            <a:ext cx="2049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Arial" pitchFamily="34" charset="0"/>
              </a:rPr>
              <a:t>（硝化甘油）</a:t>
            </a:r>
          </a:p>
        </p:txBody>
      </p:sp>
      <p:sp>
        <p:nvSpPr>
          <p:cNvPr id="5" name="日期占位符 4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zh-CN" sz="1400" dirty="0">
              <a:latin typeface="+mn-lt"/>
            </a:endParaRPr>
          </a:p>
        </p:txBody>
      </p:sp>
      <p:graphicFrame>
        <p:nvGraphicFramePr>
          <p:cNvPr id="3379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337227"/>
              </p:ext>
            </p:extLst>
          </p:nvPr>
        </p:nvGraphicFramePr>
        <p:xfrm>
          <a:off x="767854" y="4589463"/>
          <a:ext cx="544195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Document" r:id="rId3" imgW="3133725" imgH="704850" progId="ChemWindow.Document">
                  <p:embed/>
                </p:oleObj>
              </mc:Choice>
              <mc:Fallback>
                <p:oleObj name="Document" r:id="rId3" imgW="3133725" imgH="704850" progId="ChemWindow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54" y="4589463"/>
                        <a:ext cx="5441950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0050" y="779314"/>
            <a:ext cx="433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cs typeface="Times New Roman" pitchFamily="18" charset="0"/>
              </a:rPr>
              <a:t>b. </a:t>
            </a:r>
            <a:r>
              <a:rPr lang="zh-CN" altLang="en-US" b="1" dirty="0">
                <a:cs typeface="Times New Roman" pitchFamily="18" charset="0"/>
              </a:rPr>
              <a:t>与新制 </a:t>
            </a:r>
            <a:r>
              <a:rPr lang="en-US" altLang="zh-CN" b="1" dirty="0">
                <a:cs typeface="Times New Roman" pitchFamily="18" charset="0"/>
              </a:rPr>
              <a:t>Cu(OH)</a:t>
            </a:r>
            <a:r>
              <a:rPr lang="en-US" altLang="zh-CN" b="1" baseline="-25000" dirty="0">
                <a:cs typeface="Times New Roman" pitchFamily="18" charset="0"/>
              </a:rPr>
              <a:t>2</a:t>
            </a:r>
            <a:r>
              <a:rPr lang="en-US" altLang="zh-CN" b="1" dirty="0">
                <a:cs typeface="Times New Roman" pitchFamily="18" charset="0"/>
              </a:rPr>
              <a:t> </a:t>
            </a:r>
            <a:r>
              <a:rPr lang="zh-CN" altLang="en-US" b="1" dirty="0">
                <a:cs typeface="Times New Roman" pitchFamily="18" charset="0"/>
              </a:rPr>
              <a:t>悬浊液反应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96875" y="1700684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cs typeface="Times New Roman" pitchFamily="18" charset="0"/>
              </a:rPr>
              <a:t>NaOH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1697013" y="1487959"/>
            <a:ext cx="1368425" cy="461963"/>
            <a:chOff x="1292" y="2053"/>
            <a:chExt cx="862" cy="291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292" y="2341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298" y="2053"/>
              <a:ext cx="6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cs typeface="Times New Roman" pitchFamily="18" charset="0"/>
                </a:rPr>
                <a:t>CuSO</a:t>
              </a:r>
              <a:r>
                <a:rPr lang="en-US" altLang="zh-CN" b="1" baseline="-25000"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117825" y="1681634"/>
            <a:ext cx="1731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cs typeface="Times New Roman" pitchFamily="18" charset="0"/>
              </a:rPr>
              <a:t>蓝色悬浊液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956150" y="1899122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083150" y="1441922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cs typeface="Times New Roman" pitchFamily="18" charset="0"/>
              </a:rPr>
              <a:t>丙三醇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372200" y="1484784"/>
            <a:ext cx="203993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cs typeface="Times New Roman" pitchFamily="18" charset="0"/>
              </a:rPr>
              <a:t>    沉淀溶解</a:t>
            </a:r>
          </a:p>
          <a:p>
            <a:pPr eaLnBrk="1" hangingPunct="1"/>
            <a:r>
              <a:rPr lang="zh-CN" altLang="en-US" b="1" u="sng">
                <a:solidFill>
                  <a:srgbClr val="FF0000"/>
                </a:solidFill>
                <a:cs typeface="Times New Roman" pitchFamily="18" charset="0"/>
              </a:rPr>
              <a:t>溶液</a:t>
            </a:r>
            <a:r>
              <a:rPr lang="zh-CN" altLang="en-US" b="1">
                <a:cs typeface="Times New Roman" pitchFamily="18" charset="0"/>
              </a:rPr>
              <a:t>呈绛蓝色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600050" y="2360315"/>
            <a:ext cx="334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</a:rPr>
              <a:t>检验多羟基的存在</a:t>
            </a:r>
          </a:p>
        </p:txBody>
      </p:sp>
    </p:spTree>
    <p:extLst>
      <p:ext uri="{BB962C8B-B14F-4D97-AF65-F5344CB8AC3E}">
        <p14:creationId xmlns:p14="http://schemas.microsoft.com/office/powerpoint/2010/main" val="2267302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5" grpId="0"/>
      <p:bldP spid="133164" grpId="0"/>
      <p:bldP spid="7" grpId="0"/>
      <p:bldP spid="8" grpId="0"/>
      <p:bldP spid="12" grpId="0"/>
      <p:bldP spid="13" grpId="0" animBg="1"/>
      <p:bldP spid="14" grpId="0"/>
      <p:bldP spid="1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21" y="1595333"/>
            <a:ext cx="2025779" cy="2025779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887836" y="1576796"/>
            <a:ext cx="7296320" cy="2890138"/>
            <a:chOff x="786502" y="1167599"/>
            <a:chExt cx="7296320" cy="2890138"/>
          </a:xfrm>
        </p:grpSpPr>
        <p:grpSp>
          <p:nvGrpSpPr>
            <p:cNvPr id="28" name="组合 27"/>
            <p:cNvGrpSpPr/>
            <p:nvPr/>
          </p:nvGrpSpPr>
          <p:grpSpPr>
            <a:xfrm>
              <a:off x="786502" y="1170131"/>
              <a:ext cx="1823712" cy="2887606"/>
              <a:chOff x="786502" y="1170131"/>
              <a:chExt cx="1823712" cy="2887606"/>
            </a:xfrm>
          </p:grpSpPr>
          <p:sp>
            <p:nvSpPr>
              <p:cNvPr id="9" name="Freeform: Shape 7"/>
              <p:cNvSpPr>
                <a:spLocks/>
              </p:cNvSpPr>
              <p:nvPr/>
            </p:nvSpPr>
            <p:spPr bwMode="auto">
              <a:xfrm>
                <a:off x="798258" y="1170131"/>
                <a:ext cx="1811956" cy="2887605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53585F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inpin heiti" charset="-122"/>
                  <a:ea typeface="inpin heiti" charset="-122"/>
                  <a:cs typeface="inpin heiti" charset="-122"/>
                  <a:sym typeface="+mn-lt"/>
                </a:endParaRPr>
              </a:p>
            </p:txBody>
          </p:sp>
          <p:sp>
            <p:nvSpPr>
              <p:cNvPr id="10" name="Freeform: Shape 8"/>
              <p:cNvSpPr>
                <a:spLocks/>
              </p:cNvSpPr>
              <p:nvPr/>
            </p:nvSpPr>
            <p:spPr bwMode="auto">
              <a:xfrm>
                <a:off x="828186" y="3218869"/>
                <a:ext cx="1266216" cy="835702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latin typeface="inpin heiti" charset="-122"/>
                  <a:ea typeface="inpin heiti" charset="-122"/>
                  <a:cs typeface="inpin heiti" charset="-122"/>
                  <a:sym typeface="+mn-lt"/>
                </a:endParaRPr>
              </a:p>
            </p:txBody>
          </p:sp>
          <p:sp>
            <p:nvSpPr>
              <p:cNvPr id="11" name="Freeform: Shape 9"/>
              <p:cNvSpPr>
                <a:spLocks/>
              </p:cNvSpPr>
              <p:nvPr/>
            </p:nvSpPr>
            <p:spPr bwMode="auto">
              <a:xfrm flipH="1">
                <a:off x="786502" y="2861796"/>
                <a:ext cx="1811956" cy="1195941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latin typeface="inpin heiti" charset="-122"/>
                  <a:ea typeface="inpin heiti" charset="-122"/>
                  <a:cs typeface="inpin heiti" charset="-122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522806" y="1170131"/>
              <a:ext cx="1823712" cy="2887606"/>
              <a:chOff x="3522806" y="1170131"/>
              <a:chExt cx="1823712" cy="2887606"/>
            </a:xfrm>
          </p:grpSpPr>
          <p:sp>
            <p:nvSpPr>
              <p:cNvPr id="7" name="Freeform: Shape 5"/>
              <p:cNvSpPr>
                <a:spLocks/>
              </p:cNvSpPr>
              <p:nvPr/>
            </p:nvSpPr>
            <p:spPr bwMode="auto">
              <a:xfrm>
                <a:off x="3534562" y="1170131"/>
                <a:ext cx="1811956" cy="2887605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53585F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inpin heiti" charset="-122"/>
                  <a:ea typeface="inpin heiti" charset="-122"/>
                  <a:cs typeface="inpin heiti" charset="-122"/>
                  <a:sym typeface="+mn-lt"/>
                </a:endParaRPr>
              </a:p>
            </p:txBody>
          </p:sp>
          <p:sp>
            <p:nvSpPr>
              <p:cNvPr id="8" name="Freeform: Shape 6"/>
              <p:cNvSpPr>
                <a:spLocks/>
              </p:cNvSpPr>
              <p:nvPr/>
            </p:nvSpPr>
            <p:spPr bwMode="auto">
              <a:xfrm>
                <a:off x="3534562" y="3218869"/>
                <a:ext cx="1266216" cy="835702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latin typeface="inpin heiti" charset="-122"/>
                  <a:ea typeface="inpin heiti" charset="-122"/>
                  <a:cs typeface="inpin heiti" charset="-122"/>
                  <a:sym typeface="+mn-lt"/>
                </a:endParaRPr>
              </a:p>
            </p:txBody>
          </p:sp>
          <p:sp>
            <p:nvSpPr>
              <p:cNvPr id="13" name="Freeform: Shape 15"/>
              <p:cNvSpPr>
                <a:spLocks/>
              </p:cNvSpPr>
              <p:nvPr/>
            </p:nvSpPr>
            <p:spPr bwMode="auto">
              <a:xfrm flipH="1">
                <a:off x="3522806" y="2861796"/>
                <a:ext cx="1811956" cy="1195941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latin typeface="inpin heiti" charset="-122"/>
                  <a:ea typeface="inpin heiti" charset="-122"/>
                  <a:cs typeface="inpin heiti" charset="-122"/>
                  <a:sym typeface="+mn-lt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6270866" y="1167599"/>
              <a:ext cx="1811956" cy="2890138"/>
              <a:chOff x="6270866" y="1167599"/>
              <a:chExt cx="1811956" cy="2890138"/>
            </a:xfrm>
          </p:grpSpPr>
          <p:sp>
            <p:nvSpPr>
              <p:cNvPr id="4" name="Freeform: Shape 2"/>
              <p:cNvSpPr>
                <a:spLocks/>
              </p:cNvSpPr>
              <p:nvPr/>
            </p:nvSpPr>
            <p:spPr bwMode="auto">
              <a:xfrm>
                <a:off x="6270866" y="3221401"/>
                <a:ext cx="1266216" cy="836335"/>
              </a:xfrm>
              <a:custGeom>
                <a:avLst/>
                <a:gdLst>
                  <a:gd name="T0" fmla="*/ 1587500 w 21600"/>
                  <a:gd name="T1" fmla="*/ 1048544 h 21600"/>
                  <a:gd name="T2" fmla="*/ 1587500 w 21600"/>
                  <a:gd name="T3" fmla="*/ 1048544 h 21600"/>
                  <a:gd name="T4" fmla="*/ 1587500 w 21600"/>
                  <a:gd name="T5" fmla="*/ 1048544 h 21600"/>
                  <a:gd name="T6" fmla="*/ 1587500 w 21600"/>
                  <a:gd name="T7" fmla="*/ 104854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latin typeface="inpin heiti" charset="-122"/>
                  <a:ea typeface="inpin heiti" charset="-122"/>
                  <a:cs typeface="inpin heiti" charset="-122"/>
                  <a:sym typeface="+mn-lt"/>
                </a:endParaRPr>
              </a:p>
            </p:txBody>
          </p:sp>
          <p:sp>
            <p:nvSpPr>
              <p:cNvPr id="17" name="Freeform: Shape 27"/>
              <p:cNvSpPr>
                <a:spLocks/>
              </p:cNvSpPr>
              <p:nvPr/>
            </p:nvSpPr>
            <p:spPr bwMode="auto">
              <a:xfrm>
                <a:off x="6270866" y="1167599"/>
                <a:ext cx="1811322" cy="2886972"/>
              </a:xfrm>
              <a:custGeom>
                <a:avLst/>
                <a:gdLst>
                  <a:gd name="T0" fmla="*/ 2270919 w 21600"/>
                  <a:gd name="T1" fmla="*/ 3619500 h 21600"/>
                  <a:gd name="T2" fmla="*/ 2270919 w 21600"/>
                  <a:gd name="T3" fmla="*/ 3619500 h 21600"/>
                  <a:gd name="T4" fmla="*/ 2270919 w 21600"/>
                  <a:gd name="T5" fmla="*/ 3619500 h 21600"/>
                  <a:gd name="T6" fmla="*/ 2270919 w 21600"/>
                  <a:gd name="T7" fmla="*/ 361950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53585F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inpin heiti" charset="-122"/>
                  <a:ea typeface="inpin heiti" charset="-122"/>
                  <a:cs typeface="inpin heiti" charset="-122"/>
                  <a:sym typeface="+mn-lt"/>
                </a:endParaRPr>
              </a:p>
            </p:txBody>
          </p:sp>
          <p:sp>
            <p:nvSpPr>
              <p:cNvPr id="18" name="Freeform: Shape 28"/>
              <p:cNvSpPr>
                <a:spLocks/>
              </p:cNvSpPr>
              <p:nvPr/>
            </p:nvSpPr>
            <p:spPr bwMode="auto">
              <a:xfrm flipH="1">
                <a:off x="6270866" y="2861796"/>
                <a:ext cx="1811956" cy="1195941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latin typeface="inpin heiti" charset="-122"/>
                  <a:ea typeface="inpin heiti" charset="-122"/>
                  <a:cs typeface="inpin heiti" charset="-122"/>
                  <a:sym typeface="+mn-lt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414621" y="1100978"/>
            <a:ext cx="453150" cy="161976"/>
            <a:chOff x="264939" y="188640"/>
            <a:chExt cx="604358" cy="216024"/>
          </a:xfrm>
        </p:grpSpPr>
        <p:sp>
          <p:nvSpPr>
            <p:cNvPr id="33" name="燕尾形 3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tx1"/>
                </a:solidFill>
              </a:endParaRPr>
            </a:p>
          </p:txBody>
        </p:sp>
        <p:sp>
          <p:nvSpPr>
            <p:cNvPr id="34" name="燕尾形 3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FFB85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tx1"/>
                </a:solidFill>
              </a:endParaRPr>
            </a:p>
          </p:txBody>
        </p:sp>
        <p:sp>
          <p:nvSpPr>
            <p:cNvPr id="35" name="燕尾形 3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FFB8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tx1"/>
                </a:solidFill>
              </a:endParaRPr>
            </a:p>
          </p:txBody>
        </p:sp>
      </p:grpSp>
      <p:sp>
        <p:nvSpPr>
          <p:cNvPr id="36" name="文本框 9"/>
          <p:cNvSpPr txBox="1"/>
          <p:nvPr/>
        </p:nvSpPr>
        <p:spPr>
          <a:xfrm>
            <a:off x="1005929" y="799069"/>
            <a:ext cx="3043116" cy="54436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zh-CN" altLang="en-US" sz="3200" b="1" dirty="0" smtClean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常用醇类消毒剂</a:t>
            </a:r>
            <a:endParaRPr lang="zh-CN" altLang="en-US" sz="3200" b="1" dirty="0">
              <a:solidFill>
                <a:srgbClr val="FFB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72"/>
          <p:cNvSpPr txBox="1"/>
          <p:nvPr/>
        </p:nvSpPr>
        <p:spPr>
          <a:xfrm>
            <a:off x="1185301" y="3890219"/>
            <a:ext cx="13704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75%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酒精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4109" y="4611276"/>
            <a:ext cx="1641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用于皮肤</a:t>
            </a:r>
            <a:r>
              <a:rPr lang="zh-CN" altLang="en-US" b="1" dirty="0" smtClean="0"/>
              <a:t>消毒、擦拭物品，易挥发、效果不持久</a:t>
            </a:r>
            <a:endParaRPr lang="zh-CN" altLang="en-US" b="1" dirty="0"/>
          </a:p>
        </p:txBody>
      </p:sp>
      <p:grpSp>
        <p:nvGrpSpPr>
          <p:cNvPr id="47" name="组合 46"/>
          <p:cNvGrpSpPr/>
          <p:nvPr/>
        </p:nvGrpSpPr>
        <p:grpSpPr>
          <a:xfrm>
            <a:off x="3535796" y="1576796"/>
            <a:ext cx="2044316" cy="4559970"/>
            <a:chOff x="3535796" y="1576796"/>
            <a:chExt cx="2044316" cy="4559970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5796" y="1576796"/>
              <a:ext cx="2044316" cy="2044316"/>
            </a:xfrm>
            <a:prstGeom prst="rect">
              <a:avLst/>
            </a:prstGeom>
          </p:spPr>
        </p:pic>
        <p:sp>
          <p:nvSpPr>
            <p:cNvPr id="41" name="文本框 72"/>
            <p:cNvSpPr txBox="1"/>
            <p:nvPr/>
          </p:nvSpPr>
          <p:spPr>
            <a:xfrm>
              <a:off x="3705581" y="3914298"/>
              <a:ext cx="1370475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碘酊（碘酒）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569984" y="4659438"/>
              <a:ext cx="164166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用于皮肤</a:t>
              </a:r>
              <a:r>
                <a:rPr lang="zh-CN" altLang="en-US" b="1" dirty="0" smtClean="0"/>
                <a:t>消毒、具有很强的杀菌作用，但刺激性和腐蚀性较强</a:t>
              </a:r>
              <a:endParaRPr lang="zh-CN" altLang="en-US" b="1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404110" y="1561480"/>
            <a:ext cx="1779729" cy="4298287"/>
            <a:chOff x="6404110" y="1561480"/>
            <a:chExt cx="1779729" cy="4298287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4519" y="1561480"/>
              <a:ext cx="1422821" cy="2074947"/>
            </a:xfrm>
            <a:prstGeom prst="rect">
              <a:avLst/>
            </a:prstGeom>
          </p:spPr>
        </p:pic>
        <p:sp>
          <p:nvSpPr>
            <p:cNvPr id="42" name="文本框 72"/>
            <p:cNvSpPr txBox="1"/>
            <p:nvPr/>
          </p:nvSpPr>
          <p:spPr>
            <a:xfrm>
              <a:off x="6404110" y="3914298"/>
              <a:ext cx="17797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免洗手消毒液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57027" y="4659438"/>
              <a:ext cx="16416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/>
                <a:t>用于手部消毒，一般制成凝胶剂，方便携带使用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381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4438 -0.015473 L 0 0 E" pathEditMode="relative" ptsTypes="">
                                      <p:cBhvr>
                                        <p:cTn id="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  <p:from x="5365" y="14936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1"/>
          <p:cNvSpPr>
            <a:spLocks noChangeArrowheads="1"/>
          </p:cNvSpPr>
          <p:nvPr/>
        </p:nvSpPr>
        <p:spPr bwMode="auto">
          <a:xfrm>
            <a:off x="307422" y="328613"/>
            <a:ext cx="16875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一、醇</a:t>
            </a:r>
            <a:endParaRPr lang="en-US" altLang="zh-CN" sz="3200" b="1"/>
          </a:p>
        </p:txBody>
      </p:sp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467545" y="989011"/>
            <a:ext cx="187220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</a:rPr>
              <a:t>定义</a:t>
            </a:r>
          </a:p>
        </p:txBody>
      </p:sp>
      <p:sp>
        <p:nvSpPr>
          <p:cNvPr id="25604" name="矩形 3"/>
          <p:cNvSpPr>
            <a:spLocks noChangeArrowheads="1"/>
          </p:cNvSpPr>
          <p:nvPr/>
        </p:nvSpPr>
        <p:spPr bwMode="auto">
          <a:xfrm>
            <a:off x="801568" y="1671191"/>
            <a:ext cx="56086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3300"/>
                </a:solidFill>
              </a:rPr>
              <a:t>ROH</a:t>
            </a:r>
            <a:r>
              <a:rPr lang="zh-CN" altLang="en-US" sz="2400" b="1" dirty="0">
                <a:solidFill>
                  <a:srgbClr val="003300"/>
                </a:solidFill>
              </a:rPr>
              <a:t>，</a:t>
            </a:r>
            <a:r>
              <a:rPr lang="en-US" altLang="zh-CN" sz="2400" b="1" dirty="0">
                <a:solidFill>
                  <a:srgbClr val="003300"/>
                </a:solidFill>
              </a:rPr>
              <a:t>R</a:t>
            </a:r>
            <a:r>
              <a:rPr lang="zh-CN" altLang="en-US" sz="2400" b="1" dirty="0">
                <a:solidFill>
                  <a:srgbClr val="003300"/>
                </a:solidFill>
              </a:rPr>
              <a:t>为链烃基	</a:t>
            </a:r>
            <a:r>
              <a:rPr lang="zh-CN" altLang="en-US" sz="2400" b="1" dirty="0" smtClean="0">
                <a:solidFill>
                  <a:srgbClr val="003300"/>
                </a:solidFill>
              </a:rPr>
              <a:t>官能团</a:t>
            </a:r>
            <a:r>
              <a:rPr lang="zh-CN" altLang="en-US" sz="2400" b="1" dirty="0">
                <a:solidFill>
                  <a:srgbClr val="003300"/>
                </a:solidFill>
              </a:rPr>
              <a:t>为</a:t>
            </a:r>
            <a:r>
              <a:rPr lang="en-US" altLang="zh-CN" sz="2400" b="1" dirty="0">
                <a:solidFill>
                  <a:srgbClr val="003300"/>
                </a:solidFill>
              </a:rPr>
              <a:t>-OH</a:t>
            </a:r>
            <a:endParaRPr lang="en-US" altLang="zh-CN" sz="2400" dirty="0">
              <a:solidFill>
                <a:srgbClr val="0033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00608" y="2037032"/>
            <a:ext cx="9432032" cy="959920"/>
            <a:chOff x="900608" y="2037032"/>
            <a:chExt cx="9432032" cy="959920"/>
          </a:xfrm>
        </p:grpSpPr>
        <p:sp>
          <p:nvSpPr>
            <p:cNvPr id="23563" name="矩形 4"/>
            <p:cNvSpPr>
              <a:spLocks noChangeArrowheads="1"/>
            </p:cNvSpPr>
            <p:nvPr/>
          </p:nvSpPr>
          <p:spPr bwMode="auto">
            <a:xfrm>
              <a:off x="900608" y="2319844"/>
              <a:ext cx="9432032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/>
                <a:t>例如：</a:t>
              </a:r>
              <a:r>
                <a:rPr lang="en-US" altLang="zh-CN" sz="2000" b="1" dirty="0"/>
                <a:t>CH</a:t>
              </a:r>
              <a:r>
                <a:rPr lang="en-US" altLang="zh-CN" sz="2000" b="1" baseline="-25000" dirty="0"/>
                <a:t>3</a:t>
              </a:r>
              <a:r>
                <a:rPr lang="en-US" altLang="zh-CN" sz="2000" b="1" dirty="0"/>
                <a:t>CH</a:t>
              </a:r>
              <a:r>
                <a:rPr lang="en-US" altLang="zh-CN" sz="2000" b="1" baseline="-25000" dirty="0"/>
                <a:t>2</a:t>
              </a:r>
              <a:r>
                <a:rPr lang="en-US" altLang="zh-CN" sz="2000" b="1" dirty="0"/>
                <a:t>OH</a:t>
              </a:r>
              <a:r>
                <a:rPr lang="zh-CN" altLang="en-US" sz="2000" b="1" dirty="0"/>
                <a:t>、</a:t>
              </a:r>
              <a:r>
                <a:rPr lang="en-US" altLang="zh-CN" sz="2000" b="1" dirty="0"/>
                <a:t>HOCH</a:t>
              </a:r>
              <a:r>
                <a:rPr lang="en-US" altLang="zh-CN" sz="2000" b="1" baseline="-25000" dirty="0"/>
                <a:t>2</a:t>
              </a:r>
              <a:r>
                <a:rPr lang="en-US" altLang="zh-CN" sz="2000" b="1" dirty="0"/>
                <a:t>CH</a:t>
              </a:r>
              <a:r>
                <a:rPr lang="en-US" altLang="zh-CN" sz="2000" b="1" baseline="-25000" dirty="0"/>
                <a:t>2</a:t>
              </a:r>
              <a:r>
                <a:rPr lang="en-US" altLang="zh-CN" sz="2000" b="1" dirty="0"/>
                <a:t>OH</a:t>
              </a:r>
              <a:r>
                <a:rPr lang="zh-CN" altLang="en-US" b="1" dirty="0"/>
                <a:t>、             、</a:t>
              </a:r>
              <a:endParaRPr lang="en-US" altLang="zh-CN" b="1" dirty="0"/>
            </a:p>
            <a:p>
              <a:r>
                <a:rPr lang="en-US" altLang="zh-CN" b="1" dirty="0"/>
                <a:t>	</a:t>
              </a:r>
              <a:r>
                <a:rPr lang="en-US" altLang="zh-CN" sz="1800" dirty="0"/>
                <a:t> </a:t>
              </a:r>
              <a:endParaRPr lang="en-US" altLang="zh-CN" sz="1800" b="1" dirty="0"/>
            </a:p>
          </p:txBody>
        </p:sp>
        <p:graphicFrame>
          <p:nvGraphicFramePr>
            <p:cNvPr id="2356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6670210"/>
                </p:ext>
              </p:extLst>
            </p:nvPr>
          </p:nvGraphicFramePr>
          <p:xfrm>
            <a:off x="5188317" y="2037032"/>
            <a:ext cx="1039867" cy="671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Document" r:id="rId3" imgW="857250" imgH="571500" progId="ChemWindow.Document">
                    <p:embed/>
                  </p:oleObj>
                </mc:Choice>
                <mc:Fallback>
                  <p:oleObj name="Document" r:id="rId3" imgW="857250" imgH="571500" progId="ChemWindow.Documen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8317" y="2037032"/>
                          <a:ext cx="1039867" cy="671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7781575"/>
                </p:ext>
              </p:extLst>
            </p:nvPr>
          </p:nvGraphicFramePr>
          <p:xfrm>
            <a:off x="6588224" y="2071826"/>
            <a:ext cx="1336973" cy="6370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" name="Document" r:id="rId5" imgW="1143000" imgH="561975" progId="ChemWindow.Document">
                    <p:embed/>
                  </p:oleObj>
                </mc:Choice>
                <mc:Fallback>
                  <p:oleObj name="Document" r:id="rId5" imgW="1143000" imgH="561975" progId="ChemWindow.Documen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8224" y="2071826"/>
                          <a:ext cx="1336973" cy="6370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0"/>
          <p:cNvSpPr txBox="1">
            <a:spLocks noChangeArrowheads="1"/>
          </p:cNvSpPr>
          <p:nvPr/>
        </p:nvSpPr>
        <p:spPr bwMode="auto">
          <a:xfrm>
            <a:off x="467545" y="3341936"/>
            <a:ext cx="8893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cs typeface="Times New Roman" pitchFamily="18" charset="0"/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饱和一元醇的通式：</a:t>
            </a:r>
            <a:r>
              <a:rPr lang="en-US" altLang="zh-CN" sz="2800" b="1" dirty="0" smtClean="0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altLang="zh-CN" b="1" baseline="-25000" dirty="0" smtClean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sz="2800" b="1" dirty="0" smtClean="0">
                <a:solidFill>
                  <a:srgbClr val="FF0000"/>
                </a:solidFill>
                <a:cs typeface="Times New Roman" pitchFamily="18" charset="0"/>
              </a:rPr>
              <a:t>H</a:t>
            </a:r>
            <a:r>
              <a:rPr lang="en-US" altLang="zh-CN" b="1" baseline="-25000" dirty="0" smtClean="0">
                <a:solidFill>
                  <a:srgbClr val="FF0000"/>
                </a:solidFill>
                <a:cs typeface="Times New Roman" pitchFamily="18" charset="0"/>
              </a:rPr>
              <a:t>2n+2</a:t>
            </a:r>
            <a:r>
              <a:rPr lang="en-US" altLang="zh-CN" sz="2800" b="1" dirty="0" smtClean="0">
                <a:solidFill>
                  <a:srgbClr val="FF0000"/>
                </a:solidFill>
                <a:cs typeface="Times New Roman" pitchFamily="18" charset="0"/>
              </a:rPr>
              <a:t>O(n</a:t>
            </a:r>
            <a:r>
              <a:rPr lang="en-US" altLang="zh-CN" sz="2800" b="1" dirty="0" smtClean="0">
                <a:solidFill>
                  <a:srgbClr val="FF0000"/>
                </a:solidFill>
                <a:cs typeface="Times New Roman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b="1" dirty="0" smtClean="0">
                <a:solidFill>
                  <a:srgbClr val="FF0000"/>
                </a:solidFill>
                <a:cs typeface="Times New Roman" pitchFamily="18" charset="0"/>
              </a:rPr>
              <a:t>1)</a:t>
            </a:r>
            <a:r>
              <a:rPr lang="zh-CN" alt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cs typeface="Times New Roman" pitchFamily="18" charset="0"/>
              </a:rPr>
              <a:t>H</a:t>
            </a:r>
            <a:r>
              <a:rPr lang="en-US" altLang="zh-CN" b="1" baseline="-25000" dirty="0">
                <a:solidFill>
                  <a:srgbClr val="FF0000"/>
                </a:solidFill>
                <a:cs typeface="Times New Roman" pitchFamily="18" charset="0"/>
              </a:rPr>
              <a:t>2n+1</a:t>
            </a:r>
            <a:r>
              <a:rPr lang="en-US" altLang="zh-CN" sz="2800" b="1" dirty="0">
                <a:solidFill>
                  <a:srgbClr val="FF0000"/>
                </a:solidFill>
                <a:cs typeface="Times New Roman" pitchFamily="18" charset="0"/>
              </a:rPr>
              <a:t>OH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881986" y="4051920"/>
            <a:ext cx="508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与碳原子数相同的</a:t>
            </a:r>
            <a:r>
              <a:rPr lang="zh-CN" altLang="en-US" b="1" dirty="0">
                <a:solidFill>
                  <a:srgbClr val="FF0000"/>
                </a:solidFill>
              </a:rPr>
              <a:t>醚</a:t>
            </a:r>
            <a:r>
              <a:rPr lang="zh-CN" altLang="en-US" b="1" dirty="0"/>
              <a:t>互为同分异构体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07422" y="4581128"/>
            <a:ext cx="87290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思考</a:t>
            </a:r>
            <a:r>
              <a:rPr lang="zh-CN" altLang="en-US" b="1" dirty="0" smtClean="0"/>
              <a:t>：写出</a:t>
            </a:r>
            <a:r>
              <a:rPr lang="en-US" altLang="zh-CN" b="1" dirty="0" smtClean="0"/>
              <a:t>C</a:t>
            </a:r>
            <a:r>
              <a:rPr lang="en-US" altLang="zh-CN" b="1" baseline="-25000" dirty="0" smtClean="0"/>
              <a:t>3</a:t>
            </a:r>
            <a:r>
              <a:rPr lang="zh-CN" altLang="en-US" b="1" dirty="0"/>
              <a:t>、</a:t>
            </a:r>
            <a:r>
              <a:rPr lang="en-US" altLang="zh-CN" b="1" dirty="0"/>
              <a:t>C</a:t>
            </a:r>
            <a:r>
              <a:rPr lang="en-US" altLang="zh-CN" b="1" baseline="-25000" dirty="0"/>
              <a:t>4</a:t>
            </a:r>
            <a:r>
              <a:rPr lang="zh-CN" altLang="en-US" b="1" dirty="0"/>
              <a:t>的一元醇的</a:t>
            </a:r>
            <a:r>
              <a:rPr lang="zh-CN" altLang="en-US" b="1" dirty="0" smtClean="0"/>
              <a:t>同分异构体的结构简式并命名。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698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4" grpId="0"/>
      <p:bldP spid="2" grpId="0"/>
      <p:bldP spid="27661" grpId="0"/>
      <p:bldP spid="276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971600" y="692696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CH</a:t>
            </a:r>
            <a:r>
              <a:rPr lang="en-US" altLang="zh-CN" sz="2400" b="1" baseline="-25000"/>
              <a:t>3</a:t>
            </a:r>
            <a:r>
              <a:rPr lang="en-US" altLang="zh-CN" sz="2400" b="1"/>
              <a:t>CH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CH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OH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971600" y="1268958"/>
            <a:ext cx="4810125" cy="863600"/>
            <a:chOff x="385" y="3430"/>
            <a:chExt cx="3030" cy="544"/>
          </a:xfrm>
        </p:grpSpPr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798" y="3686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/>
                <a:t>OH</a:t>
              </a:r>
            </a:p>
          </p:txBody>
        </p:sp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385" y="3430"/>
              <a:ext cx="30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CH</a:t>
              </a:r>
              <a:r>
                <a:rPr lang="en-US" altLang="zh-CN" sz="2400" b="1" baseline="-25000"/>
                <a:t>3</a:t>
              </a:r>
              <a:r>
                <a:rPr lang="en-US" altLang="zh-CN" sz="2400" b="1"/>
                <a:t>-CH-CH</a:t>
              </a:r>
              <a:r>
                <a:rPr lang="en-US" altLang="zh-CN" sz="2400" b="1" baseline="-25000"/>
                <a:t>3</a:t>
              </a:r>
            </a:p>
          </p:txBody>
        </p: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930" y="3657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432225" y="740321"/>
            <a:ext cx="1068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/>
              <a:t>1-</a:t>
            </a:r>
            <a:r>
              <a:rPr lang="zh-CN" altLang="en-US" sz="2400" b="1" dirty="0"/>
              <a:t>丙醇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490963" y="1365796"/>
            <a:ext cx="1354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2-</a:t>
            </a:r>
            <a:r>
              <a:rPr lang="zh-CN" altLang="en-US" sz="2400" b="1"/>
              <a:t>丙醇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679604"/>
              </p:ext>
            </p:extLst>
          </p:nvPr>
        </p:nvGraphicFramePr>
        <p:xfrm>
          <a:off x="1035723" y="2589333"/>
          <a:ext cx="2483659" cy="362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Document" r:id="rId3" imgW="1305000" imgH="190440" progId="ChemWindow.Document">
                  <p:embed/>
                </p:oleObj>
              </mc:Choice>
              <mc:Fallback>
                <p:oleObj name="Document" r:id="rId3" imgW="1305000" imgH="190440" progId="ChemWindow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5723" y="2589333"/>
                        <a:ext cx="2483659" cy="362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131388"/>
              </p:ext>
            </p:extLst>
          </p:nvPr>
        </p:nvGraphicFramePr>
        <p:xfrm>
          <a:off x="1035723" y="3210138"/>
          <a:ext cx="1939792" cy="81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Document" r:id="rId5" imgW="1019160" imgH="428760" progId="ChemWindow.Document">
                  <p:embed/>
                </p:oleObj>
              </mc:Choice>
              <mc:Fallback>
                <p:oleObj name="Document" r:id="rId5" imgW="1019160" imgH="428760" progId="ChemWindow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5723" y="3210138"/>
                        <a:ext cx="1939792" cy="81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482435"/>
              </p:ext>
            </p:extLst>
          </p:nvPr>
        </p:nvGraphicFramePr>
        <p:xfrm>
          <a:off x="1035723" y="4025938"/>
          <a:ext cx="1867276" cy="852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Document" r:id="rId7" imgW="981000" imgH="447840" progId="ChemWindow.Document">
                  <p:embed/>
                </p:oleObj>
              </mc:Choice>
              <mc:Fallback>
                <p:oleObj name="Document" r:id="rId7" imgW="981000" imgH="447840" progId="ChemWindow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5723" y="4025938"/>
                        <a:ext cx="1867276" cy="852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530089"/>
              </p:ext>
            </p:extLst>
          </p:nvPr>
        </p:nvGraphicFramePr>
        <p:xfrm>
          <a:off x="1035723" y="4904918"/>
          <a:ext cx="1214636" cy="130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Document" r:id="rId9" imgW="638280" imgH="685800" progId="ChemWindow.Document">
                  <p:embed/>
                </p:oleObj>
              </mc:Choice>
              <mc:Fallback>
                <p:oleObj name="Document" r:id="rId9" imgW="638280" imgH="685800" progId="ChemWindow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5723" y="4904918"/>
                        <a:ext cx="1214636" cy="130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789107" y="2494711"/>
            <a:ext cx="1068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/>
              <a:t>1-</a:t>
            </a:r>
            <a:r>
              <a:rPr lang="zh-CN" altLang="en-US" sz="2400" b="1" dirty="0" smtClean="0"/>
              <a:t>丁醇</a:t>
            </a:r>
            <a:endParaRPr lang="zh-CN" altLang="en-US" sz="2400" b="1" dirty="0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776712" y="3160838"/>
            <a:ext cx="1068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/>
              <a:t>2-</a:t>
            </a:r>
            <a:r>
              <a:rPr lang="zh-CN" altLang="en-US" sz="2400" b="1" dirty="0" smtClean="0"/>
              <a:t>丁醇</a:t>
            </a:r>
            <a:endParaRPr lang="zh-CN" altLang="en-US" sz="2400" b="1" dirty="0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789107" y="3994767"/>
            <a:ext cx="2055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/>
              <a:t>2-</a:t>
            </a:r>
            <a:r>
              <a:rPr lang="zh-CN" altLang="en-US" sz="2400" b="1" dirty="0" smtClean="0"/>
              <a:t>甲基</a:t>
            </a:r>
            <a:r>
              <a:rPr lang="en-US" altLang="zh-CN" sz="2400" b="1" dirty="0" smtClean="0"/>
              <a:t>-1-</a:t>
            </a:r>
            <a:r>
              <a:rPr lang="zh-CN" altLang="en-US" sz="2400" b="1" dirty="0"/>
              <a:t>丙醇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788744" y="5326725"/>
            <a:ext cx="2055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/>
              <a:t>2-</a:t>
            </a:r>
            <a:r>
              <a:rPr lang="zh-CN" altLang="en-US" sz="2400" b="1" dirty="0" smtClean="0"/>
              <a:t>甲基</a:t>
            </a:r>
            <a:r>
              <a:rPr lang="en-US" altLang="zh-CN" sz="2400" b="1" dirty="0" smtClean="0"/>
              <a:t>-2-</a:t>
            </a:r>
            <a:r>
              <a:rPr lang="zh-CN" altLang="en-US" sz="2400" b="1" dirty="0"/>
              <a:t>丙醇</a:t>
            </a:r>
          </a:p>
        </p:txBody>
      </p:sp>
    </p:spTree>
    <p:extLst>
      <p:ext uri="{BB962C8B-B14F-4D97-AF65-F5344CB8AC3E}">
        <p14:creationId xmlns:p14="http://schemas.microsoft.com/office/powerpoint/2010/main" val="333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矩形 2"/>
          <p:cNvSpPr>
            <a:spLocks noChangeArrowheads="1"/>
          </p:cNvSpPr>
          <p:nvPr/>
        </p:nvSpPr>
        <p:spPr bwMode="auto">
          <a:xfrm>
            <a:off x="396552" y="765175"/>
            <a:ext cx="158316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乙醇</a:t>
            </a: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396552" y="1469728"/>
            <a:ext cx="4716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</a:rPr>
              <a:t>无水酒精的制法与检验</a:t>
            </a: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5168297" y="2363621"/>
            <a:ext cx="203266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/>
              <a:t>无水酒精</a:t>
            </a:r>
          </a:p>
          <a:p>
            <a:pPr algn="ctr" eaLnBrk="1" hangingPunct="1"/>
            <a:r>
              <a:rPr lang="en-US" altLang="zh-CN" sz="2800" b="1" dirty="0" smtClean="0"/>
              <a:t>99.5</a:t>
            </a:r>
            <a:r>
              <a:rPr lang="en-US" altLang="zh-CN" sz="2800" b="1" dirty="0"/>
              <a:t>%</a:t>
            </a:r>
            <a:r>
              <a:rPr lang="zh-CN" altLang="en-US" sz="2800" b="1" dirty="0" smtClean="0"/>
              <a:t>以上</a:t>
            </a:r>
            <a:endParaRPr lang="zh-CN" altLang="en-US" sz="2800" b="1" dirty="0"/>
          </a:p>
        </p:txBody>
      </p:sp>
      <p:sp>
        <p:nvSpPr>
          <p:cNvPr id="24583" name="Text Box 9"/>
          <p:cNvSpPr txBox="1">
            <a:spLocks noChangeArrowheads="1"/>
          </p:cNvSpPr>
          <p:nvPr/>
        </p:nvSpPr>
        <p:spPr bwMode="auto">
          <a:xfrm>
            <a:off x="158750" y="84138"/>
            <a:ext cx="3448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二、醇的物理性质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899953" y="2333079"/>
            <a:ext cx="162736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 smtClean="0"/>
              <a:t>工业酒精</a:t>
            </a:r>
            <a:endParaRPr lang="en-US" altLang="zh-CN" sz="2800" b="1" dirty="0" smtClean="0"/>
          </a:p>
          <a:p>
            <a:pPr algn="ctr" eaLnBrk="1" hangingPunct="1"/>
            <a:r>
              <a:rPr lang="en-US" altLang="zh-CN" sz="2800" b="1" dirty="0" smtClean="0"/>
              <a:t>95.57%</a:t>
            </a:r>
            <a:endParaRPr lang="zh-CN" altLang="en-US" sz="2800" b="1" dirty="0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39440" y="3561061"/>
            <a:ext cx="447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思考：无水酒精中水的检验方法</a:t>
            </a: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396552" y="4325172"/>
            <a:ext cx="8532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3.</a:t>
            </a:r>
            <a:r>
              <a:rPr lang="zh-CN" altLang="en-US" sz="2800" b="1" dirty="0">
                <a:solidFill>
                  <a:srgbClr val="FF0000"/>
                </a:solidFill>
              </a:rPr>
              <a:t>低级醇的物理性质与乙醇相似，易溶于水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39440" y="4859407"/>
            <a:ext cx="91424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cs typeface="Times New Roman" pitchFamily="18" charset="0"/>
              </a:rPr>
              <a:t>C</a:t>
            </a:r>
            <a:r>
              <a:rPr lang="en-US" altLang="zh-CN" b="1" baseline="-25000" dirty="0">
                <a:cs typeface="Times New Roman" pitchFamily="18" charset="0"/>
              </a:rPr>
              <a:t>1</a:t>
            </a:r>
            <a:r>
              <a:rPr lang="zh-CN" altLang="en-US" b="1" dirty="0">
                <a:cs typeface="Times New Roman" pitchFamily="18" charset="0"/>
              </a:rPr>
              <a:t>－</a:t>
            </a:r>
            <a:r>
              <a:rPr lang="en-US" altLang="zh-CN" b="1" dirty="0">
                <a:cs typeface="Times New Roman" pitchFamily="18" charset="0"/>
              </a:rPr>
              <a:t>C</a:t>
            </a:r>
            <a:r>
              <a:rPr lang="en-US" altLang="zh-CN" b="1" baseline="-25000" dirty="0">
                <a:cs typeface="Times New Roman" pitchFamily="18" charset="0"/>
              </a:rPr>
              <a:t>3</a:t>
            </a:r>
            <a:r>
              <a:rPr lang="zh-CN" altLang="en-US" b="1" dirty="0">
                <a:cs typeface="Times New Roman" pitchFamily="18" charset="0"/>
              </a:rPr>
              <a:t>与水任意比互溶</a:t>
            </a:r>
            <a:r>
              <a:rPr lang="zh-CN" altLang="en-US" b="1" dirty="0" smtClean="0">
                <a:cs typeface="Times New Roman" pitchFamily="18" charset="0"/>
              </a:rPr>
              <a:t>；</a:t>
            </a:r>
            <a:endParaRPr lang="en-US" altLang="zh-CN" b="1" dirty="0" smtClean="0">
              <a:cs typeface="Times New Roman" pitchFamily="18" charset="0"/>
            </a:endParaRPr>
          </a:p>
          <a:p>
            <a:pPr eaLnBrk="1" hangingPunct="1"/>
            <a:r>
              <a:rPr lang="en-US" altLang="zh-CN" b="1" dirty="0" smtClean="0">
                <a:cs typeface="Times New Roman" pitchFamily="18" charset="0"/>
              </a:rPr>
              <a:t>C</a:t>
            </a:r>
            <a:r>
              <a:rPr lang="en-US" altLang="zh-CN" b="1" baseline="-25000" dirty="0" smtClean="0">
                <a:cs typeface="Times New Roman" pitchFamily="18" charset="0"/>
              </a:rPr>
              <a:t>4</a:t>
            </a:r>
            <a:r>
              <a:rPr lang="zh-CN" altLang="en-US" b="1" dirty="0">
                <a:cs typeface="Times New Roman" pitchFamily="18" charset="0"/>
              </a:rPr>
              <a:t>－</a:t>
            </a:r>
            <a:r>
              <a:rPr lang="en-US" altLang="zh-CN" b="1" dirty="0">
                <a:cs typeface="Times New Roman" pitchFamily="18" charset="0"/>
              </a:rPr>
              <a:t>C</a:t>
            </a:r>
            <a:r>
              <a:rPr lang="en-US" altLang="zh-CN" b="1" baseline="-25000" dirty="0">
                <a:cs typeface="Times New Roman" pitchFamily="18" charset="0"/>
              </a:rPr>
              <a:t>11</a:t>
            </a:r>
            <a:r>
              <a:rPr lang="zh-CN" altLang="en-US" b="1" dirty="0">
                <a:cs typeface="Times New Roman" pitchFamily="18" charset="0"/>
              </a:rPr>
              <a:t>可溶，溶解度减小</a:t>
            </a:r>
            <a:r>
              <a:rPr lang="zh-CN" altLang="en-US" b="1" dirty="0" smtClean="0">
                <a:cs typeface="Times New Roman" pitchFamily="18" charset="0"/>
              </a:rPr>
              <a:t>；</a:t>
            </a:r>
            <a:endParaRPr lang="en-US" altLang="zh-CN" b="1" dirty="0" smtClean="0">
              <a:cs typeface="Times New Roman" pitchFamily="18" charset="0"/>
            </a:endParaRPr>
          </a:p>
          <a:p>
            <a:pPr eaLnBrk="1" hangingPunct="1"/>
            <a:r>
              <a:rPr lang="en-US" altLang="zh-CN" b="1" dirty="0" smtClean="0">
                <a:cs typeface="Times New Roman" pitchFamily="18" charset="0"/>
              </a:rPr>
              <a:t>C</a:t>
            </a:r>
            <a:r>
              <a:rPr lang="en-US" altLang="zh-CN" b="1" baseline="-25000" dirty="0" smtClean="0">
                <a:cs typeface="Times New Roman" pitchFamily="18" charset="0"/>
              </a:rPr>
              <a:t>12</a:t>
            </a:r>
            <a:r>
              <a:rPr lang="zh-CN" altLang="en-US" b="1" dirty="0">
                <a:cs typeface="Times New Roman" pitchFamily="18" charset="0"/>
              </a:rPr>
              <a:t>以上不溶于水</a:t>
            </a: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1645120" y="782639"/>
            <a:ext cx="4716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/>
              <a:t>无色、有特殊气味的液体</a:t>
            </a:r>
            <a:endParaRPr lang="zh-CN" altLang="en-US" sz="28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2527322" y="2348468"/>
            <a:ext cx="2764758" cy="964738"/>
            <a:chOff x="2527322" y="2348468"/>
            <a:chExt cx="2764758" cy="964738"/>
          </a:xfrm>
        </p:grpSpPr>
        <p:sp>
          <p:nvSpPr>
            <p:cNvPr id="4" name="矩形 3"/>
            <p:cNvSpPr/>
            <p:nvPr/>
          </p:nvSpPr>
          <p:spPr>
            <a:xfrm>
              <a:off x="2915816" y="2348468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/>
                <a:t>新制的生石灰</a:t>
              </a:r>
              <a:endParaRPr lang="zh-CN" altLang="en-US" sz="2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419872" y="2851541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/>
                <a:t>蒸馏</a:t>
              </a:r>
              <a:endParaRPr lang="zh-CN" altLang="en-US" sz="2400" dirty="0"/>
            </a:p>
          </p:txBody>
        </p:sp>
        <p:cxnSp>
          <p:nvCxnSpPr>
            <p:cNvPr id="9" name="直接箭头连接符 8"/>
            <p:cNvCxnSpPr>
              <a:stCxn id="28682" idx="3"/>
            </p:cNvCxnSpPr>
            <p:nvPr/>
          </p:nvCxnSpPr>
          <p:spPr>
            <a:xfrm flipV="1">
              <a:off x="2527322" y="2810132"/>
              <a:ext cx="276475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932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29" grpId="0"/>
      <p:bldP spid="28682" grpId="0"/>
      <p:bldP spid="28683" grpId="0"/>
      <p:bldP spid="2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0" y="260350"/>
            <a:ext cx="3635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三、化学性质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01315" y="2833772"/>
            <a:ext cx="70759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</a:rPr>
              <a:t>与活泼金属反应：</a:t>
            </a:r>
            <a:r>
              <a:rPr lang="en-US" altLang="zh-CN" sz="2800" b="1" dirty="0">
                <a:solidFill>
                  <a:srgbClr val="FF0000"/>
                </a:solidFill>
              </a:rPr>
              <a:t>Li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Na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K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Mg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Al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等</a:t>
            </a:r>
            <a:endParaRPr lang="zh-CN" altLang="en-US" sz="28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08051" y="503090"/>
            <a:ext cx="3312368" cy="1834873"/>
            <a:chOff x="5308051" y="503090"/>
            <a:chExt cx="3312368" cy="1834873"/>
          </a:xfrm>
        </p:grpSpPr>
        <p:sp>
          <p:nvSpPr>
            <p:cNvPr id="3" name="云形 2"/>
            <p:cNvSpPr/>
            <p:nvPr/>
          </p:nvSpPr>
          <p:spPr>
            <a:xfrm>
              <a:off x="5308051" y="503090"/>
              <a:ext cx="3312368" cy="1834873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17" name="Text Box 21"/>
            <p:cNvSpPr txBox="1">
              <a:spLocks noChangeArrowheads="1"/>
            </p:cNvSpPr>
            <p:nvPr/>
          </p:nvSpPr>
          <p:spPr bwMode="auto">
            <a:xfrm>
              <a:off x="5600932" y="849946"/>
              <a:ext cx="2878636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/>
                <a:t>钠</a:t>
              </a:r>
              <a:r>
                <a:rPr lang="zh-CN" altLang="en-US" b="1" dirty="0"/>
                <a:t>与乙醇的</a:t>
              </a:r>
              <a:r>
                <a:rPr lang="zh-CN" altLang="en-US" b="1" dirty="0" smtClean="0"/>
                <a:t>反应与水和钠的</a:t>
              </a:r>
              <a:r>
                <a:rPr lang="zh-CN" altLang="en-US" b="1" dirty="0"/>
                <a:t>反应相比</a:t>
              </a:r>
              <a:r>
                <a:rPr lang="zh-CN" altLang="en-US" b="1" dirty="0" smtClean="0"/>
                <a:t>，有哪些差异</a:t>
              </a:r>
              <a:r>
                <a:rPr lang="zh-CN" altLang="en-US" b="1" dirty="0"/>
                <a:t>？</a:t>
              </a:r>
            </a:p>
          </p:txBody>
        </p:sp>
      </p:grpSp>
      <p:sp>
        <p:nvSpPr>
          <p:cNvPr id="24589" name="Rectangle 25"/>
          <p:cNvSpPr>
            <a:spLocks noChangeArrowheads="1"/>
          </p:cNvSpPr>
          <p:nvPr/>
        </p:nvSpPr>
        <p:spPr bwMode="auto">
          <a:xfrm>
            <a:off x="683568" y="3334545"/>
            <a:ext cx="75247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ts val="0"/>
              </a:spcBef>
              <a:defRPr/>
            </a:pPr>
            <a:r>
              <a:rPr lang="en-US" altLang="zh-CN" sz="2400" b="1" dirty="0">
                <a:cs typeface="Times New Roman" pitchFamily="18" charset="0"/>
              </a:rPr>
              <a:t>2CH</a:t>
            </a:r>
            <a:r>
              <a:rPr lang="en-US" altLang="zh-CN" sz="2400" b="1" baseline="-25000" dirty="0">
                <a:cs typeface="Times New Roman" pitchFamily="18" charset="0"/>
              </a:rPr>
              <a:t>3</a:t>
            </a:r>
            <a:r>
              <a:rPr lang="en-US" altLang="zh-CN" sz="2400" b="1" dirty="0">
                <a:cs typeface="Times New Roman" pitchFamily="18" charset="0"/>
              </a:rPr>
              <a:t>CH</a:t>
            </a:r>
            <a:r>
              <a:rPr lang="en-US" altLang="zh-CN" sz="2400" b="1" baseline="-25000" dirty="0">
                <a:cs typeface="Times New Roman" pitchFamily="18" charset="0"/>
              </a:rPr>
              <a:t>2</a:t>
            </a:r>
            <a:r>
              <a:rPr lang="en-US" altLang="zh-CN" sz="2400" b="1" dirty="0">
                <a:cs typeface="Times New Roman" pitchFamily="18" charset="0"/>
              </a:rPr>
              <a:t>OH+2Na</a:t>
            </a:r>
            <a:r>
              <a:rPr lang="en-US" altLang="zh-CN" sz="2400" b="1" dirty="0">
                <a:latin typeface="+mn-ea"/>
                <a:cs typeface="Times New Roman" pitchFamily="18" charset="0"/>
              </a:rPr>
              <a:t>→</a:t>
            </a:r>
            <a:r>
              <a:rPr lang="en-US" altLang="zh-CN" sz="2400" b="1" dirty="0">
                <a:cs typeface="Times New Roman" pitchFamily="18" charset="0"/>
              </a:rPr>
              <a:t>2CH</a:t>
            </a:r>
            <a:r>
              <a:rPr lang="en-US" altLang="zh-CN" sz="2400" b="1" baseline="-25000" dirty="0">
                <a:cs typeface="Times New Roman" pitchFamily="18" charset="0"/>
              </a:rPr>
              <a:t>3</a:t>
            </a:r>
            <a:r>
              <a:rPr lang="en-US" altLang="zh-CN" sz="2400" b="1" dirty="0">
                <a:cs typeface="Times New Roman" pitchFamily="18" charset="0"/>
              </a:rPr>
              <a:t>CH</a:t>
            </a:r>
            <a:r>
              <a:rPr lang="en-US" altLang="zh-CN" sz="2400" b="1" baseline="-25000" dirty="0">
                <a:cs typeface="Times New Roman" pitchFamily="18" charset="0"/>
              </a:rPr>
              <a:t>2</a:t>
            </a:r>
            <a:r>
              <a:rPr lang="en-US" altLang="zh-CN" sz="2400" b="1" dirty="0">
                <a:cs typeface="Times New Roman" pitchFamily="18" charset="0"/>
              </a:rPr>
              <a:t>ONa+H</a:t>
            </a:r>
            <a:r>
              <a:rPr lang="en-US" altLang="zh-CN" sz="2400" b="1" baseline="-25000" dirty="0"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+mn-ea"/>
                <a:cs typeface="Times New Roman" pitchFamily="18" charset="0"/>
              </a:rPr>
              <a:t>↑</a:t>
            </a:r>
            <a:endParaRPr lang="en-US" altLang="zh-CN" sz="2400" b="1" dirty="0">
              <a:latin typeface="+mn-ea"/>
              <a:cs typeface="Times New Roman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33336"/>
              </p:ext>
            </p:extLst>
          </p:nvPr>
        </p:nvGraphicFramePr>
        <p:xfrm>
          <a:off x="899593" y="4005063"/>
          <a:ext cx="7560838" cy="1609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19">
                  <a:extLst>
                    <a:ext uri="{9D8B030D-6E8A-4147-A177-3AD203B41FA5}">
                      <a16:colId xmlns:a16="http://schemas.microsoft.com/office/drawing/2014/main" val="4007102056"/>
                    </a:ext>
                  </a:extLst>
                </a:gridCol>
                <a:gridCol w="3780419">
                  <a:extLst>
                    <a:ext uri="{9D8B030D-6E8A-4147-A177-3AD203B41FA5}">
                      <a16:colId xmlns:a16="http://schemas.microsoft.com/office/drawing/2014/main" val="710238868"/>
                    </a:ext>
                  </a:extLst>
                </a:gridCol>
              </a:tblGrid>
              <a:tr h="254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/>
                        <a:t>钠与水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/>
                        <a:t>钠与乙醇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88517"/>
                  </a:ext>
                </a:extLst>
              </a:tr>
              <a:tr h="10913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467682"/>
                  </a:ext>
                </a:extLst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92" y="783626"/>
            <a:ext cx="3849563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4" grpId="0"/>
      <p:bldP spid="245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324544" y="260350"/>
            <a:ext cx="7451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cs typeface="Times New Roman" pitchFamily="18" charset="0"/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脱水反应</a:t>
            </a:r>
          </a:p>
        </p:txBody>
      </p:sp>
      <p:grpSp>
        <p:nvGrpSpPr>
          <p:cNvPr id="26629" name="组合 2"/>
          <p:cNvGrpSpPr>
            <a:grpSpLocks/>
          </p:cNvGrpSpPr>
          <p:nvPr/>
        </p:nvGrpSpPr>
        <p:grpSpPr bwMode="auto">
          <a:xfrm>
            <a:off x="540444" y="804863"/>
            <a:ext cx="3730625" cy="1471612"/>
            <a:chOff x="215355" y="804226"/>
            <a:chExt cx="3731418" cy="1472646"/>
          </a:xfrm>
        </p:grpSpPr>
        <p:sp>
          <p:nvSpPr>
            <p:cNvPr id="27659" name="AutoShape 7"/>
            <p:cNvSpPr>
              <a:spLocks/>
            </p:cNvSpPr>
            <p:nvPr/>
          </p:nvSpPr>
          <p:spPr bwMode="auto">
            <a:xfrm>
              <a:off x="215355" y="1046882"/>
              <a:ext cx="180181" cy="1013966"/>
            </a:xfrm>
            <a:prstGeom prst="leftBrace">
              <a:avLst>
                <a:gd name="adj1" fmla="val 1498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cs typeface="Times New Roman" pitchFamily="18" charset="0"/>
              </a:endParaRPr>
            </a:p>
          </p:txBody>
        </p:sp>
        <p:sp>
          <p:nvSpPr>
            <p:cNvPr id="27660" name="Text Box 8"/>
            <p:cNvSpPr txBox="1">
              <a:spLocks noChangeArrowheads="1"/>
            </p:cNvSpPr>
            <p:nvPr/>
          </p:nvSpPr>
          <p:spPr bwMode="auto">
            <a:xfrm>
              <a:off x="395536" y="804226"/>
              <a:ext cx="3551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cs typeface="Times New Roman" pitchFamily="18" charset="0"/>
                </a:rPr>
                <a:t>分子内脱水</a:t>
              </a:r>
              <a:r>
                <a:rPr lang="en-US" altLang="zh-CN" b="1" dirty="0">
                  <a:cs typeface="Times New Roman" pitchFamily="18" charset="0"/>
                </a:rPr>
                <a:t>——</a:t>
              </a:r>
              <a:r>
                <a:rPr lang="zh-CN" altLang="en-US" b="1" dirty="0">
                  <a:cs typeface="Times New Roman" pitchFamily="18" charset="0"/>
                </a:rPr>
                <a:t>消去反应</a:t>
              </a:r>
            </a:p>
          </p:txBody>
        </p:sp>
        <p:sp>
          <p:nvSpPr>
            <p:cNvPr id="27661" name="Text Box 9"/>
            <p:cNvSpPr txBox="1">
              <a:spLocks noChangeArrowheads="1"/>
            </p:cNvSpPr>
            <p:nvPr/>
          </p:nvSpPr>
          <p:spPr bwMode="auto">
            <a:xfrm>
              <a:off x="395536" y="1819672"/>
              <a:ext cx="3551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cs typeface="Times New Roman" pitchFamily="18" charset="0"/>
                </a:rPr>
                <a:t>分子间脱水</a:t>
              </a:r>
              <a:r>
                <a:rPr lang="en-US" altLang="zh-CN" b="1">
                  <a:cs typeface="Times New Roman" pitchFamily="18" charset="0"/>
                </a:rPr>
                <a:t>——</a:t>
              </a:r>
              <a:r>
                <a:rPr lang="zh-CN" altLang="en-US" b="1">
                  <a:cs typeface="Times New Roman" pitchFamily="18" charset="0"/>
                </a:rPr>
                <a:t>取代反应</a:t>
              </a:r>
            </a:p>
          </p:txBody>
        </p:sp>
      </p:grp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648771" y="2617204"/>
            <a:ext cx="384210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66"/>
                </a:solidFill>
              </a:rPr>
              <a:t>条件：</a:t>
            </a:r>
            <a:r>
              <a:rPr lang="zh-CN" altLang="en-US" b="1" dirty="0">
                <a:solidFill>
                  <a:srgbClr val="FF0000"/>
                </a:solidFill>
              </a:rPr>
              <a:t>浓</a:t>
            </a:r>
            <a:r>
              <a:rPr lang="en-US" altLang="zh-CN" b="1" dirty="0">
                <a:solidFill>
                  <a:srgbClr val="FF0000"/>
                </a:solidFill>
              </a:rPr>
              <a:t>H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SO</a:t>
            </a:r>
            <a:r>
              <a:rPr lang="en-US" altLang="zh-CN" b="1" baseline="-25000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加热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                                催化剂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b="1" dirty="0">
                <a:solidFill>
                  <a:srgbClr val="000066"/>
                </a:solidFill>
              </a:rPr>
              <a:t>浓</a:t>
            </a:r>
            <a:r>
              <a:rPr lang="en-US" altLang="zh-CN" b="1" dirty="0">
                <a:solidFill>
                  <a:srgbClr val="000066"/>
                </a:solidFill>
              </a:rPr>
              <a:t>H</a:t>
            </a:r>
            <a:r>
              <a:rPr lang="en-US" altLang="zh-CN" b="1" baseline="-25000" dirty="0">
                <a:solidFill>
                  <a:srgbClr val="000066"/>
                </a:solidFill>
              </a:rPr>
              <a:t>2</a:t>
            </a:r>
            <a:r>
              <a:rPr lang="en-US" altLang="zh-CN" b="1" dirty="0">
                <a:solidFill>
                  <a:srgbClr val="000066"/>
                </a:solidFill>
              </a:rPr>
              <a:t>SO</a:t>
            </a:r>
            <a:r>
              <a:rPr lang="en-US" altLang="zh-CN" b="1" baseline="-25000" dirty="0">
                <a:solidFill>
                  <a:srgbClr val="000066"/>
                </a:solidFill>
              </a:rPr>
              <a:t>4</a:t>
            </a:r>
            <a:r>
              <a:rPr lang="zh-CN" altLang="en-US" b="1" dirty="0">
                <a:solidFill>
                  <a:srgbClr val="000066"/>
                </a:solidFill>
              </a:rPr>
              <a:t>的作用：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脱水剂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                                吸水剂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62148" y="4870866"/>
            <a:ext cx="81010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例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r>
              <a:rPr lang="zh-CN" altLang="en-US" b="1" dirty="0"/>
              <a:t>写出用正丙醇作原料制丙烯的化学方程式。若正丙醇中混有</a:t>
            </a:r>
            <a:r>
              <a:rPr lang="zh-CN" altLang="en-US" b="1" dirty="0" smtClean="0"/>
              <a:t>异丙醇</a:t>
            </a:r>
            <a:r>
              <a:rPr lang="zh-CN" altLang="en-US" b="1" dirty="0"/>
              <a:t>，所制得的丙烯的纯度有何影响？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25688"/>
            <a:ext cx="3849563" cy="209550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918562"/>
              </p:ext>
            </p:extLst>
          </p:nvPr>
        </p:nvGraphicFramePr>
        <p:xfrm>
          <a:off x="1043608" y="5756973"/>
          <a:ext cx="2005517" cy="36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Document" r:id="rId4" imgW="1038240" imgH="190440" progId="ChemWindow.Document">
                  <p:embed/>
                </p:oleObj>
              </mc:Choice>
              <mc:Fallback>
                <p:oleObj name="Document" r:id="rId4" imgW="1038240" imgH="190440" progId="ChemWindow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5756973"/>
                        <a:ext cx="2005517" cy="367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80036"/>
              </p:ext>
            </p:extLst>
          </p:nvPr>
        </p:nvGraphicFramePr>
        <p:xfrm>
          <a:off x="5652120" y="5756973"/>
          <a:ext cx="1453540" cy="827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Document" r:id="rId6" imgW="752400" imgH="428760" progId="ChemWindow.Document">
                  <p:embed/>
                </p:oleObj>
              </mc:Choice>
              <mc:Fallback>
                <p:oleObj name="Document" r:id="rId6" imgW="752400" imgH="428760" progId="ChemWindow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52120" y="5756973"/>
                        <a:ext cx="1453540" cy="827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60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/>
      <p:bldP spid="317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395572" y="692696"/>
            <a:ext cx="89482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例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</a:t>
            </a:r>
            <a:r>
              <a:rPr lang="zh-CN" altLang="en-US" b="1" dirty="0"/>
              <a:t>现有</a:t>
            </a:r>
            <a:r>
              <a:rPr lang="en-US" altLang="zh-CN" b="1" dirty="0"/>
              <a:t>1-</a:t>
            </a:r>
            <a:r>
              <a:rPr lang="zh-CN" altLang="en-US" b="1" dirty="0"/>
              <a:t>丁醇与乙醇的混合物与浓硫酸共热，可得哪些产物？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341254" y="3361130"/>
            <a:ext cx="8532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例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：</a:t>
            </a:r>
            <a:r>
              <a:rPr lang="zh-CN" altLang="en-US" b="1" dirty="0"/>
              <a:t>思考</a:t>
            </a:r>
            <a:r>
              <a:rPr lang="en-US" altLang="zh-CN" b="1" dirty="0"/>
              <a:t>CH</a:t>
            </a:r>
            <a:r>
              <a:rPr lang="en-US" altLang="zh-CN" b="1" baseline="-25000" dirty="0"/>
              <a:t>4</a:t>
            </a:r>
            <a:r>
              <a:rPr lang="en-US" altLang="zh-CN" b="1" dirty="0"/>
              <a:t>O</a:t>
            </a:r>
            <a:r>
              <a:rPr lang="zh-CN" altLang="en-US" b="1" dirty="0"/>
              <a:t>与</a:t>
            </a:r>
            <a:r>
              <a:rPr lang="en-US" altLang="zh-CN" b="1" dirty="0"/>
              <a:t>C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H</a:t>
            </a:r>
            <a:r>
              <a:rPr lang="en-US" altLang="zh-CN" b="1" baseline="-25000" dirty="0"/>
              <a:t>8</a:t>
            </a:r>
            <a:r>
              <a:rPr lang="en-US" altLang="zh-CN" b="1" dirty="0"/>
              <a:t>O</a:t>
            </a:r>
            <a:r>
              <a:rPr lang="zh-CN" altLang="en-US" b="1" dirty="0"/>
              <a:t>在浓硫酸加热条件下</a:t>
            </a:r>
            <a:r>
              <a:rPr lang="zh-CN" altLang="en-US" b="1" dirty="0" smtClean="0"/>
              <a:t>脱水产物有几种</a:t>
            </a:r>
            <a:r>
              <a:rPr lang="zh-CN" altLang="en-US" b="1" dirty="0"/>
              <a:t>。</a:t>
            </a: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463809"/>
              </p:ext>
            </p:extLst>
          </p:nvPr>
        </p:nvGraphicFramePr>
        <p:xfrm>
          <a:off x="1796373" y="1217669"/>
          <a:ext cx="2375244" cy="380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" name="Document" r:id="rId3" imgW="1190520" imgH="190440" progId="ChemWindow.Document">
                  <p:embed/>
                </p:oleObj>
              </mc:Choice>
              <mc:Fallback>
                <p:oleObj name="Document" r:id="rId3" imgW="1190520" imgH="190440" progId="ChemWindow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6373" y="1217669"/>
                        <a:ext cx="2375244" cy="380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647673"/>
              </p:ext>
            </p:extLst>
          </p:nvPr>
        </p:nvGraphicFramePr>
        <p:xfrm>
          <a:off x="4607661" y="1217669"/>
          <a:ext cx="1406144" cy="380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" name="Document" r:id="rId5" imgW="704880" imgH="190440" progId="ChemWindow.Document">
                  <p:embed/>
                </p:oleObj>
              </mc:Choice>
              <mc:Fallback>
                <p:oleObj name="Document" r:id="rId5" imgW="704880" imgH="190440" progId="ChemWindow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07661" y="1217669"/>
                        <a:ext cx="1406144" cy="380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683568" y="1126077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/>
              <a:t>消去：</a:t>
            </a:r>
            <a:endParaRPr lang="zh-CN" altLang="en-US" sz="2400" b="1" dirty="0"/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683567" y="1747631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/>
              <a:t>取代：</a:t>
            </a:r>
            <a:endParaRPr lang="zh-CN" altLang="en-US" sz="2400" b="1" dirty="0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861953"/>
              </p:ext>
            </p:extLst>
          </p:nvPr>
        </p:nvGraphicFramePr>
        <p:xfrm>
          <a:off x="1762342" y="1827532"/>
          <a:ext cx="4420374" cy="37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" name="Document" r:id="rId7" imgW="2266920" imgH="190440" progId="ChemWindow.Document">
                  <p:embed/>
                </p:oleObj>
              </mc:Choice>
              <mc:Fallback>
                <p:oleObj name="Document" r:id="rId7" imgW="2266920" imgH="190440" progId="ChemWindow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2342" y="1827532"/>
                        <a:ext cx="4420374" cy="371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675626"/>
              </p:ext>
            </p:extLst>
          </p:nvPr>
        </p:nvGraphicFramePr>
        <p:xfrm>
          <a:off x="1762342" y="2384265"/>
          <a:ext cx="2321626" cy="37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Document" r:id="rId9" imgW="1190520" imgH="190440" progId="ChemWindow.Document">
                  <p:embed/>
                </p:oleObj>
              </mc:Choice>
              <mc:Fallback>
                <p:oleObj name="Document" r:id="rId9" imgW="1190520" imgH="190440" progId="ChemWindow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2342" y="2384265"/>
                        <a:ext cx="2321626" cy="371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025715"/>
              </p:ext>
            </p:extLst>
          </p:nvPr>
        </p:nvGraphicFramePr>
        <p:xfrm>
          <a:off x="1765957" y="2841516"/>
          <a:ext cx="3361713" cy="37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" name="Document" r:id="rId11" imgW="1724040" imgH="190440" progId="ChemWindow.Document">
                  <p:embed/>
                </p:oleObj>
              </mc:Choice>
              <mc:Fallback>
                <p:oleObj name="Document" r:id="rId11" imgW="1724040" imgH="190440" progId="ChemWindow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65957" y="2841516"/>
                        <a:ext cx="3361713" cy="371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895454"/>
              </p:ext>
            </p:extLst>
          </p:nvPr>
        </p:nvGraphicFramePr>
        <p:xfrm>
          <a:off x="1043608" y="3982684"/>
          <a:ext cx="1903286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" name="Document" r:id="rId13" imgW="923760" imgH="190440" progId="ChemWindow.Document">
                  <p:embed/>
                </p:oleObj>
              </mc:Choice>
              <mc:Fallback>
                <p:oleObj name="Document" r:id="rId13" imgW="923760" imgH="190440" progId="ChemWindow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43608" y="3982684"/>
                        <a:ext cx="1903286" cy="39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017335"/>
              </p:ext>
            </p:extLst>
          </p:nvPr>
        </p:nvGraphicFramePr>
        <p:xfrm>
          <a:off x="1043608" y="4557263"/>
          <a:ext cx="3219954" cy="355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" name="Document" r:id="rId15" imgW="1724040" imgH="190440" progId="ChemWindow.Document">
                  <p:embed/>
                </p:oleObj>
              </mc:Choice>
              <mc:Fallback>
                <p:oleObj name="Document" r:id="rId15" imgW="1724040" imgH="190440" progId="ChemWindow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43608" y="4557263"/>
                        <a:ext cx="3219954" cy="355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538311"/>
              </p:ext>
            </p:extLst>
          </p:nvPr>
        </p:nvGraphicFramePr>
        <p:xfrm>
          <a:off x="1043608" y="5006977"/>
          <a:ext cx="2010248" cy="836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name="Document" r:id="rId17" imgW="1076400" imgH="447840" progId="ChemWindow.Document">
                  <p:embed/>
                </p:oleObj>
              </mc:Choice>
              <mc:Fallback>
                <p:oleObj name="Document" r:id="rId17" imgW="1076400" imgH="447840" progId="ChemWindow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43608" y="5006977"/>
                        <a:ext cx="2010248" cy="836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877099"/>
              </p:ext>
            </p:extLst>
          </p:nvPr>
        </p:nvGraphicFramePr>
        <p:xfrm>
          <a:off x="1044208" y="5860378"/>
          <a:ext cx="1209707" cy="355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6" name="Document" r:id="rId19" imgW="647640" imgH="190440" progId="ChemWindow.Document">
                  <p:embed/>
                </p:oleObj>
              </mc:Choice>
              <mc:Fallback>
                <p:oleObj name="Document" r:id="rId19" imgW="647640" imgH="190440" progId="ChemWindow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44208" y="5860378"/>
                        <a:ext cx="1209707" cy="355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591124"/>
              </p:ext>
            </p:extLst>
          </p:nvPr>
        </p:nvGraphicFramePr>
        <p:xfrm>
          <a:off x="4786556" y="4557586"/>
          <a:ext cx="2223725" cy="355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7" name="Document" r:id="rId21" imgW="1190520" imgH="190440" progId="ChemWindow.Document">
                  <p:embed/>
                </p:oleObj>
              </mc:Choice>
              <mc:Fallback>
                <p:oleObj name="Document" r:id="rId21" imgW="1190520" imgH="190440" progId="ChemWindow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86556" y="4557586"/>
                        <a:ext cx="2223725" cy="355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240055"/>
              </p:ext>
            </p:extLst>
          </p:nvPr>
        </p:nvGraphicFramePr>
        <p:xfrm>
          <a:off x="4786556" y="5055156"/>
          <a:ext cx="2615101" cy="836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8" name="Document" r:id="rId23" imgW="1400040" imgH="447840" progId="ChemWindow.Document">
                  <p:embed/>
                </p:oleObj>
              </mc:Choice>
              <mc:Fallback>
                <p:oleObj name="Document" r:id="rId23" imgW="1400040" imgH="447840" progId="ChemWindow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786556" y="5055156"/>
                        <a:ext cx="2615101" cy="836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753647"/>
              </p:ext>
            </p:extLst>
          </p:nvPr>
        </p:nvGraphicFramePr>
        <p:xfrm>
          <a:off x="4777061" y="5727682"/>
          <a:ext cx="1618872" cy="836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" name="Document" r:id="rId25" imgW="866880" imgH="447840" progId="ChemWindow.Document">
                  <p:embed/>
                </p:oleObj>
              </mc:Choice>
              <mc:Fallback>
                <p:oleObj name="Document" r:id="rId25" imgW="866880" imgH="447840" progId="ChemWindow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777061" y="5727682"/>
                        <a:ext cx="1618872" cy="836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484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"/>
          <p:cNvSpPr txBox="1">
            <a:spLocks noChangeArrowheads="1"/>
          </p:cNvSpPr>
          <p:nvPr/>
        </p:nvSpPr>
        <p:spPr bwMode="auto">
          <a:xfrm>
            <a:off x="396552" y="333375"/>
            <a:ext cx="5724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3.</a:t>
            </a:r>
            <a:r>
              <a:rPr lang="zh-CN" altLang="en-US" sz="2800" b="1" dirty="0">
                <a:solidFill>
                  <a:srgbClr val="FF0000"/>
                </a:solidFill>
              </a:rPr>
              <a:t>与氢卤酸反应</a:t>
            </a:r>
            <a:r>
              <a:rPr lang="en-US" altLang="zh-CN" sz="2800" b="1" dirty="0">
                <a:solidFill>
                  <a:srgbClr val="FF0000"/>
                </a:solidFill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</a:rPr>
              <a:t>取代反应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96552" y="1969021"/>
            <a:ext cx="5724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4.</a:t>
            </a:r>
            <a:r>
              <a:rPr lang="zh-CN" altLang="en-US" sz="2800" b="1" dirty="0">
                <a:solidFill>
                  <a:srgbClr val="FF0000"/>
                </a:solidFill>
              </a:rPr>
              <a:t>氧化反应</a:t>
            </a:r>
          </a:p>
        </p:txBody>
      </p:sp>
      <p:graphicFrame>
        <p:nvGraphicFramePr>
          <p:cNvPr id="2765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814712"/>
              </p:ext>
            </p:extLst>
          </p:nvPr>
        </p:nvGraphicFramePr>
        <p:xfrm>
          <a:off x="691827" y="939005"/>
          <a:ext cx="4708774" cy="461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Document" r:id="rId3" imgW="2619375" imgH="257175" progId="ChemWindow.Document">
                  <p:embed/>
                </p:oleObj>
              </mc:Choice>
              <mc:Fallback>
                <p:oleObj name="Document" r:id="rId3" imgW="2619375" imgH="257175" progId="ChemWindow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27" y="939005"/>
                        <a:ext cx="4708774" cy="461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825570"/>
              </p:ext>
            </p:extLst>
          </p:nvPr>
        </p:nvGraphicFramePr>
        <p:xfrm>
          <a:off x="691827" y="2552120"/>
          <a:ext cx="5601568" cy="662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Document" r:id="rId5" imgW="3019425" imgH="361950" progId="ChemWindow.Document">
                  <p:embed/>
                </p:oleObj>
              </mc:Choice>
              <mc:Fallback>
                <p:oleObj name="Document" r:id="rId5" imgW="3019425" imgH="361950" progId="ChemWindow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27" y="2552120"/>
                        <a:ext cx="5601568" cy="662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8" name="组合 9"/>
          <p:cNvGrpSpPr>
            <a:grpSpLocks/>
          </p:cNvGrpSpPr>
          <p:nvPr/>
        </p:nvGrpSpPr>
        <p:grpSpPr bwMode="auto">
          <a:xfrm>
            <a:off x="539552" y="3179694"/>
            <a:ext cx="7560840" cy="1150938"/>
            <a:chOff x="0" y="4725144"/>
            <a:chExt cx="7560840" cy="1152128"/>
          </a:xfrm>
        </p:grpSpPr>
        <p:sp>
          <p:nvSpPr>
            <p:cNvPr id="28683" name="Text Box 24"/>
            <p:cNvSpPr txBox="1">
              <a:spLocks noChangeArrowheads="1"/>
            </p:cNvSpPr>
            <p:nvPr/>
          </p:nvSpPr>
          <p:spPr bwMode="auto">
            <a:xfrm>
              <a:off x="0" y="5020896"/>
              <a:ext cx="7560840" cy="8318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cs typeface="Times New Roman" pitchFamily="18" charset="0"/>
                </a:rPr>
                <a:t>试书写</a:t>
              </a:r>
              <a:r>
                <a:rPr lang="en-US" altLang="zh-CN" dirty="0">
                  <a:cs typeface="Times New Roman" pitchFamily="18" charset="0"/>
                </a:rPr>
                <a:t>CH</a:t>
              </a:r>
              <a:r>
                <a:rPr lang="en-US" altLang="zh-CN" baseline="-25000" dirty="0">
                  <a:cs typeface="Times New Roman" pitchFamily="18" charset="0"/>
                </a:rPr>
                <a:t>3</a:t>
              </a:r>
              <a:r>
                <a:rPr lang="en-US" altLang="zh-CN" dirty="0">
                  <a:cs typeface="Times New Roman" pitchFamily="18" charset="0"/>
                </a:rPr>
                <a:t>CH</a:t>
              </a:r>
              <a:r>
                <a:rPr lang="en-US" altLang="zh-CN" baseline="-25000" dirty="0">
                  <a:cs typeface="Times New Roman" pitchFamily="18" charset="0"/>
                </a:rPr>
                <a:t>2</a:t>
              </a:r>
              <a:r>
                <a:rPr lang="en-US" altLang="zh-CN" dirty="0">
                  <a:cs typeface="Times New Roman" pitchFamily="18" charset="0"/>
                </a:rPr>
                <a:t>CH</a:t>
              </a:r>
              <a:r>
                <a:rPr lang="en-US" altLang="zh-CN" baseline="-25000" dirty="0">
                  <a:cs typeface="Times New Roman" pitchFamily="18" charset="0"/>
                </a:rPr>
                <a:t>2</a:t>
              </a:r>
              <a:r>
                <a:rPr lang="en-US" altLang="zh-CN" dirty="0">
                  <a:cs typeface="Times New Roman" pitchFamily="18" charset="0"/>
                </a:rPr>
                <a:t>OH</a:t>
              </a:r>
              <a:r>
                <a:rPr lang="zh-CN" altLang="en-US" dirty="0" smtClean="0">
                  <a:cs typeface="Times New Roman" pitchFamily="18" charset="0"/>
                </a:rPr>
                <a:t>、  </a:t>
              </a:r>
              <a:r>
                <a:rPr lang="zh-CN" altLang="en-US" b="1" dirty="0" smtClean="0">
                  <a:cs typeface="Times New Roman" pitchFamily="18" charset="0"/>
                </a:rPr>
                <a:t>                 </a:t>
              </a:r>
              <a:r>
                <a:rPr lang="zh-CN" altLang="en-US" b="1" dirty="0">
                  <a:cs typeface="Times New Roman" pitchFamily="18" charset="0"/>
                </a:rPr>
                <a:t>、                  的催化氧化方程式</a:t>
              </a:r>
            </a:p>
          </p:txBody>
        </p:sp>
        <p:graphicFrame>
          <p:nvGraphicFramePr>
            <p:cNvPr id="28684" name="对象 7"/>
            <p:cNvGraphicFramePr>
              <a:graphicFrameLocks noChangeAspect="1"/>
            </p:cNvGraphicFramePr>
            <p:nvPr/>
          </p:nvGraphicFramePr>
          <p:xfrm>
            <a:off x="3462827" y="5158591"/>
            <a:ext cx="1261684" cy="718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Document" r:id="rId7" imgW="752475" imgH="428625" progId="ChemWindow.Document">
                    <p:embed/>
                  </p:oleObj>
                </mc:Choice>
                <mc:Fallback>
                  <p:oleObj name="Document" r:id="rId7" imgW="752475" imgH="428625" progId="ChemWindow.Documen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2827" y="5158591"/>
                          <a:ext cx="1261684" cy="718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5" name="对象 8"/>
            <p:cNvGraphicFramePr>
              <a:graphicFrameLocks noChangeAspect="1"/>
            </p:cNvGraphicFramePr>
            <p:nvPr/>
          </p:nvGraphicFramePr>
          <p:xfrm>
            <a:off x="5004048" y="4725144"/>
            <a:ext cx="1440160" cy="1110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Document" r:id="rId9" imgW="914400" imgH="704850" progId="ChemWindow.Document">
                    <p:embed/>
                  </p:oleObj>
                </mc:Choice>
                <mc:Fallback>
                  <p:oleObj name="Document" r:id="rId9" imgW="914400" imgH="704850" progId="ChemWindow.Documen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048" y="4725144"/>
                          <a:ext cx="1440160" cy="1110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624918"/>
            <a:ext cx="3187596" cy="173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4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924</TotalTime>
  <Words>866</Words>
  <Application>Microsoft Office PowerPoint</Application>
  <PresentationFormat>全屏显示(4:3)</PresentationFormat>
  <Paragraphs>140</Paragraphs>
  <Slides>15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inpin heiti</vt:lpstr>
      <vt:lpstr>等线</vt:lpstr>
      <vt:lpstr>等线 Light</vt:lpstr>
      <vt:lpstr>宋体</vt:lpstr>
      <vt:lpstr>微软雅黑</vt:lpstr>
      <vt:lpstr>Arial</vt:lpstr>
      <vt:lpstr>Calibri</vt:lpstr>
      <vt:lpstr>Symbol</vt:lpstr>
      <vt:lpstr>Times New Roman</vt:lpstr>
      <vt:lpstr>Office 主题​​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THINK</cp:lastModifiedBy>
  <cp:revision>53</cp:revision>
  <dcterms:created xsi:type="dcterms:W3CDTF">2017-11-30T06:06:20Z</dcterms:created>
  <dcterms:modified xsi:type="dcterms:W3CDTF">2020-02-19T13:35:14Z</dcterms:modified>
</cp:coreProperties>
</file>