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1" r:id="rId3"/>
    <p:sldId id="273" r:id="rId4"/>
    <p:sldId id="272" r:id="rId5"/>
    <p:sldId id="257"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490"/>
    <p:restoredTop sz="95192"/>
  </p:normalViewPr>
  <p:slideViewPr>
    <p:cSldViewPr snapToGrid="0" snapToObjects="1">
      <p:cViewPr>
        <p:scale>
          <a:sx n="90" d="100"/>
          <a:sy n="90" d="100"/>
        </p:scale>
        <p:origin x="1688"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EEA47-6DCE-9947-8BA5-D2AA148A2602}" type="datetimeFigureOut">
              <a:rPr kumimoji="1" lang="zh-CN" altLang="en-US" smtClean="0"/>
              <a:t>20/2/19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39BCE-C7C4-B44C-8E9E-699820B2EF84}" type="slidenum">
              <a:rPr kumimoji="1" lang="zh-CN" altLang="en-US" smtClean="0"/>
              <a:t>‹#›</a:t>
            </a:fld>
            <a:endParaRPr kumimoji="1" lang="zh-CN" altLang="en-US"/>
          </a:p>
        </p:txBody>
      </p:sp>
    </p:spTree>
    <p:extLst>
      <p:ext uri="{BB962C8B-B14F-4D97-AF65-F5344CB8AC3E}">
        <p14:creationId xmlns:p14="http://schemas.microsoft.com/office/powerpoint/2010/main" val="100579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One</a:t>
            </a:r>
            <a:r>
              <a:rPr kumimoji="1" lang="zh-CN" altLang="en-US" dirty="0" smtClean="0"/>
              <a:t> </a:t>
            </a:r>
            <a:r>
              <a:rPr kumimoji="1" lang="en-US" altLang="zh-CN" dirty="0" smtClean="0"/>
              <a:t>of</a:t>
            </a:r>
            <a:r>
              <a:rPr kumimoji="1" lang="zh-CN" altLang="en-US" dirty="0" smtClean="0"/>
              <a:t> </a:t>
            </a:r>
            <a:r>
              <a:rPr kumimoji="1" lang="en-US" altLang="zh-CN" dirty="0" smtClean="0"/>
              <a:t>his</a:t>
            </a:r>
            <a:r>
              <a:rPr kumimoji="1" lang="zh-CN" altLang="en-US" dirty="0" smtClean="0"/>
              <a:t> </a:t>
            </a:r>
            <a:r>
              <a:rPr kumimoji="1" lang="en-US" altLang="zh-CN" dirty="0" smtClean="0"/>
              <a:t>last</a:t>
            </a:r>
            <a:r>
              <a:rPr kumimoji="1" lang="zh-CN" altLang="en-US" dirty="0" smtClean="0"/>
              <a:t> </a:t>
            </a:r>
            <a:r>
              <a:rPr kumimoji="1" lang="en-US" altLang="zh-CN" dirty="0" smtClean="0"/>
              <a:t>poems</a:t>
            </a:r>
            <a:endParaRPr kumimoji="1" lang="zh-CN" altLang="en-US" dirty="0"/>
          </a:p>
        </p:txBody>
      </p:sp>
      <p:sp>
        <p:nvSpPr>
          <p:cNvPr id="4" name="幻灯片编号占位符 3"/>
          <p:cNvSpPr>
            <a:spLocks noGrp="1"/>
          </p:cNvSpPr>
          <p:nvPr>
            <p:ph type="sldNum" sz="quarter" idx="10"/>
          </p:nvPr>
        </p:nvSpPr>
        <p:spPr/>
        <p:txBody>
          <a:bodyPr/>
          <a:lstStyle/>
          <a:p>
            <a:fld id="{13039BCE-C7C4-B44C-8E9E-699820B2EF84}" type="slidenum">
              <a:rPr kumimoji="1" lang="zh-CN" altLang="en-US" smtClean="0"/>
              <a:t>4</a:t>
            </a:fld>
            <a:endParaRPr kumimoji="1" lang="zh-CN" altLang="en-US"/>
          </a:p>
        </p:txBody>
      </p:sp>
    </p:spTree>
    <p:extLst>
      <p:ext uri="{BB962C8B-B14F-4D97-AF65-F5344CB8AC3E}">
        <p14:creationId xmlns:p14="http://schemas.microsoft.com/office/powerpoint/2010/main" val="163552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为什么可行、如何可行、存在的问题</a:t>
            </a:r>
            <a:endParaRPr kumimoji="1" lang="zh-CN" altLang="en-US" dirty="0"/>
          </a:p>
        </p:txBody>
      </p:sp>
      <p:sp>
        <p:nvSpPr>
          <p:cNvPr id="4" name="幻灯片编号占位符 3"/>
          <p:cNvSpPr>
            <a:spLocks noGrp="1"/>
          </p:cNvSpPr>
          <p:nvPr>
            <p:ph type="sldNum" sz="quarter" idx="10"/>
          </p:nvPr>
        </p:nvSpPr>
        <p:spPr/>
        <p:txBody>
          <a:bodyPr/>
          <a:lstStyle/>
          <a:p>
            <a:fld id="{13039BCE-C7C4-B44C-8E9E-699820B2EF84}" type="slidenum">
              <a:rPr kumimoji="1" lang="zh-CN" altLang="en-US" smtClean="0"/>
              <a:t>10</a:t>
            </a:fld>
            <a:endParaRPr kumimoji="1" lang="zh-CN" altLang="en-US"/>
          </a:p>
        </p:txBody>
      </p:sp>
    </p:spTree>
    <p:extLst>
      <p:ext uri="{BB962C8B-B14F-4D97-AF65-F5344CB8AC3E}">
        <p14:creationId xmlns:p14="http://schemas.microsoft.com/office/powerpoint/2010/main" val="66653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33774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28668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150341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20076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20310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209828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204494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103787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168995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40883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AF94FB9-32CD-C546-83A4-E1DF5AD6A1F2}" type="datetimeFigureOut">
              <a:rPr kumimoji="1" lang="zh-CN" altLang="en-US" smtClean="0"/>
              <a:t>20/2/19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14823135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94FB9-32CD-C546-83A4-E1DF5AD6A1F2}" type="datetimeFigureOut">
              <a:rPr kumimoji="1" lang="zh-CN" altLang="en-US" smtClean="0"/>
              <a:t>20/2/19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CD872-B90D-094B-9BDC-7DC2FCABD875}" type="slidenum">
              <a:rPr kumimoji="1" lang="zh-CN" altLang="en-US" smtClean="0"/>
              <a:t>‹#›</a:t>
            </a:fld>
            <a:endParaRPr kumimoji="1" lang="zh-CN" altLang="en-US"/>
          </a:p>
        </p:txBody>
      </p:sp>
    </p:spTree>
    <p:extLst>
      <p:ext uri="{BB962C8B-B14F-4D97-AF65-F5344CB8AC3E}">
        <p14:creationId xmlns:p14="http://schemas.microsoft.com/office/powerpoint/2010/main" val="7463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407265734@qq.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9567" y="299803"/>
            <a:ext cx="10807908" cy="3210160"/>
          </a:xfrm>
        </p:spPr>
        <p:txBody>
          <a:bodyPr>
            <a:normAutofit fontScale="90000"/>
          </a:bodyPr>
          <a:lstStyle/>
          <a:p>
            <a:r>
              <a:rPr kumimoji="1" lang="zh-CN" altLang="en-US" dirty="0" smtClean="0"/>
              <a:t/>
            </a:r>
            <a:br>
              <a:rPr kumimoji="1" lang="zh-CN" altLang="en-US" dirty="0" smtClean="0"/>
            </a:br>
            <a:r>
              <a:rPr kumimoji="1" lang="zh-CN" altLang="en-US" dirty="0" smtClean="0"/>
              <a:t/>
            </a:r>
            <a:br>
              <a:rPr kumimoji="1" lang="zh-CN" altLang="en-US" dirty="0" smtClean="0"/>
            </a:br>
            <a:r>
              <a:rPr kumimoji="1" lang="en-US" altLang="zh-CN" dirty="0">
                <a:latin typeface="Bernard MT Condensed" charset="0"/>
                <a:ea typeface="Bernard MT Condensed" charset="0"/>
                <a:cs typeface="Bernard MT Condensed" charset="0"/>
              </a:rPr>
              <a:t>TEST</a:t>
            </a:r>
            <a:r>
              <a:rPr kumimoji="1" lang="zh-CN" altLang="en-US" dirty="0">
                <a:latin typeface="Bernard MT Condensed" charset="0"/>
                <a:ea typeface="Bernard MT Condensed" charset="0"/>
                <a:cs typeface="Bernard MT Condensed" charset="0"/>
              </a:rPr>
              <a:t> </a:t>
            </a:r>
            <a:r>
              <a:rPr kumimoji="1" lang="en-US" altLang="zh-CN" dirty="0">
                <a:latin typeface="Bernard MT Condensed" charset="0"/>
                <a:ea typeface="Bernard MT Condensed" charset="0"/>
                <a:cs typeface="Bernard MT Condensed" charset="0"/>
              </a:rPr>
              <a:t>I/TEST</a:t>
            </a:r>
            <a:r>
              <a:rPr kumimoji="1" lang="zh-CN" altLang="en-US" dirty="0">
                <a:latin typeface="Bernard MT Condensed" charset="0"/>
                <a:ea typeface="Bernard MT Condensed" charset="0"/>
                <a:cs typeface="Bernard MT Condensed" charset="0"/>
              </a:rPr>
              <a:t> </a:t>
            </a:r>
            <a:r>
              <a:rPr kumimoji="1" lang="en-US" altLang="zh-CN" dirty="0">
                <a:latin typeface="Bernard MT Condensed" charset="0"/>
                <a:ea typeface="Bernard MT Condensed" charset="0"/>
                <a:cs typeface="Bernard MT Condensed" charset="0"/>
              </a:rPr>
              <a:t>II</a:t>
            </a:r>
            <a:r>
              <a:rPr kumimoji="1" lang="zh-CN" altLang="en-US" dirty="0" smtClean="0"/>
              <a:t/>
            </a:r>
            <a:br>
              <a:rPr kumimoji="1" lang="zh-CN" altLang="en-US" dirty="0" smtClean="0"/>
            </a:br>
            <a:r>
              <a:rPr kumimoji="1" lang="en-US" altLang="zh-CN" dirty="0" smtClean="0">
                <a:latin typeface="Bernard MT Condensed" charset="0"/>
                <a:ea typeface="Bernard MT Condensed" charset="0"/>
                <a:cs typeface="Bernard MT Condensed" charset="0"/>
              </a:rPr>
              <a:t>Summary &amp; Translation</a:t>
            </a:r>
            <a:endParaRPr kumimoji="1" lang="zh-CN" altLang="en-US" dirty="0">
              <a:latin typeface="Bernard MT Condensed" charset="0"/>
              <a:ea typeface="Bernard MT Condensed" charset="0"/>
              <a:cs typeface="Bernard MT Condensed" charset="0"/>
            </a:endParaRPr>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669742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4000"/>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98554" y="0"/>
            <a:ext cx="10515600" cy="1325563"/>
          </a:xfrm>
        </p:spPr>
        <p:txBody>
          <a:bodyPr/>
          <a:lstStyle/>
          <a:p>
            <a:r>
              <a:rPr kumimoji="1" lang="en-US" altLang="zh-CN" dirty="0" smtClean="0">
                <a:latin typeface="Times New Roman" charset="0"/>
                <a:ea typeface="Times New Roman" charset="0"/>
                <a:cs typeface="Times New Roman" charset="0"/>
              </a:rPr>
              <a:t>TEST II:</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a:xfrm>
            <a:off x="414102" y="1001165"/>
            <a:ext cx="10989039" cy="5068547"/>
          </a:xfrm>
        </p:spPr>
        <p:txBody>
          <a:bodyPr>
            <a:normAutofit lnSpcReduction="10000"/>
          </a:bodyPr>
          <a:lstStyle/>
          <a:p>
            <a:r>
              <a:rPr kumimoji="1" lang="zh-CN" altLang="en-US" dirty="0" smtClean="0"/>
              <a:t>分析文章结构：总分总</a:t>
            </a:r>
          </a:p>
          <a:p>
            <a:pPr algn="just"/>
            <a:r>
              <a:rPr lang="en-US" altLang="zh-CN" dirty="0">
                <a:latin typeface="Times New Roman" charset="0"/>
                <a:ea typeface="Times New Roman" charset="0"/>
                <a:cs typeface="Times New Roman" charset="0"/>
              </a:rPr>
              <a:t>The world’s natural resources are being used at an alarming rate. In recent years, both individuals and governments have become more interested in better managing the world’s resources. To achieve this, the phrase ‘reduce, reuse, recycle’ is often presented as a strategy with which to approach these problems.</a:t>
            </a:r>
            <a:r>
              <a:rPr lang="zh-CN" altLang="zh-CN" dirty="0">
                <a:latin typeface="Times New Roman" charset="0"/>
                <a:ea typeface="Times New Roman" charset="0"/>
                <a:cs typeface="Times New Roman" charset="0"/>
              </a:rPr>
              <a:t> </a:t>
            </a:r>
            <a:endParaRPr lang="zh-CN" altLang="en-US" dirty="0" smtClean="0">
              <a:latin typeface="Times New Roman" charset="0"/>
              <a:ea typeface="Times New Roman" charset="0"/>
              <a:cs typeface="Times New Roman" charset="0"/>
            </a:endParaRPr>
          </a:p>
          <a:p>
            <a:pPr algn="just"/>
            <a:r>
              <a:rPr lang="en-US" altLang="zh-CN" dirty="0">
                <a:latin typeface="Times New Roman" charset="0"/>
                <a:ea typeface="Times New Roman" charset="0"/>
                <a:cs typeface="Times New Roman" charset="0"/>
              </a:rPr>
              <a:t>To avoid a catastrophic depletion of vital natural resources in the future, urgent action is required now. The ‘reduce, reuse and recycle’ strategy is certainly a manageable and memorable one that can be </a:t>
            </a:r>
            <a:r>
              <a:rPr lang="en-US" altLang="zh-CN" dirty="0" err="1">
                <a:latin typeface="Times New Roman" charset="0"/>
                <a:ea typeface="Times New Roman" charset="0"/>
                <a:cs typeface="Times New Roman" charset="0"/>
              </a:rPr>
              <a:t>practised</a:t>
            </a:r>
            <a:r>
              <a:rPr lang="en-US" altLang="zh-CN" dirty="0">
                <a:latin typeface="Times New Roman" charset="0"/>
                <a:ea typeface="Times New Roman" charset="0"/>
                <a:cs typeface="Times New Roman" charset="0"/>
              </a:rPr>
              <a:t> by individuals as well as larger organizations and even governments.</a:t>
            </a:r>
            <a:r>
              <a:rPr lang="zh-CN" altLang="zh-CN" dirty="0">
                <a:latin typeface="Times New Roman" charset="0"/>
                <a:ea typeface="Times New Roman" charset="0"/>
                <a:cs typeface="Times New Roman" charset="0"/>
              </a:rPr>
              <a:t> </a:t>
            </a:r>
            <a:endParaRPr lang="en-US" altLang="zh-CN" dirty="0">
              <a:latin typeface="Times New Roman" charset="0"/>
              <a:ea typeface="Times New Roman" charset="0"/>
              <a:cs typeface="Times New Roman" charset="0"/>
            </a:endParaRPr>
          </a:p>
          <a:p>
            <a:pPr algn="just"/>
            <a:r>
              <a:rPr lang="en-US" altLang="zh-CN" dirty="0" smtClean="0">
                <a:latin typeface="Times New Roman" charset="0"/>
                <a:ea typeface="Times New Roman" charset="0"/>
                <a:cs typeface="Times New Roman" charset="0"/>
              </a:rPr>
              <a:t>Summarize</a:t>
            </a:r>
            <a:r>
              <a:rPr lang="en-US" altLang="zh-CN" dirty="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‘Reduce</a:t>
            </a:r>
            <a:r>
              <a:rPr lang="en-US" altLang="zh-CN" dirty="0">
                <a:latin typeface="Times New Roman" charset="0"/>
                <a:ea typeface="Times New Roman" charset="0"/>
                <a:cs typeface="Times New Roman" charset="0"/>
              </a:rPr>
              <a:t>, reuse, recycle</a:t>
            </a:r>
            <a:r>
              <a:rPr lang="en-US" altLang="zh-CN" dirty="0" smtClean="0">
                <a:latin typeface="Times New Roman" charset="0"/>
                <a:ea typeface="Times New Roman" charset="0"/>
                <a:cs typeface="Times New Roman" charset="0"/>
              </a:rPr>
              <a:t>’ is a feasible strategy to curb </a:t>
            </a:r>
            <a:r>
              <a:rPr lang="en-US" altLang="zh-CN" dirty="0">
                <a:latin typeface="Times New Roman" charset="0"/>
                <a:ea typeface="Times New Roman" charset="0"/>
                <a:cs typeface="Times New Roman" charset="0"/>
              </a:rPr>
              <a:t>the excessive use of natural </a:t>
            </a:r>
            <a:r>
              <a:rPr lang="en-US" altLang="zh-CN" dirty="0" smtClean="0">
                <a:latin typeface="Times New Roman" charset="0"/>
                <a:ea typeface="Times New Roman" charset="0"/>
                <a:cs typeface="Times New Roman" charset="0"/>
              </a:rPr>
              <a:t>resources. </a:t>
            </a:r>
            <a:endParaRPr lang="zh-CN" altLang="zh-CN" dirty="0">
              <a:latin typeface="Times New Roman" charset="0"/>
              <a:ea typeface="Times New Roman" charset="0"/>
              <a:cs typeface="Times New Roman" charset="0"/>
            </a:endParaRPr>
          </a:p>
          <a:p>
            <a:endParaRPr kumimoji="1" lang="zh-CN" altLang="en-US" dirty="0"/>
          </a:p>
        </p:txBody>
      </p:sp>
      <p:cxnSp>
        <p:nvCxnSpPr>
          <p:cNvPr id="5" name="直线连接符 4"/>
          <p:cNvCxnSpPr/>
          <p:nvPr/>
        </p:nvCxnSpPr>
        <p:spPr>
          <a:xfrm flipV="1">
            <a:off x="8749570" y="2539753"/>
            <a:ext cx="2548328" cy="1499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689548" y="2833716"/>
            <a:ext cx="6835514" cy="74951"/>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5111646" y="4060398"/>
            <a:ext cx="6291495" cy="2498"/>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689548" y="3252866"/>
            <a:ext cx="2233534" cy="7024"/>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689548" y="4373515"/>
            <a:ext cx="9334186" cy="11281"/>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689548" y="1820231"/>
            <a:ext cx="6835514" cy="74951"/>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40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17000" b="-17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4813"/>
            <a:ext cx="10515600" cy="5892150"/>
          </a:xfrm>
        </p:spPr>
        <p:txBody>
          <a:bodyPr/>
          <a:lstStyle/>
          <a:p>
            <a:pPr algn="just"/>
            <a:r>
              <a:rPr lang="en-US" altLang="zh-CN" dirty="0">
                <a:latin typeface="Times New Roman" charset="0"/>
                <a:ea typeface="Times New Roman" charset="0"/>
                <a:cs typeface="Times New Roman" charset="0"/>
              </a:rPr>
              <a:t>The main idea behind reducing the amount of resources we use is clear: namely that each individual should use less. This can be achieved by being more aware of our day-to-day resource use, such as reducing the number of electrical items on standby, using less water and avoiding motorized transport. In addition, we can introduce energy-saving mechanisms into the household: energy-saving light bulbs and water meters, for example. It is difficult to persuade people to use less energy and water, or to eat less food, but the most effective way to motivate people to change wasteful practices is to make these essential commodities much more expensive</a:t>
            </a:r>
            <a:r>
              <a:rPr lang="en-US" altLang="zh-CN" dirty="0" smtClean="0">
                <a:latin typeface="Times New Roman" charset="0"/>
                <a:ea typeface="Times New Roman" charset="0"/>
                <a:cs typeface="Times New Roman" charset="0"/>
              </a:rPr>
              <a:t>.</a:t>
            </a:r>
          </a:p>
          <a:p>
            <a:pPr algn="just"/>
            <a:endParaRPr kumimoji="1" lang="en-US" altLang="zh-CN" dirty="0">
              <a:latin typeface="Times New Roman" charset="0"/>
              <a:ea typeface="Times New Roman" charset="0"/>
              <a:cs typeface="Times New Roman" charset="0"/>
            </a:endParaRPr>
          </a:p>
          <a:p>
            <a:pPr algn="just"/>
            <a:r>
              <a:rPr kumimoji="1" lang="en-US" altLang="zh-CN" dirty="0" smtClean="0">
                <a:latin typeface="Times New Roman" charset="0"/>
                <a:ea typeface="Times New Roman" charset="0"/>
                <a:cs typeface="Times New Roman" charset="0"/>
              </a:rPr>
              <a:t>Summarize: First, reduce individual resource use by increasing awareness, promoting energy-saving equipment and raising prices.</a:t>
            </a:r>
            <a:endParaRPr kumimoji="1" lang="zh-CN" altLang="en-US" dirty="0">
              <a:latin typeface="Times New Roman" charset="0"/>
              <a:ea typeface="Times New Roman" charset="0"/>
              <a:cs typeface="Times New Roman" charset="0"/>
            </a:endParaRPr>
          </a:p>
        </p:txBody>
      </p:sp>
      <p:cxnSp>
        <p:nvCxnSpPr>
          <p:cNvPr id="4" name="直线连接符 3"/>
          <p:cNvCxnSpPr/>
          <p:nvPr/>
        </p:nvCxnSpPr>
        <p:spPr>
          <a:xfrm>
            <a:off x="944381" y="1085713"/>
            <a:ext cx="6895475" cy="23559"/>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a:off x="1094283" y="1475457"/>
            <a:ext cx="7165297" cy="8569"/>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a:off x="4188503" y="2231386"/>
            <a:ext cx="7165297" cy="8569"/>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1094283" y="2563318"/>
            <a:ext cx="4721901" cy="42822"/>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7771151" y="3771451"/>
            <a:ext cx="3582648" cy="6071"/>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1094283" y="4186528"/>
            <a:ext cx="5171606" cy="1"/>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12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17000" b="-17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4813"/>
            <a:ext cx="10515600" cy="5892150"/>
          </a:xfrm>
        </p:spPr>
        <p:txBody>
          <a:bodyPr/>
          <a:lstStyle/>
          <a:p>
            <a:pPr algn="just"/>
            <a:r>
              <a:rPr lang="en-US" altLang="zh-CN" dirty="0">
                <a:latin typeface="Times New Roman" charset="0"/>
                <a:ea typeface="Times New Roman" charset="0"/>
                <a:cs typeface="Times New Roman" charset="0"/>
              </a:rPr>
              <a:t>Reusing objects is another strategy for addressing the problem of resource use. As the name suggests, reuse is when old, unwanted items are restored to a state in which they can be used again for a similar purpose. So glass bottles, for instance, can be cleaned and reused without having to be broken and remade. Reusing things is a very efficient process and consumes much less energy than recycling. It does, however, often require a lot of expensive organization and administration. There are also concerns about reusing medical equipment and food-storage items, for example, because of safety and hygiene issues.</a:t>
            </a:r>
            <a:r>
              <a:rPr lang="zh-CN" altLang="zh-CN" dirty="0">
                <a:latin typeface="Times New Roman" charset="0"/>
                <a:ea typeface="Times New Roman" charset="0"/>
                <a:cs typeface="Times New Roman" charset="0"/>
              </a:rPr>
              <a:t> </a:t>
            </a:r>
            <a:endParaRPr kumimoji="1" lang="en-US" altLang="zh-CN" dirty="0">
              <a:latin typeface="Times New Roman" charset="0"/>
              <a:ea typeface="Times New Roman" charset="0"/>
              <a:cs typeface="Times New Roman" charset="0"/>
            </a:endParaRPr>
          </a:p>
          <a:p>
            <a:pPr algn="just"/>
            <a:r>
              <a:rPr kumimoji="1" lang="en-US" altLang="zh-CN" dirty="0" smtClean="0">
                <a:latin typeface="Times New Roman" charset="0"/>
                <a:ea typeface="Times New Roman" charset="0"/>
                <a:cs typeface="Times New Roman" charset="0"/>
              </a:rPr>
              <a:t>Summarize: Moreover, reuse proves energy-efficient, but requires better organizing and  administrating and raises concern over safety and hygiene. </a:t>
            </a:r>
            <a:endParaRPr kumimoji="1" lang="zh-CN" altLang="en-US" dirty="0">
              <a:latin typeface="Times New Roman" charset="0"/>
              <a:ea typeface="Times New Roman" charset="0"/>
              <a:cs typeface="Times New Roman" charset="0"/>
            </a:endParaRPr>
          </a:p>
        </p:txBody>
      </p:sp>
      <p:cxnSp>
        <p:nvCxnSpPr>
          <p:cNvPr id="5" name="直线连接符 4"/>
          <p:cNvCxnSpPr/>
          <p:nvPr/>
        </p:nvCxnSpPr>
        <p:spPr>
          <a:xfrm flipV="1">
            <a:off x="1094283" y="2675467"/>
            <a:ext cx="9658384" cy="2258"/>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4443334" y="3028013"/>
            <a:ext cx="6910466" cy="14992"/>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1094283" y="3387777"/>
            <a:ext cx="2308484" cy="26205"/>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a:off x="8086725" y="3829050"/>
            <a:ext cx="3376613" cy="8588"/>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4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17000" b="-17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4813"/>
            <a:ext cx="10515600" cy="5892150"/>
          </a:xfrm>
        </p:spPr>
        <p:txBody>
          <a:bodyPr/>
          <a:lstStyle/>
          <a:p>
            <a:pPr algn="just"/>
            <a:r>
              <a:rPr lang="en-US" altLang="zh-CN" dirty="0">
                <a:latin typeface="Times New Roman" charset="0"/>
                <a:ea typeface="Times New Roman" charset="0"/>
                <a:cs typeface="Times New Roman" charset="0"/>
              </a:rPr>
              <a:t>Recycling is the third and probably best-known option for conserving natural resources. Materials such as paper and plastic can be turned into new products, which are then reused. This process involves lower energy usage and greenhouse gas emissions than producing articles from raw materials would. However, sorting through used materials before recycling them is a dirty and difficult job and breaking up electronic equipment to recycle rare metals is time-consuming and potentially dangerous.</a:t>
            </a:r>
            <a:r>
              <a:rPr lang="zh-CN" altLang="zh-CN" dirty="0">
                <a:latin typeface="Times New Roman" charset="0"/>
                <a:ea typeface="Times New Roman" charset="0"/>
                <a:cs typeface="Times New Roman" charset="0"/>
              </a:rPr>
              <a:t> </a:t>
            </a:r>
            <a:endParaRPr kumimoji="1" lang="en-US" altLang="zh-CN" dirty="0">
              <a:latin typeface="Times New Roman" charset="0"/>
              <a:ea typeface="Times New Roman" charset="0"/>
              <a:cs typeface="Times New Roman" charset="0"/>
            </a:endParaRPr>
          </a:p>
          <a:p>
            <a:pPr algn="just"/>
            <a:r>
              <a:rPr kumimoji="1" lang="en-US" altLang="zh-CN" dirty="0" smtClean="0">
                <a:latin typeface="Times New Roman" charset="0"/>
                <a:ea typeface="Times New Roman" charset="0"/>
                <a:cs typeface="Times New Roman" charset="0"/>
              </a:rPr>
              <a:t>Summarize: Finally</a:t>
            </a:r>
            <a:r>
              <a:rPr kumimoji="1" lang="en-US" altLang="zh-CN" dirty="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recycle is more environment-friendly, but the process is tough and dangerous. </a:t>
            </a:r>
            <a:endParaRPr kumimoji="1" lang="zh-CN" altLang="en-US" dirty="0">
              <a:latin typeface="Times New Roman" charset="0"/>
              <a:ea typeface="Times New Roman" charset="0"/>
              <a:cs typeface="Times New Roman" charset="0"/>
            </a:endParaRPr>
          </a:p>
        </p:txBody>
      </p:sp>
      <p:cxnSp>
        <p:nvCxnSpPr>
          <p:cNvPr id="11" name="直线连接符 10"/>
          <p:cNvCxnSpPr/>
          <p:nvPr/>
        </p:nvCxnSpPr>
        <p:spPr>
          <a:xfrm flipV="1">
            <a:off x="1040568" y="1873770"/>
            <a:ext cx="10227038" cy="14992"/>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7240249" y="1499016"/>
            <a:ext cx="4027357" cy="4273"/>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4664439" y="2608287"/>
            <a:ext cx="4027357" cy="4273"/>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7240248" y="2955560"/>
            <a:ext cx="4027357" cy="4273"/>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1040568" y="3332085"/>
            <a:ext cx="3171668" cy="6753"/>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0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积累作文素材</a:t>
            </a:r>
            <a:r>
              <a:rPr kumimoji="1" lang="zh-CN" altLang="en-US" dirty="0" smtClean="0">
                <a:sym typeface="Wingdings"/>
              </a:rPr>
              <a:t>：（节能）</a:t>
            </a:r>
            <a:endParaRPr kumimoji="1" lang="zh-CN" altLang="en-US" dirty="0"/>
          </a:p>
        </p:txBody>
      </p:sp>
      <p:sp>
        <p:nvSpPr>
          <p:cNvPr id="3" name="内容占位符 2"/>
          <p:cNvSpPr>
            <a:spLocks noGrp="1"/>
          </p:cNvSpPr>
          <p:nvPr>
            <p:ph idx="1"/>
          </p:nvPr>
        </p:nvSpPr>
        <p:spPr/>
        <p:txBody>
          <a:bodyPr/>
          <a:lstStyle/>
          <a:p>
            <a:r>
              <a:rPr kumimoji="1" lang="en-US" altLang="zh-CN" dirty="0" smtClean="0">
                <a:latin typeface="Times New Roman" charset="0"/>
                <a:ea typeface="Times New Roman" charset="0"/>
                <a:cs typeface="Times New Roman" charset="0"/>
              </a:rPr>
              <a:t>1.</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be </a:t>
            </a:r>
            <a:r>
              <a:rPr kumimoji="1" lang="en-US" altLang="zh-CN" dirty="0">
                <a:latin typeface="Times New Roman" charset="0"/>
                <a:ea typeface="Times New Roman" charset="0"/>
                <a:cs typeface="Times New Roman" charset="0"/>
              </a:rPr>
              <a:t>more aware of our day-to-day resource </a:t>
            </a:r>
            <a:r>
              <a:rPr kumimoji="1" lang="en-US" altLang="zh-CN" dirty="0" smtClean="0">
                <a:latin typeface="Times New Roman" charset="0"/>
                <a:ea typeface="Times New Roman" charset="0"/>
                <a:cs typeface="Times New Roman" charset="0"/>
              </a:rPr>
              <a:t>use</a:t>
            </a:r>
            <a:endParaRPr kumimoji="1" lang="zh-CN" altLang="en-US" dirty="0" smtClean="0">
              <a:latin typeface="Times New Roman" charset="0"/>
              <a:ea typeface="Times New Roman" charset="0"/>
              <a:cs typeface="Times New Roman" charset="0"/>
            </a:endParaRPr>
          </a:p>
          <a:p>
            <a:r>
              <a:rPr kumimoji="1" lang="en-US" altLang="zh-CN" dirty="0" smtClean="0">
                <a:latin typeface="Times New Roman" charset="0"/>
                <a:ea typeface="Times New Roman" charset="0"/>
                <a:cs typeface="Times New Roman" charset="0"/>
              </a:rPr>
              <a:t>2.</a:t>
            </a:r>
            <a:r>
              <a:rPr kumimoji="1" lang="zh-CN" altLang="en-US" dirty="0" smtClean="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introduce energy-saving mechanisms into the </a:t>
            </a:r>
            <a:r>
              <a:rPr kumimoji="1" lang="en-US" altLang="zh-CN" dirty="0" smtClean="0">
                <a:latin typeface="Times New Roman" charset="0"/>
                <a:ea typeface="Times New Roman" charset="0"/>
                <a:cs typeface="Times New Roman" charset="0"/>
              </a:rPr>
              <a:t>household</a:t>
            </a:r>
            <a:endParaRPr kumimoji="1" lang="zh-CN" altLang="en-US" dirty="0" smtClean="0">
              <a:latin typeface="Times New Roman" charset="0"/>
              <a:ea typeface="Times New Roman" charset="0"/>
              <a:cs typeface="Times New Roman" charset="0"/>
            </a:endParaRPr>
          </a:p>
          <a:p>
            <a:r>
              <a:rPr kumimoji="1" lang="en-US" altLang="zh-CN" dirty="0" smtClean="0">
                <a:latin typeface="Times New Roman" charset="0"/>
                <a:ea typeface="Times New Roman" charset="0"/>
                <a:cs typeface="Times New Roman" charset="0"/>
              </a:rPr>
              <a:t>3.</a:t>
            </a:r>
            <a:r>
              <a:rPr kumimoji="1"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make </a:t>
            </a:r>
            <a:r>
              <a:rPr lang="en-US" altLang="zh-CN" dirty="0">
                <a:latin typeface="Times New Roman" charset="0"/>
                <a:ea typeface="Times New Roman" charset="0"/>
                <a:cs typeface="Times New Roman" charset="0"/>
              </a:rPr>
              <a:t>these essential commodities much more </a:t>
            </a:r>
            <a:r>
              <a:rPr lang="en-US" altLang="zh-CN" dirty="0" smtClean="0">
                <a:latin typeface="Times New Roman" charset="0"/>
                <a:ea typeface="Times New Roman" charset="0"/>
                <a:cs typeface="Times New Roman" charset="0"/>
              </a:rPr>
              <a:t>expensive</a:t>
            </a:r>
          </a:p>
          <a:p>
            <a:r>
              <a:rPr kumimoji="1" lang="is-IS" altLang="zh-CN" dirty="0" smtClean="0">
                <a:latin typeface="Times New Roman" charset="0"/>
                <a:ea typeface="Times New Roman" charset="0"/>
                <a:cs typeface="Times New Roman" charset="0"/>
              </a:rPr>
              <a:t>…</a:t>
            </a:r>
            <a:endParaRPr kumimoji="1" lang="zh-CN" altLang="en-US" dirty="0"/>
          </a:p>
        </p:txBody>
      </p:sp>
    </p:spTree>
    <p:extLst>
      <p:ext uri="{BB962C8B-B14F-4D97-AF65-F5344CB8AC3E}">
        <p14:creationId xmlns:p14="http://schemas.microsoft.com/office/powerpoint/2010/main" val="39801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862" y="0"/>
            <a:ext cx="10515600" cy="1325563"/>
          </a:xfrm>
        </p:spPr>
        <p:txBody>
          <a:bodyPr/>
          <a:lstStyle/>
          <a:p>
            <a:r>
              <a:rPr kumimoji="1" lang="en-US" altLang="zh-CN" dirty="0" smtClean="0">
                <a:latin typeface="Bernard MT Condensed" charset="0"/>
                <a:ea typeface="Bernard MT Condensed" charset="0"/>
                <a:cs typeface="Bernard MT Condensed" charset="0"/>
              </a:rPr>
              <a:t>Test I: Translation</a:t>
            </a:r>
            <a:endParaRPr kumimoji="1" lang="zh-CN" altLang="en-US" dirty="0">
              <a:latin typeface="Bernard MT Condensed" charset="0"/>
              <a:ea typeface="Bernard MT Condensed" charset="0"/>
              <a:cs typeface="Bernard MT Condensed" charset="0"/>
            </a:endParaRPr>
          </a:p>
        </p:txBody>
      </p:sp>
      <p:sp>
        <p:nvSpPr>
          <p:cNvPr id="3" name="内容占位符 2"/>
          <p:cNvSpPr>
            <a:spLocks noGrp="1"/>
          </p:cNvSpPr>
          <p:nvPr>
            <p:ph idx="1"/>
          </p:nvPr>
        </p:nvSpPr>
        <p:spPr>
          <a:xfrm>
            <a:off x="297287" y="1014255"/>
            <a:ext cx="10515600" cy="5695637"/>
          </a:xfrm>
        </p:spPr>
        <p:txBody>
          <a:bodyPr>
            <a:normAutofit fontScale="92500" lnSpcReduction="10000"/>
          </a:bodyPr>
          <a:lstStyle/>
          <a:p>
            <a:r>
              <a:rPr kumimoji="1" lang="en-US" altLang="zh-CN" dirty="0" smtClean="0"/>
              <a:t>1. </a:t>
            </a:r>
          </a:p>
          <a:p>
            <a:pPr marL="0" indent="0">
              <a:buNone/>
            </a:pPr>
            <a:r>
              <a:rPr kumimoji="1" lang="en-US" altLang="zh-CN" dirty="0" smtClean="0"/>
              <a:t>(1) </a:t>
            </a:r>
            <a:r>
              <a:rPr kumimoji="1" lang="zh-CN" altLang="en-US" dirty="0" smtClean="0"/>
              <a:t>同龄人 </a:t>
            </a:r>
            <a:r>
              <a:rPr kumimoji="1" lang="en-US" altLang="zh-CN" dirty="0" smtClean="0"/>
              <a:t>peer</a:t>
            </a:r>
          </a:p>
          <a:p>
            <a:r>
              <a:rPr kumimoji="1" lang="en-US" altLang="zh-CN" dirty="0" smtClean="0"/>
              <a:t>kids of the same age</a:t>
            </a:r>
          </a:p>
          <a:p>
            <a:pPr marL="0" indent="0">
              <a:buNone/>
            </a:pPr>
            <a:r>
              <a:rPr kumimoji="1" lang="en-US" altLang="zh-CN" dirty="0" smtClean="0"/>
              <a:t>(2) </a:t>
            </a:r>
            <a:r>
              <a:rPr kumimoji="1" lang="zh-CN" altLang="en-US" dirty="0" smtClean="0"/>
              <a:t>对</a:t>
            </a:r>
            <a:r>
              <a:rPr kumimoji="1" lang="is-IS" altLang="zh-CN" dirty="0" smtClean="0"/>
              <a:t>…...</a:t>
            </a:r>
            <a:r>
              <a:rPr kumimoji="1" lang="zh-CN" altLang="en-US" dirty="0" smtClean="0"/>
              <a:t>束手无策 </a:t>
            </a:r>
            <a:r>
              <a:rPr kumimoji="1" lang="en-US" altLang="zh-CN" dirty="0" smtClean="0"/>
              <a:t>have no idea/at a loss/ be at one’s wits’ end as to what to do with him</a:t>
            </a:r>
            <a:endParaRPr kumimoji="1" lang="en-US" altLang="zh-CN" dirty="0"/>
          </a:p>
          <a:p>
            <a:r>
              <a:rPr kumimoji="1" lang="en-US" altLang="zh-CN" dirty="0"/>
              <a:t>3</a:t>
            </a:r>
            <a:r>
              <a:rPr kumimoji="1" lang="en-US" altLang="zh-CN" dirty="0" smtClean="0"/>
              <a:t>.</a:t>
            </a:r>
            <a:r>
              <a:rPr kumimoji="1" lang="zh-CN" altLang="en-US" dirty="0"/>
              <a:t>每个人都应该心知肚明埋怨别人的过失是毫无意义</a:t>
            </a:r>
            <a:r>
              <a:rPr kumimoji="1" lang="zh-CN" altLang="en-US" dirty="0" smtClean="0"/>
              <a:t>的</a:t>
            </a:r>
            <a:r>
              <a:rPr kumimoji="1" lang="is-IS" altLang="zh-CN" dirty="0" smtClean="0"/>
              <a:t>…...</a:t>
            </a:r>
            <a:endParaRPr kumimoji="1" lang="en-US" altLang="zh-CN" dirty="0" smtClean="0"/>
          </a:p>
          <a:p>
            <a:pPr marL="0" indent="0">
              <a:buNone/>
            </a:pPr>
            <a:r>
              <a:rPr kumimoji="1" lang="en-US" altLang="zh-CN" dirty="0" smtClean="0"/>
              <a:t>(1) </a:t>
            </a:r>
            <a:r>
              <a:rPr kumimoji="1" lang="zh-CN" altLang="en-US" dirty="0" smtClean="0"/>
              <a:t>心知肚明：心里明白、但不说破</a:t>
            </a:r>
          </a:p>
          <a:p>
            <a:r>
              <a:rPr kumimoji="1" lang="en-US" altLang="zh-CN" dirty="0" smtClean="0"/>
              <a:t>Be well aware/ be fully aware</a:t>
            </a:r>
          </a:p>
          <a:p>
            <a:pPr marL="0" indent="0">
              <a:buNone/>
            </a:pPr>
            <a:r>
              <a:rPr kumimoji="1" lang="en-US" altLang="zh-CN" dirty="0" smtClean="0"/>
              <a:t>(2) </a:t>
            </a:r>
            <a:r>
              <a:rPr kumimoji="1" lang="zh-CN" altLang="en-US" dirty="0" smtClean="0"/>
              <a:t>做某事是毫无意义的</a:t>
            </a:r>
          </a:p>
          <a:p>
            <a:r>
              <a:rPr kumimoji="1" lang="en-US" altLang="zh-CN" dirty="0" smtClean="0"/>
              <a:t>There is no point (in) doing</a:t>
            </a:r>
          </a:p>
          <a:p>
            <a:r>
              <a:rPr kumimoji="1" lang="en-US" altLang="zh-CN" dirty="0" smtClean="0"/>
              <a:t>4. </a:t>
            </a:r>
          </a:p>
          <a:p>
            <a:pPr marL="0" indent="0">
              <a:buNone/>
            </a:pPr>
            <a:r>
              <a:rPr kumimoji="1" lang="en-US" altLang="zh-CN" b="1" dirty="0" smtClean="0"/>
              <a:t>(1) qualify</a:t>
            </a:r>
            <a:r>
              <a:rPr kumimoji="1" lang="en-US" altLang="zh-CN" dirty="0" smtClean="0"/>
              <a:t> </a:t>
            </a:r>
            <a:r>
              <a:rPr kumimoji="1" lang="en-US" altLang="zh-CN" dirty="0" err="1" smtClean="0"/>
              <a:t>sb</a:t>
            </a:r>
            <a:r>
              <a:rPr kumimoji="1" lang="en-US" altLang="zh-CN" dirty="0" smtClean="0"/>
              <a:t> for </a:t>
            </a:r>
            <a:r>
              <a:rPr kumimoji="1" lang="en-US" altLang="zh-CN" dirty="0" err="1" smtClean="0"/>
              <a:t>sth</a:t>
            </a:r>
            <a:r>
              <a:rPr kumimoji="1" lang="en-US" altLang="zh-CN" dirty="0"/>
              <a:t> </a:t>
            </a:r>
            <a:endParaRPr kumimoji="1" lang="en-US" altLang="zh-CN" dirty="0" smtClean="0"/>
          </a:p>
          <a:p>
            <a:r>
              <a:rPr kumimoji="1" lang="en-US" altLang="zh-CN" dirty="0" smtClean="0"/>
              <a:t>Be</a:t>
            </a:r>
            <a:r>
              <a:rPr kumimoji="1" lang="zh-CN" altLang="en-US" dirty="0" smtClean="0"/>
              <a:t> </a:t>
            </a:r>
            <a:r>
              <a:rPr kumimoji="1" lang="en-US" altLang="zh-CN" dirty="0" smtClean="0"/>
              <a:t>qualified</a:t>
            </a:r>
            <a:r>
              <a:rPr kumimoji="1" lang="zh-CN" altLang="en-US" dirty="0" smtClean="0"/>
              <a:t> </a:t>
            </a:r>
            <a:r>
              <a:rPr kumimoji="1" lang="en-US" altLang="zh-CN" dirty="0" smtClean="0"/>
              <a:t>for</a:t>
            </a:r>
            <a:r>
              <a:rPr kumimoji="1" lang="zh-CN" altLang="en-US" dirty="0" smtClean="0"/>
              <a:t> </a:t>
            </a:r>
            <a:r>
              <a:rPr kumimoji="1" lang="en-US" altLang="zh-CN" dirty="0" smtClean="0"/>
              <a:t>the </a:t>
            </a:r>
            <a:r>
              <a:rPr lang="en-GB" altLang="zh-CN" dirty="0"/>
              <a:t>2022 Tokyo Olympic Games</a:t>
            </a:r>
            <a:r>
              <a:rPr lang="zh-CN" altLang="zh-CN" dirty="0"/>
              <a:t> </a:t>
            </a:r>
            <a:endParaRPr kumimoji="1" lang="en-US" altLang="zh-CN" dirty="0" smtClean="0"/>
          </a:p>
        </p:txBody>
      </p:sp>
    </p:spTree>
    <p:extLst>
      <p:ext uri="{BB962C8B-B14F-4D97-AF65-F5344CB8AC3E}">
        <p14:creationId xmlns:p14="http://schemas.microsoft.com/office/powerpoint/2010/main" val="2769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334851"/>
            <a:ext cx="10515600" cy="5996659"/>
          </a:xfrm>
        </p:spPr>
        <p:txBody>
          <a:bodyPr>
            <a:normAutofit/>
          </a:bodyPr>
          <a:lstStyle/>
          <a:p>
            <a:pPr marL="0" indent="0">
              <a:buNone/>
            </a:pPr>
            <a:r>
              <a:rPr kumimoji="1" lang="en-US" altLang="zh-CN" dirty="0" smtClean="0"/>
              <a:t>(2) </a:t>
            </a:r>
            <a:r>
              <a:rPr kumimoji="1" lang="zh-CN" altLang="en-US" dirty="0" smtClean="0"/>
              <a:t>溢于言表</a:t>
            </a:r>
            <a:r>
              <a:rPr kumimoji="1" lang="en-US" altLang="zh-CN" dirty="0" smtClean="0"/>
              <a:t>:</a:t>
            </a:r>
            <a:r>
              <a:rPr kumimoji="1" lang="zh-CN" altLang="en-US" dirty="0" smtClean="0"/>
              <a:t> </a:t>
            </a:r>
            <a:r>
              <a:rPr kumimoji="1" lang="en-US" altLang="zh-CN" dirty="0" smtClean="0"/>
              <a:t>our joy was shown both in our words and facial expressions  </a:t>
            </a:r>
          </a:p>
          <a:p>
            <a:pPr marL="0" indent="0">
              <a:buNone/>
            </a:pPr>
            <a:r>
              <a:rPr kumimoji="1" lang="en-US" altLang="zh-CN" dirty="0" smtClean="0"/>
              <a:t>(3) </a:t>
            </a:r>
            <a:r>
              <a:rPr kumimoji="1" lang="zh-CN" altLang="en-US" dirty="0" smtClean="0"/>
              <a:t>油然而生：</a:t>
            </a:r>
            <a:r>
              <a:rPr kumimoji="1" lang="en-US" altLang="zh-CN" dirty="0" smtClean="0"/>
              <a:t>arise/ well up in one’s heart/ feel</a:t>
            </a:r>
            <a:endParaRPr kumimoji="1" lang="zh-CN" altLang="en-US" dirty="0" smtClean="0"/>
          </a:p>
          <a:p>
            <a:pPr marL="0" indent="0">
              <a:buNone/>
            </a:pPr>
            <a:r>
              <a:rPr kumimoji="1" lang="en-US" altLang="zh-CN" dirty="0" smtClean="0"/>
              <a:t>(4) </a:t>
            </a:r>
            <a:r>
              <a:rPr kumimoji="1" lang="zh-CN" altLang="en-US" dirty="0" smtClean="0"/>
              <a:t>得知</a:t>
            </a:r>
            <a:r>
              <a:rPr kumimoji="1" lang="is-IS" altLang="zh-CN" dirty="0" smtClean="0"/>
              <a:t>…...</a:t>
            </a:r>
            <a:r>
              <a:rPr kumimoji="1" lang="zh-CN" altLang="en-US" dirty="0" smtClean="0"/>
              <a:t>我们的喜悦之情</a:t>
            </a:r>
          </a:p>
          <a:p>
            <a:pPr marL="0" indent="0">
              <a:buNone/>
            </a:pPr>
            <a:r>
              <a:rPr kumimoji="1" lang="en-US" altLang="zh-CN" dirty="0" smtClean="0"/>
              <a:t>The moment we/ As soon as we </a:t>
            </a:r>
            <a:r>
              <a:rPr kumimoji="1" lang="is-IS" altLang="zh-CN" dirty="0" smtClean="0"/>
              <a:t>… our joy ...</a:t>
            </a:r>
          </a:p>
          <a:p>
            <a:pPr marL="0" indent="0">
              <a:buNone/>
            </a:pPr>
            <a:endParaRPr kumimoji="1" lang="zh-CN" altLang="en-US" dirty="0" smtClean="0"/>
          </a:p>
          <a:p>
            <a:pPr marL="0" indent="0">
              <a:buNone/>
            </a:pPr>
            <a:endParaRPr kumimoji="1" lang="en-US" altLang="zh-CN" dirty="0" smtClean="0"/>
          </a:p>
        </p:txBody>
      </p:sp>
      <p:sp>
        <p:nvSpPr>
          <p:cNvPr id="5" name="标题 1"/>
          <p:cNvSpPr>
            <a:spLocks noGrp="1"/>
          </p:cNvSpPr>
          <p:nvPr>
            <p:ph type="title"/>
          </p:nvPr>
        </p:nvSpPr>
        <p:spPr>
          <a:xfrm>
            <a:off x="387439" y="2459865"/>
            <a:ext cx="10515600" cy="1325563"/>
          </a:xfrm>
        </p:spPr>
        <p:txBody>
          <a:bodyPr/>
          <a:lstStyle/>
          <a:p>
            <a:r>
              <a:rPr kumimoji="1" lang="en-US" altLang="zh-CN" dirty="0" smtClean="0">
                <a:latin typeface="Bernard MT Condensed" charset="0"/>
                <a:ea typeface="Bernard MT Condensed" charset="0"/>
                <a:cs typeface="Bernard MT Condensed" charset="0"/>
              </a:rPr>
              <a:t>Test II: Translation</a:t>
            </a:r>
            <a:endParaRPr kumimoji="1" lang="zh-CN" altLang="en-US" dirty="0">
              <a:latin typeface="Bernard MT Condensed" charset="0"/>
              <a:ea typeface="Bernard MT Condensed" charset="0"/>
              <a:cs typeface="Bernard MT Condensed" charset="0"/>
            </a:endParaRPr>
          </a:p>
        </p:txBody>
      </p:sp>
      <p:sp>
        <p:nvSpPr>
          <p:cNvPr id="6" name="内容占位符 2"/>
          <p:cNvSpPr txBox="1">
            <a:spLocks/>
          </p:cNvSpPr>
          <p:nvPr/>
        </p:nvSpPr>
        <p:spPr>
          <a:xfrm>
            <a:off x="387439" y="3565302"/>
            <a:ext cx="10515600" cy="5996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kumimoji="1" lang="en-US" altLang="zh-CN" dirty="0" smtClean="0"/>
              <a:t>1.</a:t>
            </a:r>
            <a:r>
              <a:rPr lang="zh-CN" altLang="zh-CN" dirty="0"/>
              <a:t>一年后有关部门</a:t>
            </a:r>
            <a:r>
              <a:rPr lang="zh-CN" altLang="zh-CN" dirty="0">
                <a:solidFill>
                  <a:srgbClr val="FF0000"/>
                </a:solidFill>
              </a:rPr>
              <a:t>才</a:t>
            </a:r>
            <a:r>
              <a:rPr lang="zh-CN" altLang="zh-CN" dirty="0"/>
              <a:t>将肇事者绳之以法。</a:t>
            </a:r>
            <a:r>
              <a:rPr lang="en-US" altLang="zh-CN" dirty="0"/>
              <a:t>(blame)</a:t>
            </a:r>
            <a:r>
              <a:rPr lang="zh-CN" altLang="zh-CN" dirty="0"/>
              <a:t> </a:t>
            </a:r>
            <a:endParaRPr lang="en-US" altLang="zh-CN" dirty="0" smtClean="0"/>
          </a:p>
          <a:p>
            <a:pPr marL="514350" indent="-514350">
              <a:buAutoNum type="arabicParenBoth"/>
            </a:pPr>
            <a:r>
              <a:rPr kumimoji="1" lang="zh-CN" altLang="en-US" dirty="0" smtClean="0">
                <a:solidFill>
                  <a:srgbClr val="FF0000"/>
                </a:solidFill>
              </a:rPr>
              <a:t>有关</a:t>
            </a:r>
            <a:r>
              <a:rPr kumimoji="1" lang="zh-CN" altLang="en-US" dirty="0" smtClean="0"/>
              <a:t>部门：</a:t>
            </a:r>
            <a:r>
              <a:rPr kumimoji="1" lang="en-US" altLang="zh-CN" dirty="0" smtClean="0"/>
              <a:t>the</a:t>
            </a:r>
            <a:r>
              <a:rPr kumimoji="1" lang="zh-CN" altLang="en-US" dirty="0" smtClean="0"/>
              <a:t> </a:t>
            </a:r>
            <a:r>
              <a:rPr kumimoji="1" lang="en-US" altLang="zh-CN" dirty="0" smtClean="0"/>
              <a:t>department</a:t>
            </a:r>
            <a:r>
              <a:rPr kumimoji="1" lang="zh-CN" altLang="en-US" dirty="0" smtClean="0"/>
              <a:t> </a:t>
            </a:r>
            <a:r>
              <a:rPr kumimoji="1" lang="en-US" altLang="zh-CN" dirty="0" smtClean="0"/>
              <a:t>concerned</a:t>
            </a:r>
            <a:r>
              <a:rPr kumimoji="1" lang="zh-CN" altLang="en-US" dirty="0" smtClean="0"/>
              <a:t>／</a:t>
            </a:r>
            <a:r>
              <a:rPr kumimoji="1" lang="en-US" altLang="zh-CN" dirty="0" smtClean="0"/>
              <a:t>involved</a:t>
            </a:r>
            <a:r>
              <a:rPr kumimoji="1" lang="zh-CN" altLang="en-US" dirty="0"/>
              <a:t> </a:t>
            </a:r>
            <a:endParaRPr kumimoji="1" lang="zh-CN" altLang="en-US" dirty="0" smtClean="0"/>
          </a:p>
          <a:p>
            <a:pPr marL="514350" indent="-514350">
              <a:buAutoNum type="arabicParenBoth"/>
            </a:pPr>
            <a:r>
              <a:rPr kumimoji="1" lang="en-US" altLang="zh-CN" dirty="0" smtClean="0"/>
              <a:t>It</a:t>
            </a:r>
            <a:r>
              <a:rPr kumimoji="1" lang="zh-CN" altLang="en-US" dirty="0" smtClean="0"/>
              <a:t> </a:t>
            </a:r>
            <a:r>
              <a:rPr kumimoji="1" lang="en-US" altLang="zh-CN" dirty="0" smtClean="0"/>
              <a:t>was</a:t>
            </a:r>
            <a:r>
              <a:rPr kumimoji="1" lang="zh-CN" altLang="en-US" dirty="0" smtClean="0"/>
              <a:t> </a:t>
            </a:r>
            <a:r>
              <a:rPr kumimoji="1" lang="is-IS" altLang="zh-CN" dirty="0" smtClean="0"/>
              <a:t>…</a:t>
            </a:r>
            <a:r>
              <a:rPr kumimoji="1" lang="zh-CN" altLang="en-US" dirty="0" smtClean="0"/>
              <a:t> </a:t>
            </a:r>
            <a:r>
              <a:rPr kumimoji="1" lang="en-US" altLang="zh-CN" dirty="0" smtClean="0"/>
              <a:t>before</a:t>
            </a:r>
            <a:r>
              <a:rPr kumimoji="1" lang="zh-CN" altLang="en-US" dirty="0" smtClean="0"/>
              <a:t> </a:t>
            </a:r>
            <a:r>
              <a:rPr kumimoji="1" lang="en-US" altLang="zh-CN" dirty="0" err="1" smtClean="0"/>
              <a:t>sb</a:t>
            </a:r>
            <a:r>
              <a:rPr kumimoji="1" lang="zh-CN" altLang="en-US" dirty="0" smtClean="0"/>
              <a:t> </a:t>
            </a:r>
            <a:r>
              <a:rPr kumimoji="1" lang="en-US" altLang="zh-CN" dirty="0" smtClean="0"/>
              <a:t>did</a:t>
            </a:r>
            <a:r>
              <a:rPr kumimoji="1" lang="zh-CN" altLang="en-US" dirty="0" smtClean="0"/>
              <a:t>  </a:t>
            </a:r>
          </a:p>
          <a:p>
            <a:pPr marL="514350" indent="-514350">
              <a:buAutoNum type="arabicParenBoth"/>
            </a:pPr>
            <a:r>
              <a:rPr kumimoji="1" lang="zh-CN" altLang="en-US" dirty="0" smtClean="0"/>
              <a:t>绳之以法：</a:t>
            </a:r>
            <a:r>
              <a:rPr kumimoji="1" lang="en-US" altLang="zh-CN" dirty="0" smtClean="0"/>
              <a:t>bring</a:t>
            </a:r>
            <a:r>
              <a:rPr kumimoji="1" lang="zh-CN" altLang="en-US" dirty="0" smtClean="0"/>
              <a:t> </a:t>
            </a:r>
            <a:r>
              <a:rPr kumimoji="1" lang="en-US" altLang="zh-CN" dirty="0" err="1" smtClean="0"/>
              <a:t>sb</a:t>
            </a:r>
            <a:r>
              <a:rPr kumimoji="1" lang="zh-CN" altLang="en-US" dirty="0" smtClean="0"/>
              <a:t> </a:t>
            </a:r>
            <a:r>
              <a:rPr kumimoji="1" lang="en-US" altLang="zh-CN" dirty="0" smtClean="0"/>
              <a:t>to</a:t>
            </a:r>
            <a:r>
              <a:rPr kumimoji="1" lang="zh-CN" altLang="en-US" dirty="0" smtClean="0"/>
              <a:t> </a:t>
            </a:r>
            <a:r>
              <a:rPr kumimoji="1" lang="en-US" altLang="zh-CN" dirty="0" smtClean="0"/>
              <a:t>justice</a:t>
            </a:r>
            <a:r>
              <a:rPr kumimoji="1" lang="zh-CN" altLang="en-US" dirty="0" smtClean="0"/>
              <a:t> </a:t>
            </a:r>
          </a:p>
          <a:p>
            <a:pPr marL="0" indent="0">
              <a:buNone/>
            </a:pPr>
            <a:r>
              <a:rPr kumimoji="1" lang="en-US" altLang="zh-CN" dirty="0" smtClean="0"/>
              <a:t>2.</a:t>
            </a:r>
            <a:r>
              <a:rPr kumimoji="1" lang="zh-CN" altLang="en-US" dirty="0" smtClean="0"/>
              <a:t> 扬长避短 </a:t>
            </a:r>
            <a:r>
              <a:rPr kumimoji="1" lang="en-US" altLang="zh-CN" dirty="0" smtClean="0"/>
              <a:t>develop</a:t>
            </a:r>
            <a:r>
              <a:rPr kumimoji="1" lang="zh-CN" altLang="en-US" dirty="0" smtClean="0"/>
              <a:t>／</a:t>
            </a:r>
            <a:r>
              <a:rPr kumimoji="1" lang="en-US" altLang="zh-CN" dirty="0" smtClean="0"/>
              <a:t>make</a:t>
            </a:r>
            <a:r>
              <a:rPr kumimoji="1" lang="zh-CN" altLang="en-US" dirty="0" smtClean="0"/>
              <a:t> </a:t>
            </a:r>
            <a:r>
              <a:rPr kumimoji="1" lang="en-US" altLang="zh-CN" dirty="0" smtClean="0"/>
              <a:t>the</a:t>
            </a:r>
            <a:r>
              <a:rPr kumimoji="1" lang="zh-CN" altLang="en-US" dirty="0" smtClean="0"/>
              <a:t> </a:t>
            </a:r>
            <a:r>
              <a:rPr kumimoji="1" lang="en-US" altLang="zh-CN" dirty="0" smtClean="0"/>
              <a:t>best</a:t>
            </a:r>
            <a:r>
              <a:rPr kumimoji="1" lang="zh-CN" altLang="en-US" dirty="0" smtClean="0"/>
              <a:t> </a:t>
            </a:r>
            <a:r>
              <a:rPr kumimoji="1" lang="en-US" altLang="zh-CN" dirty="0" smtClean="0"/>
              <a:t>use</a:t>
            </a:r>
            <a:r>
              <a:rPr kumimoji="1" lang="zh-CN" altLang="en-US" dirty="0" smtClean="0"/>
              <a:t> </a:t>
            </a:r>
            <a:r>
              <a:rPr kumimoji="1" lang="en-US" altLang="zh-CN" dirty="0" smtClean="0"/>
              <a:t>of</a:t>
            </a:r>
            <a:r>
              <a:rPr kumimoji="1" lang="zh-CN" altLang="en-US" dirty="0" smtClean="0"/>
              <a:t> </a:t>
            </a:r>
            <a:r>
              <a:rPr kumimoji="1" lang="en-US" altLang="zh-CN" dirty="0" smtClean="0"/>
              <a:t>our</a:t>
            </a:r>
            <a:r>
              <a:rPr kumimoji="1" lang="zh-CN" altLang="en-US" dirty="0" smtClean="0"/>
              <a:t> </a:t>
            </a:r>
            <a:r>
              <a:rPr kumimoji="1" lang="en-US" altLang="zh-CN" dirty="0" smtClean="0"/>
              <a:t>strong</a:t>
            </a:r>
            <a:r>
              <a:rPr kumimoji="1" lang="zh-CN" altLang="en-US" dirty="0" smtClean="0"/>
              <a:t> </a:t>
            </a:r>
            <a:r>
              <a:rPr kumimoji="1" lang="en-US" altLang="zh-CN" dirty="0" smtClean="0"/>
              <a:t>points/</a:t>
            </a:r>
            <a:r>
              <a:rPr kumimoji="1" lang="zh-CN" altLang="en-US" dirty="0" smtClean="0"/>
              <a:t> </a:t>
            </a:r>
            <a:r>
              <a:rPr kumimoji="1" lang="en-US" altLang="zh-CN" dirty="0" smtClean="0"/>
              <a:t>advantages</a:t>
            </a:r>
            <a:r>
              <a:rPr kumimoji="1" lang="zh-CN" altLang="en-US" dirty="0" smtClean="0"/>
              <a:t> </a:t>
            </a:r>
            <a:r>
              <a:rPr kumimoji="1" lang="en-US" altLang="zh-CN" dirty="0" smtClean="0"/>
              <a:t>and</a:t>
            </a:r>
            <a:r>
              <a:rPr kumimoji="1" lang="zh-CN" altLang="en-US" dirty="0" smtClean="0"/>
              <a:t> </a:t>
            </a:r>
            <a:r>
              <a:rPr kumimoji="1" lang="en-US" altLang="zh-CN" dirty="0" smtClean="0"/>
              <a:t>avoid</a:t>
            </a:r>
            <a:r>
              <a:rPr kumimoji="1" lang="zh-CN" altLang="en-US" dirty="0" smtClean="0"/>
              <a:t> </a:t>
            </a:r>
            <a:r>
              <a:rPr kumimoji="1" lang="en-US" altLang="zh-CN" dirty="0" smtClean="0"/>
              <a:t>our</a:t>
            </a:r>
            <a:r>
              <a:rPr kumimoji="1" lang="zh-CN" altLang="en-US" dirty="0" smtClean="0"/>
              <a:t> </a:t>
            </a:r>
            <a:r>
              <a:rPr kumimoji="1" lang="en-US" altLang="zh-CN" dirty="0" smtClean="0"/>
              <a:t>shortcomings/</a:t>
            </a:r>
            <a:r>
              <a:rPr kumimoji="1" lang="zh-CN" altLang="en-US" dirty="0" smtClean="0"/>
              <a:t> </a:t>
            </a:r>
            <a:r>
              <a:rPr kumimoji="1" lang="en-US" altLang="zh-CN" dirty="0" smtClean="0"/>
              <a:t>disadvantages</a:t>
            </a:r>
            <a:r>
              <a:rPr kumimoji="1" lang="zh-CN" altLang="en-US" dirty="0" smtClean="0"/>
              <a:t> </a:t>
            </a:r>
          </a:p>
          <a:p>
            <a:pPr marL="0" indent="0">
              <a:buNone/>
            </a:pPr>
            <a:endParaRPr kumimoji="1" lang="zh-CN" altLang="en-US" dirty="0" smtClean="0"/>
          </a:p>
          <a:p>
            <a:pPr marL="0" indent="0">
              <a:buFont typeface="Arial"/>
              <a:buNone/>
            </a:pPr>
            <a:endParaRPr kumimoji="1" lang="en-US" altLang="zh-CN" dirty="0" smtClean="0"/>
          </a:p>
        </p:txBody>
      </p:sp>
    </p:spTree>
    <p:extLst>
      <p:ext uri="{BB962C8B-B14F-4D97-AF65-F5344CB8AC3E}">
        <p14:creationId xmlns:p14="http://schemas.microsoft.com/office/powerpoint/2010/main" val="156746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 calcmode="lin" valueType="num">
                                      <p:cBhvr additive="base">
                                        <p:cTn id="4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7439" y="334851"/>
            <a:ext cx="10515600" cy="5996659"/>
          </a:xfrm>
        </p:spPr>
        <p:txBody>
          <a:bodyPr>
            <a:normAutofit/>
          </a:bodyPr>
          <a:lstStyle/>
          <a:p>
            <a:pPr marL="0" indent="0">
              <a:buNone/>
            </a:pPr>
            <a:r>
              <a:rPr kumimoji="1" lang="en-US" altLang="zh-CN" dirty="0" smtClean="0"/>
              <a:t>3.</a:t>
            </a:r>
            <a:r>
              <a:rPr kumimoji="1" lang="zh-CN" altLang="en-US" dirty="0" smtClean="0"/>
              <a:t> </a:t>
            </a:r>
          </a:p>
          <a:p>
            <a:pPr marL="514350" indent="-514350">
              <a:buAutoNum type="arabicParenBoth"/>
            </a:pPr>
            <a:r>
              <a:rPr kumimoji="1" lang="zh-CN" altLang="en-US" dirty="0" smtClean="0"/>
              <a:t>对</a:t>
            </a:r>
            <a:r>
              <a:rPr kumimoji="1" lang="is-IS" altLang="zh-CN" dirty="0" smtClean="0"/>
              <a:t>……</a:t>
            </a:r>
            <a:r>
              <a:rPr kumimoji="1" lang="zh-CN" altLang="en-US" dirty="0" smtClean="0"/>
              <a:t>赞誉有加 （</a:t>
            </a:r>
            <a:r>
              <a:rPr kumimoji="1" lang="en-US" altLang="zh-CN" dirty="0" smtClean="0"/>
              <a:t>compliment</a:t>
            </a:r>
            <a:r>
              <a:rPr kumimoji="1" lang="zh-CN" altLang="en-US" dirty="0" smtClean="0"/>
              <a:t>）</a:t>
            </a:r>
          </a:p>
          <a:p>
            <a:pPr marL="0" indent="0">
              <a:buNone/>
            </a:pPr>
            <a:r>
              <a:rPr kumimoji="1" lang="en-US" altLang="zh-CN" dirty="0" smtClean="0"/>
              <a:t>pay</a:t>
            </a:r>
            <a:r>
              <a:rPr kumimoji="1" lang="zh-CN" altLang="en-US" dirty="0" smtClean="0"/>
              <a:t> </a:t>
            </a:r>
            <a:r>
              <a:rPr kumimoji="1" lang="en-US" altLang="zh-CN" dirty="0" err="1" smtClean="0"/>
              <a:t>sb</a:t>
            </a:r>
            <a:r>
              <a:rPr kumimoji="1" lang="zh-CN" altLang="en-US" dirty="0" smtClean="0"/>
              <a:t> </a:t>
            </a:r>
            <a:r>
              <a:rPr kumimoji="1" lang="en-US" altLang="zh-CN" dirty="0" smtClean="0"/>
              <a:t>a</a:t>
            </a:r>
            <a:r>
              <a:rPr kumimoji="1" lang="zh-CN" altLang="en-US" dirty="0" smtClean="0"/>
              <a:t> </a:t>
            </a:r>
            <a:r>
              <a:rPr kumimoji="1" lang="en-US" altLang="zh-CN" dirty="0" smtClean="0"/>
              <a:t>compliment/great</a:t>
            </a:r>
            <a:r>
              <a:rPr kumimoji="1" lang="zh-CN" altLang="en-US" dirty="0" smtClean="0"/>
              <a:t> </a:t>
            </a:r>
            <a:r>
              <a:rPr kumimoji="1" lang="en-US" altLang="zh-CN" dirty="0" smtClean="0"/>
              <a:t>compliments</a:t>
            </a:r>
            <a:r>
              <a:rPr kumimoji="1" lang="zh-CN" altLang="en-US" dirty="0" smtClean="0"/>
              <a:t> </a:t>
            </a:r>
          </a:p>
          <a:p>
            <a:pPr marL="0" indent="0">
              <a:buNone/>
            </a:pPr>
            <a:r>
              <a:rPr kumimoji="1" lang="en-US" altLang="zh-CN" dirty="0" smtClean="0"/>
              <a:t>(2)</a:t>
            </a:r>
            <a:r>
              <a:rPr kumimoji="1" lang="zh-CN" altLang="en-US" dirty="0" smtClean="0"/>
              <a:t> 一切努力都是值得的</a:t>
            </a:r>
          </a:p>
          <a:p>
            <a:pPr marL="0" indent="0">
              <a:buNone/>
            </a:pPr>
            <a:r>
              <a:rPr kumimoji="1" lang="en-US" altLang="zh-CN" dirty="0" smtClean="0"/>
              <a:t>be</a:t>
            </a:r>
            <a:r>
              <a:rPr kumimoji="1" lang="zh-CN" altLang="en-US" dirty="0" smtClean="0"/>
              <a:t> </a:t>
            </a:r>
            <a:r>
              <a:rPr kumimoji="1" lang="en-US" altLang="zh-CN" dirty="0" smtClean="0"/>
              <a:t>worth</a:t>
            </a:r>
            <a:r>
              <a:rPr kumimoji="1" lang="zh-CN" altLang="en-US" dirty="0" smtClean="0"/>
              <a:t> </a:t>
            </a:r>
            <a:r>
              <a:rPr kumimoji="1" lang="en-US" altLang="zh-CN" dirty="0" smtClean="0"/>
              <a:t>the</a:t>
            </a:r>
            <a:r>
              <a:rPr kumimoji="1" lang="zh-CN" altLang="en-US" dirty="0" smtClean="0"/>
              <a:t> </a:t>
            </a:r>
            <a:r>
              <a:rPr kumimoji="1" lang="en-US" altLang="zh-CN" dirty="0" smtClean="0"/>
              <a:t>effort/</a:t>
            </a:r>
            <a:r>
              <a:rPr kumimoji="1" lang="zh-CN" altLang="en-US" dirty="0" smtClean="0"/>
              <a:t> </a:t>
            </a:r>
            <a:r>
              <a:rPr kumimoji="1" lang="en-US" altLang="zh-CN" dirty="0" smtClean="0"/>
              <a:t>all</a:t>
            </a:r>
            <a:r>
              <a:rPr kumimoji="1" lang="zh-CN" altLang="en-US" dirty="0" smtClean="0"/>
              <a:t> </a:t>
            </a:r>
            <a:r>
              <a:rPr kumimoji="1" lang="en-US" altLang="zh-CN" dirty="0" smtClean="0"/>
              <a:t>the</a:t>
            </a:r>
            <a:r>
              <a:rPr kumimoji="1" lang="zh-CN" altLang="en-US" dirty="0" smtClean="0"/>
              <a:t> </a:t>
            </a:r>
            <a:r>
              <a:rPr kumimoji="1" lang="en-US" altLang="zh-CN" dirty="0" smtClean="0"/>
              <a:t>efforts</a:t>
            </a:r>
            <a:r>
              <a:rPr kumimoji="1" lang="zh-CN" altLang="en-US" dirty="0" smtClean="0"/>
              <a:t> </a:t>
            </a:r>
            <a:r>
              <a:rPr kumimoji="1" lang="en-US" altLang="zh-CN" dirty="0" smtClean="0"/>
              <a:t>are</a:t>
            </a:r>
            <a:r>
              <a:rPr kumimoji="1" lang="zh-CN" altLang="en-US" dirty="0" smtClean="0"/>
              <a:t> </a:t>
            </a:r>
            <a:r>
              <a:rPr kumimoji="1" lang="en-US" altLang="zh-CN" dirty="0" smtClean="0"/>
              <a:t>worthwhile</a:t>
            </a:r>
            <a:r>
              <a:rPr kumimoji="1" lang="zh-CN" altLang="en-US" dirty="0" smtClean="0"/>
              <a:t> </a:t>
            </a:r>
          </a:p>
          <a:p>
            <a:pPr marL="0" indent="0">
              <a:buNone/>
            </a:pPr>
            <a:endParaRPr kumimoji="1" lang="en-US" altLang="zh-CN" dirty="0" smtClean="0"/>
          </a:p>
        </p:txBody>
      </p:sp>
    </p:spTree>
    <p:extLst>
      <p:ext uri="{BB962C8B-B14F-4D97-AF65-F5344CB8AC3E}">
        <p14:creationId xmlns:p14="http://schemas.microsoft.com/office/powerpoint/2010/main" val="132750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76" y="2193925"/>
            <a:ext cx="10515600" cy="1325563"/>
          </a:xfrm>
        </p:spPr>
        <p:txBody>
          <a:bodyPr/>
          <a:lstStyle/>
          <a:p>
            <a:pPr algn="ctr"/>
            <a:r>
              <a:rPr kumimoji="1" lang="en-US" altLang="zh-CN" dirty="0" smtClean="0"/>
              <a:t>Thank you!</a:t>
            </a:r>
            <a:br>
              <a:rPr kumimoji="1" lang="en-US" altLang="zh-CN" dirty="0" smtClean="0"/>
            </a:br>
            <a:r>
              <a:rPr kumimoji="1" lang="en-US" altLang="zh-CN" dirty="0" smtClean="0"/>
              <a:t>Email: </a:t>
            </a:r>
            <a:r>
              <a:rPr kumimoji="1" lang="en-US" altLang="zh-CN" dirty="0" smtClean="0">
                <a:hlinkClick r:id="rId2"/>
              </a:rPr>
              <a:t>407265734@qq.com</a:t>
            </a:r>
            <a:r>
              <a:rPr kumimoji="1" lang="en-US" altLang="zh-CN" dirty="0" smtClean="0"/>
              <a:t> </a:t>
            </a:r>
            <a:endParaRPr kumimoji="1" lang="zh-CN" altLang="en-US" dirty="0"/>
          </a:p>
        </p:txBody>
      </p:sp>
    </p:spTree>
    <p:extLst>
      <p:ext uri="{BB962C8B-B14F-4D97-AF65-F5344CB8AC3E}">
        <p14:creationId xmlns:p14="http://schemas.microsoft.com/office/powerpoint/2010/main" val="1737158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733" y="94197"/>
            <a:ext cx="10515600" cy="1325563"/>
          </a:xfrm>
        </p:spPr>
        <p:txBody>
          <a:bodyPr>
            <a:normAutofit/>
          </a:bodyPr>
          <a:lstStyle/>
          <a:p>
            <a:r>
              <a:rPr kumimoji="1" lang="en-US" altLang="zh-CN" sz="6000" dirty="0" smtClean="0">
                <a:latin typeface="Bernard MT Condensed" charset="0"/>
                <a:ea typeface="Bernard MT Condensed" charset="0"/>
                <a:cs typeface="Bernard MT Condensed" charset="0"/>
              </a:rPr>
              <a:t>W.</a:t>
            </a:r>
            <a:r>
              <a:rPr kumimoji="1" lang="zh-CN" altLang="en-US" sz="6000" dirty="0" smtClean="0">
                <a:latin typeface="Bernard MT Condensed" charset="0"/>
                <a:ea typeface="Bernard MT Condensed" charset="0"/>
                <a:cs typeface="Bernard MT Condensed" charset="0"/>
              </a:rPr>
              <a:t> </a:t>
            </a:r>
            <a:r>
              <a:rPr kumimoji="1" lang="en-US" altLang="zh-CN" sz="6000" dirty="0" smtClean="0">
                <a:latin typeface="Bernard MT Condensed" charset="0"/>
                <a:ea typeface="Bernard MT Condensed" charset="0"/>
                <a:cs typeface="Bernard MT Condensed" charset="0"/>
              </a:rPr>
              <a:t>B.</a:t>
            </a:r>
            <a:r>
              <a:rPr kumimoji="1" lang="zh-CN" altLang="en-US" sz="6000" dirty="0">
                <a:latin typeface="Bernard MT Condensed" charset="0"/>
                <a:ea typeface="Bernard MT Condensed" charset="0"/>
                <a:cs typeface="Bernard MT Condensed" charset="0"/>
              </a:rPr>
              <a:t> </a:t>
            </a:r>
            <a:r>
              <a:rPr kumimoji="1" lang="en-US" altLang="zh-CN" sz="6000" dirty="0" smtClean="0">
                <a:latin typeface="Bernard MT Condensed" charset="0"/>
                <a:ea typeface="Bernard MT Condensed" charset="0"/>
                <a:cs typeface="Bernard MT Condensed" charset="0"/>
              </a:rPr>
              <a:t>YEATS</a:t>
            </a:r>
            <a:endParaRPr kumimoji="1" lang="zh-CN" altLang="en-US" sz="6000" dirty="0">
              <a:latin typeface="Bernard MT Condensed" charset="0"/>
              <a:ea typeface="Bernard MT Condensed" charset="0"/>
              <a:cs typeface="Bernard MT Condensed" charset="0"/>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9760"/>
            <a:ext cx="12192000" cy="6858000"/>
          </a:xfrm>
        </p:spPr>
      </p:pic>
    </p:spTree>
    <p:extLst>
      <p:ext uri="{BB962C8B-B14F-4D97-AF65-F5344CB8AC3E}">
        <p14:creationId xmlns:p14="http://schemas.microsoft.com/office/powerpoint/2010/main" val="2005798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733" y="94197"/>
            <a:ext cx="10515600" cy="1325563"/>
          </a:xfrm>
        </p:spPr>
        <p:txBody>
          <a:bodyPr>
            <a:normAutofit/>
          </a:bodyPr>
          <a:lstStyle/>
          <a:p>
            <a:r>
              <a:rPr kumimoji="1" lang="en-US" altLang="zh-CN" sz="6000" dirty="0" smtClean="0">
                <a:latin typeface="Bernard MT Condensed" charset="0"/>
                <a:ea typeface="Bernard MT Condensed" charset="0"/>
                <a:cs typeface="Bernard MT Condensed" charset="0"/>
              </a:rPr>
              <a:t>W.</a:t>
            </a:r>
            <a:r>
              <a:rPr kumimoji="1" lang="zh-CN" altLang="en-US" sz="6000" dirty="0" smtClean="0">
                <a:latin typeface="Bernard MT Condensed" charset="0"/>
                <a:ea typeface="Bernard MT Condensed" charset="0"/>
                <a:cs typeface="Bernard MT Condensed" charset="0"/>
              </a:rPr>
              <a:t> </a:t>
            </a:r>
            <a:r>
              <a:rPr kumimoji="1" lang="en-US" altLang="zh-CN" sz="6000" dirty="0" smtClean="0">
                <a:latin typeface="Bernard MT Condensed" charset="0"/>
                <a:ea typeface="Bernard MT Condensed" charset="0"/>
                <a:cs typeface="Bernard MT Condensed" charset="0"/>
              </a:rPr>
              <a:t>B.</a:t>
            </a:r>
            <a:r>
              <a:rPr kumimoji="1" lang="zh-CN" altLang="en-US" sz="6000" dirty="0">
                <a:latin typeface="Bernard MT Condensed" charset="0"/>
                <a:ea typeface="Bernard MT Condensed" charset="0"/>
                <a:cs typeface="Bernard MT Condensed" charset="0"/>
              </a:rPr>
              <a:t> </a:t>
            </a:r>
            <a:r>
              <a:rPr kumimoji="1" lang="en-US" altLang="zh-CN" sz="6000" dirty="0" smtClean="0">
                <a:latin typeface="Bernard MT Condensed" charset="0"/>
                <a:ea typeface="Bernard MT Condensed" charset="0"/>
                <a:cs typeface="Bernard MT Condensed" charset="0"/>
              </a:rPr>
              <a:t>YEATS</a:t>
            </a:r>
            <a:endParaRPr kumimoji="1" lang="zh-CN" altLang="en-US" sz="6000" dirty="0">
              <a:latin typeface="Bernard MT Condensed" charset="0"/>
              <a:ea typeface="Bernard MT Condensed" charset="0"/>
              <a:cs typeface="Bernard MT Condensed" charset="0"/>
            </a:endParaRPr>
          </a:p>
        </p:txBody>
      </p:sp>
      <p:sp>
        <p:nvSpPr>
          <p:cNvPr id="3" name="内容占位符 2"/>
          <p:cNvSpPr>
            <a:spLocks noGrp="1"/>
          </p:cNvSpPr>
          <p:nvPr>
            <p:ph idx="1"/>
          </p:nvPr>
        </p:nvSpPr>
        <p:spPr>
          <a:xfrm>
            <a:off x="313266" y="1300692"/>
            <a:ext cx="10515600" cy="5400146"/>
          </a:xfrm>
        </p:spPr>
        <p:txBody>
          <a:bodyPr>
            <a:normAutofit fontScale="77500" lnSpcReduction="20000"/>
          </a:bodyPr>
          <a:lstStyle/>
          <a:p>
            <a:pPr marL="0" indent="0">
              <a:buNone/>
            </a:pPr>
            <a:r>
              <a:rPr kumimoji="1" lang="en-US" altLang="zh-CN" dirty="0" smtClean="0">
                <a:latin typeface="Times New Roman" charset="0"/>
                <a:ea typeface="Times New Roman" charset="0"/>
                <a:cs typeface="Times New Roman" charset="0"/>
              </a:rPr>
              <a:t>I</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have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spread</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my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dreams</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under</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your</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feet;</a:t>
            </a:r>
            <a:r>
              <a:rPr kumimoji="1" lang="zh-CN" altLang="en-US" dirty="0" smtClean="0">
                <a:latin typeface="Times New Roman" charset="0"/>
                <a:ea typeface="Times New Roman" charset="0"/>
                <a:cs typeface="Times New Roman" charset="0"/>
              </a:rPr>
              <a:t> </a:t>
            </a:r>
          </a:p>
          <a:p>
            <a:pPr marL="0" indent="0">
              <a:buNone/>
            </a:pPr>
            <a:r>
              <a:rPr kumimoji="1" lang="en-US" altLang="zh-CN" dirty="0" smtClean="0">
                <a:latin typeface="Times New Roman" charset="0"/>
                <a:ea typeface="Times New Roman" charset="0"/>
                <a:cs typeface="Times New Roman" charset="0"/>
              </a:rPr>
              <a:t>Tread</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softly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because</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you</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tread</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on</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my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dreams.</a:t>
            </a:r>
            <a:endParaRPr kumimoji="1" lang="zh-CN" altLang="en-US" dirty="0" smtClean="0">
              <a:latin typeface="Times New Roman" charset="0"/>
              <a:ea typeface="Times New Roman" charset="0"/>
              <a:cs typeface="Times New Roman" charset="0"/>
            </a:endParaRPr>
          </a:p>
          <a:p>
            <a:pPr marL="0" indent="0">
              <a:buNone/>
            </a:pPr>
            <a:endParaRPr kumimoji="1" lang="zh-CN" altLang="en-US" dirty="0">
              <a:latin typeface="Times New Roman" charset="0"/>
              <a:ea typeface="Times New Roman" charset="0"/>
              <a:cs typeface="Times New Roman" charset="0"/>
            </a:endParaRPr>
          </a:p>
          <a:p>
            <a:pPr marL="0" indent="0">
              <a:buNone/>
            </a:pPr>
            <a:r>
              <a:rPr kumimoji="1" lang="en-US" altLang="zh-CN" dirty="0" smtClean="0">
                <a:latin typeface="Times New Roman" charset="0"/>
                <a:ea typeface="Times New Roman" charset="0"/>
                <a:cs typeface="Times New Roman" charset="0"/>
              </a:rPr>
              <a:t>Mad </a:t>
            </a:r>
            <a:r>
              <a:rPr kumimoji="1" lang="en-US" altLang="zh-CN" dirty="0">
                <a:latin typeface="Times New Roman" charset="0"/>
                <a:ea typeface="Times New Roman" charset="0"/>
                <a:cs typeface="Times New Roman" charset="0"/>
              </a:rPr>
              <a:t>Ireland hurt you into </a:t>
            </a:r>
            <a:r>
              <a:rPr kumimoji="1" lang="en-US" altLang="zh-CN" dirty="0" smtClean="0">
                <a:latin typeface="Times New Roman" charset="0"/>
                <a:ea typeface="Times New Roman" charset="0"/>
                <a:cs typeface="Times New Roman" charset="0"/>
              </a:rPr>
              <a:t>poetry.</a:t>
            </a:r>
            <a:r>
              <a:rPr kumimoji="1" lang="zh-CN" altLang="en-US" dirty="0" smtClean="0">
                <a:latin typeface="Times New Roman" charset="0"/>
                <a:ea typeface="Times New Roman" charset="0"/>
                <a:cs typeface="Times New Roman" charset="0"/>
              </a:rPr>
              <a:t> </a:t>
            </a:r>
            <a:r>
              <a:rPr kumimoji="1" lang="en-US" altLang="zh-CN" dirty="0" smtClean="0">
                <a:latin typeface="Times New Roman" charset="0"/>
                <a:ea typeface="Times New Roman" charset="0"/>
                <a:cs typeface="Times New Roman" charset="0"/>
              </a:rPr>
              <a:t>——Auden,</a:t>
            </a:r>
          </a:p>
          <a:p>
            <a:pPr marL="0" indent="0">
              <a:buNone/>
            </a:pPr>
            <a:r>
              <a:rPr kumimoji="1" lang="en-US" altLang="zh-CN" dirty="0" smtClean="0">
                <a:latin typeface="Times New Roman" charset="0"/>
                <a:ea typeface="Times New Roman" charset="0"/>
                <a:cs typeface="Times New Roman" charset="0"/>
              </a:rPr>
              <a:t>“In Memory of W. B. Yeats”</a:t>
            </a:r>
            <a:endParaRPr kumimoji="1" lang="zh-CN" altLang="en-US" dirty="0" smtClean="0">
              <a:latin typeface="Times New Roman" charset="0"/>
              <a:ea typeface="Times New Roman" charset="0"/>
              <a:cs typeface="Times New Roman" charset="0"/>
            </a:endParaRPr>
          </a:p>
          <a:p>
            <a:pPr marL="0" indent="0">
              <a:buNone/>
            </a:pPr>
            <a:endParaRPr kumimoji="1" lang="zh-CN" altLang="en-US" dirty="0">
              <a:latin typeface="Times New Roman" charset="0"/>
              <a:ea typeface="Times New Roman" charset="0"/>
              <a:cs typeface="Times New Roman" charset="0"/>
            </a:endParaRPr>
          </a:p>
          <a:p>
            <a:pPr marL="0" indent="0">
              <a:buNone/>
            </a:pPr>
            <a:r>
              <a:rPr kumimoji="1" lang="en-US" altLang="zh-CN" dirty="0" smtClean="0">
                <a:latin typeface="Times New Roman" charset="0"/>
                <a:ea typeface="Times New Roman" charset="0"/>
                <a:cs typeface="Times New Roman" charset="0"/>
              </a:rPr>
              <a:t>Long years ago, a church stands near,</a:t>
            </a:r>
          </a:p>
          <a:p>
            <a:pPr marL="0" indent="0">
              <a:buNone/>
            </a:pPr>
            <a:r>
              <a:rPr kumimoji="1" lang="en-US" altLang="zh-CN" dirty="0" smtClean="0">
                <a:latin typeface="Times New Roman" charset="0"/>
                <a:ea typeface="Times New Roman" charset="0"/>
                <a:cs typeface="Times New Roman" charset="0"/>
              </a:rPr>
              <a:t>By the road an ancient cross.</a:t>
            </a:r>
          </a:p>
          <a:p>
            <a:pPr marL="0" indent="0">
              <a:buNone/>
            </a:pPr>
            <a:r>
              <a:rPr kumimoji="1" lang="en-US" altLang="zh-CN" dirty="0" smtClean="0">
                <a:latin typeface="Times New Roman" charset="0"/>
                <a:ea typeface="Times New Roman" charset="0"/>
                <a:cs typeface="Times New Roman" charset="0"/>
              </a:rPr>
              <a:t>No marble, no conventional phrase;</a:t>
            </a:r>
          </a:p>
          <a:p>
            <a:pPr marL="0" indent="0">
              <a:buNone/>
            </a:pPr>
            <a:r>
              <a:rPr kumimoji="1" lang="en-US" altLang="zh-CN" dirty="0" smtClean="0">
                <a:latin typeface="Times New Roman" charset="0"/>
                <a:ea typeface="Times New Roman" charset="0"/>
                <a:cs typeface="Times New Roman" charset="0"/>
              </a:rPr>
              <a:t>On limestone quarried near the spot</a:t>
            </a:r>
          </a:p>
          <a:p>
            <a:pPr marL="0" indent="0">
              <a:buNone/>
            </a:pPr>
            <a:r>
              <a:rPr kumimoji="1" lang="en-US" altLang="zh-CN" dirty="0" smtClean="0">
                <a:latin typeface="Times New Roman" charset="0"/>
                <a:ea typeface="Times New Roman" charset="0"/>
                <a:cs typeface="Times New Roman" charset="0"/>
              </a:rPr>
              <a:t>By his command these words are cut: </a:t>
            </a:r>
            <a:endParaRPr kumimoji="1" lang="zh-CN" altLang="en-US" dirty="0" smtClean="0">
              <a:latin typeface="Times New Roman" charset="0"/>
              <a:ea typeface="Times New Roman" charset="0"/>
              <a:cs typeface="Times New Roman" charset="0"/>
            </a:endParaRPr>
          </a:p>
          <a:p>
            <a:pPr marL="0" indent="0">
              <a:buNone/>
            </a:pPr>
            <a:r>
              <a:rPr kumimoji="1" lang="en-US" altLang="zh-CN" i="1" dirty="0" smtClean="0">
                <a:latin typeface="Times New Roman" charset="0"/>
                <a:ea typeface="Times New Roman" charset="0"/>
                <a:cs typeface="Times New Roman" charset="0"/>
              </a:rPr>
              <a:t>Cast</a:t>
            </a:r>
            <a:r>
              <a:rPr kumimoji="1" lang="zh-CN" altLang="en-US" i="1" dirty="0" smtClean="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a</a:t>
            </a:r>
            <a:r>
              <a:rPr kumimoji="1" lang="zh-CN" altLang="en-US" i="1" dirty="0" smtClean="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cold</a:t>
            </a:r>
            <a:r>
              <a:rPr kumimoji="1" lang="zh-CN" altLang="en-US" i="1" dirty="0" smtClean="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eye</a:t>
            </a:r>
            <a:endParaRPr kumimoji="1" lang="zh-CN" altLang="en-US" i="1" dirty="0" smtClean="0">
              <a:latin typeface="Times New Roman" charset="0"/>
              <a:ea typeface="Times New Roman" charset="0"/>
              <a:cs typeface="Times New Roman" charset="0"/>
            </a:endParaRPr>
          </a:p>
          <a:p>
            <a:pPr marL="0" indent="0">
              <a:buNone/>
            </a:pPr>
            <a:r>
              <a:rPr kumimoji="1" lang="en-US" altLang="zh-CN" i="1" dirty="0" smtClean="0">
                <a:latin typeface="Times New Roman" charset="0"/>
                <a:ea typeface="Times New Roman" charset="0"/>
                <a:cs typeface="Times New Roman" charset="0"/>
              </a:rPr>
              <a:t>On</a:t>
            </a:r>
            <a:r>
              <a:rPr kumimoji="1" lang="zh-CN" altLang="en-US" i="1" dirty="0" smtClean="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life,</a:t>
            </a:r>
            <a:r>
              <a:rPr kumimoji="1" lang="zh-CN" altLang="en-US" i="1" dirty="0" smtClean="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on</a:t>
            </a:r>
            <a:r>
              <a:rPr kumimoji="1" lang="zh-CN" altLang="en-US" i="1" dirty="0" smtClean="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death.</a:t>
            </a:r>
            <a:endParaRPr kumimoji="1" lang="zh-CN" altLang="en-US" i="1" dirty="0" smtClean="0">
              <a:latin typeface="Times New Roman" charset="0"/>
              <a:ea typeface="Times New Roman" charset="0"/>
              <a:cs typeface="Times New Roman" charset="0"/>
            </a:endParaRPr>
          </a:p>
          <a:p>
            <a:pPr marL="0" indent="0">
              <a:buNone/>
            </a:pPr>
            <a:r>
              <a:rPr kumimoji="1" lang="en-US" altLang="zh-CN" i="1" dirty="0" smtClean="0">
                <a:latin typeface="Times New Roman" charset="0"/>
                <a:ea typeface="Times New Roman" charset="0"/>
                <a:cs typeface="Times New Roman" charset="0"/>
              </a:rPr>
              <a:t>Horseman,</a:t>
            </a:r>
            <a:r>
              <a:rPr kumimoji="1" lang="zh-CN" altLang="en-US" i="1" dirty="0" smtClean="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pass</a:t>
            </a:r>
            <a:r>
              <a:rPr kumimoji="1" lang="zh-CN" altLang="en-US" i="1" dirty="0" smtClean="0">
                <a:latin typeface="Times New Roman" charset="0"/>
                <a:ea typeface="Times New Roman" charset="0"/>
                <a:cs typeface="Times New Roman" charset="0"/>
              </a:rPr>
              <a:t> </a:t>
            </a:r>
            <a:r>
              <a:rPr kumimoji="1" lang="en-US" altLang="zh-CN" i="1" dirty="0" smtClean="0">
                <a:latin typeface="Times New Roman" charset="0"/>
                <a:ea typeface="Times New Roman" charset="0"/>
                <a:cs typeface="Times New Roman" charset="0"/>
              </a:rPr>
              <a:t>by!</a:t>
            </a:r>
            <a:endParaRPr kumimoji="1" lang="zh-CN" altLang="en-US" i="1" dirty="0" smtClean="0">
              <a:latin typeface="Times New Roman" charset="0"/>
              <a:ea typeface="Times New Roman" charset="0"/>
              <a:cs typeface="Times New Roman" charset="0"/>
            </a:endParaRPr>
          </a:p>
          <a:p>
            <a:pPr marL="0" indent="0">
              <a:buNone/>
            </a:pPr>
            <a:r>
              <a:rPr kumimoji="1" lang="en-US" altLang="zh-CN" i="1" dirty="0" smtClean="0">
                <a:latin typeface="Times New Roman" charset="0"/>
                <a:ea typeface="Times New Roman" charset="0"/>
                <a:cs typeface="Times New Roman" charset="0"/>
              </a:rPr>
              <a:t>——Under Ben </a:t>
            </a:r>
            <a:r>
              <a:rPr kumimoji="1" lang="en-US" altLang="zh-CN" i="1" dirty="0" err="1" smtClean="0">
                <a:latin typeface="Times New Roman" charset="0"/>
                <a:ea typeface="Times New Roman" charset="0"/>
                <a:cs typeface="Times New Roman" charset="0"/>
              </a:rPr>
              <a:t>Bulben</a:t>
            </a:r>
            <a:r>
              <a:rPr kumimoji="1" lang="en-US" altLang="zh-CN" i="1" dirty="0" smtClean="0">
                <a:latin typeface="Times New Roman" charset="0"/>
                <a:ea typeface="Times New Roman" charset="0"/>
                <a:cs typeface="Times New Roman" charset="0"/>
              </a:rPr>
              <a:t>, 1938,9 </a:t>
            </a:r>
            <a:endParaRPr kumimoji="1" lang="zh-CN" altLang="en-US" i="1" dirty="0" smtClean="0">
              <a:latin typeface="Times New Roman" charset="0"/>
              <a:ea typeface="Times New Roman" charset="0"/>
              <a:cs typeface="Times New Roman" charset="0"/>
            </a:endParaRPr>
          </a:p>
          <a:p>
            <a:pPr marL="0" indent="0">
              <a:buNone/>
            </a:pPr>
            <a:endParaRPr kumimoji="1" lang="zh-CN" altLang="en-US" dirty="0"/>
          </a:p>
          <a:p>
            <a:pPr marL="0" indent="0">
              <a:buNone/>
            </a:pPr>
            <a:endParaRPr kumimoji="1" lang="zh-CN" altLang="en-US" dirty="0" smtClean="0"/>
          </a:p>
          <a:p>
            <a:pPr marL="0" indent="0">
              <a:buNone/>
            </a:pP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153" y="1419760"/>
            <a:ext cx="8150992" cy="5438240"/>
          </a:xfrm>
          <a:prstGeom prst="rect">
            <a:avLst/>
          </a:prstGeom>
        </p:spPr>
      </p:pic>
    </p:spTree>
    <p:extLst>
      <p:ext uri="{BB962C8B-B14F-4D97-AF65-F5344CB8AC3E}">
        <p14:creationId xmlns:p14="http://schemas.microsoft.com/office/powerpoint/2010/main" val="122878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1000"/>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943601" y="212725"/>
            <a:ext cx="10515600" cy="1325563"/>
          </a:xfrm>
        </p:spPr>
        <p:txBody>
          <a:bodyPr/>
          <a:lstStyle/>
          <a:p>
            <a:r>
              <a:rPr lang="en-US" altLang="zh-CN" b="1" dirty="0">
                <a:solidFill>
                  <a:srgbClr val="0070C0"/>
                </a:solidFill>
                <a:latin typeface="Bernard MT Condensed" charset="0"/>
                <a:ea typeface="Bernard MT Condensed" charset="0"/>
                <a:cs typeface="Bernard MT Condensed" charset="0"/>
              </a:rPr>
              <a:t>What Then? </a:t>
            </a:r>
            <a:r>
              <a:rPr lang="zh-CN" altLang="en-US" b="1" dirty="0" smtClean="0">
                <a:solidFill>
                  <a:srgbClr val="0070C0"/>
                </a:solidFill>
                <a:latin typeface="Bernard MT Condensed" charset="0"/>
                <a:ea typeface="Bernard MT Condensed" charset="0"/>
                <a:cs typeface="Bernard MT Condensed" charset="0"/>
              </a:rPr>
              <a:t/>
            </a:r>
            <a:br>
              <a:rPr lang="zh-CN" altLang="en-US" b="1" dirty="0" smtClean="0">
                <a:solidFill>
                  <a:srgbClr val="0070C0"/>
                </a:solidFill>
                <a:latin typeface="Bernard MT Condensed" charset="0"/>
                <a:ea typeface="Bernard MT Condensed" charset="0"/>
                <a:cs typeface="Bernard MT Condensed" charset="0"/>
              </a:rPr>
            </a:br>
            <a:r>
              <a:rPr lang="en-US" altLang="zh-CN" b="1" dirty="0" smtClean="0">
                <a:solidFill>
                  <a:srgbClr val="0070C0"/>
                </a:solidFill>
                <a:latin typeface="Bernard MT Condensed" charset="0"/>
                <a:ea typeface="Bernard MT Condensed" charset="0"/>
                <a:cs typeface="Bernard MT Condensed" charset="0"/>
              </a:rPr>
              <a:t>by </a:t>
            </a:r>
            <a:r>
              <a:rPr lang="en-US" altLang="zh-CN" b="1" dirty="0">
                <a:solidFill>
                  <a:srgbClr val="0070C0"/>
                </a:solidFill>
                <a:latin typeface="Bernard MT Condensed" charset="0"/>
                <a:ea typeface="Bernard MT Condensed" charset="0"/>
                <a:cs typeface="Bernard MT Condensed" charset="0"/>
              </a:rPr>
              <a:t>William Butler Yeats</a:t>
            </a:r>
            <a:endParaRPr kumimoji="1" lang="zh-CN" altLang="en-US" dirty="0">
              <a:solidFill>
                <a:srgbClr val="0070C0"/>
              </a:solidFill>
              <a:latin typeface="Bernard MT Condensed" charset="0"/>
              <a:ea typeface="Bernard MT Condensed" charset="0"/>
              <a:cs typeface="Bernard MT Condensed" charset="0"/>
            </a:endParaRPr>
          </a:p>
        </p:txBody>
      </p:sp>
      <p:sp>
        <p:nvSpPr>
          <p:cNvPr id="3" name="内容占位符 2"/>
          <p:cNvSpPr>
            <a:spLocks noGrp="1"/>
          </p:cNvSpPr>
          <p:nvPr>
            <p:ph idx="1"/>
          </p:nvPr>
        </p:nvSpPr>
        <p:spPr>
          <a:xfrm>
            <a:off x="177801" y="1035050"/>
            <a:ext cx="6764866" cy="4351338"/>
          </a:xfrm>
        </p:spPr>
        <p:txBody>
          <a:bodyPr>
            <a:normAutofit fontScale="92500" lnSpcReduction="10000"/>
          </a:bodyPr>
          <a:lstStyle/>
          <a:p>
            <a:pPr marL="0" indent="0">
              <a:buNone/>
            </a:pPr>
            <a:r>
              <a:rPr lang="en-US" altLang="zh-CN" dirty="0" smtClean="0">
                <a:solidFill>
                  <a:srgbClr val="000000"/>
                </a:solidFill>
                <a:latin typeface="Times New Roman" charset="0"/>
                <a:ea typeface="Times New Roman" charset="0"/>
                <a:cs typeface="Times New Roman" charset="0"/>
              </a:rPr>
              <a:t>His </a:t>
            </a:r>
            <a:r>
              <a:rPr lang="en-US" altLang="zh-CN" dirty="0">
                <a:solidFill>
                  <a:srgbClr val="000000"/>
                </a:solidFill>
                <a:latin typeface="Times New Roman" charset="0"/>
                <a:ea typeface="Times New Roman" charset="0"/>
                <a:cs typeface="Times New Roman" charset="0"/>
              </a:rPr>
              <a:t>chosen comrades thought at school</a:t>
            </a:r>
            <a:br>
              <a:rPr lang="en-US" altLang="zh-CN" dirty="0">
                <a:solidFill>
                  <a:srgbClr val="000000"/>
                </a:solidFill>
                <a:latin typeface="Times New Roman" charset="0"/>
                <a:ea typeface="Times New Roman" charset="0"/>
                <a:cs typeface="Times New Roman" charset="0"/>
              </a:rPr>
            </a:br>
            <a:r>
              <a:rPr lang="en-US" altLang="zh-CN" dirty="0">
                <a:solidFill>
                  <a:srgbClr val="000000"/>
                </a:solidFill>
                <a:latin typeface="Times New Roman" charset="0"/>
                <a:ea typeface="Times New Roman" charset="0"/>
                <a:cs typeface="Times New Roman" charset="0"/>
              </a:rPr>
              <a:t>He must grow a famous man;</a:t>
            </a:r>
            <a:br>
              <a:rPr lang="en-US" altLang="zh-CN" dirty="0">
                <a:solidFill>
                  <a:srgbClr val="000000"/>
                </a:solidFill>
                <a:latin typeface="Times New Roman" charset="0"/>
                <a:ea typeface="Times New Roman" charset="0"/>
                <a:cs typeface="Times New Roman" charset="0"/>
              </a:rPr>
            </a:br>
            <a:r>
              <a:rPr lang="en-US" altLang="zh-CN" dirty="0">
                <a:solidFill>
                  <a:srgbClr val="000000"/>
                </a:solidFill>
                <a:latin typeface="Times New Roman" charset="0"/>
                <a:ea typeface="Times New Roman" charset="0"/>
                <a:cs typeface="Times New Roman" charset="0"/>
              </a:rPr>
              <a:t>He thought the same and lived by rule,</a:t>
            </a:r>
            <a:br>
              <a:rPr lang="en-US" altLang="zh-CN" dirty="0">
                <a:solidFill>
                  <a:srgbClr val="000000"/>
                </a:solidFill>
                <a:latin typeface="Times New Roman" charset="0"/>
                <a:ea typeface="Times New Roman" charset="0"/>
                <a:cs typeface="Times New Roman" charset="0"/>
              </a:rPr>
            </a:br>
            <a:r>
              <a:rPr lang="en-US" altLang="zh-CN" dirty="0">
                <a:solidFill>
                  <a:srgbClr val="000000"/>
                </a:solidFill>
                <a:latin typeface="Times New Roman" charset="0"/>
                <a:ea typeface="Times New Roman" charset="0"/>
                <a:cs typeface="Times New Roman" charset="0"/>
              </a:rPr>
              <a:t>All his twenties crammed with toil;</a:t>
            </a:r>
            <a:br>
              <a:rPr lang="en-US" altLang="zh-CN" dirty="0">
                <a:solidFill>
                  <a:srgbClr val="000000"/>
                </a:solidFill>
                <a:latin typeface="Times New Roman" charset="0"/>
                <a:ea typeface="Times New Roman" charset="0"/>
                <a:cs typeface="Times New Roman" charset="0"/>
              </a:rPr>
            </a:br>
            <a:r>
              <a:rPr lang="en-US" altLang="zh-CN" i="1" dirty="0">
                <a:solidFill>
                  <a:srgbClr val="002060"/>
                </a:solidFill>
                <a:latin typeface="Times New Roman" charset="0"/>
                <a:ea typeface="Times New Roman" charset="0"/>
                <a:cs typeface="Times New Roman" charset="0"/>
              </a:rPr>
              <a:t>'What then?' sang Plato's ghost. 'What then</a:t>
            </a:r>
            <a:r>
              <a:rPr lang="en-US" altLang="zh-CN" i="1" dirty="0" smtClean="0">
                <a:solidFill>
                  <a:srgbClr val="002060"/>
                </a:solidFill>
                <a:latin typeface="Times New Roman" charset="0"/>
                <a:ea typeface="Times New Roman" charset="0"/>
                <a:cs typeface="Times New Roman" charset="0"/>
              </a:rPr>
              <a:t>?’</a:t>
            </a:r>
            <a:endParaRPr lang="en-US" altLang="zh-CN" dirty="0">
              <a:solidFill>
                <a:srgbClr val="002060"/>
              </a:solidFill>
              <a:latin typeface="Times New Roman" charset="0"/>
              <a:ea typeface="Times New Roman" charset="0"/>
              <a:cs typeface="Times New Roman" charset="0"/>
            </a:endParaRPr>
          </a:p>
          <a:p>
            <a:pPr marL="0" indent="0">
              <a:buNone/>
            </a:pPr>
            <a:r>
              <a:rPr lang="en-US" altLang="zh-CN" dirty="0" smtClean="0">
                <a:solidFill>
                  <a:srgbClr val="000000"/>
                </a:solidFill>
                <a:latin typeface="Times New Roman" charset="0"/>
                <a:ea typeface="Times New Roman" charset="0"/>
                <a:cs typeface="Times New Roman" charset="0"/>
              </a:rPr>
              <a:t>Everything </a:t>
            </a:r>
            <a:r>
              <a:rPr lang="en-US" altLang="zh-CN" dirty="0">
                <a:solidFill>
                  <a:srgbClr val="000000"/>
                </a:solidFill>
                <a:latin typeface="Times New Roman" charset="0"/>
                <a:ea typeface="Times New Roman" charset="0"/>
                <a:cs typeface="Times New Roman" charset="0"/>
              </a:rPr>
              <a:t>he wrote was read,</a:t>
            </a:r>
            <a:br>
              <a:rPr lang="en-US" altLang="zh-CN" dirty="0">
                <a:solidFill>
                  <a:srgbClr val="000000"/>
                </a:solidFill>
                <a:latin typeface="Times New Roman" charset="0"/>
                <a:ea typeface="Times New Roman" charset="0"/>
                <a:cs typeface="Times New Roman" charset="0"/>
              </a:rPr>
            </a:br>
            <a:r>
              <a:rPr lang="en-US" altLang="zh-CN" dirty="0">
                <a:solidFill>
                  <a:srgbClr val="000000"/>
                </a:solidFill>
                <a:latin typeface="Times New Roman" charset="0"/>
                <a:ea typeface="Times New Roman" charset="0"/>
                <a:cs typeface="Times New Roman" charset="0"/>
              </a:rPr>
              <a:t>After certain years he won</a:t>
            </a:r>
            <a:br>
              <a:rPr lang="en-US" altLang="zh-CN" dirty="0">
                <a:solidFill>
                  <a:srgbClr val="000000"/>
                </a:solidFill>
                <a:latin typeface="Times New Roman" charset="0"/>
                <a:ea typeface="Times New Roman" charset="0"/>
                <a:cs typeface="Times New Roman" charset="0"/>
              </a:rPr>
            </a:br>
            <a:r>
              <a:rPr lang="en-US" altLang="zh-CN" dirty="0">
                <a:solidFill>
                  <a:srgbClr val="000000"/>
                </a:solidFill>
                <a:latin typeface="Times New Roman" charset="0"/>
                <a:ea typeface="Times New Roman" charset="0"/>
                <a:cs typeface="Times New Roman" charset="0"/>
              </a:rPr>
              <a:t>Sufficient money for his need,</a:t>
            </a:r>
            <a:br>
              <a:rPr lang="en-US" altLang="zh-CN" dirty="0">
                <a:solidFill>
                  <a:srgbClr val="000000"/>
                </a:solidFill>
                <a:latin typeface="Times New Roman" charset="0"/>
                <a:ea typeface="Times New Roman" charset="0"/>
                <a:cs typeface="Times New Roman" charset="0"/>
              </a:rPr>
            </a:br>
            <a:r>
              <a:rPr lang="en-US" altLang="zh-CN" dirty="0">
                <a:solidFill>
                  <a:srgbClr val="000000"/>
                </a:solidFill>
                <a:latin typeface="Times New Roman" charset="0"/>
                <a:ea typeface="Times New Roman" charset="0"/>
                <a:cs typeface="Times New Roman" charset="0"/>
              </a:rPr>
              <a:t>Friends that have been friends indeed;</a:t>
            </a:r>
            <a:br>
              <a:rPr lang="en-US" altLang="zh-CN" dirty="0">
                <a:solidFill>
                  <a:srgbClr val="000000"/>
                </a:solidFill>
                <a:latin typeface="Times New Roman" charset="0"/>
                <a:ea typeface="Times New Roman" charset="0"/>
                <a:cs typeface="Times New Roman" charset="0"/>
              </a:rPr>
            </a:br>
            <a:r>
              <a:rPr lang="en-US" altLang="zh-CN" i="1" dirty="0">
                <a:solidFill>
                  <a:srgbClr val="002060"/>
                </a:solidFill>
                <a:latin typeface="Times New Roman" charset="0"/>
                <a:ea typeface="Times New Roman" charset="0"/>
                <a:cs typeface="Times New Roman" charset="0"/>
              </a:rPr>
              <a:t>'What then?' sang Plato's ghost. ' What then?'</a:t>
            </a:r>
            <a:br>
              <a:rPr lang="en-US" altLang="zh-CN" i="1" dirty="0">
                <a:solidFill>
                  <a:srgbClr val="002060"/>
                </a:solidFill>
                <a:latin typeface="Times New Roman" charset="0"/>
                <a:ea typeface="Times New Roman" charset="0"/>
                <a:cs typeface="Times New Roman" charset="0"/>
              </a:rPr>
            </a:br>
            <a:r>
              <a:rPr lang="en-US" altLang="zh-CN" dirty="0">
                <a:solidFill>
                  <a:srgbClr val="002060"/>
                </a:solidFill>
                <a:latin typeface="Arial" charset="0"/>
              </a:rPr>
              <a:t/>
            </a:r>
            <a:br>
              <a:rPr lang="en-US" altLang="zh-CN" dirty="0">
                <a:solidFill>
                  <a:srgbClr val="002060"/>
                </a:solidFill>
                <a:latin typeface="Arial" charset="0"/>
              </a:rPr>
            </a:br>
            <a:endParaRPr kumimoji="1" lang="zh-CN" altLang="en-US" dirty="0">
              <a:solidFill>
                <a:srgbClr val="002060"/>
              </a:solidFill>
            </a:endParaRPr>
          </a:p>
        </p:txBody>
      </p:sp>
      <p:sp>
        <p:nvSpPr>
          <p:cNvPr id="4" name="内容占位符 2"/>
          <p:cNvSpPr txBox="1">
            <a:spLocks/>
          </p:cNvSpPr>
          <p:nvPr/>
        </p:nvSpPr>
        <p:spPr>
          <a:xfrm>
            <a:off x="6163733" y="1778793"/>
            <a:ext cx="6468533" cy="52146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0"/>
              </a:spcBef>
              <a:buNone/>
            </a:pPr>
            <a:r>
              <a:rPr lang="en-US" altLang="zh-CN" sz="3400" dirty="0">
                <a:solidFill>
                  <a:srgbClr val="000000"/>
                </a:solidFill>
                <a:latin typeface="Times New Roman" charset="0"/>
                <a:ea typeface="Times New Roman" charset="0"/>
                <a:cs typeface="Times New Roman" charset="0"/>
              </a:rPr>
              <a:t/>
            </a:r>
            <a:br>
              <a:rPr lang="en-US" altLang="zh-CN" sz="3400" dirty="0">
                <a:solidFill>
                  <a:srgbClr val="000000"/>
                </a:solidFill>
                <a:latin typeface="Times New Roman" charset="0"/>
                <a:ea typeface="Times New Roman" charset="0"/>
                <a:cs typeface="Times New Roman" charset="0"/>
              </a:rPr>
            </a:br>
            <a:r>
              <a:rPr lang="en-US" altLang="zh-CN" sz="3400" dirty="0">
                <a:solidFill>
                  <a:srgbClr val="000000"/>
                </a:solidFill>
                <a:latin typeface="Times New Roman" charset="0"/>
                <a:ea typeface="Times New Roman" charset="0"/>
                <a:cs typeface="Times New Roman" charset="0"/>
              </a:rPr>
              <a:t>All his happier dreams came true -</a:t>
            </a:r>
            <a:br>
              <a:rPr lang="en-US" altLang="zh-CN" sz="3400" dirty="0">
                <a:solidFill>
                  <a:srgbClr val="000000"/>
                </a:solidFill>
                <a:latin typeface="Times New Roman" charset="0"/>
                <a:ea typeface="Times New Roman" charset="0"/>
                <a:cs typeface="Times New Roman" charset="0"/>
              </a:rPr>
            </a:br>
            <a:r>
              <a:rPr lang="en-US" altLang="zh-CN" sz="3400" dirty="0">
                <a:solidFill>
                  <a:srgbClr val="000000"/>
                </a:solidFill>
                <a:latin typeface="Times New Roman" charset="0"/>
                <a:ea typeface="Times New Roman" charset="0"/>
                <a:cs typeface="Times New Roman" charset="0"/>
              </a:rPr>
              <a:t>A small old house, wife, daughter, son,</a:t>
            </a:r>
            <a:br>
              <a:rPr lang="en-US" altLang="zh-CN" sz="3400" dirty="0">
                <a:solidFill>
                  <a:srgbClr val="000000"/>
                </a:solidFill>
                <a:latin typeface="Times New Roman" charset="0"/>
                <a:ea typeface="Times New Roman" charset="0"/>
                <a:cs typeface="Times New Roman" charset="0"/>
              </a:rPr>
            </a:br>
            <a:r>
              <a:rPr lang="en-US" altLang="zh-CN" sz="3400" dirty="0">
                <a:solidFill>
                  <a:srgbClr val="000000"/>
                </a:solidFill>
                <a:latin typeface="Times New Roman" charset="0"/>
                <a:ea typeface="Times New Roman" charset="0"/>
                <a:cs typeface="Times New Roman" charset="0"/>
              </a:rPr>
              <a:t>Grounds where plum and cabbage grew,</a:t>
            </a:r>
            <a:br>
              <a:rPr lang="en-US" altLang="zh-CN" sz="3400" dirty="0">
                <a:solidFill>
                  <a:srgbClr val="000000"/>
                </a:solidFill>
                <a:latin typeface="Times New Roman" charset="0"/>
                <a:ea typeface="Times New Roman" charset="0"/>
                <a:cs typeface="Times New Roman" charset="0"/>
              </a:rPr>
            </a:br>
            <a:r>
              <a:rPr lang="en-US" altLang="zh-CN" sz="3400" dirty="0">
                <a:solidFill>
                  <a:srgbClr val="000000"/>
                </a:solidFill>
                <a:latin typeface="Times New Roman" charset="0"/>
                <a:ea typeface="Times New Roman" charset="0"/>
                <a:cs typeface="Times New Roman" charset="0"/>
              </a:rPr>
              <a:t>poets and Wits about him drew;</a:t>
            </a:r>
            <a:br>
              <a:rPr lang="en-US" altLang="zh-CN" sz="3400" dirty="0">
                <a:solidFill>
                  <a:srgbClr val="000000"/>
                </a:solidFill>
                <a:latin typeface="Times New Roman" charset="0"/>
                <a:ea typeface="Times New Roman" charset="0"/>
                <a:cs typeface="Times New Roman" charset="0"/>
              </a:rPr>
            </a:br>
            <a:r>
              <a:rPr lang="en-US" altLang="zh-CN" sz="3400" i="1" dirty="0">
                <a:solidFill>
                  <a:srgbClr val="002060"/>
                </a:solidFill>
                <a:latin typeface="Times New Roman" charset="0"/>
                <a:ea typeface="Times New Roman" charset="0"/>
                <a:cs typeface="Times New Roman" charset="0"/>
              </a:rPr>
              <a:t>'What then.?' sang Plato's ghost. 'What then</a:t>
            </a:r>
            <a:r>
              <a:rPr lang="en-US" altLang="zh-CN" sz="3400" i="1" dirty="0" smtClean="0">
                <a:solidFill>
                  <a:srgbClr val="002060"/>
                </a:solidFill>
                <a:latin typeface="Times New Roman" charset="0"/>
                <a:ea typeface="Times New Roman" charset="0"/>
                <a:cs typeface="Times New Roman" charset="0"/>
              </a:rPr>
              <a:t>?’</a:t>
            </a:r>
          </a:p>
          <a:p>
            <a:pPr>
              <a:lnSpc>
                <a:spcPct val="120000"/>
              </a:lnSpc>
              <a:spcBef>
                <a:spcPts val="0"/>
              </a:spcBef>
            </a:pPr>
            <a:endParaRPr lang="en-US" altLang="zh-CN" sz="3400" i="1" dirty="0">
              <a:solidFill>
                <a:srgbClr val="000000"/>
              </a:solidFill>
              <a:latin typeface="Times New Roman" charset="0"/>
              <a:ea typeface="Times New Roman" charset="0"/>
              <a:cs typeface="Times New Roman" charset="0"/>
            </a:endParaRPr>
          </a:p>
          <a:p>
            <a:pPr marL="0" indent="0">
              <a:lnSpc>
                <a:spcPct val="120000"/>
              </a:lnSpc>
              <a:spcBef>
                <a:spcPts val="0"/>
              </a:spcBef>
              <a:buNone/>
            </a:pPr>
            <a:r>
              <a:rPr lang="en-US" altLang="zh-CN" sz="3400" dirty="0" smtClean="0">
                <a:solidFill>
                  <a:srgbClr val="000000"/>
                </a:solidFill>
                <a:latin typeface="Times New Roman" charset="0"/>
                <a:ea typeface="Times New Roman" charset="0"/>
                <a:cs typeface="Times New Roman" charset="0"/>
              </a:rPr>
              <a:t>The </a:t>
            </a:r>
            <a:r>
              <a:rPr lang="en-US" altLang="zh-CN" sz="3400" dirty="0">
                <a:solidFill>
                  <a:srgbClr val="000000"/>
                </a:solidFill>
                <a:latin typeface="Times New Roman" charset="0"/>
                <a:ea typeface="Times New Roman" charset="0"/>
                <a:cs typeface="Times New Roman" charset="0"/>
              </a:rPr>
              <a:t>work is done,' grown old he thought,</a:t>
            </a:r>
            <a:br>
              <a:rPr lang="en-US" altLang="zh-CN" sz="3400" dirty="0">
                <a:solidFill>
                  <a:srgbClr val="000000"/>
                </a:solidFill>
                <a:latin typeface="Times New Roman" charset="0"/>
                <a:ea typeface="Times New Roman" charset="0"/>
                <a:cs typeface="Times New Roman" charset="0"/>
              </a:rPr>
            </a:br>
            <a:r>
              <a:rPr lang="en-US" altLang="zh-CN" sz="3400" dirty="0">
                <a:solidFill>
                  <a:srgbClr val="000000"/>
                </a:solidFill>
                <a:latin typeface="Times New Roman" charset="0"/>
                <a:ea typeface="Times New Roman" charset="0"/>
                <a:cs typeface="Times New Roman" charset="0"/>
              </a:rPr>
              <a:t>'According to my boyish plan;</a:t>
            </a:r>
            <a:br>
              <a:rPr lang="en-US" altLang="zh-CN" sz="3400" dirty="0">
                <a:solidFill>
                  <a:srgbClr val="000000"/>
                </a:solidFill>
                <a:latin typeface="Times New Roman" charset="0"/>
                <a:ea typeface="Times New Roman" charset="0"/>
                <a:cs typeface="Times New Roman" charset="0"/>
              </a:rPr>
            </a:br>
            <a:r>
              <a:rPr lang="en-US" altLang="zh-CN" sz="3400" dirty="0">
                <a:solidFill>
                  <a:srgbClr val="000000"/>
                </a:solidFill>
                <a:latin typeface="Times New Roman" charset="0"/>
                <a:ea typeface="Times New Roman" charset="0"/>
                <a:cs typeface="Times New Roman" charset="0"/>
              </a:rPr>
              <a:t>Let the fools rage, I swerved in naught,</a:t>
            </a:r>
            <a:br>
              <a:rPr lang="en-US" altLang="zh-CN" sz="3400" dirty="0">
                <a:solidFill>
                  <a:srgbClr val="000000"/>
                </a:solidFill>
                <a:latin typeface="Times New Roman" charset="0"/>
                <a:ea typeface="Times New Roman" charset="0"/>
                <a:cs typeface="Times New Roman" charset="0"/>
              </a:rPr>
            </a:br>
            <a:r>
              <a:rPr lang="en-US" altLang="zh-CN" sz="3400" dirty="0">
                <a:solidFill>
                  <a:srgbClr val="000000"/>
                </a:solidFill>
                <a:latin typeface="Times New Roman" charset="0"/>
                <a:ea typeface="Times New Roman" charset="0"/>
                <a:cs typeface="Times New Roman" charset="0"/>
              </a:rPr>
              <a:t>Something to perfection brought';</a:t>
            </a:r>
            <a:br>
              <a:rPr lang="en-US" altLang="zh-CN" sz="3400" dirty="0">
                <a:solidFill>
                  <a:srgbClr val="000000"/>
                </a:solidFill>
                <a:latin typeface="Times New Roman" charset="0"/>
                <a:ea typeface="Times New Roman" charset="0"/>
                <a:cs typeface="Times New Roman" charset="0"/>
              </a:rPr>
            </a:br>
            <a:r>
              <a:rPr lang="en-US" altLang="zh-CN" sz="3400" i="1" dirty="0">
                <a:solidFill>
                  <a:srgbClr val="002060"/>
                </a:solidFill>
                <a:latin typeface="Times New Roman" charset="0"/>
                <a:ea typeface="Times New Roman" charset="0"/>
                <a:cs typeface="Times New Roman" charset="0"/>
              </a:rPr>
              <a:t>But louder sang that ghost, 'What then?'</a:t>
            </a:r>
          </a:p>
          <a:p>
            <a:endParaRPr lang="zh-CN" altLang="en-US" sz="3700"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79696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Bernard MT Condensed" charset="0"/>
                <a:ea typeface="Bernard MT Condensed" charset="0"/>
                <a:cs typeface="Bernard MT Condensed" charset="0"/>
              </a:rPr>
              <a:t>Test I</a:t>
            </a:r>
            <a:r>
              <a:rPr kumimoji="1" lang="zh-CN" altLang="en-US" dirty="0" smtClean="0">
                <a:latin typeface="Bernard MT Condensed" charset="0"/>
                <a:ea typeface="Bernard MT Condensed" charset="0"/>
                <a:cs typeface="Bernard MT Condensed" charset="0"/>
              </a:rPr>
              <a:t>：</a:t>
            </a:r>
            <a:r>
              <a:rPr lang="en-US" altLang="zh-CN" b="1" dirty="0" smtClean="0">
                <a:latin typeface="Bernard MT Condensed" charset="0"/>
                <a:ea typeface="Bernard MT Condensed" charset="0"/>
                <a:cs typeface="Bernard MT Condensed" charset="0"/>
              </a:rPr>
              <a:t>Managing </a:t>
            </a:r>
            <a:r>
              <a:rPr lang="en-US" altLang="zh-CN" b="1" dirty="0">
                <a:latin typeface="Bernard MT Condensed" charset="0"/>
                <a:ea typeface="Bernard MT Condensed" charset="0"/>
                <a:cs typeface="Bernard MT Condensed" charset="0"/>
              </a:rPr>
              <a:t>Stress During College</a:t>
            </a:r>
            <a:r>
              <a:rPr lang="zh-CN" altLang="zh-CN" dirty="0" smtClean="0">
                <a:effectLst/>
              </a:rPr>
              <a:t> </a:t>
            </a:r>
            <a:endParaRPr kumimoji="1" lang="zh-CN" altLang="en-US" dirty="0"/>
          </a:p>
        </p:txBody>
      </p:sp>
      <p:sp>
        <p:nvSpPr>
          <p:cNvPr id="3" name="内容占位符 2"/>
          <p:cNvSpPr>
            <a:spLocks noGrp="1"/>
          </p:cNvSpPr>
          <p:nvPr>
            <p:ph idx="1"/>
          </p:nvPr>
        </p:nvSpPr>
        <p:spPr>
          <a:xfrm>
            <a:off x="601480" y="1570791"/>
            <a:ext cx="10989039" cy="5068547"/>
          </a:xfrm>
        </p:spPr>
        <p:txBody>
          <a:bodyPr/>
          <a:lstStyle/>
          <a:p>
            <a:r>
              <a:rPr kumimoji="1" lang="zh-CN" altLang="en-US" dirty="0" smtClean="0"/>
              <a:t>分析文章结构：总分</a:t>
            </a:r>
          </a:p>
          <a:p>
            <a:r>
              <a:rPr kumimoji="1" lang="zh-CN" altLang="en-US" dirty="0" smtClean="0"/>
              <a:t>总起：</a:t>
            </a:r>
          </a:p>
          <a:p>
            <a:pPr algn="just"/>
            <a:r>
              <a:rPr lang="en-US" altLang="zh-CN" dirty="0">
                <a:latin typeface="Times New Roman" charset="0"/>
                <a:ea typeface="Times New Roman" charset="0"/>
                <a:cs typeface="Times New Roman" charset="0"/>
              </a:rPr>
              <a:t>For most people, stress is a fact of life. College students, who have to balance academic work, romantic relationships, a busy social calendar and growing financial responsibility, are particularly exposed to pressure. Luckily, there are ways to help students successfully manage and reduce their stress</a:t>
            </a:r>
            <a:r>
              <a:rPr lang="en-US" altLang="zh-CN" dirty="0" smtClean="0">
                <a:latin typeface="Times New Roman" charset="0"/>
                <a:ea typeface="Times New Roman" charset="0"/>
                <a:cs typeface="Times New Roman" charset="0"/>
              </a:rPr>
              <a:t>.</a:t>
            </a:r>
          </a:p>
          <a:p>
            <a:pPr algn="just"/>
            <a:endParaRPr lang="en-US" altLang="zh-CN" dirty="0">
              <a:latin typeface="Times New Roman" charset="0"/>
              <a:ea typeface="Times New Roman" charset="0"/>
              <a:cs typeface="Times New Roman" charset="0"/>
            </a:endParaRPr>
          </a:p>
          <a:p>
            <a:pPr algn="just"/>
            <a:r>
              <a:rPr lang="en-US" altLang="zh-CN" dirty="0" smtClean="0">
                <a:latin typeface="Times New Roman" charset="0"/>
                <a:ea typeface="Times New Roman" charset="0"/>
                <a:cs typeface="Times New Roman" charset="0"/>
              </a:rPr>
              <a:t>Summarize: There exist 3 ways to help college students(, especially suffering from pressure,) deal with and relieve stress.</a:t>
            </a:r>
            <a:endParaRPr lang="zh-CN" altLang="zh-CN" dirty="0">
              <a:latin typeface="Times New Roman" charset="0"/>
              <a:ea typeface="Times New Roman" charset="0"/>
              <a:cs typeface="Times New Roman" charset="0"/>
            </a:endParaRPr>
          </a:p>
          <a:p>
            <a:endParaRPr kumimoji="1" lang="zh-CN" altLang="en-US" dirty="0"/>
          </a:p>
        </p:txBody>
      </p:sp>
      <p:cxnSp>
        <p:nvCxnSpPr>
          <p:cNvPr id="5" name="直线连接符 4"/>
          <p:cNvCxnSpPr/>
          <p:nvPr/>
        </p:nvCxnSpPr>
        <p:spPr>
          <a:xfrm flipV="1">
            <a:off x="6985416" y="3028013"/>
            <a:ext cx="2548328" cy="1499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V="1">
            <a:off x="5908622" y="3798914"/>
            <a:ext cx="5681897" cy="7495"/>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2191062" y="4212236"/>
            <a:ext cx="9399457" cy="2498"/>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838200" y="4620561"/>
            <a:ext cx="1650167" cy="25661"/>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61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608" y="801648"/>
            <a:ext cx="11446566" cy="4351338"/>
          </a:xfrm>
        </p:spPr>
        <p:txBody>
          <a:bodyPr>
            <a:normAutofit/>
          </a:bodyPr>
          <a:lstStyle/>
          <a:p>
            <a:pPr algn="just"/>
            <a:r>
              <a:rPr lang="en-US" altLang="zh-CN" dirty="0">
                <a:latin typeface="Times New Roman" charset="0"/>
                <a:ea typeface="Times New Roman" charset="0"/>
                <a:cs typeface="Times New Roman" charset="0"/>
              </a:rPr>
              <a:t>The most basic way that college students can relieve stress is to maintain a healthy lifestyle, which includes adequate sleep, sufficient exercise and a balanced diet. Without plenty of rest, it is hard for students to function properly or respond effectively to new challenges. Likewise, regular exercise and a nutritious diet not only promote students’ physical health, but also keep them feeling relaxed and positive.</a:t>
            </a:r>
            <a:r>
              <a:rPr lang="zh-CN" altLang="zh-CN" dirty="0">
                <a:latin typeface="Times New Roman" charset="0"/>
                <a:ea typeface="Times New Roman" charset="0"/>
                <a:cs typeface="Times New Roman" charset="0"/>
              </a:rPr>
              <a:t> </a:t>
            </a:r>
            <a:endParaRPr lang="en-US" altLang="zh-CN" dirty="0" smtClean="0">
              <a:latin typeface="Times New Roman" charset="0"/>
              <a:ea typeface="Times New Roman" charset="0"/>
              <a:cs typeface="Times New Roman" charset="0"/>
            </a:endParaRPr>
          </a:p>
          <a:p>
            <a:pPr algn="just"/>
            <a:endParaRPr lang="en-US" altLang="zh-CN" dirty="0" smtClean="0">
              <a:latin typeface="Times New Roman" charset="0"/>
              <a:ea typeface="Times New Roman" charset="0"/>
              <a:cs typeface="Times New Roman" charset="0"/>
            </a:endParaRPr>
          </a:p>
          <a:p>
            <a:pPr algn="just"/>
            <a:r>
              <a:rPr lang="en-US" altLang="zh-CN" dirty="0" smtClean="0">
                <a:latin typeface="Times New Roman" charset="0"/>
                <a:ea typeface="Times New Roman" charset="0"/>
                <a:cs typeface="Times New Roman" charset="0"/>
              </a:rPr>
              <a:t>Summarize: </a:t>
            </a:r>
            <a:r>
              <a:rPr lang="en-US" altLang="zh-CN" dirty="0" smtClean="0">
                <a:solidFill>
                  <a:srgbClr val="FF0000"/>
                </a:solidFill>
                <a:latin typeface="Times New Roman" charset="0"/>
                <a:ea typeface="Times New Roman" charset="0"/>
                <a:cs typeface="Times New Roman" charset="0"/>
              </a:rPr>
              <a:t>First,</a:t>
            </a:r>
            <a:r>
              <a:rPr lang="en-US" altLang="zh-CN" dirty="0" smtClean="0">
                <a:latin typeface="Times New Roman" charset="0"/>
                <a:ea typeface="Times New Roman" charset="0"/>
                <a:cs typeface="Times New Roman" charset="0"/>
              </a:rPr>
              <a:t> lead a healthy lifestyle including enough sleep and workout, and  balancing your diet. </a:t>
            </a:r>
            <a:endParaRPr lang="zh-CN" altLang="zh-CN" dirty="0" smtClean="0">
              <a:latin typeface="Times New Roman" charset="0"/>
              <a:ea typeface="Times New Roman" charset="0"/>
              <a:cs typeface="Times New Roman" charset="0"/>
            </a:endParaRPr>
          </a:p>
          <a:p>
            <a:pPr algn="just"/>
            <a:endParaRPr lang="zh-CN" altLang="en-US" dirty="0">
              <a:latin typeface="Times New Roman" charset="0"/>
              <a:ea typeface="Times New Roman" charset="0"/>
              <a:cs typeface="Times New Roman" charset="0"/>
            </a:endParaRPr>
          </a:p>
        </p:txBody>
      </p:sp>
      <p:cxnSp>
        <p:nvCxnSpPr>
          <p:cNvPr id="4" name="直线连接符 3"/>
          <p:cNvCxnSpPr/>
          <p:nvPr/>
        </p:nvCxnSpPr>
        <p:spPr>
          <a:xfrm flipV="1">
            <a:off x="9700591" y="1199865"/>
            <a:ext cx="2027583" cy="13361"/>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V="1">
            <a:off x="524982" y="1588631"/>
            <a:ext cx="2548328" cy="1499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5454790" y="1573641"/>
            <a:ext cx="2548328" cy="1499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8088659" y="1564517"/>
            <a:ext cx="3748845" cy="7495"/>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524982" y="1967947"/>
            <a:ext cx="2178462" cy="41386"/>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32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608" y="801648"/>
            <a:ext cx="11446566" cy="4351338"/>
          </a:xfrm>
        </p:spPr>
        <p:txBody>
          <a:bodyPr>
            <a:normAutofit/>
          </a:bodyPr>
          <a:lstStyle/>
          <a:p>
            <a:pPr algn="just"/>
            <a:r>
              <a:rPr lang="en-US" altLang="zh-CN" dirty="0">
                <a:latin typeface="Times New Roman" charset="0"/>
                <a:ea typeface="Times New Roman" charset="0"/>
                <a:cs typeface="Times New Roman" charset="0"/>
              </a:rPr>
              <a:t>Another valuable way for students to ward off pressure is to stay well-organized. To begin with, they can use a day-planner to record the dates and specifics of upcoming exams, projects, social engagements and other activities. If students rely solely on memory to keep track of a busy schedule, something will inevitably be forgotten, creating further stress and pressure. A “to-do-list” can also be used to record and prioritize unfinished tasks, such as writing an essay, applying for jobs and doing laundry.</a:t>
            </a:r>
            <a:r>
              <a:rPr lang="zh-CN" altLang="zh-CN" dirty="0" smtClean="0">
                <a:effectLst/>
                <a:latin typeface="Times New Roman" charset="0"/>
                <a:ea typeface="Times New Roman" charset="0"/>
                <a:cs typeface="Times New Roman" charset="0"/>
              </a:rPr>
              <a:t> </a:t>
            </a:r>
            <a:endParaRPr lang="en-US" altLang="zh-CN" dirty="0" smtClean="0">
              <a:latin typeface="Times New Roman" charset="0"/>
              <a:ea typeface="Times New Roman" charset="0"/>
              <a:cs typeface="Times New Roman" charset="0"/>
            </a:endParaRPr>
          </a:p>
          <a:p>
            <a:pPr algn="just"/>
            <a:r>
              <a:rPr lang="en-US" altLang="zh-CN" dirty="0" smtClean="0">
                <a:latin typeface="Times New Roman" charset="0"/>
                <a:ea typeface="Times New Roman" charset="0"/>
                <a:cs typeface="Times New Roman" charset="0"/>
              </a:rPr>
              <a:t>Summarize: </a:t>
            </a:r>
            <a:r>
              <a:rPr lang="en-US" altLang="zh-CN" dirty="0" smtClean="0">
                <a:solidFill>
                  <a:srgbClr val="FF0000"/>
                </a:solidFill>
                <a:latin typeface="Times New Roman" charset="0"/>
                <a:ea typeface="Times New Roman" charset="0"/>
                <a:cs typeface="Times New Roman" charset="0"/>
              </a:rPr>
              <a:t>Second,</a:t>
            </a:r>
            <a:r>
              <a:rPr lang="en-US" altLang="zh-CN" dirty="0" smtClean="0">
                <a:latin typeface="Times New Roman" charset="0"/>
                <a:ea typeface="Times New Roman" charset="0"/>
                <a:cs typeface="Times New Roman" charset="0"/>
              </a:rPr>
              <a:t> be well-organized by using a day-planner and “to-do-list”. </a:t>
            </a:r>
            <a:endParaRPr lang="zh-CN" altLang="zh-CN" dirty="0" smtClean="0">
              <a:latin typeface="Times New Roman" charset="0"/>
              <a:ea typeface="Times New Roman" charset="0"/>
              <a:cs typeface="Times New Roman" charset="0"/>
            </a:endParaRPr>
          </a:p>
          <a:p>
            <a:pPr algn="just"/>
            <a:endParaRPr lang="zh-CN" altLang="en-US" dirty="0">
              <a:latin typeface="Times New Roman" charset="0"/>
              <a:ea typeface="Times New Roman" charset="0"/>
              <a:cs typeface="Times New Roman" charset="0"/>
            </a:endParaRPr>
          </a:p>
        </p:txBody>
      </p:sp>
      <p:cxnSp>
        <p:nvCxnSpPr>
          <p:cNvPr id="4" name="直线连接符 3"/>
          <p:cNvCxnSpPr/>
          <p:nvPr/>
        </p:nvCxnSpPr>
        <p:spPr>
          <a:xfrm flipV="1">
            <a:off x="9700591" y="1199865"/>
            <a:ext cx="2027583" cy="13361"/>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线连接符 5"/>
          <p:cNvCxnSpPr/>
          <p:nvPr/>
        </p:nvCxnSpPr>
        <p:spPr>
          <a:xfrm flipV="1">
            <a:off x="524982" y="1588631"/>
            <a:ext cx="1542357" cy="1499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5623592" y="1603621"/>
            <a:ext cx="2548328" cy="1499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线连接符 7"/>
          <p:cNvCxnSpPr/>
          <p:nvPr/>
        </p:nvCxnSpPr>
        <p:spPr>
          <a:xfrm flipV="1">
            <a:off x="524982" y="3171700"/>
            <a:ext cx="1701383" cy="7496"/>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77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1608" y="801648"/>
            <a:ext cx="11446566" cy="4351338"/>
          </a:xfrm>
        </p:spPr>
        <p:txBody>
          <a:bodyPr>
            <a:normAutofit/>
          </a:bodyPr>
          <a:lstStyle/>
          <a:p>
            <a:r>
              <a:rPr lang="en-US" altLang="zh-CN" dirty="0">
                <a:latin typeface="Times New Roman" charset="0"/>
                <a:ea typeface="Times New Roman" charset="0"/>
                <a:cs typeface="Times New Roman" charset="0"/>
              </a:rPr>
              <a:t>Last but not least, college students need some relaxation time in order to release their stress. There are many ways to relax, such as watching movies, listening to music, reading a magazine, or chatting with friends. These activities not only help students to clear their mind of worries for a while, but also enable them to recharge and keep their energy levels high</a:t>
            </a:r>
            <a:r>
              <a:rPr lang="en-US" altLang="zh-CN" dirty="0" smtClean="0">
                <a:latin typeface="Times New Roman" charset="0"/>
                <a:ea typeface="Times New Roman" charset="0"/>
                <a:cs typeface="Times New Roman" charset="0"/>
              </a:rPr>
              <a:t>.</a:t>
            </a:r>
          </a:p>
          <a:p>
            <a:endParaRPr lang="zh-CN" altLang="zh-CN" dirty="0">
              <a:latin typeface="Times New Roman" charset="0"/>
              <a:ea typeface="Times New Roman" charset="0"/>
              <a:cs typeface="Times New Roman" charset="0"/>
            </a:endParaRPr>
          </a:p>
          <a:p>
            <a:pPr algn="just"/>
            <a:r>
              <a:rPr lang="en-US" altLang="zh-CN" dirty="0" smtClean="0">
                <a:latin typeface="Times New Roman" charset="0"/>
                <a:ea typeface="Times New Roman" charset="0"/>
                <a:cs typeface="Times New Roman" charset="0"/>
              </a:rPr>
              <a:t>Summarize: </a:t>
            </a:r>
            <a:r>
              <a:rPr lang="en-US" altLang="zh-CN" dirty="0" smtClean="0">
                <a:solidFill>
                  <a:srgbClr val="FF0000"/>
                </a:solidFill>
                <a:latin typeface="Times New Roman" charset="0"/>
                <a:ea typeface="Times New Roman" charset="0"/>
                <a:cs typeface="Times New Roman" charset="0"/>
              </a:rPr>
              <a:t>Third,</a:t>
            </a:r>
            <a:r>
              <a:rPr lang="en-US" altLang="zh-CN" dirty="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make time for relaxing activities to sweep away worries and stay energetic </a:t>
            </a:r>
            <a:endParaRPr lang="zh-CN" altLang="zh-CN" dirty="0" smtClean="0">
              <a:latin typeface="Times New Roman" charset="0"/>
              <a:ea typeface="Times New Roman" charset="0"/>
              <a:cs typeface="Times New Roman" charset="0"/>
            </a:endParaRPr>
          </a:p>
          <a:p>
            <a:pPr algn="just"/>
            <a:endParaRPr lang="zh-CN" altLang="en-US" dirty="0">
              <a:latin typeface="Times New Roman" charset="0"/>
              <a:ea typeface="Times New Roman" charset="0"/>
              <a:cs typeface="Times New Roman" charset="0"/>
            </a:endParaRPr>
          </a:p>
        </p:txBody>
      </p:sp>
      <p:cxnSp>
        <p:nvCxnSpPr>
          <p:cNvPr id="6" name="直线连接符 5"/>
          <p:cNvCxnSpPr/>
          <p:nvPr/>
        </p:nvCxnSpPr>
        <p:spPr>
          <a:xfrm flipV="1">
            <a:off x="5623592" y="1213226"/>
            <a:ext cx="3778825" cy="2835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5464566" y="2418630"/>
            <a:ext cx="2548328" cy="14990"/>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3075264" y="2723091"/>
            <a:ext cx="6327153" cy="7495"/>
          </a:xfrm>
          <a:prstGeom prst="line">
            <a:avLst/>
          </a:prstGeom>
          <a:ln w="34925" cmpd="sng">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3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Build your vocabulary: </a:t>
            </a:r>
            <a:endParaRPr kumimoji="1" lang="zh-CN" altLang="en-US"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r>
              <a:rPr kumimoji="1" lang="zh-CN" altLang="en-US" dirty="0" smtClean="0"/>
              <a:t>减少压力：</a:t>
            </a:r>
            <a:r>
              <a:rPr kumimoji="1" lang="en-US" altLang="zh-CN" dirty="0" smtClean="0"/>
              <a:t>reduce/ relieve/ ward off/ release/ clear </a:t>
            </a:r>
            <a:r>
              <a:rPr kumimoji="1" lang="is-IS" altLang="zh-CN" dirty="0" smtClean="0"/>
              <a:t>… of </a:t>
            </a:r>
            <a:r>
              <a:rPr kumimoji="1" lang="en-US" altLang="zh-CN" dirty="0" smtClean="0"/>
              <a:t> </a:t>
            </a:r>
          </a:p>
          <a:p>
            <a:r>
              <a:rPr kumimoji="1" lang="zh-CN" altLang="en-US" dirty="0" smtClean="0"/>
              <a:t>有条理的：</a:t>
            </a:r>
            <a:r>
              <a:rPr kumimoji="1" lang="en-US" altLang="zh-CN" dirty="0" smtClean="0"/>
              <a:t>well-organized</a:t>
            </a:r>
          </a:p>
          <a:p>
            <a:r>
              <a:rPr kumimoji="1" lang="zh-CN" altLang="en-US" dirty="0" smtClean="0"/>
              <a:t>恢复体力、精力：</a:t>
            </a:r>
            <a:r>
              <a:rPr kumimoji="1" lang="en-US" altLang="zh-CN" dirty="0" smtClean="0"/>
              <a:t>recharge</a:t>
            </a:r>
            <a:endParaRPr kumimoji="1" lang="zh-CN" altLang="en-US" dirty="0" smtClean="0"/>
          </a:p>
          <a:p>
            <a:r>
              <a:rPr kumimoji="1" lang="en-US" altLang="zh-CN" dirty="0"/>
              <a:t>e</a:t>
            </a:r>
            <a:r>
              <a:rPr kumimoji="1" lang="en-US" altLang="zh-CN" dirty="0" smtClean="0"/>
              <a:t>.g. I</a:t>
            </a:r>
            <a:r>
              <a:rPr kumimoji="1" lang="zh-CN" altLang="en-US" dirty="0" smtClean="0"/>
              <a:t> </a:t>
            </a:r>
            <a:r>
              <a:rPr kumimoji="1" lang="en-US" altLang="zh-CN" dirty="0" smtClean="0"/>
              <a:t>need a bite to recharge</a:t>
            </a:r>
            <a:endParaRPr kumimoji="1" lang="zh-CN" altLang="en-US" dirty="0" smtClean="0"/>
          </a:p>
          <a:p>
            <a:endParaRPr kumimoji="1" lang="zh-CN" altLang="en-US" dirty="0"/>
          </a:p>
        </p:txBody>
      </p:sp>
    </p:spTree>
    <p:extLst>
      <p:ext uri="{BB962C8B-B14F-4D97-AF65-F5344CB8AC3E}">
        <p14:creationId xmlns:p14="http://schemas.microsoft.com/office/powerpoint/2010/main" val="51522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2334</TotalTime>
  <Words>1356</Words>
  <Application>Microsoft Macintosh PowerPoint</Application>
  <PresentationFormat>宽屏</PresentationFormat>
  <Paragraphs>94</Paragraphs>
  <Slides>18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Bernard MT Condensed</vt:lpstr>
      <vt:lpstr>Calibri</vt:lpstr>
      <vt:lpstr>Calibri Light</vt:lpstr>
      <vt:lpstr>Times New Roman</vt:lpstr>
      <vt:lpstr>Wingdings</vt:lpstr>
      <vt:lpstr>宋体</vt:lpstr>
      <vt:lpstr>Office 主题</vt:lpstr>
      <vt:lpstr>  TEST I/TEST II Summary &amp; Translation</vt:lpstr>
      <vt:lpstr>W. B. YEATS</vt:lpstr>
      <vt:lpstr>W. B. YEATS</vt:lpstr>
      <vt:lpstr>What Then?  by William Butler Yeats</vt:lpstr>
      <vt:lpstr>Test I：Managing Stress During College </vt:lpstr>
      <vt:lpstr>PowerPoint 演示文稿</vt:lpstr>
      <vt:lpstr>PowerPoint 演示文稿</vt:lpstr>
      <vt:lpstr>PowerPoint 演示文稿</vt:lpstr>
      <vt:lpstr>Build your vocabulary: </vt:lpstr>
      <vt:lpstr>TEST II:</vt:lpstr>
      <vt:lpstr>PowerPoint 演示文稿</vt:lpstr>
      <vt:lpstr>PowerPoint 演示文稿</vt:lpstr>
      <vt:lpstr>PowerPoint 演示文稿</vt:lpstr>
      <vt:lpstr>积累作文素材：（节能）</vt:lpstr>
      <vt:lpstr>Test I: Translation</vt:lpstr>
      <vt:lpstr>Test II: Translation</vt:lpstr>
      <vt:lpstr>PowerPoint 演示文稿</vt:lpstr>
      <vt:lpstr>Thank you! Email: 407265734@qq.com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练习一、练习二 SUMMARY讲解</dc:title>
  <dc:creator>Microsoft Office 用户</dc:creator>
  <cp:lastModifiedBy>Microsoft Office 用户</cp:lastModifiedBy>
  <cp:revision>44</cp:revision>
  <dcterms:created xsi:type="dcterms:W3CDTF">2020-02-17T14:11:03Z</dcterms:created>
  <dcterms:modified xsi:type="dcterms:W3CDTF">2020-02-20T09:22:01Z</dcterms:modified>
</cp:coreProperties>
</file>