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396" r:id="rId3"/>
    <p:sldId id="1215" r:id="rId4"/>
    <p:sldId id="1171" r:id="rId5"/>
    <p:sldId id="1229" r:id="rId6"/>
    <p:sldId id="1169" r:id="rId7"/>
    <p:sldId id="1201" r:id="rId8"/>
    <p:sldId id="1205" r:id="rId9"/>
    <p:sldId id="1206" r:id="rId10"/>
    <p:sldId id="1181" r:id="rId11"/>
    <p:sldId id="1207" r:id="rId12"/>
    <p:sldId id="1211" r:id="rId13"/>
    <p:sldId id="1217" r:id="rId14"/>
    <p:sldId id="1218" r:id="rId15"/>
    <p:sldId id="1182" r:id="rId16"/>
    <p:sldId id="1220" r:id="rId17"/>
    <p:sldId id="1219" r:id="rId18"/>
    <p:sldId id="1222" r:id="rId19"/>
    <p:sldId id="1224" r:id="rId20"/>
    <p:sldId id="1223" r:id="rId21"/>
    <p:sldId id="1230" r:id="rId22"/>
    <p:sldId id="1227" r:id="rId23"/>
    <p:sldId id="1249" r:id="rId24"/>
    <p:sldId id="1228" r:id="rId25"/>
    <p:sldId id="123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978" y="-114"/>
      </p:cViewPr>
      <p:guideLst>
        <p:guide orient="horz" pos="2051"/>
        <p:guide pos="2752"/>
      </p:guideLst>
    </p:cSldViewPr>
  </p:slideViewPr>
  <p:notesTextViewPr>
    <p:cViewPr>
      <p:scale>
        <a:sx n="100" d="100"/>
        <a:sy n="100" d="100"/>
      </p:scale>
      <p:origin x="0" y="0"/>
    </p:cViewPr>
  </p:notesTextViewPr>
  <p:sorterViewPr>
    <p:cViewPr>
      <p:scale>
        <a:sx n="66" d="100"/>
        <a:sy n="66" d="100"/>
      </p:scale>
      <p:origin x="0" y="814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66.wmf"/><Relationship Id="rId8" Type="http://schemas.openxmlformats.org/officeDocument/2006/relationships/image" Target="../media/image65.wmf"/><Relationship Id="rId7" Type="http://schemas.openxmlformats.org/officeDocument/2006/relationships/image" Target="../media/image64.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1" Type="http://schemas.openxmlformats.org/officeDocument/2006/relationships/image" Target="../media/image68.wmf"/><Relationship Id="rId10" Type="http://schemas.openxmlformats.org/officeDocument/2006/relationships/image" Target="../media/image67.wmf"/><Relationship Id="rId1"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20.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28.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37.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154D98-9966-4F60-8BCD-C0CAF18A950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7708E8-9E1A-4507-80B1-67437BCAB9D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57200" y="6381750"/>
            <a:ext cx="2133600" cy="476250"/>
          </a:xfrm>
        </p:spPr>
        <p:txBody>
          <a:bodyPr/>
          <a:lstStyle>
            <a:lvl1pPr>
              <a:defRPr/>
            </a:lvl1pPr>
          </a:lstStyle>
          <a:p>
            <a:endParaRPr lang="zh-CN" altLang="zh-TW"/>
          </a:p>
        </p:txBody>
      </p:sp>
      <p:sp>
        <p:nvSpPr>
          <p:cNvPr id="7" name="页脚占位符 6"/>
          <p:cNvSpPr>
            <a:spLocks noGrp="1"/>
          </p:cNvSpPr>
          <p:nvPr>
            <p:ph type="ftr" sz="quarter" idx="11"/>
          </p:nvPr>
        </p:nvSpPr>
        <p:spPr>
          <a:xfrm>
            <a:off x="3124200" y="6381750"/>
            <a:ext cx="2895600" cy="476250"/>
          </a:xfrm>
        </p:spPr>
        <p:txBody>
          <a:bodyPr/>
          <a:lstStyle>
            <a:lvl1pPr>
              <a:defRPr/>
            </a:lvl1pPr>
          </a:lstStyle>
          <a:p>
            <a:endParaRPr lang="zh-CN" altLang="zh-TW"/>
          </a:p>
        </p:txBody>
      </p:sp>
      <p:sp>
        <p:nvSpPr>
          <p:cNvPr id="8" name="灯片编号占位符 7"/>
          <p:cNvSpPr>
            <a:spLocks noGrp="1"/>
          </p:cNvSpPr>
          <p:nvPr>
            <p:ph type="sldNum" sz="quarter" idx="12"/>
          </p:nvPr>
        </p:nvSpPr>
        <p:spPr>
          <a:xfrm>
            <a:off x="6553200" y="6381750"/>
            <a:ext cx="2133600" cy="476250"/>
          </a:xfrm>
        </p:spPr>
        <p:txBody>
          <a:bodyPr/>
          <a:lstStyle>
            <a:lvl1pPr>
              <a:defRPr/>
            </a:lvl1pPr>
          </a:lstStyle>
          <a:p>
            <a:fld id="{74A07AA8-782A-4907-8141-A0ED8AEBD807}" type="slidenum">
              <a:rPr lang="zh-CN" altLang="zh-TW"/>
            </a:fld>
            <a:endParaRPr lang="zh-CN" altLang="zh-TW"/>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6381750"/>
            <a:ext cx="2133600" cy="476250"/>
          </a:xfrm>
        </p:spPr>
        <p:txBody>
          <a:bodyPr/>
          <a:lstStyle>
            <a:lvl1pPr>
              <a:defRPr/>
            </a:lvl1pPr>
          </a:lstStyle>
          <a:p>
            <a:endParaRPr lang="zh-CN" altLang="zh-TW"/>
          </a:p>
        </p:txBody>
      </p:sp>
      <p:sp>
        <p:nvSpPr>
          <p:cNvPr id="8" name="页脚占位符 7"/>
          <p:cNvSpPr>
            <a:spLocks noGrp="1"/>
          </p:cNvSpPr>
          <p:nvPr>
            <p:ph type="ftr" sz="quarter" idx="11"/>
          </p:nvPr>
        </p:nvSpPr>
        <p:spPr>
          <a:xfrm>
            <a:off x="3124200" y="6381750"/>
            <a:ext cx="2895600" cy="476250"/>
          </a:xfrm>
        </p:spPr>
        <p:txBody>
          <a:bodyPr/>
          <a:lstStyle>
            <a:lvl1pPr>
              <a:defRPr/>
            </a:lvl1pPr>
          </a:lstStyle>
          <a:p>
            <a:endParaRPr lang="zh-CN" altLang="zh-TW"/>
          </a:p>
        </p:txBody>
      </p:sp>
      <p:sp>
        <p:nvSpPr>
          <p:cNvPr id="9" name="灯片编号占位符 8"/>
          <p:cNvSpPr>
            <a:spLocks noGrp="1"/>
          </p:cNvSpPr>
          <p:nvPr>
            <p:ph type="sldNum" sz="quarter" idx="12"/>
          </p:nvPr>
        </p:nvSpPr>
        <p:spPr>
          <a:xfrm>
            <a:off x="6553200" y="6381750"/>
            <a:ext cx="2133600" cy="476250"/>
          </a:xfrm>
        </p:spPr>
        <p:txBody>
          <a:bodyPr/>
          <a:lstStyle>
            <a:lvl1pPr>
              <a:defRPr/>
            </a:lvl1pPr>
          </a:lstStyle>
          <a:p>
            <a:fld id="{AE39EF29-24CC-4E58-958F-9B4E199369C5}" type="slidenum">
              <a:rPr lang="zh-CN" altLang="zh-TW"/>
            </a:fld>
            <a:endParaRPr lang="zh-CN" altLang="zh-TW"/>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081" y="274638"/>
            <a:ext cx="8229838"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081" y="6356351"/>
            <a:ext cx="2133045" cy="365125"/>
          </a:xfrm>
        </p:spPr>
        <p:txBody>
          <a:bodyPr/>
          <a:lstStyle>
            <a:lvl1pPr>
              <a:defRPr/>
            </a:lvl1pPr>
          </a:lstStyle>
          <a:p>
            <a:fld id="{506061CE-6D95-47B2-B7FE-0F1EDBB9BAFB}" type="datetime1">
              <a:rPr lang="en-US"/>
            </a:fld>
            <a:endParaRPr lang="zh-CN" altLang="en-US" sz="1800">
              <a:solidFill>
                <a:schemeClr val="tx1"/>
              </a:solidFill>
            </a:endParaRPr>
          </a:p>
        </p:txBody>
      </p:sp>
      <p:sp>
        <p:nvSpPr>
          <p:cNvPr id="4" name="页脚占位符 3"/>
          <p:cNvSpPr>
            <a:spLocks noGrp="1"/>
          </p:cNvSpPr>
          <p:nvPr>
            <p:ph type="ftr" sz="quarter" idx="11"/>
          </p:nvPr>
        </p:nvSpPr>
        <p:spPr>
          <a:xfrm>
            <a:off x="3124578" y="6356351"/>
            <a:ext cx="2896036" cy="365125"/>
          </a:xfrm>
        </p:spPr>
        <p:txBody>
          <a:bodyPr/>
          <a:lstStyle>
            <a:lvl1pPr>
              <a:defRPr/>
            </a:lvl1pPr>
          </a:lstStyle>
          <a:p>
            <a:endParaRPr lang="zh-CN" altLang="en-US"/>
          </a:p>
        </p:txBody>
      </p:sp>
      <p:sp>
        <p:nvSpPr>
          <p:cNvPr id="5" name="灯片编号占位符 4"/>
          <p:cNvSpPr>
            <a:spLocks noGrp="1"/>
          </p:cNvSpPr>
          <p:nvPr>
            <p:ph type="sldNum" sz="quarter" idx="12"/>
          </p:nvPr>
        </p:nvSpPr>
        <p:spPr>
          <a:xfrm>
            <a:off x="6553874" y="6356351"/>
            <a:ext cx="2133045" cy="365125"/>
          </a:xfrm>
        </p:spPr>
        <p:txBody>
          <a:bodyPr/>
          <a:lstStyle>
            <a:lvl1pPr>
              <a:defRPr/>
            </a:lvl1pPr>
          </a:lstStyle>
          <a:p>
            <a:fld id="{EE3EDB42-93BC-4BB4-B9EC-AAB6A229F3F0}"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933D019-A32C-4EAD-B8E6-DBDA699692FD}" type="datetime2">
              <a:rPr lang="en-US" smtClean="0"/>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3FE976D3-5B7F-4300-ABED-C91F1B2AE209}" type="datetime2">
              <a:rPr lang="en-US" smtClean="0"/>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hasCustomPrompt="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BDC1E59-17DD-41CE-97CA-624A472382D4}" type="datetime2">
              <a:rPr lang="en-US" smtClean="0"/>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p14:dur="500"/>
    </mc:Choice>
    <mc:Fallback>
      <p:transition/>
    </mc:Fallback>
  </mc:AlternateConten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25.wmf"/><Relationship Id="rId7" Type="http://schemas.openxmlformats.org/officeDocument/2006/relationships/oleObject" Target="../embeddings/oleObject14.bin"/><Relationship Id="rId6" Type="http://schemas.openxmlformats.org/officeDocument/2006/relationships/image" Target="../media/image24.wmf"/><Relationship Id="rId5" Type="http://schemas.openxmlformats.org/officeDocument/2006/relationships/oleObject" Target="../embeddings/oleObject13.bin"/><Relationship Id="rId4" Type="http://schemas.openxmlformats.org/officeDocument/2006/relationships/image" Target="../media/image23.wmf"/><Relationship Id="rId3" Type="http://schemas.openxmlformats.org/officeDocument/2006/relationships/oleObject" Target="../embeddings/oleObject12.bin"/><Relationship Id="rId2" Type="http://schemas.openxmlformats.org/officeDocument/2006/relationships/image" Target="../media/image22.wmf"/><Relationship Id="rId16" Type="http://schemas.openxmlformats.org/officeDocument/2006/relationships/vmlDrawing" Target="../drawings/vmlDrawing3.vml"/><Relationship Id="rId15" Type="http://schemas.openxmlformats.org/officeDocument/2006/relationships/slideLayout" Target="../slideLayouts/slideLayout2.xml"/><Relationship Id="rId14" Type="http://schemas.openxmlformats.org/officeDocument/2006/relationships/image" Target="../media/image28.wmf"/><Relationship Id="rId13" Type="http://schemas.openxmlformats.org/officeDocument/2006/relationships/oleObject" Target="../embeddings/oleObject17.bin"/><Relationship Id="rId12" Type="http://schemas.openxmlformats.org/officeDocument/2006/relationships/image" Target="../media/image27.wmf"/><Relationship Id="rId11" Type="http://schemas.openxmlformats.org/officeDocument/2006/relationships/oleObject" Target="../embeddings/oleObject16.bin"/><Relationship Id="rId10" Type="http://schemas.openxmlformats.org/officeDocument/2006/relationships/image" Target="../media/image26.wmf"/><Relationship Id="rId1"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32.wmf"/><Relationship Id="rId7" Type="http://schemas.openxmlformats.org/officeDocument/2006/relationships/oleObject" Target="../embeddings/oleObject21.bin"/><Relationship Id="rId6" Type="http://schemas.openxmlformats.org/officeDocument/2006/relationships/image" Target="../media/image31.wmf"/><Relationship Id="rId5" Type="http://schemas.openxmlformats.org/officeDocument/2006/relationships/oleObject" Target="../embeddings/oleObject20.bin"/><Relationship Id="rId4" Type="http://schemas.openxmlformats.org/officeDocument/2006/relationships/image" Target="../media/image30.wmf"/><Relationship Id="rId3" Type="http://schemas.openxmlformats.org/officeDocument/2006/relationships/oleObject" Target="../embeddings/oleObject19.bin"/><Relationship Id="rId2" Type="http://schemas.openxmlformats.org/officeDocument/2006/relationships/image" Target="../media/image29.wmf"/><Relationship Id="rId14" Type="http://schemas.openxmlformats.org/officeDocument/2006/relationships/vmlDrawing" Target="../drawings/vmlDrawing4.vml"/><Relationship Id="rId13" Type="http://schemas.openxmlformats.org/officeDocument/2006/relationships/slideLayout" Target="../slideLayouts/slideLayout2.xml"/><Relationship Id="rId12" Type="http://schemas.openxmlformats.org/officeDocument/2006/relationships/image" Target="../media/image34.emf"/><Relationship Id="rId11" Type="http://schemas.openxmlformats.org/officeDocument/2006/relationships/oleObject" Target="../embeddings/oleObject23.bin"/><Relationship Id="rId10" Type="http://schemas.openxmlformats.org/officeDocument/2006/relationships/image" Target="../media/image33.emf"/><Relationship Id="rId1"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9" Type="http://schemas.openxmlformats.org/officeDocument/2006/relationships/image" Target="../media/image36.png"/><Relationship Id="rId8" Type="http://schemas.openxmlformats.org/officeDocument/2006/relationships/oleObject" Target="../embeddings/oleObject28.bin"/><Relationship Id="rId7" Type="http://schemas.openxmlformats.org/officeDocument/2006/relationships/oleObject" Target="../embeddings/oleObject27.bin"/><Relationship Id="rId6" Type="http://schemas.openxmlformats.org/officeDocument/2006/relationships/image" Target="../media/image32.wmf"/><Relationship Id="rId5" Type="http://schemas.openxmlformats.org/officeDocument/2006/relationships/oleObject" Target="../embeddings/oleObject26.bin"/><Relationship Id="rId4" Type="http://schemas.openxmlformats.org/officeDocument/2006/relationships/image" Target="../media/image31.wmf"/><Relationship Id="rId3" Type="http://schemas.openxmlformats.org/officeDocument/2006/relationships/oleObject" Target="../embeddings/oleObject25.bin"/><Relationship Id="rId2" Type="http://schemas.openxmlformats.org/officeDocument/2006/relationships/image" Target="../media/image35.wmf"/><Relationship Id="rId13" Type="http://schemas.openxmlformats.org/officeDocument/2006/relationships/vmlDrawing" Target="../drawings/vmlDrawing5.vml"/><Relationship Id="rId12" Type="http://schemas.openxmlformats.org/officeDocument/2006/relationships/slideLayout" Target="../slideLayouts/slideLayout2.xml"/><Relationship Id="rId11" Type="http://schemas.openxmlformats.org/officeDocument/2006/relationships/image" Target="../media/image37.wmf"/><Relationship Id="rId10" Type="http://schemas.openxmlformats.org/officeDocument/2006/relationships/oleObject" Target="../embeddings/oleObject29.bin"/><Relationship Id="rId1"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2.wmf"/><Relationship Id="rId7" Type="http://schemas.openxmlformats.org/officeDocument/2006/relationships/oleObject" Target="../embeddings/oleObject32.bin"/><Relationship Id="rId6" Type="http://schemas.openxmlformats.org/officeDocument/2006/relationships/image" Target="../media/image41.wmf"/><Relationship Id="rId5" Type="http://schemas.openxmlformats.org/officeDocument/2006/relationships/oleObject" Target="../embeddings/oleObject31.bin"/><Relationship Id="rId4" Type="http://schemas.openxmlformats.org/officeDocument/2006/relationships/image" Target="../media/image40.wmf"/><Relationship Id="rId3" Type="http://schemas.openxmlformats.org/officeDocument/2006/relationships/oleObject" Target="../embeddings/oleObject30.bin"/><Relationship Id="rId2" Type="http://schemas.openxmlformats.org/officeDocument/2006/relationships/image" Target="../media/image39.png"/><Relationship Id="rId10" Type="http://schemas.openxmlformats.org/officeDocument/2006/relationships/vmlDrawing" Target="../drawings/vmlDrawing6.vml"/><Relationship Id="rId1"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4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38.png"/><Relationship Id="rId2" Type="http://schemas.openxmlformats.org/officeDocument/2006/relationships/image" Target="../media/image39.png"/><Relationship Id="rId1" Type="http://schemas.openxmlformats.org/officeDocument/2006/relationships/image" Target="../media/image4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54.wmf"/><Relationship Id="rId2" Type="http://schemas.openxmlformats.org/officeDocument/2006/relationships/oleObject" Target="../embeddings/oleObject33.bin"/><Relationship Id="rId1" Type="http://schemas.openxmlformats.org/officeDocument/2006/relationships/image" Target="../media/image5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oleObject" Target="../embeddings/oleObject35.bin"/><Relationship Id="rId3" Type="http://schemas.openxmlformats.org/officeDocument/2006/relationships/image" Target="../media/image56.wmf"/><Relationship Id="rId2" Type="http://schemas.openxmlformats.org/officeDocument/2006/relationships/oleObject" Target="../embeddings/oleObject34.bin"/><Relationship Id="rId1" Type="http://schemas.openxmlformats.org/officeDocument/2006/relationships/image" Target="../media/image55.png"/></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58.png"/><Relationship Id="rId2" Type="http://schemas.openxmlformats.org/officeDocument/2006/relationships/image" Target="../media/image57.wmf"/><Relationship Id="rId1" Type="http://schemas.openxmlformats.org/officeDocument/2006/relationships/oleObject" Target="../embeddings/oleObject36.bin"/></Relationships>
</file>

<file path=ppt/slides/_rels/slide22.xml.rels><?xml version="1.0" encoding="UTF-8" standalone="yes"?>
<Relationships xmlns="http://schemas.openxmlformats.org/package/2006/relationships"><Relationship Id="rId9" Type="http://schemas.openxmlformats.org/officeDocument/2006/relationships/image" Target="../media/image61.wmf"/><Relationship Id="rId8" Type="http://schemas.openxmlformats.org/officeDocument/2006/relationships/oleObject" Target="../embeddings/oleObject40.bin"/><Relationship Id="rId7" Type="http://schemas.openxmlformats.org/officeDocument/2006/relationships/image" Target="../media/image60.wmf"/><Relationship Id="rId6" Type="http://schemas.openxmlformats.org/officeDocument/2006/relationships/oleObject" Target="../embeddings/oleObject39.bin"/><Relationship Id="rId5" Type="http://schemas.openxmlformats.org/officeDocument/2006/relationships/image" Target="../media/image59.wmf"/><Relationship Id="rId4" Type="http://schemas.openxmlformats.org/officeDocument/2006/relationships/oleObject" Target="../embeddings/oleObject38.bin"/><Relationship Id="rId3" Type="http://schemas.openxmlformats.org/officeDocument/2006/relationships/image" Target="../media/image58.png"/><Relationship Id="rId25" Type="http://schemas.openxmlformats.org/officeDocument/2006/relationships/vmlDrawing" Target="../drawings/vmlDrawing10.vml"/><Relationship Id="rId24" Type="http://schemas.openxmlformats.org/officeDocument/2006/relationships/slideLayout" Target="../slideLayouts/slideLayout2.xml"/><Relationship Id="rId23" Type="http://schemas.openxmlformats.org/officeDocument/2006/relationships/image" Target="../media/image68.wmf"/><Relationship Id="rId22" Type="http://schemas.openxmlformats.org/officeDocument/2006/relationships/oleObject" Target="../embeddings/oleObject47.bin"/><Relationship Id="rId21" Type="http://schemas.openxmlformats.org/officeDocument/2006/relationships/image" Target="../media/image67.wmf"/><Relationship Id="rId20" Type="http://schemas.openxmlformats.org/officeDocument/2006/relationships/oleObject" Target="../embeddings/oleObject46.bin"/><Relationship Id="rId2" Type="http://schemas.openxmlformats.org/officeDocument/2006/relationships/image" Target="../media/image57.wmf"/><Relationship Id="rId19" Type="http://schemas.openxmlformats.org/officeDocument/2006/relationships/image" Target="../media/image66.wmf"/><Relationship Id="rId18" Type="http://schemas.openxmlformats.org/officeDocument/2006/relationships/oleObject" Target="../embeddings/oleObject45.bin"/><Relationship Id="rId17" Type="http://schemas.openxmlformats.org/officeDocument/2006/relationships/image" Target="../media/image65.wmf"/><Relationship Id="rId16" Type="http://schemas.openxmlformats.org/officeDocument/2006/relationships/oleObject" Target="../embeddings/oleObject44.bin"/><Relationship Id="rId15" Type="http://schemas.openxmlformats.org/officeDocument/2006/relationships/image" Target="../media/image64.wmf"/><Relationship Id="rId14" Type="http://schemas.openxmlformats.org/officeDocument/2006/relationships/oleObject" Target="../embeddings/oleObject43.bin"/><Relationship Id="rId13" Type="http://schemas.openxmlformats.org/officeDocument/2006/relationships/image" Target="../media/image63.wmf"/><Relationship Id="rId12" Type="http://schemas.openxmlformats.org/officeDocument/2006/relationships/oleObject" Target="../embeddings/oleObject42.bin"/><Relationship Id="rId11" Type="http://schemas.openxmlformats.org/officeDocument/2006/relationships/image" Target="../media/image62.wmf"/><Relationship Id="rId10" Type="http://schemas.openxmlformats.org/officeDocument/2006/relationships/oleObject" Target="../embeddings/oleObject41.bin"/><Relationship Id="rId1" Type="http://schemas.openxmlformats.org/officeDocument/2006/relationships/oleObject" Target="../embeddings/oleObject37.bin"/></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2.wmf"/><Relationship Id="rId7" Type="http://schemas.openxmlformats.org/officeDocument/2006/relationships/oleObject" Target="../embeddings/oleObject50.bin"/><Relationship Id="rId6" Type="http://schemas.openxmlformats.org/officeDocument/2006/relationships/image" Target="../media/image41.wmf"/><Relationship Id="rId5" Type="http://schemas.openxmlformats.org/officeDocument/2006/relationships/oleObject" Target="../embeddings/oleObject49.bin"/><Relationship Id="rId4" Type="http://schemas.openxmlformats.org/officeDocument/2006/relationships/image" Target="../media/image40.wmf"/><Relationship Id="rId3" Type="http://schemas.openxmlformats.org/officeDocument/2006/relationships/oleObject" Target="../embeddings/oleObject48.bin"/><Relationship Id="rId2" Type="http://schemas.openxmlformats.org/officeDocument/2006/relationships/image" Target="../media/image70.png"/><Relationship Id="rId10" Type="http://schemas.openxmlformats.org/officeDocument/2006/relationships/vmlDrawing" Target="../drawings/vmlDrawing11.vml"/><Relationship Id="rId1" Type="http://schemas.openxmlformats.org/officeDocument/2006/relationships/image" Target="../media/image6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oleObject" Target="../embeddings/oleObject2.bin"/><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1.bin"/><Relationship Id="rId3" Type="http://schemas.openxmlformats.org/officeDocument/2006/relationships/image" Target="../media/image5.png"/><Relationship Id="rId2" Type="http://schemas.openxmlformats.org/officeDocument/2006/relationships/image" Target="../media/image4.png"/><Relationship Id="rId13" Type="http://schemas.openxmlformats.org/officeDocument/2006/relationships/vmlDrawing" Target="../drawings/vmlDrawing1.vml"/><Relationship Id="rId12" Type="http://schemas.openxmlformats.org/officeDocument/2006/relationships/slideLayout" Target="../slideLayouts/slideLayout7.xml"/><Relationship Id="rId11" Type="http://schemas.openxmlformats.org/officeDocument/2006/relationships/image" Target="../media/image10.wmf"/><Relationship Id="rId10" Type="http://schemas.openxmlformats.org/officeDocument/2006/relationships/oleObject" Target="../embeddings/oleObject3.bin"/><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image" Target="../media/image16.wmf"/><Relationship Id="rId8" Type="http://schemas.openxmlformats.org/officeDocument/2006/relationships/oleObject" Target="../embeddings/oleObject6.bin"/><Relationship Id="rId7" Type="http://schemas.openxmlformats.org/officeDocument/2006/relationships/image" Target="../media/image15.wmf"/><Relationship Id="rId6" Type="http://schemas.openxmlformats.org/officeDocument/2006/relationships/oleObject" Target="../embeddings/oleObject5.bin"/><Relationship Id="rId5" Type="http://schemas.openxmlformats.org/officeDocument/2006/relationships/image" Target="../media/image14.wmf"/><Relationship Id="rId4" Type="http://schemas.openxmlformats.org/officeDocument/2006/relationships/oleObject" Target="../embeddings/oleObject4.bin"/><Relationship Id="rId3" Type="http://schemas.openxmlformats.org/officeDocument/2006/relationships/image" Target="../media/image13.png"/><Relationship Id="rId2" Type="http://schemas.openxmlformats.org/officeDocument/2006/relationships/image" Target="../media/image12.png"/><Relationship Id="rId19" Type="http://schemas.openxmlformats.org/officeDocument/2006/relationships/vmlDrawing" Target="../drawings/vmlDrawing2.vml"/><Relationship Id="rId18" Type="http://schemas.openxmlformats.org/officeDocument/2006/relationships/slideLayout" Target="../slideLayouts/slideLayout7.xml"/><Relationship Id="rId17" Type="http://schemas.openxmlformats.org/officeDocument/2006/relationships/image" Target="../media/image20.wmf"/><Relationship Id="rId16" Type="http://schemas.openxmlformats.org/officeDocument/2006/relationships/oleObject" Target="../embeddings/oleObject10.bin"/><Relationship Id="rId15" Type="http://schemas.openxmlformats.org/officeDocument/2006/relationships/image" Target="../media/image19.wmf"/><Relationship Id="rId14" Type="http://schemas.openxmlformats.org/officeDocument/2006/relationships/oleObject" Target="../embeddings/oleObject9.bin"/><Relationship Id="rId13" Type="http://schemas.openxmlformats.org/officeDocument/2006/relationships/image" Target="../media/image18.wmf"/><Relationship Id="rId12" Type="http://schemas.openxmlformats.org/officeDocument/2006/relationships/oleObject" Target="../embeddings/oleObject8.bin"/><Relationship Id="rId11" Type="http://schemas.openxmlformats.org/officeDocument/2006/relationships/image" Target="../media/image17.wmf"/><Relationship Id="rId10" Type="http://schemas.openxmlformats.org/officeDocument/2006/relationships/oleObject" Target="../embeddings/oleObject7.bin"/><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明辨错因，夯实基础（二）</a:t>
            </a:r>
            <a:endParaRPr lang="zh-CN" altLang="zh-CN"/>
          </a:p>
        </p:txBody>
      </p:sp>
      <p:sp>
        <p:nvSpPr>
          <p:cNvPr id="3" name="文本占位符 2"/>
          <p:cNvSpPr>
            <a:spLocks noGrp="1"/>
          </p:cNvSpPr>
          <p:nvPr>
            <p:ph type="body" idx="1"/>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两平面垂直</a:t>
            </a:r>
            <a:endParaRPr lang="zh-CN" altLang="en-US"/>
          </a:p>
        </p:txBody>
      </p:sp>
      <p:sp>
        <p:nvSpPr>
          <p:cNvPr id="3" name="内容占位符 2"/>
          <p:cNvSpPr>
            <a:spLocks noGrp="1"/>
          </p:cNvSpPr>
          <p:nvPr>
            <p:ph idx="1"/>
          </p:nvPr>
        </p:nvSpPr>
        <p:spPr>
          <a:xfrm>
            <a:off x="457200" y="1600200"/>
            <a:ext cx="8229600" cy="5094605"/>
          </a:xfrm>
        </p:spPr>
        <p:txBody>
          <a:bodyPr/>
          <a:p>
            <a:pPr marL="0" indent="0">
              <a:buNone/>
            </a:pPr>
            <a:r>
              <a:rPr lang="zh-CN" altLang="en-US" sz="2800" b="1" dirty="0">
                <a:sym typeface="+mn-ea"/>
              </a:rPr>
              <a:t>定义：</a:t>
            </a:r>
            <a:r>
              <a:rPr lang="zh-CN" altLang="en-US" sz="2800" dirty="0">
                <a:sym typeface="+mn-ea"/>
              </a:rPr>
              <a:t>相交成直二面角的两个平面</a:t>
            </a:r>
            <a:endParaRPr lang="zh-CN" altLang="en-US" sz="2800" dirty="0">
              <a:sym typeface="+mn-ea"/>
            </a:endParaRPr>
          </a:p>
          <a:p>
            <a:pPr marL="0" indent="0">
              <a:buNone/>
            </a:pPr>
            <a:endParaRPr lang="zh-CN" altLang="en-US" sz="1400" dirty="0">
              <a:sym typeface="+mn-ea"/>
            </a:endParaRPr>
          </a:p>
          <a:p>
            <a:pPr marL="0" indent="0">
              <a:buNone/>
            </a:pPr>
            <a:r>
              <a:rPr lang="en-US" altLang="zh-CN" sz="2800" b="1" dirty="0">
                <a:sym typeface="+mn-ea"/>
              </a:rPr>
              <a:t>(1)</a:t>
            </a:r>
            <a:r>
              <a:rPr lang="zh-CN" altLang="en-US" sz="2800" b="1" dirty="0">
                <a:sym typeface="+mn-ea"/>
              </a:rPr>
              <a:t>判定定理：</a:t>
            </a:r>
            <a:r>
              <a:rPr lang="zh-CN" altLang="en-US" sz="2800" dirty="0">
                <a:sym typeface="+mn-ea"/>
              </a:rPr>
              <a:t>如果一个平面经过另一个平面的一条垂线，那么这两个平面互相垂直</a:t>
            </a:r>
            <a:r>
              <a:rPr lang="en-US" altLang="zh-CN" sz="2800">
                <a:sym typeface="+mn-ea"/>
              </a:rPr>
              <a:t>.</a:t>
            </a:r>
            <a:endParaRPr lang="en-US" altLang="zh-CN" sz="2800">
              <a:sym typeface="+mn-ea"/>
            </a:endParaRPr>
          </a:p>
          <a:p>
            <a:pPr marL="0" indent="0">
              <a:buNone/>
            </a:pPr>
            <a:endParaRPr lang="zh-CN" altLang="en-US" sz="1400" dirty="0"/>
          </a:p>
          <a:p>
            <a:pPr marL="0" indent="0">
              <a:buNone/>
            </a:pPr>
            <a:r>
              <a:rPr lang="en-US" altLang="zh-CN" sz="2800" b="1" dirty="0">
                <a:sym typeface="+mn-ea"/>
              </a:rPr>
              <a:t>(2)</a:t>
            </a:r>
            <a:r>
              <a:rPr lang="zh-CN" altLang="en-US" sz="2800" b="1" dirty="0">
                <a:sym typeface="+mn-ea"/>
              </a:rPr>
              <a:t>性质定理：</a:t>
            </a:r>
            <a:r>
              <a:rPr lang="zh-CN" altLang="en-US" sz="2800" dirty="0">
                <a:sym typeface="+mn-ea"/>
              </a:rPr>
              <a:t>若两个平面互相垂直，那么在一个平面内垂直于它们的交线的直线垂直于另一个平面</a:t>
            </a:r>
            <a:r>
              <a:rPr lang="en-US" altLang="zh-CN" sz="2800">
                <a:sym typeface="+mn-ea"/>
              </a:rPr>
              <a:t>.</a:t>
            </a:r>
            <a:endParaRPr lang="zh-CN" altLang="en-US" sz="2800" dirty="0">
              <a:sym typeface="+mn-ea"/>
            </a:endParaRPr>
          </a:p>
          <a:p>
            <a:pPr marL="0" indent="0">
              <a:buNone/>
            </a:pPr>
            <a:endParaRPr lang="en-US" altLang="zh-CN" sz="1400" b="1" dirty="0">
              <a:sym typeface="+mn-ea"/>
            </a:endParaRPr>
          </a:p>
          <a:p>
            <a:pPr marL="0" indent="0">
              <a:buNone/>
            </a:pPr>
            <a:r>
              <a:rPr lang="en-US" altLang="zh-CN" sz="2800" b="1" dirty="0">
                <a:sym typeface="+mn-ea"/>
              </a:rPr>
              <a:t>(3)</a:t>
            </a:r>
            <a:r>
              <a:rPr lang="zh-CN" altLang="zh-CN" sz="2800" b="1" dirty="0">
                <a:sym typeface="+mn-ea"/>
              </a:rPr>
              <a:t>证明方法</a:t>
            </a:r>
            <a:r>
              <a:rPr lang="zh-CN" altLang="en-US" sz="2800" b="1" dirty="0">
                <a:sym typeface="+mn-ea"/>
              </a:rPr>
              <a:t>：</a:t>
            </a:r>
            <a:endParaRPr lang="zh-CN" altLang="en-US" sz="2800" b="1" dirty="0">
              <a:sym typeface="+mn-ea"/>
            </a:endParaRPr>
          </a:p>
          <a:p>
            <a:pPr marL="0" indent="0">
              <a:buNone/>
            </a:pPr>
            <a:r>
              <a:rPr lang="zh-CN" altLang="en-US" sz="2800" dirty="0">
                <a:sym typeface="+mn-ea"/>
              </a:rPr>
              <a:t>     用定义证明</a:t>
            </a:r>
            <a:endParaRPr lang="zh-CN" altLang="en-US" sz="2800" dirty="0"/>
          </a:p>
          <a:p>
            <a:pPr marL="0" indent="0">
              <a:buNone/>
            </a:pPr>
            <a:r>
              <a:rPr lang="zh-CN" altLang="en-US" sz="2800" dirty="0">
                <a:sym typeface="+mn-ea"/>
              </a:rPr>
              <a:t>     判定定理</a:t>
            </a:r>
            <a:endParaRPr lang="zh-CN" altLang="en-US" sz="2800"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向量方法</a:t>
            </a:r>
            <a:endParaRPr lang="zh-CN" altLang="en-US"/>
          </a:p>
        </p:txBody>
      </p:sp>
      <p:sp>
        <p:nvSpPr>
          <p:cNvPr id="5" name="内容占位符 4"/>
          <p:cNvSpPr>
            <a:spLocks noGrp="1"/>
          </p:cNvSpPr>
          <p:nvPr>
            <p:ph idx="1"/>
          </p:nvPr>
        </p:nvSpPr>
        <p:spPr/>
        <p:txBody>
          <a:bodyPr/>
          <a:p>
            <a:pPr marL="0" indent="0">
              <a:buNone/>
            </a:pPr>
            <a:r>
              <a:rPr lang="en-US" altLang="zh-CN" sz="2800" b="1" dirty="0">
                <a:sym typeface="+mn-ea"/>
              </a:rPr>
              <a:t>(1)</a:t>
            </a:r>
            <a:r>
              <a:rPr lang="zh-CN" altLang="en-US" sz="2800" b="1" dirty="0">
                <a:sym typeface="+mn-ea"/>
              </a:rPr>
              <a:t>求平面的法向量的方法：</a:t>
            </a:r>
            <a:endParaRPr lang="zh-CN" altLang="en-US" sz="2800" b="1" dirty="0">
              <a:sym typeface="+mn-ea"/>
            </a:endParaRPr>
          </a:p>
          <a:p>
            <a:pPr marL="0" indent="0">
              <a:buNone/>
            </a:pPr>
            <a:endParaRPr lang="zh-CN" altLang="en-US" sz="1800" b="1" dirty="0">
              <a:sym typeface="+mn-ea"/>
            </a:endParaRPr>
          </a:p>
          <a:p>
            <a:pPr>
              <a:buNone/>
            </a:pPr>
            <a:r>
              <a:rPr lang="en-US" altLang="zh-CN" sz="2800" dirty="0">
                <a:latin typeface="Times New Roman" panose="02020603050405020304" pitchFamily="18" charset="0"/>
                <a:sym typeface="+mn-ea"/>
              </a:rPr>
              <a:t>     1)</a:t>
            </a:r>
            <a:r>
              <a:rPr lang="zh-CN" altLang="en-US" sz="2800" dirty="0">
                <a:latin typeface="Times New Roman" panose="02020603050405020304" pitchFamily="18" charset="0"/>
                <a:sym typeface="+mn-ea"/>
              </a:rPr>
              <a:t>找已知平面的两个不共线向量</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  、</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，通常设</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 </a:t>
            </a:r>
            <a:endParaRPr lang="en-US" altLang="zh-CN" sz="2800" dirty="0">
              <a:latin typeface="Times New Roman" panose="02020603050405020304" pitchFamily="18" charset="0"/>
            </a:endParaRPr>
          </a:p>
          <a:p>
            <a:pPr>
              <a:buNone/>
            </a:pPr>
            <a:endParaRPr lang="en-US" altLang="zh-CN" sz="1600" dirty="0">
              <a:latin typeface="Times New Roman" panose="02020603050405020304" pitchFamily="18" charset="0"/>
              <a:sym typeface="+mn-ea"/>
            </a:endParaRPr>
          </a:p>
          <a:p>
            <a:pPr>
              <a:buNone/>
            </a:pPr>
            <a:r>
              <a:rPr lang="en-US" altLang="zh-CN" sz="2800" dirty="0">
                <a:latin typeface="Times New Roman" panose="02020603050405020304" pitchFamily="18" charset="0"/>
                <a:sym typeface="+mn-ea"/>
              </a:rPr>
              <a:t> </a:t>
            </a:r>
            <a:r>
              <a:rPr lang="en-US" altLang="zh-CN" sz="2800" dirty="0" smtClean="0">
                <a:latin typeface="Times New Roman" panose="02020603050405020304" pitchFamily="18" charset="0"/>
                <a:sym typeface="+mn-ea"/>
              </a:rPr>
              <a:t>        </a:t>
            </a:r>
            <a:r>
              <a:rPr lang="zh-CN" altLang="en-US" sz="2800" dirty="0" smtClean="0">
                <a:latin typeface="Times New Roman" panose="02020603050405020304" pitchFamily="18" charset="0"/>
                <a:sym typeface="+mn-ea"/>
              </a:rPr>
              <a:t>法向量</a:t>
            </a:r>
            <a:r>
              <a:rPr lang="en-US" altLang="zh-CN" sz="2800" dirty="0" smtClean="0">
                <a:latin typeface="Times New Roman" panose="02020603050405020304" pitchFamily="18" charset="0"/>
                <a:sym typeface="+mn-ea"/>
              </a:rPr>
              <a:t>                </a:t>
            </a:r>
            <a:r>
              <a:rPr lang="zh-CN" altLang="en-US" sz="2800" dirty="0">
                <a:latin typeface="Times New Roman" panose="02020603050405020304" pitchFamily="18" charset="0"/>
                <a:sym typeface="+mn-ea"/>
              </a:rPr>
              <a:t>，解方程组</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              ；</a:t>
            </a:r>
            <a:endParaRPr lang="en-US" altLang="zh-CN" sz="2800" dirty="0">
              <a:latin typeface="Times New Roman" panose="02020603050405020304" pitchFamily="18" charset="0"/>
            </a:endParaRPr>
          </a:p>
          <a:p>
            <a:pPr marL="0" indent="0">
              <a:buNone/>
            </a:pPr>
            <a:endParaRPr lang="zh-CN" altLang="en-US" sz="2800" dirty="0">
              <a:sym typeface="+mn-ea"/>
            </a:endParaRPr>
          </a:p>
          <a:p>
            <a:pPr>
              <a:buNone/>
            </a:pPr>
            <a:r>
              <a:rPr lang="zh-CN" altLang="en-US" sz="1800" dirty="0" smtClean="0">
                <a:latin typeface="Times New Roman" panose="02020603050405020304" pitchFamily="18" charset="0"/>
                <a:sym typeface="+mn-ea"/>
              </a:rPr>
              <a:t>    </a:t>
            </a:r>
            <a:endParaRPr lang="zh-CN" altLang="en-US" sz="1800" dirty="0" smtClean="0">
              <a:latin typeface="Times New Roman" panose="02020603050405020304" pitchFamily="18" charset="0"/>
              <a:sym typeface="+mn-ea"/>
            </a:endParaRPr>
          </a:p>
          <a:p>
            <a:pPr>
              <a:buNone/>
            </a:pPr>
            <a:r>
              <a:rPr lang="zh-CN" altLang="en-US" sz="2800" dirty="0" smtClean="0">
                <a:latin typeface="Times New Roman" panose="02020603050405020304" pitchFamily="18" charset="0"/>
                <a:sym typeface="+mn-ea"/>
              </a:rPr>
              <a:t>      </a:t>
            </a:r>
            <a:r>
              <a:rPr lang="en-US" altLang="zh-CN" sz="2800" dirty="0">
                <a:latin typeface="Times New Roman" panose="02020603050405020304" pitchFamily="18" charset="0"/>
                <a:sym typeface="+mn-ea"/>
              </a:rPr>
              <a:t>2)</a:t>
            </a:r>
            <a:r>
              <a:rPr lang="zh-CN" altLang="en-US" sz="2800" dirty="0">
                <a:latin typeface="Times New Roman" panose="02020603050405020304" pitchFamily="18" charset="0"/>
                <a:sym typeface="+mn-ea"/>
              </a:rPr>
              <a:t>取</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其中  </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                  </a:t>
            </a:r>
            <a:r>
              <a:rPr lang="en-US" altLang="zh-CN" sz="2800" dirty="0">
                <a:latin typeface="Times New Roman" panose="02020603050405020304" pitchFamily="18" charset="0"/>
                <a:sym typeface="+mn-ea"/>
              </a:rPr>
              <a:t>.</a:t>
            </a:r>
            <a:endParaRPr lang="zh-CN" altLang="en-US" sz="2800" dirty="0">
              <a:latin typeface="Times New Roman" panose="02020603050405020304" pitchFamily="18" charset="0"/>
            </a:endParaRPr>
          </a:p>
          <a:p>
            <a:pPr>
              <a:buNone/>
            </a:pPr>
            <a:endParaRPr lang="zh-CN" altLang="en-US" sz="2800" dirty="0">
              <a:latin typeface="Times New Roman" panose="02020603050405020304" pitchFamily="18" charset="0"/>
            </a:endParaRPr>
          </a:p>
          <a:p>
            <a:pPr marL="0" indent="0">
              <a:buNone/>
            </a:pPr>
            <a:endParaRPr lang="zh-CN" altLang="en-US" sz="2800" dirty="0">
              <a:sym typeface="+mn-ea"/>
            </a:endParaRPr>
          </a:p>
          <a:p>
            <a:endParaRPr lang="zh-CN" altLang="en-US" sz="2800" dirty="0">
              <a:sym typeface="+mn-ea"/>
            </a:endParaRPr>
          </a:p>
        </p:txBody>
      </p:sp>
      <p:graphicFrame>
        <p:nvGraphicFramePr>
          <p:cNvPr id="6" name="对象 5"/>
          <p:cNvGraphicFramePr>
            <a:graphicFrameLocks noChangeAspect="1"/>
          </p:cNvGraphicFramePr>
          <p:nvPr/>
        </p:nvGraphicFramePr>
        <p:xfrm>
          <a:off x="5834380" y="2410778"/>
          <a:ext cx="277495" cy="492125"/>
        </p:xfrm>
        <a:graphic>
          <a:graphicData uri="http://schemas.openxmlformats.org/presentationml/2006/ole">
            <mc:AlternateContent xmlns:mc="http://schemas.openxmlformats.org/markup-compatibility/2006">
              <mc:Choice xmlns:v="urn:schemas-microsoft-com:vml" Requires="v">
                <p:oleObj spid="_x0000_s8" name="Equation" r:id="rId1" imgW="127000" imgH="215900" progId="Equation.DSMT4">
                  <p:embed/>
                </p:oleObj>
              </mc:Choice>
              <mc:Fallback>
                <p:oleObj name="Equation" r:id="rId1" imgW="127000" imgH="215900" progId="Equation.DSMT4">
                  <p:embed/>
                  <p:pic>
                    <p:nvPicPr>
                      <p:cNvPr id="0" name="Object 1"/>
                      <p:cNvPicPr>
                        <a:picLocks noChangeAspect="1" noChangeArrowheads="1"/>
                      </p:cNvPicPr>
                      <p:nvPr/>
                    </p:nvPicPr>
                    <p:blipFill>
                      <a:blip r:embed="rId2"/>
                      <a:srcRect/>
                      <a:stretch>
                        <a:fillRect/>
                      </a:stretch>
                    </p:blipFill>
                    <p:spPr bwMode="auto">
                      <a:xfrm>
                        <a:off x="5834380" y="2410778"/>
                        <a:ext cx="27749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6362065" y="2411095"/>
          <a:ext cx="277495" cy="490220"/>
        </p:xfrm>
        <a:graphic>
          <a:graphicData uri="http://schemas.openxmlformats.org/presentationml/2006/ole">
            <mc:AlternateContent xmlns:mc="http://schemas.openxmlformats.org/markup-compatibility/2006">
              <mc:Choice xmlns:v="urn:schemas-microsoft-com:vml" Requires="v">
                <p:oleObj spid="_x0000_s10" name="Equation" r:id="rId3" imgW="127000" imgH="215265" progId="Equation.DSMT4">
                  <p:embed/>
                </p:oleObj>
              </mc:Choice>
              <mc:Fallback>
                <p:oleObj name="Equation" r:id="rId3" imgW="127000" imgH="215265"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2065" y="2411095"/>
                        <a:ext cx="277495" cy="49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nvGraphicFramePr>
        <p:xfrm>
          <a:off x="2373948" y="3180398"/>
          <a:ext cx="1554480" cy="550545"/>
        </p:xfrm>
        <a:graphic>
          <a:graphicData uri="http://schemas.openxmlformats.org/presentationml/2006/ole">
            <mc:AlternateContent xmlns:mc="http://schemas.openxmlformats.org/markup-compatibility/2006">
              <mc:Choice xmlns:v="urn:schemas-microsoft-com:vml" Requires="v">
                <p:oleObj spid="_x0000_s12" name="Equation" r:id="rId5" imgW="711200" imgH="241300" progId="Equation.DSMT4">
                  <p:embed/>
                </p:oleObj>
              </mc:Choice>
              <mc:Fallback>
                <p:oleObj name="Equation" r:id="rId5" imgW="711200" imgH="241300" progId="Equation.DSMT4">
                  <p:embed/>
                  <p:pic>
                    <p:nvPicPr>
                      <p:cNvPr id="0" name="Object 1"/>
                      <p:cNvPicPr>
                        <a:picLocks noChangeAspect="1" noChangeArrowheads="1"/>
                      </p:cNvPicPr>
                      <p:nvPr/>
                    </p:nvPicPr>
                    <p:blipFill>
                      <a:blip r:embed="rId6"/>
                      <a:srcRect/>
                      <a:stretch>
                        <a:fillRect/>
                      </a:stretch>
                    </p:blipFill>
                    <p:spPr bwMode="auto">
                      <a:xfrm>
                        <a:off x="2373948" y="3180398"/>
                        <a:ext cx="1554480" cy="55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nvGraphicFramePr>
        <p:xfrm>
          <a:off x="5637531" y="2954973"/>
          <a:ext cx="1276985" cy="1160145"/>
        </p:xfrm>
        <a:graphic>
          <a:graphicData uri="http://schemas.openxmlformats.org/presentationml/2006/ole">
            <mc:AlternateContent xmlns:mc="http://schemas.openxmlformats.org/markup-compatibility/2006">
              <mc:Choice xmlns:v="urn:schemas-microsoft-com:vml" Requires="v">
                <p:oleObj spid="_x0000_s21" name="Equation" r:id="rId7" imgW="584200" imgH="508000" progId="Equation.DSMT4">
                  <p:embed/>
                </p:oleObj>
              </mc:Choice>
              <mc:Fallback>
                <p:oleObj name="Equation" r:id="rId7" imgW="584200" imgH="508000" progId="Equation.DSMT4">
                  <p:embed/>
                  <p:pic>
                    <p:nvPicPr>
                      <p:cNvPr id="0" name="Object 1"/>
                      <p:cNvPicPr>
                        <a:picLocks noChangeAspect="1" noChangeArrowheads="1"/>
                      </p:cNvPicPr>
                      <p:nvPr/>
                    </p:nvPicPr>
                    <p:blipFill>
                      <a:blip r:embed="rId8"/>
                      <a:srcRect/>
                      <a:stretch>
                        <a:fillRect/>
                      </a:stretch>
                    </p:blipFill>
                    <p:spPr bwMode="auto">
                      <a:xfrm>
                        <a:off x="5637531" y="2954973"/>
                        <a:ext cx="1276985" cy="116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对象 22"/>
          <p:cNvGraphicFramePr>
            <a:graphicFrameLocks noChangeAspect="1"/>
          </p:cNvGraphicFramePr>
          <p:nvPr/>
        </p:nvGraphicFramePr>
        <p:xfrm>
          <a:off x="4371975" y="4530091"/>
          <a:ext cx="1942465" cy="579120"/>
        </p:xfrm>
        <a:graphic>
          <a:graphicData uri="http://schemas.openxmlformats.org/presentationml/2006/ole">
            <mc:AlternateContent xmlns:mc="http://schemas.openxmlformats.org/markup-compatibility/2006">
              <mc:Choice xmlns:v="urn:schemas-microsoft-com:vml" Requires="v">
                <p:oleObj spid="_x0000_s24" name="Equation" r:id="rId9" imgW="889000" imgH="254000" progId="Equation.DSMT4">
                  <p:embed/>
                </p:oleObj>
              </mc:Choice>
              <mc:Fallback>
                <p:oleObj name="Equation" r:id="rId9" imgW="889000" imgH="254000" progId="Equation.DSMT4">
                  <p:embed/>
                  <p:pic>
                    <p:nvPicPr>
                      <p:cNvPr id="0" name="Object 1"/>
                      <p:cNvPicPr>
                        <a:picLocks noChangeAspect="1" noChangeArrowheads="1"/>
                      </p:cNvPicPr>
                      <p:nvPr/>
                    </p:nvPicPr>
                    <p:blipFill>
                      <a:blip r:embed="rId10"/>
                      <a:srcRect/>
                      <a:stretch>
                        <a:fillRect/>
                      </a:stretch>
                    </p:blipFill>
                    <p:spPr bwMode="auto">
                      <a:xfrm>
                        <a:off x="4371975" y="4530091"/>
                        <a:ext cx="1942465"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对象 31"/>
          <p:cNvGraphicFramePr>
            <a:graphicFrameLocks noChangeAspect="1"/>
          </p:cNvGraphicFramePr>
          <p:nvPr/>
        </p:nvGraphicFramePr>
        <p:xfrm>
          <a:off x="1739583" y="4023678"/>
          <a:ext cx="1776730" cy="1680845"/>
        </p:xfrm>
        <a:graphic>
          <a:graphicData uri="http://schemas.openxmlformats.org/presentationml/2006/ole">
            <mc:AlternateContent xmlns:mc="http://schemas.openxmlformats.org/markup-compatibility/2006">
              <mc:Choice xmlns:v="urn:schemas-microsoft-com:vml" Requires="v">
                <p:oleObj spid="_x0000_s33" name="Equation" r:id="rId11" imgW="812800" imgH="736600" progId="Equation.DSMT4">
                  <p:embed/>
                </p:oleObj>
              </mc:Choice>
              <mc:Fallback>
                <p:oleObj name="Equation" r:id="rId11" imgW="812800" imgH="736600" progId="Equation.DSMT4">
                  <p:embed/>
                  <p:pic>
                    <p:nvPicPr>
                      <p:cNvPr id="0" name="Object 1"/>
                      <p:cNvPicPr>
                        <a:picLocks noChangeAspect="1" noChangeArrowheads="1"/>
                      </p:cNvPicPr>
                      <p:nvPr/>
                    </p:nvPicPr>
                    <p:blipFill>
                      <a:blip r:embed="rId12"/>
                      <a:srcRect/>
                      <a:stretch>
                        <a:fillRect/>
                      </a:stretch>
                    </p:blipFill>
                    <p:spPr bwMode="auto">
                      <a:xfrm>
                        <a:off x="1739583" y="4023678"/>
                        <a:ext cx="1776730" cy="168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对象 33"/>
          <p:cNvGraphicFramePr>
            <a:graphicFrameLocks noChangeAspect="1"/>
          </p:cNvGraphicFramePr>
          <p:nvPr/>
        </p:nvGraphicFramePr>
        <p:xfrm>
          <a:off x="6388735" y="4570096"/>
          <a:ext cx="1831975" cy="579120"/>
        </p:xfrm>
        <a:graphic>
          <a:graphicData uri="http://schemas.openxmlformats.org/presentationml/2006/ole">
            <mc:AlternateContent xmlns:mc="http://schemas.openxmlformats.org/markup-compatibility/2006">
              <mc:Choice xmlns:v="urn:schemas-microsoft-com:vml" Requires="v">
                <p:oleObj spid="_x0000_s35" name="Equation" r:id="rId13" imgW="838200" imgH="254000" progId="Equation.DSMT4">
                  <p:embed/>
                </p:oleObj>
              </mc:Choice>
              <mc:Fallback>
                <p:oleObj name="Equation" r:id="rId13" imgW="838200" imgH="254000" progId="Equation.DSMT4">
                  <p:embed/>
                  <p:pic>
                    <p:nvPicPr>
                      <p:cNvPr id="0" name="Object 1"/>
                      <p:cNvPicPr>
                        <a:picLocks noChangeAspect="1" noChangeArrowheads="1"/>
                      </p:cNvPicPr>
                      <p:nvPr/>
                    </p:nvPicPr>
                    <p:blipFill>
                      <a:blip r:embed="rId14"/>
                      <a:srcRect/>
                      <a:stretch>
                        <a:fillRect/>
                      </a:stretch>
                    </p:blipFill>
                    <p:spPr bwMode="auto">
                      <a:xfrm>
                        <a:off x="6388735" y="4570096"/>
                        <a:ext cx="1831975"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向量方法</a:t>
            </a:r>
            <a:endParaRPr lang="zh-CN" altLang="en-US"/>
          </a:p>
        </p:txBody>
      </p:sp>
      <p:sp>
        <p:nvSpPr>
          <p:cNvPr id="5" name="内容占位符 4"/>
          <p:cNvSpPr>
            <a:spLocks noGrp="1"/>
          </p:cNvSpPr>
          <p:nvPr>
            <p:ph idx="1"/>
          </p:nvPr>
        </p:nvSpPr>
        <p:spPr/>
        <p:txBody>
          <a:bodyPr/>
          <a:p>
            <a:pPr marL="0" indent="0">
              <a:buNone/>
            </a:pPr>
            <a:r>
              <a:rPr lang="en-US" altLang="zh-CN" sz="2800" b="1" dirty="0">
                <a:sym typeface="+mn-ea"/>
              </a:rPr>
              <a:t>(2)</a:t>
            </a:r>
            <a:r>
              <a:rPr lang="zh-CN" altLang="en-US" sz="2800" b="1" dirty="0">
                <a:sym typeface="+mn-ea"/>
              </a:rPr>
              <a:t>判断两平面位置关系</a:t>
            </a:r>
            <a:r>
              <a:rPr lang="zh-CN" altLang="en-US" sz="2800" b="1" dirty="0">
                <a:sym typeface="+mn-ea"/>
              </a:rPr>
              <a:t>：</a:t>
            </a:r>
            <a:endParaRPr lang="zh-CN" altLang="en-US" sz="2800" b="1" dirty="0">
              <a:sym typeface="+mn-ea"/>
            </a:endParaRPr>
          </a:p>
          <a:p>
            <a:pPr marL="0" indent="0">
              <a:buNone/>
            </a:pPr>
            <a:endParaRPr lang="zh-CN" altLang="en-US" sz="1800" b="1" dirty="0">
              <a:sym typeface="+mn-ea"/>
            </a:endParaRPr>
          </a:p>
          <a:p>
            <a:pPr>
              <a:buNone/>
            </a:pP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已知两个平面</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  、</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的法向量分别为</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  、</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，则：</a:t>
            </a:r>
            <a:endParaRPr lang="zh-CN" altLang="en-US" sz="2800" dirty="0">
              <a:latin typeface="Times New Roman" panose="02020603050405020304" pitchFamily="18" charset="0"/>
              <a:sym typeface="+mn-ea"/>
            </a:endParaRPr>
          </a:p>
          <a:p>
            <a:pPr>
              <a:buNone/>
            </a:pPr>
            <a:endParaRPr lang="zh-CN" altLang="en-US" sz="2800" dirty="0">
              <a:latin typeface="Times New Roman" panose="02020603050405020304" pitchFamily="18" charset="0"/>
              <a:sym typeface="+mn-ea"/>
            </a:endParaRPr>
          </a:p>
          <a:p>
            <a:pPr>
              <a:buNone/>
            </a:pPr>
            <a:r>
              <a:rPr lang="zh-CN" altLang="en-US" sz="2800" dirty="0">
                <a:sym typeface="+mn-ea"/>
              </a:rPr>
              <a:t>     面面平行</a:t>
            </a:r>
            <a:r>
              <a:rPr lang="en-US" altLang="zh-CN" sz="2800" dirty="0">
                <a:sym typeface="+mn-ea"/>
              </a:rPr>
              <a:t>           </a:t>
            </a:r>
            <a:endParaRPr lang="zh-CN" altLang="en-US" sz="2800" dirty="0">
              <a:sym typeface="+mn-ea"/>
            </a:endParaRPr>
          </a:p>
          <a:p>
            <a:pPr>
              <a:buNone/>
            </a:pPr>
            <a:endParaRPr lang="zh-CN" altLang="en-US" sz="2800" dirty="0">
              <a:sym typeface="+mn-ea"/>
            </a:endParaRPr>
          </a:p>
          <a:p>
            <a:pPr>
              <a:buNone/>
            </a:pPr>
            <a:r>
              <a:rPr lang="zh-CN" altLang="en-US" sz="2800" dirty="0">
                <a:sym typeface="+mn-ea"/>
              </a:rPr>
              <a:t>     面面垂直</a:t>
            </a:r>
            <a:endParaRPr lang="zh-CN" altLang="en-US" sz="2800" dirty="0">
              <a:sym typeface="+mn-ea"/>
            </a:endParaRPr>
          </a:p>
          <a:p>
            <a:pPr>
              <a:buNone/>
            </a:pPr>
            <a:r>
              <a:rPr lang="zh-CN" altLang="en-US" sz="1800" dirty="0" smtClean="0">
                <a:latin typeface="Times New Roman" panose="02020603050405020304" pitchFamily="18" charset="0"/>
                <a:sym typeface="+mn-ea"/>
              </a:rPr>
              <a:t>    </a:t>
            </a:r>
            <a:endParaRPr lang="zh-CN" altLang="en-US" sz="1800" dirty="0" smtClean="0">
              <a:latin typeface="Times New Roman" panose="02020603050405020304" pitchFamily="18" charset="0"/>
              <a:sym typeface="+mn-ea"/>
            </a:endParaRPr>
          </a:p>
          <a:p>
            <a:pPr>
              <a:buNone/>
            </a:pPr>
            <a:r>
              <a:rPr lang="zh-CN" altLang="en-US" sz="2800" dirty="0" smtClean="0">
                <a:latin typeface="Times New Roman" panose="02020603050405020304" pitchFamily="18" charset="0"/>
                <a:sym typeface="+mn-ea"/>
              </a:rPr>
              <a:t> </a:t>
            </a:r>
            <a:endParaRPr lang="zh-CN" altLang="en-US" sz="2800" dirty="0">
              <a:sym typeface="+mn-ea"/>
            </a:endParaRPr>
          </a:p>
        </p:txBody>
      </p:sp>
      <p:graphicFrame>
        <p:nvGraphicFramePr>
          <p:cNvPr id="6" name="对象 5"/>
          <p:cNvGraphicFramePr>
            <a:graphicFrameLocks noChangeAspect="1"/>
          </p:cNvGraphicFramePr>
          <p:nvPr/>
        </p:nvGraphicFramePr>
        <p:xfrm>
          <a:off x="6354445" y="2410778"/>
          <a:ext cx="277495" cy="492125"/>
        </p:xfrm>
        <a:graphic>
          <a:graphicData uri="http://schemas.openxmlformats.org/presentationml/2006/ole">
            <mc:AlternateContent xmlns:mc="http://schemas.openxmlformats.org/markup-compatibility/2006">
              <mc:Choice xmlns:v="urn:schemas-microsoft-com:vml" Requires="v">
                <p:oleObj spid="_x0000_s8" name="Equation" r:id="rId1" imgW="127000" imgH="215900" progId="Equation.DSMT4">
                  <p:embed/>
                </p:oleObj>
              </mc:Choice>
              <mc:Fallback>
                <p:oleObj name="Equation" r:id="rId1" imgW="127000" imgH="215900" progId="Equation.DSMT4">
                  <p:embed/>
                  <p:pic>
                    <p:nvPicPr>
                      <p:cNvPr id="0" name="Object 1"/>
                      <p:cNvPicPr>
                        <a:picLocks noChangeAspect="1" noChangeArrowheads="1"/>
                      </p:cNvPicPr>
                      <p:nvPr/>
                    </p:nvPicPr>
                    <p:blipFill>
                      <a:blip r:embed="rId2"/>
                      <a:srcRect/>
                      <a:stretch>
                        <a:fillRect/>
                      </a:stretch>
                    </p:blipFill>
                    <p:spPr bwMode="auto">
                      <a:xfrm>
                        <a:off x="6354445" y="2410778"/>
                        <a:ext cx="27749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6775450" y="2410143"/>
          <a:ext cx="250825" cy="492125"/>
        </p:xfrm>
        <a:graphic>
          <a:graphicData uri="http://schemas.openxmlformats.org/presentationml/2006/ole">
            <mc:AlternateContent xmlns:mc="http://schemas.openxmlformats.org/markup-compatibility/2006">
              <mc:Choice xmlns:v="urn:schemas-microsoft-com:vml" Requires="v">
                <p:oleObj spid="_x0000_s10" name="Equation" r:id="rId3" imgW="114300" imgH="215900" progId="Equation.DSMT4">
                  <p:embed/>
                </p:oleObj>
              </mc:Choice>
              <mc:Fallback>
                <p:oleObj name="Equation" r:id="rId3" imgW="114300" imgH="215900" progId="Equation.DSMT4">
                  <p:embed/>
                  <p:pic>
                    <p:nvPicPr>
                      <p:cNvPr id="0" name="Object 3"/>
                      <p:cNvPicPr>
                        <a:picLocks noChangeAspect="1" noChangeArrowheads="1"/>
                      </p:cNvPicPr>
                      <p:nvPr/>
                    </p:nvPicPr>
                    <p:blipFill>
                      <a:blip r:embed="rId4"/>
                      <a:srcRect/>
                      <a:stretch>
                        <a:fillRect/>
                      </a:stretch>
                    </p:blipFill>
                    <p:spPr bwMode="auto">
                      <a:xfrm>
                        <a:off x="6775450" y="2410143"/>
                        <a:ext cx="2508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3079750" y="2564131"/>
          <a:ext cx="333375" cy="318770"/>
        </p:xfrm>
        <a:graphic>
          <a:graphicData uri="http://schemas.openxmlformats.org/presentationml/2006/ole">
            <mc:AlternateContent xmlns:mc="http://schemas.openxmlformats.org/markup-compatibility/2006">
              <mc:Choice xmlns:v="urn:schemas-microsoft-com:vml" Requires="v">
                <p:oleObj spid="_x0000_s4" name="Equation" r:id="rId5" imgW="152400" imgH="139700" progId="Equation.DSMT4">
                  <p:embed/>
                </p:oleObj>
              </mc:Choice>
              <mc:Fallback>
                <p:oleObj name="Equation" r:id="rId5" imgW="152400" imgH="139700" progId="Equation.DSMT4">
                  <p:embed/>
                  <p:pic>
                    <p:nvPicPr>
                      <p:cNvPr id="0" name="Object 1"/>
                      <p:cNvPicPr>
                        <a:picLocks noChangeAspect="1" noChangeArrowheads="1"/>
                      </p:cNvPicPr>
                      <p:nvPr/>
                    </p:nvPicPr>
                    <p:blipFill>
                      <a:blip r:embed="rId6"/>
                      <a:srcRect/>
                      <a:stretch>
                        <a:fillRect/>
                      </a:stretch>
                    </p:blipFill>
                    <p:spPr bwMode="auto">
                      <a:xfrm>
                        <a:off x="3079750" y="2564131"/>
                        <a:ext cx="333375" cy="31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3540760" y="2491105"/>
          <a:ext cx="333375" cy="463550"/>
        </p:xfrm>
        <a:graphic>
          <a:graphicData uri="http://schemas.openxmlformats.org/presentationml/2006/ole">
            <mc:AlternateContent xmlns:mc="http://schemas.openxmlformats.org/markup-compatibility/2006">
              <mc:Choice xmlns:v="urn:schemas-microsoft-com:vml" Requires="v">
                <p:oleObj spid="_x0000_s13" name="Equation" r:id="rId7" imgW="152400" imgH="203200" progId="Equation.DSMT4">
                  <p:embed/>
                </p:oleObj>
              </mc:Choice>
              <mc:Fallback>
                <p:oleObj name="Equation" r:id="rId7" imgW="152400" imgH="203200" progId="Equation.DSMT4">
                  <p:embed/>
                  <p:pic>
                    <p:nvPicPr>
                      <p:cNvPr id="0" name="Object 3"/>
                      <p:cNvPicPr>
                        <a:picLocks noChangeAspect="1" noChangeArrowheads="1"/>
                      </p:cNvPicPr>
                      <p:nvPr/>
                    </p:nvPicPr>
                    <p:blipFill>
                      <a:blip r:embed="rId8"/>
                      <a:srcRect/>
                      <a:stretch>
                        <a:fillRect/>
                      </a:stretch>
                    </p:blipFill>
                    <p:spPr bwMode="auto">
                      <a:xfrm>
                        <a:off x="3540760" y="2491105"/>
                        <a:ext cx="333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9" name="对象 5128"/>
          <p:cNvGraphicFramePr>
            <a:graphicFrameLocks noChangeAspect="1"/>
          </p:cNvGraphicFramePr>
          <p:nvPr/>
        </p:nvGraphicFramePr>
        <p:xfrm>
          <a:off x="2719705" y="3270250"/>
          <a:ext cx="4421505" cy="935990"/>
        </p:xfrm>
        <a:graphic>
          <a:graphicData uri="http://schemas.openxmlformats.org/presentationml/2006/ole">
            <mc:AlternateContent xmlns:mc="http://schemas.openxmlformats.org/markup-compatibility/2006">
              <mc:Choice xmlns:v="urn:schemas-microsoft-com:vml" Requires="v">
                <p:oleObj spid="_x0000_s80900" name="" r:id="rId9" imgW="1850390" imgH="399415" progId="">
                  <p:embed/>
                </p:oleObj>
              </mc:Choice>
              <mc:Fallback>
                <p:oleObj name="" r:id="rId9" imgW="1850390" imgH="399415" progId="">
                  <p:embed/>
                  <p:pic>
                    <p:nvPicPr>
                      <p:cNvPr id="0" name="图片 80899"/>
                      <p:cNvPicPr>
                        <a:picLocks noChangeAspect="1"/>
                      </p:cNvPicPr>
                      <p:nvPr/>
                    </p:nvPicPr>
                    <p:blipFill>
                      <a:blip r:embed="rId10"/>
                      <a:stretch>
                        <a:fillRect/>
                      </a:stretch>
                    </p:blipFill>
                    <p:spPr>
                      <a:xfrm>
                        <a:off x="2719705" y="3270250"/>
                        <a:ext cx="4421505" cy="935990"/>
                      </a:xfrm>
                      <a:prstGeom prst="rect">
                        <a:avLst/>
                      </a:prstGeom>
                      <a:noFill/>
                      <a:ln w="38100">
                        <a:noFill/>
                      </a:ln>
                    </p:spPr>
                  </p:pic>
                </p:oleObj>
              </mc:Fallback>
            </mc:AlternateContent>
          </a:graphicData>
        </a:graphic>
      </p:graphicFrame>
      <p:graphicFrame>
        <p:nvGraphicFramePr>
          <p:cNvPr id="8201" name="对象 8200"/>
          <p:cNvGraphicFramePr>
            <a:graphicFrameLocks noChangeAspect="1"/>
          </p:cNvGraphicFramePr>
          <p:nvPr/>
        </p:nvGraphicFramePr>
        <p:xfrm>
          <a:off x="2759710" y="4308475"/>
          <a:ext cx="4804410" cy="889635"/>
        </p:xfrm>
        <a:graphic>
          <a:graphicData uri="http://schemas.openxmlformats.org/presentationml/2006/ole">
            <mc:AlternateContent xmlns:mc="http://schemas.openxmlformats.org/markup-compatibility/2006">
              <mc:Choice xmlns:v="urn:schemas-microsoft-com:vml" Requires="v">
                <p:oleObj spid="_x0000_s79876" name="" r:id="rId11" imgW="2084705" imgH="399415" progId="">
                  <p:embed/>
                </p:oleObj>
              </mc:Choice>
              <mc:Fallback>
                <p:oleObj name="" r:id="rId11" imgW="2084705" imgH="399415" progId="">
                  <p:embed/>
                  <p:pic>
                    <p:nvPicPr>
                      <p:cNvPr id="0" name="图片 79875"/>
                      <p:cNvPicPr>
                        <a:picLocks noChangeAspect="1"/>
                      </p:cNvPicPr>
                      <p:nvPr/>
                    </p:nvPicPr>
                    <p:blipFill>
                      <a:blip r:embed="rId12"/>
                      <a:stretch>
                        <a:fillRect/>
                      </a:stretch>
                    </p:blipFill>
                    <p:spPr>
                      <a:xfrm>
                        <a:off x="2759710" y="4308475"/>
                        <a:ext cx="4804410" cy="889635"/>
                      </a:xfrm>
                      <a:prstGeom prst="rect">
                        <a:avLst/>
                      </a:prstGeom>
                      <a:noFill/>
                      <a:ln w="38100">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29"/>
                                        </p:tgtEl>
                                        <p:attrNameLst>
                                          <p:attrName>style.visibility</p:attrName>
                                        </p:attrNameLst>
                                      </p:cBhvr>
                                      <p:to>
                                        <p:strVal val="visible"/>
                                      </p:to>
                                    </p:set>
                                    <p:animEffect transition="in" filter="wipe(left)">
                                      <p:cBhvr>
                                        <p:cTn id="27" dur="500"/>
                                        <p:tgtEl>
                                          <p:spTgt spid="512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201"/>
                                        </p:tgtEl>
                                        <p:attrNameLst>
                                          <p:attrName>style.visibility</p:attrName>
                                        </p:attrNameLst>
                                      </p:cBhvr>
                                      <p:to>
                                        <p:strVal val="visible"/>
                                      </p:to>
                                    </p:set>
                                    <p:animEffect transition="in" filter="wipe(left)">
                                      <p:cBhvr>
                                        <p:cTn id="36" dur="500"/>
                                        <p:tgtEl>
                                          <p:spTgt spid="8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向量方法</a:t>
            </a:r>
            <a:endParaRPr lang="zh-CN" altLang="en-US"/>
          </a:p>
        </p:txBody>
      </p:sp>
      <p:sp>
        <p:nvSpPr>
          <p:cNvPr id="5" name="内容占位符 4"/>
          <p:cNvSpPr>
            <a:spLocks noGrp="1"/>
          </p:cNvSpPr>
          <p:nvPr>
            <p:ph idx="1"/>
          </p:nvPr>
        </p:nvSpPr>
        <p:spPr/>
        <p:txBody>
          <a:bodyPr/>
          <a:p>
            <a:pPr marL="0" indent="0">
              <a:buNone/>
            </a:pPr>
            <a:r>
              <a:rPr lang="en-US" altLang="zh-CN" sz="2800" b="1" dirty="0">
                <a:sym typeface="+mn-ea"/>
              </a:rPr>
              <a:t>(3)</a:t>
            </a:r>
            <a:r>
              <a:rPr lang="zh-CN" altLang="zh-CN" sz="2800" b="1" dirty="0">
                <a:sym typeface="+mn-ea"/>
              </a:rPr>
              <a:t>求平行平面间的距离</a:t>
            </a:r>
            <a:r>
              <a:rPr lang="zh-CN" altLang="en-US" sz="2800" b="1" dirty="0">
                <a:sym typeface="+mn-ea"/>
              </a:rPr>
              <a:t>：</a:t>
            </a:r>
            <a:endParaRPr lang="zh-CN" altLang="en-US" sz="2800" b="1" dirty="0">
              <a:sym typeface="+mn-ea"/>
            </a:endParaRPr>
          </a:p>
          <a:p>
            <a:pPr marL="0" indent="0">
              <a:buNone/>
            </a:pPr>
            <a:endParaRPr lang="zh-CN" altLang="en-US" sz="1400" b="1" dirty="0">
              <a:sym typeface="+mn-ea"/>
            </a:endParaRPr>
          </a:p>
          <a:p>
            <a:pPr>
              <a:buNone/>
            </a:pP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两个平行平面</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  、</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的一个法向量为</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  ，</a:t>
            </a:r>
            <a:r>
              <a:rPr lang="en-US" altLang="zh-CN" sz="2800" i="1" dirty="0">
                <a:latin typeface="Times New Roman" panose="02020603050405020304" pitchFamily="18" charset="0"/>
                <a:sym typeface="+mn-ea"/>
              </a:rPr>
              <a:t>A </a:t>
            </a:r>
            <a:r>
              <a:rPr lang="en-US" altLang="zh-CN" sz="2800" dirty="0">
                <a:latin typeface="Times New Roman" panose="02020603050405020304" pitchFamily="18" charset="0"/>
                <a:sym typeface="+mn-ea"/>
              </a:rPr>
              <a:t>, </a:t>
            </a:r>
            <a:r>
              <a:rPr lang="en-US" altLang="zh-CN" sz="2800" i="1" dirty="0">
                <a:latin typeface="Times New Roman" panose="02020603050405020304" pitchFamily="18" charset="0"/>
                <a:sym typeface="+mn-ea"/>
              </a:rPr>
              <a:t>B</a:t>
            </a:r>
            <a:r>
              <a:rPr lang="zh-CN" altLang="en-US" sz="2800" dirty="0">
                <a:latin typeface="Times New Roman" panose="02020603050405020304" pitchFamily="18" charset="0"/>
                <a:sym typeface="+mn-ea"/>
              </a:rPr>
              <a:t>分别</a:t>
            </a:r>
            <a:endParaRPr lang="zh-CN" altLang="en-US" sz="2800" dirty="0">
              <a:latin typeface="Times New Roman" panose="02020603050405020304" pitchFamily="18" charset="0"/>
              <a:sym typeface="+mn-ea"/>
            </a:endParaRPr>
          </a:p>
          <a:p>
            <a:pPr>
              <a:buNone/>
            </a:pPr>
            <a:endParaRPr lang="zh-CN" altLang="en-US" sz="1400" dirty="0">
              <a:latin typeface="Times New Roman" panose="02020603050405020304" pitchFamily="18" charset="0"/>
              <a:sym typeface="+mn-ea"/>
            </a:endParaRPr>
          </a:p>
          <a:p>
            <a:pPr>
              <a:buNone/>
            </a:pPr>
            <a:r>
              <a:rPr lang="zh-CN" altLang="en-US" sz="2800" dirty="0">
                <a:latin typeface="Times New Roman" panose="02020603050405020304" pitchFamily="18" charset="0"/>
                <a:sym typeface="+mn-ea"/>
              </a:rPr>
              <a:t>     为两平面上的任意两点，则两平面</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  、</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间的距离</a:t>
            </a:r>
            <a:endParaRPr lang="zh-CN" altLang="en-US" sz="2800" dirty="0">
              <a:latin typeface="Times New Roman" panose="02020603050405020304" pitchFamily="18" charset="0"/>
              <a:sym typeface="+mn-ea"/>
            </a:endParaRPr>
          </a:p>
          <a:p>
            <a:pPr>
              <a:buNone/>
            </a:pPr>
            <a:endParaRPr lang="zh-CN" altLang="en-US" sz="3200" dirty="0">
              <a:latin typeface="Times New Roman" panose="02020603050405020304" pitchFamily="18" charset="0"/>
              <a:sym typeface="+mn-ea"/>
            </a:endParaRPr>
          </a:p>
          <a:p>
            <a:pPr>
              <a:buNone/>
            </a:pPr>
            <a:r>
              <a:rPr lang="zh-CN" altLang="en-US" sz="2800" dirty="0">
                <a:latin typeface="Times New Roman" panose="02020603050405020304" pitchFamily="18" charset="0"/>
                <a:sym typeface="+mn-ea"/>
              </a:rPr>
              <a:t>     为：</a:t>
            </a:r>
            <a:endParaRPr lang="zh-CN" altLang="en-US" sz="2800" dirty="0">
              <a:latin typeface="Times New Roman" panose="02020603050405020304" pitchFamily="18" charset="0"/>
              <a:sym typeface="+mn-ea"/>
            </a:endParaRPr>
          </a:p>
          <a:p>
            <a:pPr>
              <a:buNone/>
            </a:pPr>
            <a:endParaRPr lang="zh-CN" altLang="en-US" sz="2800" dirty="0">
              <a:latin typeface="Times New Roman" panose="02020603050405020304" pitchFamily="18" charset="0"/>
              <a:sym typeface="+mn-ea"/>
            </a:endParaRPr>
          </a:p>
          <a:p>
            <a:pPr>
              <a:buNone/>
            </a:pPr>
            <a:r>
              <a:rPr lang="en-US" altLang="zh-CN" sz="2800" dirty="0">
                <a:sym typeface="+mn-ea"/>
              </a:rPr>
              <a:t>          </a:t>
            </a:r>
            <a:endParaRPr lang="zh-CN" altLang="en-US" sz="2800" dirty="0">
              <a:sym typeface="+mn-ea"/>
            </a:endParaRPr>
          </a:p>
          <a:p>
            <a:pPr>
              <a:buNone/>
            </a:pPr>
            <a:r>
              <a:rPr lang="zh-CN" altLang="en-US" sz="2800" dirty="0" smtClean="0">
                <a:latin typeface="Times New Roman" panose="02020603050405020304" pitchFamily="18" charset="0"/>
                <a:sym typeface="+mn-ea"/>
              </a:rPr>
              <a:t> </a:t>
            </a:r>
            <a:endParaRPr lang="zh-CN" altLang="en-US" sz="2800" dirty="0">
              <a:sym typeface="+mn-ea"/>
            </a:endParaRPr>
          </a:p>
        </p:txBody>
      </p:sp>
      <p:graphicFrame>
        <p:nvGraphicFramePr>
          <p:cNvPr id="6" name="对象 5"/>
          <p:cNvGraphicFramePr>
            <a:graphicFrameLocks noChangeAspect="1"/>
          </p:cNvGraphicFramePr>
          <p:nvPr/>
        </p:nvGraphicFramePr>
        <p:xfrm>
          <a:off x="6300470" y="2337118"/>
          <a:ext cx="277495" cy="492125"/>
        </p:xfrm>
        <a:graphic>
          <a:graphicData uri="http://schemas.openxmlformats.org/presentationml/2006/ole">
            <mc:AlternateContent xmlns:mc="http://schemas.openxmlformats.org/markup-compatibility/2006">
              <mc:Choice xmlns:v="urn:schemas-microsoft-com:vml" Requires="v">
                <p:oleObj spid="_x0000_s8" name="Equation" r:id="rId1" imgW="127000" imgH="215900" progId="Equation.DSMT4">
                  <p:embed/>
                </p:oleObj>
              </mc:Choice>
              <mc:Fallback>
                <p:oleObj name="Equation" r:id="rId1" imgW="127000" imgH="215900" progId="Equation.DSMT4">
                  <p:embed/>
                  <p:pic>
                    <p:nvPicPr>
                      <p:cNvPr id="0" name="Object 1"/>
                      <p:cNvPicPr>
                        <a:picLocks noChangeAspect="1" noChangeArrowheads="1"/>
                      </p:cNvPicPr>
                      <p:nvPr/>
                    </p:nvPicPr>
                    <p:blipFill>
                      <a:blip r:embed="rId2"/>
                      <a:srcRect/>
                      <a:stretch>
                        <a:fillRect/>
                      </a:stretch>
                    </p:blipFill>
                    <p:spPr bwMode="auto">
                      <a:xfrm>
                        <a:off x="6300470" y="2337118"/>
                        <a:ext cx="27749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3119755" y="2510791"/>
          <a:ext cx="333375" cy="318770"/>
        </p:xfrm>
        <a:graphic>
          <a:graphicData uri="http://schemas.openxmlformats.org/presentationml/2006/ole">
            <mc:AlternateContent xmlns:mc="http://schemas.openxmlformats.org/markup-compatibility/2006">
              <mc:Choice xmlns:v="urn:schemas-microsoft-com:vml" Requires="v">
                <p:oleObj spid="_x0000_s4" name="Equation" r:id="rId3" imgW="152400" imgH="139700" progId="Equation.DSMT4">
                  <p:embed/>
                </p:oleObj>
              </mc:Choice>
              <mc:Fallback>
                <p:oleObj name="Equation" r:id="rId3" imgW="152400" imgH="139700" progId="Equation.DSMT4">
                  <p:embed/>
                  <p:pic>
                    <p:nvPicPr>
                      <p:cNvPr id="0" name="Object 1"/>
                      <p:cNvPicPr>
                        <a:picLocks noChangeAspect="1" noChangeArrowheads="1"/>
                      </p:cNvPicPr>
                      <p:nvPr/>
                    </p:nvPicPr>
                    <p:blipFill>
                      <a:blip r:embed="rId4"/>
                      <a:srcRect/>
                      <a:stretch>
                        <a:fillRect/>
                      </a:stretch>
                    </p:blipFill>
                    <p:spPr bwMode="auto">
                      <a:xfrm>
                        <a:off x="3119755" y="2510791"/>
                        <a:ext cx="333375" cy="31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3554095" y="2437765"/>
          <a:ext cx="333375" cy="463550"/>
        </p:xfrm>
        <a:graphic>
          <a:graphicData uri="http://schemas.openxmlformats.org/presentationml/2006/ole">
            <mc:AlternateContent xmlns:mc="http://schemas.openxmlformats.org/markup-compatibility/2006">
              <mc:Choice xmlns:v="urn:schemas-microsoft-com:vml" Requires="v">
                <p:oleObj spid="_x0000_s13" name="Equation" r:id="rId5" imgW="152400" imgH="203200" progId="Equation.DSMT4">
                  <p:embed/>
                </p:oleObj>
              </mc:Choice>
              <mc:Fallback>
                <p:oleObj name="Equation" r:id="rId5" imgW="152400" imgH="203200" progId="Equation.DSMT4">
                  <p:embed/>
                  <p:pic>
                    <p:nvPicPr>
                      <p:cNvPr id="0" name="Object 3"/>
                      <p:cNvPicPr>
                        <a:picLocks noChangeAspect="1" noChangeArrowheads="1"/>
                      </p:cNvPicPr>
                      <p:nvPr/>
                    </p:nvPicPr>
                    <p:blipFill>
                      <a:blip r:embed="rId6"/>
                      <a:srcRect/>
                      <a:stretch>
                        <a:fillRect/>
                      </a:stretch>
                    </p:blipFill>
                    <p:spPr bwMode="auto">
                      <a:xfrm>
                        <a:off x="3554095" y="2437765"/>
                        <a:ext cx="333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nvGraphicFramePr>
        <p:xfrm>
          <a:off x="6295390" y="3283586"/>
          <a:ext cx="333375" cy="318770"/>
        </p:xfrm>
        <a:graphic>
          <a:graphicData uri="http://schemas.openxmlformats.org/presentationml/2006/ole">
            <mc:AlternateContent xmlns:mc="http://schemas.openxmlformats.org/markup-compatibility/2006">
              <mc:Choice xmlns:v="urn:schemas-microsoft-com:vml" Requires="v">
                <p:oleObj spid="_x0000_s12" name="Equation" r:id="rId7" imgW="152400" imgH="139700" progId="Equation.DSMT4">
                  <p:embed/>
                </p:oleObj>
              </mc:Choice>
              <mc:Fallback>
                <p:oleObj name="Equation" r:id="rId7" imgW="152400" imgH="139700" progId="Equation.DSMT4">
                  <p:embed/>
                  <p:pic>
                    <p:nvPicPr>
                      <p:cNvPr id="0" name="Object 1"/>
                      <p:cNvPicPr>
                        <a:picLocks noChangeAspect="1" noChangeArrowheads="1"/>
                      </p:cNvPicPr>
                      <p:nvPr/>
                    </p:nvPicPr>
                    <p:blipFill>
                      <a:blip r:embed="rId4"/>
                      <a:srcRect/>
                      <a:stretch>
                        <a:fillRect/>
                      </a:stretch>
                    </p:blipFill>
                    <p:spPr bwMode="auto">
                      <a:xfrm>
                        <a:off x="6295390" y="3283586"/>
                        <a:ext cx="333375" cy="31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nvGraphicFramePr>
        <p:xfrm>
          <a:off x="6729730" y="3210560"/>
          <a:ext cx="333375" cy="463550"/>
        </p:xfrm>
        <a:graphic>
          <a:graphicData uri="http://schemas.openxmlformats.org/presentationml/2006/ole">
            <mc:AlternateContent xmlns:mc="http://schemas.openxmlformats.org/markup-compatibility/2006">
              <mc:Choice xmlns:v="urn:schemas-microsoft-com:vml" Requires="v">
                <p:oleObj spid="_x0000_s15" name="Equation" r:id="rId8" imgW="152400" imgH="203200" progId="Equation.DSMT4">
                  <p:embed/>
                </p:oleObj>
              </mc:Choice>
              <mc:Fallback>
                <p:oleObj name="Equation" r:id="rId8" imgW="152400" imgH="203200" progId="Equation.DSMT4">
                  <p:embed/>
                  <p:pic>
                    <p:nvPicPr>
                      <p:cNvPr id="0" name="Object 3"/>
                      <p:cNvPicPr>
                        <a:picLocks noChangeAspect="1" noChangeArrowheads="1"/>
                      </p:cNvPicPr>
                      <p:nvPr/>
                    </p:nvPicPr>
                    <p:blipFill>
                      <a:blip r:embed="rId6"/>
                      <a:srcRect/>
                      <a:stretch>
                        <a:fillRect/>
                      </a:stretch>
                    </p:blipFill>
                    <p:spPr bwMode="auto">
                      <a:xfrm>
                        <a:off x="6729730" y="3210560"/>
                        <a:ext cx="333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 name="图片 15"/>
          <p:cNvPicPr>
            <a:picLocks noChangeAspect="1"/>
          </p:cNvPicPr>
          <p:nvPr/>
        </p:nvPicPr>
        <p:blipFill>
          <a:blip r:embed="rId9"/>
          <a:stretch>
            <a:fillRect/>
          </a:stretch>
        </p:blipFill>
        <p:spPr>
          <a:xfrm>
            <a:off x="5337175" y="3895090"/>
            <a:ext cx="2891155" cy="2147570"/>
          </a:xfrm>
          <a:prstGeom prst="rect">
            <a:avLst/>
          </a:prstGeom>
        </p:spPr>
      </p:pic>
      <p:graphicFrame>
        <p:nvGraphicFramePr>
          <p:cNvPr id="17" name="对象 16"/>
          <p:cNvGraphicFramePr>
            <a:graphicFrameLocks noChangeAspect="1"/>
          </p:cNvGraphicFramePr>
          <p:nvPr/>
        </p:nvGraphicFramePr>
        <p:xfrm>
          <a:off x="1822133" y="3975101"/>
          <a:ext cx="1691640" cy="1042670"/>
        </p:xfrm>
        <a:graphic>
          <a:graphicData uri="http://schemas.openxmlformats.org/presentationml/2006/ole">
            <mc:AlternateContent xmlns:mc="http://schemas.openxmlformats.org/markup-compatibility/2006">
              <mc:Choice xmlns:v="urn:schemas-microsoft-com:vml" Requires="v">
                <p:oleObj spid="_x0000_s18" name="Equation" r:id="rId10" imgW="774065" imgH="457200" progId="Equation.DSMT4">
                  <p:embed/>
                </p:oleObj>
              </mc:Choice>
              <mc:Fallback>
                <p:oleObj name="Equation" r:id="rId10" imgW="774065" imgH="457200" progId="Equation.DSMT4">
                  <p:embed/>
                  <p:pic>
                    <p:nvPicPr>
                      <p:cNvPr id="0" name="Object 1"/>
                      <p:cNvPicPr>
                        <a:picLocks noChangeAspect="1" noChangeArrowheads="1"/>
                      </p:cNvPicPr>
                      <p:nvPr/>
                    </p:nvPicPr>
                    <p:blipFill>
                      <a:blip r:embed="rId11"/>
                      <a:srcRect/>
                      <a:stretch>
                        <a:fillRect/>
                      </a:stretch>
                    </p:blipFill>
                    <p:spPr bwMode="auto">
                      <a:xfrm>
                        <a:off x="1822133" y="3975101"/>
                        <a:ext cx="1691640" cy="104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20484"/>
          <p:cNvSpPr>
            <a:spLocks noGrp="1"/>
          </p:cNvSpPr>
          <p:nvPr>
            <p:ph type="title"/>
          </p:nvPr>
        </p:nvSpPr>
        <p:spPr/>
        <p:txBody>
          <a:bodyPr anchor="ctr"/>
          <a:lstStyle/>
          <a:p>
            <a:r>
              <a:rPr lang="zh-CN" altLang="en-US" dirty="0"/>
              <a:t>课堂例题</a:t>
            </a:r>
            <a:endParaRPr lang="zh-CN" altLang="en-US" dirty="0"/>
          </a:p>
        </p:txBody>
      </p:sp>
      <p:sp>
        <p:nvSpPr>
          <p:cNvPr id="3" name="内容占位符 2"/>
          <p:cNvSpPr/>
          <p:nvPr>
            <p:ph idx="1"/>
          </p:nvPr>
        </p:nvSpPr>
        <p:spPr>
          <a:xfrm>
            <a:off x="457200" y="1885950"/>
            <a:ext cx="8229600" cy="1637665"/>
          </a:xfrm>
        </p:spPr>
        <p:txBody>
          <a:bodyPr/>
          <a:p>
            <a:pPr marL="0" indent="0">
              <a:buNone/>
            </a:pP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例</a:t>
            </a:r>
            <a:r>
              <a:rPr lang="en-US" altLang="zh-CN" sz="2800" dirty="0">
                <a:sym typeface="+mn-ea"/>
              </a:rPr>
              <a:t>1</a:t>
            </a:r>
            <a:r>
              <a:rPr lang="en-US" altLang="zh-CN" sz="2800"/>
              <a:t>  </a:t>
            </a:r>
            <a:r>
              <a:rPr lang="zh-CN" altLang="en-US" sz="2800"/>
              <a:t>在棱长为</a:t>
            </a:r>
            <a:r>
              <a:rPr lang="en-US" altLang="zh-CN" sz="2800" i="1">
                <a:latin typeface="Times New Roman" panose="02020603050405020304" pitchFamily="18" charset="0"/>
                <a:cs typeface="Times New Roman" panose="02020603050405020304" pitchFamily="18" charset="0"/>
              </a:rPr>
              <a:t>a</a:t>
            </a:r>
            <a:r>
              <a:rPr lang="zh-CN" altLang="en-US" sz="2800"/>
              <a:t>的正方体</a:t>
            </a:r>
            <a:r>
              <a:rPr lang="en-US" altLang="zh-CN" sz="2800" i="1">
                <a:latin typeface="Times New Roman" panose="02020603050405020304" pitchFamily="18" charset="0"/>
                <a:cs typeface="Times New Roman" panose="02020603050405020304" pitchFamily="18" charset="0"/>
              </a:rPr>
              <a:t>ABCD</a:t>
            </a:r>
            <a:r>
              <a:rPr lang="en-US" altLang="zh-CN" sz="2800"/>
              <a:t>-</a:t>
            </a:r>
            <a:r>
              <a:rPr lang="en-US" altLang="zh-CN" sz="2800" i="1">
                <a:latin typeface="Times New Roman" panose="02020603050405020304" pitchFamily="18" charset="0"/>
                <a:cs typeface="Times New Roman" panose="02020603050405020304" pitchFamily="18" charset="0"/>
              </a:rPr>
              <a:t>A</a:t>
            </a:r>
            <a:r>
              <a:rPr lang="en-US" altLang="zh-CN" sz="2800" baseline="-25000">
                <a:latin typeface="Times New Roman" panose="02020603050405020304" pitchFamily="18" charset="0"/>
                <a:cs typeface="Times New Roman" panose="02020603050405020304" pitchFamily="18" charset="0"/>
              </a:rPr>
              <a:t>1</a:t>
            </a:r>
            <a:r>
              <a:rPr lang="en-US" altLang="zh-CN" sz="2800" i="1">
                <a:latin typeface="Times New Roman" panose="02020603050405020304" pitchFamily="18" charset="0"/>
                <a:cs typeface="Times New Roman" panose="02020603050405020304" pitchFamily="18" charset="0"/>
              </a:rPr>
              <a:t>B</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rPr>
              <a:t>C</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rPr>
              <a:t>D</a:t>
            </a:r>
            <a:r>
              <a:rPr lang="en-US" altLang="zh-CN" sz="2800" baseline="-25000">
                <a:latin typeface="Times New Roman" panose="02020603050405020304" pitchFamily="18" charset="0"/>
                <a:cs typeface="Times New Roman" panose="02020603050405020304" pitchFamily="18" charset="0"/>
                <a:sym typeface="+mn-ea"/>
              </a:rPr>
              <a:t>1</a:t>
            </a:r>
            <a:r>
              <a:rPr lang="zh-CN" altLang="en-US" sz="2800"/>
              <a:t>中，</a:t>
            </a:r>
            <a:endParaRPr lang="zh-CN" altLang="en-US" sz="2800"/>
          </a:p>
          <a:p>
            <a:pPr marL="0" indent="0">
              <a:buNone/>
            </a:pPr>
            <a:r>
              <a:rPr lang="en-US" altLang="zh-CN" sz="2800" dirty="0">
                <a:sym typeface="+mn-ea"/>
              </a:rPr>
              <a:t>   (1)</a:t>
            </a:r>
            <a:r>
              <a:rPr lang="zh-CN" altLang="en-US" sz="2800"/>
              <a:t>求证：平面</a:t>
            </a:r>
            <a:r>
              <a:rPr lang="en-US" altLang="zh-CN" sz="2800" i="1">
                <a:latin typeface="Times New Roman" panose="02020603050405020304" pitchFamily="18" charset="0"/>
                <a:cs typeface="Times New Roman" panose="02020603050405020304" pitchFamily="18" charset="0"/>
              </a:rPr>
              <a:t>A</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rPr>
              <a:t>BD</a:t>
            </a:r>
            <a:r>
              <a:rPr lang="zh-CN" altLang="en-US" sz="2800"/>
              <a:t> //平面</a:t>
            </a:r>
            <a:r>
              <a:rPr lang="en-US" altLang="zh-CN" sz="2800" i="1">
                <a:latin typeface="Times New Roman" panose="02020603050405020304" pitchFamily="18" charset="0"/>
                <a:cs typeface="Times New Roman" panose="02020603050405020304" pitchFamily="18" charset="0"/>
              </a:rPr>
              <a:t>C</a:t>
            </a:r>
            <a:r>
              <a:rPr lang="en-US" altLang="zh-CN" sz="2800" i="1">
                <a:latin typeface="Times New Roman" panose="02020603050405020304" pitchFamily="18" charset="0"/>
                <a:cs typeface="Times New Roman" panose="02020603050405020304" pitchFamily="18" charset="0"/>
                <a:sym typeface="+mn-ea"/>
              </a:rPr>
              <a:t>D</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rPr>
              <a:t>B</a:t>
            </a:r>
            <a:r>
              <a:rPr lang="en-US" altLang="zh-CN" sz="2800" baseline="-25000">
                <a:latin typeface="Times New Roman" panose="02020603050405020304" pitchFamily="18" charset="0"/>
                <a:cs typeface="Times New Roman" panose="02020603050405020304" pitchFamily="18" charset="0"/>
                <a:sym typeface="+mn-ea"/>
              </a:rPr>
              <a:t>1</a:t>
            </a:r>
            <a:r>
              <a:rPr lang="zh-CN" altLang="en-US" sz="2800"/>
              <a:t>；</a:t>
            </a:r>
            <a:endParaRPr lang="zh-CN" altLang="en-US" sz="2800"/>
          </a:p>
          <a:p>
            <a:pPr marL="0" indent="0">
              <a:buNone/>
            </a:pPr>
            <a:r>
              <a:rPr lang="en-US" altLang="zh-CN" sz="2800" dirty="0">
                <a:sym typeface="+mn-ea"/>
              </a:rPr>
              <a:t>   (2)</a:t>
            </a:r>
            <a:r>
              <a:rPr lang="zh-CN" altLang="en-US" sz="2800"/>
              <a:t>求平面</a:t>
            </a:r>
            <a:r>
              <a:rPr lang="en-US" altLang="zh-CN" sz="2800" i="1">
                <a:latin typeface="Times New Roman" panose="02020603050405020304" pitchFamily="18" charset="0"/>
                <a:cs typeface="Times New Roman" panose="02020603050405020304" pitchFamily="18" charset="0"/>
                <a:sym typeface="+mn-ea"/>
              </a:rPr>
              <a:t>A</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sym typeface="+mn-ea"/>
              </a:rPr>
              <a:t>BD</a:t>
            </a:r>
            <a:r>
              <a:rPr lang="zh-CN" altLang="en-US" sz="2800"/>
              <a:t>和平面</a:t>
            </a:r>
            <a:r>
              <a:rPr lang="en-US" altLang="zh-CN" sz="2800" i="1">
                <a:latin typeface="Times New Roman" panose="02020603050405020304" pitchFamily="18" charset="0"/>
                <a:cs typeface="Times New Roman" panose="02020603050405020304" pitchFamily="18" charset="0"/>
                <a:sym typeface="+mn-ea"/>
              </a:rPr>
              <a:t>C</a:t>
            </a:r>
            <a:r>
              <a:rPr lang="en-US" altLang="zh-CN" sz="2800" i="1">
                <a:latin typeface="Times New Roman" panose="02020603050405020304" pitchFamily="18" charset="0"/>
                <a:cs typeface="Times New Roman" panose="02020603050405020304" pitchFamily="18" charset="0"/>
                <a:sym typeface="+mn-ea"/>
              </a:rPr>
              <a:t>D</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sym typeface="+mn-ea"/>
              </a:rPr>
              <a:t>B</a:t>
            </a:r>
            <a:r>
              <a:rPr lang="en-US" altLang="zh-CN" sz="2800" baseline="-25000">
                <a:latin typeface="Times New Roman" panose="02020603050405020304" pitchFamily="18" charset="0"/>
                <a:cs typeface="Times New Roman" panose="02020603050405020304" pitchFamily="18" charset="0"/>
                <a:sym typeface="+mn-ea"/>
              </a:rPr>
              <a:t>1</a:t>
            </a:r>
            <a:r>
              <a:rPr lang="zh-CN" altLang="en-US" sz="2800"/>
              <a:t>的距离.</a:t>
            </a:r>
            <a:endParaRPr lang="zh-CN" altLang="en-US" sz="2800"/>
          </a:p>
        </p:txBody>
      </p:sp>
      <p:pic>
        <p:nvPicPr>
          <p:cNvPr id="12" name="图片 11"/>
          <p:cNvPicPr>
            <a:picLocks noChangeAspect="1"/>
          </p:cNvPicPr>
          <p:nvPr/>
        </p:nvPicPr>
        <p:blipFill>
          <a:blip r:embed="rId1"/>
          <a:stretch>
            <a:fillRect/>
          </a:stretch>
        </p:blipFill>
        <p:spPr>
          <a:xfrm>
            <a:off x="1203325" y="3673475"/>
            <a:ext cx="2498725" cy="2261870"/>
          </a:xfrm>
          <a:prstGeom prst="rect">
            <a:avLst/>
          </a:prstGeom>
        </p:spPr>
      </p:pic>
      <p:pic>
        <p:nvPicPr>
          <p:cNvPr id="9" name="图片 8" descr="D6K%[W3R9AT]S2`W9_0Y4IP"/>
          <p:cNvPicPr/>
          <p:nvPr/>
        </p:nvPicPr>
        <p:blipFill>
          <a:blip r:embed="rId2" cstate="print"/>
          <a:stretch>
            <a:fillRect/>
          </a:stretch>
        </p:blipFill>
        <p:spPr>
          <a:xfrm>
            <a:off x="4334510" y="3850640"/>
            <a:ext cx="2806065" cy="1907540"/>
          </a:xfrm>
          <a:prstGeom prst="rect">
            <a:avLst/>
          </a:prstGeom>
          <a:noFill/>
          <a:ln w="9525">
            <a:noFill/>
          </a:ln>
        </p:spPr>
      </p:pic>
      <p:cxnSp>
        <p:nvCxnSpPr>
          <p:cNvPr id="2" name="直接箭头连接符 1"/>
          <p:cNvCxnSpPr/>
          <p:nvPr/>
        </p:nvCxnSpPr>
        <p:spPr>
          <a:xfrm flipH="1">
            <a:off x="1203325" y="5292090"/>
            <a:ext cx="831850" cy="466090"/>
          </a:xfrm>
          <a:prstGeom prst="straightConnector1">
            <a:avLst/>
          </a:prstGeom>
          <a:ln w="12700"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2101215" y="5278755"/>
            <a:ext cx="1600835" cy="13335"/>
          </a:xfrm>
          <a:prstGeom prst="straightConnector1">
            <a:avLst/>
          </a:prstGeom>
          <a:ln w="12700" cmpd="sng">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61210" y="3523615"/>
            <a:ext cx="40005" cy="1728470"/>
          </a:xfrm>
          <a:prstGeom prst="straightConnector1">
            <a:avLst/>
          </a:prstGeom>
          <a:ln w="12700" cmpd="sng">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6" name="对象 5">
            <a:hlinkClick r:id="" action="ppaction://ole?verb="/>
          </p:cNvPr>
          <p:cNvGraphicFramePr>
            <a:graphicFrameLocks noChangeAspect="1"/>
          </p:cNvGraphicFramePr>
          <p:nvPr/>
        </p:nvGraphicFramePr>
        <p:xfrm>
          <a:off x="1101725" y="5782945"/>
          <a:ext cx="127000" cy="139700"/>
        </p:xfrm>
        <a:graphic>
          <a:graphicData uri="http://schemas.openxmlformats.org/presentationml/2006/ole">
            <mc:AlternateContent xmlns:mc="http://schemas.openxmlformats.org/markup-compatibility/2006">
              <mc:Choice xmlns:v="urn:schemas-microsoft-com:vml" Requires="v">
                <p:oleObj spid="_x0000_s1025" name="" r:id="rId3" imgW="127000" imgH="139700" progId="Equation.KSEE3">
                  <p:embed/>
                </p:oleObj>
              </mc:Choice>
              <mc:Fallback>
                <p:oleObj name="" r:id="rId3" imgW="127000" imgH="139700" progId="Equation.KSEE3">
                  <p:embed/>
                  <p:pic>
                    <p:nvPicPr>
                      <p:cNvPr id="0" name="图片 1024"/>
                      <p:cNvPicPr/>
                      <p:nvPr/>
                    </p:nvPicPr>
                    <p:blipFill>
                      <a:blip r:embed="rId4"/>
                      <a:stretch>
                        <a:fillRect/>
                      </a:stretch>
                    </p:blipFill>
                    <p:spPr>
                      <a:xfrm>
                        <a:off x="1101725" y="5782945"/>
                        <a:ext cx="127000" cy="1397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568700" y="5099685"/>
          <a:ext cx="139700" cy="165100"/>
        </p:xfrm>
        <a:graphic>
          <a:graphicData uri="http://schemas.openxmlformats.org/presentationml/2006/ole">
            <mc:AlternateContent xmlns:mc="http://schemas.openxmlformats.org/markup-compatibility/2006">
              <mc:Choice xmlns:v="urn:schemas-microsoft-com:vml" Requires="v">
                <p:oleObj spid="_x0000_s1025" name="" r:id="rId5" imgW="139700" imgH="165100" progId="Equation.KSEE3">
                  <p:embed/>
                </p:oleObj>
              </mc:Choice>
              <mc:Fallback>
                <p:oleObj name="" r:id="rId5" imgW="139700" imgH="165100" progId="Equation.KSEE3">
                  <p:embed/>
                  <p:pic>
                    <p:nvPicPr>
                      <p:cNvPr id="0" name="图片 1024"/>
                      <p:cNvPicPr/>
                      <p:nvPr/>
                    </p:nvPicPr>
                    <p:blipFill>
                      <a:blip r:embed="rId6"/>
                      <a:stretch>
                        <a:fillRect/>
                      </a:stretch>
                    </p:blipFill>
                    <p:spPr>
                      <a:xfrm>
                        <a:off x="3568700" y="5099685"/>
                        <a:ext cx="139700" cy="1651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190115" y="3542665"/>
          <a:ext cx="127000" cy="127000"/>
        </p:xfrm>
        <a:graphic>
          <a:graphicData uri="http://schemas.openxmlformats.org/presentationml/2006/ole">
            <mc:AlternateContent xmlns:mc="http://schemas.openxmlformats.org/markup-compatibility/2006">
              <mc:Choice xmlns:v="urn:schemas-microsoft-com:vml" Requires="v">
                <p:oleObj spid="_x0000_s10" name="" r:id="rId7" imgW="127000" imgH="127000" progId="Equation.KSEE3">
                  <p:embed/>
                </p:oleObj>
              </mc:Choice>
              <mc:Fallback>
                <p:oleObj name="" r:id="rId7" imgW="127000" imgH="127000" progId="Equation.KSEE3">
                  <p:embed/>
                  <p:pic>
                    <p:nvPicPr>
                      <p:cNvPr id="0" name="图片 1024"/>
                      <p:cNvPicPr/>
                      <p:nvPr/>
                    </p:nvPicPr>
                    <p:blipFill>
                      <a:blip r:embed="rId8"/>
                      <a:stretch>
                        <a:fillRect/>
                      </a:stretch>
                    </p:blipFill>
                    <p:spPr>
                      <a:xfrm>
                        <a:off x="2190115" y="3542665"/>
                        <a:ext cx="127000" cy="127000"/>
                      </a:xfrm>
                      <a:prstGeom prst="rect">
                        <a:avLst/>
                      </a:prstGeom>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xit" presetSubtype="0" fill="hold" nodeType="withEffect">
                                  <p:stCondLst>
                                    <p:cond delay="0"/>
                                  </p:stCondLst>
                                  <p:childTnLst>
                                    <p:set>
                                      <p:cBhvr>
                                        <p:cTn id="33"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pic>
        <p:nvPicPr>
          <p:cNvPr id="4" name="图片 3"/>
          <p:cNvPicPr>
            <a:picLocks noChangeAspect="1"/>
          </p:cNvPicPr>
          <p:nvPr/>
        </p:nvPicPr>
        <p:blipFill>
          <a:blip r:embed="rId1"/>
          <a:stretch>
            <a:fillRect/>
          </a:stretch>
        </p:blipFill>
        <p:spPr>
          <a:xfrm>
            <a:off x="565150" y="1840230"/>
            <a:ext cx="5996940" cy="3884295"/>
          </a:xfrm>
          <a:prstGeom prst="rect">
            <a:avLst/>
          </a:prstGeom>
        </p:spPr>
      </p:pic>
      <p:pic>
        <p:nvPicPr>
          <p:cNvPr id="10" name="图片 9"/>
          <p:cNvPicPr>
            <a:picLocks noChangeAspect="1"/>
          </p:cNvPicPr>
          <p:nvPr/>
        </p:nvPicPr>
        <p:blipFill>
          <a:blip r:embed="rId2"/>
          <a:stretch>
            <a:fillRect/>
          </a:stretch>
        </p:blipFill>
        <p:spPr>
          <a:xfrm>
            <a:off x="5720715" y="1703705"/>
            <a:ext cx="2498725" cy="2261870"/>
          </a:xfrm>
          <a:prstGeom prst="rect">
            <a:avLst/>
          </a:prstGeom>
        </p:spPr>
      </p:pic>
      <p:sp>
        <p:nvSpPr>
          <p:cNvPr id="6" name="内容占位符 5"/>
          <p:cNvSpPr/>
          <p:nvPr>
            <p:ph idx="1"/>
          </p:nvPr>
        </p:nvSpPr>
        <p:spPr>
          <a:xfrm>
            <a:off x="179705" y="623570"/>
            <a:ext cx="8188960" cy="1163320"/>
          </a:xfrm>
        </p:spPr>
        <p:txBody>
          <a:bodyPr/>
          <a:p>
            <a:pPr marL="0" indent="0">
              <a:buNone/>
            </a:pP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例</a:t>
            </a:r>
            <a:r>
              <a:rPr lang="en-US" altLang="zh-CN" sz="2800" dirty="0">
                <a:sym typeface="+mn-ea"/>
              </a:rPr>
              <a:t>1</a:t>
            </a:r>
            <a:r>
              <a:rPr lang="en-US" altLang="zh-CN" sz="2800"/>
              <a:t>  </a:t>
            </a:r>
            <a:r>
              <a:rPr lang="zh-CN" altLang="en-US" sz="2800"/>
              <a:t>在棱长为</a:t>
            </a:r>
            <a:r>
              <a:rPr lang="en-US" altLang="zh-CN" sz="2800" i="1">
                <a:latin typeface="Times New Roman" panose="02020603050405020304" pitchFamily="18" charset="0"/>
                <a:cs typeface="Times New Roman" panose="02020603050405020304" pitchFamily="18" charset="0"/>
              </a:rPr>
              <a:t>a</a:t>
            </a:r>
            <a:r>
              <a:rPr lang="zh-CN" altLang="en-US" sz="2800"/>
              <a:t>的正方体</a:t>
            </a:r>
            <a:r>
              <a:rPr lang="en-US" altLang="zh-CN" sz="2800" i="1">
                <a:latin typeface="Times New Roman" panose="02020603050405020304" pitchFamily="18" charset="0"/>
                <a:cs typeface="Times New Roman" panose="02020603050405020304" pitchFamily="18" charset="0"/>
              </a:rPr>
              <a:t>ABCD</a:t>
            </a:r>
            <a:r>
              <a:rPr lang="en-US" altLang="zh-CN" sz="2800"/>
              <a:t>-</a:t>
            </a:r>
            <a:r>
              <a:rPr lang="en-US" altLang="zh-CN" sz="2800" i="1">
                <a:latin typeface="Times New Roman" panose="02020603050405020304" pitchFamily="18" charset="0"/>
                <a:cs typeface="Times New Roman" panose="02020603050405020304" pitchFamily="18" charset="0"/>
              </a:rPr>
              <a:t>A</a:t>
            </a:r>
            <a:r>
              <a:rPr lang="en-US" altLang="zh-CN" sz="2800" baseline="-25000">
                <a:latin typeface="Times New Roman" panose="02020603050405020304" pitchFamily="18" charset="0"/>
                <a:cs typeface="Times New Roman" panose="02020603050405020304" pitchFamily="18" charset="0"/>
              </a:rPr>
              <a:t>1</a:t>
            </a:r>
            <a:r>
              <a:rPr lang="en-US" altLang="zh-CN" sz="2800" i="1">
                <a:latin typeface="Times New Roman" panose="02020603050405020304" pitchFamily="18" charset="0"/>
                <a:cs typeface="Times New Roman" panose="02020603050405020304" pitchFamily="18" charset="0"/>
              </a:rPr>
              <a:t>B</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rPr>
              <a:t>C</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rPr>
              <a:t>D</a:t>
            </a:r>
            <a:r>
              <a:rPr lang="en-US" altLang="zh-CN" sz="2800" baseline="-25000">
                <a:latin typeface="Times New Roman" panose="02020603050405020304" pitchFamily="18" charset="0"/>
                <a:cs typeface="Times New Roman" panose="02020603050405020304" pitchFamily="18" charset="0"/>
                <a:sym typeface="+mn-ea"/>
              </a:rPr>
              <a:t>1</a:t>
            </a:r>
            <a:r>
              <a:rPr lang="zh-CN" altLang="en-US" sz="2800"/>
              <a:t>中，</a:t>
            </a:r>
            <a:endParaRPr lang="zh-CN" altLang="en-US" sz="2800"/>
          </a:p>
          <a:p>
            <a:pPr marL="0" indent="0">
              <a:buNone/>
            </a:pPr>
            <a:r>
              <a:rPr lang="en-US" altLang="zh-CN" sz="2800" dirty="0">
                <a:sym typeface="+mn-ea"/>
              </a:rPr>
              <a:t>   </a:t>
            </a:r>
            <a:r>
              <a:rPr lang="en-US" altLang="zh-CN" sz="2800" dirty="0">
                <a:sym typeface="+mn-ea"/>
              </a:rPr>
              <a:t>(1)</a:t>
            </a:r>
            <a:r>
              <a:rPr lang="zh-CN" altLang="en-US" sz="2800">
                <a:sym typeface="+mn-ea"/>
              </a:rPr>
              <a:t>求证：平面</a:t>
            </a:r>
            <a:r>
              <a:rPr lang="en-US" altLang="zh-CN" sz="2800" i="1">
                <a:latin typeface="Times New Roman" panose="02020603050405020304" pitchFamily="18" charset="0"/>
                <a:cs typeface="Times New Roman" panose="02020603050405020304" pitchFamily="18" charset="0"/>
                <a:sym typeface="+mn-ea"/>
              </a:rPr>
              <a:t>A</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sym typeface="+mn-ea"/>
              </a:rPr>
              <a:t>BD</a:t>
            </a:r>
            <a:r>
              <a:rPr lang="zh-CN" altLang="en-US" sz="2800">
                <a:sym typeface="+mn-ea"/>
              </a:rPr>
              <a:t> //平面</a:t>
            </a:r>
            <a:r>
              <a:rPr lang="en-US" altLang="zh-CN" sz="2800" i="1">
                <a:latin typeface="Times New Roman" panose="02020603050405020304" pitchFamily="18" charset="0"/>
                <a:cs typeface="Times New Roman" panose="02020603050405020304" pitchFamily="18" charset="0"/>
                <a:sym typeface="+mn-ea"/>
              </a:rPr>
              <a:t>C</a:t>
            </a:r>
            <a:r>
              <a:rPr lang="en-US" altLang="zh-CN" sz="2800" i="1">
                <a:latin typeface="Times New Roman" panose="02020603050405020304" pitchFamily="18" charset="0"/>
                <a:cs typeface="Times New Roman" panose="02020603050405020304" pitchFamily="18" charset="0"/>
                <a:sym typeface="+mn-ea"/>
              </a:rPr>
              <a:t>D</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sym typeface="+mn-ea"/>
              </a:rPr>
              <a:t>B</a:t>
            </a:r>
            <a:r>
              <a:rPr lang="en-US" altLang="zh-CN" sz="2800" baseline="-25000">
                <a:latin typeface="Times New Roman" panose="02020603050405020304" pitchFamily="18" charset="0"/>
                <a:cs typeface="Times New Roman" panose="02020603050405020304" pitchFamily="18" charset="0"/>
                <a:sym typeface="+mn-ea"/>
              </a:rPr>
              <a:t>1</a:t>
            </a:r>
            <a:r>
              <a:rPr lang="zh-CN" altLang="en-US" sz="2800">
                <a:sym typeface="+mn-ea"/>
              </a:rPr>
              <a:t>；</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pic>
        <p:nvPicPr>
          <p:cNvPr id="4" name="图片 3"/>
          <p:cNvPicPr>
            <a:picLocks noChangeAspect="1"/>
          </p:cNvPicPr>
          <p:nvPr/>
        </p:nvPicPr>
        <p:blipFill>
          <a:blip r:embed="rId1"/>
          <a:stretch>
            <a:fillRect/>
          </a:stretch>
        </p:blipFill>
        <p:spPr>
          <a:xfrm>
            <a:off x="612140" y="1417320"/>
            <a:ext cx="7358380" cy="5166360"/>
          </a:xfrm>
          <a:prstGeom prst="rect">
            <a:avLst/>
          </a:prstGeom>
        </p:spPr>
      </p:pic>
      <p:pic>
        <p:nvPicPr>
          <p:cNvPr id="9" name="图片 8" descr="D6K%[W3R9AT]S2`W9_0Y4IP"/>
          <p:cNvPicPr/>
          <p:nvPr/>
        </p:nvPicPr>
        <p:blipFill>
          <a:blip r:embed="rId2" cstate="print"/>
          <a:stretch>
            <a:fillRect/>
          </a:stretch>
        </p:blipFill>
        <p:spPr>
          <a:xfrm>
            <a:off x="5727700" y="3493135"/>
            <a:ext cx="2487930" cy="1616075"/>
          </a:xfrm>
          <a:prstGeom prst="rect">
            <a:avLst/>
          </a:prstGeom>
          <a:noFill/>
          <a:ln w="9525">
            <a:noFill/>
          </a:ln>
        </p:spPr>
      </p:pic>
      <p:sp>
        <p:nvSpPr>
          <p:cNvPr id="5" name="内容占位符 4"/>
          <p:cNvSpPr/>
          <p:nvPr>
            <p:ph idx="1"/>
          </p:nvPr>
        </p:nvSpPr>
        <p:spPr>
          <a:xfrm>
            <a:off x="441960" y="756285"/>
            <a:ext cx="8229600" cy="1025525"/>
          </a:xfrm>
        </p:spPr>
        <p:txBody>
          <a:bodyPr/>
          <a:p>
            <a:pPr marL="0" indent="0">
              <a:buNone/>
            </a:pPr>
            <a:r>
              <a:rPr lang="en-US" altLang="zh-CN" sz="2800" dirty="0">
                <a:sym typeface="+mn-ea"/>
              </a:rPr>
              <a:t> (2)</a:t>
            </a:r>
            <a:r>
              <a:rPr lang="zh-CN" altLang="en-US" sz="2800"/>
              <a:t>求平面</a:t>
            </a:r>
            <a:r>
              <a:rPr lang="en-US" altLang="zh-CN" sz="2800" i="1">
                <a:latin typeface="Times New Roman" panose="02020603050405020304" pitchFamily="18" charset="0"/>
                <a:cs typeface="Times New Roman" panose="02020603050405020304" pitchFamily="18" charset="0"/>
                <a:sym typeface="+mn-ea"/>
              </a:rPr>
              <a:t>A</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sym typeface="+mn-ea"/>
              </a:rPr>
              <a:t>BD</a:t>
            </a:r>
            <a:r>
              <a:rPr lang="zh-CN" altLang="en-US" sz="2800"/>
              <a:t>和平面</a:t>
            </a:r>
            <a:r>
              <a:rPr lang="en-US" altLang="zh-CN" sz="2800" i="1">
                <a:latin typeface="Times New Roman" panose="02020603050405020304" pitchFamily="18" charset="0"/>
                <a:cs typeface="Times New Roman" panose="02020603050405020304" pitchFamily="18" charset="0"/>
                <a:sym typeface="+mn-ea"/>
              </a:rPr>
              <a:t>C</a:t>
            </a:r>
            <a:r>
              <a:rPr lang="en-US" altLang="zh-CN" sz="2800" i="1">
                <a:latin typeface="Times New Roman" panose="02020603050405020304" pitchFamily="18" charset="0"/>
                <a:cs typeface="Times New Roman" panose="02020603050405020304" pitchFamily="18" charset="0"/>
                <a:sym typeface="+mn-ea"/>
              </a:rPr>
              <a:t>D</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sym typeface="+mn-ea"/>
              </a:rPr>
              <a:t>B</a:t>
            </a:r>
            <a:r>
              <a:rPr lang="en-US" altLang="zh-CN" sz="2800" baseline="-25000">
                <a:latin typeface="Times New Roman" panose="02020603050405020304" pitchFamily="18" charset="0"/>
                <a:cs typeface="Times New Roman" panose="02020603050405020304" pitchFamily="18" charset="0"/>
                <a:sym typeface="+mn-ea"/>
              </a:rPr>
              <a:t>1</a:t>
            </a:r>
            <a:r>
              <a:rPr lang="zh-CN" altLang="en-US" sz="2800"/>
              <a:t>的距离.</a:t>
            </a:r>
            <a:endParaRPr lang="zh-CN" altLang="en-US" sz="2800"/>
          </a:p>
        </p:txBody>
      </p:sp>
      <p:pic>
        <p:nvPicPr>
          <p:cNvPr id="10" name="图片 9"/>
          <p:cNvPicPr>
            <a:picLocks noChangeAspect="1"/>
          </p:cNvPicPr>
          <p:nvPr/>
        </p:nvPicPr>
        <p:blipFill>
          <a:blip r:embed="rId3"/>
          <a:stretch>
            <a:fillRect/>
          </a:stretch>
        </p:blipFill>
        <p:spPr>
          <a:xfrm>
            <a:off x="5783580" y="1320800"/>
            <a:ext cx="2294255" cy="2077085"/>
          </a:xfrm>
          <a:prstGeom prst="rect">
            <a:avLst/>
          </a:prstGeom>
        </p:spPr>
      </p:pic>
      <p:pic>
        <p:nvPicPr>
          <p:cNvPr id="6" name="图片 5"/>
          <p:cNvPicPr>
            <a:picLocks noChangeAspect="1"/>
          </p:cNvPicPr>
          <p:nvPr/>
        </p:nvPicPr>
        <p:blipFill>
          <a:blip r:embed="rId4"/>
          <a:stretch>
            <a:fillRect/>
          </a:stretch>
        </p:blipFill>
        <p:spPr>
          <a:xfrm>
            <a:off x="6341745" y="6146165"/>
            <a:ext cx="216535" cy="267335"/>
          </a:xfrm>
          <a:prstGeom prst="rect">
            <a:avLst/>
          </a:prstGeom>
        </p:spPr>
      </p:pic>
      <p:pic>
        <p:nvPicPr>
          <p:cNvPr id="8" name="图片 7"/>
          <p:cNvPicPr>
            <a:picLocks noChangeAspect="1"/>
          </p:cNvPicPr>
          <p:nvPr/>
        </p:nvPicPr>
        <p:blipFill>
          <a:blip r:embed="rId5"/>
          <a:stretch>
            <a:fillRect/>
          </a:stretch>
        </p:blipFill>
        <p:spPr>
          <a:xfrm>
            <a:off x="4250690" y="4769485"/>
            <a:ext cx="1062990" cy="3632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3" name="标题 20484"/>
          <p:cNvSpPr>
            <a:spLocks noGrp="1"/>
          </p:cNvSpPr>
          <p:nvPr>
            <p:ph type="title"/>
          </p:nvPr>
        </p:nvSpPr>
        <p:spPr/>
        <p:txBody>
          <a:bodyPr anchor="ctr"/>
          <a:lstStyle/>
          <a:p>
            <a:r>
              <a:rPr lang="zh-CN" altLang="en-US" dirty="0"/>
              <a:t>课堂例题</a:t>
            </a:r>
            <a:endParaRPr lang="zh-CN" altLang="en-US" dirty="0"/>
          </a:p>
        </p:txBody>
      </p:sp>
      <p:sp>
        <p:nvSpPr>
          <p:cNvPr id="3" name="内容占位符 2"/>
          <p:cNvSpPr/>
          <p:nvPr>
            <p:ph idx="1"/>
          </p:nvPr>
        </p:nvSpPr>
        <p:spPr>
          <a:xfrm>
            <a:off x="457200" y="1708785"/>
            <a:ext cx="8229600" cy="1637665"/>
          </a:xfrm>
        </p:spPr>
        <p:txBody>
          <a:bodyPr/>
          <a:p>
            <a:pPr marL="0" indent="0">
              <a:buNone/>
            </a:pP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sym typeface="+mn-ea"/>
              </a:rPr>
              <a:t>例</a:t>
            </a:r>
            <a:r>
              <a:rPr lang="en-US" altLang="zh-CN" sz="2800" dirty="0">
                <a:sym typeface="+mn-ea"/>
              </a:rPr>
              <a:t>1</a:t>
            </a:r>
            <a:r>
              <a:rPr lang="en-US" altLang="zh-CN" sz="2800"/>
              <a:t>  </a:t>
            </a:r>
            <a:r>
              <a:rPr lang="zh-CN" altLang="en-US" sz="2800"/>
              <a:t>在棱长为</a:t>
            </a:r>
            <a:r>
              <a:rPr lang="en-US" altLang="zh-CN" sz="2800" i="1">
                <a:latin typeface="Times New Roman" panose="02020603050405020304" pitchFamily="18" charset="0"/>
                <a:cs typeface="Times New Roman" panose="02020603050405020304" pitchFamily="18" charset="0"/>
              </a:rPr>
              <a:t>a</a:t>
            </a:r>
            <a:r>
              <a:rPr lang="zh-CN" altLang="en-US" sz="2800"/>
              <a:t>的正方体</a:t>
            </a:r>
            <a:r>
              <a:rPr lang="en-US" altLang="zh-CN" sz="2800" i="1">
                <a:latin typeface="Times New Roman" panose="02020603050405020304" pitchFamily="18" charset="0"/>
                <a:cs typeface="Times New Roman" panose="02020603050405020304" pitchFamily="18" charset="0"/>
              </a:rPr>
              <a:t>ABCD</a:t>
            </a:r>
            <a:r>
              <a:rPr lang="en-US" altLang="zh-CN" sz="2800"/>
              <a:t>-</a:t>
            </a:r>
            <a:r>
              <a:rPr lang="en-US" altLang="zh-CN" sz="2800" i="1">
                <a:latin typeface="Times New Roman" panose="02020603050405020304" pitchFamily="18" charset="0"/>
                <a:cs typeface="Times New Roman" panose="02020603050405020304" pitchFamily="18" charset="0"/>
              </a:rPr>
              <a:t>A</a:t>
            </a:r>
            <a:r>
              <a:rPr lang="en-US" altLang="zh-CN" sz="2800" baseline="-25000">
                <a:latin typeface="Times New Roman" panose="02020603050405020304" pitchFamily="18" charset="0"/>
                <a:cs typeface="Times New Roman" panose="02020603050405020304" pitchFamily="18" charset="0"/>
              </a:rPr>
              <a:t>1</a:t>
            </a:r>
            <a:r>
              <a:rPr lang="en-US" altLang="zh-CN" sz="2800" i="1">
                <a:latin typeface="Times New Roman" panose="02020603050405020304" pitchFamily="18" charset="0"/>
                <a:cs typeface="Times New Roman" panose="02020603050405020304" pitchFamily="18" charset="0"/>
              </a:rPr>
              <a:t>B</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rPr>
              <a:t>C</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rPr>
              <a:t>D</a:t>
            </a:r>
            <a:r>
              <a:rPr lang="en-US" altLang="zh-CN" sz="2800" baseline="-25000">
                <a:latin typeface="Times New Roman" panose="02020603050405020304" pitchFamily="18" charset="0"/>
                <a:cs typeface="Times New Roman" panose="02020603050405020304" pitchFamily="18" charset="0"/>
                <a:sym typeface="+mn-ea"/>
              </a:rPr>
              <a:t>1</a:t>
            </a:r>
            <a:r>
              <a:rPr lang="zh-CN" altLang="en-US" sz="2800"/>
              <a:t>中，</a:t>
            </a:r>
            <a:endParaRPr lang="zh-CN" altLang="en-US" sz="2800"/>
          </a:p>
          <a:p>
            <a:pPr marL="0" indent="0">
              <a:buNone/>
            </a:pPr>
            <a:r>
              <a:rPr lang="en-US" altLang="zh-CN" sz="2800" dirty="0">
                <a:sym typeface="+mn-ea"/>
              </a:rPr>
              <a:t>   (1)</a:t>
            </a:r>
            <a:r>
              <a:rPr lang="zh-CN" altLang="en-US" sz="2800"/>
              <a:t>求证：平面</a:t>
            </a:r>
            <a:r>
              <a:rPr lang="en-US" altLang="zh-CN" sz="2800" i="1">
                <a:latin typeface="Times New Roman" panose="02020603050405020304" pitchFamily="18" charset="0"/>
                <a:cs typeface="Times New Roman" panose="02020603050405020304" pitchFamily="18" charset="0"/>
              </a:rPr>
              <a:t>A</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rPr>
              <a:t>BD</a:t>
            </a:r>
            <a:r>
              <a:rPr lang="en-US" altLang="zh-CN" sz="2800" baseline="-25000">
                <a:latin typeface="Times New Roman" panose="02020603050405020304" pitchFamily="18" charset="0"/>
                <a:cs typeface="Times New Roman" panose="02020603050405020304" pitchFamily="18" charset="0"/>
                <a:sym typeface="+mn-ea"/>
              </a:rPr>
              <a:t>1</a:t>
            </a:r>
            <a:r>
              <a:rPr lang="zh-CN" altLang="en-US" sz="2800"/>
              <a:t> //平面</a:t>
            </a:r>
            <a:r>
              <a:rPr lang="en-US" altLang="zh-CN" sz="2800" i="1">
                <a:latin typeface="Times New Roman" panose="02020603050405020304" pitchFamily="18" charset="0"/>
                <a:cs typeface="Times New Roman" panose="02020603050405020304" pitchFamily="18" charset="0"/>
              </a:rPr>
              <a:t>C</a:t>
            </a:r>
            <a:r>
              <a:rPr lang="en-US" altLang="zh-CN" sz="2800" i="1">
                <a:latin typeface="Times New Roman" panose="02020603050405020304" pitchFamily="18" charset="0"/>
                <a:cs typeface="Times New Roman" panose="02020603050405020304" pitchFamily="18" charset="0"/>
                <a:sym typeface="+mn-ea"/>
              </a:rPr>
              <a:t>D</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rPr>
              <a:t>B</a:t>
            </a:r>
            <a:r>
              <a:rPr lang="en-US" altLang="zh-CN" sz="2800" baseline="-25000">
                <a:latin typeface="Times New Roman" panose="02020603050405020304" pitchFamily="18" charset="0"/>
                <a:cs typeface="Times New Roman" panose="02020603050405020304" pitchFamily="18" charset="0"/>
                <a:sym typeface="+mn-ea"/>
              </a:rPr>
              <a:t>1</a:t>
            </a:r>
            <a:r>
              <a:rPr lang="zh-CN" altLang="en-US" sz="2800"/>
              <a:t>；</a:t>
            </a:r>
            <a:endParaRPr lang="zh-CN" altLang="en-US" sz="2800"/>
          </a:p>
          <a:p>
            <a:pPr marL="0" indent="0">
              <a:buNone/>
            </a:pPr>
            <a:r>
              <a:rPr lang="en-US" altLang="zh-CN" sz="2800" dirty="0">
                <a:sym typeface="+mn-ea"/>
              </a:rPr>
              <a:t>   (2)</a:t>
            </a:r>
            <a:r>
              <a:rPr lang="zh-CN" altLang="en-US" sz="2800"/>
              <a:t>求平面</a:t>
            </a:r>
            <a:r>
              <a:rPr lang="en-US" altLang="zh-CN" sz="2800" i="1">
                <a:latin typeface="Times New Roman" panose="02020603050405020304" pitchFamily="18" charset="0"/>
                <a:cs typeface="Times New Roman" panose="02020603050405020304" pitchFamily="18" charset="0"/>
                <a:sym typeface="+mn-ea"/>
              </a:rPr>
              <a:t>A</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sym typeface="+mn-ea"/>
              </a:rPr>
              <a:t>BD</a:t>
            </a:r>
            <a:r>
              <a:rPr lang="en-US" altLang="zh-CN" sz="2800" baseline="-25000">
                <a:latin typeface="Times New Roman" panose="02020603050405020304" pitchFamily="18" charset="0"/>
                <a:cs typeface="Times New Roman" panose="02020603050405020304" pitchFamily="18" charset="0"/>
                <a:sym typeface="+mn-ea"/>
              </a:rPr>
              <a:t>1</a:t>
            </a:r>
            <a:r>
              <a:rPr lang="zh-CN" altLang="en-US" sz="2800"/>
              <a:t>和平面</a:t>
            </a:r>
            <a:r>
              <a:rPr lang="en-US" altLang="zh-CN" sz="2800" i="1">
                <a:latin typeface="Times New Roman" panose="02020603050405020304" pitchFamily="18" charset="0"/>
                <a:cs typeface="Times New Roman" panose="02020603050405020304" pitchFamily="18" charset="0"/>
                <a:sym typeface="+mn-ea"/>
              </a:rPr>
              <a:t>C</a:t>
            </a:r>
            <a:r>
              <a:rPr lang="en-US" altLang="zh-CN" sz="2800" baseline="-25000">
                <a:latin typeface="Times New Roman" panose="02020603050405020304" pitchFamily="18" charset="0"/>
                <a:cs typeface="Times New Roman" panose="02020603050405020304" pitchFamily="18" charset="0"/>
                <a:sym typeface="+mn-ea"/>
              </a:rPr>
              <a:t>1</a:t>
            </a:r>
            <a:r>
              <a:rPr lang="en-US" altLang="zh-CN" sz="2800" i="1">
                <a:latin typeface="Times New Roman" panose="02020603050405020304" pitchFamily="18" charset="0"/>
                <a:cs typeface="Times New Roman" panose="02020603050405020304" pitchFamily="18" charset="0"/>
                <a:sym typeface="+mn-ea"/>
              </a:rPr>
              <a:t>BD</a:t>
            </a:r>
            <a:r>
              <a:rPr lang="zh-CN" altLang="en-US" sz="2800"/>
              <a:t>的距离.</a:t>
            </a:r>
            <a:endParaRPr lang="zh-CN" altLang="en-US" sz="2800"/>
          </a:p>
        </p:txBody>
      </p:sp>
      <p:pic>
        <p:nvPicPr>
          <p:cNvPr id="10" name="图片 9"/>
          <p:cNvPicPr>
            <a:picLocks noChangeAspect="1"/>
          </p:cNvPicPr>
          <p:nvPr/>
        </p:nvPicPr>
        <p:blipFill>
          <a:blip r:embed="rId1"/>
          <a:stretch>
            <a:fillRect/>
          </a:stretch>
        </p:blipFill>
        <p:spPr>
          <a:xfrm>
            <a:off x="4891405" y="3745230"/>
            <a:ext cx="2498725" cy="226187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a:sym typeface="+mn-ea"/>
              </a:rPr>
              <a:t>课堂例题</a:t>
            </a:r>
            <a:endParaRPr lang="zh-CN" altLang="en-US"/>
          </a:p>
        </p:txBody>
      </p:sp>
      <p:sp>
        <p:nvSpPr>
          <p:cNvPr id="3" name="内容占位符 2"/>
          <p:cNvSpPr>
            <a:spLocks noGrp="1"/>
          </p:cNvSpPr>
          <p:nvPr>
            <p:ph idx="1"/>
          </p:nvPr>
        </p:nvSpPr>
        <p:spPr>
          <a:xfrm>
            <a:off x="457200" y="1386840"/>
            <a:ext cx="8229600" cy="4876800"/>
          </a:xfrm>
        </p:spPr>
        <p:txBody>
          <a:bodyPr/>
          <a:p>
            <a:pPr eaLnBrk="1" hangingPunct="1">
              <a:lnSpc>
                <a:spcPct val="150000"/>
              </a:lnSpc>
              <a:spcBef>
                <a:spcPct val="0"/>
              </a:spcBef>
              <a:buFont typeface="Arial" panose="020B0604020202020204" pitchFamily="34" charset="0"/>
              <a:buNone/>
            </a:pPr>
            <a:r>
              <a:rPr lang="zh-CN" altLang="en-US" sz="2800">
                <a:latin typeface="Times New Roman" panose="02020603050405020304" pitchFamily="18" charset="0"/>
                <a:ea typeface="宋体" panose="02010600030101010101" pitchFamily="2" charset="-122"/>
                <a:sym typeface="+mn-ea"/>
              </a:rPr>
              <a:t>例</a:t>
            </a:r>
            <a:r>
              <a:rPr lang="en-US" altLang="zh-CN" sz="2800">
                <a:latin typeface="Times New Roman" panose="02020603050405020304" pitchFamily="18" charset="0"/>
                <a:ea typeface="宋体" panose="02010600030101010101" pitchFamily="2" charset="-122"/>
                <a:sym typeface="+mn-ea"/>
              </a:rPr>
              <a:t>2</a:t>
            </a:r>
            <a:r>
              <a:rPr lang="en-US" altLang="zh-CN" sz="2800">
                <a:sym typeface="+mn-ea"/>
              </a:rPr>
              <a:t> </a:t>
            </a:r>
            <a:r>
              <a:rPr lang="en-US" altLang="zh-CN" sz="2800">
                <a:sym typeface="+mn-ea"/>
              </a:rPr>
              <a:t> </a:t>
            </a:r>
            <a:r>
              <a:rPr lang="zh-CN" altLang="en-US" sz="2800" dirty="0">
                <a:latin typeface="+mn-ea"/>
                <a:sym typeface="+mn-ea"/>
              </a:rPr>
              <a:t>用一个平面去截正方体，则截面形状不可能是  </a:t>
            </a:r>
            <a:endParaRPr lang="zh-CN" altLang="en-US" sz="2800" dirty="0">
              <a:latin typeface="+mn-ea"/>
              <a:sym typeface="+mn-ea"/>
            </a:endParaRPr>
          </a:p>
          <a:p>
            <a:pPr eaLnBrk="1" hangingPunct="1">
              <a:lnSpc>
                <a:spcPct val="150000"/>
              </a:lnSpc>
              <a:spcBef>
                <a:spcPct val="0"/>
              </a:spcBef>
              <a:buFont typeface="Arial" panose="020B0604020202020204" pitchFamily="34" charset="0"/>
              <a:buNone/>
            </a:pPr>
            <a:r>
              <a:rPr lang="zh-CN" altLang="en-US" sz="2800" dirty="0">
                <a:latin typeface="+mn-ea"/>
                <a:sym typeface="+mn-ea"/>
              </a:rPr>
              <a:t>       </a:t>
            </a:r>
            <a:r>
              <a:rPr lang="zh-CN" altLang="en-US" sz="2800" b="1">
                <a:latin typeface="Times New Roman" panose="02020603050405020304" pitchFamily="18" charset="0"/>
                <a:ea typeface="宋体" panose="02010600030101010101" pitchFamily="2" charset="-122"/>
                <a:sym typeface="+mn-ea"/>
              </a:rPr>
              <a:t>（         ）</a:t>
            </a:r>
            <a:endParaRPr lang="zh-CN" altLang="en-US" sz="2800" dirty="0">
              <a:latin typeface="+mn-ea"/>
              <a:ea typeface="+mn-ea"/>
            </a:endParaRPr>
          </a:p>
          <a:p>
            <a:pPr eaLnBrk="1" hangingPunct="1">
              <a:lnSpc>
                <a:spcPct val="150000"/>
              </a:lnSpc>
              <a:spcBef>
                <a:spcPct val="0"/>
              </a:spcBef>
              <a:buFont typeface="Arial" panose="020B0604020202020204" pitchFamily="34" charset="0"/>
              <a:buNone/>
            </a:pPr>
            <a:r>
              <a:rPr lang="en-US" altLang="zh-CN" sz="2800" dirty="0">
                <a:latin typeface="+mn-ea"/>
                <a:sym typeface="+mn-ea"/>
              </a:rPr>
              <a:t>A.</a:t>
            </a:r>
            <a:r>
              <a:rPr lang="zh-CN" altLang="en-US" sz="2800" dirty="0">
                <a:latin typeface="+mn-ea"/>
                <a:sym typeface="+mn-ea"/>
              </a:rPr>
              <a:t>正三角形     </a:t>
            </a:r>
            <a:r>
              <a:rPr lang="en-US" altLang="zh-CN" sz="2800" dirty="0">
                <a:latin typeface="+mn-ea"/>
                <a:sym typeface="+mn-ea"/>
              </a:rPr>
              <a:t>B.</a:t>
            </a:r>
            <a:r>
              <a:rPr lang="zh-CN" altLang="en-US" sz="2800" dirty="0">
                <a:latin typeface="+mn-ea"/>
                <a:sym typeface="+mn-ea"/>
              </a:rPr>
              <a:t>正方形     </a:t>
            </a:r>
            <a:r>
              <a:rPr lang="en-US" altLang="zh-CN" sz="2800" dirty="0">
                <a:latin typeface="+mn-ea"/>
                <a:sym typeface="+mn-ea"/>
              </a:rPr>
              <a:t>C.</a:t>
            </a:r>
            <a:r>
              <a:rPr lang="zh-CN" altLang="en-US" sz="2800" dirty="0">
                <a:latin typeface="+mn-ea"/>
                <a:sym typeface="+mn-ea"/>
              </a:rPr>
              <a:t>正五边形    </a:t>
            </a:r>
            <a:r>
              <a:rPr lang="en-US" altLang="zh-CN" sz="2800" dirty="0">
                <a:latin typeface="+mn-ea"/>
                <a:sym typeface="+mn-ea"/>
              </a:rPr>
              <a:t>D.</a:t>
            </a:r>
            <a:r>
              <a:rPr lang="zh-CN" altLang="en-US" sz="2800" dirty="0">
                <a:latin typeface="+mn-ea"/>
                <a:sym typeface="宋体" panose="02010600030101010101" pitchFamily="2" charset="-122"/>
              </a:rPr>
              <a:t>正六边形</a:t>
            </a:r>
            <a:endParaRPr lang="zh-CN" altLang="en-US" sz="2800" dirty="0">
              <a:latin typeface="+mn-ea"/>
              <a:sym typeface="宋体" panose="02010600030101010101" pitchFamily="2" charset="-122"/>
            </a:endParaRPr>
          </a:p>
        </p:txBody>
      </p:sp>
      <p:pic>
        <p:nvPicPr>
          <p:cNvPr id="5" name="图片 4"/>
          <p:cNvPicPr>
            <a:picLocks noChangeAspect="1"/>
          </p:cNvPicPr>
          <p:nvPr/>
        </p:nvPicPr>
        <p:blipFill>
          <a:blip r:embed="rId1"/>
          <a:stretch>
            <a:fillRect/>
          </a:stretch>
        </p:blipFill>
        <p:spPr>
          <a:xfrm>
            <a:off x="698500" y="3340100"/>
            <a:ext cx="1547495" cy="1626870"/>
          </a:xfrm>
          <a:prstGeom prst="rect">
            <a:avLst/>
          </a:prstGeom>
        </p:spPr>
      </p:pic>
      <p:pic>
        <p:nvPicPr>
          <p:cNvPr id="6" name="图片 5"/>
          <p:cNvPicPr>
            <a:picLocks noChangeAspect="1"/>
          </p:cNvPicPr>
          <p:nvPr/>
        </p:nvPicPr>
        <p:blipFill>
          <a:blip r:embed="rId2"/>
          <a:stretch>
            <a:fillRect/>
          </a:stretch>
        </p:blipFill>
        <p:spPr>
          <a:xfrm>
            <a:off x="2776855" y="3326765"/>
            <a:ext cx="1452880" cy="1628140"/>
          </a:xfrm>
          <a:prstGeom prst="rect">
            <a:avLst/>
          </a:prstGeom>
        </p:spPr>
      </p:pic>
      <p:pic>
        <p:nvPicPr>
          <p:cNvPr id="7" name="图片 6"/>
          <p:cNvPicPr>
            <a:picLocks noChangeAspect="1"/>
          </p:cNvPicPr>
          <p:nvPr/>
        </p:nvPicPr>
        <p:blipFill>
          <a:blip r:embed="rId3"/>
          <a:stretch>
            <a:fillRect/>
          </a:stretch>
        </p:blipFill>
        <p:spPr>
          <a:xfrm>
            <a:off x="1947545" y="4874895"/>
            <a:ext cx="1547495" cy="1626870"/>
          </a:xfrm>
          <a:prstGeom prst="rect">
            <a:avLst/>
          </a:prstGeom>
        </p:spPr>
      </p:pic>
      <p:pic>
        <p:nvPicPr>
          <p:cNvPr id="8" name="图片 7"/>
          <p:cNvPicPr>
            <a:picLocks noChangeAspect="1"/>
          </p:cNvPicPr>
          <p:nvPr/>
        </p:nvPicPr>
        <p:blipFill>
          <a:blip r:embed="rId4"/>
          <a:stretch>
            <a:fillRect/>
          </a:stretch>
        </p:blipFill>
        <p:spPr>
          <a:xfrm>
            <a:off x="3376930" y="4861560"/>
            <a:ext cx="1468120" cy="1563370"/>
          </a:xfrm>
          <a:prstGeom prst="rect">
            <a:avLst/>
          </a:prstGeom>
        </p:spPr>
      </p:pic>
      <p:pic>
        <p:nvPicPr>
          <p:cNvPr id="9" name="图片 8"/>
          <p:cNvPicPr>
            <a:picLocks noChangeAspect="1"/>
          </p:cNvPicPr>
          <p:nvPr/>
        </p:nvPicPr>
        <p:blipFill>
          <a:blip r:embed="rId5"/>
          <a:stretch>
            <a:fillRect/>
          </a:stretch>
        </p:blipFill>
        <p:spPr>
          <a:xfrm>
            <a:off x="4845050" y="3385185"/>
            <a:ext cx="1405255" cy="1564640"/>
          </a:xfrm>
          <a:prstGeom prst="rect">
            <a:avLst/>
          </a:prstGeom>
        </p:spPr>
      </p:pic>
      <p:pic>
        <p:nvPicPr>
          <p:cNvPr id="10" name="图片 9"/>
          <p:cNvPicPr>
            <a:picLocks noChangeAspect="1"/>
          </p:cNvPicPr>
          <p:nvPr/>
        </p:nvPicPr>
        <p:blipFill>
          <a:blip r:embed="rId6"/>
          <a:stretch>
            <a:fillRect/>
          </a:stretch>
        </p:blipFill>
        <p:spPr>
          <a:xfrm>
            <a:off x="6919595" y="3329305"/>
            <a:ext cx="1484630" cy="1532255"/>
          </a:xfrm>
          <a:prstGeom prst="rect">
            <a:avLst/>
          </a:prstGeom>
        </p:spPr>
      </p:pic>
      <p:sp>
        <p:nvSpPr>
          <p:cNvPr id="11" name="文本框 10"/>
          <p:cNvSpPr txBox="1"/>
          <p:nvPr/>
        </p:nvSpPr>
        <p:spPr>
          <a:xfrm>
            <a:off x="1708150" y="2124788"/>
            <a:ext cx="476250" cy="583565"/>
          </a:xfrm>
          <a:prstGeom prst="rect">
            <a:avLst/>
          </a:prstGeom>
          <a:noFill/>
        </p:spPr>
        <p:txBody>
          <a:bodyPr wrap="none" rtlCol="0">
            <a:spAutoFit/>
          </a:bodyPr>
          <a:p>
            <a:r>
              <a:rPr kumimoji="1" lang="en-US" altLang="zh-CN" sz="3200" b="1" dirty="0">
                <a:solidFill>
                  <a:srgbClr val="FF0000"/>
                </a:solidFill>
                <a:latin typeface="Times New Roman" panose="02020603050405020304" pitchFamily="18" charset="0"/>
                <a:cs typeface="Times New Roman" panose="02020603050405020304" pitchFamily="18" charset="0"/>
              </a:rPr>
              <a:t>C</a:t>
            </a:r>
            <a:endParaRPr kumimoji="1" lang="en-US" altLang="zh-CN" sz="32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课堂例题</a:t>
            </a:r>
            <a:endParaRPr lang="zh-CN" altLang="zh-CN"/>
          </a:p>
        </p:txBody>
      </p:sp>
      <p:pic>
        <p:nvPicPr>
          <p:cNvPr id="4" name="内容占位符 3"/>
          <p:cNvPicPr>
            <a:picLocks noChangeAspect="1"/>
          </p:cNvPicPr>
          <p:nvPr>
            <p:ph idx="1"/>
          </p:nvPr>
        </p:nvPicPr>
        <p:blipFill>
          <a:blip r:embed="rId1"/>
          <a:stretch>
            <a:fillRect/>
          </a:stretch>
        </p:blipFill>
        <p:spPr>
          <a:xfrm>
            <a:off x="5993765" y="3387090"/>
            <a:ext cx="2381250" cy="2829560"/>
          </a:xfrm>
          <a:prstGeom prst="rect">
            <a:avLst/>
          </a:prstGeom>
        </p:spPr>
      </p:pic>
      <p:graphicFrame>
        <p:nvGraphicFramePr>
          <p:cNvPr id="17" name="对象 16"/>
          <p:cNvGraphicFramePr>
            <a:graphicFrameLocks noChangeAspect="1"/>
          </p:cNvGraphicFramePr>
          <p:nvPr/>
        </p:nvGraphicFramePr>
        <p:xfrm>
          <a:off x="311468" y="1590358"/>
          <a:ext cx="8375015" cy="2145030"/>
        </p:xfrm>
        <a:graphic>
          <a:graphicData uri="http://schemas.openxmlformats.org/presentationml/2006/ole">
            <mc:AlternateContent xmlns:mc="http://schemas.openxmlformats.org/markup-compatibility/2006">
              <mc:Choice xmlns:v="urn:schemas-microsoft-com:vml" Requires="v">
                <p:oleObj spid="_x0000_s18" name="Equation" r:id="rId2" imgW="3745865" imgH="939800" progId="Equation.DSMT4">
                  <p:embed/>
                </p:oleObj>
              </mc:Choice>
              <mc:Fallback>
                <p:oleObj name="Equation" r:id="rId2" imgW="3745865" imgH="939800" progId="Equation.DSMT4">
                  <p:embed/>
                  <p:pic>
                    <p:nvPicPr>
                      <p:cNvPr id="0" name="Object 1"/>
                      <p:cNvPicPr>
                        <a:picLocks noChangeAspect="1" noChangeArrowheads="1"/>
                      </p:cNvPicPr>
                      <p:nvPr/>
                    </p:nvPicPr>
                    <p:blipFill>
                      <a:blip r:embed="rId3"/>
                      <a:srcRect/>
                      <a:stretch>
                        <a:fillRect/>
                      </a:stretch>
                    </p:blipFill>
                    <p:spPr bwMode="auto">
                      <a:xfrm>
                        <a:off x="311468" y="1590358"/>
                        <a:ext cx="8375015" cy="214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内容占位符 2"/>
          <p:cNvSpPr>
            <a:spLocks noGrp="1"/>
          </p:cNvSpPr>
          <p:nvPr/>
        </p:nvSpPr>
        <p:spPr>
          <a:xfrm>
            <a:off x="297180" y="138684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eaLnBrk="1" hangingPunct="1">
              <a:lnSpc>
                <a:spcPct val="150000"/>
              </a:lnSpc>
              <a:spcBef>
                <a:spcPct val="0"/>
              </a:spcBef>
              <a:buFont typeface="Arial" panose="020B0604020202020204" pitchFamily="34" charset="0"/>
              <a:buNone/>
            </a:pPr>
            <a:r>
              <a:rPr lang="zh-CN" altLang="en-US" sz="2800">
                <a:latin typeface="Times New Roman" panose="02020603050405020304" pitchFamily="18" charset="0"/>
                <a:ea typeface="宋体" panose="02010600030101010101" pitchFamily="2" charset="-122"/>
                <a:sym typeface="+mn-ea"/>
              </a:rPr>
              <a:t>例</a:t>
            </a:r>
            <a:r>
              <a:rPr lang="en-US" altLang="zh-CN" sz="2800">
                <a:latin typeface="Times New Roman" panose="02020603050405020304" pitchFamily="18" charset="0"/>
                <a:ea typeface="宋体" panose="02010600030101010101" pitchFamily="2" charset="-122"/>
                <a:sym typeface="+mn-ea"/>
              </a:rPr>
              <a:t>3</a:t>
            </a:r>
            <a:r>
              <a:rPr lang="en-US" altLang="zh-CN" sz="2800">
                <a:sym typeface="+mn-ea"/>
              </a:rPr>
              <a:t>  </a:t>
            </a:r>
            <a:endParaRPr lang="zh-CN" altLang="en-US" sz="2800" dirty="0">
              <a:latin typeface="+mn-ea"/>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latin typeface="Times New Roman" panose="02020603050405020304" pitchFamily="18" charset="0"/>
                <a:cs typeface="Times New Roman" panose="02020603050405020304" pitchFamily="18" charset="0"/>
                <a:sym typeface="+mn-ea"/>
              </a:rPr>
              <a:t>53</a:t>
            </a:r>
            <a:r>
              <a:rPr lang="en-US" altLang="zh-CN">
                <a:sym typeface="+mn-ea"/>
              </a:rPr>
              <a:t> </a:t>
            </a:r>
            <a:r>
              <a:rPr lang="zh-CN" altLang="en-US">
                <a:sym typeface="+mn-ea"/>
              </a:rPr>
              <a:t>空间两直线的位置关系</a:t>
            </a:r>
            <a:endParaRPr lang="zh-CN" altLang="en-US"/>
          </a:p>
        </p:txBody>
      </p:sp>
      <p:pic>
        <p:nvPicPr>
          <p:cNvPr id="4" name="图片 3"/>
          <p:cNvPicPr>
            <a:picLocks noChangeAspect="1"/>
          </p:cNvPicPr>
          <p:nvPr/>
        </p:nvPicPr>
        <p:blipFill>
          <a:blip r:embed="rId1"/>
          <a:stretch>
            <a:fillRect/>
          </a:stretch>
        </p:blipFill>
        <p:spPr>
          <a:xfrm>
            <a:off x="457200" y="1609725"/>
            <a:ext cx="7216140" cy="1308735"/>
          </a:xfrm>
          <a:prstGeom prst="rect">
            <a:avLst/>
          </a:prstGeom>
        </p:spPr>
      </p:pic>
      <p:sp>
        <p:nvSpPr>
          <p:cNvPr id="5" name="内容占位符 4"/>
          <p:cNvSpPr/>
          <p:nvPr>
            <p:ph idx="1"/>
          </p:nvPr>
        </p:nvSpPr>
        <p:spPr>
          <a:xfrm>
            <a:off x="633730" y="3137535"/>
            <a:ext cx="8229600" cy="3229610"/>
          </a:xfrm>
        </p:spPr>
        <p:txBody>
          <a:bodyPr/>
          <a:p>
            <a:pPr marL="0" indent="0">
              <a:buNone/>
            </a:pPr>
            <a:r>
              <a:rPr lang="zh-CN" altLang="en-US" sz="2800" dirty="0">
                <a:sym typeface="+mn-ea"/>
              </a:rPr>
              <a:t>答案不唯一</a:t>
            </a:r>
            <a:endParaRPr lang="zh-CN" altLang="en-US" sz="2800" dirty="0">
              <a:sym typeface="+mn-ea"/>
            </a:endParaRPr>
          </a:p>
          <a:p>
            <a:pPr marL="0" indent="0">
              <a:buNone/>
            </a:pPr>
            <a:r>
              <a:rPr lang="zh-CN" altLang="en-US" sz="2800" dirty="0">
                <a:sym typeface="+mn-ea"/>
              </a:rPr>
              <a:t>如：</a:t>
            </a:r>
            <a:endParaRPr lang="en-US" altLang="zh-CN" sz="2800" dirty="0">
              <a:sym typeface="+mn-ea"/>
            </a:endParaRPr>
          </a:p>
          <a:p>
            <a:pPr marL="0" indent="0">
              <a:buNone/>
            </a:pPr>
            <a:r>
              <a:rPr lang="en-US" altLang="zh-CN" sz="2800" dirty="0">
                <a:sym typeface="+mn-ea"/>
              </a:rPr>
              <a:t>(1) </a:t>
            </a:r>
            <a:r>
              <a:rPr lang="en-US" altLang="zh-CN" sz="2800" i="1" dirty="0">
                <a:latin typeface="Times New Roman" panose="02020603050405020304" pitchFamily="18" charset="0"/>
                <a:cs typeface="Times New Roman" panose="02020603050405020304" pitchFamily="18" charset="0"/>
                <a:sym typeface="+mn-ea"/>
              </a:rPr>
              <a:t>a</a:t>
            </a:r>
            <a:r>
              <a:rPr lang="zh-CN" altLang="en-US" sz="2800"/>
              <a:t> // </a:t>
            </a:r>
            <a:r>
              <a:rPr lang="en-US" altLang="zh-CN" sz="2800" i="1" dirty="0">
                <a:latin typeface="Times New Roman" panose="02020603050405020304" pitchFamily="18" charset="0"/>
                <a:cs typeface="Times New Roman" panose="02020603050405020304" pitchFamily="18" charset="0"/>
              </a:rPr>
              <a:t>b</a:t>
            </a:r>
            <a:r>
              <a:rPr lang="zh-CN" altLang="en-US" sz="2800"/>
              <a:t>，</a:t>
            </a:r>
            <a:r>
              <a:rPr lang="en-US" altLang="zh-CN" sz="2800" i="1" dirty="0">
                <a:latin typeface="Times New Roman" panose="02020603050405020304" pitchFamily="18" charset="0"/>
                <a:cs typeface="Times New Roman" panose="02020603050405020304" pitchFamily="18" charset="0"/>
              </a:rPr>
              <a:t>c</a:t>
            </a:r>
            <a:r>
              <a:rPr lang="en-US" altLang="zh-CN" sz="2800">
                <a:latin typeface="Arial" panose="020B0604020202020204" pitchFamily="34" charset="0"/>
                <a:cs typeface="Arial" panose="020B0604020202020204" pitchFamily="34" charset="0"/>
              </a:rPr>
              <a:t>∩</a:t>
            </a:r>
            <a:r>
              <a:rPr lang="en-US" altLang="zh-CN" sz="2800" i="1" dirty="0">
                <a:latin typeface="Times New Roman" panose="02020603050405020304" pitchFamily="18" charset="0"/>
                <a:cs typeface="Times New Roman" panose="02020603050405020304" pitchFamily="18" charset="0"/>
              </a:rPr>
              <a:t>a</a:t>
            </a:r>
            <a:r>
              <a:rPr lang="en-US" altLang="zh-CN" sz="2800"/>
              <a:t>=</a:t>
            </a:r>
            <a:r>
              <a:rPr lang="en-US" altLang="zh-CN" sz="2800" i="1" dirty="0">
                <a:latin typeface="Times New Roman" panose="02020603050405020304" pitchFamily="18" charset="0"/>
                <a:cs typeface="Times New Roman" panose="02020603050405020304" pitchFamily="18" charset="0"/>
              </a:rPr>
              <a:t>P</a:t>
            </a:r>
            <a:r>
              <a:rPr lang="zh-CN" altLang="en-US" sz="2800"/>
              <a:t>；</a:t>
            </a:r>
            <a:endParaRPr lang="zh-CN" altLang="en-US" sz="2800"/>
          </a:p>
          <a:p>
            <a:pPr marL="0" indent="0">
              <a:buNone/>
            </a:pPr>
            <a:r>
              <a:rPr lang="en-US" altLang="zh-CN" sz="2800" dirty="0">
                <a:sym typeface="+mn-ea"/>
              </a:rPr>
              <a:t>(2) </a:t>
            </a:r>
            <a:r>
              <a:rPr lang="en-US" altLang="zh-CN" sz="2800" i="1" dirty="0">
                <a:latin typeface="Times New Roman" panose="02020603050405020304" pitchFamily="18" charset="0"/>
                <a:cs typeface="Times New Roman" panose="02020603050405020304" pitchFamily="18" charset="0"/>
                <a:sym typeface="+mn-ea"/>
              </a:rPr>
              <a:t>b</a:t>
            </a:r>
            <a:r>
              <a:rPr lang="en-US" altLang="zh-CN" sz="2800">
                <a:latin typeface="Arial" panose="020B0604020202020204" pitchFamily="34" charset="0"/>
                <a:cs typeface="Arial" panose="020B0604020202020204" pitchFamily="34" charset="0"/>
                <a:sym typeface="+mn-ea"/>
              </a:rPr>
              <a:t>∩</a:t>
            </a:r>
            <a:r>
              <a:rPr lang="en-US" altLang="zh-CN" sz="2800" i="1" dirty="0">
                <a:latin typeface="Times New Roman" panose="02020603050405020304" pitchFamily="18" charset="0"/>
                <a:cs typeface="Times New Roman" panose="02020603050405020304" pitchFamily="18" charset="0"/>
                <a:sym typeface="+mn-ea"/>
              </a:rPr>
              <a:t>a</a:t>
            </a:r>
            <a:r>
              <a:rPr lang="en-US" altLang="zh-CN" sz="2800">
                <a:sym typeface="+mn-ea"/>
              </a:rPr>
              <a:t>=</a:t>
            </a:r>
            <a:r>
              <a:rPr lang="en-US" altLang="zh-CN" sz="2800" i="1" dirty="0">
                <a:latin typeface="Times New Roman" panose="02020603050405020304" pitchFamily="18" charset="0"/>
                <a:cs typeface="Times New Roman" panose="02020603050405020304" pitchFamily="18" charset="0"/>
                <a:sym typeface="+mn-ea"/>
              </a:rPr>
              <a:t>Q</a:t>
            </a:r>
            <a:r>
              <a:rPr lang="zh-CN" altLang="en-US" sz="2800">
                <a:sym typeface="+mn-ea"/>
              </a:rPr>
              <a:t>，</a:t>
            </a:r>
            <a:r>
              <a:rPr lang="en-US" altLang="zh-CN" sz="2800" i="1" dirty="0">
                <a:latin typeface="Times New Roman" panose="02020603050405020304" pitchFamily="18" charset="0"/>
                <a:cs typeface="Times New Roman" panose="02020603050405020304" pitchFamily="18" charset="0"/>
                <a:sym typeface="+mn-ea"/>
              </a:rPr>
              <a:t>c</a:t>
            </a:r>
            <a:r>
              <a:rPr lang="en-US" altLang="zh-CN" sz="2800">
                <a:latin typeface="Arial" panose="020B0604020202020204" pitchFamily="34" charset="0"/>
                <a:cs typeface="Arial" panose="020B0604020202020204" pitchFamily="34" charset="0"/>
                <a:sym typeface="+mn-ea"/>
              </a:rPr>
              <a:t>∩</a:t>
            </a:r>
            <a:r>
              <a:rPr lang="en-US" altLang="zh-CN" sz="2800" i="1" dirty="0">
                <a:latin typeface="Times New Roman" panose="02020603050405020304" pitchFamily="18" charset="0"/>
                <a:cs typeface="Times New Roman" panose="02020603050405020304" pitchFamily="18" charset="0"/>
                <a:sym typeface="+mn-ea"/>
              </a:rPr>
              <a:t>a</a:t>
            </a:r>
            <a:r>
              <a:rPr lang="en-US" altLang="zh-CN" sz="2800">
                <a:sym typeface="+mn-ea"/>
              </a:rPr>
              <a:t>=</a:t>
            </a:r>
            <a:r>
              <a:rPr lang="en-US" altLang="zh-CN" sz="2800" i="1" dirty="0">
                <a:latin typeface="Times New Roman" panose="02020603050405020304" pitchFamily="18" charset="0"/>
                <a:cs typeface="Times New Roman" panose="02020603050405020304" pitchFamily="18" charset="0"/>
                <a:sym typeface="+mn-ea"/>
              </a:rPr>
              <a:t>P</a:t>
            </a:r>
            <a:r>
              <a:rPr lang="zh-CN" altLang="en-US" sz="2800"/>
              <a:t>.</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nvPicPr>
        <p:blipFill>
          <a:blip r:embed="rId1"/>
          <a:stretch>
            <a:fillRect/>
          </a:stretch>
        </p:blipFill>
        <p:spPr>
          <a:xfrm>
            <a:off x="5449570" y="2454910"/>
            <a:ext cx="2719070" cy="2311400"/>
          </a:xfrm>
          <a:prstGeom prst="rect">
            <a:avLst/>
          </a:prstGeom>
        </p:spPr>
      </p:pic>
      <p:sp>
        <p:nvSpPr>
          <p:cNvPr id="2" name="标题 1"/>
          <p:cNvSpPr>
            <a:spLocks noGrp="1"/>
          </p:cNvSpPr>
          <p:nvPr>
            <p:ph type="title"/>
          </p:nvPr>
        </p:nvSpPr>
        <p:spPr/>
        <p:txBody>
          <a:bodyPr>
            <a:normAutofit/>
          </a:bodyPr>
          <a:p>
            <a:r>
              <a:rPr lang="zh-CN" altLang="zh-CN">
                <a:sym typeface="+mn-ea"/>
              </a:rPr>
              <a:t>课堂例题</a:t>
            </a:r>
            <a:endParaRPr lang="zh-CN" altLang="en-US"/>
          </a:p>
        </p:txBody>
      </p:sp>
      <p:sp>
        <p:nvSpPr>
          <p:cNvPr id="3" name="内容占位符 2"/>
          <p:cNvSpPr>
            <a:spLocks noGrp="1"/>
          </p:cNvSpPr>
          <p:nvPr>
            <p:ph idx="1"/>
          </p:nvPr>
        </p:nvSpPr>
        <p:spPr>
          <a:xfrm>
            <a:off x="687705" y="1600200"/>
            <a:ext cx="7672705" cy="4876800"/>
          </a:xfrm>
        </p:spPr>
        <p:txBody>
          <a:bodyPr/>
          <a:p>
            <a:pPr marL="0" indent="0">
              <a:buNone/>
            </a:pPr>
            <a:r>
              <a:rPr lang="zh-CN" altLang="en-US" sz="2800">
                <a:latin typeface="Times New Roman" panose="02020603050405020304" pitchFamily="18" charset="0"/>
                <a:ea typeface="宋体" panose="02010600030101010101" pitchFamily="2" charset="-122"/>
                <a:sym typeface="+mn-ea"/>
              </a:rPr>
              <a:t>例</a:t>
            </a:r>
            <a:r>
              <a:rPr lang="en-US" altLang="zh-CN" sz="2800" dirty="0">
                <a:sym typeface="+mn-ea"/>
              </a:rPr>
              <a:t>4</a:t>
            </a:r>
            <a:r>
              <a:rPr lang="en-US" altLang="zh-CN" sz="2800">
                <a:sym typeface="+mn-ea"/>
              </a:rPr>
              <a:t>  </a:t>
            </a:r>
            <a:r>
              <a:rPr lang="zh-CN" altLang="en-US" sz="2800">
                <a:sym typeface="+mn-ea"/>
              </a:rPr>
              <a:t>在</a:t>
            </a:r>
            <a:r>
              <a:rPr lang="zh-CN" altLang="en-US" sz="2800" dirty="0">
                <a:latin typeface="Times New Roman" panose="02020603050405020304" pitchFamily="18" charset="0"/>
                <a:sym typeface="+mn-ea"/>
              </a:rPr>
              <a:t>四棱锥</a:t>
            </a:r>
            <a:r>
              <a:rPr lang="en-US" altLang="zh-CN" sz="2800" i="1" dirty="0">
                <a:latin typeface="Times New Roman" panose="02020603050405020304" pitchFamily="18" charset="0"/>
                <a:sym typeface="+mn-ea"/>
              </a:rPr>
              <a:t>P</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ABCD</a:t>
            </a:r>
            <a:r>
              <a:rPr lang="zh-CN" altLang="en-US" sz="2800" dirty="0">
                <a:latin typeface="Times New Roman" panose="02020603050405020304" pitchFamily="18" charset="0"/>
                <a:sym typeface="+mn-ea"/>
              </a:rPr>
              <a:t>中，底面</a:t>
            </a:r>
            <a:r>
              <a:rPr lang="en-US" altLang="zh-CN" sz="2800" i="1" dirty="0">
                <a:latin typeface="Times New Roman" panose="02020603050405020304" pitchFamily="18" charset="0"/>
                <a:sym typeface="+mn-ea"/>
              </a:rPr>
              <a:t>ABCD</a:t>
            </a:r>
            <a:r>
              <a:rPr lang="zh-CN" altLang="en-US" sz="2800" dirty="0">
                <a:latin typeface="Times New Roman" panose="02020603050405020304" pitchFamily="18" charset="0"/>
                <a:sym typeface="+mn-ea"/>
              </a:rPr>
              <a:t>为矩形，</a:t>
            </a:r>
            <a:r>
              <a:rPr lang="en-US" altLang="zh-CN" sz="2800" i="1" dirty="0">
                <a:latin typeface="Times New Roman" panose="02020603050405020304" pitchFamily="18" charset="0"/>
                <a:sym typeface="+mn-ea"/>
              </a:rPr>
              <a:t>PA    </a:t>
            </a:r>
            <a:r>
              <a:rPr lang="zh-CN" altLang="en-US" sz="2800" dirty="0">
                <a:latin typeface="Times New Roman" panose="02020603050405020304" pitchFamily="18" charset="0"/>
                <a:sym typeface="+mn-ea"/>
              </a:rPr>
              <a:t>面</a:t>
            </a:r>
            <a:r>
              <a:rPr lang="en-US" altLang="zh-CN" sz="2800" i="1" dirty="0">
                <a:latin typeface="Times New Roman" panose="02020603050405020304" pitchFamily="18" charset="0"/>
                <a:sym typeface="+mn-ea"/>
              </a:rPr>
              <a:t>ABCD, PA</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AD</a:t>
            </a:r>
            <a:r>
              <a:rPr lang="en-US" altLang="zh-CN" sz="2800" dirty="0">
                <a:latin typeface="Times New Roman" panose="02020603050405020304" pitchFamily="18" charset="0"/>
                <a:sym typeface="+mn-ea"/>
              </a:rPr>
              <a:t>=4</a:t>
            </a:r>
            <a:r>
              <a:rPr lang="zh-CN" altLang="en-US" sz="2800" dirty="0">
                <a:latin typeface="Times New Roman" panose="02020603050405020304" pitchFamily="18" charset="0"/>
                <a:sym typeface="+mn-ea"/>
              </a:rPr>
              <a:t>，</a:t>
            </a:r>
            <a:r>
              <a:rPr lang="en-US" altLang="zh-CN" sz="2800" i="1" dirty="0">
                <a:latin typeface="Times New Roman" panose="02020603050405020304" pitchFamily="18" charset="0"/>
                <a:sym typeface="+mn-ea"/>
              </a:rPr>
              <a:t>AB</a:t>
            </a:r>
            <a:r>
              <a:rPr lang="en-US" altLang="zh-CN" sz="2800" dirty="0">
                <a:latin typeface="Times New Roman" panose="02020603050405020304" pitchFamily="18" charset="0"/>
                <a:sym typeface="+mn-ea"/>
              </a:rPr>
              <a:t>=2</a:t>
            </a:r>
            <a:r>
              <a:rPr lang="zh-CN" altLang="en-US" sz="2800" dirty="0">
                <a:latin typeface="Times New Roman" panose="02020603050405020304" pitchFamily="18" charset="0"/>
                <a:sym typeface="+mn-ea"/>
              </a:rPr>
              <a:t>，以</a:t>
            </a:r>
            <a:r>
              <a:rPr lang="en-US" altLang="zh-CN" sz="2800" i="1" dirty="0">
                <a:latin typeface="Times New Roman" panose="02020603050405020304" pitchFamily="18" charset="0"/>
                <a:sym typeface="+mn-ea"/>
              </a:rPr>
              <a:t>BD</a:t>
            </a:r>
            <a:r>
              <a:rPr lang="zh-CN" altLang="en-US" sz="2800" dirty="0">
                <a:latin typeface="Times New Roman" panose="02020603050405020304" pitchFamily="18" charset="0"/>
                <a:sym typeface="+mn-ea"/>
              </a:rPr>
              <a:t>为直径的球</a:t>
            </a:r>
            <a:r>
              <a:rPr lang="en-US" altLang="zh-CN" sz="2800" i="1" dirty="0">
                <a:latin typeface="Times New Roman" panose="02020603050405020304" pitchFamily="18" charset="0"/>
                <a:sym typeface="+mn-ea"/>
              </a:rPr>
              <a:t>O</a:t>
            </a:r>
            <a:r>
              <a:rPr lang="zh-CN" altLang="en-US" sz="2800" dirty="0">
                <a:latin typeface="Times New Roman" panose="02020603050405020304" pitchFamily="18" charset="0"/>
                <a:sym typeface="+mn-ea"/>
              </a:rPr>
              <a:t>的球面交</a:t>
            </a:r>
            <a:r>
              <a:rPr lang="en-US" altLang="zh-CN" sz="2800" i="1" dirty="0">
                <a:latin typeface="Times New Roman" panose="02020603050405020304" pitchFamily="18" charset="0"/>
                <a:sym typeface="+mn-ea"/>
              </a:rPr>
              <a:t>PD</a:t>
            </a:r>
            <a:r>
              <a:rPr lang="zh-CN" altLang="en-US" sz="2800" dirty="0">
                <a:latin typeface="Times New Roman" panose="02020603050405020304" pitchFamily="18" charset="0"/>
                <a:sym typeface="+mn-ea"/>
              </a:rPr>
              <a:t>于点</a:t>
            </a:r>
            <a:r>
              <a:rPr lang="en-US" altLang="zh-CN" sz="2800" i="1" dirty="0">
                <a:latin typeface="Times New Roman" panose="02020603050405020304" pitchFamily="18" charset="0"/>
                <a:sym typeface="+mn-ea"/>
              </a:rPr>
              <a:t>M</a:t>
            </a:r>
            <a:r>
              <a:rPr lang="zh-CN" altLang="en-US" sz="2800" dirty="0">
                <a:latin typeface="Times New Roman" panose="02020603050405020304" pitchFamily="18" charset="0"/>
                <a:sym typeface="+mn-ea"/>
              </a:rPr>
              <a:t>，</a:t>
            </a:r>
            <a:endParaRPr lang="zh-CN" altLang="en-US" sz="2800" dirty="0">
              <a:latin typeface="Times New Roman" panose="02020603050405020304" pitchFamily="18" charset="0"/>
              <a:sym typeface="+mn-ea"/>
            </a:endParaRPr>
          </a:p>
          <a:p>
            <a:pPr marL="0" indent="0">
              <a:buNone/>
            </a:pPr>
            <a:r>
              <a:rPr lang="en-US" altLang="zh-CN" sz="2800" dirty="0">
                <a:latin typeface="Times New Roman" panose="02020603050405020304" pitchFamily="18" charset="0"/>
                <a:sym typeface="+mn-ea"/>
              </a:rPr>
              <a:t>(1)</a:t>
            </a:r>
            <a:r>
              <a:rPr lang="zh-CN" altLang="en-US" sz="2800" dirty="0">
                <a:latin typeface="Times New Roman" panose="02020603050405020304" pitchFamily="18" charset="0"/>
                <a:sym typeface="+mn-ea"/>
              </a:rPr>
              <a:t>证明：面</a:t>
            </a:r>
            <a:r>
              <a:rPr lang="en-US" altLang="zh-CN" sz="2800" i="1" dirty="0">
                <a:latin typeface="Times New Roman" panose="02020603050405020304" pitchFamily="18" charset="0"/>
                <a:sym typeface="+mn-ea"/>
              </a:rPr>
              <a:t>ABM</a:t>
            </a:r>
            <a:r>
              <a:rPr lang="en-US" altLang="zh-CN" sz="2800" dirty="0">
                <a:latin typeface="Times New Roman" panose="02020603050405020304" pitchFamily="18" charset="0"/>
                <a:sym typeface="+mn-ea"/>
              </a:rPr>
              <a:t>    </a:t>
            </a:r>
            <a:r>
              <a:rPr lang="zh-CN" altLang="en-US" sz="2800" dirty="0">
                <a:latin typeface="Times New Roman" panose="02020603050405020304" pitchFamily="18" charset="0"/>
                <a:sym typeface="+mn-ea"/>
              </a:rPr>
              <a:t>面</a:t>
            </a:r>
            <a:r>
              <a:rPr lang="en-US" altLang="zh-CN" sz="2800" i="1" dirty="0">
                <a:latin typeface="Times New Roman" panose="02020603050405020304" pitchFamily="18" charset="0"/>
                <a:sym typeface="+mn-ea"/>
              </a:rPr>
              <a:t>PCD</a:t>
            </a:r>
            <a:r>
              <a:rPr lang="zh-CN" altLang="en-US" sz="2800" i="1" dirty="0">
                <a:latin typeface="Times New Roman" panose="02020603050405020304" pitchFamily="18" charset="0"/>
                <a:sym typeface="+mn-ea"/>
              </a:rPr>
              <a:t>；</a:t>
            </a:r>
            <a:endParaRPr lang="en-US" altLang="zh-CN" sz="2800" dirty="0">
              <a:latin typeface="Times New Roman" panose="02020603050405020304" pitchFamily="18" charset="0"/>
              <a:sym typeface="+mn-ea"/>
            </a:endParaRPr>
          </a:p>
          <a:p>
            <a:pPr marL="0" indent="0">
              <a:buNone/>
            </a:pPr>
            <a:r>
              <a:rPr lang="en-US" altLang="zh-CN" sz="2800" dirty="0">
                <a:latin typeface="Times New Roman" panose="02020603050405020304" pitchFamily="18" charset="0"/>
                <a:sym typeface="+mn-ea"/>
              </a:rPr>
              <a:t>(2)</a:t>
            </a:r>
            <a:r>
              <a:rPr lang="zh-CN" altLang="en-US" sz="2800" dirty="0">
                <a:latin typeface="Times New Roman" panose="02020603050405020304" pitchFamily="18" charset="0"/>
                <a:sym typeface="+mn-ea"/>
              </a:rPr>
              <a:t>求点</a:t>
            </a:r>
            <a:r>
              <a:rPr lang="en-US" altLang="zh-CN" sz="2800" i="1" dirty="0">
                <a:latin typeface="Times New Roman" panose="02020603050405020304" pitchFamily="18" charset="0"/>
                <a:sym typeface="+mn-ea"/>
              </a:rPr>
              <a:t>O</a:t>
            </a:r>
            <a:r>
              <a:rPr lang="zh-CN" altLang="en-US" sz="2800" dirty="0">
                <a:latin typeface="Times New Roman" panose="02020603050405020304" pitchFamily="18" charset="0"/>
                <a:sym typeface="+mn-ea"/>
              </a:rPr>
              <a:t>到平面</a:t>
            </a:r>
            <a:r>
              <a:rPr lang="en-US" altLang="zh-CN" sz="2800" i="1" dirty="0">
                <a:latin typeface="Times New Roman" panose="02020603050405020304" pitchFamily="18" charset="0"/>
                <a:sym typeface="+mn-ea"/>
              </a:rPr>
              <a:t>ABM</a:t>
            </a:r>
            <a:r>
              <a:rPr lang="zh-CN" altLang="en-US" sz="2800" dirty="0">
                <a:latin typeface="Times New Roman" panose="02020603050405020304" pitchFamily="18" charset="0"/>
                <a:sym typeface="+mn-ea"/>
              </a:rPr>
              <a:t>的距离</a:t>
            </a:r>
            <a:r>
              <a:rPr lang="en-US" altLang="zh-CN" sz="2800" dirty="0">
                <a:latin typeface="Times New Roman" panose="02020603050405020304" pitchFamily="18" charset="0"/>
                <a:sym typeface="+mn-ea"/>
              </a:rPr>
              <a:t>.</a:t>
            </a:r>
            <a:endParaRPr lang="zh-CN" altLang="en-US" sz="2800" dirty="0">
              <a:latin typeface="Times New Roman" panose="02020603050405020304" pitchFamily="18" charset="0"/>
            </a:endParaRPr>
          </a:p>
          <a:p>
            <a:endParaRPr lang="zh-CN" altLang="en-US" sz="2800" dirty="0">
              <a:latin typeface="Times New Roman" panose="02020603050405020304" pitchFamily="18" charset="0"/>
            </a:endParaRPr>
          </a:p>
        </p:txBody>
      </p:sp>
      <p:graphicFrame>
        <p:nvGraphicFramePr>
          <p:cNvPr id="6" name="对象 5"/>
          <p:cNvGraphicFramePr>
            <a:graphicFrameLocks noChangeAspect="1"/>
          </p:cNvGraphicFramePr>
          <p:nvPr/>
        </p:nvGraphicFramePr>
        <p:xfrm>
          <a:off x="1206500" y="2089785"/>
          <a:ext cx="328295" cy="365125"/>
        </p:xfrm>
        <a:graphic>
          <a:graphicData uri="http://schemas.openxmlformats.org/presentationml/2006/ole">
            <mc:AlternateContent xmlns:mc="http://schemas.openxmlformats.org/markup-compatibility/2006">
              <mc:Choice xmlns:v="urn:schemas-microsoft-com:vml" Requires="v">
                <p:oleObj spid="_x0000_s7" name="Equation" r:id="rId2" imgW="152400" imgH="165100" progId="Equation.DSMT4">
                  <p:embed/>
                </p:oleObj>
              </mc:Choice>
              <mc:Fallback>
                <p:oleObj name="Equation" r:id="rId2" imgW="152400" imgH="165100" progId="Equation.DSMT4">
                  <p:embed/>
                  <p:pic>
                    <p:nvPicPr>
                      <p:cNvPr id="0" name="Object 1"/>
                      <p:cNvPicPr>
                        <a:picLocks noChangeAspect="1" noChangeArrowheads="1"/>
                      </p:cNvPicPr>
                      <p:nvPr/>
                    </p:nvPicPr>
                    <p:blipFill>
                      <a:blip r:embed="rId3"/>
                      <a:srcRect/>
                      <a:stretch>
                        <a:fillRect/>
                      </a:stretch>
                    </p:blipFill>
                    <p:spPr bwMode="auto">
                      <a:xfrm>
                        <a:off x="1206500" y="2089785"/>
                        <a:ext cx="32829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3429000" y="3019425"/>
          <a:ext cx="328295" cy="365125"/>
        </p:xfrm>
        <a:graphic>
          <a:graphicData uri="http://schemas.openxmlformats.org/presentationml/2006/ole">
            <mc:AlternateContent xmlns:mc="http://schemas.openxmlformats.org/markup-compatibility/2006">
              <mc:Choice xmlns:v="urn:schemas-microsoft-com:vml" Requires="v">
                <p:oleObj spid="_x0000_s5" name="Equation" r:id="rId4" imgW="152400" imgH="165100" progId="Equation.DSMT4">
                  <p:embed/>
                </p:oleObj>
              </mc:Choice>
              <mc:Fallback>
                <p:oleObj name="Equation" r:id="rId4" imgW="152400" imgH="165100" progId="Equation.DSMT4">
                  <p:embed/>
                  <p:pic>
                    <p:nvPicPr>
                      <p:cNvPr id="0" name="Object 1"/>
                      <p:cNvPicPr>
                        <a:picLocks noChangeAspect="1" noChangeArrowheads="1"/>
                      </p:cNvPicPr>
                      <p:nvPr/>
                    </p:nvPicPr>
                    <p:blipFill>
                      <a:blip r:embed="rId3"/>
                      <a:srcRect/>
                      <a:stretch>
                        <a:fillRect/>
                      </a:stretch>
                    </p:blipFill>
                    <p:spPr bwMode="auto">
                      <a:xfrm>
                        <a:off x="3429000" y="3019425"/>
                        <a:ext cx="32829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课堂例题</a:t>
            </a:r>
            <a:endParaRPr lang="zh-CN" altLang="en-US"/>
          </a:p>
        </p:txBody>
      </p:sp>
      <p:sp>
        <p:nvSpPr>
          <p:cNvPr id="4" name="内容占位符 2"/>
          <p:cNvSpPr/>
          <p:nvPr/>
        </p:nvSpPr>
        <p:spPr>
          <a:xfrm>
            <a:off x="457200" y="1708785"/>
            <a:ext cx="8229600" cy="395033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None/>
            </a:pPr>
            <a:r>
              <a:rPr lang="zh-CN" altLang="en-US" sz="2800">
                <a:latin typeface="Times New Roman" panose="02020603050405020304" pitchFamily="18" charset="0"/>
                <a:ea typeface="宋体" panose="02010600030101010101" pitchFamily="2" charset="-122"/>
                <a:sym typeface="+mn-ea"/>
              </a:rPr>
              <a:t>例</a:t>
            </a:r>
            <a:r>
              <a:rPr lang="en-US" altLang="zh-CN" sz="2800" dirty="0">
                <a:sym typeface="+mn-ea"/>
              </a:rPr>
              <a:t>5</a:t>
            </a:r>
            <a:r>
              <a:rPr lang="en-US" altLang="zh-CN" sz="2800"/>
              <a:t>  </a:t>
            </a:r>
            <a:r>
              <a:rPr lang="zh-CN" altLang="en-US" sz="2800" dirty="0">
                <a:latin typeface="Times New Roman" panose="02020603050405020304" pitchFamily="18" charset="0"/>
                <a:sym typeface="+mn-ea"/>
              </a:rPr>
              <a:t>四棱锥</a:t>
            </a:r>
            <a:r>
              <a:rPr lang="en-US" altLang="zh-CN" sz="2800" i="1" dirty="0">
                <a:latin typeface="Times New Roman" panose="02020603050405020304" pitchFamily="18" charset="0"/>
                <a:sym typeface="+mn-ea"/>
              </a:rPr>
              <a:t>P</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ABCD</a:t>
            </a:r>
            <a:r>
              <a:rPr lang="zh-CN" altLang="en-US" sz="2800" dirty="0">
                <a:latin typeface="Times New Roman" panose="02020603050405020304" pitchFamily="18" charset="0"/>
                <a:sym typeface="+mn-ea"/>
              </a:rPr>
              <a:t>的底面</a:t>
            </a:r>
            <a:r>
              <a:rPr lang="en-US" altLang="zh-CN" sz="2800" i="1" dirty="0">
                <a:latin typeface="Times New Roman" panose="02020603050405020304" pitchFamily="18" charset="0"/>
                <a:sym typeface="+mn-ea"/>
              </a:rPr>
              <a:t>ABCD</a:t>
            </a:r>
            <a:r>
              <a:rPr lang="zh-CN" altLang="en-US" sz="2800" dirty="0">
                <a:latin typeface="Times New Roman" panose="02020603050405020304" pitchFamily="18" charset="0"/>
                <a:sym typeface="+mn-ea"/>
              </a:rPr>
              <a:t>是边长为</a:t>
            </a:r>
            <a:r>
              <a:rPr lang="en-US" altLang="zh-CN" sz="2800" i="1" dirty="0">
                <a:latin typeface="Times New Roman" panose="02020603050405020304" pitchFamily="18" charset="0"/>
                <a:sym typeface="+mn-ea"/>
              </a:rPr>
              <a:t>a</a:t>
            </a:r>
            <a:r>
              <a:rPr lang="zh-CN" altLang="en-US" sz="2800" dirty="0">
                <a:latin typeface="Times New Roman" panose="02020603050405020304" pitchFamily="18" charset="0"/>
                <a:sym typeface="+mn-ea"/>
              </a:rPr>
              <a:t>的正方形，侧棱</a:t>
            </a:r>
            <a:r>
              <a:rPr lang="en-US" altLang="zh-CN" sz="2800" i="1" dirty="0">
                <a:latin typeface="Times New Roman" panose="02020603050405020304" pitchFamily="18" charset="0"/>
                <a:sym typeface="+mn-ea"/>
              </a:rPr>
              <a:t>PA</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a</a:t>
            </a:r>
            <a:r>
              <a:rPr lang="zh-CN" altLang="en-US" sz="2800" dirty="0">
                <a:latin typeface="Times New Roman" panose="02020603050405020304" pitchFamily="18" charset="0"/>
                <a:sym typeface="+mn-ea"/>
              </a:rPr>
              <a:t>，</a:t>
            </a:r>
            <a:r>
              <a:rPr lang="en-US" altLang="zh-CN" sz="2800" i="1" dirty="0">
                <a:latin typeface="Times New Roman" panose="02020603050405020304" pitchFamily="18" charset="0"/>
                <a:sym typeface="+mn-ea"/>
              </a:rPr>
              <a:t>PB</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PD</a:t>
            </a:r>
            <a:r>
              <a:rPr lang="en-US" altLang="zh-CN" sz="2800" dirty="0">
                <a:latin typeface="Times New Roman" panose="02020603050405020304" pitchFamily="18" charset="0"/>
                <a:sym typeface="+mn-ea"/>
              </a:rPr>
              <a:t>=  </a:t>
            </a:r>
            <a:r>
              <a:rPr lang="en-US" altLang="zh-CN" sz="2800" dirty="0" smtClean="0">
                <a:latin typeface="Times New Roman" panose="02020603050405020304" pitchFamily="18" charset="0"/>
                <a:sym typeface="+mn-ea"/>
              </a:rPr>
              <a:t>  </a:t>
            </a:r>
            <a:r>
              <a:rPr lang="en-US" altLang="zh-CN" sz="2800" i="1" dirty="0">
                <a:latin typeface="Times New Roman" panose="02020603050405020304" pitchFamily="18" charset="0"/>
                <a:sym typeface="+mn-ea"/>
              </a:rPr>
              <a:t>a</a:t>
            </a:r>
            <a:r>
              <a:rPr lang="zh-CN" altLang="en-US" sz="2800" dirty="0">
                <a:latin typeface="Times New Roman" panose="02020603050405020304" pitchFamily="18" charset="0"/>
                <a:sym typeface="+mn-ea"/>
              </a:rPr>
              <a:t>，则它的五个面中，互相垂直的面有</a:t>
            </a:r>
            <a:r>
              <a:rPr lang="en-US" altLang="zh-CN" sz="2800" dirty="0">
                <a:latin typeface="Times New Roman" panose="02020603050405020304" pitchFamily="18" charset="0"/>
                <a:sym typeface="+mn-ea"/>
              </a:rPr>
              <a:t>_________</a:t>
            </a:r>
            <a:r>
              <a:rPr lang="zh-CN" altLang="en-US" sz="2800" dirty="0">
                <a:latin typeface="Times New Roman" panose="02020603050405020304" pitchFamily="18" charset="0"/>
                <a:sym typeface="+mn-ea"/>
              </a:rPr>
              <a:t>对</a:t>
            </a:r>
            <a:r>
              <a:rPr lang="en-US" altLang="zh-CN" sz="2800" dirty="0">
                <a:latin typeface="Times New Roman" panose="02020603050405020304" pitchFamily="18" charset="0"/>
                <a:sym typeface="+mn-ea"/>
              </a:rPr>
              <a:t>.</a:t>
            </a:r>
            <a:endParaRPr lang="zh-CN" altLang="en-US" sz="2800" dirty="0">
              <a:latin typeface="Times New Roman" panose="02020603050405020304" pitchFamily="18" charset="0"/>
            </a:endParaRPr>
          </a:p>
          <a:p>
            <a:pPr marL="0" indent="0">
              <a:buNone/>
            </a:pPr>
            <a:endParaRPr lang="zh-CN" altLang="en-US" sz="2800"/>
          </a:p>
        </p:txBody>
      </p:sp>
      <p:graphicFrame>
        <p:nvGraphicFramePr>
          <p:cNvPr id="17" name="对象 16"/>
          <p:cNvGraphicFramePr>
            <a:graphicFrameLocks noChangeAspect="1"/>
          </p:cNvGraphicFramePr>
          <p:nvPr/>
        </p:nvGraphicFramePr>
        <p:xfrm>
          <a:off x="4369435" y="2185035"/>
          <a:ext cx="431800" cy="394970"/>
        </p:xfrm>
        <a:graphic>
          <a:graphicData uri="http://schemas.openxmlformats.org/presentationml/2006/ole">
            <mc:AlternateContent xmlns:mc="http://schemas.openxmlformats.org/markup-compatibility/2006">
              <mc:Choice xmlns:v="urn:schemas-microsoft-com:vml" Requires="v">
                <p:oleObj spid="_x0000_s18" name="Equation" r:id="rId1" imgW="241300" imgH="215900" progId="Equation.DSMT4">
                  <p:embed/>
                </p:oleObj>
              </mc:Choice>
              <mc:Fallback>
                <p:oleObj name="Equation" r:id="rId1" imgW="241300" imgH="215900" progId="Equation.DSMT4">
                  <p:embed/>
                  <p:pic>
                    <p:nvPicPr>
                      <p:cNvPr id="0" name="Object 1"/>
                      <p:cNvPicPr>
                        <a:picLocks noChangeAspect="1" noChangeArrowheads="1"/>
                      </p:cNvPicPr>
                      <p:nvPr/>
                    </p:nvPicPr>
                    <p:blipFill>
                      <a:blip r:embed="rId2"/>
                      <a:srcRect/>
                      <a:stretch>
                        <a:fillRect/>
                      </a:stretch>
                    </p:blipFill>
                    <p:spPr bwMode="auto">
                      <a:xfrm>
                        <a:off x="4369435" y="2185035"/>
                        <a:ext cx="431800" cy="39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图片 4"/>
          <p:cNvPicPr>
            <a:picLocks noChangeAspect="1"/>
          </p:cNvPicPr>
          <p:nvPr/>
        </p:nvPicPr>
        <p:blipFill>
          <a:blip r:embed="rId3"/>
          <a:stretch>
            <a:fillRect/>
          </a:stretch>
        </p:blipFill>
        <p:spPr>
          <a:xfrm>
            <a:off x="650875" y="3256280"/>
            <a:ext cx="2359660" cy="21278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zh-CN" altLang="zh-CN">
                <a:sym typeface="+mn-ea"/>
              </a:rPr>
              <a:t>课堂例题</a:t>
            </a:r>
            <a:endParaRPr lang="zh-CN" altLang="en-US"/>
          </a:p>
        </p:txBody>
      </p:sp>
      <p:sp>
        <p:nvSpPr>
          <p:cNvPr id="4" name="内容占位符 2"/>
          <p:cNvSpPr/>
          <p:nvPr/>
        </p:nvSpPr>
        <p:spPr>
          <a:xfrm>
            <a:off x="457200" y="1708785"/>
            <a:ext cx="8229600" cy="395033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None/>
            </a:pPr>
            <a:r>
              <a:rPr lang="zh-CN" altLang="en-US" sz="2800">
                <a:latin typeface="Times New Roman" panose="02020603050405020304" pitchFamily="18" charset="0"/>
                <a:ea typeface="宋体" panose="02010600030101010101" pitchFamily="2" charset="-122"/>
                <a:sym typeface="+mn-ea"/>
              </a:rPr>
              <a:t>例</a:t>
            </a:r>
            <a:r>
              <a:rPr lang="en-US" altLang="zh-CN" sz="2800" dirty="0">
                <a:sym typeface="+mn-ea"/>
              </a:rPr>
              <a:t>5</a:t>
            </a:r>
            <a:r>
              <a:rPr lang="en-US" altLang="zh-CN" sz="2800"/>
              <a:t>  </a:t>
            </a:r>
            <a:r>
              <a:rPr lang="zh-CN" altLang="en-US" sz="2800" dirty="0">
                <a:latin typeface="Times New Roman" panose="02020603050405020304" pitchFamily="18" charset="0"/>
                <a:sym typeface="+mn-ea"/>
              </a:rPr>
              <a:t>四棱锥</a:t>
            </a:r>
            <a:r>
              <a:rPr lang="en-US" altLang="zh-CN" sz="2800" i="1" dirty="0">
                <a:latin typeface="Times New Roman" panose="02020603050405020304" pitchFamily="18" charset="0"/>
                <a:sym typeface="+mn-ea"/>
              </a:rPr>
              <a:t>P</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ABCD</a:t>
            </a:r>
            <a:r>
              <a:rPr lang="zh-CN" altLang="en-US" sz="2800" dirty="0">
                <a:latin typeface="Times New Roman" panose="02020603050405020304" pitchFamily="18" charset="0"/>
                <a:sym typeface="+mn-ea"/>
              </a:rPr>
              <a:t>的底面</a:t>
            </a:r>
            <a:r>
              <a:rPr lang="en-US" altLang="zh-CN" sz="2800" i="1" dirty="0">
                <a:latin typeface="Times New Roman" panose="02020603050405020304" pitchFamily="18" charset="0"/>
                <a:sym typeface="+mn-ea"/>
              </a:rPr>
              <a:t>ABCD</a:t>
            </a:r>
            <a:r>
              <a:rPr lang="zh-CN" altLang="en-US" sz="2800" dirty="0">
                <a:latin typeface="Times New Roman" panose="02020603050405020304" pitchFamily="18" charset="0"/>
                <a:sym typeface="+mn-ea"/>
              </a:rPr>
              <a:t>是边长为</a:t>
            </a:r>
            <a:r>
              <a:rPr lang="en-US" altLang="zh-CN" sz="2800" i="1" dirty="0">
                <a:latin typeface="Times New Roman" panose="02020603050405020304" pitchFamily="18" charset="0"/>
                <a:sym typeface="+mn-ea"/>
              </a:rPr>
              <a:t>a</a:t>
            </a:r>
            <a:r>
              <a:rPr lang="zh-CN" altLang="en-US" sz="2800" dirty="0">
                <a:latin typeface="Times New Roman" panose="02020603050405020304" pitchFamily="18" charset="0"/>
                <a:sym typeface="+mn-ea"/>
              </a:rPr>
              <a:t>的正方形，侧棱</a:t>
            </a:r>
            <a:r>
              <a:rPr lang="en-US" altLang="zh-CN" sz="2800" i="1" dirty="0">
                <a:latin typeface="Times New Roman" panose="02020603050405020304" pitchFamily="18" charset="0"/>
                <a:sym typeface="+mn-ea"/>
              </a:rPr>
              <a:t>PA</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a</a:t>
            </a:r>
            <a:r>
              <a:rPr lang="zh-CN" altLang="en-US" sz="2800" dirty="0">
                <a:latin typeface="Times New Roman" panose="02020603050405020304" pitchFamily="18" charset="0"/>
                <a:sym typeface="+mn-ea"/>
              </a:rPr>
              <a:t>，</a:t>
            </a:r>
            <a:r>
              <a:rPr lang="en-US" altLang="zh-CN" sz="2800" i="1" dirty="0">
                <a:latin typeface="Times New Roman" panose="02020603050405020304" pitchFamily="18" charset="0"/>
                <a:sym typeface="+mn-ea"/>
              </a:rPr>
              <a:t>PB</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PD</a:t>
            </a:r>
            <a:r>
              <a:rPr lang="en-US" altLang="zh-CN" sz="2800" dirty="0">
                <a:latin typeface="Times New Roman" panose="02020603050405020304" pitchFamily="18" charset="0"/>
                <a:sym typeface="+mn-ea"/>
              </a:rPr>
              <a:t>=  </a:t>
            </a:r>
            <a:r>
              <a:rPr lang="en-US" altLang="zh-CN" sz="2800" dirty="0" smtClean="0">
                <a:latin typeface="Times New Roman" panose="02020603050405020304" pitchFamily="18" charset="0"/>
                <a:sym typeface="+mn-ea"/>
              </a:rPr>
              <a:t>  </a:t>
            </a:r>
            <a:r>
              <a:rPr lang="en-US" altLang="zh-CN" sz="2800" i="1" dirty="0">
                <a:latin typeface="Times New Roman" panose="02020603050405020304" pitchFamily="18" charset="0"/>
                <a:sym typeface="+mn-ea"/>
              </a:rPr>
              <a:t>a</a:t>
            </a:r>
            <a:r>
              <a:rPr lang="zh-CN" altLang="en-US" sz="2800" dirty="0">
                <a:latin typeface="Times New Roman" panose="02020603050405020304" pitchFamily="18" charset="0"/>
                <a:sym typeface="+mn-ea"/>
              </a:rPr>
              <a:t>，则它的五个面中，互相垂直的面有</a:t>
            </a:r>
            <a:r>
              <a:rPr lang="en-US" altLang="zh-CN" sz="2800" dirty="0">
                <a:latin typeface="Times New Roman" panose="02020603050405020304" pitchFamily="18" charset="0"/>
                <a:sym typeface="+mn-ea"/>
              </a:rPr>
              <a:t>_________</a:t>
            </a:r>
            <a:r>
              <a:rPr lang="zh-CN" altLang="en-US" sz="2800" dirty="0">
                <a:latin typeface="Times New Roman" panose="02020603050405020304" pitchFamily="18" charset="0"/>
                <a:sym typeface="+mn-ea"/>
              </a:rPr>
              <a:t>对</a:t>
            </a:r>
            <a:r>
              <a:rPr lang="en-US" altLang="zh-CN" sz="2800" dirty="0">
                <a:latin typeface="Times New Roman" panose="02020603050405020304" pitchFamily="18" charset="0"/>
                <a:sym typeface="+mn-ea"/>
              </a:rPr>
              <a:t>.</a:t>
            </a:r>
            <a:endParaRPr lang="zh-CN" altLang="en-US" sz="2800" dirty="0">
              <a:latin typeface="Times New Roman" panose="02020603050405020304" pitchFamily="18" charset="0"/>
            </a:endParaRPr>
          </a:p>
          <a:p>
            <a:pPr marL="0" indent="0">
              <a:buNone/>
            </a:pPr>
            <a:endParaRPr lang="zh-CN" altLang="en-US" sz="2800"/>
          </a:p>
        </p:txBody>
      </p:sp>
      <p:graphicFrame>
        <p:nvGraphicFramePr>
          <p:cNvPr id="17" name="对象 16"/>
          <p:cNvGraphicFramePr>
            <a:graphicFrameLocks noChangeAspect="1"/>
          </p:cNvGraphicFramePr>
          <p:nvPr/>
        </p:nvGraphicFramePr>
        <p:xfrm>
          <a:off x="4369435" y="2185035"/>
          <a:ext cx="431800" cy="394970"/>
        </p:xfrm>
        <a:graphic>
          <a:graphicData uri="http://schemas.openxmlformats.org/presentationml/2006/ole">
            <mc:AlternateContent xmlns:mc="http://schemas.openxmlformats.org/markup-compatibility/2006">
              <mc:Choice xmlns:v="urn:schemas-microsoft-com:vml" Requires="v">
                <p:oleObj spid="_x0000_s18" name="Equation" r:id="rId1" imgW="241300" imgH="215900" progId="Equation.DSMT4">
                  <p:embed/>
                </p:oleObj>
              </mc:Choice>
              <mc:Fallback>
                <p:oleObj name="Equation" r:id="rId1" imgW="241300" imgH="215900" progId="Equation.DSMT4">
                  <p:embed/>
                  <p:pic>
                    <p:nvPicPr>
                      <p:cNvPr id="0" name="Object 1"/>
                      <p:cNvPicPr>
                        <a:picLocks noChangeAspect="1" noChangeArrowheads="1"/>
                      </p:cNvPicPr>
                      <p:nvPr/>
                    </p:nvPicPr>
                    <p:blipFill>
                      <a:blip r:embed="rId2"/>
                      <a:srcRect/>
                      <a:stretch>
                        <a:fillRect/>
                      </a:stretch>
                    </p:blipFill>
                    <p:spPr bwMode="auto">
                      <a:xfrm>
                        <a:off x="4369435" y="2185035"/>
                        <a:ext cx="431800" cy="39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图片 4"/>
          <p:cNvPicPr>
            <a:picLocks noChangeAspect="1"/>
          </p:cNvPicPr>
          <p:nvPr/>
        </p:nvPicPr>
        <p:blipFill>
          <a:blip r:embed="rId3"/>
          <a:stretch>
            <a:fillRect/>
          </a:stretch>
        </p:blipFill>
        <p:spPr>
          <a:xfrm>
            <a:off x="650875" y="3256280"/>
            <a:ext cx="2359660" cy="2127885"/>
          </a:xfrm>
          <a:prstGeom prst="rect">
            <a:avLst/>
          </a:prstGeom>
        </p:spPr>
      </p:pic>
      <p:graphicFrame>
        <p:nvGraphicFramePr>
          <p:cNvPr id="6" name="对象 5"/>
          <p:cNvGraphicFramePr>
            <a:graphicFrameLocks noChangeAspect="1"/>
          </p:cNvGraphicFramePr>
          <p:nvPr/>
        </p:nvGraphicFramePr>
        <p:xfrm>
          <a:off x="3321050" y="3256280"/>
          <a:ext cx="1851660" cy="348615"/>
        </p:xfrm>
        <a:graphic>
          <a:graphicData uri="http://schemas.openxmlformats.org/presentationml/2006/ole">
            <mc:AlternateContent xmlns:mc="http://schemas.openxmlformats.org/markup-compatibility/2006">
              <mc:Choice xmlns:v="urn:schemas-microsoft-com:vml" Requires="v">
                <p:oleObj spid="_x0000_s7" name="Equation" r:id="rId4" imgW="1104900" imgH="203200" progId="Equation.DSMT4">
                  <p:embed/>
                </p:oleObj>
              </mc:Choice>
              <mc:Fallback>
                <p:oleObj name="Equation" r:id="rId4" imgW="1104900" imgH="203200" progId="Equation.DSMT4">
                  <p:embed/>
                  <p:pic>
                    <p:nvPicPr>
                      <p:cNvPr id="0" name="Object 1"/>
                      <p:cNvPicPr>
                        <a:picLocks noChangeAspect="1" noChangeArrowheads="1"/>
                      </p:cNvPicPr>
                      <p:nvPr/>
                    </p:nvPicPr>
                    <p:blipFill>
                      <a:blip r:embed="rId5"/>
                      <a:srcRect/>
                      <a:stretch>
                        <a:fillRect/>
                      </a:stretch>
                    </p:blipFill>
                    <p:spPr bwMode="auto">
                      <a:xfrm>
                        <a:off x="3321050" y="3256280"/>
                        <a:ext cx="1851660" cy="34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5681345" y="3256280"/>
          <a:ext cx="2533650" cy="348615"/>
        </p:xfrm>
        <a:graphic>
          <a:graphicData uri="http://schemas.openxmlformats.org/presentationml/2006/ole">
            <mc:AlternateContent xmlns:mc="http://schemas.openxmlformats.org/markup-compatibility/2006">
              <mc:Choice xmlns:v="urn:schemas-microsoft-com:vml" Requires="v">
                <p:oleObj spid="_x0000_s9" name="Equation" r:id="rId6" imgW="1511300" imgH="203200" progId="Equation.DSMT4">
                  <p:embed/>
                </p:oleObj>
              </mc:Choice>
              <mc:Fallback>
                <p:oleObj name="Equation" r:id="rId6" imgW="1511300" imgH="203200" progId="Equation.DSMT4">
                  <p:embed/>
                  <p:pic>
                    <p:nvPicPr>
                      <p:cNvPr id="0" name="Object 1"/>
                      <p:cNvPicPr>
                        <a:picLocks noChangeAspect="1" noChangeArrowheads="1"/>
                      </p:cNvPicPr>
                      <p:nvPr/>
                    </p:nvPicPr>
                    <p:blipFill>
                      <a:blip r:embed="rId7"/>
                      <a:srcRect/>
                      <a:stretch>
                        <a:fillRect/>
                      </a:stretch>
                    </p:blipFill>
                    <p:spPr bwMode="auto">
                      <a:xfrm>
                        <a:off x="5681345" y="3256280"/>
                        <a:ext cx="2533650" cy="34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5668645" y="3764280"/>
          <a:ext cx="2554605" cy="348615"/>
        </p:xfrm>
        <a:graphic>
          <a:graphicData uri="http://schemas.openxmlformats.org/presentationml/2006/ole">
            <mc:AlternateContent xmlns:mc="http://schemas.openxmlformats.org/markup-compatibility/2006">
              <mc:Choice xmlns:v="urn:schemas-microsoft-com:vml" Requires="v">
                <p:oleObj spid="_x0000_s11" name="Equation" r:id="rId8" imgW="1524000" imgH="203200" progId="Equation.DSMT4">
                  <p:embed/>
                </p:oleObj>
              </mc:Choice>
              <mc:Fallback>
                <p:oleObj name="Equation" r:id="rId8" imgW="1524000" imgH="203200" progId="Equation.DSMT4">
                  <p:embed/>
                  <p:pic>
                    <p:nvPicPr>
                      <p:cNvPr id="0" name="Object 1"/>
                      <p:cNvPicPr>
                        <a:picLocks noChangeAspect="1" noChangeArrowheads="1"/>
                      </p:cNvPicPr>
                      <p:nvPr/>
                    </p:nvPicPr>
                    <p:blipFill>
                      <a:blip r:embed="rId9"/>
                      <a:srcRect/>
                      <a:stretch>
                        <a:fillRect/>
                      </a:stretch>
                    </p:blipFill>
                    <p:spPr bwMode="auto">
                      <a:xfrm>
                        <a:off x="5668645" y="3764280"/>
                        <a:ext cx="2554605" cy="34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nvGraphicFramePr>
        <p:xfrm>
          <a:off x="3331845" y="4335780"/>
          <a:ext cx="1703705" cy="348615"/>
        </p:xfrm>
        <a:graphic>
          <a:graphicData uri="http://schemas.openxmlformats.org/presentationml/2006/ole">
            <mc:AlternateContent xmlns:mc="http://schemas.openxmlformats.org/markup-compatibility/2006">
              <mc:Choice xmlns:v="urn:schemas-microsoft-com:vml" Requires="v">
                <p:oleObj spid="_x0000_s13" name="Equation" r:id="rId10" imgW="1016000" imgH="203200" progId="Equation.DSMT4">
                  <p:embed/>
                </p:oleObj>
              </mc:Choice>
              <mc:Fallback>
                <p:oleObj name="Equation" r:id="rId10" imgW="1016000" imgH="203200" progId="Equation.DSMT4">
                  <p:embed/>
                  <p:pic>
                    <p:nvPicPr>
                      <p:cNvPr id="0" name="Object 1"/>
                      <p:cNvPicPr>
                        <a:picLocks noChangeAspect="1" noChangeArrowheads="1"/>
                      </p:cNvPicPr>
                      <p:nvPr/>
                    </p:nvPicPr>
                    <p:blipFill>
                      <a:blip r:embed="rId11"/>
                      <a:srcRect/>
                      <a:stretch>
                        <a:fillRect/>
                      </a:stretch>
                    </p:blipFill>
                    <p:spPr bwMode="auto">
                      <a:xfrm>
                        <a:off x="3331845" y="4335780"/>
                        <a:ext cx="1703705" cy="34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nvGraphicFramePr>
        <p:xfrm>
          <a:off x="3394710" y="4935220"/>
          <a:ext cx="1703705" cy="348615"/>
        </p:xfrm>
        <a:graphic>
          <a:graphicData uri="http://schemas.openxmlformats.org/presentationml/2006/ole">
            <mc:AlternateContent xmlns:mc="http://schemas.openxmlformats.org/markup-compatibility/2006">
              <mc:Choice xmlns:v="urn:schemas-microsoft-com:vml" Requires="v">
                <p:oleObj spid="_x0000_s15" name="Equation" r:id="rId12" imgW="1016000" imgH="203200" progId="Equation.DSMT4">
                  <p:embed/>
                </p:oleObj>
              </mc:Choice>
              <mc:Fallback>
                <p:oleObj name="Equation" r:id="rId12" imgW="1016000" imgH="203200" progId="Equation.DSMT4">
                  <p:embed/>
                  <p:pic>
                    <p:nvPicPr>
                      <p:cNvPr id="0" name="Object 1"/>
                      <p:cNvPicPr>
                        <a:picLocks noChangeAspect="1" noChangeArrowheads="1"/>
                      </p:cNvPicPr>
                      <p:nvPr/>
                    </p:nvPicPr>
                    <p:blipFill>
                      <a:blip r:embed="rId13"/>
                      <a:srcRect/>
                      <a:stretch>
                        <a:fillRect/>
                      </a:stretch>
                    </p:blipFill>
                    <p:spPr bwMode="auto">
                      <a:xfrm>
                        <a:off x="3394710" y="4935220"/>
                        <a:ext cx="1703705" cy="34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nvGraphicFramePr>
        <p:xfrm>
          <a:off x="5692140" y="4335780"/>
          <a:ext cx="2363470" cy="348615"/>
        </p:xfrm>
        <a:graphic>
          <a:graphicData uri="http://schemas.openxmlformats.org/presentationml/2006/ole">
            <mc:AlternateContent xmlns:mc="http://schemas.openxmlformats.org/markup-compatibility/2006">
              <mc:Choice xmlns:v="urn:schemas-microsoft-com:vml" Requires="v">
                <p:oleObj spid="_x0000_s19" name="Equation" r:id="rId14" imgW="1409700" imgH="203200" progId="Equation.DSMT4">
                  <p:embed/>
                </p:oleObj>
              </mc:Choice>
              <mc:Fallback>
                <p:oleObj name="Equation" r:id="rId14" imgW="1409700" imgH="203200" progId="Equation.DSMT4">
                  <p:embed/>
                  <p:pic>
                    <p:nvPicPr>
                      <p:cNvPr id="0" name="Object 1"/>
                      <p:cNvPicPr>
                        <a:picLocks noChangeAspect="1" noChangeArrowheads="1"/>
                      </p:cNvPicPr>
                      <p:nvPr/>
                    </p:nvPicPr>
                    <p:blipFill>
                      <a:blip r:embed="rId15"/>
                      <a:srcRect/>
                      <a:stretch>
                        <a:fillRect/>
                      </a:stretch>
                    </p:blipFill>
                    <p:spPr bwMode="auto">
                      <a:xfrm>
                        <a:off x="5692140" y="4335780"/>
                        <a:ext cx="2363470" cy="34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nvGraphicFramePr>
        <p:xfrm>
          <a:off x="5701983" y="4921885"/>
          <a:ext cx="2342515" cy="348615"/>
        </p:xfrm>
        <a:graphic>
          <a:graphicData uri="http://schemas.openxmlformats.org/presentationml/2006/ole">
            <mc:AlternateContent xmlns:mc="http://schemas.openxmlformats.org/markup-compatibility/2006">
              <mc:Choice xmlns:v="urn:schemas-microsoft-com:vml" Requires="v">
                <p:oleObj spid="_x0000_s21" name="Equation" r:id="rId16" imgW="1397000" imgH="203200" progId="Equation.DSMT4">
                  <p:embed/>
                </p:oleObj>
              </mc:Choice>
              <mc:Fallback>
                <p:oleObj name="Equation" r:id="rId16" imgW="1397000" imgH="203200" progId="Equation.DSMT4">
                  <p:embed/>
                  <p:pic>
                    <p:nvPicPr>
                      <p:cNvPr id="0" name="Object 1"/>
                      <p:cNvPicPr>
                        <a:picLocks noChangeAspect="1" noChangeArrowheads="1"/>
                      </p:cNvPicPr>
                      <p:nvPr/>
                    </p:nvPicPr>
                    <p:blipFill>
                      <a:blip r:embed="rId17"/>
                      <a:srcRect/>
                      <a:stretch>
                        <a:fillRect/>
                      </a:stretch>
                    </p:blipFill>
                    <p:spPr bwMode="auto">
                      <a:xfrm>
                        <a:off x="5701983" y="4921885"/>
                        <a:ext cx="2342515" cy="34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1"/>
          <p:cNvGraphicFramePr>
            <a:graphicFrameLocks noChangeAspect="1"/>
          </p:cNvGraphicFramePr>
          <p:nvPr/>
        </p:nvGraphicFramePr>
        <p:xfrm>
          <a:off x="3384868" y="5499100"/>
          <a:ext cx="1704340" cy="348615"/>
        </p:xfrm>
        <a:graphic>
          <a:graphicData uri="http://schemas.openxmlformats.org/presentationml/2006/ole">
            <mc:AlternateContent xmlns:mc="http://schemas.openxmlformats.org/markup-compatibility/2006">
              <mc:Choice xmlns:v="urn:schemas-microsoft-com:vml" Requires="v">
                <p:oleObj spid="_x0000_s23" name="Equation" r:id="rId18" imgW="1016000" imgH="203200" progId="Equation.DSMT4">
                  <p:embed/>
                </p:oleObj>
              </mc:Choice>
              <mc:Fallback>
                <p:oleObj name="Equation" r:id="rId18" imgW="1016000" imgH="203200" progId="Equation.DSMT4">
                  <p:embed/>
                  <p:pic>
                    <p:nvPicPr>
                      <p:cNvPr id="0" name="Object 1"/>
                      <p:cNvPicPr>
                        <a:picLocks noChangeAspect="1" noChangeArrowheads="1"/>
                      </p:cNvPicPr>
                      <p:nvPr/>
                    </p:nvPicPr>
                    <p:blipFill>
                      <a:blip r:embed="rId19"/>
                      <a:srcRect/>
                      <a:stretch>
                        <a:fillRect/>
                      </a:stretch>
                    </p:blipFill>
                    <p:spPr bwMode="auto">
                      <a:xfrm>
                        <a:off x="3384868" y="5499100"/>
                        <a:ext cx="1704340" cy="34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23"/>
          <p:cNvGraphicFramePr>
            <a:graphicFrameLocks noChangeAspect="1"/>
          </p:cNvGraphicFramePr>
          <p:nvPr/>
        </p:nvGraphicFramePr>
        <p:xfrm>
          <a:off x="3394710" y="6027420"/>
          <a:ext cx="1725295" cy="348615"/>
        </p:xfrm>
        <a:graphic>
          <a:graphicData uri="http://schemas.openxmlformats.org/presentationml/2006/ole">
            <mc:AlternateContent xmlns:mc="http://schemas.openxmlformats.org/markup-compatibility/2006">
              <mc:Choice xmlns:v="urn:schemas-microsoft-com:vml" Requires="v">
                <p:oleObj spid="_x0000_s26" name="Equation" r:id="rId20" imgW="1028700" imgH="203200" progId="Equation.DSMT4">
                  <p:embed/>
                </p:oleObj>
              </mc:Choice>
              <mc:Fallback>
                <p:oleObj name="Equation" r:id="rId20" imgW="1028700" imgH="203200" progId="Equation.DSMT4">
                  <p:embed/>
                  <p:pic>
                    <p:nvPicPr>
                      <p:cNvPr id="0" name="Object 1"/>
                      <p:cNvPicPr>
                        <a:picLocks noChangeAspect="1" noChangeArrowheads="1"/>
                      </p:cNvPicPr>
                      <p:nvPr/>
                    </p:nvPicPr>
                    <p:blipFill>
                      <a:blip r:embed="rId21"/>
                      <a:srcRect/>
                      <a:stretch>
                        <a:fillRect/>
                      </a:stretch>
                    </p:blipFill>
                    <p:spPr bwMode="auto">
                      <a:xfrm>
                        <a:off x="3394710" y="6027420"/>
                        <a:ext cx="1725295" cy="34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对象 28"/>
          <p:cNvGraphicFramePr>
            <a:graphicFrameLocks noChangeAspect="1"/>
          </p:cNvGraphicFramePr>
          <p:nvPr/>
        </p:nvGraphicFramePr>
        <p:xfrm>
          <a:off x="5718176" y="6014085"/>
          <a:ext cx="2406650" cy="348615"/>
        </p:xfrm>
        <a:graphic>
          <a:graphicData uri="http://schemas.openxmlformats.org/presentationml/2006/ole">
            <mc:AlternateContent xmlns:mc="http://schemas.openxmlformats.org/markup-compatibility/2006">
              <mc:Choice xmlns:v="urn:schemas-microsoft-com:vml" Requires="v">
                <p:oleObj spid="_x0000_s30" name="Equation" r:id="rId22" imgW="1435100" imgH="203200" progId="Equation.DSMT4">
                  <p:embed/>
                </p:oleObj>
              </mc:Choice>
              <mc:Fallback>
                <p:oleObj name="Equation" r:id="rId22" imgW="1435100" imgH="203200" progId="Equation.DSMT4">
                  <p:embed/>
                  <p:pic>
                    <p:nvPicPr>
                      <p:cNvPr id="0" name="Object 1"/>
                      <p:cNvPicPr>
                        <a:picLocks noChangeAspect="1" noChangeArrowheads="1"/>
                      </p:cNvPicPr>
                      <p:nvPr/>
                    </p:nvPicPr>
                    <p:blipFill>
                      <a:blip r:embed="rId23"/>
                      <a:srcRect/>
                      <a:stretch>
                        <a:fillRect/>
                      </a:stretch>
                    </p:blipFill>
                    <p:spPr bwMode="auto">
                      <a:xfrm>
                        <a:off x="5718176" y="6014085"/>
                        <a:ext cx="2406650" cy="34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课堂例题</a:t>
            </a:r>
            <a:endParaRPr lang="zh-CN" altLang="en-US"/>
          </a:p>
        </p:txBody>
      </p:sp>
      <p:sp>
        <p:nvSpPr>
          <p:cNvPr id="4" name="内容占位符 2"/>
          <p:cNvSpPr/>
          <p:nvPr/>
        </p:nvSpPr>
        <p:spPr>
          <a:xfrm>
            <a:off x="307340" y="1728470"/>
            <a:ext cx="8719820" cy="292989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lvl="0" indent="0" fontAlgn="auto">
              <a:spcBef>
                <a:spcPts val="0"/>
              </a:spcBef>
              <a:buNone/>
            </a:pPr>
            <a:r>
              <a:rPr lang="zh-CN" altLang="en-US" sz="2800">
                <a:latin typeface="Times New Roman" panose="02020603050405020304" pitchFamily="18" charset="0"/>
                <a:ea typeface="宋体" panose="02010600030101010101" pitchFamily="2" charset="-122"/>
                <a:sym typeface="+mn-ea"/>
              </a:rPr>
              <a:t>例</a:t>
            </a:r>
            <a:r>
              <a:rPr lang="en-US" altLang="zh-CN" sz="2800">
                <a:latin typeface="Times New Roman" panose="02020603050405020304" pitchFamily="18" charset="0"/>
                <a:ea typeface="宋体" panose="02010600030101010101" pitchFamily="2" charset="-122"/>
                <a:sym typeface="+mn-ea"/>
              </a:rPr>
              <a:t>6</a:t>
            </a:r>
            <a:r>
              <a:rPr lang="en-US" altLang="zh-CN" sz="2800"/>
              <a:t>  </a:t>
            </a:r>
            <a:r>
              <a:rPr lang="zh-CN" altLang="en-US" sz="2800" dirty="0">
                <a:latin typeface="Times New Roman" panose="02020603050405020304" pitchFamily="18" charset="0"/>
                <a:sym typeface="+mn-ea"/>
              </a:rPr>
              <a:t>如图，</a:t>
            </a:r>
            <a:r>
              <a:rPr lang="en-US" altLang="zh-CN" sz="2800" i="1" dirty="0">
                <a:latin typeface="Times New Roman" panose="02020603050405020304" pitchFamily="18" charset="0"/>
                <a:sym typeface="+mn-ea"/>
              </a:rPr>
              <a:t>ABCD</a:t>
            </a:r>
            <a:r>
              <a:rPr lang="zh-CN" altLang="en-US" sz="2800" dirty="0">
                <a:latin typeface="Times New Roman" panose="02020603050405020304" pitchFamily="18" charset="0"/>
                <a:sym typeface="+mn-ea"/>
              </a:rPr>
              <a:t>是边长为</a:t>
            </a:r>
            <a:r>
              <a:rPr lang="en-US" altLang="zh-CN" sz="2800" i="1" dirty="0">
                <a:latin typeface="Times New Roman" panose="02020603050405020304" pitchFamily="18" charset="0"/>
                <a:sym typeface="+mn-ea"/>
              </a:rPr>
              <a:t>a</a:t>
            </a:r>
            <a:r>
              <a:rPr lang="zh-CN" altLang="en-US" sz="2800" dirty="0">
                <a:latin typeface="Times New Roman" panose="02020603050405020304" pitchFamily="18" charset="0"/>
                <a:sym typeface="+mn-ea"/>
              </a:rPr>
              <a:t>的正方形，</a:t>
            </a:r>
            <a:r>
              <a:rPr lang="en-US" altLang="zh-CN" sz="2800" i="1" dirty="0">
                <a:latin typeface="Times New Roman" panose="02020603050405020304" pitchFamily="18" charset="0"/>
                <a:sym typeface="+mn-ea"/>
              </a:rPr>
              <a:t>M</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N</a:t>
            </a:r>
            <a:r>
              <a:rPr lang="zh-CN" altLang="en-US" sz="2800" dirty="0">
                <a:latin typeface="Times New Roman" panose="02020603050405020304" pitchFamily="18" charset="0"/>
                <a:sym typeface="+mn-ea"/>
              </a:rPr>
              <a:t>分别为边</a:t>
            </a:r>
            <a:r>
              <a:rPr lang="en-US" altLang="zh-CN" sz="2800" i="1" dirty="0">
                <a:latin typeface="Times New Roman" panose="02020603050405020304" pitchFamily="18" charset="0"/>
                <a:sym typeface="+mn-ea"/>
              </a:rPr>
              <a:t>DA</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BC</a:t>
            </a:r>
            <a:r>
              <a:rPr lang="zh-CN" altLang="en-US" sz="2800" dirty="0">
                <a:latin typeface="Times New Roman" panose="02020603050405020304" pitchFamily="18" charset="0"/>
                <a:sym typeface="+mn-ea"/>
              </a:rPr>
              <a:t>上的一点，</a:t>
            </a:r>
            <a:r>
              <a:rPr lang="en-US" altLang="zh-CN" sz="2800" i="1" dirty="0">
                <a:latin typeface="Times New Roman" panose="02020603050405020304" pitchFamily="18" charset="0"/>
                <a:sym typeface="+mn-ea"/>
              </a:rPr>
              <a:t>MN</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AB</a:t>
            </a:r>
            <a:r>
              <a:rPr lang="zh-CN" altLang="en-US" sz="2800" dirty="0">
                <a:latin typeface="Times New Roman" panose="02020603050405020304" pitchFamily="18" charset="0"/>
                <a:sym typeface="+mn-ea"/>
              </a:rPr>
              <a:t>，交</a:t>
            </a:r>
            <a:r>
              <a:rPr lang="en-US" altLang="zh-CN" sz="2800" i="1" dirty="0">
                <a:latin typeface="Times New Roman" panose="02020603050405020304" pitchFamily="18" charset="0"/>
                <a:sym typeface="+mn-ea"/>
              </a:rPr>
              <a:t>AC</a:t>
            </a:r>
            <a:r>
              <a:rPr lang="zh-CN" altLang="en-US" sz="2800" dirty="0">
                <a:latin typeface="Times New Roman" panose="02020603050405020304" pitchFamily="18" charset="0"/>
                <a:sym typeface="+mn-ea"/>
              </a:rPr>
              <a:t>于点</a:t>
            </a:r>
            <a:r>
              <a:rPr lang="en-US" altLang="zh-CN" sz="2800" i="1" dirty="0">
                <a:latin typeface="Times New Roman" panose="02020603050405020304" pitchFamily="18" charset="0"/>
                <a:sym typeface="+mn-ea"/>
              </a:rPr>
              <a:t>O</a:t>
            </a:r>
            <a:r>
              <a:rPr lang="zh-CN" altLang="en-US" sz="2800" dirty="0">
                <a:latin typeface="Times New Roman" panose="02020603050405020304" pitchFamily="18" charset="0"/>
                <a:sym typeface="+mn-ea"/>
              </a:rPr>
              <a:t>，沿</a:t>
            </a:r>
            <a:r>
              <a:rPr lang="en-US" altLang="zh-CN" sz="2800" i="1" dirty="0">
                <a:latin typeface="Times New Roman" panose="02020603050405020304" pitchFamily="18" charset="0"/>
                <a:sym typeface="+mn-ea"/>
              </a:rPr>
              <a:t>MN</a:t>
            </a:r>
            <a:r>
              <a:rPr lang="zh-CN" altLang="en-US" sz="2800" dirty="0">
                <a:latin typeface="Times New Roman" panose="02020603050405020304" pitchFamily="18" charset="0"/>
                <a:sym typeface="+mn-ea"/>
              </a:rPr>
              <a:t>折成直二面角</a:t>
            </a:r>
            <a:r>
              <a:rPr lang="en-US" altLang="zh-CN" sz="2800" i="1" dirty="0">
                <a:latin typeface="Times New Roman" panose="02020603050405020304" pitchFamily="18" charset="0"/>
                <a:sym typeface="+mn-ea"/>
              </a:rPr>
              <a:t>A</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MN</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C</a:t>
            </a:r>
            <a:r>
              <a:rPr lang="en-US" altLang="zh-CN" sz="2800" dirty="0">
                <a:latin typeface="Times New Roman" panose="02020603050405020304" pitchFamily="18" charset="0"/>
                <a:sym typeface="+mn-ea"/>
              </a:rPr>
              <a:t>.</a:t>
            </a:r>
            <a:endParaRPr lang="en-US" altLang="zh-CN" sz="2800" dirty="0">
              <a:latin typeface="Times New Roman" panose="02020603050405020304" pitchFamily="18" charset="0"/>
              <a:sym typeface="+mn-ea"/>
            </a:endParaRPr>
          </a:p>
          <a:p>
            <a:pPr lvl="0" indent="0" fontAlgn="auto">
              <a:spcBef>
                <a:spcPts val="0"/>
              </a:spcBef>
              <a:buNone/>
            </a:pPr>
            <a:r>
              <a:rPr lang="en-US" altLang="zh-CN" sz="2800" dirty="0">
                <a:latin typeface="Times New Roman" panose="02020603050405020304" pitchFamily="18" charset="0"/>
                <a:sym typeface="+mn-ea"/>
              </a:rPr>
              <a:t>(1)</a:t>
            </a:r>
            <a:r>
              <a:rPr lang="zh-CN" altLang="en-US" sz="2800" dirty="0">
                <a:latin typeface="Times New Roman" panose="02020603050405020304" pitchFamily="18" charset="0"/>
                <a:sym typeface="+mn-ea"/>
              </a:rPr>
              <a:t>求证：不论</a:t>
            </a:r>
            <a:r>
              <a:rPr lang="en-US" altLang="zh-CN" sz="2800" i="1" dirty="0">
                <a:latin typeface="Times New Roman" panose="02020603050405020304" pitchFamily="18" charset="0"/>
                <a:sym typeface="+mn-ea"/>
              </a:rPr>
              <a:t>MN</a:t>
            </a:r>
            <a:r>
              <a:rPr lang="zh-CN" altLang="en-US" sz="2800" dirty="0">
                <a:latin typeface="Times New Roman" panose="02020603050405020304" pitchFamily="18" charset="0"/>
                <a:sym typeface="+mn-ea"/>
              </a:rPr>
              <a:t>怎样平行移动，</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AOC</a:t>
            </a:r>
            <a:r>
              <a:rPr lang="zh-CN" altLang="en-US" sz="2800" dirty="0">
                <a:latin typeface="Times New Roman" panose="02020603050405020304" pitchFamily="18" charset="0"/>
                <a:sym typeface="+mn-ea"/>
              </a:rPr>
              <a:t>的大小不变；</a:t>
            </a:r>
            <a:r>
              <a:rPr lang="en-US" altLang="zh-CN" sz="2800" dirty="0">
                <a:latin typeface="Times New Roman" panose="02020603050405020304" pitchFamily="18" charset="0"/>
                <a:sym typeface="+mn-ea"/>
              </a:rPr>
              <a:t>(2)</a:t>
            </a:r>
            <a:r>
              <a:rPr lang="en-US" altLang="zh-CN" sz="2800" i="1" dirty="0">
                <a:latin typeface="Times New Roman" panose="02020603050405020304" pitchFamily="18" charset="0"/>
                <a:sym typeface="+mn-ea"/>
              </a:rPr>
              <a:t>MN</a:t>
            </a:r>
            <a:r>
              <a:rPr lang="zh-CN" altLang="en-US" sz="2800" dirty="0">
                <a:latin typeface="Times New Roman" panose="02020603050405020304" pitchFamily="18" charset="0"/>
                <a:sym typeface="+mn-ea"/>
              </a:rPr>
              <a:t>在怎样的位置时，</a:t>
            </a:r>
            <a:r>
              <a:rPr lang="en-US" altLang="zh-CN" sz="2800" i="1" dirty="0">
                <a:latin typeface="Times New Roman" panose="02020603050405020304" pitchFamily="18" charset="0"/>
                <a:sym typeface="+mn-ea"/>
              </a:rPr>
              <a:t>A</a:t>
            </a:r>
            <a:r>
              <a:rPr lang="en-US" altLang="zh-CN" sz="2800" dirty="0">
                <a:latin typeface="Times New Roman" panose="02020603050405020304" pitchFamily="18" charset="0"/>
                <a:sym typeface="+mn-ea"/>
              </a:rPr>
              <a:t>,</a:t>
            </a:r>
            <a:r>
              <a:rPr lang="en-US" altLang="zh-CN" sz="2800" i="1" dirty="0">
                <a:latin typeface="Times New Roman" panose="02020603050405020304" pitchFamily="18" charset="0"/>
                <a:sym typeface="+mn-ea"/>
              </a:rPr>
              <a:t>C</a:t>
            </a:r>
            <a:r>
              <a:rPr lang="zh-CN" altLang="en-US" sz="2800" dirty="0">
                <a:latin typeface="Times New Roman" panose="02020603050405020304" pitchFamily="18" charset="0"/>
                <a:sym typeface="+mn-ea"/>
              </a:rPr>
              <a:t>的距离最小，并求这个最小值</a:t>
            </a:r>
            <a:r>
              <a:rPr lang="en-US" altLang="zh-CN" sz="2800" dirty="0">
                <a:latin typeface="Times New Roman" panose="02020603050405020304" pitchFamily="18" charset="0"/>
                <a:sym typeface="+mn-ea"/>
              </a:rPr>
              <a:t>.</a:t>
            </a:r>
            <a:endParaRPr lang="zh-CN" altLang="en-US" sz="2800" dirty="0">
              <a:latin typeface="Times New Roman" panose="02020603050405020304" pitchFamily="18" charset="0"/>
            </a:endParaRPr>
          </a:p>
          <a:p>
            <a:pPr marL="0" indent="0" fontAlgn="auto">
              <a:spcBef>
                <a:spcPts val="0"/>
              </a:spcBef>
              <a:buNone/>
            </a:pPr>
            <a:endParaRPr lang="zh-CN" altLang="en-US" sz="2800"/>
          </a:p>
        </p:txBody>
      </p:sp>
      <p:pic>
        <p:nvPicPr>
          <p:cNvPr id="3" name="图片 2"/>
          <p:cNvPicPr>
            <a:picLocks noChangeAspect="1"/>
          </p:cNvPicPr>
          <p:nvPr/>
        </p:nvPicPr>
        <p:blipFill>
          <a:blip r:embed="rId1"/>
          <a:stretch>
            <a:fillRect/>
          </a:stretch>
        </p:blipFill>
        <p:spPr>
          <a:xfrm>
            <a:off x="1156335" y="4201160"/>
            <a:ext cx="2543175" cy="2098040"/>
          </a:xfrm>
          <a:prstGeom prst="rect">
            <a:avLst/>
          </a:prstGeom>
        </p:spPr>
      </p:pic>
      <p:pic>
        <p:nvPicPr>
          <p:cNvPr id="35" name="图片 34"/>
          <p:cNvPicPr>
            <a:picLocks noChangeAspect="1"/>
          </p:cNvPicPr>
          <p:nvPr/>
        </p:nvPicPr>
        <p:blipFill>
          <a:blip r:embed="rId2"/>
          <a:stretch>
            <a:fillRect/>
          </a:stretch>
        </p:blipFill>
        <p:spPr>
          <a:xfrm>
            <a:off x="4644390" y="4295140"/>
            <a:ext cx="3315970" cy="1856740"/>
          </a:xfrm>
          <a:prstGeom prst="rect">
            <a:avLst/>
          </a:prstGeom>
        </p:spPr>
      </p:pic>
      <p:cxnSp>
        <p:nvCxnSpPr>
          <p:cNvPr id="5" name="直接箭头连接符 4"/>
          <p:cNvCxnSpPr/>
          <p:nvPr/>
        </p:nvCxnSpPr>
        <p:spPr>
          <a:xfrm flipH="1">
            <a:off x="4775200" y="5305425"/>
            <a:ext cx="831850" cy="894715"/>
          </a:xfrm>
          <a:prstGeom prst="straightConnector1">
            <a:avLst/>
          </a:prstGeom>
          <a:ln w="12700"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5673090" y="5265420"/>
            <a:ext cx="2461260" cy="26670"/>
          </a:xfrm>
          <a:prstGeom prst="straightConnector1">
            <a:avLst/>
          </a:prstGeom>
          <a:ln w="12700" cmpd="sng">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5633085" y="4201160"/>
            <a:ext cx="40005" cy="1064260"/>
          </a:xfrm>
          <a:prstGeom prst="straightConnector1">
            <a:avLst/>
          </a:prstGeom>
          <a:ln w="12700" cmpd="sng">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8" name="对象 7">
            <a:hlinkClick r:id="" action="ppaction://ole?verb="/>
          </p:cNvPr>
          <p:cNvGraphicFramePr>
            <a:graphicFrameLocks noChangeAspect="1"/>
          </p:cNvGraphicFramePr>
          <p:nvPr/>
        </p:nvGraphicFramePr>
        <p:xfrm>
          <a:off x="4912360" y="6151880"/>
          <a:ext cx="127000" cy="139700"/>
        </p:xfrm>
        <a:graphic>
          <a:graphicData uri="http://schemas.openxmlformats.org/presentationml/2006/ole">
            <mc:AlternateContent xmlns:mc="http://schemas.openxmlformats.org/markup-compatibility/2006">
              <mc:Choice xmlns:v="urn:schemas-microsoft-com:vml" Requires="v">
                <p:oleObj spid="_x0000_s1025" name="" r:id="rId3" imgW="127000" imgH="139700" progId="Equation.KSEE3">
                  <p:embed/>
                </p:oleObj>
              </mc:Choice>
              <mc:Fallback>
                <p:oleObj name="" r:id="rId3" imgW="127000" imgH="139700" progId="Equation.KSEE3">
                  <p:embed/>
                  <p:pic>
                    <p:nvPicPr>
                      <p:cNvPr id="0" name="图片 1024"/>
                      <p:cNvPicPr/>
                      <p:nvPr/>
                    </p:nvPicPr>
                    <p:blipFill>
                      <a:blip r:embed="rId4"/>
                      <a:stretch>
                        <a:fillRect/>
                      </a:stretch>
                    </p:blipFill>
                    <p:spPr>
                      <a:xfrm>
                        <a:off x="4912360" y="6151880"/>
                        <a:ext cx="127000" cy="1397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7981950" y="5062220"/>
          <a:ext cx="139700" cy="165100"/>
        </p:xfrm>
        <a:graphic>
          <a:graphicData uri="http://schemas.openxmlformats.org/presentationml/2006/ole">
            <mc:AlternateContent xmlns:mc="http://schemas.openxmlformats.org/markup-compatibility/2006">
              <mc:Choice xmlns:v="urn:schemas-microsoft-com:vml" Requires="v">
                <p:oleObj spid="_x0000_s10" name="" r:id="rId5" imgW="139700" imgH="165100" progId="Equation.KSEE3">
                  <p:embed/>
                </p:oleObj>
              </mc:Choice>
              <mc:Fallback>
                <p:oleObj name="" r:id="rId5" imgW="139700" imgH="165100" progId="Equation.KSEE3">
                  <p:embed/>
                  <p:pic>
                    <p:nvPicPr>
                      <p:cNvPr id="0" name="图片 1024"/>
                      <p:cNvPicPr/>
                      <p:nvPr/>
                    </p:nvPicPr>
                    <p:blipFill>
                      <a:blip r:embed="rId6"/>
                      <a:stretch>
                        <a:fillRect/>
                      </a:stretch>
                    </p:blipFill>
                    <p:spPr>
                      <a:xfrm>
                        <a:off x="7981950" y="5062220"/>
                        <a:ext cx="139700" cy="16510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5774690" y="4201160"/>
          <a:ext cx="127000" cy="127000"/>
        </p:xfrm>
        <a:graphic>
          <a:graphicData uri="http://schemas.openxmlformats.org/presentationml/2006/ole">
            <mc:AlternateContent xmlns:mc="http://schemas.openxmlformats.org/markup-compatibility/2006">
              <mc:Choice xmlns:v="urn:schemas-microsoft-com:vml" Requires="v">
                <p:oleObj spid="_x0000_s12" name="" r:id="rId7" imgW="127000" imgH="127000" progId="Equation.KSEE3">
                  <p:embed/>
                </p:oleObj>
              </mc:Choice>
              <mc:Fallback>
                <p:oleObj name="" r:id="rId7" imgW="127000" imgH="127000" progId="Equation.KSEE3">
                  <p:embed/>
                  <p:pic>
                    <p:nvPicPr>
                      <p:cNvPr id="0" name="图片 1024"/>
                      <p:cNvPicPr/>
                      <p:nvPr/>
                    </p:nvPicPr>
                    <p:blipFill>
                      <a:blip r:embed="rId8"/>
                      <a:stretch>
                        <a:fillRect/>
                      </a:stretch>
                    </p:blipFill>
                    <p:spPr>
                      <a:xfrm>
                        <a:off x="5774690" y="4201160"/>
                        <a:ext cx="127000" cy="1270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课堂小结</a:t>
            </a:r>
            <a:endParaRPr lang="zh-CN" altLang="en-US"/>
          </a:p>
        </p:txBody>
      </p:sp>
      <p:sp>
        <p:nvSpPr>
          <p:cNvPr id="3" name="内容占位符 2"/>
          <p:cNvSpPr>
            <a:spLocks noGrp="1"/>
          </p:cNvSpPr>
          <p:nvPr>
            <p:ph idx="1"/>
          </p:nvPr>
        </p:nvSpPr>
        <p:spPr>
          <a:xfrm>
            <a:off x="457200" y="1668145"/>
            <a:ext cx="8229600" cy="4876800"/>
          </a:xfrm>
        </p:spPr>
        <p:txBody>
          <a:bodyPr/>
          <a:p>
            <a:pPr marL="0" indent="0">
              <a:buNone/>
            </a:pPr>
            <a:r>
              <a:rPr lang="en-US" altLang="zh-CN" sz="3200"/>
              <a:t>1.</a:t>
            </a:r>
            <a:r>
              <a:rPr lang="zh-CN" altLang="en-US" sz="3200"/>
              <a:t>两平面平行、两平面垂直的判定、性质及证明；</a:t>
            </a:r>
            <a:endParaRPr lang="zh-CN" altLang="en-US" sz="3200"/>
          </a:p>
          <a:p>
            <a:pPr marL="0" indent="0">
              <a:buNone/>
            </a:pPr>
            <a:endParaRPr lang="zh-CN" altLang="en-US" sz="1800"/>
          </a:p>
          <a:p>
            <a:pPr marL="0" indent="0">
              <a:buNone/>
            </a:pPr>
            <a:r>
              <a:rPr lang="en-US" altLang="zh-CN" sz="3200"/>
              <a:t>2.</a:t>
            </a:r>
            <a:r>
              <a:rPr lang="zh-CN" altLang="en-US" sz="3200"/>
              <a:t>向量方法判断两平面的位置关系、求平行平面间的距离；</a:t>
            </a:r>
            <a:endParaRPr lang="zh-CN" altLang="en-US" sz="3200"/>
          </a:p>
          <a:p>
            <a:pPr marL="0" indent="0">
              <a:buNone/>
            </a:pPr>
            <a:endParaRPr lang="zh-CN" altLang="en-US" sz="1800"/>
          </a:p>
          <a:p>
            <a:pPr marL="0" indent="0">
              <a:buNone/>
            </a:pPr>
            <a:r>
              <a:rPr lang="en-US" altLang="zh-CN" sz="3200"/>
              <a:t>3.</a:t>
            </a:r>
            <a:r>
              <a:rPr lang="zh-CN" altLang="en-US" sz="3200"/>
              <a:t>通过例题，加深理解</a:t>
            </a:r>
            <a:r>
              <a:rPr lang="en-US" altLang="zh-CN" sz="3200"/>
              <a:t>.</a:t>
            </a:r>
            <a:endParaRPr lang="en-US" altLang="zh-CN" sz="32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575310" y="2341880"/>
            <a:ext cx="3634105" cy="2033905"/>
          </a:xfrm>
          <a:prstGeom prst="rect">
            <a:avLst/>
          </a:prstGeom>
        </p:spPr>
      </p:pic>
      <p:pic>
        <p:nvPicPr>
          <p:cNvPr id="5" name="图片 4"/>
          <p:cNvPicPr>
            <a:picLocks noChangeAspect="1"/>
          </p:cNvPicPr>
          <p:nvPr/>
        </p:nvPicPr>
        <p:blipFill>
          <a:blip r:embed="rId2"/>
          <a:stretch>
            <a:fillRect/>
          </a:stretch>
        </p:blipFill>
        <p:spPr>
          <a:xfrm>
            <a:off x="4615180" y="2499995"/>
            <a:ext cx="3112135" cy="1717675"/>
          </a:xfrm>
          <a:prstGeom prst="rect">
            <a:avLst/>
          </a:prstGeom>
        </p:spPr>
      </p:pic>
      <p:pic>
        <p:nvPicPr>
          <p:cNvPr id="6" name="图片 5"/>
          <p:cNvPicPr>
            <a:picLocks noChangeAspect="1"/>
          </p:cNvPicPr>
          <p:nvPr/>
        </p:nvPicPr>
        <p:blipFill>
          <a:blip r:embed="rId3"/>
          <a:stretch>
            <a:fillRect/>
          </a:stretch>
        </p:blipFill>
        <p:spPr>
          <a:xfrm>
            <a:off x="425450" y="903605"/>
            <a:ext cx="1657985" cy="525145"/>
          </a:xfrm>
          <a:prstGeom prst="rect">
            <a:avLst/>
          </a:prstGeom>
        </p:spPr>
      </p:pic>
      <p:sp>
        <p:nvSpPr>
          <p:cNvPr id="17411" name="文本占位符 17410"/>
          <p:cNvSpPr>
            <a:spLocks noGrp="1"/>
          </p:cNvSpPr>
          <p:nvPr/>
        </p:nvSpPr>
        <p:spPr>
          <a:xfrm>
            <a:off x="1529715" y="4740910"/>
            <a:ext cx="2233295" cy="61722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None/>
            </a:pPr>
            <a:r>
              <a:rPr lang="zh-CN" altLang="en-US" b="1" dirty="0">
                <a:solidFill>
                  <a:srgbClr val="FF0000"/>
                </a:solidFill>
              </a:rPr>
              <a:t>补形法</a:t>
            </a:r>
            <a:endParaRPr lang="zh-CN" altLang="en-US" b="1" dirty="0">
              <a:solidFill>
                <a:srgbClr val="FF0000"/>
              </a:solidFill>
            </a:endParaRPr>
          </a:p>
        </p:txBody>
      </p:sp>
      <p:sp>
        <p:nvSpPr>
          <p:cNvPr id="7" name="文本占位符 17410"/>
          <p:cNvSpPr>
            <a:spLocks noGrp="1"/>
          </p:cNvSpPr>
          <p:nvPr/>
        </p:nvSpPr>
        <p:spPr>
          <a:xfrm>
            <a:off x="5346700" y="4714240"/>
            <a:ext cx="1648460" cy="61722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None/>
            </a:pPr>
            <a:r>
              <a:rPr lang="zh-CN" altLang="en-US" b="1" dirty="0">
                <a:solidFill>
                  <a:srgbClr val="FF0000"/>
                </a:solidFill>
              </a:rPr>
              <a:t>中位线</a:t>
            </a:r>
            <a:r>
              <a:rPr lang="zh-CN" altLang="en-US" b="1" dirty="0">
                <a:solidFill>
                  <a:srgbClr val="FF0000"/>
                </a:solidFill>
              </a:rPr>
              <a:t>法</a:t>
            </a:r>
            <a:endParaRPr lang="zh-CN" altLang="en-US" b="1" dirty="0">
              <a:solidFill>
                <a:srgbClr val="FF0000"/>
              </a:solidFill>
            </a:endParaRPr>
          </a:p>
        </p:txBody>
      </p:sp>
      <p:graphicFrame>
        <p:nvGraphicFramePr>
          <p:cNvPr id="11" name="对象 10"/>
          <p:cNvGraphicFramePr>
            <a:graphicFrameLocks noChangeAspect="1"/>
          </p:cNvGraphicFramePr>
          <p:nvPr/>
        </p:nvGraphicFramePr>
        <p:xfrm>
          <a:off x="574993" y="5197475"/>
          <a:ext cx="7643495" cy="942975"/>
        </p:xfrm>
        <a:graphic>
          <a:graphicData uri="http://schemas.openxmlformats.org/presentationml/2006/ole">
            <mc:AlternateContent xmlns:mc="http://schemas.openxmlformats.org/markup-compatibility/2006">
              <mc:Choice xmlns:v="urn:schemas-microsoft-com:vml" Requires="v">
                <p:oleObj spid="_x0000_s12" name="Equation" r:id="rId4" imgW="4191000" imgH="495300" progId="Equation.DSMT4">
                  <p:embed/>
                </p:oleObj>
              </mc:Choice>
              <mc:Fallback>
                <p:oleObj name="Equation" r:id="rId4" imgW="4191000" imgH="495300" progId="Equation.DSMT4">
                  <p:embed/>
                  <p:pic>
                    <p:nvPicPr>
                      <p:cNvPr id="0" name="Object 1"/>
                      <p:cNvPicPr>
                        <a:picLocks noChangeAspect="1" noChangeArrowheads="1"/>
                      </p:cNvPicPr>
                      <p:nvPr/>
                    </p:nvPicPr>
                    <p:blipFill>
                      <a:blip r:embed="rId5"/>
                      <a:srcRect/>
                      <a:stretch>
                        <a:fillRect/>
                      </a:stretch>
                    </p:blipFill>
                    <p:spPr bwMode="auto">
                      <a:xfrm>
                        <a:off x="574993" y="5197475"/>
                        <a:ext cx="764349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图片 9"/>
          <p:cNvPicPr>
            <a:picLocks noChangeAspect="1"/>
          </p:cNvPicPr>
          <p:nvPr/>
        </p:nvPicPr>
        <p:blipFill>
          <a:blip r:embed="rId6"/>
          <a:stretch>
            <a:fillRect/>
          </a:stretch>
        </p:blipFill>
        <p:spPr>
          <a:xfrm>
            <a:off x="6476365" y="1292860"/>
            <a:ext cx="1593215" cy="1102995"/>
          </a:xfrm>
          <a:prstGeom prst="rect">
            <a:avLst/>
          </a:prstGeom>
        </p:spPr>
      </p:pic>
      <p:pic>
        <p:nvPicPr>
          <p:cNvPr id="13" name="图片 12"/>
          <p:cNvPicPr>
            <a:picLocks noChangeAspect="1"/>
          </p:cNvPicPr>
          <p:nvPr/>
        </p:nvPicPr>
        <p:blipFill>
          <a:blip r:embed="rId7"/>
          <a:stretch>
            <a:fillRect/>
          </a:stretch>
        </p:blipFill>
        <p:spPr>
          <a:xfrm>
            <a:off x="575310" y="1437640"/>
            <a:ext cx="5769610" cy="814070"/>
          </a:xfrm>
          <a:prstGeom prst="rect">
            <a:avLst/>
          </a:prstGeom>
        </p:spPr>
      </p:pic>
      <p:graphicFrame>
        <p:nvGraphicFramePr>
          <p:cNvPr id="14" name="对象 13"/>
          <p:cNvGraphicFramePr>
            <a:graphicFrameLocks noChangeAspect="1"/>
          </p:cNvGraphicFramePr>
          <p:nvPr/>
        </p:nvGraphicFramePr>
        <p:xfrm>
          <a:off x="836295" y="4319905"/>
          <a:ext cx="3620135" cy="314325"/>
        </p:xfrm>
        <a:graphic>
          <a:graphicData uri="http://schemas.openxmlformats.org/presentationml/2006/ole">
            <mc:AlternateContent xmlns:mc="http://schemas.openxmlformats.org/markup-compatibility/2006">
              <mc:Choice xmlns:v="urn:schemas-microsoft-com:vml" Requires="v">
                <p:oleObj spid="_x0000_s15" name="Equation" r:id="rId8" imgW="3060065" imgH="254000" progId="Equation.DSMT4">
                  <p:embed/>
                </p:oleObj>
              </mc:Choice>
              <mc:Fallback>
                <p:oleObj name="Equation" r:id="rId8" imgW="3060065" imgH="254000" progId="Equation.DSMT4">
                  <p:embed/>
                  <p:pic>
                    <p:nvPicPr>
                      <p:cNvPr id="0" name="Object 1"/>
                      <p:cNvPicPr>
                        <a:picLocks noChangeAspect="1" noChangeArrowheads="1"/>
                      </p:cNvPicPr>
                      <p:nvPr/>
                    </p:nvPicPr>
                    <p:blipFill>
                      <a:blip r:embed="rId9"/>
                      <a:srcRect/>
                      <a:stretch>
                        <a:fillRect/>
                      </a:stretch>
                    </p:blipFill>
                    <p:spPr bwMode="auto">
                      <a:xfrm>
                        <a:off x="836295" y="4319905"/>
                        <a:ext cx="362013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nvGraphicFramePr>
        <p:xfrm>
          <a:off x="4746625" y="4319905"/>
          <a:ext cx="3590925" cy="314325"/>
        </p:xfrm>
        <a:graphic>
          <a:graphicData uri="http://schemas.openxmlformats.org/presentationml/2006/ole">
            <mc:AlternateContent xmlns:mc="http://schemas.openxmlformats.org/markup-compatibility/2006">
              <mc:Choice xmlns:v="urn:schemas-microsoft-com:vml" Requires="v">
                <p:oleObj spid="_x0000_s17" name="Equation" r:id="rId10" imgW="3035300" imgH="254000" progId="Equation.DSMT4">
                  <p:embed/>
                </p:oleObj>
              </mc:Choice>
              <mc:Fallback>
                <p:oleObj name="Equation" r:id="rId10" imgW="3035300" imgH="254000" progId="Equation.DSMT4">
                  <p:embed/>
                  <p:pic>
                    <p:nvPicPr>
                      <p:cNvPr id="0" name="Object 1"/>
                      <p:cNvPicPr>
                        <a:picLocks noChangeAspect="1" noChangeArrowheads="1"/>
                      </p:cNvPicPr>
                      <p:nvPr/>
                    </p:nvPicPr>
                    <p:blipFill>
                      <a:blip r:embed="rId11"/>
                      <a:srcRect/>
                      <a:stretch>
                        <a:fillRect/>
                      </a:stretch>
                    </p:blipFill>
                    <p:spPr bwMode="auto">
                      <a:xfrm>
                        <a:off x="4746625" y="4319905"/>
                        <a:ext cx="35909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814070" y="1165225"/>
            <a:ext cx="7302500" cy="1437005"/>
          </a:xfrm>
          <a:prstGeom prst="rect">
            <a:avLst/>
          </a:prstGeom>
        </p:spPr>
      </p:pic>
      <p:pic>
        <p:nvPicPr>
          <p:cNvPr id="3" name="图片 2"/>
          <p:cNvPicPr>
            <a:picLocks noChangeAspect="1"/>
          </p:cNvPicPr>
          <p:nvPr/>
        </p:nvPicPr>
        <p:blipFill>
          <a:blip r:embed="rId2"/>
          <a:stretch>
            <a:fillRect/>
          </a:stretch>
        </p:blipFill>
        <p:spPr>
          <a:xfrm>
            <a:off x="578485" y="511175"/>
            <a:ext cx="1783715" cy="594995"/>
          </a:xfrm>
          <a:prstGeom prst="rect">
            <a:avLst/>
          </a:prstGeom>
        </p:spPr>
      </p:pic>
      <p:pic>
        <p:nvPicPr>
          <p:cNvPr id="4" name="图片 3"/>
          <p:cNvPicPr>
            <a:picLocks noChangeAspect="1"/>
          </p:cNvPicPr>
          <p:nvPr/>
        </p:nvPicPr>
        <p:blipFill>
          <a:blip r:embed="rId3"/>
          <a:stretch>
            <a:fillRect/>
          </a:stretch>
        </p:blipFill>
        <p:spPr>
          <a:xfrm>
            <a:off x="814070" y="2967990"/>
            <a:ext cx="2803525" cy="2763520"/>
          </a:xfrm>
          <a:prstGeom prst="rect">
            <a:avLst/>
          </a:prstGeom>
        </p:spPr>
      </p:pic>
      <p:sp>
        <p:nvSpPr>
          <p:cNvPr id="17411" name="文本占位符 17410"/>
          <p:cNvSpPr>
            <a:spLocks noGrp="1"/>
          </p:cNvSpPr>
          <p:nvPr/>
        </p:nvSpPr>
        <p:spPr>
          <a:xfrm>
            <a:off x="7484110" y="1439545"/>
            <a:ext cx="436880" cy="61722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None/>
            </a:pPr>
            <a:r>
              <a:rPr lang="en-US" altLang="zh-CN" b="1" dirty="0">
                <a:solidFill>
                  <a:srgbClr val="FF0000"/>
                </a:solidFill>
              </a:rPr>
              <a:t>B</a:t>
            </a:r>
            <a:endParaRPr lang="en-US" altLang="zh-CN" b="1" dirty="0">
              <a:solidFill>
                <a:srgbClr val="FF0000"/>
              </a:solidFill>
            </a:endParaRPr>
          </a:p>
        </p:txBody>
      </p:sp>
      <p:graphicFrame>
        <p:nvGraphicFramePr>
          <p:cNvPr id="11" name="对象 10"/>
          <p:cNvGraphicFramePr>
            <a:graphicFrameLocks noChangeAspect="1"/>
          </p:cNvGraphicFramePr>
          <p:nvPr/>
        </p:nvGraphicFramePr>
        <p:xfrm>
          <a:off x="4105276" y="5731193"/>
          <a:ext cx="1413510" cy="435610"/>
        </p:xfrm>
        <a:graphic>
          <a:graphicData uri="http://schemas.openxmlformats.org/presentationml/2006/ole">
            <mc:AlternateContent xmlns:mc="http://schemas.openxmlformats.org/markup-compatibility/2006">
              <mc:Choice xmlns:v="urn:schemas-microsoft-com:vml" Requires="v">
                <p:oleObj spid="_x0000_s12" name="Equation" r:id="rId4" imgW="774065" imgH="228600" progId="Equation.DSMT4">
                  <p:embed/>
                </p:oleObj>
              </mc:Choice>
              <mc:Fallback>
                <p:oleObj name="Equation" r:id="rId4" imgW="774065" imgH="228600" progId="Equation.DSMT4">
                  <p:embed/>
                  <p:pic>
                    <p:nvPicPr>
                      <p:cNvPr id="0" name="Object 1"/>
                      <p:cNvPicPr>
                        <a:picLocks noChangeAspect="1" noChangeArrowheads="1"/>
                      </p:cNvPicPr>
                      <p:nvPr/>
                    </p:nvPicPr>
                    <p:blipFill>
                      <a:blip r:embed="rId5"/>
                      <a:srcRect/>
                      <a:stretch>
                        <a:fillRect/>
                      </a:stretch>
                    </p:blipFill>
                    <p:spPr bwMode="auto">
                      <a:xfrm>
                        <a:off x="4105276" y="5731193"/>
                        <a:ext cx="1413510" cy="43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4127501" y="2954338"/>
          <a:ext cx="4216400" cy="435610"/>
        </p:xfrm>
        <a:graphic>
          <a:graphicData uri="http://schemas.openxmlformats.org/presentationml/2006/ole">
            <mc:AlternateContent xmlns:mc="http://schemas.openxmlformats.org/markup-compatibility/2006">
              <mc:Choice xmlns:v="urn:schemas-microsoft-com:vml" Requires="v">
                <p:oleObj spid="_x0000_s8" name="Equation" r:id="rId6" imgW="2311400" imgH="228600" progId="Equation.DSMT4">
                  <p:embed/>
                </p:oleObj>
              </mc:Choice>
              <mc:Fallback>
                <p:oleObj name="Equation" r:id="rId6" imgW="2311400" imgH="228600" progId="Equation.DSMT4">
                  <p:embed/>
                  <p:pic>
                    <p:nvPicPr>
                      <p:cNvPr id="0" name="Object 1"/>
                      <p:cNvPicPr>
                        <a:picLocks noChangeAspect="1" noChangeArrowheads="1"/>
                      </p:cNvPicPr>
                      <p:nvPr/>
                    </p:nvPicPr>
                    <p:blipFill>
                      <a:blip r:embed="rId7"/>
                      <a:srcRect/>
                      <a:stretch>
                        <a:fillRect/>
                      </a:stretch>
                    </p:blipFill>
                    <p:spPr bwMode="auto">
                      <a:xfrm>
                        <a:off x="4127501" y="2954338"/>
                        <a:ext cx="4216400" cy="43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nvGraphicFramePr>
        <p:xfrm>
          <a:off x="4119246" y="3389948"/>
          <a:ext cx="2641600" cy="435610"/>
        </p:xfrm>
        <a:graphic>
          <a:graphicData uri="http://schemas.openxmlformats.org/presentationml/2006/ole">
            <mc:AlternateContent xmlns:mc="http://schemas.openxmlformats.org/markup-compatibility/2006">
              <mc:Choice xmlns:v="urn:schemas-microsoft-com:vml" Requires="v">
                <p:oleObj spid="_x0000_s14" name="Equation" r:id="rId8" imgW="1447800" imgH="228600" progId="Equation.DSMT4">
                  <p:embed/>
                </p:oleObj>
              </mc:Choice>
              <mc:Fallback>
                <p:oleObj name="Equation" r:id="rId8" imgW="1447800" imgH="228600" progId="Equation.DSMT4">
                  <p:embed/>
                  <p:pic>
                    <p:nvPicPr>
                      <p:cNvPr id="0" name="Object 1"/>
                      <p:cNvPicPr>
                        <a:picLocks noChangeAspect="1" noChangeArrowheads="1"/>
                      </p:cNvPicPr>
                      <p:nvPr/>
                    </p:nvPicPr>
                    <p:blipFill>
                      <a:blip r:embed="rId9"/>
                      <a:srcRect/>
                      <a:stretch>
                        <a:fillRect/>
                      </a:stretch>
                    </p:blipFill>
                    <p:spPr bwMode="auto">
                      <a:xfrm>
                        <a:off x="4119246" y="3389948"/>
                        <a:ext cx="2641600" cy="43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nvGraphicFramePr>
        <p:xfrm>
          <a:off x="3800793" y="3825558"/>
          <a:ext cx="1807845" cy="435610"/>
        </p:xfrm>
        <a:graphic>
          <a:graphicData uri="http://schemas.openxmlformats.org/presentationml/2006/ole">
            <mc:AlternateContent xmlns:mc="http://schemas.openxmlformats.org/markup-compatibility/2006">
              <mc:Choice xmlns:v="urn:schemas-microsoft-com:vml" Requires="v">
                <p:oleObj spid="_x0000_s16" name="Equation" r:id="rId10" imgW="990600" imgH="228600" progId="Equation.DSMT4">
                  <p:embed/>
                </p:oleObj>
              </mc:Choice>
              <mc:Fallback>
                <p:oleObj name="Equation" r:id="rId10" imgW="990600" imgH="228600" progId="Equation.DSMT4">
                  <p:embed/>
                  <p:pic>
                    <p:nvPicPr>
                      <p:cNvPr id="0" name="Object 1"/>
                      <p:cNvPicPr>
                        <a:picLocks noChangeAspect="1" noChangeArrowheads="1"/>
                      </p:cNvPicPr>
                      <p:nvPr/>
                    </p:nvPicPr>
                    <p:blipFill>
                      <a:blip r:embed="rId11"/>
                      <a:srcRect/>
                      <a:stretch>
                        <a:fillRect/>
                      </a:stretch>
                    </p:blipFill>
                    <p:spPr bwMode="auto">
                      <a:xfrm>
                        <a:off x="3800793" y="3825558"/>
                        <a:ext cx="1807845" cy="43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nvGraphicFramePr>
        <p:xfrm>
          <a:off x="4127183" y="4318318"/>
          <a:ext cx="1437005" cy="435610"/>
        </p:xfrm>
        <a:graphic>
          <a:graphicData uri="http://schemas.openxmlformats.org/presentationml/2006/ole">
            <mc:AlternateContent xmlns:mc="http://schemas.openxmlformats.org/markup-compatibility/2006">
              <mc:Choice xmlns:v="urn:schemas-microsoft-com:vml" Requires="v">
                <p:oleObj spid="_x0000_s18" name="Equation" r:id="rId12" imgW="787400" imgH="228600" progId="Equation.DSMT4">
                  <p:embed/>
                </p:oleObj>
              </mc:Choice>
              <mc:Fallback>
                <p:oleObj name="Equation" r:id="rId12" imgW="787400" imgH="228600" progId="Equation.DSMT4">
                  <p:embed/>
                  <p:pic>
                    <p:nvPicPr>
                      <p:cNvPr id="0" name="Object 1"/>
                      <p:cNvPicPr>
                        <a:picLocks noChangeAspect="1" noChangeArrowheads="1"/>
                      </p:cNvPicPr>
                      <p:nvPr/>
                    </p:nvPicPr>
                    <p:blipFill>
                      <a:blip r:embed="rId13"/>
                      <a:srcRect/>
                      <a:stretch>
                        <a:fillRect/>
                      </a:stretch>
                    </p:blipFill>
                    <p:spPr bwMode="auto">
                      <a:xfrm>
                        <a:off x="4127183" y="4318318"/>
                        <a:ext cx="1437005" cy="43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nvGraphicFramePr>
        <p:xfrm>
          <a:off x="4127501" y="4793933"/>
          <a:ext cx="1854200" cy="435610"/>
        </p:xfrm>
        <a:graphic>
          <a:graphicData uri="http://schemas.openxmlformats.org/presentationml/2006/ole">
            <mc:AlternateContent xmlns:mc="http://schemas.openxmlformats.org/markup-compatibility/2006">
              <mc:Choice xmlns:v="urn:schemas-microsoft-com:vml" Requires="v">
                <p:oleObj spid="_x0000_s20" name="Equation" r:id="rId14" imgW="1016000" imgH="228600" progId="Equation.DSMT4">
                  <p:embed/>
                </p:oleObj>
              </mc:Choice>
              <mc:Fallback>
                <p:oleObj name="Equation" r:id="rId14" imgW="1016000" imgH="228600" progId="Equation.DSMT4">
                  <p:embed/>
                  <p:pic>
                    <p:nvPicPr>
                      <p:cNvPr id="0" name="Object 1"/>
                      <p:cNvPicPr>
                        <a:picLocks noChangeAspect="1" noChangeArrowheads="1"/>
                      </p:cNvPicPr>
                      <p:nvPr/>
                    </p:nvPicPr>
                    <p:blipFill>
                      <a:blip r:embed="rId15"/>
                      <a:srcRect/>
                      <a:stretch>
                        <a:fillRect/>
                      </a:stretch>
                    </p:blipFill>
                    <p:spPr bwMode="auto">
                      <a:xfrm>
                        <a:off x="4127501" y="4793933"/>
                        <a:ext cx="1854200" cy="43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nvGraphicFramePr>
        <p:xfrm>
          <a:off x="4069398" y="5282248"/>
          <a:ext cx="1970405" cy="435610"/>
        </p:xfrm>
        <a:graphic>
          <a:graphicData uri="http://schemas.openxmlformats.org/presentationml/2006/ole">
            <mc:AlternateContent xmlns:mc="http://schemas.openxmlformats.org/markup-compatibility/2006">
              <mc:Choice xmlns:v="urn:schemas-microsoft-com:vml" Requires="v">
                <p:oleObj spid="_x0000_s22" name="Equation" r:id="rId16" imgW="1079500" imgH="228600" progId="Equation.DSMT4">
                  <p:embed/>
                </p:oleObj>
              </mc:Choice>
              <mc:Fallback>
                <p:oleObj name="Equation" r:id="rId16" imgW="1079500" imgH="228600" progId="Equation.DSMT4">
                  <p:embed/>
                  <p:pic>
                    <p:nvPicPr>
                      <p:cNvPr id="0" name="Object 1"/>
                      <p:cNvPicPr>
                        <a:picLocks noChangeAspect="1" noChangeArrowheads="1"/>
                      </p:cNvPicPr>
                      <p:nvPr/>
                    </p:nvPicPr>
                    <p:blipFill>
                      <a:blip r:embed="rId17"/>
                      <a:srcRect/>
                      <a:stretch>
                        <a:fillRect/>
                      </a:stretch>
                    </p:blipFill>
                    <p:spPr bwMode="auto">
                      <a:xfrm>
                        <a:off x="4069398" y="5282248"/>
                        <a:ext cx="1970405" cy="43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zh-CN" altLang="zh-CN"/>
            </a:br>
            <a:r>
              <a:rPr lang="zh-CN" altLang="zh-CN"/>
              <a:t>面面平行与面面垂直</a:t>
            </a:r>
            <a:endParaRPr lang="zh-CN" altLang="zh-CN"/>
          </a:p>
        </p:txBody>
      </p:sp>
      <p:sp>
        <p:nvSpPr>
          <p:cNvPr id="3" name="文本占位符 2"/>
          <p:cNvSpPr>
            <a:spLocks noGrp="1"/>
          </p:cNvSpPr>
          <p:nvPr>
            <p:ph type="body" idx="1"/>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文本占位符 17410"/>
          <p:cNvSpPr>
            <a:spLocks noGrp="1"/>
          </p:cNvSpPr>
          <p:nvPr>
            <p:ph type="body" idx="1"/>
          </p:nvPr>
        </p:nvSpPr>
        <p:spPr>
          <a:xfrm>
            <a:off x="333375" y="1606550"/>
            <a:ext cx="8559800" cy="4876800"/>
          </a:xfrm>
        </p:spPr>
        <p:txBody>
          <a:bodyPr/>
          <a:p>
            <a:pPr marL="0" indent="0">
              <a:buNone/>
            </a:pPr>
            <a:r>
              <a:rPr lang="zh-CN" altLang="en-US" sz="3200" b="1" dirty="0"/>
              <a:t>（</a:t>
            </a:r>
            <a:r>
              <a:rPr lang="en-US" altLang="zh-CN" sz="3200" b="1" dirty="0"/>
              <a:t>1</a:t>
            </a:r>
            <a:r>
              <a:rPr lang="zh-CN" altLang="en-US" sz="3200" b="1" dirty="0"/>
              <a:t>）</a:t>
            </a:r>
            <a:r>
              <a:rPr lang="zh-CN" altLang="en-US" sz="3200" b="1" dirty="0">
                <a:sym typeface="+mn-ea"/>
              </a:rPr>
              <a:t>两平面平行</a:t>
            </a:r>
            <a:r>
              <a:rPr lang="en-US" altLang="zh-CN" sz="3200" b="1">
                <a:latin typeface="Arial" panose="020B0604020202020204" pitchFamily="34" charset="0"/>
              </a:rPr>
              <a:t>——</a:t>
            </a:r>
            <a:r>
              <a:rPr lang="zh-CN" altLang="en-US" sz="3200" b="1" dirty="0">
                <a:sym typeface="+mn-ea"/>
              </a:rPr>
              <a:t>没有公共点</a:t>
            </a:r>
            <a:r>
              <a:rPr lang="zh-CN" altLang="en-US" sz="3200" b="1" dirty="0"/>
              <a:t>；</a:t>
            </a:r>
            <a:endParaRPr lang="zh-CN" altLang="en-US" sz="3200" b="1" dirty="0"/>
          </a:p>
          <a:p>
            <a:pPr marL="0" indent="0">
              <a:buNone/>
            </a:pPr>
            <a:r>
              <a:rPr lang="zh-CN" altLang="en-US" sz="3200" b="1" dirty="0"/>
              <a:t>（</a:t>
            </a:r>
            <a:r>
              <a:rPr lang="en-US" altLang="zh-CN" sz="3200" b="1" dirty="0"/>
              <a:t>2</a:t>
            </a:r>
            <a:r>
              <a:rPr lang="zh-CN" altLang="en-US" sz="3200" b="1" dirty="0"/>
              <a:t>）</a:t>
            </a:r>
            <a:r>
              <a:rPr lang="zh-CN" altLang="en-US" sz="3200" b="1" dirty="0">
                <a:sym typeface="+mn-ea"/>
              </a:rPr>
              <a:t>两平面相交</a:t>
            </a:r>
            <a:r>
              <a:rPr lang="en-US" altLang="zh-CN" sz="3200" b="1">
                <a:latin typeface="Arial" panose="020B0604020202020204" pitchFamily="34" charset="0"/>
              </a:rPr>
              <a:t>——</a:t>
            </a:r>
            <a:r>
              <a:rPr lang="zh-CN" altLang="en-US" sz="3200" b="1">
                <a:latin typeface="Arial" panose="020B0604020202020204" pitchFamily="34" charset="0"/>
              </a:rPr>
              <a:t>有</a:t>
            </a:r>
            <a:r>
              <a:rPr lang="zh-CN" altLang="en-US" sz="3200" b="1" dirty="0">
                <a:sym typeface="+mn-ea"/>
              </a:rPr>
              <a:t>一条公共直线</a:t>
            </a:r>
            <a:r>
              <a:rPr lang="en-US" altLang="zh-CN" sz="3200" b="1"/>
              <a:t>.</a:t>
            </a:r>
            <a:endParaRPr lang="en-US" altLang="zh-CN" sz="3200" b="1"/>
          </a:p>
        </p:txBody>
      </p:sp>
      <p:pic>
        <p:nvPicPr>
          <p:cNvPr id="120835" name="图片 3" descr="C(C1E[9U_1L6RP9EETJ9EDC"/>
          <p:cNvPicPr>
            <a:picLocks noChangeAspect="1"/>
          </p:cNvPicPr>
          <p:nvPr>
            <p:custDataLst>
              <p:tags r:id="rId1"/>
            </p:custDataLst>
          </p:nvPr>
        </p:nvPicPr>
        <p:blipFill>
          <a:blip r:embed="rId2" cstate="print"/>
          <a:stretch>
            <a:fillRect/>
          </a:stretch>
        </p:blipFill>
        <p:spPr>
          <a:xfrm>
            <a:off x="457200" y="3169285"/>
            <a:ext cx="8065770" cy="2544445"/>
          </a:xfrm>
          <a:prstGeom prst="rect">
            <a:avLst/>
          </a:prstGeom>
          <a:noFill/>
          <a:ln w="9525">
            <a:noFill/>
          </a:ln>
        </p:spPr>
      </p:pic>
      <p:sp>
        <p:nvSpPr>
          <p:cNvPr id="119809" name="标题 15361"/>
          <p:cNvSpPr>
            <a:spLocks noGrp="1"/>
          </p:cNvSpPr>
          <p:nvPr>
            <p:ph type="title"/>
          </p:nvPr>
        </p:nvSpPr>
        <p:spPr/>
        <p:txBody>
          <a:bodyPr anchor="ctr"/>
          <a:p>
            <a:r>
              <a:rPr lang="zh-CN" altLang="en-US" dirty="0"/>
              <a:t>两个平面的位置关系</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两平面平行</a:t>
            </a:r>
            <a:endParaRPr lang="zh-CN" altLang="zh-CN"/>
          </a:p>
        </p:txBody>
      </p:sp>
      <p:sp>
        <p:nvSpPr>
          <p:cNvPr id="3" name="内容占位符 2"/>
          <p:cNvSpPr>
            <a:spLocks noGrp="1"/>
          </p:cNvSpPr>
          <p:nvPr>
            <p:ph idx="1"/>
          </p:nvPr>
        </p:nvSpPr>
        <p:spPr/>
        <p:txBody>
          <a:bodyPr>
            <a:normAutofit/>
          </a:bodyPr>
          <a:p>
            <a:pPr marL="0" indent="0">
              <a:buNone/>
            </a:pPr>
            <a:r>
              <a:rPr lang="en-US" altLang="zh-CN" sz="2800" b="1" dirty="0">
                <a:sym typeface="+mn-ea"/>
              </a:rPr>
              <a:t>(1)</a:t>
            </a:r>
            <a:r>
              <a:rPr lang="zh-CN" altLang="en-US" sz="2800" b="1" dirty="0">
                <a:sym typeface="+mn-ea"/>
              </a:rPr>
              <a:t>判定定理：</a:t>
            </a:r>
            <a:r>
              <a:rPr lang="zh-CN" altLang="en-US" sz="2800" dirty="0">
                <a:sym typeface="+mn-ea"/>
              </a:rPr>
              <a:t>如果一个平面内有两条相交直线都平行于一个平面，那么这两个平面平行</a:t>
            </a:r>
            <a:r>
              <a:rPr lang="en-US" altLang="zh-CN" sz="2800">
                <a:sym typeface="+mn-ea"/>
              </a:rPr>
              <a:t>.</a:t>
            </a:r>
            <a:endParaRPr lang="en-US" altLang="zh-CN" sz="2800">
              <a:sym typeface="+mn-ea"/>
            </a:endParaRPr>
          </a:p>
          <a:p>
            <a:pPr marL="0" indent="0">
              <a:buNone/>
            </a:pPr>
            <a:endParaRPr lang="zh-CN" altLang="en-US" sz="1400" dirty="0"/>
          </a:p>
          <a:p>
            <a:pPr marL="0" indent="0">
              <a:buNone/>
            </a:pPr>
            <a:r>
              <a:rPr lang="en-US" altLang="zh-CN" sz="2800" b="1" dirty="0">
                <a:sym typeface="+mn-ea"/>
              </a:rPr>
              <a:t>(2)</a:t>
            </a:r>
            <a:r>
              <a:rPr lang="zh-CN" altLang="en-US" sz="2800" b="1" dirty="0">
                <a:sym typeface="+mn-ea"/>
              </a:rPr>
              <a:t>性质定理：</a:t>
            </a:r>
            <a:r>
              <a:rPr lang="zh-CN" altLang="en-US" sz="2800" dirty="0">
                <a:sym typeface="+mn-ea"/>
              </a:rPr>
              <a:t>如果两个平行平面同时与第三个平面相交，那么它们的交线平行</a:t>
            </a:r>
            <a:r>
              <a:rPr lang="en-US" altLang="zh-CN" sz="2800">
                <a:sym typeface="+mn-ea"/>
              </a:rPr>
              <a:t>.</a:t>
            </a:r>
            <a:endParaRPr lang="zh-CN" altLang="en-US" sz="2800" dirty="0"/>
          </a:p>
          <a:p>
            <a:pPr marL="0" indent="0">
              <a:buNone/>
            </a:pPr>
            <a:endParaRPr lang="zh-CN" altLang="en-US" sz="1400" dirty="0"/>
          </a:p>
          <a:p>
            <a:pPr marL="0" indent="0">
              <a:buNone/>
            </a:pPr>
            <a:r>
              <a:rPr lang="en-US" altLang="zh-CN" sz="2800" b="1" dirty="0">
                <a:sym typeface="+mn-ea"/>
              </a:rPr>
              <a:t>(3)</a:t>
            </a:r>
            <a:r>
              <a:rPr lang="zh-CN" altLang="zh-CN" sz="2800" b="1" dirty="0">
                <a:sym typeface="+mn-ea"/>
              </a:rPr>
              <a:t>证明方法</a:t>
            </a:r>
            <a:r>
              <a:rPr lang="zh-CN" altLang="en-US" sz="2800" b="1" dirty="0">
                <a:sym typeface="+mn-ea"/>
              </a:rPr>
              <a:t>：</a:t>
            </a:r>
            <a:endParaRPr lang="zh-CN" altLang="en-US" sz="2800" b="1" dirty="0">
              <a:sym typeface="+mn-ea"/>
            </a:endParaRPr>
          </a:p>
          <a:p>
            <a:pPr marL="0" indent="0">
              <a:buNone/>
            </a:pPr>
            <a:r>
              <a:rPr lang="zh-CN" altLang="en-US" sz="2800" dirty="0">
                <a:sym typeface="+mn-ea"/>
              </a:rPr>
              <a:t>     用定义证明：反证法</a:t>
            </a:r>
            <a:endParaRPr lang="zh-CN" altLang="en-US" sz="2800" dirty="0"/>
          </a:p>
          <a:p>
            <a:pPr marL="0" indent="0">
              <a:buNone/>
            </a:pPr>
            <a:r>
              <a:rPr lang="zh-CN" altLang="en-US" sz="2800" dirty="0">
                <a:sym typeface="+mn-ea"/>
              </a:rPr>
              <a:t>     判定定理</a:t>
            </a:r>
            <a:endParaRPr lang="zh-CN" altLang="en-US" sz="2800" dirty="0"/>
          </a:p>
          <a:p>
            <a:pPr marL="0" indent="0">
              <a:buNone/>
            </a:pPr>
            <a:r>
              <a:rPr lang="zh-CN" altLang="en-US" sz="2800" dirty="0">
                <a:sym typeface="+mn-ea"/>
              </a:rPr>
              <a:t>     垂直于同一直线的两个平面平行</a:t>
            </a:r>
            <a:endParaRPr lang="en-US" altLang="zh-CN" sz="2800">
              <a:sym typeface="+mn-ea"/>
            </a:endParaRPr>
          </a:p>
          <a:p>
            <a:pPr marL="0" indent="0">
              <a:buNone/>
            </a:pPr>
            <a:endParaRPr lang="en-US" altLang="zh-CN" sz="2800">
              <a:sym typeface="+mn-ea"/>
            </a:endParaRPr>
          </a:p>
          <a:p>
            <a:pPr marL="0" indent="0">
              <a:buNone/>
            </a:pPr>
            <a:endParaRPr lang="en-US" altLang="zh-CN" sz="280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两平面平行</a:t>
            </a:r>
            <a:endParaRPr lang="zh-CN" altLang="zh-CN"/>
          </a:p>
        </p:txBody>
      </p:sp>
      <p:sp>
        <p:nvSpPr>
          <p:cNvPr id="3" name="内容占位符 2"/>
          <p:cNvSpPr>
            <a:spLocks noGrp="1"/>
          </p:cNvSpPr>
          <p:nvPr>
            <p:ph idx="1"/>
          </p:nvPr>
        </p:nvSpPr>
        <p:spPr>
          <a:xfrm>
            <a:off x="457200" y="1524000"/>
            <a:ext cx="8229600" cy="5487035"/>
          </a:xfrm>
        </p:spPr>
        <p:txBody>
          <a:bodyPr>
            <a:normAutofit lnSpcReduction="10000"/>
          </a:bodyPr>
          <a:p>
            <a:pPr marL="0" indent="0">
              <a:buNone/>
            </a:pPr>
            <a:r>
              <a:rPr lang="en-US" altLang="zh-CN" sz="2800" b="1" dirty="0">
                <a:sym typeface="+mn-ea"/>
              </a:rPr>
              <a:t>(4)</a:t>
            </a:r>
            <a:r>
              <a:rPr lang="zh-CN" altLang="en-US" sz="2800" b="1" dirty="0">
                <a:sym typeface="+mn-ea"/>
              </a:rPr>
              <a:t>性质：</a:t>
            </a:r>
            <a:endParaRPr lang="zh-CN" altLang="en-US" sz="2800" b="1" dirty="0">
              <a:sym typeface="+mn-ea"/>
            </a:endParaRPr>
          </a:p>
          <a:p>
            <a:pPr marL="0" indent="0">
              <a:buNone/>
            </a:pPr>
            <a:endParaRPr lang="zh-CN" altLang="en-US" sz="1200" b="1" dirty="0">
              <a:sym typeface="+mn-ea"/>
            </a:endParaRPr>
          </a:p>
          <a:p>
            <a:pPr marL="0" indent="0">
              <a:lnSpc>
                <a:spcPct val="90000"/>
              </a:lnSpc>
              <a:buNone/>
            </a:pPr>
            <a:r>
              <a:rPr lang="en-US" altLang="zh-CN" sz="2800" dirty="0">
                <a:sym typeface="+mn-ea"/>
              </a:rPr>
              <a:t>  1.</a:t>
            </a:r>
            <a:r>
              <a:rPr lang="zh-CN" altLang="en-US" sz="2800" dirty="0">
                <a:sym typeface="+mn-ea"/>
              </a:rPr>
              <a:t>两个平面平行，其中一个平面内的任一直线必平行于另一个平面</a:t>
            </a:r>
            <a:r>
              <a:rPr lang="en-US" altLang="zh-CN" sz="2800">
                <a:sym typeface="+mn-ea"/>
              </a:rPr>
              <a:t>.</a:t>
            </a:r>
            <a:endParaRPr lang="en-US" altLang="zh-CN" sz="2800">
              <a:sym typeface="+mn-ea"/>
            </a:endParaRPr>
          </a:p>
          <a:p>
            <a:pPr marL="0" indent="0">
              <a:lnSpc>
                <a:spcPct val="90000"/>
              </a:lnSpc>
              <a:buNone/>
            </a:pPr>
            <a:endParaRPr lang="en-US" altLang="zh-CN" sz="1200"/>
          </a:p>
          <a:p>
            <a:pPr marL="0" indent="0">
              <a:lnSpc>
                <a:spcPct val="90000"/>
              </a:lnSpc>
              <a:buNone/>
            </a:pPr>
            <a:r>
              <a:rPr lang="en-US" altLang="zh-CN" sz="2800" dirty="0">
                <a:sym typeface="+mn-ea"/>
              </a:rPr>
              <a:t>  2.</a:t>
            </a:r>
            <a:r>
              <a:rPr lang="zh-CN" altLang="en-US" sz="2800" dirty="0">
                <a:sym typeface="+mn-ea"/>
              </a:rPr>
              <a:t>如果一个平面内有两条相交直线分别平行于另一个平面内的两条相交直线，那么这两个平面互相平行．</a:t>
            </a:r>
            <a:endParaRPr lang="zh-CN" altLang="en-US" sz="2800" dirty="0">
              <a:sym typeface="+mn-ea"/>
            </a:endParaRPr>
          </a:p>
          <a:p>
            <a:pPr marL="0" indent="0">
              <a:lnSpc>
                <a:spcPct val="90000"/>
              </a:lnSpc>
              <a:buNone/>
            </a:pPr>
            <a:endParaRPr lang="en-US" altLang="zh-CN" sz="1200"/>
          </a:p>
          <a:p>
            <a:pPr marL="0" indent="0">
              <a:lnSpc>
                <a:spcPct val="90000"/>
              </a:lnSpc>
              <a:buNone/>
            </a:pPr>
            <a:r>
              <a:rPr lang="en-US" altLang="zh-CN" sz="2800" dirty="0">
                <a:sym typeface="+mn-ea"/>
              </a:rPr>
              <a:t>  3.</a:t>
            </a:r>
            <a:r>
              <a:rPr lang="zh-CN" altLang="en-US" sz="2800" dirty="0">
                <a:sym typeface="+mn-ea"/>
              </a:rPr>
              <a:t>夹在两个平行平面间的平行线段相等．</a:t>
            </a:r>
            <a:endParaRPr lang="zh-CN" altLang="en-US" sz="2800" dirty="0">
              <a:sym typeface="+mn-ea"/>
            </a:endParaRPr>
          </a:p>
          <a:p>
            <a:pPr marL="0" indent="0">
              <a:lnSpc>
                <a:spcPct val="90000"/>
              </a:lnSpc>
              <a:buNone/>
            </a:pPr>
            <a:endParaRPr lang="zh-CN" altLang="en-US" sz="1200" dirty="0"/>
          </a:p>
          <a:p>
            <a:pPr marL="0" indent="0">
              <a:lnSpc>
                <a:spcPct val="90000"/>
              </a:lnSpc>
              <a:buNone/>
            </a:pPr>
            <a:r>
              <a:rPr lang="en-US" altLang="zh-CN" sz="2800" dirty="0">
                <a:sym typeface="+mn-ea"/>
              </a:rPr>
              <a:t>  4.</a:t>
            </a:r>
            <a:r>
              <a:rPr lang="zh-CN" altLang="en-US" sz="2800" dirty="0">
                <a:sym typeface="+mn-ea"/>
              </a:rPr>
              <a:t>一条直线垂直于两平行平面中的一个平面</a:t>
            </a:r>
            <a:r>
              <a:rPr lang="en-US" altLang="zh-CN" sz="2800" dirty="0">
                <a:sym typeface="+mn-ea"/>
              </a:rPr>
              <a:t>,</a:t>
            </a:r>
            <a:r>
              <a:rPr lang="zh-CN" altLang="en-US" sz="2800" dirty="0">
                <a:sym typeface="+mn-ea"/>
              </a:rPr>
              <a:t>它也垂直于另一个平面</a:t>
            </a:r>
            <a:r>
              <a:rPr lang="en-US" altLang="zh-CN" sz="2800">
                <a:sym typeface="+mn-ea"/>
              </a:rPr>
              <a:t>.</a:t>
            </a:r>
            <a:endParaRPr lang="en-US" altLang="zh-CN" sz="2800">
              <a:sym typeface="+mn-ea"/>
            </a:endParaRPr>
          </a:p>
          <a:p>
            <a:pPr marL="0" indent="0">
              <a:lnSpc>
                <a:spcPct val="90000"/>
              </a:lnSpc>
              <a:buNone/>
            </a:pPr>
            <a:endParaRPr lang="en-US" altLang="zh-CN" sz="1200"/>
          </a:p>
          <a:p>
            <a:pPr marL="0" indent="0">
              <a:lnSpc>
                <a:spcPct val="90000"/>
              </a:lnSpc>
              <a:buNone/>
            </a:pPr>
            <a:r>
              <a:rPr lang="en-US" altLang="zh-CN" sz="2800" dirty="0">
                <a:sym typeface="+mn-ea"/>
              </a:rPr>
              <a:t>  5.</a:t>
            </a:r>
            <a:r>
              <a:rPr lang="zh-CN" altLang="en-US" sz="2800" dirty="0">
                <a:sym typeface="+mn-ea"/>
              </a:rPr>
              <a:t>过平面外一点只有一个平面与已知平面平行</a:t>
            </a:r>
            <a:r>
              <a:rPr lang="en-US" altLang="zh-CN" sz="2800">
                <a:sym typeface="+mn-ea"/>
              </a:rPr>
              <a:t>.</a:t>
            </a:r>
            <a:endParaRPr lang="en-US" altLang="zh-CN" sz="280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17409"/>
          <p:cNvSpPr>
            <a:spLocks noGrp="1"/>
          </p:cNvSpPr>
          <p:nvPr>
            <p:ph type="title"/>
          </p:nvPr>
        </p:nvSpPr>
        <p:spPr/>
        <p:txBody>
          <a:bodyPr anchor="ctr"/>
          <a:lstStyle/>
          <a:p>
            <a:r>
              <a:rPr lang="zh-CN" altLang="en-US" dirty="0"/>
              <a:t>平行平面间的距离</a:t>
            </a:r>
            <a:endParaRPr lang="zh-CN" altLang="en-US" dirty="0"/>
          </a:p>
        </p:txBody>
      </p:sp>
      <p:sp>
        <p:nvSpPr>
          <p:cNvPr id="17411" name="内容占位符 17410"/>
          <p:cNvSpPr>
            <a:spLocks noGrp="1"/>
          </p:cNvSpPr>
          <p:nvPr>
            <p:ph idx="1"/>
          </p:nvPr>
        </p:nvSpPr>
        <p:spPr>
          <a:xfrm>
            <a:off x="114300" y="1743075"/>
            <a:ext cx="8574088" cy="3968750"/>
          </a:xfrm>
        </p:spPr>
        <p:txBody>
          <a:bodyPr anchor="t"/>
          <a:lstStyle/>
          <a:p>
            <a:pPr indent="0">
              <a:spcBef>
                <a:spcPct val="0"/>
              </a:spcBef>
              <a:buNone/>
            </a:pPr>
            <a:r>
              <a:rPr lang="zh-CN" altLang="en-US" sz="2800" dirty="0"/>
              <a:t>和两个平行平面同时垂直的直线，叫做这两个平行平面的公垂线，公垂线夹在这两个平行平面间的部分，叫做这两个平行平面的</a:t>
            </a:r>
            <a:r>
              <a:rPr lang="zh-CN" altLang="en-US" sz="2800" b="1" dirty="0">
                <a:solidFill>
                  <a:srgbClr val="FF3300"/>
                </a:solidFill>
              </a:rPr>
              <a:t>公垂线段。</a:t>
            </a:r>
            <a:endParaRPr lang="zh-CN" altLang="en-US" sz="2800" b="1" dirty="0">
              <a:solidFill>
                <a:srgbClr val="FF3300"/>
              </a:solidFill>
            </a:endParaRPr>
          </a:p>
          <a:p>
            <a:pPr indent="0">
              <a:spcBef>
                <a:spcPct val="0"/>
              </a:spcBef>
              <a:buNone/>
            </a:pPr>
            <a:endParaRPr lang="zh-CN" altLang="en-US" sz="2800" b="1" dirty="0"/>
          </a:p>
          <a:p>
            <a:pPr indent="0">
              <a:spcBef>
                <a:spcPct val="0"/>
              </a:spcBef>
              <a:buNone/>
            </a:pPr>
            <a:r>
              <a:rPr lang="zh-CN" altLang="en-US" sz="2800" b="1" dirty="0"/>
              <a:t>公垂线段的长度叫做两个平行平面间的距离。</a:t>
            </a:r>
            <a:endParaRPr lang="zh-CN" altLang="en-US" sz="2800" b="1" dirty="0"/>
          </a:p>
          <a:p>
            <a:pPr indent="0">
              <a:spcBef>
                <a:spcPct val="0"/>
              </a:spcBef>
              <a:buNone/>
            </a:pPr>
            <a:endParaRPr lang="zh-CN" altLang="en-US"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REFSHAPE" val="488524236"/>
  <p:tag name="KSO_WM_UNIT_PLACING_PICTURE_USER_VIEWPORT" val="{&quot;height&quot;:4360,&quot;width&quot;:13822.49921259842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清晰.thmx</Template>
  <TotalTime>0</TotalTime>
  <Words>1818</Words>
  <Application>WPS 演示</Application>
  <PresentationFormat>全屏显示(4:3)</PresentationFormat>
  <Paragraphs>167</Paragraphs>
  <Slides>24</Slides>
  <Notes>2</Notes>
  <HiddenSlides>10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48</vt:i4>
      </vt:variant>
      <vt:variant>
        <vt:lpstr>幻灯片标题</vt:lpstr>
      </vt:variant>
      <vt:variant>
        <vt:i4>24</vt:i4>
      </vt:variant>
    </vt:vector>
  </HeadingPairs>
  <TitlesOfParts>
    <vt:vector size="81" baseType="lpstr">
      <vt:lpstr>Arial</vt:lpstr>
      <vt:lpstr>宋体</vt:lpstr>
      <vt:lpstr>Wingdings</vt:lpstr>
      <vt:lpstr>Times New Roman</vt:lpstr>
      <vt:lpstr>华文新魏</vt:lpstr>
      <vt:lpstr>微软雅黑</vt:lpstr>
      <vt:lpstr>Arial Unicode MS</vt:lpstr>
      <vt:lpstr>Calibri</vt:lpstr>
      <vt:lpstr>清晰</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Equation.KSEE3</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Equation.KSEE3</vt:lpstr>
      <vt:lpstr>Equation.DSMT4</vt:lpstr>
      <vt:lpstr>Equation.KSEE3</vt:lpstr>
      <vt:lpstr>Equation.DSMT4</vt:lpstr>
      <vt:lpstr>Equation.DSMT4</vt:lpstr>
      <vt:lpstr>Equation.DSMT4</vt:lpstr>
      <vt:lpstr>Equation.DSMT4</vt:lpstr>
      <vt:lpstr>明辨错因，夯实基础（二）</vt:lpstr>
      <vt:lpstr>53 空间两直线的位置关系</vt:lpstr>
      <vt:lpstr>PowerPoint 演示文稿</vt:lpstr>
      <vt:lpstr>PowerPoint 演示文稿</vt:lpstr>
      <vt:lpstr> 面面平行与面面垂直</vt:lpstr>
      <vt:lpstr>两个平面的位置关系</vt:lpstr>
      <vt:lpstr>两平面平行</vt:lpstr>
      <vt:lpstr>两平面平行</vt:lpstr>
      <vt:lpstr>平行平面间的距离</vt:lpstr>
      <vt:lpstr>两平面垂直</vt:lpstr>
      <vt:lpstr>向量方法</vt:lpstr>
      <vt:lpstr>向量方法</vt:lpstr>
      <vt:lpstr>向量方法</vt:lpstr>
      <vt:lpstr>课堂例题</vt:lpstr>
      <vt:lpstr>PowerPoint 演示文稿</vt:lpstr>
      <vt:lpstr>PowerPoint 演示文稿</vt:lpstr>
      <vt:lpstr>课堂例题</vt:lpstr>
      <vt:lpstr>课堂例题</vt:lpstr>
      <vt:lpstr>课堂例题</vt:lpstr>
      <vt:lpstr>课堂例题</vt:lpstr>
      <vt:lpstr>课堂例题</vt:lpstr>
      <vt:lpstr>课堂例题</vt:lpstr>
      <vt:lpstr>课堂例题</vt:lpstr>
      <vt:lpstr>课堂小结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数列求和的常用方法</dc:title>
  <dc:creator>lenovo</dc:creator>
  <cp:lastModifiedBy>王栩晨</cp:lastModifiedBy>
  <cp:revision>482</cp:revision>
  <dcterms:created xsi:type="dcterms:W3CDTF">2016-05-16T04:33:00Z</dcterms:created>
  <dcterms:modified xsi:type="dcterms:W3CDTF">2020-02-28T03:28:07Z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