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4"/>
  </p:notesMasterIdLst>
  <p:sldIdLst>
    <p:sldId id="256" r:id="rId2"/>
    <p:sldId id="263" r:id="rId3"/>
    <p:sldId id="264" r:id="rId4"/>
    <p:sldId id="269" r:id="rId5"/>
    <p:sldId id="266" r:id="rId6"/>
    <p:sldId id="271" r:id="rId7"/>
    <p:sldId id="265" r:id="rId8"/>
    <p:sldId id="270" r:id="rId9"/>
    <p:sldId id="267" r:id="rId10"/>
    <p:sldId id="262" r:id="rId11"/>
    <p:sldId id="272" r:id="rId12"/>
    <p:sldId id="268" r:id="rId13"/>
    <p:sldId id="261" r:id="rId14"/>
    <p:sldId id="273" r:id="rId15"/>
    <p:sldId id="274" r:id="rId16"/>
    <p:sldId id="275" r:id="rId17"/>
    <p:sldId id="276" r:id="rId18"/>
    <p:sldId id="277" r:id="rId19"/>
    <p:sldId id="290" r:id="rId20"/>
    <p:sldId id="278" r:id="rId21"/>
    <p:sldId id="279" r:id="rId22"/>
    <p:sldId id="280" r:id="rId23"/>
    <p:sldId id="281" r:id="rId24"/>
    <p:sldId id="291" r:id="rId25"/>
    <p:sldId id="282" r:id="rId26"/>
    <p:sldId id="284" r:id="rId27"/>
    <p:sldId id="285" r:id="rId28"/>
    <p:sldId id="286" r:id="rId29"/>
    <p:sldId id="287" r:id="rId30"/>
    <p:sldId id="288" r:id="rId31"/>
    <p:sldId id="289" r:id="rId32"/>
    <p:sldId id="259" r:id="rId3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3521"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8A"/>
    <a:srgbClr val="001C92"/>
    <a:srgbClr val="2E75B6"/>
    <a:srgbClr val="001236"/>
    <a:srgbClr val="003686"/>
    <a:srgbClr val="002850"/>
    <a:srgbClr val="002164"/>
    <a:srgbClr val="780000"/>
    <a:srgbClr val="64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50000"/>
  </p:normalViewPr>
  <p:slideViewPr>
    <p:cSldViewPr snapToGrid="0" snapToObjects="1">
      <p:cViewPr>
        <p:scale>
          <a:sx n="91" d="100"/>
          <a:sy n="91" d="100"/>
        </p:scale>
        <p:origin x="144" y="144"/>
      </p:cViewPr>
      <p:guideLst>
        <p:guide pos="3840"/>
        <p:guide orient="horz" pos="2160"/>
        <p:guide orient="horz" pos="3521"/>
        <p:guide pos="211"/>
        <p:guide pos="7469"/>
        <p:guide orient="horz" pos="232"/>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t>20/3/5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t>‹#›</a:t>
            </a:fld>
            <a:endParaRPr lang="zh-CN" altLang="en-US"/>
          </a:p>
        </p:txBody>
      </p:sp>
    </p:spTree>
    <p:extLst>
      <p:ext uri="{BB962C8B-B14F-4D97-AF65-F5344CB8AC3E}">
        <p14:creationId xmlns:p14="http://schemas.microsoft.com/office/powerpoint/2010/main" val="239590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1</a:t>
            </a:fld>
            <a:endParaRPr lang="zh-CN" altLang="en-US"/>
          </a:p>
        </p:txBody>
      </p:sp>
    </p:spTree>
    <p:extLst>
      <p:ext uri="{BB962C8B-B14F-4D97-AF65-F5344CB8AC3E}">
        <p14:creationId xmlns:p14="http://schemas.microsoft.com/office/powerpoint/2010/main" val="427106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10</a:t>
            </a:fld>
            <a:endParaRPr lang="zh-CN" altLang="en-US"/>
          </a:p>
        </p:txBody>
      </p:sp>
    </p:spTree>
    <p:extLst>
      <p:ext uri="{BB962C8B-B14F-4D97-AF65-F5344CB8AC3E}">
        <p14:creationId xmlns:p14="http://schemas.microsoft.com/office/powerpoint/2010/main" val="344743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11</a:t>
            </a:fld>
            <a:endParaRPr lang="zh-CN" altLang="en-US"/>
          </a:p>
        </p:txBody>
      </p:sp>
    </p:spTree>
    <p:extLst>
      <p:ext uri="{BB962C8B-B14F-4D97-AF65-F5344CB8AC3E}">
        <p14:creationId xmlns:p14="http://schemas.microsoft.com/office/powerpoint/2010/main" val="31920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12</a:t>
            </a:fld>
            <a:endParaRPr lang="zh-CN" altLang="en-US"/>
          </a:p>
        </p:txBody>
      </p:sp>
    </p:spTree>
    <p:extLst>
      <p:ext uri="{BB962C8B-B14F-4D97-AF65-F5344CB8AC3E}">
        <p14:creationId xmlns:p14="http://schemas.microsoft.com/office/powerpoint/2010/main" val="90905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2</a:t>
            </a:fld>
            <a:endParaRPr lang="zh-CN" altLang="en-US"/>
          </a:p>
        </p:txBody>
      </p:sp>
    </p:spTree>
    <p:extLst>
      <p:ext uri="{BB962C8B-B14F-4D97-AF65-F5344CB8AC3E}">
        <p14:creationId xmlns:p14="http://schemas.microsoft.com/office/powerpoint/2010/main" val="73756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3</a:t>
            </a:fld>
            <a:endParaRPr lang="zh-CN" altLang="en-US"/>
          </a:p>
        </p:txBody>
      </p:sp>
    </p:spTree>
    <p:extLst>
      <p:ext uri="{BB962C8B-B14F-4D97-AF65-F5344CB8AC3E}">
        <p14:creationId xmlns:p14="http://schemas.microsoft.com/office/powerpoint/2010/main" val="179615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4</a:t>
            </a:fld>
            <a:endParaRPr lang="zh-CN" altLang="en-US"/>
          </a:p>
        </p:txBody>
      </p:sp>
    </p:spTree>
    <p:extLst>
      <p:ext uri="{BB962C8B-B14F-4D97-AF65-F5344CB8AC3E}">
        <p14:creationId xmlns:p14="http://schemas.microsoft.com/office/powerpoint/2010/main" val="73299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5</a:t>
            </a:fld>
            <a:endParaRPr lang="zh-CN" altLang="en-US"/>
          </a:p>
        </p:txBody>
      </p:sp>
    </p:spTree>
    <p:extLst>
      <p:ext uri="{BB962C8B-B14F-4D97-AF65-F5344CB8AC3E}">
        <p14:creationId xmlns:p14="http://schemas.microsoft.com/office/powerpoint/2010/main" val="102141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6</a:t>
            </a:fld>
            <a:endParaRPr lang="zh-CN" altLang="en-US"/>
          </a:p>
        </p:txBody>
      </p:sp>
    </p:spTree>
    <p:extLst>
      <p:ext uri="{BB962C8B-B14F-4D97-AF65-F5344CB8AC3E}">
        <p14:creationId xmlns:p14="http://schemas.microsoft.com/office/powerpoint/2010/main" val="2924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7</a:t>
            </a:fld>
            <a:endParaRPr lang="zh-CN" altLang="en-US"/>
          </a:p>
        </p:txBody>
      </p:sp>
    </p:spTree>
    <p:extLst>
      <p:ext uri="{BB962C8B-B14F-4D97-AF65-F5344CB8AC3E}">
        <p14:creationId xmlns:p14="http://schemas.microsoft.com/office/powerpoint/2010/main" val="16274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8</a:t>
            </a:fld>
            <a:endParaRPr lang="zh-CN" altLang="en-US"/>
          </a:p>
        </p:txBody>
      </p:sp>
    </p:spTree>
    <p:extLst>
      <p:ext uri="{BB962C8B-B14F-4D97-AF65-F5344CB8AC3E}">
        <p14:creationId xmlns:p14="http://schemas.microsoft.com/office/powerpoint/2010/main" val="234798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314805-A067-454A-9D69-29B08616F17D}" type="slidenum">
              <a:rPr lang="zh-CN" altLang="en-US" smtClean="0"/>
              <a:t>9</a:t>
            </a:fld>
            <a:endParaRPr lang="zh-CN" altLang="en-US"/>
          </a:p>
        </p:txBody>
      </p:sp>
    </p:spTree>
    <p:extLst>
      <p:ext uri="{BB962C8B-B14F-4D97-AF65-F5344CB8AC3E}">
        <p14:creationId xmlns:p14="http://schemas.microsoft.com/office/powerpoint/2010/main" val="199461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Picture 2">
            <a:extLst>
              <a:ext uri="{FF2B5EF4-FFF2-40B4-BE49-F238E27FC236}">
                <a16:creationId xmlns="" xmlns:a16="http://schemas.microsoft.com/office/drawing/2014/main" id="{0B195D57-B6DF-4C89-BFF2-AD50E355308E}"/>
              </a:ext>
            </a:extLst>
          </p:cNvPr>
          <p:cNvPicPr>
            <a:picLocks noChangeAspect="1"/>
          </p:cNvPicPr>
          <p:nvPr userDrawn="1"/>
        </p:nvPicPr>
        <p:blipFill>
          <a:blip r:embed="rId2"/>
          <a:stretch>
            <a:fillRect/>
          </a:stretch>
        </p:blipFill>
        <p:spPr>
          <a:xfrm>
            <a:off x="10671411" y="261299"/>
            <a:ext cx="1263683" cy="1240793"/>
          </a:xfrm>
          <a:prstGeom prst="rect">
            <a:avLst/>
          </a:prstGeom>
        </p:spPr>
      </p:pic>
    </p:spTree>
    <p:extLst>
      <p:ext uri="{BB962C8B-B14F-4D97-AF65-F5344CB8AC3E}">
        <p14:creationId xmlns:p14="http://schemas.microsoft.com/office/powerpoint/2010/main" val="5888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590864"/>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AC4F9DF-C675-4E05-865A-F322A980D731}"/>
              </a:ext>
            </a:extLst>
          </p:cNvPr>
          <p:cNvPicPr>
            <a:picLocks noChangeAspect="1"/>
          </p:cNvPicPr>
          <p:nvPr/>
        </p:nvPicPr>
        <p:blipFill>
          <a:blip r:embed="rId3"/>
          <a:stretch>
            <a:fillRect/>
          </a:stretch>
        </p:blipFill>
        <p:spPr>
          <a:xfrm>
            <a:off x="-16967" y="3606227"/>
            <a:ext cx="12192000" cy="3333750"/>
          </a:xfrm>
          <a:prstGeom prst="rect">
            <a:avLst/>
          </a:prstGeom>
        </p:spPr>
      </p:pic>
      <p:sp>
        <p:nvSpPr>
          <p:cNvPr id="34" name="矩形 33"/>
          <p:cNvSpPr/>
          <p:nvPr/>
        </p:nvSpPr>
        <p:spPr>
          <a:xfrm>
            <a:off x="592633" y="297793"/>
            <a:ext cx="10972800" cy="2123658"/>
          </a:xfrm>
          <a:prstGeom prst="rect">
            <a:avLst/>
          </a:prstGeom>
        </p:spPr>
        <p:txBody>
          <a:bodyPr wrap="square">
            <a:spAutoFit/>
          </a:bodyPr>
          <a:lstStyle/>
          <a:p>
            <a:pPr algn="ctr"/>
            <a:r>
              <a:rPr kumimoji="1" lang="en-US" altLang="zh-CN" sz="6600" b="1" dirty="0" smtClean="0">
                <a:ln w="25400">
                  <a:noFill/>
                </a:ln>
                <a:latin typeface="Bernard MT Condensed" charset="0"/>
                <a:ea typeface="Bernard MT Condensed" charset="0"/>
                <a:cs typeface="Bernard MT Condensed" charset="0"/>
              </a:rPr>
              <a:t>A Dream Within a Dream</a:t>
            </a:r>
          </a:p>
          <a:p>
            <a:pPr algn="ctr"/>
            <a:r>
              <a:rPr kumimoji="1" lang="en-US" altLang="zh-CN" sz="6600" b="1" dirty="0">
                <a:ln w="25400">
                  <a:noFill/>
                </a:ln>
                <a:latin typeface="Bernard MT Condensed" charset="0"/>
                <a:ea typeface="Bernard MT Condensed" charset="0"/>
                <a:cs typeface="Bernard MT Condensed" charset="0"/>
              </a:rPr>
              <a:t>&amp;</a:t>
            </a:r>
            <a:r>
              <a:rPr kumimoji="1" lang="en-US" altLang="zh-CN" sz="6600" b="1" dirty="0" smtClean="0">
                <a:ln w="25400">
                  <a:noFill/>
                </a:ln>
                <a:latin typeface="Bernard MT Condensed" charset="0"/>
                <a:ea typeface="Bernard MT Condensed" charset="0"/>
                <a:cs typeface="Bernard MT Condensed" charset="0"/>
              </a:rPr>
              <a:t> </a:t>
            </a:r>
            <a:endParaRPr lang="zh-CN" altLang="en-US" sz="6600" dirty="0">
              <a:ln w="25400">
                <a:noFill/>
              </a:ln>
              <a:latin typeface="Bernard MT Condensed" charset="0"/>
              <a:ea typeface="Bernard MT Condensed" charset="0"/>
              <a:cs typeface="Bernard MT Condensed" charset="0"/>
            </a:endParaRPr>
          </a:p>
        </p:txBody>
      </p:sp>
      <p:grpSp>
        <p:nvGrpSpPr>
          <p:cNvPr id="83" name="组合 82"/>
          <p:cNvGrpSpPr/>
          <p:nvPr/>
        </p:nvGrpSpPr>
        <p:grpSpPr>
          <a:xfrm>
            <a:off x="1975436" y="3421561"/>
            <a:ext cx="8207194" cy="369332"/>
            <a:chOff x="1963204" y="3942834"/>
            <a:chExt cx="8207194" cy="369332"/>
          </a:xfrm>
        </p:grpSpPr>
        <p:cxnSp>
          <p:nvCxnSpPr>
            <p:cNvPr id="80" name="直接连接符 79"/>
            <p:cNvCxnSpPr/>
            <p:nvPr/>
          </p:nvCxnSpPr>
          <p:spPr>
            <a:xfrm>
              <a:off x="1963204" y="4127500"/>
              <a:ext cx="27559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414498" y="4127500"/>
              <a:ext cx="27559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4737103" y="3942834"/>
              <a:ext cx="2683875" cy="369332"/>
            </a:xfrm>
            <a:prstGeom prst="rect">
              <a:avLst/>
            </a:prstGeom>
          </p:spPr>
          <p:txBody>
            <a:bodyPr wrap="none">
              <a:spAutoFit/>
            </a:bodyPr>
            <a:lstStyle/>
            <a:p>
              <a:pPr algn="ctr"/>
              <a:r>
                <a:rPr kumimoji="1" lang="en-US" altLang="zh-CN" spc="300" dirty="0" smtClean="0">
                  <a:ln w="3175">
                    <a:noFill/>
                  </a:ln>
                  <a:latin typeface="Bernard MT Condensed" charset="0"/>
                  <a:ea typeface="Bernard MT Condensed" charset="0"/>
                  <a:cs typeface="Bernard MT Condensed" charset="0"/>
                </a:rPr>
                <a:t>Teacher</a:t>
              </a:r>
              <a:r>
                <a:rPr kumimoji="1" lang="zh-CN" altLang="en-US" spc="300" dirty="0" smtClean="0">
                  <a:ln w="3175">
                    <a:noFill/>
                  </a:ln>
                  <a:latin typeface="Bernard MT Condensed" charset="0"/>
                  <a:ea typeface="Bernard MT Condensed" charset="0"/>
                  <a:cs typeface="Bernard MT Condensed" charset="0"/>
                </a:rPr>
                <a:t>：</a:t>
              </a:r>
              <a:r>
                <a:rPr kumimoji="1" lang="en-US" altLang="zh-CN" spc="300" dirty="0" err="1" smtClean="0">
                  <a:ln w="3175">
                    <a:noFill/>
                  </a:ln>
                  <a:latin typeface="Bernard MT Condensed" charset="0"/>
                  <a:ea typeface="Bernard MT Condensed" charset="0"/>
                  <a:cs typeface="Bernard MT Condensed" charset="0"/>
                </a:rPr>
                <a:t>Yijing</a:t>
              </a:r>
              <a:r>
                <a:rPr kumimoji="1" lang="zh-CN" altLang="en-US" spc="300" dirty="0" smtClean="0">
                  <a:ln w="3175">
                    <a:noFill/>
                  </a:ln>
                  <a:latin typeface="Bernard MT Condensed" charset="0"/>
                  <a:ea typeface="Bernard MT Condensed" charset="0"/>
                  <a:cs typeface="Bernard MT Condensed" charset="0"/>
                </a:rPr>
                <a:t> </a:t>
              </a:r>
              <a:r>
                <a:rPr kumimoji="1" lang="en-US" altLang="zh-CN" spc="300" dirty="0" smtClean="0">
                  <a:ln w="3175">
                    <a:noFill/>
                  </a:ln>
                  <a:latin typeface="Bernard MT Condensed" charset="0"/>
                  <a:ea typeface="Bernard MT Condensed" charset="0"/>
                  <a:cs typeface="Bernard MT Condensed" charset="0"/>
                </a:rPr>
                <a:t>Sun</a:t>
              </a:r>
              <a:endParaRPr lang="zh-CN" altLang="en-US" spc="300" dirty="0">
                <a:ln w="3175">
                  <a:noFill/>
                </a:ln>
                <a:latin typeface="Bernard MT Condensed" charset="0"/>
                <a:ea typeface="Bernard MT Condensed" charset="0"/>
                <a:cs typeface="Bernard MT Condensed" charset="0"/>
              </a:endParaRPr>
            </a:p>
          </p:txBody>
        </p:sp>
      </p:grpSp>
      <p:sp>
        <p:nvSpPr>
          <p:cNvPr id="84" name="矩形 83"/>
          <p:cNvSpPr/>
          <p:nvPr/>
        </p:nvSpPr>
        <p:spPr>
          <a:xfrm>
            <a:off x="2477591" y="2267759"/>
            <a:ext cx="7227363" cy="1107996"/>
          </a:xfrm>
          <a:prstGeom prst="rect">
            <a:avLst/>
          </a:prstGeom>
        </p:spPr>
        <p:txBody>
          <a:bodyPr wrap="none">
            <a:spAutoFit/>
          </a:bodyPr>
          <a:lstStyle/>
          <a:p>
            <a:pPr algn="ctr"/>
            <a:r>
              <a:rPr kumimoji="1" lang="en-US" altLang="zh-CN" sz="6600" b="1" dirty="0" smtClean="0">
                <a:solidFill>
                  <a:schemeClr val="tx1">
                    <a:lumMod val="85000"/>
                    <a:lumOff val="15000"/>
                  </a:schemeClr>
                </a:solidFill>
                <a:latin typeface="Bernard MT Condensed" charset="0"/>
                <a:ea typeface="Bernard MT Condensed" charset="0"/>
                <a:cs typeface="Bernard MT Condensed" charset="0"/>
              </a:rPr>
              <a:t>Exercise Four Analysis</a:t>
            </a:r>
            <a:endParaRPr lang="zh-CN" altLang="en-US" sz="6600" b="1" dirty="0">
              <a:solidFill>
                <a:schemeClr val="tx1">
                  <a:lumMod val="85000"/>
                  <a:lumOff val="15000"/>
                </a:schemeClr>
              </a:solidFill>
              <a:latin typeface="Bernard MT Condensed" charset="0"/>
              <a:ea typeface="Bernard MT Condensed" charset="0"/>
              <a:cs typeface="Bernard MT Condensed" charset="0"/>
            </a:endParaRPr>
          </a:p>
        </p:txBody>
      </p:sp>
      <p:pic>
        <p:nvPicPr>
          <p:cNvPr id="23" name="Picture 22">
            <a:extLst>
              <a:ext uri="{FF2B5EF4-FFF2-40B4-BE49-F238E27FC236}">
                <a16:creationId xmlns="" xmlns:a16="http://schemas.microsoft.com/office/drawing/2014/main" id="{F372966A-9A3C-4B83-AFEB-196E3CC1AD14}"/>
              </a:ext>
            </a:extLst>
          </p:cNvPr>
          <p:cNvPicPr>
            <a:picLocks noChangeAspect="1"/>
          </p:cNvPicPr>
          <p:nvPr/>
        </p:nvPicPr>
        <p:blipFill>
          <a:blip r:embed="rId4"/>
          <a:stretch>
            <a:fillRect/>
          </a:stretch>
        </p:blipFill>
        <p:spPr>
          <a:xfrm>
            <a:off x="10671411" y="261299"/>
            <a:ext cx="1263683" cy="1240793"/>
          </a:xfrm>
          <a:prstGeom prst="rect">
            <a:avLst/>
          </a:prstGeom>
        </p:spPr>
      </p:pic>
    </p:spTree>
    <p:extLst>
      <p:ext uri="{BB962C8B-B14F-4D97-AF65-F5344CB8AC3E}">
        <p14:creationId xmlns:p14="http://schemas.microsoft.com/office/powerpoint/2010/main" val="1681692777"/>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1061843" y="630763"/>
            <a:ext cx="9574072" cy="5262979"/>
          </a:xfrm>
          <a:prstGeom prst="rect">
            <a:avLst/>
          </a:prstGeom>
        </p:spPr>
        <p:txBody>
          <a:bodyPr wrap="square">
            <a:spAutoFit/>
          </a:bodyPr>
          <a:lstStyle/>
          <a:p>
            <a:pPr algn="ctr" fontAlgn="base"/>
            <a:endParaRPr lang="en-US" altLang="zh-CN" sz="2800" b="1" dirty="0">
              <a:solidFill>
                <a:srgbClr val="001236"/>
              </a:solidFill>
              <a:latin typeface="Times New Roman" charset="0"/>
              <a:ea typeface="Times New Roman" charset="0"/>
              <a:cs typeface="Times New Roman" charset="0"/>
            </a:endParaRPr>
          </a:p>
          <a:p>
            <a:pPr fontAlgn="base"/>
            <a:r>
              <a:rPr lang="en-US" altLang="zh-CN" sz="2800" b="1" dirty="0" smtClean="0">
                <a:solidFill>
                  <a:srgbClr val="001236"/>
                </a:solidFill>
                <a:latin typeface="Times New Roman" charset="0"/>
                <a:ea typeface="Times New Roman" charset="0"/>
                <a:cs typeface="Times New Roman" charset="0"/>
              </a:rPr>
              <a:t>Take </a:t>
            </a:r>
            <a:r>
              <a:rPr lang="en-US" altLang="zh-CN" sz="2800" b="1" dirty="0">
                <a:solidFill>
                  <a:srgbClr val="001236"/>
                </a:solidFill>
                <a:latin typeface="Times New Roman" charset="0"/>
                <a:ea typeface="Times New Roman" charset="0"/>
                <a:cs typeface="Times New Roman" charset="0"/>
              </a:rPr>
              <a:t>this kiss upon the brow!</a:t>
            </a:r>
            <a:br>
              <a:rPr lang="en-US" altLang="zh-CN" sz="2800" b="1" dirty="0">
                <a:solidFill>
                  <a:srgbClr val="001236"/>
                </a:solidFill>
                <a:latin typeface="Times New Roman" charset="0"/>
                <a:ea typeface="Times New Roman" charset="0"/>
                <a:cs typeface="Times New Roman" charset="0"/>
              </a:rPr>
            </a:br>
            <a:r>
              <a:rPr lang="en-US" altLang="zh-CN" sz="2800" b="1" dirty="0" smtClean="0">
                <a:solidFill>
                  <a:srgbClr val="001236"/>
                </a:solidFill>
                <a:latin typeface="Times New Roman" charset="0"/>
                <a:ea typeface="Times New Roman" charset="0"/>
                <a:cs typeface="Times New Roman" charset="0"/>
              </a:rPr>
              <a:t>And</a:t>
            </a:r>
            <a:r>
              <a:rPr lang="en-US" altLang="zh-CN" sz="2800" b="1" dirty="0">
                <a:solidFill>
                  <a:srgbClr val="001236"/>
                </a:solidFill>
                <a:latin typeface="Times New Roman" charset="0"/>
                <a:ea typeface="Times New Roman" charset="0"/>
                <a:cs typeface="Times New Roman" charset="0"/>
              </a:rPr>
              <a:t>, in parting from you now,</a:t>
            </a:r>
            <a:br>
              <a:rPr lang="en-US" altLang="zh-CN" sz="2800" b="1" dirty="0">
                <a:solidFill>
                  <a:srgbClr val="001236"/>
                </a:solidFill>
                <a:latin typeface="Times New Roman" charset="0"/>
                <a:ea typeface="Times New Roman" charset="0"/>
                <a:cs typeface="Times New Roman" charset="0"/>
              </a:rPr>
            </a:br>
            <a:r>
              <a:rPr lang="en-US" altLang="zh-CN" sz="2800" b="1" dirty="0" smtClean="0">
                <a:solidFill>
                  <a:srgbClr val="001236"/>
                </a:solidFill>
                <a:latin typeface="Times New Roman" charset="0"/>
                <a:ea typeface="Times New Roman" charset="0"/>
                <a:cs typeface="Times New Roman" charset="0"/>
              </a:rPr>
              <a:t>Thus </a:t>
            </a:r>
            <a:r>
              <a:rPr lang="en-US" altLang="zh-CN" sz="2800" b="1" dirty="0">
                <a:solidFill>
                  <a:srgbClr val="001236"/>
                </a:solidFill>
                <a:latin typeface="Times New Roman" charset="0"/>
                <a:ea typeface="Times New Roman" charset="0"/>
                <a:cs typeface="Times New Roman" charset="0"/>
              </a:rPr>
              <a:t>much let me avow </a:t>
            </a:r>
            <a:r>
              <a:rPr lang="en-US" altLang="zh-CN" sz="2800" b="1" dirty="0" smtClean="0">
                <a:solidFill>
                  <a:srgbClr val="001236"/>
                </a:solidFill>
                <a:latin typeface="Times New Roman" charset="0"/>
                <a:ea typeface="Times New Roman" charset="0"/>
                <a:cs typeface="Times New Roman" charset="0"/>
              </a:rPr>
              <a:t>—</a:t>
            </a:r>
            <a:endParaRPr lang="zh-CN" altLang="en-US" sz="2800" b="1" dirty="0" smtClean="0">
              <a:solidFill>
                <a:srgbClr val="001236"/>
              </a:solidFill>
              <a:latin typeface="Times New Roman" charset="0"/>
              <a:ea typeface="Times New Roman" charset="0"/>
              <a:cs typeface="Times New Roman" charset="0"/>
            </a:endParaRPr>
          </a:p>
          <a:p>
            <a:pPr fontAlgn="base"/>
            <a:r>
              <a:rPr lang="en-US" altLang="zh-CN" sz="2800" b="1" dirty="0" smtClean="0">
                <a:solidFill>
                  <a:srgbClr val="001236"/>
                </a:solidFill>
                <a:latin typeface="Times New Roman" charset="0"/>
                <a:ea typeface="Times New Roman" charset="0"/>
                <a:cs typeface="Times New Roman" charset="0"/>
              </a:rPr>
              <a:t>You </a:t>
            </a:r>
            <a:r>
              <a:rPr lang="en-US" altLang="zh-CN" sz="2800" b="1" dirty="0">
                <a:solidFill>
                  <a:srgbClr val="001236"/>
                </a:solidFill>
                <a:latin typeface="Times New Roman" charset="0"/>
                <a:ea typeface="Times New Roman" charset="0"/>
                <a:cs typeface="Times New Roman" charset="0"/>
              </a:rPr>
              <a:t>are not wrong, who </a:t>
            </a:r>
            <a:r>
              <a:rPr lang="en-US" altLang="zh-CN" sz="2800" b="1" dirty="0" smtClean="0">
                <a:solidFill>
                  <a:srgbClr val="001236"/>
                </a:solidFill>
                <a:latin typeface="Times New Roman" charset="0"/>
                <a:ea typeface="Times New Roman" charset="0"/>
                <a:cs typeface="Times New Roman" charset="0"/>
              </a:rPr>
              <a:t>deem</a:t>
            </a:r>
            <a:endParaRPr lang="en-US" altLang="zh-CN" sz="2800" b="1" dirty="0">
              <a:solidFill>
                <a:srgbClr val="001236"/>
              </a:solidFill>
              <a:latin typeface="Times New Roman" charset="0"/>
              <a:ea typeface="Times New Roman" charset="0"/>
              <a:cs typeface="Times New Roman" charset="0"/>
            </a:endParaRPr>
          </a:p>
          <a:p>
            <a:pPr fontAlgn="base"/>
            <a:r>
              <a:rPr lang="en-US" altLang="zh-CN" sz="2800" b="1" dirty="0">
                <a:solidFill>
                  <a:srgbClr val="001236"/>
                </a:solidFill>
                <a:latin typeface="Times New Roman" charset="0"/>
                <a:ea typeface="Times New Roman" charset="0"/>
                <a:cs typeface="Times New Roman" charset="0"/>
              </a:rPr>
              <a:t>That my days have been a </a:t>
            </a:r>
            <a:r>
              <a:rPr lang="en-US" altLang="zh-CN" sz="2800" b="1" dirty="0" smtClean="0">
                <a:solidFill>
                  <a:srgbClr val="001236"/>
                </a:solidFill>
                <a:latin typeface="Times New Roman" charset="0"/>
                <a:ea typeface="Times New Roman" charset="0"/>
                <a:cs typeface="Times New Roman" charset="0"/>
              </a:rPr>
              <a:t>dream;</a:t>
            </a:r>
            <a:endParaRPr lang="zh-CN" altLang="en-US" sz="2800" b="1" dirty="0" smtClean="0">
              <a:solidFill>
                <a:srgbClr val="001236"/>
              </a:solidFill>
              <a:latin typeface="Times New Roman" charset="0"/>
              <a:ea typeface="Times New Roman" charset="0"/>
              <a:cs typeface="Times New Roman" charset="0"/>
            </a:endParaRPr>
          </a:p>
          <a:p>
            <a:pPr fontAlgn="base"/>
            <a:r>
              <a:rPr lang="en-US" altLang="zh-CN" sz="2800" b="1" dirty="0" smtClean="0">
                <a:solidFill>
                  <a:srgbClr val="002E8A"/>
                </a:solidFill>
                <a:latin typeface="Times New Roman" charset="0"/>
                <a:ea typeface="Times New Roman" charset="0"/>
                <a:cs typeface="Times New Roman" charset="0"/>
              </a:rPr>
              <a:t>Yet </a:t>
            </a:r>
            <a:r>
              <a:rPr lang="en-US" altLang="zh-CN" sz="2800" b="1" dirty="0">
                <a:solidFill>
                  <a:srgbClr val="002E8A"/>
                </a:solidFill>
                <a:latin typeface="Times New Roman" charset="0"/>
                <a:ea typeface="Times New Roman" charset="0"/>
                <a:cs typeface="Times New Roman" charset="0"/>
              </a:rPr>
              <a:t>if hope has flown away</a:t>
            </a:r>
            <a:br>
              <a:rPr lang="en-US" altLang="zh-CN" sz="2800" b="1" dirty="0">
                <a:solidFill>
                  <a:srgbClr val="002E8A"/>
                </a:solidFill>
                <a:latin typeface="Times New Roman" charset="0"/>
                <a:ea typeface="Times New Roman" charset="0"/>
                <a:cs typeface="Times New Roman" charset="0"/>
              </a:rPr>
            </a:br>
            <a:r>
              <a:rPr lang="en-US" altLang="zh-CN" sz="2800" b="1" dirty="0" smtClean="0">
                <a:solidFill>
                  <a:srgbClr val="002E8A"/>
                </a:solidFill>
                <a:latin typeface="Times New Roman" charset="0"/>
                <a:ea typeface="Times New Roman" charset="0"/>
                <a:cs typeface="Times New Roman" charset="0"/>
              </a:rPr>
              <a:t>In </a:t>
            </a:r>
            <a:r>
              <a:rPr lang="en-US" altLang="zh-CN" sz="2800" b="1" dirty="0">
                <a:solidFill>
                  <a:srgbClr val="002E8A"/>
                </a:solidFill>
                <a:latin typeface="Times New Roman" charset="0"/>
                <a:ea typeface="Times New Roman" charset="0"/>
                <a:cs typeface="Times New Roman" charset="0"/>
              </a:rPr>
              <a:t>a night, or in a day,</a:t>
            </a:r>
            <a:br>
              <a:rPr lang="en-US" altLang="zh-CN" sz="2800" b="1" dirty="0">
                <a:solidFill>
                  <a:srgbClr val="002E8A"/>
                </a:solidFill>
                <a:latin typeface="Times New Roman" charset="0"/>
                <a:ea typeface="Times New Roman" charset="0"/>
                <a:cs typeface="Times New Roman" charset="0"/>
              </a:rPr>
            </a:br>
            <a:r>
              <a:rPr lang="en-US" altLang="zh-CN" sz="2800" b="1" dirty="0" smtClean="0">
                <a:solidFill>
                  <a:srgbClr val="002E8A"/>
                </a:solidFill>
                <a:latin typeface="Times New Roman" charset="0"/>
                <a:ea typeface="Times New Roman" charset="0"/>
                <a:cs typeface="Times New Roman" charset="0"/>
              </a:rPr>
              <a:t>In </a:t>
            </a:r>
            <a:r>
              <a:rPr lang="en-US" altLang="zh-CN" sz="2800" b="1" dirty="0">
                <a:solidFill>
                  <a:srgbClr val="002E8A"/>
                </a:solidFill>
                <a:latin typeface="Times New Roman" charset="0"/>
                <a:ea typeface="Times New Roman" charset="0"/>
                <a:cs typeface="Times New Roman" charset="0"/>
              </a:rPr>
              <a:t>a vision, or in none,</a:t>
            </a:r>
            <a:br>
              <a:rPr lang="en-US" altLang="zh-CN" sz="2800" b="1" dirty="0">
                <a:solidFill>
                  <a:srgbClr val="002E8A"/>
                </a:solidFill>
                <a:latin typeface="Times New Roman" charset="0"/>
                <a:ea typeface="Times New Roman" charset="0"/>
                <a:cs typeface="Times New Roman" charset="0"/>
              </a:rPr>
            </a:br>
            <a:r>
              <a:rPr lang="en-US" altLang="zh-CN" sz="2800" b="1" dirty="0" smtClean="0">
                <a:solidFill>
                  <a:srgbClr val="002E8A"/>
                </a:solidFill>
                <a:latin typeface="Times New Roman" charset="0"/>
                <a:ea typeface="Times New Roman" charset="0"/>
                <a:cs typeface="Times New Roman" charset="0"/>
              </a:rPr>
              <a:t>Is </a:t>
            </a:r>
            <a:r>
              <a:rPr lang="en-US" altLang="zh-CN" sz="2800" b="1" dirty="0">
                <a:solidFill>
                  <a:srgbClr val="002E8A"/>
                </a:solidFill>
                <a:latin typeface="Times New Roman" charset="0"/>
                <a:ea typeface="Times New Roman" charset="0"/>
                <a:cs typeface="Times New Roman" charset="0"/>
              </a:rPr>
              <a:t>it therefore the less </a:t>
            </a:r>
            <a:r>
              <a:rPr lang="en-US" altLang="zh-CN" sz="2800" b="1" i="1" dirty="0">
                <a:solidFill>
                  <a:srgbClr val="002E8A"/>
                </a:solidFill>
                <a:latin typeface="Times New Roman" charset="0"/>
                <a:ea typeface="Times New Roman" charset="0"/>
                <a:cs typeface="Times New Roman" charset="0"/>
              </a:rPr>
              <a:t>gone</a:t>
            </a:r>
            <a:r>
              <a:rPr lang="en-US" altLang="zh-CN" sz="2800" b="1" dirty="0">
                <a:solidFill>
                  <a:srgbClr val="002E8A"/>
                </a:solidFill>
                <a:latin typeface="Times New Roman" charset="0"/>
                <a:ea typeface="Times New Roman" charset="0"/>
                <a:cs typeface="Times New Roman" charset="0"/>
              </a:rPr>
              <a:t>?</a:t>
            </a:r>
            <a:r>
              <a:rPr lang="en-US" altLang="zh-CN" sz="2800" b="1" dirty="0">
                <a:solidFill>
                  <a:srgbClr val="001236"/>
                </a:solidFill>
                <a:latin typeface="Times New Roman" charset="0"/>
                <a:ea typeface="Times New Roman" charset="0"/>
                <a:cs typeface="Times New Roman" charset="0"/>
              </a:rPr>
              <a:t>  </a:t>
            </a:r>
            <a:endParaRPr lang="zh-CN" altLang="en-US" sz="2800" b="1" dirty="0" smtClean="0">
              <a:solidFill>
                <a:srgbClr val="001236"/>
              </a:solidFill>
              <a:latin typeface="Times New Roman" charset="0"/>
              <a:ea typeface="Times New Roman" charset="0"/>
              <a:cs typeface="Times New Roman" charset="0"/>
            </a:endParaRPr>
          </a:p>
          <a:p>
            <a:pPr fontAlgn="base"/>
            <a:r>
              <a:rPr lang="en-US" altLang="zh-CN" sz="2800" b="1" i="1" dirty="0" smtClean="0">
                <a:solidFill>
                  <a:srgbClr val="001236"/>
                </a:solidFill>
                <a:latin typeface="Times New Roman" charset="0"/>
                <a:ea typeface="Times New Roman" charset="0"/>
                <a:cs typeface="Times New Roman" charset="0"/>
              </a:rPr>
              <a:t>All</a:t>
            </a:r>
            <a:r>
              <a:rPr lang="en-US" altLang="zh-CN" sz="2800" b="1" dirty="0">
                <a:solidFill>
                  <a:srgbClr val="001236"/>
                </a:solidFill>
                <a:latin typeface="Times New Roman" charset="0"/>
                <a:ea typeface="Times New Roman" charset="0"/>
                <a:cs typeface="Times New Roman" charset="0"/>
              </a:rPr>
              <a:t> that we see or seem</a:t>
            </a:r>
            <a:br>
              <a:rPr lang="en-US" altLang="zh-CN" sz="2800" b="1" dirty="0">
                <a:solidFill>
                  <a:srgbClr val="001236"/>
                </a:solidFill>
                <a:latin typeface="Times New Roman" charset="0"/>
                <a:ea typeface="Times New Roman" charset="0"/>
                <a:cs typeface="Times New Roman" charset="0"/>
              </a:rPr>
            </a:br>
            <a:r>
              <a:rPr lang="en-US" altLang="zh-CN" sz="2800" b="1" dirty="0" smtClean="0">
                <a:solidFill>
                  <a:srgbClr val="001236"/>
                </a:solidFill>
                <a:latin typeface="Times New Roman" charset="0"/>
                <a:ea typeface="Times New Roman" charset="0"/>
                <a:cs typeface="Times New Roman" charset="0"/>
              </a:rPr>
              <a:t>Is </a:t>
            </a:r>
            <a:r>
              <a:rPr lang="en-US" altLang="zh-CN" sz="2800" b="1" dirty="0">
                <a:solidFill>
                  <a:srgbClr val="001236"/>
                </a:solidFill>
                <a:latin typeface="Times New Roman" charset="0"/>
                <a:ea typeface="Times New Roman" charset="0"/>
                <a:cs typeface="Times New Roman" charset="0"/>
              </a:rPr>
              <a:t>but a dream within a dream.</a:t>
            </a:r>
          </a:p>
        </p:txBody>
      </p:sp>
      <p:sp>
        <p:nvSpPr>
          <p:cNvPr id="2" name="圆角矩形 1"/>
          <p:cNvSpPr/>
          <p:nvPr/>
        </p:nvSpPr>
        <p:spPr>
          <a:xfrm>
            <a:off x="900333" y="3685735"/>
            <a:ext cx="4037427" cy="9003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右箭头 3"/>
          <p:cNvSpPr/>
          <p:nvPr/>
        </p:nvSpPr>
        <p:spPr>
          <a:xfrm>
            <a:off x="5099270" y="4030393"/>
            <a:ext cx="1589649" cy="211015"/>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连接符 8"/>
          <p:cNvCxnSpPr/>
          <p:nvPr/>
        </p:nvCxnSpPr>
        <p:spPr>
          <a:xfrm>
            <a:off x="1167618" y="4979963"/>
            <a:ext cx="4121834" cy="1406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右箭头 9"/>
          <p:cNvSpPr/>
          <p:nvPr/>
        </p:nvSpPr>
        <p:spPr>
          <a:xfrm>
            <a:off x="5462685" y="4751052"/>
            <a:ext cx="1589649" cy="211015"/>
          </a:xfrm>
          <a:prstGeom prst="rightArrow">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7052334" y="3874290"/>
            <a:ext cx="1834156" cy="523220"/>
          </a:xfrm>
          <a:prstGeom prst="rect">
            <a:avLst/>
          </a:prstGeom>
          <a:noFill/>
        </p:spPr>
        <p:txBody>
          <a:bodyPr wrap="none" rtlCol="0">
            <a:spAutoFit/>
          </a:bodyPr>
          <a:lstStyle/>
          <a:p>
            <a:r>
              <a:rPr kumimoji="1" lang="en-US" altLang="zh-CN" sz="2800" b="1" dirty="0" smtClean="0">
                <a:solidFill>
                  <a:srgbClr val="FF0000"/>
                </a:solidFill>
                <a:latin typeface="Times New Roman" charset="0"/>
                <a:ea typeface="Times New Roman" charset="0"/>
                <a:cs typeface="Times New Roman" charset="0"/>
              </a:rPr>
              <a:t>Repetition</a:t>
            </a:r>
            <a:r>
              <a:rPr kumimoji="1" lang="en-US" altLang="zh-CN" dirty="0" smtClean="0">
                <a:solidFill>
                  <a:srgbClr val="FF0000"/>
                </a:solidFill>
              </a:rPr>
              <a:t> </a:t>
            </a:r>
            <a:endParaRPr kumimoji="1" lang="zh-CN" altLang="en-US" dirty="0">
              <a:solidFill>
                <a:srgbClr val="FF0000"/>
              </a:solidFill>
            </a:endParaRPr>
          </a:p>
        </p:txBody>
      </p:sp>
      <p:sp>
        <p:nvSpPr>
          <p:cNvPr id="12" name="文本框 11"/>
          <p:cNvSpPr txBox="1"/>
          <p:nvPr/>
        </p:nvSpPr>
        <p:spPr>
          <a:xfrm>
            <a:off x="7213844" y="4594949"/>
            <a:ext cx="3408305" cy="523220"/>
          </a:xfrm>
          <a:prstGeom prst="rect">
            <a:avLst/>
          </a:prstGeom>
          <a:noFill/>
        </p:spPr>
        <p:txBody>
          <a:bodyPr wrap="none" rtlCol="0">
            <a:spAutoFit/>
          </a:bodyPr>
          <a:lstStyle/>
          <a:p>
            <a:r>
              <a:rPr kumimoji="1" lang="en-US" altLang="zh-CN" sz="2800" b="1" dirty="0" smtClean="0">
                <a:solidFill>
                  <a:srgbClr val="00B0F0"/>
                </a:solidFill>
                <a:latin typeface="Times New Roman" charset="0"/>
                <a:ea typeface="Times New Roman" charset="0"/>
                <a:cs typeface="Times New Roman" charset="0"/>
              </a:rPr>
              <a:t>Rhetorical Question </a:t>
            </a:r>
            <a:r>
              <a:rPr kumimoji="1" lang="en-US" altLang="zh-CN" dirty="0" smtClean="0">
                <a:solidFill>
                  <a:srgbClr val="00B0F0"/>
                </a:solidFill>
              </a:rPr>
              <a:t> </a:t>
            </a:r>
            <a:endParaRPr kumimoji="1" lang="zh-CN" altLang="en-US" dirty="0">
              <a:solidFill>
                <a:srgbClr val="00B0F0"/>
              </a:solidFill>
            </a:endParaRPr>
          </a:p>
        </p:txBody>
      </p:sp>
      <p:sp>
        <p:nvSpPr>
          <p:cNvPr id="13" name="圆角矩形 12"/>
          <p:cNvSpPr/>
          <p:nvPr/>
        </p:nvSpPr>
        <p:spPr>
          <a:xfrm>
            <a:off x="2325592" y="1548925"/>
            <a:ext cx="2668440" cy="4768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137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animBg="1"/>
      <p:bldP spid="11" grpId="0"/>
      <p:bldP spid="1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1048077" y="124326"/>
            <a:ext cx="9574072" cy="6124754"/>
          </a:xfrm>
          <a:prstGeom prst="rect">
            <a:avLst/>
          </a:prstGeom>
        </p:spPr>
        <p:txBody>
          <a:bodyPr wrap="square">
            <a:spAutoFit/>
          </a:bodyPr>
          <a:lstStyle/>
          <a:p>
            <a:pPr algn="ctr" fontAlgn="base"/>
            <a:endParaRPr lang="en-US" altLang="zh-CN" sz="2800" b="1" dirty="0">
              <a:latin typeface="Times New Roman" charset="0"/>
              <a:ea typeface="Times New Roman" charset="0"/>
              <a:cs typeface="Times New Roman" charset="0"/>
            </a:endParaRPr>
          </a:p>
          <a:p>
            <a:pPr fontAlgn="base"/>
            <a:r>
              <a:rPr lang="en-US" altLang="zh-CN" sz="2800" b="1" dirty="0">
                <a:latin typeface="Times New Roman" charset="0"/>
                <a:ea typeface="Times New Roman" charset="0"/>
                <a:cs typeface="Times New Roman" charset="0"/>
              </a:rPr>
              <a:t>I stand amid the roar</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Of a surf-tormented shore,</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And I hold within my hand</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Grains of the golden sand </a:t>
            </a:r>
            <a:r>
              <a:rPr lang="en-US" altLang="zh-CN" sz="2800" b="1" dirty="0" smtClean="0">
                <a:latin typeface="Times New Roman" charset="0"/>
                <a:ea typeface="Times New Roman" charset="0"/>
                <a:cs typeface="Times New Roman" charset="0"/>
              </a:rPr>
              <a:t>—</a:t>
            </a:r>
            <a:endParaRPr lang="zh-CN" altLang="en-US" sz="2800" b="1" dirty="0" smtClean="0">
              <a:latin typeface="Times New Roman" charset="0"/>
              <a:ea typeface="Times New Roman" charset="0"/>
              <a:cs typeface="Times New Roman" charset="0"/>
            </a:endParaRPr>
          </a:p>
          <a:p>
            <a:pPr fontAlgn="base"/>
            <a:r>
              <a:rPr lang="en-US" altLang="zh-CN" sz="2800" b="1" dirty="0" smtClean="0">
                <a:latin typeface="Times New Roman" charset="0"/>
                <a:ea typeface="Times New Roman" charset="0"/>
                <a:cs typeface="Times New Roman" charset="0"/>
              </a:rPr>
              <a:t>How </a:t>
            </a:r>
            <a:r>
              <a:rPr lang="en-US" altLang="zh-CN" sz="2800" b="1" dirty="0">
                <a:latin typeface="Times New Roman" charset="0"/>
                <a:ea typeface="Times New Roman" charset="0"/>
                <a:cs typeface="Times New Roman" charset="0"/>
              </a:rPr>
              <a:t>few! yet how they creep</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Through my fingers to the deep,</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While I weep — while I weep!</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O God! Can I not grasp </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Them with a tighter clasp?</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O God! can I not save</a:t>
            </a:r>
            <a:br>
              <a:rPr lang="en-US" altLang="zh-CN" sz="2800" b="1" dirty="0">
                <a:latin typeface="Times New Roman" charset="0"/>
                <a:ea typeface="Times New Roman" charset="0"/>
                <a:cs typeface="Times New Roman" charset="0"/>
              </a:rPr>
            </a:br>
            <a:r>
              <a:rPr lang="en-US" altLang="zh-CN" sz="2800" b="1" i="1" dirty="0">
                <a:latin typeface="Times New Roman" charset="0"/>
                <a:ea typeface="Times New Roman" charset="0"/>
                <a:cs typeface="Times New Roman" charset="0"/>
              </a:rPr>
              <a:t>One</a:t>
            </a:r>
            <a:r>
              <a:rPr lang="en-US" altLang="zh-CN" sz="2800" b="1" dirty="0">
                <a:latin typeface="Times New Roman" charset="0"/>
                <a:ea typeface="Times New Roman" charset="0"/>
                <a:cs typeface="Times New Roman" charset="0"/>
              </a:rPr>
              <a:t> from the pitiless </a:t>
            </a:r>
            <a:r>
              <a:rPr lang="en-US" altLang="zh-CN" sz="2800" b="1" dirty="0" smtClean="0">
                <a:latin typeface="Times New Roman" charset="0"/>
                <a:ea typeface="Times New Roman" charset="0"/>
                <a:cs typeface="Times New Roman" charset="0"/>
              </a:rPr>
              <a:t>wave?</a:t>
            </a:r>
            <a:endParaRPr lang="zh-CN" altLang="en-US" sz="2800" b="1" dirty="0" smtClean="0">
              <a:latin typeface="Times New Roman" charset="0"/>
              <a:ea typeface="Times New Roman" charset="0"/>
              <a:cs typeface="Times New Roman" charset="0"/>
            </a:endParaRPr>
          </a:p>
          <a:p>
            <a:pPr fontAlgn="base"/>
            <a:r>
              <a:rPr lang="en-US" altLang="zh-CN" sz="2800" b="1" dirty="0" smtClean="0">
                <a:latin typeface="Times New Roman" charset="0"/>
                <a:ea typeface="Times New Roman" charset="0"/>
                <a:cs typeface="Times New Roman" charset="0"/>
              </a:rPr>
              <a:t>Is</a:t>
            </a:r>
            <a:r>
              <a:rPr lang="en-US" altLang="zh-CN" sz="2800" b="1" dirty="0">
                <a:latin typeface="Times New Roman" charset="0"/>
                <a:ea typeface="Times New Roman" charset="0"/>
                <a:cs typeface="Times New Roman" charset="0"/>
              </a:rPr>
              <a:t> </a:t>
            </a:r>
            <a:r>
              <a:rPr lang="en-US" altLang="zh-CN" sz="2800" b="1" i="1" dirty="0">
                <a:latin typeface="Times New Roman" charset="0"/>
                <a:ea typeface="Times New Roman" charset="0"/>
                <a:cs typeface="Times New Roman" charset="0"/>
              </a:rPr>
              <a:t>all</a:t>
            </a:r>
            <a:r>
              <a:rPr lang="en-US" altLang="zh-CN" sz="2800" b="1" dirty="0">
                <a:latin typeface="Times New Roman" charset="0"/>
                <a:ea typeface="Times New Roman" charset="0"/>
                <a:cs typeface="Times New Roman" charset="0"/>
              </a:rPr>
              <a:t> that we see or seem</a:t>
            </a:r>
            <a:br>
              <a:rPr lang="en-US" altLang="zh-CN" sz="2800" b="1" dirty="0">
                <a:latin typeface="Times New Roman" charset="0"/>
                <a:ea typeface="Times New Roman" charset="0"/>
                <a:cs typeface="Times New Roman" charset="0"/>
              </a:rPr>
            </a:br>
            <a:r>
              <a:rPr lang="en-US" altLang="zh-CN" sz="2800" b="1" dirty="0">
                <a:latin typeface="Times New Roman" charset="0"/>
                <a:ea typeface="Times New Roman" charset="0"/>
                <a:cs typeface="Times New Roman" charset="0"/>
              </a:rPr>
              <a:t>But a dream within a dream?</a:t>
            </a:r>
          </a:p>
        </p:txBody>
      </p:sp>
      <p:sp>
        <p:nvSpPr>
          <p:cNvPr id="2" name="圆角矩形 1"/>
          <p:cNvSpPr/>
          <p:nvPr/>
        </p:nvSpPr>
        <p:spPr>
          <a:xfrm>
            <a:off x="1048077" y="3197745"/>
            <a:ext cx="4790015" cy="4176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右箭头 3"/>
          <p:cNvSpPr/>
          <p:nvPr/>
        </p:nvSpPr>
        <p:spPr>
          <a:xfrm>
            <a:off x="6014355" y="3819382"/>
            <a:ext cx="1589649" cy="211015"/>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p:cNvSpPr/>
          <p:nvPr/>
        </p:nvSpPr>
        <p:spPr>
          <a:xfrm>
            <a:off x="5729654" y="5029982"/>
            <a:ext cx="1589649" cy="211015"/>
          </a:xfrm>
          <a:prstGeom prst="rightArrow">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7663182" y="3648372"/>
            <a:ext cx="1834156" cy="523220"/>
          </a:xfrm>
          <a:prstGeom prst="rect">
            <a:avLst/>
          </a:prstGeom>
          <a:noFill/>
        </p:spPr>
        <p:txBody>
          <a:bodyPr wrap="none" rtlCol="0">
            <a:spAutoFit/>
          </a:bodyPr>
          <a:lstStyle/>
          <a:p>
            <a:r>
              <a:rPr kumimoji="1" lang="en-US" altLang="zh-CN" sz="2800" b="1" dirty="0" smtClean="0">
                <a:solidFill>
                  <a:srgbClr val="FF0000"/>
                </a:solidFill>
                <a:latin typeface="Times New Roman" charset="0"/>
                <a:ea typeface="Times New Roman" charset="0"/>
                <a:cs typeface="Times New Roman" charset="0"/>
              </a:rPr>
              <a:t>Repetition</a:t>
            </a:r>
            <a:r>
              <a:rPr kumimoji="1" lang="en-US" altLang="zh-CN" dirty="0" smtClean="0">
                <a:solidFill>
                  <a:srgbClr val="FF0000"/>
                </a:solidFill>
              </a:rPr>
              <a:t> </a:t>
            </a:r>
            <a:endParaRPr kumimoji="1" lang="zh-CN" altLang="en-US" dirty="0">
              <a:solidFill>
                <a:srgbClr val="FF0000"/>
              </a:solidFill>
            </a:endParaRPr>
          </a:p>
        </p:txBody>
      </p:sp>
      <p:sp>
        <p:nvSpPr>
          <p:cNvPr id="12" name="文本框 11"/>
          <p:cNvSpPr txBox="1"/>
          <p:nvPr/>
        </p:nvSpPr>
        <p:spPr>
          <a:xfrm>
            <a:off x="7384042" y="4878128"/>
            <a:ext cx="3408305" cy="523220"/>
          </a:xfrm>
          <a:prstGeom prst="rect">
            <a:avLst/>
          </a:prstGeom>
          <a:noFill/>
        </p:spPr>
        <p:txBody>
          <a:bodyPr wrap="none" rtlCol="0">
            <a:spAutoFit/>
          </a:bodyPr>
          <a:lstStyle/>
          <a:p>
            <a:r>
              <a:rPr kumimoji="1" lang="en-US" altLang="zh-CN" sz="2800" b="1" dirty="0" smtClean="0">
                <a:solidFill>
                  <a:srgbClr val="00B0F0"/>
                </a:solidFill>
                <a:latin typeface="Times New Roman" charset="0"/>
                <a:ea typeface="Times New Roman" charset="0"/>
                <a:cs typeface="Times New Roman" charset="0"/>
              </a:rPr>
              <a:t>Rhetorical Question </a:t>
            </a:r>
            <a:r>
              <a:rPr kumimoji="1" lang="en-US" altLang="zh-CN" dirty="0" smtClean="0">
                <a:solidFill>
                  <a:srgbClr val="00B0F0"/>
                </a:solidFill>
              </a:rPr>
              <a:t> </a:t>
            </a:r>
            <a:endParaRPr kumimoji="1" lang="zh-CN" altLang="en-US" dirty="0">
              <a:solidFill>
                <a:srgbClr val="00B0F0"/>
              </a:solidFill>
            </a:endParaRPr>
          </a:p>
        </p:txBody>
      </p:sp>
      <p:sp>
        <p:nvSpPr>
          <p:cNvPr id="15" name="圆角矩形 14"/>
          <p:cNvSpPr/>
          <p:nvPr/>
        </p:nvSpPr>
        <p:spPr>
          <a:xfrm>
            <a:off x="1045098" y="3701157"/>
            <a:ext cx="4790015" cy="4176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p:cNvSpPr/>
          <p:nvPr/>
        </p:nvSpPr>
        <p:spPr>
          <a:xfrm>
            <a:off x="1045098" y="4438908"/>
            <a:ext cx="4790015" cy="4176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4133620" y="3935496"/>
            <a:ext cx="1361097" cy="67926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4133620" y="4751052"/>
            <a:ext cx="1361097" cy="67926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圆角矩形 18"/>
          <p:cNvSpPr/>
          <p:nvPr/>
        </p:nvSpPr>
        <p:spPr>
          <a:xfrm>
            <a:off x="4370426" y="5729869"/>
            <a:ext cx="1361097" cy="67926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19"/>
          <p:cNvSpPr/>
          <p:nvPr/>
        </p:nvSpPr>
        <p:spPr>
          <a:xfrm>
            <a:off x="1045099" y="1883243"/>
            <a:ext cx="4538128" cy="49099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C000"/>
              </a:solidFill>
            </a:endParaRPr>
          </a:p>
        </p:txBody>
      </p:sp>
      <p:sp>
        <p:nvSpPr>
          <p:cNvPr id="21" name="右箭头 20"/>
          <p:cNvSpPr/>
          <p:nvPr/>
        </p:nvSpPr>
        <p:spPr>
          <a:xfrm>
            <a:off x="5803036" y="2039346"/>
            <a:ext cx="1589649" cy="211015"/>
          </a:xfrm>
          <a:prstGeom prst="rightArrow">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7604004" y="1883243"/>
            <a:ext cx="1935145" cy="523220"/>
          </a:xfrm>
          <a:prstGeom prst="rect">
            <a:avLst/>
          </a:prstGeom>
          <a:noFill/>
        </p:spPr>
        <p:txBody>
          <a:bodyPr wrap="none" rtlCol="0">
            <a:spAutoFit/>
          </a:bodyPr>
          <a:lstStyle/>
          <a:p>
            <a:r>
              <a:rPr kumimoji="1" lang="en-US" altLang="zh-CN" sz="2800" b="1" dirty="0" smtClean="0">
                <a:solidFill>
                  <a:srgbClr val="00B050"/>
                </a:solidFill>
                <a:latin typeface="Times New Roman" charset="0"/>
                <a:ea typeface="Times New Roman" charset="0"/>
                <a:cs typeface="Times New Roman" charset="0"/>
              </a:rPr>
              <a:t>Symbolism</a:t>
            </a:r>
            <a:r>
              <a:rPr kumimoji="1" lang="en-US" altLang="zh-CN" dirty="0" smtClean="0">
                <a:solidFill>
                  <a:srgbClr val="00B050"/>
                </a:solidFill>
              </a:rPr>
              <a:t> </a:t>
            </a:r>
            <a:endParaRPr kumimoji="1" lang="zh-CN" altLang="en-US" dirty="0">
              <a:solidFill>
                <a:srgbClr val="00B050"/>
              </a:solidFill>
            </a:endParaRPr>
          </a:p>
        </p:txBody>
      </p:sp>
      <p:sp>
        <p:nvSpPr>
          <p:cNvPr id="24" name="圆角矩形 23"/>
          <p:cNvSpPr/>
          <p:nvPr/>
        </p:nvSpPr>
        <p:spPr>
          <a:xfrm>
            <a:off x="1045098" y="1029589"/>
            <a:ext cx="4538128" cy="49099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C000"/>
              </a:solidFill>
            </a:endParaRPr>
          </a:p>
        </p:txBody>
      </p:sp>
      <p:sp>
        <p:nvSpPr>
          <p:cNvPr id="25" name="右箭头 24"/>
          <p:cNvSpPr/>
          <p:nvPr/>
        </p:nvSpPr>
        <p:spPr>
          <a:xfrm>
            <a:off x="5803036" y="1209462"/>
            <a:ext cx="1589649" cy="211015"/>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7604004" y="1053359"/>
            <a:ext cx="1773242" cy="523220"/>
          </a:xfrm>
          <a:prstGeom prst="rect">
            <a:avLst/>
          </a:prstGeom>
          <a:noFill/>
        </p:spPr>
        <p:txBody>
          <a:bodyPr wrap="none" rtlCol="0">
            <a:spAutoFit/>
          </a:bodyPr>
          <a:lstStyle/>
          <a:p>
            <a:r>
              <a:rPr kumimoji="1" lang="en-US" altLang="zh-CN" sz="2800" b="1" dirty="0" smtClean="0">
                <a:solidFill>
                  <a:schemeClr val="accent2"/>
                </a:solidFill>
                <a:latin typeface="Times New Roman" charset="0"/>
                <a:ea typeface="Times New Roman" charset="0"/>
                <a:cs typeface="Times New Roman" charset="0"/>
              </a:rPr>
              <a:t>Metaphor</a:t>
            </a:r>
            <a:r>
              <a:rPr kumimoji="1" lang="en-US" altLang="zh-CN" dirty="0" smtClean="0">
                <a:solidFill>
                  <a:schemeClr val="accent2"/>
                </a:solidFill>
              </a:rPr>
              <a:t> </a:t>
            </a:r>
            <a:endParaRPr kumimoji="1" lang="zh-CN" altLang="en-US" dirty="0">
              <a:solidFill>
                <a:schemeClr val="accent2"/>
              </a:solidFill>
            </a:endParaRPr>
          </a:p>
        </p:txBody>
      </p:sp>
      <p:cxnSp>
        <p:nvCxnSpPr>
          <p:cNvPr id="6" name="直线连接符 5"/>
          <p:cNvCxnSpPr/>
          <p:nvPr/>
        </p:nvCxnSpPr>
        <p:spPr>
          <a:xfrm>
            <a:off x="2616591" y="1420477"/>
            <a:ext cx="15170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29654" y="1000337"/>
            <a:ext cx="1677062" cy="522000"/>
          </a:xfrm>
          <a:prstGeom prst="rect">
            <a:avLst/>
          </a:prstGeom>
          <a:noFill/>
          <a:ln w="28575">
            <a:solidFill>
              <a:srgbClr val="FF0000"/>
            </a:solidFill>
          </a:ln>
        </p:spPr>
        <p:txBody>
          <a:bodyPr wrap="none" rtlCol="0">
            <a:spAutoFit/>
          </a:bodyPr>
          <a:lstStyle/>
          <a:p>
            <a:r>
              <a:rPr kumimoji="1" lang="en-US" altLang="zh-CN" sz="2800" dirty="0" smtClean="0">
                <a:latin typeface="Times New Roman" charset="0"/>
                <a:ea typeface="Times New Roman" charset="0"/>
                <a:cs typeface="Times New Roman" charset="0"/>
              </a:rPr>
              <a:t>lap,</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caress</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5858824" y="2398348"/>
            <a:ext cx="6123664" cy="2092881"/>
          </a:xfrm>
          <a:prstGeom prst="rect">
            <a:avLst/>
          </a:prstGeom>
          <a:noFill/>
          <a:ln w="28575">
            <a:solidFill>
              <a:srgbClr val="FF0000"/>
            </a:solidFill>
          </a:ln>
        </p:spPr>
        <p:txBody>
          <a:bodyPr wrap="none" rtlCol="0">
            <a:spAutoFit/>
          </a:bodyPr>
          <a:lstStyle/>
          <a:p>
            <a:r>
              <a:rPr lang="en-US" altLang="zh-CN" sz="2600" dirty="0" smtClean="0">
                <a:latin typeface="Times New Roman" charset="0"/>
                <a:ea typeface="Times New Roman" charset="0"/>
                <a:cs typeface="Times New Roman" charset="0"/>
              </a:rPr>
              <a:t>“Auguries </a:t>
            </a:r>
            <a:r>
              <a:rPr lang="en-US" altLang="zh-CN" sz="2600" dirty="0">
                <a:latin typeface="Times New Roman" charset="0"/>
                <a:ea typeface="Times New Roman" charset="0"/>
                <a:cs typeface="Times New Roman" charset="0"/>
              </a:rPr>
              <a:t>of </a:t>
            </a:r>
            <a:r>
              <a:rPr lang="en-US" altLang="zh-CN" sz="2600" dirty="0" smtClean="0">
                <a:latin typeface="Times New Roman" charset="0"/>
                <a:ea typeface="Times New Roman" charset="0"/>
                <a:cs typeface="Times New Roman" charset="0"/>
              </a:rPr>
              <a:t>Innocence”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by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William Blake</a:t>
            </a:r>
            <a:endParaRPr lang="en-US" altLang="zh-CN" sz="2600" dirty="0">
              <a:latin typeface="Times New Roman" charset="0"/>
              <a:ea typeface="Times New Roman" charset="0"/>
              <a:cs typeface="Times New Roman" charset="0"/>
            </a:endParaRPr>
          </a:p>
          <a:p>
            <a:r>
              <a:rPr lang="en-US" altLang="zh-CN" sz="2600" dirty="0">
                <a:solidFill>
                  <a:srgbClr val="0070C0"/>
                </a:solidFill>
                <a:latin typeface="Times New Roman" charset="0"/>
                <a:ea typeface="Times New Roman" charset="0"/>
                <a:cs typeface="Times New Roman" charset="0"/>
              </a:rPr>
              <a:t>To see a World in a Grain of Sand</a:t>
            </a:r>
            <a:br>
              <a:rPr lang="en-US" altLang="zh-CN" sz="2600" dirty="0">
                <a:solidFill>
                  <a:srgbClr val="0070C0"/>
                </a:solidFill>
                <a:latin typeface="Times New Roman" charset="0"/>
                <a:ea typeface="Times New Roman" charset="0"/>
                <a:cs typeface="Times New Roman" charset="0"/>
              </a:rPr>
            </a:br>
            <a:r>
              <a:rPr lang="en-US" altLang="zh-CN" sz="2600" dirty="0">
                <a:latin typeface="Times New Roman" charset="0"/>
                <a:ea typeface="Times New Roman" charset="0"/>
                <a:cs typeface="Times New Roman" charset="0"/>
              </a:rPr>
              <a:t>And a Heaven in a Wild Flower</a:t>
            </a:r>
            <a:br>
              <a:rPr lang="en-US" altLang="zh-CN" sz="2600" dirty="0">
                <a:latin typeface="Times New Roman" charset="0"/>
                <a:ea typeface="Times New Roman" charset="0"/>
                <a:cs typeface="Times New Roman" charset="0"/>
              </a:rPr>
            </a:br>
            <a:r>
              <a:rPr lang="en-US" altLang="zh-CN" sz="2600" dirty="0">
                <a:latin typeface="Times New Roman" charset="0"/>
                <a:ea typeface="Times New Roman" charset="0"/>
                <a:cs typeface="Times New Roman" charset="0"/>
              </a:rPr>
              <a:t>Hold Infinity in the palm of your hand</a:t>
            </a:r>
            <a:br>
              <a:rPr lang="en-US" altLang="zh-CN" sz="2600" dirty="0">
                <a:latin typeface="Times New Roman" charset="0"/>
                <a:ea typeface="Times New Roman" charset="0"/>
                <a:cs typeface="Times New Roman" charset="0"/>
              </a:rPr>
            </a:br>
            <a:r>
              <a:rPr lang="en-US" altLang="zh-CN" sz="2600" dirty="0">
                <a:latin typeface="Times New Roman" charset="0"/>
                <a:ea typeface="Times New Roman" charset="0"/>
                <a:cs typeface="Times New Roman" charset="0"/>
              </a:rPr>
              <a:t>And Eternity in an hour</a:t>
            </a:r>
          </a:p>
        </p:txBody>
      </p:sp>
    </p:spTree>
    <p:extLst>
      <p:ext uri="{BB962C8B-B14F-4D97-AF65-F5344CB8AC3E}">
        <p14:creationId xmlns:p14="http://schemas.microsoft.com/office/powerpoint/2010/main" val="13595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animBg="1"/>
      <p:bldP spid="11" grpId="0"/>
      <p:bldP spid="12" grpId="0"/>
      <p:bldP spid="15" grpId="0" animBg="1"/>
      <p:bldP spid="16" grpId="0" animBg="1"/>
      <p:bldP spid="17" grpId="0" animBg="1"/>
      <p:bldP spid="18" grpId="0" animBg="1"/>
      <p:bldP spid="19" grpId="0" animBg="1"/>
      <p:bldP spid="20" grpId="0" animBg="1"/>
      <p:bldP spid="21" grpId="0" animBg="1"/>
      <p:bldP spid="22" grpId="0"/>
      <p:bldP spid="24" grpId="0" animBg="1"/>
      <p:bldP spid="25" grpId="0" animBg="1"/>
      <p:bldP spid="26" grpId="0"/>
      <p:bldP spid="7" grpId="0" animBg="1"/>
      <p:bldP spid="7" grpId="1" animBg="1"/>
      <p:bldP spid="23" grpId="0" animBg="1"/>
      <p:bldP spid="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1200329"/>
          </a:xfrm>
          <a:prstGeom prst="rect">
            <a:avLst/>
          </a:prstGeom>
          <a:noFill/>
        </p:spPr>
        <p:txBody>
          <a:bodyPr wrap="square" rtlCol="0">
            <a:spAutoFit/>
          </a:bodyPr>
          <a:lstStyle/>
          <a:p>
            <a:r>
              <a:rPr kumimoji="1" lang="en-US" altLang="zh-CN" sz="4400" dirty="0" smtClean="0">
                <a:latin typeface="Bernard MT Condensed" charset="0"/>
                <a:ea typeface="Bernard MT Condensed" charset="0"/>
                <a:cs typeface="Bernard MT Condensed" charset="0"/>
              </a:rPr>
              <a:t>How to Appreciate a Poem: </a:t>
            </a:r>
          </a:p>
          <a:p>
            <a:r>
              <a:rPr kumimoji="1" lang="en-US" altLang="zh-CN" sz="2800" dirty="0">
                <a:latin typeface="Times New Roman" charset="0"/>
                <a:ea typeface="Times New Roman" charset="0"/>
                <a:cs typeface="Times New Roman" charset="0"/>
              </a:rPr>
              <a:t>——</a:t>
            </a:r>
            <a:r>
              <a:rPr kumimoji="1" lang="en-US" altLang="zh-CN" sz="2800" dirty="0" smtClean="0">
                <a:latin typeface="Times New Roman" charset="0"/>
                <a:ea typeface="Times New Roman" charset="0"/>
                <a:cs typeface="Times New Roman" charset="0"/>
              </a:rPr>
              <a:t>with the example of Edgar Allan Poe’s A Dream Within a Dream</a:t>
            </a:r>
            <a:endParaRPr kumimoji="1" lang="zh-CN" altLang="en-US" sz="2800" dirty="0">
              <a:latin typeface="Times New Roman" charset="0"/>
              <a:ea typeface="Times New Roman" charset="0"/>
              <a:cs typeface="Times New Roman" charset="0"/>
            </a:endParaRPr>
          </a:p>
        </p:txBody>
      </p:sp>
      <p:sp>
        <p:nvSpPr>
          <p:cNvPr id="3" name="文本框 2"/>
          <p:cNvSpPr txBox="1"/>
          <p:nvPr/>
        </p:nvSpPr>
        <p:spPr>
          <a:xfrm>
            <a:off x="419725" y="1485143"/>
            <a:ext cx="10777928" cy="4524315"/>
          </a:xfrm>
          <a:prstGeom prst="rect">
            <a:avLst/>
          </a:prstGeom>
          <a:noFill/>
        </p:spPr>
        <p:txBody>
          <a:bodyPr wrap="square" rtlCol="0">
            <a:spAutoFit/>
          </a:bodyPr>
          <a:lstStyle/>
          <a:p>
            <a:pPr marL="1080000" indent="-1465200"/>
            <a:r>
              <a:rPr kumimoji="1" lang="en-US" altLang="zh-CN" sz="4800" dirty="0" smtClean="0">
                <a:solidFill>
                  <a:srgbClr val="0070C0"/>
                </a:solidFill>
                <a:latin typeface="Bernard MT Condensed" charset="0"/>
                <a:ea typeface="Bernard MT Condensed" charset="0"/>
                <a:cs typeface="Bernard MT Condensed" charset="0"/>
              </a:rPr>
              <a:t>Step 1: Read it aloud</a:t>
            </a:r>
          </a:p>
          <a:p>
            <a:pPr marL="1080000" indent="-1465200"/>
            <a:r>
              <a:rPr kumimoji="1" lang="en-US" altLang="zh-CN" sz="4800" dirty="0" smtClean="0">
                <a:solidFill>
                  <a:srgbClr val="002060"/>
                </a:solidFill>
                <a:latin typeface="Bernard MT Condensed" charset="0"/>
                <a:ea typeface="Bernard MT Condensed" charset="0"/>
                <a:cs typeface="Bernard MT Condensed" charset="0"/>
              </a:rPr>
              <a:t>Step 2: Analyze it (rhythm, rhyme, literary devices</a:t>
            </a:r>
            <a:r>
              <a:rPr kumimoji="1" lang="is-IS" altLang="zh-CN" sz="4800" dirty="0" smtClean="0">
                <a:solidFill>
                  <a:srgbClr val="002060"/>
                </a:solidFill>
                <a:latin typeface="Bernard MT Condensed" charset="0"/>
                <a:ea typeface="Bernard MT Condensed" charset="0"/>
                <a:cs typeface="Bernard MT Condensed" charset="0"/>
              </a:rPr>
              <a:t>…</a:t>
            </a:r>
            <a:r>
              <a:rPr kumimoji="1" lang="en-US" altLang="zh-CN" sz="4800" dirty="0" smtClean="0">
                <a:solidFill>
                  <a:srgbClr val="002060"/>
                </a:solidFill>
                <a:latin typeface="Bernard MT Condensed" charset="0"/>
                <a:ea typeface="Bernard MT Condensed" charset="0"/>
                <a:cs typeface="Bernard MT Condensed" charset="0"/>
              </a:rPr>
              <a:t>)</a:t>
            </a:r>
          </a:p>
          <a:p>
            <a:pPr marL="1080000" indent="-1465200"/>
            <a:r>
              <a:rPr kumimoji="1" lang="en-US" altLang="zh-CN" sz="4800" dirty="0" smtClean="0">
                <a:solidFill>
                  <a:srgbClr val="0070C0"/>
                </a:solidFill>
                <a:latin typeface="Bernard MT Condensed" charset="0"/>
                <a:ea typeface="Bernard MT Condensed" charset="0"/>
                <a:cs typeface="Bernard MT Condensed" charset="0"/>
              </a:rPr>
              <a:t>Step 3: Empathize with it </a:t>
            </a:r>
          </a:p>
          <a:p>
            <a:pPr marL="1080000" indent="-1465200"/>
            <a:r>
              <a:rPr kumimoji="1" lang="en-US" altLang="zh-CN" sz="4800" dirty="0" smtClean="0">
                <a:solidFill>
                  <a:srgbClr val="002060"/>
                </a:solidFill>
                <a:latin typeface="Bernard MT Condensed" charset="0"/>
                <a:ea typeface="Bernard MT Condensed" charset="0"/>
                <a:cs typeface="Bernard MT Condensed" charset="0"/>
              </a:rPr>
              <a:t>Step 4: Experience it </a:t>
            </a:r>
          </a:p>
          <a:p>
            <a:pPr marL="1080000" indent="-1465200"/>
            <a:endParaRPr kumimoji="1" lang="zh-CN" altLang="en-US" sz="4800" dirty="0">
              <a:solidFill>
                <a:srgbClr val="0070C0"/>
              </a:solidFill>
              <a:latin typeface="Bernard MT Condensed" charset="0"/>
              <a:ea typeface="Bernard MT Condensed" charset="0"/>
              <a:cs typeface="Bernard MT Condensed" charset="0"/>
            </a:endParaRPr>
          </a:p>
        </p:txBody>
      </p:sp>
    </p:spTree>
    <p:extLst>
      <p:ext uri="{BB962C8B-B14F-4D97-AF65-F5344CB8AC3E}">
        <p14:creationId xmlns:p14="http://schemas.microsoft.com/office/powerpoint/2010/main" val="151838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smtClean="0">
                <a:solidFill>
                  <a:srgbClr val="0070C0"/>
                </a:solidFill>
                <a:latin typeface="Bernard MT Condensed" charset="0"/>
                <a:ea typeface="Bernard MT Condensed" charset="0"/>
                <a:cs typeface="Bernard MT Condensed" charset="0"/>
              </a:rPr>
              <a:t>Exercise 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693866"/>
          </a:xfrm>
          <a:prstGeom prst="rect">
            <a:avLst/>
          </a:prstGeom>
          <a:noFill/>
        </p:spPr>
        <p:txBody>
          <a:bodyPr wrap="square" rtlCol="0">
            <a:spAutoFit/>
          </a:bodyPr>
          <a:lstStyle/>
          <a:p>
            <a:r>
              <a:rPr lang="en-US" altLang="zh-CN" sz="2600" dirty="0" smtClean="0">
                <a:solidFill>
                  <a:srgbClr val="002060"/>
                </a:solidFill>
                <a:latin typeface="Times New Roman" charset="0"/>
                <a:ea typeface="Times New Roman" charset="0"/>
                <a:cs typeface="Times New Roman" charset="0"/>
              </a:rPr>
              <a:t>Grammar: </a:t>
            </a:r>
          </a:p>
          <a:p>
            <a:pPr marL="457200" indent="-457200">
              <a:buFont typeface="Arial" charset="0"/>
              <a:buChar char="•"/>
            </a:pPr>
            <a:r>
              <a:rPr lang="en-US" altLang="zh-CN" sz="2600" dirty="0">
                <a:latin typeface="Times New Roman" charset="0"/>
                <a:ea typeface="Times New Roman" charset="0"/>
                <a:cs typeface="Times New Roman" charset="0"/>
              </a:rPr>
              <a:t>The most commonly-used </a:t>
            </a:r>
            <a:r>
              <a:rPr lang="en-US" altLang="zh-CN" sz="2600" dirty="0">
                <a:solidFill>
                  <a:srgbClr val="FF0000"/>
                </a:solidFill>
                <a:latin typeface="Times New Roman" charset="0"/>
                <a:ea typeface="Times New Roman" charset="0"/>
                <a:cs typeface="Times New Roman" charset="0"/>
              </a:rPr>
              <a:t>word</a:t>
            </a:r>
            <a:r>
              <a:rPr lang="en-US" altLang="zh-CN" sz="2600" dirty="0">
                <a:latin typeface="Times New Roman" charset="0"/>
                <a:ea typeface="Times New Roman" charset="0"/>
                <a:cs typeface="Times New Roman" charset="0"/>
              </a:rPr>
              <a:t> in English ____</a:t>
            </a:r>
            <a:r>
              <a:rPr lang="en-US" altLang="zh-CN" sz="2600" dirty="0" smtClean="0">
                <a:latin typeface="Times New Roman" charset="0"/>
                <a:ea typeface="Times New Roman" charset="0"/>
                <a:cs typeface="Times New Roman" charset="0"/>
              </a:rPr>
              <a:t>21</a:t>
            </a:r>
            <a:r>
              <a:rPr lang="en-US" altLang="zh-CN" sz="2600" dirty="0" smtClean="0">
                <a:solidFill>
                  <a:srgbClr val="FF0000"/>
                </a:solidFill>
                <a:latin typeface="Times New Roman" charset="0"/>
                <a:ea typeface="Times New Roman" charset="0"/>
                <a:cs typeface="Times New Roman" charset="0"/>
              </a:rPr>
              <a:t>may/ might</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only </a:t>
            </a:r>
            <a:r>
              <a:rPr lang="en-US" altLang="zh-CN" sz="2600" dirty="0">
                <a:solidFill>
                  <a:srgbClr val="FF0000"/>
                </a:solidFill>
                <a:latin typeface="Times New Roman" charset="0"/>
                <a:ea typeface="Times New Roman" charset="0"/>
                <a:cs typeface="Times New Roman" charset="0"/>
              </a:rPr>
              <a:t>have</a:t>
            </a:r>
            <a:r>
              <a:rPr lang="en-US" altLang="zh-CN" sz="2600" dirty="0">
                <a:latin typeface="Times New Roman" charset="0"/>
                <a:ea typeface="Times New Roman" charset="0"/>
                <a:cs typeface="Times New Roman" charset="0"/>
              </a:rPr>
              <a:t> three letters – but it </a:t>
            </a:r>
            <a:r>
              <a:rPr lang="en-US" altLang="zh-CN" sz="2600" u="sng" dirty="0">
                <a:latin typeface="Times New Roman" charset="0"/>
                <a:ea typeface="Times New Roman" charset="0"/>
                <a:cs typeface="Times New Roman" charset="0"/>
              </a:rPr>
              <a:t>packs a </a:t>
            </a:r>
            <a:r>
              <a:rPr lang="en-US" altLang="zh-CN" sz="2600" u="sng" dirty="0" smtClean="0">
                <a:latin typeface="Times New Roman" charset="0"/>
                <a:ea typeface="Times New Roman" charset="0"/>
                <a:cs typeface="Times New Roman" charset="0"/>
              </a:rPr>
              <a:t>punch </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强而有力</a:t>
            </a:r>
            <a:r>
              <a:rPr lang="en-US" altLang="zh-CN" sz="2600" dirty="0" smtClean="0">
                <a:latin typeface="Times New Roman" charset="0"/>
                <a:ea typeface="Times New Roman" charset="0"/>
                <a:cs typeface="Times New Roman" charset="0"/>
              </a:rPr>
              <a:t>).</a:t>
            </a:r>
            <a:endParaRPr lang="en-US" altLang="zh-CN" sz="2600" dirty="0">
              <a:latin typeface="Times New Roman" charset="0"/>
              <a:ea typeface="Times New Roman" charset="0"/>
              <a:cs typeface="Times New Roman" charset="0"/>
            </a:endParaRPr>
          </a:p>
          <a:p>
            <a:pPr marL="457200" indent="-457200">
              <a:buFont typeface="Arial" charset="0"/>
              <a:buChar char="•"/>
            </a:pPr>
            <a:r>
              <a:rPr lang="en-US" altLang="zh-CN" sz="2600" dirty="0" smtClean="0">
                <a:latin typeface="Times New Roman" charset="0"/>
                <a:ea typeface="Times New Roman" charset="0"/>
                <a:cs typeface="Times New Roman" charset="0"/>
              </a:rPr>
              <a:t>‘</a:t>
            </a:r>
            <a:r>
              <a:rPr lang="en-US" altLang="zh-CN" sz="2600" dirty="0">
                <a:latin typeface="Times New Roman" charset="0"/>
                <a:ea typeface="Times New Roman" charset="0"/>
                <a:cs typeface="Times New Roman" charset="0"/>
              </a:rPr>
              <a:t>The’ ____</a:t>
            </a:r>
            <a:r>
              <a:rPr lang="en-US" altLang="zh-CN" sz="2600" dirty="0" smtClean="0">
                <a:latin typeface="Times New Roman" charset="0"/>
                <a:ea typeface="Times New Roman" charset="0"/>
                <a:cs typeface="Times New Roman" charset="0"/>
              </a:rPr>
              <a:t>23</a:t>
            </a:r>
            <a:r>
              <a:rPr lang="en-US" altLang="zh-CN" sz="2600" dirty="0" smtClean="0">
                <a:solidFill>
                  <a:srgbClr val="FF0000"/>
                </a:solidFill>
                <a:latin typeface="Times New Roman" charset="0"/>
                <a:ea typeface="Times New Roman" charset="0"/>
                <a:cs typeface="Times New Roman" charset="0"/>
              </a:rPr>
              <a:t>tops</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(top) the league </a:t>
            </a:r>
            <a:r>
              <a:rPr lang="en-US" altLang="zh-CN" sz="2600" dirty="0" smtClean="0">
                <a:latin typeface="Times New Roman" charset="0"/>
                <a:ea typeface="Times New Roman" charset="0"/>
                <a:cs typeface="Times New Roman" charset="0"/>
              </a:rPr>
              <a:t>tables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排名榜</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of </a:t>
            </a:r>
            <a:r>
              <a:rPr lang="en-US" altLang="zh-CN" sz="2600" dirty="0">
                <a:latin typeface="Times New Roman" charset="0"/>
                <a:ea typeface="Times New Roman" charset="0"/>
                <a:cs typeface="Times New Roman" charset="0"/>
              </a:rPr>
              <a:t>most frequently used words in English, accounting for 5% of every 100 words used.</a:t>
            </a:r>
            <a:r>
              <a:rPr lang="zh-CN" altLang="zh-CN" sz="2600" dirty="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t>
            </a:r>
            <a:r>
              <a:rPr lang="en-US" altLang="zh-CN" sz="2600" dirty="0" smtClean="0">
                <a:solidFill>
                  <a:srgbClr val="FF0000"/>
                </a:solidFill>
                <a:latin typeface="Times New Roman" charset="0"/>
                <a:ea typeface="Times New Roman" charset="0"/>
                <a:cs typeface="Times New Roman" charset="0"/>
              </a:rPr>
              <a:t>tops: </a:t>
            </a:r>
            <a:r>
              <a:rPr lang="en-US" altLang="zh-CN" sz="2600" dirty="0" err="1" smtClean="0">
                <a:solidFill>
                  <a:srgbClr val="FF0000"/>
                </a:solidFill>
                <a:latin typeface="Times New Roman" charset="0"/>
                <a:ea typeface="Times New Roman" charset="0"/>
                <a:cs typeface="Times New Roman" charset="0"/>
              </a:rPr>
              <a:t>vt.</a:t>
            </a:r>
            <a:r>
              <a:rPr lang="en-US" altLang="zh-CN" sz="2600" dirty="0">
                <a:solidFill>
                  <a:srgbClr val="FF0000"/>
                </a:solidFill>
                <a:latin typeface="Times New Roman" charset="0"/>
                <a:ea typeface="Times New Roman" charset="0"/>
                <a:cs typeface="Times New Roman" charset="0"/>
              </a:rPr>
              <a:t> </a:t>
            </a:r>
            <a:r>
              <a:rPr lang="zh-CN" altLang="en-US" sz="2600" dirty="0" smtClean="0">
                <a:solidFill>
                  <a:srgbClr val="FF0000"/>
                </a:solidFill>
                <a:latin typeface="Times New Roman" charset="0"/>
                <a:ea typeface="Times New Roman" charset="0"/>
                <a:cs typeface="Times New Roman" charset="0"/>
              </a:rPr>
              <a:t>居</a:t>
            </a:r>
            <a:r>
              <a:rPr lang="is-IS" altLang="zh-CN" sz="2600" dirty="0" smtClean="0">
                <a:solidFill>
                  <a:srgbClr val="FF0000"/>
                </a:solidFill>
                <a:latin typeface="Times New Roman" charset="0"/>
                <a:ea typeface="Times New Roman" charset="0"/>
                <a:cs typeface="Times New Roman" charset="0"/>
              </a:rPr>
              <a:t>…</a:t>
            </a:r>
            <a:r>
              <a:rPr lang="zh-CN" altLang="en-US" sz="2600" dirty="0" smtClean="0">
                <a:solidFill>
                  <a:srgbClr val="FF0000"/>
                </a:solidFill>
                <a:latin typeface="Times New Roman" charset="0"/>
                <a:ea typeface="Times New Roman" charset="0"/>
                <a:cs typeface="Times New Roman" charset="0"/>
              </a:rPr>
              <a:t>之首</a:t>
            </a:r>
            <a:r>
              <a:rPr lang="en-US" altLang="zh-CN" sz="2600" dirty="0" smtClean="0">
                <a:latin typeface="Times New Roman" charset="0"/>
                <a:ea typeface="Times New Roman" charset="0"/>
                <a:cs typeface="Times New Roman" charset="0"/>
              </a:rPr>
              <a:t>)</a:t>
            </a:r>
          </a:p>
          <a:p>
            <a:pPr marL="457200" indent="-457200">
              <a:buFont typeface="Arial" charset="0"/>
              <a:buChar char="•"/>
            </a:pPr>
            <a:r>
              <a:rPr lang="en-US" altLang="zh-CN" sz="2600" dirty="0">
                <a:latin typeface="Times New Roman" charset="0"/>
                <a:ea typeface="Times New Roman" charset="0"/>
                <a:cs typeface="Times New Roman" charset="0"/>
              </a:rPr>
              <a:t>The second reason is that ‘the’ lies at the heart of English grammar, having a function ____</a:t>
            </a:r>
            <a:r>
              <a:rPr lang="en-US" altLang="zh-CN" sz="2600" dirty="0" smtClean="0">
                <a:latin typeface="Times New Roman" charset="0"/>
                <a:ea typeface="Times New Roman" charset="0"/>
                <a:cs typeface="Times New Roman" charset="0"/>
              </a:rPr>
              <a:t>25</a:t>
            </a:r>
            <a:r>
              <a:rPr lang="en-US" altLang="zh-CN" sz="2600" dirty="0" smtClean="0">
                <a:solidFill>
                  <a:srgbClr val="FF0000"/>
                </a:solidFill>
                <a:latin typeface="Times New Roman" charset="0"/>
                <a:ea typeface="Times New Roman" charset="0"/>
                <a:cs typeface="Times New Roman" charset="0"/>
              </a:rPr>
              <a:t>instead/rather</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____</a:t>
            </a:r>
            <a:r>
              <a:rPr lang="en-US" altLang="zh-CN" sz="2600" dirty="0" smtClean="0">
                <a:latin typeface="Times New Roman" charset="0"/>
                <a:ea typeface="Times New Roman" charset="0"/>
                <a:cs typeface="Times New Roman" charset="0"/>
              </a:rPr>
              <a:t>25</a:t>
            </a:r>
            <a:r>
              <a:rPr lang="en-US" altLang="zh-CN" sz="2600" dirty="0" smtClean="0">
                <a:solidFill>
                  <a:srgbClr val="FF0000"/>
                </a:solidFill>
                <a:latin typeface="Times New Roman" charset="0"/>
                <a:ea typeface="Times New Roman" charset="0"/>
                <a:cs typeface="Times New Roman" charset="0"/>
              </a:rPr>
              <a:t>of/than</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a meaning. Words are split into two categories: expressions with a semantic meaning and </a:t>
            </a:r>
            <a:r>
              <a:rPr lang="en-US" altLang="zh-CN" sz="2600" dirty="0">
                <a:solidFill>
                  <a:srgbClr val="FF0000"/>
                </a:solidFill>
                <a:latin typeface="Times New Roman" charset="0"/>
                <a:ea typeface="Times New Roman" charset="0"/>
                <a:cs typeface="Times New Roman" charset="0"/>
              </a:rPr>
              <a:t>functional words like ‘the’, ‘to’, ‘for’</a:t>
            </a:r>
            <a:r>
              <a:rPr lang="en-US" altLang="zh-CN" sz="2600" dirty="0">
                <a:latin typeface="Times New Roman" charset="0"/>
                <a:ea typeface="Times New Roman" charset="0"/>
                <a:cs typeface="Times New Roman" charset="0"/>
              </a:rPr>
              <a:t>, with a job ____</a:t>
            </a:r>
            <a:r>
              <a:rPr lang="en-US" altLang="zh-CN" sz="2600" dirty="0" smtClean="0">
                <a:latin typeface="Times New Roman" charset="0"/>
                <a:ea typeface="Times New Roman" charset="0"/>
                <a:cs typeface="Times New Roman" charset="0"/>
              </a:rPr>
              <a:t>26</a:t>
            </a:r>
            <a:r>
              <a:rPr lang="zh-CN" altLang="en-US" sz="2600" dirty="0" smtClean="0">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to</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do</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(do).</a:t>
            </a:r>
            <a:r>
              <a:rPr lang="zh-CN" altLang="zh-CN" sz="2600" dirty="0">
                <a:latin typeface="Times New Roman" charset="0"/>
                <a:ea typeface="Times New Roman" charset="0"/>
                <a:cs typeface="Times New Roman" charset="0"/>
              </a:rPr>
              <a:t> </a:t>
            </a:r>
            <a:endParaRPr lang="en-US" altLang="zh-CN" sz="2600" dirty="0" smtClean="0">
              <a:latin typeface="Times New Roman" charset="0"/>
              <a:ea typeface="Times New Roman" charset="0"/>
              <a:cs typeface="Times New Roman" charset="0"/>
            </a:endParaRPr>
          </a:p>
          <a:p>
            <a:pPr marL="457200" indent="-457200">
              <a:buFont typeface="Arial" charset="0"/>
              <a:buChar char="•"/>
            </a:pPr>
            <a:r>
              <a:rPr lang="en-US" altLang="zh-CN" sz="2600" dirty="0">
                <a:latin typeface="Times New Roman" charset="0"/>
                <a:ea typeface="Times New Roman" charset="0"/>
                <a:cs typeface="Times New Roman" charset="0"/>
              </a:rPr>
              <a:t>Helping us understand what is being referred to, ‘the’ makes sense of nouns ____</a:t>
            </a:r>
            <a:r>
              <a:rPr lang="en-US" altLang="zh-CN" sz="2600" dirty="0" smtClean="0">
                <a:latin typeface="Times New Roman" charset="0"/>
                <a:ea typeface="Times New Roman" charset="0"/>
                <a:cs typeface="Times New Roman" charset="0"/>
              </a:rPr>
              <a:t>27</a:t>
            </a:r>
            <a:r>
              <a:rPr lang="en-US" altLang="zh-CN" sz="2600" dirty="0" smtClean="0">
                <a:solidFill>
                  <a:srgbClr val="FF0000"/>
                </a:solidFill>
                <a:latin typeface="Times New Roman" charset="0"/>
                <a:ea typeface="Times New Roman" charset="0"/>
                <a:cs typeface="Times New Roman" charset="0"/>
              </a:rPr>
              <a:t>as</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a subject or an object</a:t>
            </a:r>
            <a:r>
              <a:rPr lang="en-US" altLang="zh-CN" sz="2600" dirty="0" smtClean="0">
                <a:latin typeface="Times New Roman" charset="0"/>
                <a:ea typeface="Times New Roman" charset="0"/>
                <a:cs typeface="Times New Roman" charset="0"/>
              </a:rPr>
              <a:t>.</a:t>
            </a:r>
          </a:p>
          <a:p>
            <a:pPr marL="457200" indent="-457200">
              <a:buFont typeface="Arial" charset="0"/>
              <a:buChar char="•"/>
            </a:pPr>
            <a:r>
              <a:rPr lang="en-US" altLang="zh-CN" sz="2600" dirty="0">
                <a:latin typeface="Times New Roman" charset="0"/>
                <a:ea typeface="Times New Roman" charset="0"/>
                <a:cs typeface="Times New Roman" charset="0"/>
              </a:rPr>
              <a:t>___</a:t>
            </a:r>
            <a:r>
              <a:rPr lang="en-US" altLang="zh-CN" sz="2600" dirty="0" smtClean="0">
                <a:latin typeface="Times New Roman" charset="0"/>
                <a:ea typeface="Times New Roman" charset="0"/>
                <a:cs typeface="Times New Roman" charset="0"/>
              </a:rPr>
              <a:t>30</a:t>
            </a:r>
            <a:r>
              <a:rPr lang="en-US" altLang="zh-CN" sz="2600" dirty="0" smtClean="0">
                <a:solidFill>
                  <a:srgbClr val="FF0000"/>
                </a:solidFill>
                <a:latin typeface="Times New Roman" charset="0"/>
                <a:ea typeface="Times New Roman" charset="0"/>
                <a:cs typeface="Times New Roman" charset="0"/>
              </a:rPr>
              <a:t>Consider</a:t>
            </a:r>
            <a:r>
              <a:rPr lang="en-US" altLang="zh-CN" sz="2600" dirty="0" smtClean="0">
                <a:latin typeface="Times New Roman" charset="0"/>
                <a:ea typeface="Times New Roman" charset="0"/>
                <a:cs typeface="Times New Roman" charset="0"/>
              </a:rPr>
              <a:t>____ </a:t>
            </a:r>
            <a:r>
              <a:rPr lang="en-US" altLang="zh-CN" sz="2600" dirty="0">
                <a:latin typeface="Times New Roman" charset="0"/>
                <a:ea typeface="Times New Roman" charset="0"/>
                <a:cs typeface="Times New Roman" charset="0"/>
              </a:rPr>
              <a:t>(consider) the difference between ‘he scored a goal’ and ‘he scored the goal’.</a:t>
            </a:r>
            <a:r>
              <a:rPr lang="zh-CN" altLang="zh-CN" sz="2600" dirty="0">
                <a:latin typeface="Times New Roman" charset="0"/>
                <a:ea typeface="Times New Roman" charset="0"/>
                <a:cs typeface="Times New Roman" charset="0"/>
              </a:rPr>
              <a:t> </a:t>
            </a:r>
            <a:r>
              <a:rPr lang="zh-CN" altLang="zh-CN" sz="2600" dirty="0" smtClean="0">
                <a:latin typeface="Times New Roman" charset="0"/>
                <a:ea typeface="Times New Roman" charset="0"/>
                <a:cs typeface="Times New Roman" charset="0"/>
              </a:rPr>
              <a:t> </a:t>
            </a:r>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506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419724" y="1054255"/>
            <a:ext cx="11379909" cy="5847755"/>
          </a:xfrm>
          <a:prstGeom prst="rect">
            <a:avLst/>
          </a:prstGeom>
          <a:noFill/>
        </p:spPr>
        <p:txBody>
          <a:bodyPr wrap="square" rtlCol="0">
            <a:spAutoFit/>
          </a:bodyPr>
          <a:lstStyle/>
          <a:p>
            <a:r>
              <a:rPr lang="en-US" altLang="zh-CN" sz="2800" dirty="0" smtClean="0">
                <a:solidFill>
                  <a:srgbClr val="002060"/>
                </a:solidFill>
                <a:latin typeface="Times New Roman" charset="0"/>
                <a:ea typeface="Times New Roman" charset="0"/>
                <a:cs typeface="Times New Roman" charset="0"/>
              </a:rPr>
              <a:t>Vocabulary: </a:t>
            </a:r>
            <a:endParaRPr lang="zh-CN" altLang="en-US" sz="2800" dirty="0" smtClean="0">
              <a:solidFill>
                <a:srgbClr val="002060"/>
              </a:solidFill>
              <a:latin typeface="Times New Roman" charset="0"/>
              <a:ea typeface="Times New Roman" charset="0"/>
              <a:cs typeface="Times New Roman" charset="0"/>
            </a:endParaRPr>
          </a:p>
          <a:p>
            <a:endParaRPr lang="zh-CN" altLang="en-US" sz="2800" dirty="0">
              <a:solidFill>
                <a:srgbClr val="002060"/>
              </a:solidFill>
              <a:latin typeface="Times New Roman" charset="0"/>
              <a:ea typeface="Times New Roman" charset="0"/>
              <a:cs typeface="Times New Roman" charset="0"/>
            </a:endParaRPr>
          </a:p>
          <a:p>
            <a:endParaRPr lang="zh-CN" altLang="en-US" sz="2800" dirty="0" smtClean="0">
              <a:solidFill>
                <a:srgbClr val="002060"/>
              </a:solidFill>
              <a:latin typeface="Times New Roman" charset="0"/>
              <a:ea typeface="Times New Roman" charset="0"/>
              <a:cs typeface="Times New Roman" charset="0"/>
            </a:endParaRPr>
          </a:p>
          <a:p>
            <a:endParaRPr lang="en-US" altLang="zh-CN" sz="2800" dirty="0" smtClean="0">
              <a:solidFill>
                <a:srgbClr val="002060"/>
              </a:solidFill>
              <a:latin typeface="Times New Roman" charset="0"/>
              <a:ea typeface="Times New Roman" charset="0"/>
              <a:cs typeface="Times New Roman" charset="0"/>
            </a:endParaRPr>
          </a:p>
          <a:p>
            <a:pPr marL="457200" indent="-457200">
              <a:buFont typeface="Arial" charset="0"/>
              <a:buChar char="•"/>
            </a:pPr>
            <a:r>
              <a:rPr lang="en-US" altLang="zh-CN" sz="2600" dirty="0">
                <a:latin typeface="Times New Roman" charset="0"/>
                <a:ea typeface="Times New Roman" charset="0"/>
                <a:cs typeface="Times New Roman" charset="0"/>
              </a:rPr>
              <a:t>A cartoon cat, sick of the annoying mouse living in his home, ____</a:t>
            </a:r>
            <a:r>
              <a:rPr lang="en-US" altLang="zh-CN" sz="2600" dirty="0" smtClean="0">
                <a:latin typeface="Times New Roman" charset="0"/>
                <a:ea typeface="Times New Roman" charset="0"/>
                <a:cs typeface="Times New Roman" charset="0"/>
              </a:rPr>
              <a:t>31</a:t>
            </a:r>
            <a:r>
              <a:rPr lang="en-US" altLang="zh-CN" sz="2600" dirty="0" smtClean="0">
                <a:solidFill>
                  <a:srgbClr val="FF0000"/>
                </a:solidFill>
                <a:latin typeface="Times New Roman" charset="0"/>
                <a:ea typeface="Times New Roman" charset="0"/>
                <a:cs typeface="Times New Roman" charset="0"/>
              </a:rPr>
              <a:t>J</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a plot to take him out with a trap loaded with cheese. The mouse, ____</a:t>
            </a:r>
            <a:r>
              <a:rPr lang="en-US" altLang="zh-CN" sz="2600" dirty="0" smtClean="0">
                <a:latin typeface="Times New Roman" charset="0"/>
                <a:ea typeface="Times New Roman" charset="0"/>
                <a:cs typeface="Times New Roman" charset="0"/>
              </a:rPr>
              <a:t>32</a:t>
            </a:r>
            <a:r>
              <a:rPr lang="en-US" altLang="zh-CN" sz="2600" dirty="0" smtClean="0">
                <a:solidFill>
                  <a:srgbClr val="FF0000"/>
                </a:solidFill>
                <a:latin typeface="Times New Roman" charset="0"/>
                <a:ea typeface="Times New Roman" charset="0"/>
                <a:cs typeface="Times New Roman" charset="0"/>
              </a:rPr>
              <a:t>H</a:t>
            </a:r>
            <a:r>
              <a:rPr lang="en-US" altLang="zh-CN" sz="2600" dirty="0" smtClean="0">
                <a:latin typeface="Times New Roman" charset="0"/>
                <a:ea typeface="Times New Roman" charset="0"/>
                <a:cs typeface="Times New Roman" charset="0"/>
              </a:rPr>
              <a:t>___ </a:t>
            </a:r>
            <a:r>
              <a:rPr lang="en-US" altLang="zh-CN" sz="2600" dirty="0">
                <a:latin typeface="Times New Roman" charset="0"/>
                <a:ea typeface="Times New Roman" charset="0"/>
                <a:cs typeface="Times New Roman" charset="0"/>
              </a:rPr>
              <a:t>to his plan, safely </a:t>
            </a:r>
            <a:r>
              <a:rPr lang="en-US" altLang="zh-CN" sz="2600" dirty="0" smtClean="0">
                <a:solidFill>
                  <a:srgbClr val="FF0000"/>
                </a:solidFill>
                <a:latin typeface="Times New Roman" charset="0"/>
                <a:ea typeface="Times New Roman" charset="0"/>
                <a:cs typeface="Times New Roman" charset="0"/>
              </a:rPr>
              <a:t>removes</a:t>
            </a:r>
            <a:r>
              <a:rPr lang="en-US" altLang="zh-CN" sz="2600" dirty="0" smtClean="0">
                <a:latin typeface="Times New Roman" charset="0"/>
                <a:ea typeface="Times New Roman" charset="0"/>
                <a:cs typeface="Times New Roman" charset="0"/>
              </a:rPr>
              <a:t> the </a:t>
            </a:r>
            <a:r>
              <a:rPr lang="en-US" altLang="zh-CN" sz="2600" dirty="0">
                <a:latin typeface="Times New Roman" charset="0"/>
                <a:ea typeface="Times New Roman" charset="0"/>
                <a:cs typeface="Times New Roman" charset="0"/>
              </a:rPr>
              <a:t>snack and </a:t>
            </a:r>
            <a:r>
              <a:rPr lang="en-US" altLang="zh-CN" sz="2600" dirty="0">
                <a:solidFill>
                  <a:srgbClr val="FF0000"/>
                </a:solidFill>
                <a:latin typeface="Times New Roman" charset="0"/>
                <a:ea typeface="Times New Roman" charset="0"/>
                <a:cs typeface="Times New Roman" charset="0"/>
              </a:rPr>
              <a:t>saunters</a:t>
            </a:r>
            <a:r>
              <a:rPr lang="en-US" altLang="zh-CN" sz="2600" dirty="0">
                <a:latin typeface="Times New Roman" charset="0"/>
                <a:ea typeface="Times New Roman" charset="0"/>
                <a:cs typeface="Times New Roman" charset="0"/>
              </a:rPr>
              <a:t> away with a full belly</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t>
            </a:r>
            <a:r>
              <a:rPr lang="en-US" altLang="zh-CN" sz="2600" dirty="0" smtClean="0">
                <a:solidFill>
                  <a:srgbClr val="FF0000"/>
                </a:solidFill>
                <a:latin typeface="Times New Roman" charset="0"/>
                <a:ea typeface="Times New Roman" charset="0"/>
                <a:cs typeface="Times New Roman" charset="0"/>
              </a:rPr>
              <a:t>devise:</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invent,</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think</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up;</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saunter:</a:t>
            </a:r>
            <a:r>
              <a:rPr lang="zh-CN" altLang="en-US" sz="2600" dirty="0" smtClean="0">
                <a:solidFill>
                  <a:srgbClr val="FF0000"/>
                </a:solidFill>
                <a:latin typeface="Times New Roman" charset="0"/>
                <a:ea typeface="Times New Roman" charset="0"/>
                <a:cs typeface="Times New Roman" charset="0"/>
              </a:rPr>
              <a:t> 漫步 </a:t>
            </a:r>
            <a:r>
              <a:rPr lang="en-US" altLang="zh-CN" sz="2600" dirty="0" smtClean="0">
                <a:solidFill>
                  <a:srgbClr val="FF0000"/>
                </a:solidFill>
                <a:latin typeface="Times New Roman" charset="0"/>
                <a:ea typeface="Times New Roman" charset="0"/>
                <a:cs typeface="Times New Roman" charset="0"/>
              </a:rPr>
              <a:t>vi</a:t>
            </a:r>
            <a:r>
              <a:rPr lang="zh-CN" altLang="en-US" sz="2600" dirty="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He</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saunters</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by.)</a:t>
            </a:r>
          </a:p>
          <a:p>
            <a:pPr marL="457200" indent="-457200">
              <a:buFont typeface="Arial" charset="0"/>
              <a:buChar char="•"/>
            </a:pPr>
            <a:r>
              <a:rPr lang="en-US" altLang="zh-CN" sz="2600" dirty="0">
                <a:latin typeface="Times New Roman" charset="0"/>
                <a:ea typeface="Times New Roman" charset="0"/>
                <a:cs typeface="Times New Roman" charset="0"/>
              </a:rPr>
              <a:t>Out of boredom, the animators began thinking up their own ideas. </a:t>
            </a:r>
            <a:r>
              <a:rPr lang="en-US" altLang="zh-CN" sz="2600" dirty="0" err="1">
                <a:latin typeface="Times New Roman" charset="0"/>
                <a:ea typeface="Times New Roman" charset="0"/>
                <a:cs typeface="Times New Roman" charset="0"/>
              </a:rPr>
              <a:t>Barbera</a:t>
            </a:r>
            <a:r>
              <a:rPr lang="en-US" altLang="zh-CN" sz="2600" dirty="0">
                <a:latin typeface="Times New Roman" charset="0"/>
                <a:ea typeface="Times New Roman" charset="0"/>
                <a:cs typeface="Times New Roman" charset="0"/>
              </a:rPr>
              <a:t> said he loved the simple ___</a:t>
            </a:r>
            <a:r>
              <a:rPr lang="en-US" altLang="zh-CN" sz="2600" dirty="0" smtClean="0">
                <a:latin typeface="Times New Roman" charset="0"/>
                <a:ea typeface="Times New Roman" charset="0"/>
                <a:cs typeface="Times New Roman" charset="0"/>
              </a:rPr>
              <a:t>35</a:t>
            </a:r>
            <a:r>
              <a:rPr lang="en-US" altLang="zh-CN" sz="2600" dirty="0" smtClean="0">
                <a:solidFill>
                  <a:srgbClr val="FF0000"/>
                </a:solidFill>
                <a:latin typeface="Times New Roman" charset="0"/>
                <a:ea typeface="Times New Roman" charset="0"/>
                <a:cs typeface="Times New Roman" charset="0"/>
              </a:rPr>
              <a:t>B</a:t>
            </a:r>
            <a:r>
              <a:rPr lang="en-US" altLang="zh-CN" sz="2600" dirty="0" smtClean="0">
                <a:latin typeface="Times New Roman" charset="0"/>
                <a:ea typeface="Times New Roman" charset="0"/>
                <a:cs typeface="Times New Roman" charset="0"/>
              </a:rPr>
              <a:t>____ </a:t>
            </a:r>
            <a:r>
              <a:rPr lang="en-US" altLang="zh-CN" sz="2600" dirty="0">
                <a:latin typeface="Times New Roman" charset="0"/>
                <a:ea typeface="Times New Roman" charset="0"/>
                <a:cs typeface="Times New Roman" charset="0"/>
              </a:rPr>
              <a:t>of a cat and mouse cartoon, with conflict and ___</a:t>
            </a:r>
            <a:r>
              <a:rPr lang="en-US" altLang="zh-CN" sz="2600" dirty="0" smtClean="0">
                <a:latin typeface="Times New Roman" charset="0"/>
                <a:ea typeface="Times New Roman" charset="0"/>
                <a:cs typeface="Times New Roman" charset="0"/>
              </a:rPr>
              <a:t>36</a:t>
            </a:r>
            <a:r>
              <a:rPr lang="en-US" altLang="zh-CN" sz="2600" dirty="0" smtClean="0">
                <a:solidFill>
                  <a:srgbClr val="FF0000"/>
                </a:solidFill>
                <a:latin typeface="Times New Roman" charset="0"/>
                <a:ea typeface="Times New Roman" charset="0"/>
                <a:cs typeface="Times New Roman" charset="0"/>
              </a:rPr>
              <a:t>D</a:t>
            </a:r>
            <a:r>
              <a:rPr lang="en-US" altLang="zh-CN" sz="2600" dirty="0" smtClean="0">
                <a:latin typeface="Times New Roman" charset="0"/>
                <a:ea typeface="Times New Roman" charset="0"/>
                <a:cs typeface="Times New Roman" charset="0"/>
              </a:rPr>
              <a:t>____, </a:t>
            </a:r>
            <a:r>
              <a:rPr lang="en-US" altLang="zh-CN" sz="2600" dirty="0">
                <a:latin typeface="Times New Roman" charset="0"/>
                <a:ea typeface="Times New Roman" charset="0"/>
                <a:cs typeface="Times New Roman" charset="0"/>
              </a:rPr>
              <a:t>even though </a:t>
            </a:r>
            <a:r>
              <a:rPr lang="en-US" altLang="zh-CN" sz="2600" dirty="0">
                <a:solidFill>
                  <a:srgbClr val="FF0000"/>
                </a:solidFill>
                <a:latin typeface="Times New Roman" charset="0"/>
                <a:ea typeface="Times New Roman" charset="0"/>
                <a:cs typeface="Times New Roman" charset="0"/>
              </a:rPr>
              <a:t>it had been done</a:t>
            </a:r>
            <a:r>
              <a:rPr lang="en-US" altLang="zh-CN" sz="2600" dirty="0">
                <a:latin typeface="Times New Roman" charset="0"/>
                <a:ea typeface="Times New Roman" charset="0"/>
                <a:cs typeface="Times New Roman" charset="0"/>
              </a:rPr>
              <a:t> countless times before</a:t>
            </a:r>
            <a:r>
              <a:rPr lang="en-US" altLang="zh-CN" sz="2600" dirty="0" smtClean="0">
                <a:latin typeface="Times New Roman" charset="0"/>
                <a:ea typeface="Times New Roman" charset="0"/>
                <a:cs typeface="Times New Roman" charset="0"/>
              </a:rPr>
              <a:t>.</a:t>
            </a:r>
          </a:p>
          <a:p>
            <a:pPr marL="457200" indent="-457200">
              <a:buFont typeface="Arial" charset="0"/>
              <a:buChar char="•"/>
            </a:pPr>
            <a:r>
              <a:rPr lang="en-US" altLang="zh-CN" sz="2600" dirty="0">
                <a:latin typeface="Times New Roman" charset="0"/>
                <a:ea typeface="Times New Roman" charset="0"/>
                <a:cs typeface="Times New Roman" charset="0"/>
              </a:rPr>
              <a:t>Despite their work, the animators were not ___</a:t>
            </a:r>
            <a:r>
              <a:rPr lang="en-US" altLang="zh-CN" sz="2600" dirty="0" smtClean="0">
                <a:latin typeface="Times New Roman" charset="0"/>
                <a:ea typeface="Times New Roman" charset="0"/>
                <a:cs typeface="Times New Roman" charset="0"/>
              </a:rPr>
              <a:t>38</a:t>
            </a:r>
            <a:r>
              <a:rPr lang="en-US" altLang="zh-CN" sz="2600" dirty="0" smtClean="0">
                <a:solidFill>
                  <a:srgbClr val="FF0000"/>
                </a:solidFill>
                <a:latin typeface="Times New Roman" charset="0"/>
                <a:ea typeface="Times New Roman" charset="0"/>
                <a:cs typeface="Times New Roman" charset="0"/>
              </a:rPr>
              <a:t>G</a:t>
            </a:r>
            <a:r>
              <a:rPr lang="en-US" altLang="zh-CN" sz="2600" dirty="0" smtClean="0">
                <a:latin typeface="Times New Roman" charset="0"/>
                <a:ea typeface="Times New Roman" charset="0"/>
                <a:cs typeface="Times New Roman" charset="0"/>
              </a:rPr>
              <a:t>____.</a:t>
            </a:r>
            <a:r>
              <a:rPr lang="zh-CN" altLang="en-US" sz="2600" dirty="0" smtClean="0">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(be</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credited</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with:</a:t>
            </a:r>
            <a:r>
              <a:rPr lang="zh-CN" altLang="en-US" sz="2600" dirty="0" smtClean="0">
                <a:solidFill>
                  <a:srgbClr val="FF0000"/>
                </a:solidFill>
                <a:latin typeface="Times New Roman" charset="0"/>
                <a:ea typeface="Times New Roman" charset="0"/>
                <a:cs typeface="Times New Roman" charset="0"/>
              </a:rPr>
              <a:t> 被认为是</a:t>
            </a:r>
            <a:r>
              <a:rPr lang="is-IS" altLang="zh-CN" sz="2600" dirty="0" smtClean="0">
                <a:solidFill>
                  <a:srgbClr val="FF0000"/>
                </a:solidFill>
                <a:latin typeface="Times New Roman" charset="0"/>
                <a:ea typeface="Times New Roman" charset="0"/>
                <a:cs typeface="Times New Roman" charset="0"/>
              </a:rPr>
              <a:t>…</a:t>
            </a:r>
            <a:r>
              <a:rPr lang="zh-CN" altLang="en-US" sz="2600" dirty="0" smtClean="0">
                <a:solidFill>
                  <a:srgbClr val="FF0000"/>
                </a:solidFill>
                <a:latin typeface="Times New Roman" charset="0"/>
                <a:ea typeface="Times New Roman" charset="0"/>
                <a:cs typeface="Times New Roman" charset="0"/>
              </a:rPr>
              <a:t>的功劳</a:t>
            </a:r>
            <a:r>
              <a:rPr lang="en-US" altLang="zh-CN" sz="2600" dirty="0" smtClean="0">
                <a:solidFill>
                  <a:srgbClr val="FF0000"/>
                </a:solidFill>
                <a:latin typeface="Times New Roman" charset="0"/>
                <a:ea typeface="Times New Roman" charset="0"/>
                <a:cs typeface="Times New Roman" charset="0"/>
              </a:rPr>
              <a:t>)</a:t>
            </a:r>
            <a:endParaRPr lang="zh-CN" altLang="zh-CN" sz="2600" dirty="0">
              <a:solidFill>
                <a:srgbClr val="FF0000"/>
              </a:solidFill>
              <a:latin typeface="Times New Roman" charset="0"/>
              <a:ea typeface="Times New Roman" charset="0"/>
              <a:cs typeface="Times New Roman" charset="0"/>
            </a:endParaRPr>
          </a:p>
          <a:p>
            <a:pPr marL="457200" indent="-457200">
              <a:buFont typeface="Arial" charset="0"/>
              <a:buChar char="•"/>
            </a:pPr>
            <a:endParaRPr lang="zh-CN" altLang="en-US" sz="2800" dirty="0">
              <a:latin typeface="Times New Roman" charset="0"/>
              <a:ea typeface="Times New Roman" charset="0"/>
              <a:cs typeface="Times New Roman"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906251733"/>
              </p:ext>
            </p:extLst>
          </p:nvPr>
        </p:nvGraphicFramePr>
        <p:xfrm>
          <a:off x="765109" y="1823696"/>
          <a:ext cx="10832122" cy="792480"/>
        </p:xfrm>
        <a:graphic>
          <a:graphicData uri="http://schemas.openxmlformats.org/drawingml/2006/table">
            <a:tbl>
              <a:tblPr/>
              <a:tblGrid>
                <a:gridCol w="10832122"/>
              </a:tblGrid>
              <a:tr h="383540">
                <a:tc>
                  <a:txBody>
                    <a:bodyPr/>
                    <a:lstStyle/>
                    <a:p>
                      <a:pPr algn="just">
                        <a:spcAft>
                          <a:spcPts val="0"/>
                        </a:spcAft>
                      </a:pPr>
                      <a:r>
                        <a:rPr lang="en-US" sz="2600" kern="0" dirty="0">
                          <a:solidFill>
                            <a:srgbClr val="000000"/>
                          </a:solidFill>
                          <a:effectLst/>
                          <a:latin typeface="Times New Roman" charset="0"/>
                          <a:ea typeface="Times New Roman" charset="0"/>
                          <a:cs typeface="Times New Roman" charset="0"/>
                        </a:rPr>
                        <a:t>A. released    B. concept    C. struggled    D. chase    E. secret </a:t>
                      </a:r>
                      <a:endParaRPr lang="zh-CN" sz="2600" kern="100" dirty="0">
                        <a:effectLst/>
                        <a:latin typeface="Times New Roman" charset="0"/>
                        <a:ea typeface="Times New Roman" charset="0"/>
                        <a:cs typeface="Times New Roman" charset="0"/>
                      </a:endParaRPr>
                    </a:p>
                    <a:p>
                      <a:pPr algn="just">
                        <a:spcAft>
                          <a:spcPts val="0"/>
                        </a:spcAft>
                      </a:pPr>
                      <a:r>
                        <a:rPr lang="en-US" sz="2600" kern="0" dirty="0">
                          <a:solidFill>
                            <a:srgbClr val="000000"/>
                          </a:solidFill>
                          <a:effectLst/>
                          <a:latin typeface="Times New Roman" charset="0"/>
                          <a:ea typeface="Times New Roman" charset="0"/>
                          <a:cs typeface="Times New Roman" charset="0"/>
                        </a:rPr>
                        <a:t>F. handful    G. credited     H. sensitive    I. oversaw    J. devises    K. feature</a:t>
                      </a:r>
                      <a:endParaRPr lang="zh-CN" sz="2600" kern="1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1645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6124754"/>
          </a:xfrm>
          <a:prstGeom prst="rect">
            <a:avLst/>
          </a:prstGeom>
          <a:noFill/>
        </p:spPr>
        <p:txBody>
          <a:bodyPr wrap="square" rtlCol="0">
            <a:spAutoFit/>
          </a:bodyPr>
          <a:lstStyle/>
          <a:p>
            <a:r>
              <a:rPr lang="en-US" altLang="zh-CN" sz="2800" dirty="0" smtClean="0">
                <a:solidFill>
                  <a:srgbClr val="002060"/>
                </a:solidFill>
                <a:latin typeface="Times New Roman" charset="0"/>
                <a:ea typeface="Times New Roman" charset="0"/>
                <a:cs typeface="Times New Roman" charset="0"/>
              </a:rPr>
              <a:t>Cloze: </a:t>
            </a:r>
          </a:p>
          <a:p>
            <a:pPr marL="457200" indent="-457200">
              <a:buFont typeface="Arial" charset="0"/>
              <a:buChar char="•"/>
            </a:pPr>
            <a:r>
              <a:rPr lang="en-US" altLang="zh-CN" sz="2800" dirty="0">
                <a:latin typeface="Times New Roman" charset="0"/>
                <a:ea typeface="Times New Roman" charset="0"/>
                <a:cs typeface="Times New Roman" charset="0"/>
              </a:rPr>
              <a:t>Usually it is left to ___41____ to judge the potential from a list of extracurricular adventures on a graduate's </a:t>
            </a:r>
            <a:r>
              <a:rPr lang="en-US" altLang="zh-CN" sz="2800" dirty="0" smtClean="0">
                <a:solidFill>
                  <a:srgbClr val="FF0000"/>
                </a:solidFill>
                <a:latin typeface="Times New Roman" charset="0"/>
                <a:ea typeface="Times New Roman" charset="0"/>
                <a:cs typeface="Times New Roman" charset="0"/>
              </a:rPr>
              <a:t>resume</a:t>
            </a:r>
            <a:r>
              <a:rPr lang="is-IS" altLang="zh-CN" sz="2800" dirty="0" smtClean="0">
                <a:latin typeface="Times New Roman" charset="0"/>
                <a:ea typeface="Times New Roman" charset="0"/>
                <a:cs typeface="Times New Roman" charset="0"/>
              </a:rPr>
              <a:t>… (</a:t>
            </a:r>
            <a:r>
              <a:rPr lang="is-IS" altLang="zh-CN" sz="2800" dirty="0" smtClean="0">
                <a:solidFill>
                  <a:srgbClr val="FF0000"/>
                </a:solidFill>
                <a:latin typeface="Times New Roman" charset="0"/>
                <a:ea typeface="Times New Roman" charset="0"/>
                <a:cs typeface="Times New Roman" charset="0"/>
              </a:rPr>
              <a:t>competitive job market</a:t>
            </a:r>
            <a:r>
              <a:rPr lang="is-IS" altLang="zh-CN" sz="2800" dirty="0" smtClean="0">
                <a:latin typeface="Times New Roman" charset="0"/>
                <a:ea typeface="Times New Roman" charset="0"/>
                <a:cs typeface="Times New Roman" charset="0"/>
              </a:rPr>
              <a:t>)</a:t>
            </a:r>
            <a:endParaRPr lang="en-US" altLang="zh-CN" sz="2800" dirty="0" smtClean="0">
              <a:latin typeface="Times New Roman" charset="0"/>
              <a:ea typeface="Times New Roman" charset="0"/>
              <a:cs typeface="Times New Roman" charset="0"/>
            </a:endParaRPr>
          </a:p>
          <a:p>
            <a:pPr marL="457200" indent="-457200">
              <a:buFont typeface="Arial" charset="0"/>
              <a:buChar char="•"/>
            </a:pPr>
            <a:r>
              <a:rPr lang="en-US" altLang="zh-CN" sz="2800" dirty="0">
                <a:solidFill>
                  <a:srgbClr val="0070C0"/>
                </a:solidFill>
                <a:latin typeface="Times New Roman" charset="0"/>
                <a:ea typeface="Times New Roman" charset="0"/>
                <a:cs typeface="Times New Roman" charset="0"/>
              </a:rPr>
              <a:t>41.   A. advisors       </a:t>
            </a:r>
            <a:r>
              <a:rPr lang="en-US" altLang="zh-CN" sz="2800" dirty="0" smtClean="0">
                <a:solidFill>
                  <a:srgbClr val="0070C0"/>
                </a:solidFill>
                <a:latin typeface="Times New Roman" charset="0"/>
                <a:ea typeface="Times New Roman" charset="0"/>
                <a:cs typeface="Times New Roman" charset="0"/>
              </a:rPr>
              <a:t>B</a:t>
            </a:r>
            <a:r>
              <a:rPr lang="en-US" altLang="zh-CN" sz="2800" dirty="0">
                <a:solidFill>
                  <a:srgbClr val="0070C0"/>
                </a:solidFill>
                <a:latin typeface="Times New Roman" charset="0"/>
                <a:ea typeface="Times New Roman" charset="0"/>
                <a:cs typeface="Times New Roman" charset="0"/>
              </a:rPr>
              <a:t>. specialists	 </a:t>
            </a:r>
            <a:r>
              <a:rPr lang="en-US" altLang="zh-CN" sz="2800" dirty="0" smtClean="0">
                <a:solidFill>
                  <a:srgbClr val="0070C0"/>
                </a:solidFill>
                <a:latin typeface="Times New Roman" charset="0"/>
                <a:ea typeface="Times New Roman" charset="0"/>
                <a:cs typeface="Times New Roman" charset="0"/>
              </a:rPr>
              <a:t>C</a:t>
            </a:r>
            <a:r>
              <a:rPr lang="en-US" altLang="zh-CN" sz="2800" dirty="0">
                <a:solidFill>
                  <a:srgbClr val="0070C0"/>
                </a:solidFill>
                <a:latin typeface="Times New Roman" charset="0"/>
                <a:ea typeface="Times New Roman" charset="0"/>
                <a:cs typeface="Times New Roman" charset="0"/>
              </a:rPr>
              <a:t>. critics	</a:t>
            </a:r>
            <a:r>
              <a:rPr lang="en-US" altLang="zh-CN" sz="2800" dirty="0" smtClean="0">
                <a:solidFill>
                  <a:srgbClr val="FF0000"/>
                </a:solidFill>
                <a:latin typeface="Times New Roman" charset="0"/>
                <a:ea typeface="Times New Roman" charset="0"/>
                <a:cs typeface="Times New Roman" charset="0"/>
              </a:rPr>
              <a:t>D</a:t>
            </a:r>
            <a:r>
              <a:rPr lang="en-US" altLang="zh-CN" sz="2800" dirty="0">
                <a:solidFill>
                  <a:srgbClr val="FF0000"/>
                </a:solidFill>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employers</a:t>
            </a:r>
          </a:p>
          <a:p>
            <a:pPr marL="457200" indent="-457200">
              <a:buFont typeface="Arial" charset="0"/>
              <a:buChar char="•"/>
            </a:pPr>
            <a:r>
              <a:rPr lang="en-US" altLang="zh-CN" sz="2800" dirty="0">
                <a:latin typeface="Times New Roman" charset="0"/>
                <a:ea typeface="Times New Roman" charset="0"/>
                <a:cs typeface="Times New Roman" charset="0"/>
              </a:rPr>
              <a:t>"Our students are a pretty </a:t>
            </a:r>
            <a:r>
              <a:rPr lang="en-US" altLang="zh-CN" sz="2800" u="sng" dirty="0">
                <a:latin typeface="Times New Roman" charset="0"/>
                <a:ea typeface="Times New Roman" charset="0"/>
                <a:cs typeface="Times New Roman" charset="0"/>
              </a:rPr>
              <a:t>active</a:t>
            </a:r>
            <a:r>
              <a:rPr lang="en-US" altLang="zh-CN" sz="2800" dirty="0">
                <a:latin typeface="Times New Roman" charset="0"/>
                <a:ea typeface="Times New Roman" charset="0"/>
                <a:cs typeface="Times New Roman" charset="0"/>
              </a:rPr>
              <a:t> bunch, but we found that they didn't ___44____ appreciate the value of what they did outside the lecture hall," says Jeff Goodman, director of careers and employability at the university</a:t>
            </a:r>
            <a:r>
              <a:rPr lang="en-US" altLang="zh-CN" sz="2800" dirty="0" smtClean="0">
                <a:latin typeface="Times New Roman" charset="0"/>
                <a:ea typeface="Times New Roman" charset="0"/>
                <a:cs typeface="Times New Roman" charset="0"/>
              </a:rPr>
              <a:t>.</a:t>
            </a:r>
          </a:p>
          <a:p>
            <a:pPr marL="457200" indent="-457200">
              <a:buFont typeface="Arial" charset="0"/>
              <a:buChar char="•"/>
            </a:pPr>
            <a:r>
              <a:rPr lang="en-US" altLang="zh-CN" sz="2800" dirty="0">
                <a:solidFill>
                  <a:srgbClr val="0070C0"/>
                </a:solidFill>
                <a:latin typeface="Times New Roman" charset="0"/>
                <a:ea typeface="Times New Roman" charset="0"/>
                <a:cs typeface="Times New Roman" charset="0"/>
              </a:rPr>
              <a:t>44.   A. dominantly       B. earnestly        </a:t>
            </a:r>
            <a:r>
              <a:rPr lang="en-US" altLang="zh-CN" sz="2800" dirty="0" smtClean="0">
                <a:solidFill>
                  <a:srgbClr val="FF0000"/>
                </a:solidFill>
                <a:latin typeface="Times New Roman" charset="0"/>
                <a:ea typeface="Times New Roman" charset="0"/>
                <a:cs typeface="Times New Roman" charset="0"/>
              </a:rPr>
              <a:t>C</a:t>
            </a:r>
            <a:r>
              <a:rPr lang="en-US" altLang="zh-CN" sz="2800" dirty="0">
                <a:solidFill>
                  <a:srgbClr val="FF0000"/>
                </a:solidFill>
                <a:latin typeface="Times New Roman" charset="0"/>
                <a:ea typeface="Times New Roman" charset="0"/>
                <a:cs typeface="Times New Roman" charset="0"/>
              </a:rPr>
              <a:t>. necessarily</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D</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gracefully</a:t>
            </a:r>
          </a:p>
          <a:p>
            <a:pPr marL="457200" indent="-457200">
              <a:buFont typeface="Arial" charset="0"/>
              <a:buChar char="•"/>
            </a:pPr>
            <a:r>
              <a:rPr lang="en-US" altLang="zh-CN" sz="2800" dirty="0">
                <a:latin typeface="Times New Roman" charset="0"/>
                <a:ea typeface="Times New Roman" charset="0"/>
                <a:cs typeface="Times New Roman" charset="0"/>
              </a:rPr>
              <a:t>Students who ___48____ the award will be expected to complete 50 hours of work experience or voluntary </a:t>
            </a:r>
            <a:r>
              <a:rPr lang="en-US" altLang="zh-CN" sz="2800" dirty="0" smtClean="0">
                <a:latin typeface="Times New Roman" charset="0"/>
                <a:ea typeface="Times New Roman" charset="0"/>
                <a:cs typeface="Times New Roman" charset="0"/>
              </a:rPr>
              <a:t>work</a:t>
            </a:r>
          </a:p>
          <a:p>
            <a:pPr marL="457200" indent="-457200">
              <a:buFont typeface="Arial" charset="0"/>
              <a:buChar char="•"/>
            </a:pPr>
            <a:r>
              <a:rPr lang="en-US" altLang="zh-CN" sz="2800" dirty="0">
                <a:solidFill>
                  <a:srgbClr val="0070C0"/>
                </a:solidFill>
                <a:latin typeface="Times New Roman" charset="0"/>
                <a:ea typeface="Times New Roman" charset="0"/>
                <a:cs typeface="Times New Roman" charset="0"/>
              </a:rPr>
              <a:t>48.  A. apply to	</a:t>
            </a:r>
            <a:r>
              <a:rPr lang="en-US" altLang="zh-CN" sz="2800" dirty="0" smtClean="0">
                <a:solidFill>
                  <a:srgbClr val="0070C0"/>
                </a:solidFill>
                <a:latin typeface="Times New Roman" charset="0"/>
                <a:ea typeface="Times New Roman" charset="0"/>
                <a:cs typeface="Times New Roman" charset="0"/>
              </a:rPr>
              <a:t>    B</a:t>
            </a:r>
            <a:r>
              <a:rPr lang="en-US" altLang="zh-CN" sz="2800" dirty="0">
                <a:solidFill>
                  <a:srgbClr val="0070C0"/>
                </a:solidFill>
                <a:latin typeface="Times New Roman" charset="0"/>
                <a:ea typeface="Times New Roman" charset="0"/>
                <a:cs typeface="Times New Roman" charset="0"/>
              </a:rPr>
              <a:t>. make </a:t>
            </a:r>
            <a:r>
              <a:rPr lang="en-US" altLang="zh-CN" sz="2800" dirty="0" smtClean="0">
                <a:solidFill>
                  <a:srgbClr val="0070C0"/>
                </a:solidFill>
                <a:latin typeface="Times New Roman" charset="0"/>
                <a:ea typeface="Times New Roman" charset="0"/>
                <a:cs typeface="Times New Roman" charset="0"/>
              </a:rPr>
              <a:t>up</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C</a:t>
            </a:r>
            <a:r>
              <a:rPr lang="en-US" altLang="zh-CN" sz="2800" dirty="0">
                <a:solidFill>
                  <a:srgbClr val="FF0000"/>
                </a:solidFill>
                <a:latin typeface="Times New Roman" charset="0"/>
                <a:ea typeface="Times New Roman" charset="0"/>
                <a:cs typeface="Times New Roman" charset="0"/>
              </a:rPr>
              <a:t>. sign up for</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D</a:t>
            </a:r>
            <a:r>
              <a:rPr lang="en-US" altLang="zh-CN" sz="2800" dirty="0">
                <a:solidFill>
                  <a:srgbClr val="0070C0"/>
                </a:solidFill>
                <a:latin typeface="Times New Roman" charset="0"/>
                <a:ea typeface="Times New Roman" charset="0"/>
                <a:cs typeface="Times New Roman" charset="0"/>
              </a:rPr>
              <a:t>. look </a:t>
            </a:r>
            <a:r>
              <a:rPr lang="en-US" altLang="zh-CN" sz="2800" dirty="0" smtClean="0">
                <a:solidFill>
                  <a:srgbClr val="0070C0"/>
                </a:solidFill>
                <a:latin typeface="Times New Roman" charset="0"/>
                <a:ea typeface="Times New Roman" charset="0"/>
                <a:cs typeface="Times New Roman" charset="0"/>
              </a:rPr>
              <a:t>over</a:t>
            </a:r>
            <a:endParaRPr lang="zh-CN" altLang="en-US" sz="2800" dirty="0" smtClean="0">
              <a:solidFill>
                <a:srgbClr val="0070C0"/>
              </a:solidFill>
              <a:latin typeface="Times New Roman" charset="0"/>
              <a:ea typeface="Times New Roman" charset="0"/>
              <a:cs typeface="Times New Roman" charset="0"/>
            </a:endParaRPr>
          </a:p>
          <a:p>
            <a:pPr marL="457200" indent="-457200">
              <a:buFont typeface="Arial" charset="0"/>
              <a:buChar char="•"/>
            </a:pPr>
            <a:r>
              <a:rPr lang="en-US" altLang="zh-CN" sz="2800" dirty="0" smtClean="0">
                <a:solidFill>
                  <a:srgbClr val="FF0000"/>
                </a:solidFill>
                <a:latin typeface="Times New Roman" charset="0"/>
                <a:ea typeface="Times New Roman" charset="0"/>
                <a:cs typeface="Times New Roman" charset="0"/>
              </a:rPr>
              <a:t>apply</a:t>
            </a:r>
            <a:r>
              <a:rPr lang="zh-CN" altLang="en-US" sz="2800" dirty="0" smtClean="0">
                <a:solidFill>
                  <a:srgbClr val="FF0000"/>
                </a:solidFill>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to</a:t>
            </a:r>
            <a:r>
              <a:rPr lang="zh-CN" altLang="en-US" sz="2800" dirty="0" smtClean="0">
                <a:solidFill>
                  <a:srgbClr val="FF0000"/>
                </a:solidFill>
                <a:latin typeface="Times New Roman" charset="0"/>
                <a:ea typeface="Times New Roman" charset="0"/>
                <a:cs typeface="Times New Roman" charset="0"/>
              </a:rPr>
              <a:t> </a:t>
            </a:r>
            <a:r>
              <a:rPr lang="en-US" altLang="zh-CN" sz="2800" dirty="0" err="1" smtClean="0">
                <a:solidFill>
                  <a:srgbClr val="FF0000"/>
                </a:solidFill>
                <a:latin typeface="Times New Roman" charset="0"/>
                <a:ea typeface="Times New Roman" charset="0"/>
                <a:cs typeface="Times New Roman" charset="0"/>
              </a:rPr>
              <a:t>sb</a:t>
            </a:r>
            <a:r>
              <a:rPr lang="zh-CN" altLang="en-US" sz="2800" dirty="0" smtClean="0">
                <a:solidFill>
                  <a:srgbClr val="FF0000"/>
                </a:solidFill>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for</a:t>
            </a:r>
            <a:r>
              <a:rPr lang="zh-CN" altLang="en-US" sz="2800" dirty="0" smtClean="0">
                <a:solidFill>
                  <a:srgbClr val="FF0000"/>
                </a:solidFill>
                <a:latin typeface="Times New Roman" charset="0"/>
                <a:ea typeface="Times New Roman" charset="0"/>
                <a:cs typeface="Times New Roman" charset="0"/>
              </a:rPr>
              <a:t> </a:t>
            </a:r>
            <a:r>
              <a:rPr lang="en-US" altLang="zh-CN" sz="2800" dirty="0" err="1" smtClean="0">
                <a:solidFill>
                  <a:srgbClr val="FF0000"/>
                </a:solidFill>
                <a:latin typeface="Times New Roman" charset="0"/>
                <a:ea typeface="Times New Roman" charset="0"/>
                <a:cs typeface="Times New Roman" charset="0"/>
              </a:rPr>
              <a:t>sth</a:t>
            </a:r>
            <a:endParaRPr lang="en-US" altLang="zh-CN" sz="2800" dirty="0" smtClean="0">
              <a:solidFill>
                <a:srgbClr val="FF0000"/>
              </a:solidFill>
              <a:latin typeface="Times New Roman" charset="0"/>
              <a:ea typeface="Times New Roman" charset="0"/>
              <a:cs typeface="Times New Roman" charset="0"/>
            </a:endParaRPr>
          </a:p>
          <a:p>
            <a:pPr marL="457200" indent="-457200">
              <a:buFont typeface="Arial" charset="0"/>
              <a:buChar char="•"/>
            </a:pP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741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4401205"/>
          </a:xfrm>
          <a:prstGeom prst="rect">
            <a:avLst/>
          </a:prstGeom>
          <a:noFill/>
        </p:spPr>
        <p:txBody>
          <a:bodyPr wrap="square" rtlCol="0">
            <a:spAutoFit/>
          </a:bodyPr>
          <a:lstStyle/>
          <a:p>
            <a:r>
              <a:rPr lang="en-US" altLang="zh-CN" sz="2800" dirty="0" smtClean="0">
                <a:solidFill>
                  <a:srgbClr val="002060"/>
                </a:solidFill>
                <a:latin typeface="Times New Roman" charset="0"/>
                <a:ea typeface="Times New Roman" charset="0"/>
                <a:cs typeface="Times New Roman" charset="0"/>
              </a:rPr>
              <a:t>Cloze: </a:t>
            </a:r>
          </a:p>
          <a:p>
            <a:pPr marL="457200" indent="-457200">
              <a:buFont typeface="Arial" charset="0"/>
              <a:buChar char="•"/>
            </a:pPr>
            <a:r>
              <a:rPr lang="en-US" altLang="zh-CN" sz="2800" dirty="0">
                <a:latin typeface="Times New Roman" charset="0"/>
                <a:ea typeface="Times New Roman" charset="0"/>
                <a:cs typeface="Times New Roman" charset="0"/>
              </a:rPr>
              <a:t>The experience does not have to be ___51____ organized. “We're not just interested in easily identifiable skills,” says Goodman, “___52____, </a:t>
            </a:r>
            <a:r>
              <a:rPr lang="en-US" altLang="zh-CN" sz="2800" dirty="0">
                <a:solidFill>
                  <a:srgbClr val="FF0000"/>
                </a:solidFill>
                <a:latin typeface="Times New Roman" charset="0"/>
                <a:ea typeface="Times New Roman" charset="0"/>
                <a:cs typeface="Times New Roman" charset="0"/>
              </a:rPr>
              <a:t>one student </a:t>
            </a:r>
            <a:r>
              <a:rPr lang="en-US" altLang="zh-CN" sz="2800" dirty="0">
                <a:latin typeface="Times New Roman" charset="0"/>
                <a:ea typeface="Times New Roman" charset="0"/>
                <a:cs typeface="Times New Roman" charset="0"/>
              </a:rPr>
              <a:t>took the lead in dealing with a difficult landlord and so ___53____ negotiation skills. We try to make the experience </a:t>
            </a:r>
            <a:r>
              <a:rPr lang="en-US" altLang="zh-CN" sz="2800" dirty="0">
                <a:solidFill>
                  <a:srgbClr val="FF0000"/>
                </a:solidFill>
                <a:latin typeface="Times New Roman" charset="0"/>
                <a:ea typeface="Times New Roman" charset="0"/>
                <a:cs typeface="Times New Roman" charset="0"/>
              </a:rPr>
              <a:t>relevant to individual lives</a:t>
            </a:r>
            <a:r>
              <a:rPr lang="en-US" altLang="zh-CN" sz="2800" dirty="0" smtClean="0">
                <a:latin typeface="Times New Roman" charset="0"/>
                <a:ea typeface="Times New Roman" charset="0"/>
                <a:cs typeface="Times New Roman" charset="0"/>
              </a:rPr>
              <a:t>.”</a:t>
            </a:r>
          </a:p>
          <a:p>
            <a:pPr marL="457200" indent="-457200">
              <a:buFont typeface="Arial" charset="0"/>
              <a:buChar char="•"/>
            </a:pPr>
            <a:r>
              <a:rPr lang="en-US" altLang="zh-CN" sz="2800" dirty="0" smtClean="0">
                <a:solidFill>
                  <a:srgbClr val="0070C0"/>
                </a:solidFill>
                <a:latin typeface="Times New Roman" charset="0"/>
                <a:ea typeface="Times New Roman" charset="0"/>
                <a:cs typeface="Times New Roman" charset="0"/>
              </a:rPr>
              <a:t>51</a:t>
            </a:r>
            <a:r>
              <a:rPr lang="en-US" altLang="zh-CN" sz="2800" dirty="0">
                <a:solidFill>
                  <a:srgbClr val="0070C0"/>
                </a:solidFill>
                <a:latin typeface="Times New Roman" charset="0"/>
                <a:ea typeface="Times New Roman" charset="0"/>
                <a:cs typeface="Times New Roman" charset="0"/>
              </a:rPr>
              <a:t>.  A. roughly        </a:t>
            </a:r>
            <a:r>
              <a:rPr lang="en-US" altLang="zh-CN" sz="2800" dirty="0" smtClean="0">
                <a:solidFill>
                  <a:srgbClr val="0070C0"/>
                </a:solidFill>
                <a:latin typeface="Times New Roman" charset="0"/>
                <a:ea typeface="Times New Roman" charset="0"/>
                <a:cs typeface="Times New Roman" charset="0"/>
              </a:rPr>
              <a:t>      B</a:t>
            </a:r>
            <a:r>
              <a:rPr lang="en-US" altLang="zh-CN" sz="2800" dirty="0">
                <a:solidFill>
                  <a:srgbClr val="0070C0"/>
                </a:solidFill>
                <a:latin typeface="Times New Roman" charset="0"/>
                <a:ea typeface="Times New Roman" charset="0"/>
                <a:cs typeface="Times New Roman" charset="0"/>
              </a:rPr>
              <a:t>. randomly         </a:t>
            </a:r>
            <a:r>
              <a:rPr lang="en-US" altLang="zh-CN" sz="2800" dirty="0" smtClean="0">
                <a:solidFill>
                  <a:srgbClr val="FF0000"/>
                </a:solidFill>
                <a:latin typeface="Times New Roman" charset="0"/>
                <a:ea typeface="Times New Roman" charset="0"/>
                <a:cs typeface="Times New Roman" charset="0"/>
              </a:rPr>
              <a:t>C</a:t>
            </a:r>
            <a:r>
              <a:rPr lang="en-US" altLang="zh-CN" sz="2800" dirty="0">
                <a:solidFill>
                  <a:srgbClr val="FF0000"/>
                </a:solidFill>
                <a:latin typeface="Times New Roman" charset="0"/>
                <a:ea typeface="Times New Roman" charset="0"/>
                <a:cs typeface="Times New Roman" charset="0"/>
              </a:rPr>
              <a:t>. formally    </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D</a:t>
            </a:r>
            <a:r>
              <a:rPr lang="en-US" altLang="zh-CN" sz="2800" dirty="0">
                <a:solidFill>
                  <a:srgbClr val="0070C0"/>
                </a:solidFill>
                <a:latin typeface="Times New Roman" charset="0"/>
                <a:ea typeface="Times New Roman" charset="0"/>
                <a:cs typeface="Times New Roman" charset="0"/>
              </a:rPr>
              <a:t>. fortunately</a:t>
            </a:r>
            <a:br>
              <a:rPr lang="en-US" altLang="zh-CN" sz="2800" dirty="0">
                <a:solidFill>
                  <a:srgbClr val="0070C0"/>
                </a:solidFill>
                <a:latin typeface="Times New Roman" charset="0"/>
                <a:ea typeface="Times New Roman" charset="0"/>
                <a:cs typeface="Times New Roman" charset="0"/>
              </a:rPr>
            </a:br>
            <a:r>
              <a:rPr lang="en-US" altLang="zh-CN" sz="2800" dirty="0" smtClean="0">
                <a:solidFill>
                  <a:srgbClr val="0070C0"/>
                </a:solidFill>
                <a:latin typeface="Times New Roman" charset="0"/>
                <a:ea typeface="Times New Roman" charset="0"/>
                <a:cs typeface="Times New Roman" charset="0"/>
              </a:rPr>
              <a:t>52</a:t>
            </a:r>
            <a:r>
              <a:rPr lang="en-US" altLang="zh-CN" sz="2800" dirty="0">
                <a:solidFill>
                  <a:srgbClr val="0070C0"/>
                </a:solidFill>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 A. For instance  </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B</a:t>
            </a:r>
            <a:r>
              <a:rPr lang="en-US" altLang="zh-CN" sz="2800" dirty="0">
                <a:solidFill>
                  <a:srgbClr val="0070C0"/>
                </a:solidFill>
                <a:latin typeface="Times New Roman" charset="0"/>
                <a:ea typeface="Times New Roman" charset="0"/>
                <a:cs typeface="Times New Roman" charset="0"/>
              </a:rPr>
              <a:t>. In essence        </a:t>
            </a:r>
            <a:r>
              <a:rPr lang="en-US" altLang="zh-CN" sz="2800" dirty="0" smtClean="0">
                <a:solidFill>
                  <a:srgbClr val="0070C0"/>
                </a:solidFill>
                <a:latin typeface="Times New Roman" charset="0"/>
                <a:ea typeface="Times New Roman" charset="0"/>
                <a:cs typeface="Times New Roman" charset="0"/>
              </a:rPr>
              <a:t>C</a:t>
            </a:r>
            <a:r>
              <a:rPr lang="en-US" altLang="zh-CN" sz="2800" dirty="0">
                <a:solidFill>
                  <a:srgbClr val="0070C0"/>
                </a:solidFill>
                <a:latin typeface="Times New Roman" charset="0"/>
                <a:ea typeface="Times New Roman" charset="0"/>
                <a:cs typeface="Times New Roman" charset="0"/>
              </a:rPr>
              <a:t>. In contrast       </a:t>
            </a:r>
            <a:r>
              <a:rPr lang="en-US" altLang="zh-CN" sz="2800" dirty="0" smtClean="0">
                <a:solidFill>
                  <a:srgbClr val="0070C0"/>
                </a:solidFill>
                <a:latin typeface="Times New Roman" charset="0"/>
                <a:ea typeface="Times New Roman" charset="0"/>
                <a:cs typeface="Times New Roman" charset="0"/>
              </a:rPr>
              <a:t>D</a:t>
            </a:r>
            <a:r>
              <a:rPr lang="en-US" altLang="zh-CN" sz="2800" dirty="0">
                <a:solidFill>
                  <a:srgbClr val="0070C0"/>
                </a:solidFill>
                <a:latin typeface="Times New Roman" charset="0"/>
                <a:ea typeface="Times New Roman" charset="0"/>
                <a:cs typeface="Times New Roman" charset="0"/>
              </a:rPr>
              <a:t>. Of course</a:t>
            </a:r>
            <a:br>
              <a:rPr lang="en-US" altLang="zh-CN" sz="2800" dirty="0">
                <a:solidFill>
                  <a:srgbClr val="0070C0"/>
                </a:solidFill>
                <a:latin typeface="Times New Roman" charset="0"/>
                <a:ea typeface="Times New Roman" charset="0"/>
                <a:cs typeface="Times New Roman" charset="0"/>
              </a:rPr>
            </a:br>
            <a:r>
              <a:rPr lang="en-US" altLang="zh-CN" sz="2800" dirty="0" smtClean="0">
                <a:solidFill>
                  <a:srgbClr val="0070C0"/>
                </a:solidFill>
                <a:latin typeface="Times New Roman" charset="0"/>
                <a:ea typeface="Times New Roman" charset="0"/>
                <a:cs typeface="Times New Roman" charset="0"/>
              </a:rPr>
              <a:t>53</a:t>
            </a:r>
            <a:r>
              <a:rPr lang="en-US" altLang="zh-CN" sz="2800" dirty="0">
                <a:solidFill>
                  <a:srgbClr val="0070C0"/>
                </a:solidFill>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A. demonstrated</a:t>
            </a:r>
            <a:r>
              <a:rPr lang="en-US" altLang="zh-CN" sz="2800" dirty="0">
                <a:solidFill>
                  <a:srgbClr val="0070C0"/>
                </a:solidFill>
                <a:latin typeface="Times New Roman" charset="0"/>
                <a:ea typeface="Times New Roman" charset="0"/>
                <a:cs typeface="Times New Roman" charset="0"/>
              </a:rPr>
              <a:t>    </a:t>
            </a:r>
            <a:r>
              <a:rPr lang="en-US" altLang="zh-CN" sz="2800" dirty="0" smtClean="0">
                <a:solidFill>
                  <a:srgbClr val="0070C0"/>
                </a:solidFill>
                <a:latin typeface="Times New Roman" charset="0"/>
                <a:ea typeface="Times New Roman" charset="0"/>
                <a:cs typeface="Times New Roman" charset="0"/>
              </a:rPr>
              <a:t> B</a:t>
            </a:r>
            <a:r>
              <a:rPr lang="en-US" altLang="zh-CN" sz="2800" dirty="0">
                <a:solidFill>
                  <a:srgbClr val="0070C0"/>
                </a:solidFill>
                <a:latin typeface="Times New Roman" charset="0"/>
                <a:ea typeface="Times New Roman" charset="0"/>
                <a:cs typeface="Times New Roman" charset="0"/>
              </a:rPr>
              <a:t>. determined       </a:t>
            </a:r>
            <a:r>
              <a:rPr lang="en-US" altLang="zh-CN" sz="2800" dirty="0" smtClean="0">
                <a:solidFill>
                  <a:srgbClr val="0070C0"/>
                </a:solidFill>
                <a:latin typeface="Times New Roman" charset="0"/>
                <a:ea typeface="Times New Roman" charset="0"/>
                <a:cs typeface="Times New Roman" charset="0"/>
              </a:rPr>
              <a:t>C</a:t>
            </a:r>
            <a:r>
              <a:rPr lang="en-US" altLang="zh-CN" sz="2800" dirty="0">
                <a:solidFill>
                  <a:srgbClr val="0070C0"/>
                </a:solidFill>
                <a:latin typeface="Times New Roman" charset="0"/>
                <a:ea typeface="Times New Roman" charset="0"/>
                <a:cs typeface="Times New Roman" charset="0"/>
              </a:rPr>
              <a:t>. operated          </a:t>
            </a:r>
            <a:r>
              <a:rPr lang="en-US" altLang="zh-CN" sz="2800" dirty="0" smtClean="0">
                <a:solidFill>
                  <a:srgbClr val="0070C0"/>
                </a:solidFill>
                <a:latin typeface="Times New Roman" charset="0"/>
                <a:ea typeface="Times New Roman" charset="0"/>
                <a:cs typeface="Times New Roman" charset="0"/>
              </a:rPr>
              <a:t>D</a:t>
            </a:r>
            <a:r>
              <a:rPr lang="en-US" altLang="zh-CN" sz="2800" dirty="0">
                <a:solidFill>
                  <a:srgbClr val="0070C0"/>
                </a:solidFill>
                <a:latin typeface="Times New Roman" charset="0"/>
                <a:ea typeface="Times New Roman" charset="0"/>
                <a:cs typeface="Times New Roman" charset="0"/>
              </a:rPr>
              <a:t>. involved</a:t>
            </a:r>
            <a:endParaRPr lang="en-US" altLang="zh-CN" sz="2800" dirty="0" smtClean="0">
              <a:solidFill>
                <a:srgbClr val="0070C0"/>
              </a:solidFill>
              <a:latin typeface="Times New Roman" charset="0"/>
              <a:ea typeface="Times New Roman" charset="0"/>
              <a:cs typeface="Times New Roman" charset="0"/>
            </a:endParaRPr>
          </a:p>
          <a:p>
            <a:pPr marL="457200" indent="-457200">
              <a:buFont typeface="Arial" charset="0"/>
              <a:buChar char="•"/>
            </a:pP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2512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693866"/>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(A)</a:t>
            </a:r>
          </a:p>
          <a:p>
            <a:pPr marL="457200" indent="-457200" algn="just">
              <a:buFont typeface="Arial" charset="0"/>
              <a:buChar char="•"/>
            </a:pPr>
            <a:r>
              <a:rPr lang="en-US" altLang="zh-CN" sz="2600" dirty="0">
                <a:latin typeface="Times New Roman" charset="0"/>
                <a:ea typeface="Times New Roman" charset="0"/>
                <a:cs typeface="Times New Roman" charset="0"/>
              </a:rPr>
              <a:t>57. What do we learn from the findings of </a:t>
            </a:r>
            <a:r>
              <a:rPr lang="en-US" altLang="zh-CN" sz="2600" dirty="0">
                <a:solidFill>
                  <a:srgbClr val="FF0000"/>
                </a:solidFill>
                <a:latin typeface="Times New Roman" charset="0"/>
                <a:ea typeface="Times New Roman" charset="0"/>
                <a:cs typeface="Times New Roman" charset="0"/>
              </a:rPr>
              <a:t>a separate study</a:t>
            </a:r>
            <a:r>
              <a:rPr lang="en-US" altLang="zh-CN" sz="2600" dirty="0">
                <a:latin typeface="Times New Roman" charset="0"/>
                <a:ea typeface="Times New Roman" charset="0"/>
                <a:cs typeface="Times New Roman" charset="0"/>
              </a:rPr>
              <a:t>?</a:t>
            </a:r>
            <a:endParaRPr lang="zh-CN" altLang="zh-CN" sz="2600" dirty="0">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A. Shrinking krill population and rising temperatures could </a:t>
            </a:r>
            <a:r>
              <a:rPr lang="en-US" altLang="zh-CN" sz="2600" dirty="0">
                <a:solidFill>
                  <a:srgbClr val="00B0F0"/>
                </a:solidFill>
                <a:latin typeface="Times New Roman" charset="0"/>
                <a:ea typeface="Times New Roman" charset="0"/>
                <a:cs typeface="Times New Roman" charset="0"/>
              </a:rPr>
              <a:t>force Antarctic whales to migrate</a:t>
            </a:r>
            <a:r>
              <a:rPr lang="en-US" altLang="zh-CN" sz="2600" dirty="0">
                <a:latin typeface="Times New Roman" charset="0"/>
                <a:ea typeface="Times New Roman" charset="0"/>
                <a:cs typeface="Times New Roman" charset="0"/>
              </a:rPr>
              <a:t>.</a:t>
            </a:r>
            <a:endParaRPr lang="zh-CN" altLang="zh-CN" sz="2600" dirty="0">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B. Human activities </a:t>
            </a:r>
            <a:r>
              <a:rPr lang="en-US" altLang="zh-CN" sz="2600" dirty="0">
                <a:solidFill>
                  <a:srgbClr val="00B0F0"/>
                </a:solidFill>
                <a:latin typeface="Times New Roman" charset="0"/>
                <a:ea typeface="Times New Roman" charset="0"/>
                <a:cs typeface="Times New Roman" charset="0"/>
              </a:rPr>
              <a:t>have accelerated climate change </a:t>
            </a:r>
            <a:r>
              <a:rPr lang="en-US" altLang="zh-CN" sz="2600" dirty="0">
                <a:latin typeface="Times New Roman" charset="0"/>
                <a:ea typeface="Times New Roman" charset="0"/>
                <a:cs typeface="Times New Roman" charset="0"/>
              </a:rPr>
              <a:t>in the Antarctic region in recent years.</a:t>
            </a:r>
            <a:endParaRPr lang="zh-CN" altLang="zh-CN" sz="2600" dirty="0">
              <a:latin typeface="Times New Roman" charset="0"/>
              <a:ea typeface="Times New Roman" charset="0"/>
              <a:cs typeface="Times New Roman" charset="0"/>
            </a:endParaRPr>
          </a:p>
          <a:p>
            <a:pPr algn="just"/>
            <a:r>
              <a:rPr lang="en-US" altLang="zh-CN" sz="2600" dirty="0">
                <a:solidFill>
                  <a:srgbClr val="FF0000"/>
                </a:solidFill>
                <a:latin typeface="Times New Roman" charset="0"/>
                <a:ea typeface="Times New Roman" charset="0"/>
                <a:cs typeface="Times New Roman" charset="0"/>
              </a:rPr>
              <a:t>C. Industrial fishing and climate change could </a:t>
            </a:r>
            <a:r>
              <a:rPr lang="en-US" altLang="zh-CN" sz="2600" u="sng" dirty="0">
                <a:solidFill>
                  <a:srgbClr val="FF0000"/>
                </a:solidFill>
                <a:latin typeface="Times New Roman" charset="0"/>
                <a:ea typeface="Times New Roman" charset="0"/>
                <a:cs typeface="Times New Roman" charset="0"/>
              </a:rPr>
              <a:t>be fatal to </a:t>
            </a:r>
            <a:r>
              <a:rPr lang="en-US" altLang="zh-CN" sz="2600" dirty="0">
                <a:solidFill>
                  <a:srgbClr val="FF0000"/>
                </a:solidFill>
                <a:latin typeface="Times New Roman" charset="0"/>
                <a:ea typeface="Times New Roman" charset="0"/>
                <a:cs typeface="Times New Roman" charset="0"/>
              </a:rPr>
              <a:t>certain Antarctic species.</a:t>
            </a:r>
            <a:endParaRPr lang="zh-CN" altLang="zh-CN" sz="2600" dirty="0">
              <a:solidFill>
                <a:srgbClr val="FF0000"/>
              </a:solidFill>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D. Krill fishing in the Antarctic has worsened the pollution of the </a:t>
            </a:r>
            <a:r>
              <a:rPr lang="en-US" altLang="zh-CN" sz="2600" dirty="0" smtClean="0">
                <a:latin typeface="Times New Roman" charset="0"/>
                <a:ea typeface="Times New Roman" charset="0"/>
                <a:cs typeface="Times New Roman" charset="0"/>
              </a:rPr>
              <a:t>pristine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未受污染的</a:t>
            </a:r>
            <a:r>
              <a:rPr lang="en-US" altLang="zh-CN" sz="2600" dirty="0" smtClean="0">
                <a:latin typeface="Times New Roman" charset="0"/>
                <a:ea typeface="Times New Roman" charset="0"/>
                <a:cs typeface="Times New Roman" charset="0"/>
              </a:rPr>
              <a:t>) </a:t>
            </a:r>
            <a:r>
              <a:rPr lang="en-US" altLang="zh-CN" sz="2600" dirty="0">
                <a:latin typeface="Times New Roman" charset="0"/>
                <a:ea typeface="Times New Roman" charset="0"/>
                <a:cs typeface="Times New Roman" charset="0"/>
              </a:rPr>
              <a:t>waters.</a:t>
            </a:r>
            <a:endParaRPr lang="zh-CN" altLang="zh-CN" sz="2600" dirty="0">
              <a:latin typeface="Times New Roman" charset="0"/>
              <a:ea typeface="Times New Roman" charset="0"/>
              <a:cs typeface="Times New Roman" charset="0"/>
            </a:endParaRPr>
          </a:p>
          <a:p>
            <a:pPr algn="just"/>
            <a:endParaRPr lang="zh-CN" altLang="zh-CN" sz="2600" dirty="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Para. 2 </a:t>
            </a:r>
          </a:p>
          <a:p>
            <a:pPr algn="just"/>
            <a:r>
              <a:rPr lang="en-US" altLang="zh-CN" sz="2600" dirty="0">
                <a:latin typeface="Times New Roman" charset="0"/>
                <a:ea typeface="Times New Roman" charset="0"/>
                <a:cs typeface="Times New Roman" charset="0"/>
              </a:rPr>
              <a:t>Earlier this month a separate study found that a combination of climate change and industrial fishing is threatening the krill (</a:t>
            </a:r>
            <a:r>
              <a:rPr lang="zh-CN" altLang="zh-CN" sz="2600" dirty="0">
                <a:latin typeface="Times New Roman" charset="0"/>
                <a:ea typeface="Times New Roman" charset="0"/>
                <a:cs typeface="Times New Roman" charset="0"/>
              </a:rPr>
              <a:t>磷虾</a:t>
            </a:r>
            <a:r>
              <a:rPr lang="en-US" altLang="zh-CN" sz="2600" dirty="0">
                <a:latin typeface="Times New Roman" charset="0"/>
                <a:ea typeface="Times New Roman" charset="0"/>
                <a:cs typeface="Times New Roman" charset="0"/>
              </a:rPr>
              <a:t>) population in Antarctic waters, with a potentially disastrous impact on whales, seals and penguins.</a:t>
            </a:r>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499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386090"/>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(A)</a:t>
            </a:r>
          </a:p>
          <a:p>
            <a:pPr marL="457200" indent="-457200" algn="just">
              <a:buFont typeface="Arial" charset="0"/>
              <a:buChar char="•"/>
            </a:pPr>
            <a:r>
              <a:rPr lang="en-US" altLang="zh-CN" sz="2600" dirty="0" smtClean="0">
                <a:latin typeface="Times New Roman" charset="0"/>
                <a:ea typeface="Times New Roman" charset="0"/>
                <a:cs typeface="Times New Roman" charset="0"/>
              </a:rPr>
              <a:t>58</a:t>
            </a:r>
            <a:r>
              <a:rPr lang="en-US" altLang="zh-CN" sz="2600" dirty="0">
                <a:latin typeface="Times New Roman" charset="0"/>
                <a:ea typeface="Times New Roman" charset="0"/>
                <a:cs typeface="Times New Roman" charset="0"/>
              </a:rPr>
              <a:t>. What does the passage say about king penguins?</a:t>
            </a:r>
            <a:endParaRPr lang="zh-CN" altLang="zh-CN" sz="2600" dirty="0">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A. They will turn out to be the </a:t>
            </a:r>
            <a:r>
              <a:rPr lang="en-US" altLang="zh-CN" sz="2600" u="sng" dirty="0">
                <a:latin typeface="Times New Roman" charset="0"/>
                <a:ea typeface="Times New Roman" charset="0"/>
                <a:cs typeface="Times New Roman" charset="0"/>
              </a:rPr>
              <a:t>second-largest species of birds to become extinct</a:t>
            </a:r>
            <a:r>
              <a:rPr lang="en-US" altLang="zh-CN" sz="2600" dirty="0">
                <a:latin typeface="Times New Roman" charset="0"/>
                <a:ea typeface="Times New Roman" charset="0"/>
                <a:cs typeface="Times New Roman" charset="0"/>
              </a:rPr>
              <a:t>.</a:t>
            </a:r>
            <a:endParaRPr lang="zh-CN" altLang="zh-CN" sz="2600" dirty="0">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B. Many of them will have to migrate to </a:t>
            </a:r>
            <a:r>
              <a:rPr lang="en-US" altLang="zh-CN" sz="2600" u="sng" dirty="0">
                <a:latin typeface="Times New Roman" charset="0"/>
                <a:ea typeface="Times New Roman" charset="0"/>
                <a:cs typeface="Times New Roman" charset="0"/>
              </a:rPr>
              <a:t>isolated islands </a:t>
            </a:r>
            <a:r>
              <a:rPr lang="en-US" altLang="zh-CN" sz="2600" dirty="0">
                <a:latin typeface="Times New Roman" charset="0"/>
                <a:ea typeface="Times New Roman" charset="0"/>
                <a:cs typeface="Times New Roman" charset="0"/>
              </a:rPr>
              <a:t>in the Southern Ocean.</a:t>
            </a:r>
            <a:endParaRPr lang="zh-CN" altLang="zh-CN" sz="2600" dirty="0">
              <a:latin typeface="Times New Roman" charset="0"/>
              <a:ea typeface="Times New Roman" charset="0"/>
              <a:cs typeface="Times New Roman" charset="0"/>
            </a:endParaRPr>
          </a:p>
          <a:p>
            <a:pPr algn="just"/>
            <a:r>
              <a:rPr lang="en-US" altLang="zh-CN" sz="2600" dirty="0">
                <a:latin typeface="Times New Roman" charset="0"/>
                <a:ea typeface="Times New Roman" charset="0"/>
                <a:cs typeface="Times New Roman" charset="0"/>
              </a:rPr>
              <a:t>C. They feed primarily </a:t>
            </a:r>
            <a:r>
              <a:rPr lang="en-US" altLang="zh-CN" sz="2600" u="sng" dirty="0">
                <a:latin typeface="Times New Roman" charset="0"/>
                <a:ea typeface="Times New Roman" charset="0"/>
                <a:cs typeface="Times New Roman" charset="0"/>
              </a:rPr>
              <a:t>on only a few kinds of krill </a:t>
            </a:r>
            <a:r>
              <a:rPr lang="en-US" altLang="zh-CN" sz="2600" dirty="0">
                <a:latin typeface="Times New Roman" charset="0"/>
                <a:ea typeface="Times New Roman" charset="0"/>
                <a:cs typeface="Times New Roman" charset="0"/>
              </a:rPr>
              <a:t>in the Antarctic Polar Front.</a:t>
            </a:r>
            <a:endParaRPr lang="zh-CN" altLang="zh-CN" sz="2600" dirty="0">
              <a:latin typeface="Times New Roman" charset="0"/>
              <a:ea typeface="Times New Roman" charset="0"/>
              <a:cs typeface="Times New Roman" charset="0"/>
            </a:endParaRPr>
          </a:p>
          <a:p>
            <a:pPr algn="just"/>
            <a:r>
              <a:rPr lang="en-US" altLang="zh-CN" sz="2600" dirty="0">
                <a:solidFill>
                  <a:srgbClr val="FF0000"/>
                </a:solidFill>
                <a:latin typeface="Times New Roman" charset="0"/>
                <a:ea typeface="Times New Roman" charset="0"/>
                <a:cs typeface="Times New Roman" charset="0"/>
              </a:rPr>
              <a:t>D. The majority of them may have to find new breeding grounds in the future.</a:t>
            </a:r>
            <a:endParaRPr lang="zh-CN" altLang="zh-CN" sz="2600" dirty="0">
              <a:solidFill>
                <a:srgbClr val="FF0000"/>
              </a:solidFill>
              <a:latin typeface="Times New Roman" charset="0"/>
              <a:ea typeface="Times New Roman" charset="0"/>
              <a:cs typeface="Times New Roman" charset="0"/>
            </a:endParaRPr>
          </a:p>
          <a:p>
            <a:pPr algn="just"/>
            <a:endParaRPr lang="zh-CN" altLang="zh-CN" sz="2600" dirty="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Para. 3 </a:t>
            </a:r>
          </a:p>
          <a:p>
            <a:pPr algn="just"/>
            <a:r>
              <a:rPr lang="en-US" altLang="zh-CN" sz="2600" dirty="0">
                <a:latin typeface="Times New Roman" charset="0"/>
                <a:ea typeface="Times New Roman" charset="0"/>
                <a:cs typeface="Times New Roman" charset="0"/>
              </a:rPr>
              <a:t>Le </a:t>
            </a:r>
            <a:r>
              <a:rPr lang="en-US" altLang="zh-CN" sz="2600" dirty="0" err="1">
                <a:latin typeface="Times New Roman" charset="0"/>
                <a:ea typeface="Times New Roman" charset="0"/>
                <a:cs typeface="Times New Roman" charset="0"/>
              </a:rPr>
              <a:t>Bohec</a:t>
            </a:r>
            <a:r>
              <a:rPr lang="en-US" altLang="zh-CN" sz="2600" dirty="0">
                <a:latin typeface="Times New Roman" charset="0"/>
                <a:ea typeface="Times New Roman" charset="0"/>
                <a:cs typeface="Times New Roman" charset="0"/>
              </a:rPr>
              <a:t> said: “Unless current greenhouse gas emissions drop, </a:t>
            </a:r>
            <a:r>
              <a:rPr lang="en-US" altLang="zh-CN" sz="2600" dirty="0">
                <a:solidFill>
                  <a:srgbClr val="00B0F0"/>
                </a:solidFill>
                <a:latin typeface="Times New Roman" charset="0"/>
                <a:ea typeface="Times New Roman" charset="0"/>
                <a:cs typeface="Times New Roman" charset="0"/>
              </a:rPr>
              <a:t>70 percent </a:t>
            </a:r>
            <a:r>
              <a:rPr lang="en-US" altLang="zh-CN" sz="2600" dirty="0">
                <a:latin typeface="Times New Roman" charset="0"/>
                <a:ea typeface="Times New Roman" charset="0"/>
                <a:cs typeface="Times New Roman" charset="0"/>
              </a:rPr>
              <a:t>of king penguins - 1.1 million breeding pairs - </a:t>
            </a:r>
            <a:r>
              <a:rPr lang="en-US" altLang="zh-CN" sz="2600" dirty="0">
                <a:solidFill>
                  <a:srgbClr val="00B0F0"/>
                </a:solidFill>
                <a:latin typeface="Times New Roman" charset="0"/>
                <a:ea typeface="Times New Roman" charset="0"/>
                <a:cs typeface="Times New Roman" charset="0"/>
              </a:rPr>
              <a:t>will be forced to relocate their breeding grounds, or face extinction by 2100</a:t>
            </a:r>
            <a:r>
              <a:rPr lang="en-US" altLang="zh-CN" sz="2600" dirty="0">
                <a:latin typeface="Times New Roman" charset="0"/>
                <a:ea typeface="Times New Roman" charset="0"/>
                <a:cs typeface="Times New Roman" charset="0"/>
              </a:rPr>
              <a:t>.” King penguins are the second-largest type of penguin and </a:t>
            </a:r>
            <a:r>
              <a:rPr lang="en-US" altLang="zh-CN" sz="2600" u="sng" dirty="0">
                <a:latin typeface="Times New Roman" charset="0"/>
                <a:ea typeface="Times New Roman" charset="0"/>
                <a:cs typeface="Times New Roman" charset="0"/>
              </a:rPr>
              <a:t>only breed on specific isolated islands </a:t>
            </a:r>
            <a:r>
              <a:rPr lang="en-US" altLang="zh-CN" sz="2600" dirty="0">
                <a:latin typeface="Times New Roman" charset="0"/>
                <a:ea typeface="Times New Roman" charset="0"/>
                <a:cs typeface="Times New Roman" charset="0"/>
              </a:rPr>
              <a:t>in the Southern Ocean where there is no ice cover and easy access to the sea. </a:t>
            </a:r>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964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3385542"/>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Build your vocabulary</a:t>
            </a:r>
            <a:r>
              <a:rPr lang="en-US" altLang="zh-CN" sz="2600" dirty="0" smtClean="0">
                <a:latin typeface="Times New Roman" charset="0"/>
                <a:ea typeface="Times New Roman" charset="0"/>
                <a:cs typeface="Times New Roman" charset="0"/>
              </a:rPr>
              <a:t>:</a:t>
            </a:r>
          </a:p>
          <a:p>
            <a:pPr marL="457200" indent="-457200" algn="just">
              <a:buFont typeface="Arial" charset="0"/>
              <a:buChar char="•"/>
            </a:pPr>
            <a:r>
              <a:rPr lang="en-US" altLang="zh-CN" sz="2600" dirty="0">
                <a:latin typeface="Times New Roman" charset="0"/>
                <a:ea typeface="Times New Roman" charset="0"/>
                <a:cs typeface="Times New Roman" charset="0"/>
              </a:rPr>
              <a:t>Rising temperatures and overfishing in the </a:t>
            </a:r>
            <a:r>
              <a:rPr lang="en-US" altLang="zh-CN" sz="2600" dirty="0" smtClean="0">
                <a:latin typeface="Times New Roman" charset="0"/>
                <a:ea typeface="Times New Roman" charset="0"/>
                <a:cs typeface="Times New Roman" charset="0"/>
              </a:rPr>
              <a:t>pristine waters </a:t>
            </a:r>
            <a:r>
              <a:rPr lang="en-US" altLang="zh-CN" sz="2600" dirty="0">
                <a:latin typeface="Times New Roman" charset="0"/>
                <a:ea typeface="Times New Roman" charset="0"/>
                <a:cs typeface="Times New Roman" charset="0"/>
              </a:rPr>
              <a:t>around the Antarctic could </a:t>
            </a:r>
            <a:r>
              <a:rPr lang="en-US" altLang="zh-CN" sz="2600" dirty="0">
                <a:solidFill>
                  <a:srgbClr val="FF0000"/>
                </a:solidFill>
                <a:latin typeface="Times New Roman" charset="0"/>
                <a:ea typeface="Times New Roman" charset="0"/>
                <a:cs typeface="Times New Roman" charset="0"/>
              </a:rPr>
              <a:t>see</a:t>
            </a:r>
            <a:r>
              <a:rPr lang="en-US" altLang="zh-CN" sz="2600" dirty="0">
                <a:latin typeface="Times New Roman" charset="0"/>
                <a:ea typeface="Times New Roman" charset="0"/>
                <a:cs typeface="Times New Roman" charset="0"/>
              </a:rPr>
              <a:t> king penguin populations pushed to the brink of extinction by the end of the century, according to a new study.</a:t>
            </a:r>
            <a:r>
              <a:rPr lang="zh-CN" altLang="zh-CN" sz="2600" dirty="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 (witness)</a:t>
            </a:r>
          </a:p>
          <a:p>
            <a:pPr marL="457200" indent="-457200" algn="just">
              <a:buFont typeface="Arial" charset="0"/>
              <a:buChar char="•"/>
            </a:pPr>
            <a:endParaRPr lang="en-US" altLang="zh-CN" sz="2600" dirty="0" smtClean="0">
              <a:latin typeface="Times New Roman" charset="0"/>
              <a:ea typeface="Times New Roman" charset="0"/>
              <a:cs typeface="Times New Roman" charset="0"/>
            </a:endParaRPr>
          </a:p>
          <a:p>
            <a:pPr marL="457200" indent="-457200" algn="just">
              <a:buFont typeface="Arial" charset="0"/>
              <a:buChar char="•"/>
            </a:pPr>
            <a:r>
              <a:rPr lang="en-US" altLang="zh-CN" sz="2600" dirty="0">
                <a:latin typeface="Times New Roman" charset="0"/>
                <a:ea typeface="Times New Roman" charset="0"/>
                <a:cs typeface="Times New Roman" charset="0"/>
              </a:rPr>
              <a:t>The plight of the king penguin should </a:t>
            </a:r>
            <a:r>
              <a:rPr lang="en-US" altLang="zh-CN" sz="2600" dirty="0">
                <a:solidFill>
                  <a:srgbClr val="FF0000"/>
                </a:solidFill>
                <a:latin typeface="Times New Roman" charset="0"/>
                <a:ea typeface="Times New Roman" charset="0"/>
                <a:cs typeface="Times New Roman" charset="0"/>
              </a:rPr>
              <a:t>serve as a warning </a:t>
            </a:r>
            <a:r>
              <a:rPr lang="en-US" altLang="zh-CN" sz="2600" dirty="0">
                <a:latin typeface="Times New Roman" charset="0"/>
                <a:ea typeface="Times New Roman" charset="0"/>
                <a:cs typeface="Times New Roman" charset="0"/>
              </a:rPr>
              <a:t>about the future of the entire marine environment in the Antarctic. </a:t>
            </a:r>
            <a:r>
              <a:rPr lang="en-US" altLang="zh-CN" sz="2600" dirty="0" smtClean="0">
                <a:latin typeface="Times New Roman" charset="0"/>
                <a:ea typeface="Times New Roman" charset="0"/>
                <a:cs typeface="Times New Roman" charset="0"/>
              </a:rPr>
              <a:t>(serve to do)</a:t>
            </a:r>
            <a:endParaRPr lang="en-US" altLang="zh-CN" sz="2600" dirty="0">
              <a:latin typeface="Times New Roman" charset="0"/>
              <a:ea typeface="Times New Roman" charset="0"/>
              <a:cs typeface="Times New Roman" charset="0"/>
            </a:endParaRPr>
          </a:p>
          <a:p>
            <a:pPr algn="just"/>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25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284814"/>
            <a:ext cx="10198176" cy="1200329"/>
          </a:xfrm>
          <a:prstGeom prst="rect">
            <a:avLst/>
          </a:prstGeom>
          <a:noFill/>
        </p:spPr>
        <p:txBody>
          <a:bodyPr wrap="none" rtlCol="0">
            <a:spAutoFit/>
          </a:bodyPr>
          <a:lstStyle/>
          <a:p>
            <a:r>
              <a:rPr kumimoji="1" lang="en-US" altLang="zh-CN" sz="4400" dirty="0" smtClean="0">
                <a:latin typeface="Bernard MT Condensed" charset="0"/>
                <a:ea typeface="Bernard MT Condensed" charset="0"/>
                <a:cs typeface="Bernard MT Condensed" charset="0"/>
              </a:rPr>
              <a:t>How to Appreciate a Poem: </a:t>
            </a:r>
          </a:p>
          <a:p>
            <a:r>
              <a:rPr kumimoji="1" lang="en-US" altLang="zh-CN" sz="2800" dirty="0" smtClean="0">
                <a:latin typeface="Times New Roman" charset="0"/>
                <a:ea typeface="Times New Roman" charset="0"/>
                <a:cs typeface="Times New Roman" charset="0"/>
              </a:rPr>
              <a:t>——with the example of Edgar Allan Poe’s A Dream Within a Dream</a:t>
            </a:r>
            <a:endParaRPr kumimoji="1" lang="zh-CN" altLang="en-US" sz="2800" dirty="0">
              <a:latin typeface="Times New Roman" charset="0"/>
              <a:ea typeface="Times New Roman" charset="0"/>
              <a:cs typeface="Times New Roman" charset="0"/>
            </a:endParaRPr>
          </a:p>
        </p:txBody>
      </p:sp>
      <p:sp>
        <p:nvSpPr>
          <p:cNvPr id="3" name="文本框 2"/>
          <p:cNvSpPr txBox="1"/>
          <p:nvPr/>
        </p:nvSpPr>
        <p:spPr>
          <a:xfrm>
            <a:off x="419725" y="1485143"/>
            <a:ext cx="10777928" cy="830997"/>
          </a:xfrm>
          <a:prstGeom prst="rect">
            <a:avLst/>
          </a:prstGeom>
          <a:noFill/>
        </p:spPr>
        <p:txBody>
          <a:bodyPr wrap="square" rtlCol="0">
            <a:spAutoFit/>
          </a:bodyPr>
          <a:lstStyle/>
          <a:p>
            <a:r>
              <a:rPr kumimoji="1" lang="en-US" altLang="zh-CN" sz="4800" dirty="0" smtClean="0">
                <a:solidFill>
                  <a:srgbClr val="002060"/>
                </a:solidFill>
                <a:latin typeface="Bernard MT Condensed" charset="0"/>
                <a:ea typeface="Bernard MT Condensed" charset="0"/>
                <a:cs typeface="Bernard MT Condensed" charset="0"/>
              </a:rPr>
              <a:t>Step 1: Read it aloud</a:t>
            </a:r>
            <a:endParaRPr kumimoji="1" lang="zh-CN" altLang="en-US" sz="4800" dirty="0">
              <a:solidFill>
                <a:srgbClr val="002060"/>
              </a:solidFill>
              <a:latin typeface="Bernard MT Condensed" charset="0"/>
              <a:ea typeface="Bernard MT Condensed" charset="0"/>
              <a:cs typeface="Bernard MT Condensed" charset="0"/>
            </a:endParaRPr>
          </a:p>
        </p:txBody>
      </p:sp>
    </p:spTree>
    <p:extLst>
      <p:ext uri="{BB962C8B-B14F-4D97-AF65-F5344CB8AC3E}">
        <p14:creationId xmlns:p14="http://schemas.microsoft.com/office/powerpoint/2010/main" val="8411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170646"/>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(C)</a:t>
            </a:r>
          </a:p>
          <a:p>
            <a:pPr marL="457200" lvl="0" indent="-457200">
              <a:buFont typeface="Arial" charset="0"/>
              <a:buChar char="•"/>
            </a:pPr>
            <a:r>
              <a:rPr lang="en-US" altLang="zh-CN" sz="2800" dirty="0" smtClean="0">
                <a:latin typeface="Times New Roman" charset="0"/>
                <a:ea typeface="Times New Roman" charset="0"/>
                <a:cs typeface="Times New Roman" charset="0"/>
              </a:rPr>
              <a:t>63. Music </a:t>
            </a:r>
            <a:r>
              <a:rPr lang="en-US" altLang="zh-CN" sz="2800" dirty="0">
                <a:latin typeface="Times New Roman" charset="0"/>
                <a:ea typeface="Times New Roman" charset="0"/>
                <a:cs typeface="Times New Roman" charset="0"/>
              </a:rPr>
              <a:t>was first introduced to surgery with the purpose to _______.</a:t>
            </a:r>
            <a:endParaRPr lang="zh-CN" altLang="zh-CN" sz="2800" dirty="0">
              <a:latin typeface="Times New Roman" charset="0"/>
              <a:ea typeface="Times New Roman" charset="0"/>
              <a:cs typeface="Times New Roman" charset="0"/>
            </a:endParaRPr>
          </a:p>
          <a:p>
            <a:pPr lvl="0"/>
            <a:r>
              <a:rPr lang="en-US" altLang="zh-CN" sz="2800" dirty="0" smtClean="0">
                <a:latin typeface="Times New Roman" charset="0"/>
                <a:ea typeface="Times New Roman" charset="0"/>
                <a:cs typeface="Times New Roman" charset="0"/>
              </a:rPr>
              <a:t>A. help </a:t>
            </a:r>
            <a:r>
              <a:rPr lang="en-US" altLang="zh-CN" sz="2800" dirty="0">
                <a:latin typeface="Times New Roman" charset="0"/>
                <a:ea typeface="Times New Roman" charset="0"/>
                <a:cs typeface="Times New Roman" charset="0"/>
              </a:rPr>
              <a:t>to provide a tempo for doctors </a:t>
            </a:r>
            <a:endParaRPr lang="zh-CN" altLang="zh-CN" sz="2800" dirty="0">
              <a:latin typeface="Times New Roman" charset="0"/>
              <a:ea typeface="Times New Roman" charset="0"/>
              <a:cs typeface="Times New Roman" charset="0"/>
            </a:endParaRPr>
          </a:p>
          <a:p>
            <a:pPr lvl="0"/>
            <a:r>
              <a:rPr lang="en-US" altLang="zh-CN" sz="2800" dirty="0" smtClean="0">
                <a:solidFill>
                  <a:srgbClr val="FF0000"/>
                </a:solidFill>
                <a:latin typeface="Times New Roman" charset="0"/>
                <a:ea typeface="Times New Roman" charset="0"/>
                <a:cs typeface="Times New Roman" charset="0"/>
              </a:rPr>
              <a:t>B. divert </a:t>
            </a:r>
            <a:r>
              <a:rPr lang="en-US" altLang="zh-CN" sz="2800" dirty="0">
                <a:solidFill>
                  <a:srgbClr val="FF0000"/>
                </a:solidFill>
                <a:latin typeface="Times New Roman" charset="0"/>
                <a:ea typeface="Times New Roman" charset="0"/>
                <a:cs typeface="Times New Roman" charset="0"/>
              </a:rPr>
              <a:t>patents’ attention from the surgery </a:t>
            </a:r>
            <a:endParaRPr lang="zh-CN" altLang="zh-CN" sz="2800" dirty="0">
              <a:solidFill>
                <a:srgbClr val="FF0000"/>
              </a:solidFill>
              <a:latin typeface="Times New Roman" charset="0"/>
              <a:ea typeface="Times New Roman" charset="0"/>
              <a:cs typeface="Times New Roman" charset="0"/>
            </a:endParaRPr>
          </a:p>
          <a:p>
            <a:pPr lvl="0"/>
            <a:r>
              <a:rPr lang="en-US" altLang="zh-CN" sz="2800" dirty="0" smtClean="0">
                <a:latin typeface="Times New Roman" charset="0"/>
                <a:ea typeface="Times New Roman" charset="0"/>
                <a:cs typeface="Times New Roman" charset="0"/>
              </a:rPr>
              <a:t>C. provide </a:t>
            </a:r>
            <a:r>
              <a:rPr lang="en-US" altLang="zh-CN" sz="2800" dirty="0">
                <a:latin typeface="Times New Roman" charset="0"/>
                <a:ea typeface="Times New Roman" charset="0"/>
                <a:cs typeface="Times New Roman" charset="0"/>
              </a:rPr>
              <a:t>a soundtrack for the surgery </a:t>
            </a:r>
            <a:endParaRPr lang="zh-CN" altLang="zh-CN" sz="2800" dirty="0">
              <a:latin typeface="Times New Roman" charset="0"/>
              <a:ea typeface="Times New Roman" charset="0"/>
              <a:cs typeface="Times New Roman" charset="0"/>
            </a:endParaRPr>
          </a:p>
          <a:p>
            <a:pPr lvl="0"/>
            <a:r>
              <a:rPr lang="en-US" altLang="zh-CN" sz="2800" dirty="0" smtClean="0">
                <a:latin typeface="Times New Roman" charset="0"/>
                <a:ea typeface="Times New Roman" charset="0"/>
                <a:cs typeface="Times New Roman" charset="0"/>
              </a:rPr>
              <a:t>D. promote </a:t>
            </a:r>
            <a:r>
              <a:rPr lang="en-US" altLang="zh-CN" sz="2800" dirty="0">
                <a:latin typeface="Times New Roman" charset="0"/>
                <a:ea typeface="Times New Roman" charset="0"/>
                <a:cs typeface="Times New Roman" charset="0"/>
              </a:rPr>
              <a:t>the collaboration between doctors </a:t>
            </a:r>
            <a:endParaRPr lang="zh-CN" altLang="zh-CN" sz="2800" dirty="0">
              <a:latin typeface="Times New Roman" charset="0"/>
              <a:ea typeface="Times New Roman" charset="0"/>
              <a:cs typeface="Times New Roman" charset="0"/>
            </a:endParaRPr>
          </a:p>
          <a:p>
            <a:pPr algn="just"/>
            <a:endParaRPr lang="zh-CN" altLang="zh-CN" sz="2600" dirty="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Para. 2 </a:t>
            </a:r>
          </a:p>
          <a:p>
            <a:pPr algn="just"/>
            <a:r>
              <a:rPr lang="en-US" altLang="zh-CN" sz="2800" dirty="0">
                <a:latin typeface="Times New Roman" charset="0"/>
                <a:ea typeface="Times New Roman" charset="0"/>
                <a:cs typeface="Times New Roman" charset="0"/>
              </a:rPr>
              <a:t>The use of music in surgery was first introduced in 1914, </a:t>
            </a:r>
            <a:r>
              <a:rPr lang="en-US" altLang="zh-CN" sz="2800" u="sng" dirty="0">
                <a:latin typeface="Times New Roman" charset="0"/>
                <a:ea typeface="Times New Roman" charset="0"/>
                <a:cs typeface="Times New Roman" charset="0"/>
              </a:rPr>
              <a:t>with a view to soothing patients in an era before anesthesia</a:t>
            </a:r>
            <a:r>
              <a:rPr lang="en-US" altLang="zh-CN" sz="2800" dirty="0" smtClean="0">
                <a:latin typeface="Times New Roman" charset="0"/>
                <a:ea typeface="Times New Roman" charset="0"/>
                <a:cs typeface="Times New Roman" charset="0"/>
              </a:rPr>
              <a:t>.</a:t>
            </a:r>
            <a:r>
              <a:rPr lang="en-US" altLang="zh-CN" sz="2800" dirty="0"/>
              <a:t> </a:t>
            </a:r>
            <a:r>
              <a:rPr lang="en-US" altLang="zh-CN" sz="2800" dirty="0">
                <a:latin typeface="Times New Roman" charset="0"/>
                <a:ea typeface="Times New Roman" charset="0"/>
                <a:cs typeface="Times New Roman" charset="0"/>
              </a:rPr>
              <a:t>Music masked the background noise and </a:t>
            </a:r>
            <a:r>
              <a:rPr lang="en-US" altLang="zh-CN" sz="2800" u="sng" dirty="0">
                <a:latin typeface="Times New Roman" charset="0"/>
                <a:ea typeface="Times New Roman" charset="0"/>
                <a:cs typeface="Times New Roman" charset="0"/>
              </a:rPr>
              <a:t>distracted patients from the experience of being cut open and sewn back together.</a:t>
            </a:r>
            <a:r>
              <a:rPr lang="zh-CN" altLang="zh-CN" sz="2800" dirty="0">
                <a:latin typeface="Times New Roman" charset="0"/>
                <a:ea typeface="Times New Roman" charset="0"/>
                <a:cs typeface="Times New Roman" charset="0"/>
              </a:rPr>
              <a:t> </a:t>
            </a: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44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170646"/>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(C)</a:t>
            </a:r>
          </a:p>
          <a:p>
            <a:pPr marL="457200" lvl="0" indent="-457200">
              <a:buFont typeface="Arial" charset="0"/>
              <a:buChar char="•"/>
            </a:pPr>
            <a:r>
              <a:rPr lang="en-US" altLang="zh-CN" sz="2800" dirty="0" smtClean="0">
                <a:latin typeface="Times New Roman" charset="0"/>
                <a:ea typeface="Times New Roman" charset="0"/>
                <a:cs typeface="Times New Roman" charset="0"/>
              </a:rPr>
              <a:t>64. </a:t>
            </a:r>
            <a:r>
              <a:rPr lang="en-US" altLang="zh-CN" sz="2800" dirty="0">
                <a:latin typeface="Times New Roman" charset="0"/>
                <a:ea typeface="Times New Roman" charset="0"/>
                <a:cs typeface="Times New Roman" charset="0"/>
              </a:rPr>
              <a:t>According to Paragraph 3, the underlined phrase “a state of flow” most probably mean _______.</a:t>
            </a:r>
            <a:endParaRPr lang="zh-CN" altLang="zh-CN" sz="2800" dirty="0">
              <a:latin typeface="Times New Roman" charset="0"/>
              <a:ea typeface="Times New Roman" charset="0"/>
              <a:cs typeface="Times New Roman" charset="0"/>
            </a:endParaRPr>
          </a:p>
          <a:p>
            <a:pPr marL="514350" lvl="0" indent="-514350">
              <a:buAutoNum type="alphaUcPeriod"/>
            </a:pPr>
            <a:r>
              <a:rPr lang="en-US" altLang="zh-CN" sz="2800" dirty="0" smtClean="0">
                <a:latin typeface="Times New Roman" charset="0"/>
                <a:ea typeface="Times New Roman" charset="0"/>
                <a:cs typeface="Times New Roman" charset="0"/>
              </a:rPr>
              <a:t>a </a:t>
            </a:r>
            <a:r>
              <a:rPr lang="en-US" altLang="zh-CN" sz="2800" dirty="0">
                <a:latin typeface="Times New Roman" charset="0"/>
                <a:ea typeface="Times New Roman" charset="0"/>
                <a:cs typeface="Times New Roman" charset="0"/>
              </a:rPr>
              <a:t>state of excitement before the end of a working day </a:t>
            </a:r>
            <a:endParaRPr lang="zh-CN" altLang="zh-CN" sz="2800" dirty="0">
              <a:latin typeface="Times New Roman" charset="0"/>
              <a:ea typeface="Times New Roman" charset="0"/>
              <a:cs typeface="Times New Roman" charset="0"/>
            </a:endParaRPr>
          </a:p>
          <a:p>
            <a:pPr marL="514350" lvl="0" indent="-514350">
              <a:buAutoNum type="alphaUcPeriod"/>
            </a:pPr>
            <a:r>
              <a:rPr lang="en-US" altLang="zh-CN" sz="2800" dirty="0" smtClean="0">
                <a:latin typeface="Times New Roman" charset="0"/>
                <a:ea typeface="Times New Roman" charset="0"/>
                <a:cs typeface="Times New Roman" charset="0"/>
              </a:rPr>
              <a:t>an </a:t>
            </a:r>
            <a:r>
              <a:rPr lang="en-US" altLang="zh-CN" sz="2800" dirty="0">
                <a:latin typeface="Times New Roman" charset="0"/>
                <a:ea typeface="Times New Roman" charset="0"/>
                <a:cs typeface="Times New Roman" charset="0"/>
              </a:rPr>
              <a:t>overflow of gratitude for the cooperative surgery team </a:t>
            </a:r>
          </a:p>
          <a:p>
            <a:pPr marL="514350" lvl="0" indent="-514350">
              <a:buAutoNum type="alphaUcPeriod"/>
            </a:pPr>
            <a:r>
              <a:rPr lang="en-US" altLang="zh-CN" sz="2800" dirty="0" smtClean="0">
                <a:latin typeface="Times New Roman" charset="0"/>
                <a:ea typeface="Times New Roman" charset="0"/>
                <a:cs typeface="Times New Roman" charset="0"/>
              </a:rPr>
              <a:t>particular </a:t>
            </a:r>
            <a:r>
              <a:rPr lang="en-US" altLang="zh-CN" sz="2800" dirty="0">
                <a:latin typeface="Times New Roman" charset="0"/>
                <a:ea typeface="Times New Roman" charset="0"/>
                <a:cs typeface="Times New Roman" charset="0"/>
              </a:rPr>
              <a:t>mental state of self-awareness among surgeons </a:t>
            </a:r>
          </a:p>
          <a:p>
            <a:pPr marL="514350" lvl="0" indent="-514350">
              <a:buAutoNum type="alphaUcPeriod"/>
            </a:pPr>
            <a:r>
              <a:rPr lang="en-US" altLang="zh-CN" sz="2800" dirty="0" smtClean="0">
                <a:solidFill>
                  <a:srgbClr val="FF0000"/>
                </a:solidFill>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mental state of full involvement in the process of surgery</a:t>
            </a:r>
            <a:endParaRPr lang="zh-CN" altLang="zh-CN" sz="2800" dirty="0">
              <a:solidFill>
                <a:srgbClr val="FF0000"/>
              </a:solidFill>
              <a:latin typeface="Times New Roman" charset="0"/>
              <a:ea typeface="Times New Roman" charset="0"/>
              <a:cs typeface="Times New Roman" charset="0"/>
            </a:endParaRPr>
          </a:p>
          <a:p>
            <a:pPr algn="just"/>
            <a:endParaRPr lang="zh-CN" altLang="zh-CN" sz="2600" dirty="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Para. 3 </a:t>
            </a:r>
          </a:p>
          <a:p>
            <a:r>
              <a:rPr lang="en-US" altLang="zh-CN" sz="2800" dirty="0">
                <a:latin typeface="Times New Roman" charset="0"/>
                <a:ea typeface="Times New Roman" charset="0"/>
                <a:cs typeface="Times New Roman" charset="0"/>
              </a:rPr>
              <a:t>“Whether a surgeon </a:t>
            </a:r>
            <a:r>
              <a:rPr lang="en-US" altLang="zh-CN" sz="2800" dirty="0" smtClean="0">
                <a:latin typeface="Times New Roman" charset="0"/>
                <a:ea typeface="Times New Roman" charset="0"/>
                <a:cs typeface="Times New Roman" charset="0"/>
              </a:rPr>
              <a:t>realizes </a:t>
            </a:r>
            <a:r>
              <a:rPr lang="en-US" altLang="zh-CN" sz="2800" dirty="0">
                <a:latin typeface="Times New Roman" charset="0"/>
                <a:ea typeface="Times New Roman" charset="0"/>
                <a:cs typeface="Times New Roman" charset="0"/>
              </a:rPr>
              <a:t>it or not, when operating they are in </a:t>
            </a:r>
            <a:r>
              <a:rPr lang="en-US" altLang="zh-CN" sz="2800" u="sng" dirty="0">
                <a:latin typeface="Times New Roman" charset="0"/>
                <a:ea typeface="Times New Roman" charset="0"/>
                <a:cs typeface="Times New Roman" charset="0"/>
              </a:rPr>
              <a:t>a state of flow</a:t>
            </a:r>
            <a:r>
              <a:rPr lang="en-US" altLang="zh-CN" sz="2800" dirty="0">
                <a:latin typeface="Times New Roman" charset="0"/>
                <a:ea typeface="Times New Roman" charset="0"/>
                <a:cs typeface="Times New Roman" charset="0"/>
              </a:rPr>
              <a:t>...one develops a sense </a:t>
            </a:r>
            <a:r>
              <a:rPr lang="en-US" altLang="zh-CN" sz="2800" u="sng" dirty="0">
                <a:latin typeface="Times New Roman" charset="0"/>
                <a:ea typeface="Times New Roman" charset="0"/>
                <a:cs typeface="Times New Roman" charset="0"/>
              </a:rPr>
              <a:t>of inner peace </a:t>
            </a:r>
            <a:r>
              <a:rPr lang="en-US" altLang="zh-CN" sz="2800" dirty="0">
                <a:latin typeface="Times New Roman" charset="0"/>
                <a:ea typeface="Times New Roman" charset="0"/>
                <a:cs typeface="Times New Roman" charset="0"/>
              </a:rPr>
              <a:t>and one loses any sense of time passing.”</a:t>
            </a:r>
            <a:endParaRPr lang="zh-CN"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8836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5724644"/>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(C)</a:t>
            </a:r>
          </a:p>
          <a:p>
            <a:pPr lvl="0"/>
            <a:r>
              <a:rPr lang="en-US" altLang="zh-CN" sz="2600" dirty="0" smtClean="0">
                <a:latin typeface="Times New Roman" charset="0"/>
                <a:ea typeface="Times New Roman" charset="0"/>
                <a:cs typeface="Times New Roman" charset="0"/>
              </a:rPr>
              <a:t>65.</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What </a:t>
            </a:r>
            <a:r>
              <a:rPr lang="en-US" altLang="zh-CN" sz="2600" dirty="0">
                <a:latin typeface="Times New Roman" charset="0"/>
                <a:ea typeface="Times New Roman" charset="0"/>
                <a:cs typeface="Times New Roman" charset="0"/>
              </a:rPr>
              <a:t>can be inferred from the passage?</a:t>
            </a:r>
            <a:endParaRPr lang="zh-CN" altLang="zh-CN" sz="2600" dirty="0">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A.</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Listening </a:t>
            </a:r>
            <a:r>
              <a:rPr lang="en-US" altLang="zh-CN" sz="2600" dirty="0">
                <a:latin typeface="Times New Roman" charset="0"/>
                <a:ea typeface="Times New Roman" charset="0"/>
                <a:cs typeface="Times New Roman" charset="0"/>
              </a:rPr>
              <a:t>to music enhances surgeons’ concentration during difficult work</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t>
            </a:r>
            <a:r>
              <a:rPr lang="en-US" altLang="zh-CN" sz="2600" dirty="0" smtClean="0">
                <a:solidFill>
                  <a:srgbClr val="FF0000"/>
                </a:solidFill>
                <a:latin typeface="Times New Roman" charset="0"/>
                <a:ea typeface="Times New Roman" charset="0"/>
                <a:cs typeface="Times New Roman" charset="0"/>
              </a:rPr>
              <a:t>not</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infer</a:t>
            </a:r>
            <a:r>
              <a:rPr lang="en-US" altLang="zh-CN" sz="2600" dirty="0" smtClean="0">
                <a:latin typeface="Times New Roman" charset="0"/>
                <a:ea typeface="Times New Roman" charset="0"/>
                <a:cs typeface="Times New Roman" charset="0"/>
              </a:rPr>
              <a:t>)</a:t>
            </a:r>
            <a:endParaRPr lang="zh-CN" altLang="zh-CN" sz="2600" dirty="0">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B.</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The </a:t>
            </a:r>
            <a:r>
              <a:rPr lang="en-US" altLang="zh-CN" sz="2600" dirty="0">
                <a:latin typeface="Times New Roman" charset="0"/>
                <a:ea typeface="Times New Roman" charset="0"/>
                <a:cs typeface="Times New Roman" charset="0"/>
              </a:rPr>
              <a:t>soundtracks need to be loud enough to discourage small talk between doctors.</a:t>
            </a:r>
            <a:endParaRPr lang="zh-CN" altLang="zh-CN" sz="2600" dirty="0">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C.</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The </a:t>
            </a:r>
            <a:r>
              <a:rPr lang="en-US" altLang="zh-CN" sz="2600" dirty="0">
                <a:latin typeface="Times New Roman" charset="0"/>
                <a:ea typeface="Times New Roman" charset="0"/>
                <a:cs typeface="Times New Roman" charset="0"/>
              </a:rPr>
              <a:t>volume of the music can be considered moderate when everyone can hear it. </a:t>
            </a:r>
            <a:endParaRPr lang="zh-CN" altLang="zh-CN" sz="2600" dirty="0">
              <a:latin typeface="Times New Roman" charset="0"/>
              <a:ea typeface="Times New Roman" charset="0"/>
              <a:cs typeface="Times New Roman" charset="0"/>
            </a:endParaRPr>
          </a:p>
          <a:p>
            <a:pPr lvl="0"/>
            <a:r>
              <a:rPr lang="en-US" altLang="zh-CN" sz="2600" dirty="0" smtClean="0">
                <a:solidFill>
                  <a:srgbClr val="FF0000"/>
                </a:solidFill>
                <a:latin typeface="Times New Roman" charset="0"/>
                <a:ea typeface="Times New Roman" charset="0"/>
                <a:cs typeface="Times New Roman" charset="0"/>
              </a:rPr>
              <a:t>D.</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The </a:t>
            </a:r>
            <a:r>
              <a:rPr lang="en-US" altLang="zh-CN" sz="2600" dirty="0">
                <a:solidFill>
                  <a:srgbClr val="FF0000"/>
                </a:solidFill>
                <a:latin typeface="Times New Roman" charset="0"/>
                <a:ea typeface="Times New Roman" charset="0"/>
                <a:cs typeface="Times New Roman" charset="0"/>
              </a:rPr>
              <a:t>soundtracks played in the operating room may be a consensus among doctors.</a:t>
            </a:r>
            <a:endParaRPr lang="zh-CN" altLang="zh-CN" sz="2600" dirty="0">
              <a:solidFill>
                <a:srgbClr val="FF0000"/>
              </a:solidFill>
              <a:latin typeface="Times New Roman" charset="0"/>
              <a:ea typeface="Times New Roman" charset="0"/>
              <a:cs typeface="Times New Roman" charset="0"/>
            </a:endParaRPr>
          </a:p>
          <a:p>
            <a:pPr algn="just"/>
            <a:endParaRPr lang="zh-CN" altLang="zh-CN" sz="2600" dirty="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Para. 4. </a:t>
            </a:r>
            <a:r>
              <a:rPr lang="en-US" altLang="zh-CN" sz="2600" dirty="0">
                <a:latin typeface="Times New Roman" charset="0"/>
                <a:ea typeface="Times New Roman" charset="0"/>
                <a:cs typeface="Times New Roman" charset="0"/>
              </a:rPr>
              <a:t>it can hinder communication during operations</a:t>
            </a:r>
            <a:r>
              <a:rPr lang="zh-CN" altLang="zh-CN" sz="2600" dirty="0">
                <a:latin typeface="Times New Roman" charset="0"/>
                <a:ea typeface="Times New Roman" charset="0"/>
                <a:cs typeface="Times New Roman" charset="0"/>
              </a:rPr>
              <a:t> </a:t>
            </a:r>
            <a:r>
              <a:rPr lang="is-IS" altLang="zh-CN" sz="2600" dirty="0" smtClean="0">
                <a:latin typeface="Times New Roman" charset="0"/>
                <a:ea typeface="Times New Roman" charset="0"/>
                <a:cs typeface="Times New Roman" charset="0"/>
              </a:rPr>
              <a:t>…</a:t>
            </a:r>
            <a:r>
              <a:rPr lang="en-US" altLang="zh-CN" sz="2600" dirty="0" smtClean="0">
                <a:latin typeface="Times New Roman" charset="0"/>
                <a:ea typeface="Times New Roman" charset="0"/>
                <a:cs typeface="Times New Roman" charset="0"/>
              </a:rPr>
              <a:t>moderate </a:t>
            </a:r>
            <a:r>
              <a:rPr lang="en-US" altLang="zh-CN" sz="2600" dirty="0">
                <a:latin typeface="Times New Roman" charset="0"/>
                <a:ea typeface="Times New Roman" charset="0"/>
                <a:cs typeface="Times New Roman" charset="0"/>
              </a:rPr>
              <a:t>enough to make sure everyone can be heard</a:t>
            </a:r>
            <a:r>
              <a:rPr lang="zh-CN" altLang="zh-CN" sz="2600" dirty="0">
                <a:latin typeface="Times New Roman" charset="0"/>
                <a:ea typeface="Times New Roman" charset="0"/>
                <a:cs typeface="Times New Roman" charset="0"/>
              </a:rPr>
              <a:t> </a:t>
            </a:r>
            <a:endParaRPr lang="en-US" altLang="zh-CN" sz="2600" dirty="0" smtClean="0">
              <a:latin typeface="Times New Roman" charset="0"/>
              <a:ea typeface="Times New Roman" charset="0"/>
              <a:cs typeface="Times New Roman" charset="0"/>
            </a:endParaRPr>
          </a:p>
          <a:p>
            <a:pPr marL="457200" indent="-457200" algn="just">
              <a:buFont typeface="Arial" charset="0"/>
              <a:buChar char="•"/>
            </a:pPr>
            <a:r>
              <a:rPr lang="is-IS" altLang="zh-CN" sz="2600" dirty="0" smtClean="0">
                <a:latin typeface="Times New Roman" charset="0"/>
                <a:ea typeface="Times New Roman" charset="0"/>
                <a:cs typeface="Times New Roman" charset="0"/>
              </a:rPr>
              <a:t>…</a:t>
            </a:r>
            <a:r>
              <a:rPr lang="en-US" altLang="zh-CN" sz="2600" dirty="0" smtClean="0">
                <a:latin typeface="Times New Roman" charset="0"/>
                <a:ea typeface="Times New Roman" charset="0"/>
                <a:cs typeface="Times New Roman" charset="0"/>
              </a:rPr>
              <a:t>surgeons </a:t>
            </a:r>
            <a:r>
              <a:rPr lang="en-US" altLang="zh-CN" sz="2600" dirty="0">
                <a:latin typeface="Times New Roman" charset="0"/>
                <a:ea typeface="Times New Roman" charset="0"/>
                <a:cs typeface="Times New Roman" charset="0"/>
              </a:rPr>
              <a:t>and their teams should have an ongoing discussion about their soundtracks, as it is “important not to offend others who have different tastes”</a:t>
            </a:r>
            <a:endParaRPr lang="en-US" altLang="zh-CN" sz="2600" dirty="0" smtClean="0">
              <a:latin typeface="Times New Roman" charset="0"/>
              <a:ea typeface="Times New Roman" charset="0"/>
              <a:cs typeface="Times New Roman" charset="0"/>
            </a:endParaRPr>
          </a:p>
          <a:p>
            <a:pPr marL="457200" indent="-457200" algn="just">
              <a:buFont typeface="Arial" charset="0"/>
              <a:buChar char="•"/>
            </a:pPr>
            <a:endParaRPr lang="en-US" altLang="zh-CN" sz="2800" dirty="0" smtClean="0"/>
          </a:p>
          <a:p>
            <a:pPr marL="457200" indent="-457200" algn="just">
              <a:buFont typeface="Arial" charset="0"/>
              <a:buChar char="•"/>
            </a:pPr>
            <a:endParaRPr lang="en-US" altLang="zh-CN" sz="26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1011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661182" y="1237135"/>
            <a:ext cx="11379909" cy="5909310"/>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Reading: (C)</a:t>
            </a:r>
          </a:p>
          <a:p>
            <a:pPr lvl="0"/>
            <a:r>
              <a:rPr lang="en-US" altLang="zh-CN" sz="2600" dirty="0" smtClean="0">
                <a:latin typeface="Times New Roman" charset="0"/>
                <a:ea typeface="Times New Roman" charset="0"/>
                <a:cs typeface="Times New Roman" charset="0"/>
              </a:rPr>
              <a:t>66.</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What’s </a:t>
            </a:r>
            <a:r>
              <a:rPr lang="en-US" altLang="zh-CN" sz="2600" dirty="0">
                <a:latin typeface="Times New Roman" charset="0"/>
                <a:ea typeface="Times New Roman" charset="0"/>
                <a:cs typeface="Times New Roman" charset="0"/>
              </a:rPr>
              <a:t>the best title of the passage? </a:t>
            </a:r>
            <a:endParaRPr lang="zh-CN" altLang="zh-CN" sz="2600" dirty="0">
              <a:latin typeface="Times New Roman" charset="0"/>
              <a:ea typeface="Times New Roman" charset="0"/>
              <a:cs typeface="Times New Roman" charset="0"/>
            </a:endParaRPr>
          </a:p>
          <a:p>
            <a:pPr lvl="0"/>
            <a:r>
              <a:rPr lang="en-US" altLang="zh-CN" sz="2600" dirty="0" smtClean="0">
                <a:solidFill>
                  <a:srgbClr val="FF0000"/>
                </a:solidFill>
                <a:latin typeface="Times New Roman" charset="0"/>
                <a:ea typeface="Times New Roman" charset="0"/>
                <a:cs typeface="Times New Roman" charset="0"/>
              </a:rPr>
              <a:t>A.</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What </a:t>
            </a:r>
            <a:r>
              <a:rPr lang="en-US" altLang="zh-CN" sz="2600" dirty="0">
                <a:solidFill>
                  <a:srgbClr val="FF0000"/>
                </a:solidFill>
                <a:latin typeface="Times New Roman" charset="0"/>
                <a:ea typeface="Times New Roman" charset="0"/>
                <a:cs typeface="Times New Roman" charset="0"/>
              </a:rPr>
              <a:t>might a doctor listen to during surgery?</a:t>
            </a:r>
            <a:endParaRPr lang="zh-CN" altLang="zh-CN" sz="2600" dirty="0">
              <a:solidFill>
                <a:srgbClr val="FF0000"/>
              </a:solidFill>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B.</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Can </a:t>
            </a:r>
            <a:r>
              <a:rPr lang="en-US" altLang="zh-CN" sz="2600" dirty="0">
                <a:latin typeface="Times New Roman" charset="0"/>
                <a:ea typeface="Times New Roman" charset="0"/>
                <a:cs typeface="Times New Roman" charset="0"/>
              </a:rPr>
              <a:t>a soundtrack help in a surgery? </a:t>
            </a:r>
            <a:endParaRPr lang="zh-CN" altLang="zh-CN" sz="2600" dirty="0">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C.</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An </a:t>
            </a:r>
            <a:r>
              <a:rPr lang="en-US" altLang="zh-CN" sz="2600" dirty="0">
                <a:latin typeface="Times New Roman" charset="0"/>
                <a:ea typeface="Times New Roman" charset="0"/>
                <a:cs typeface="Times New Roman" charset="0"/>
              </a:rPr>
              <a:t>unusual scene in an operating </a:t>
            </a:r>
            <a:r>
              <a:rPr lang="en-US" altLang="zh-CN" sz="2600" dirty="0" smtClean="0">
                <a:latin typeface="Times New Roman" charset="0"/>
                <a:ea typeface="Times New Roman" charset="0"/>
                <a:cs typeface="Times New Roman" charset="0"/>
              </a:rPr>
              <a:t>room</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(para.</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2)</a:t>
            </a:r>
            <a:endParaRPr lang="zh-CN" altLang="zh-CN" sz="2600" dirty="0">
              <a:latin typeface="Times New Roman" charset="0"/>
              <a:ea typeface="Times New Roman" charset="0"/>
              <a:cs typeface="Times New Roman" charset="0"/>
            </a:endParaRPr>
          </a:p>
          <a:p>
            <a:pPr lvl="0"/>
            <a:r>
              <a:rPr lang="en-US" altLang="zh-CN" sz="2600" dirty="0" smtClean="0">
                <a:latin typeface="Times New Roman" charset="0"/>
                <a:ea typeface="Times New Roman" charset="0"/>
                <a:cs typeface="Times New Roman" charset="0"/>
              </a:rPr>
              <a:t>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Music </a:t>
            </a:r>
            <a:r>
              <a:rPr lang="en-US" altLang="zh-CN" sz="2600" dirty="0">
                <a:latin typeface="Times New Roman" charset="0"/>
                <a:ea typeface="Times New Roman" charset="0"/>
                <a:cs typeface="Times New Roman" charset="0"/>
              </a:rPr>
              <a:t>in the least expected places </a:t>
            </a:r>
            <a:endParaRPr lang="zh-CN" altLang="zh-CN" sz="2600" dirty="0">
              <a:latin typeface="Times New Roman" charset="0"/>
              <a:ea typeface="Times New Roman" charset="0"/>
              <a:cs typeface="Times New Roman" charset="0"/>
            </a:endParaRPr>
          </a:p>
          <a:p>
            <a:pPr algn="just"/>
            <a:endParaRPr lang="en-US" altLang="zh-CN" sz="2800" dirty="0" smtClean="0"/>
          </a:p>
          <a:p>
            <a:pPr algn="just"/>
            <a:endParaRPr lang="en-US" altLang="zh-CN" sz="2800" dirty="0">
              <a:latin typeface="Times New Roman" charset="0"/>
              <a:ea typeface="Times New Roman" charset="0"/>
              <a:cs typeface="Times New Roman" charset="0"/>
            </a:endParaRPr>
          </a:p>
          <a:p>
            <a:pPr algn="just"/>
            <a:r>
              <a:rPr lang="en-US" altLang="zh-CN" sz="2800" dirty="0" smtClean="0">
                <a:latin typeface="Times New Roman" charset="0"/>
                <a:ea typeface="Times New Roman" charset="0"/>
                <a:cs typeface="Times New Roman" charset="0"/>
              </a:rPr>
              <a:t>Para 1. Two surgeons</a:t>
            </a:r>
            <a:r>
              <a:rPr lang="is-IS" altLang="zh-CN" sz="2800" dirty="0" smtClean="0">
                <a:latin typeface="Times New Roman" charset="0"/>
                <a:ea typeface="Times New Roman" charset="0"/>
                <a:cs typeface="Times New Roman" charset="0"/>
              </a:rPr>
              <a:t>…are trying to decide what to listen to while they operate.</a:t>
            </a:r>
          </a:p>
          <a:p>
            <a:pPr algn="just"/>
            <a:r>
              <a:rPr lang="en-US" altLang="zh-CN" sz="2800" dirty="0" smtClean="0">
                <a:latin typeface="Times New Roman" charset="0"/>
                <a:ea typeface="Times New Roman" charset="0"/>
                <a:cs typeface="Times New Roman" charset="0"/>
              </a:rPr>
              <a:t>P</a:t>
            </a:r>
            <a:r>
              <a:rPr lang="is-IS" altLang="zh-CN" sz="2800" dirty="0" smtClean="0">
                <a:latin typeface="Times New Roman" charset="0"/>
                <a:ea typeface="Times New Roman" charset="0"/>
                <a:cs typeface="Times New Roman" charset="0"/>
              </a:rPr>
              <a:t>ara 2/3. origin and benefit </a:t>
            </a:r>
          </a:p>
          <a:p>
            <a:pPr algn="just"/>
            <a:r>
              <a:rPr lang="en-US" altLang="zh-CN" sz="2800" dirty="0" smtClean="0">
                <a:latin typeface="Times New Roman" charset="0"/>
                <a:ea typeface="Times New Roman" charset="0"/>
                <a:cs typeface="Times New Roman" charset="0"/>
              </a:rPr>
              <a:t>P</a:t>
            </a:r>
            <a:r>
              <a:rPr lang="is-IS" altLang="zh-CN" sz="2800" dirty="0" smtClean="0">
                <a:latin typeface="Times New Roman" charset="0"/>
                <a:ea typeface="Times New Roman" charset="0"/>
                <a:cs typeface="Times New Roman" charset="0"/>
              </a:rPr>
              <a:t>ara 4/5. what to listen to </a:t>
            </a:r>
          </a:p>
          <a:p>
            <a:pPr algn="just"/>
            <a:endParaRPr lang="en-US" altLang="zh-CN" sz="2800" dirty="0" smtClean="0">
              <a:latin typeface="Times New Roman" charset="0"/>
              <a:ea typeface="Times New Roman" charset="0"/>
              <a:cs typeface="Times New Roman" charset="0"/>
            </a:endParaRPr>
          </a:p>
          <a:p>
            <a:pPr marL="457200" indent="-457200" algn="just">
              <a:buFont typeface="Arial" charset="0"/>
              <a:buChar char="•"/>
            </a:pPr>
            <a:endParaRPr lang="en-US" altLang="zh-CN" sz="26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0514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3" name="文本框 2"/>
          <p:cNvSpPr txBox="1"/>
          <p:nvPr/>
        </p:nvSpPr>
        <p:spPr>
          <a:xfrm>
            <a:off x="562708" y="913578"/>
            <a:ext cx="11379909" cy="3693319"/>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Build your vocabulary</a:t>
            </a:r>
            <a:r>
              <a:rPr lang="en-US" altLang="zh-CN" sz="2600" dirty="0" smtClean="0">
                <a:latin typeface="Times New Roman" charset="0"/>
                <a:ea typeface="Times New Roman" charset="0"/>
                <a:cs typeface="Times New Roman" charset="0"/>
              </a:rPr>
              <a:t>:</a:t>
            </a:r>
          </a:p>
          <a:p>
            <a:pPr algn="just"/>
            <a:r>
              <a:rPr lang="zh-CN" altLang="en-US" sz="2600" dirty="0" smtClean="0">
                <a:latin typeface="Times New Roman" charset="0"/>
                <a:ea typeface="Times New Roman" charset="0"/>
                <a:cs typeface="Times New Roman" charset="0"/>
              </a:rPr>
              <a:t>唱跑调：</a:t>
            </a:r>
            <a:r>
              <a:rPr lang="en-US" altLang="zh-CN" sz="2600" dirty="0" smtClean="0">
                <a:latin typeface="Times New Roman" charset="0"/>
                <a:ea typeface="Times New Roman" charset="0"/>
                <a:cs typeface="Times New Roman" charset="0"/>
              </a:rPr>
              <a:t>sing </a:t>
            </a:r>
            <a:r>
              <a:rPr lang="en-US" altLang="zh-CN" sz="2600" dirty="0" err="1" smtClean="0">
                <a:latin typeface="Times New Roman" charset="0"/>
                <a:ea typeface="Times New Roman" charset="0"/>
                <a:cs typeface="Times New Roman" charset="0"/>
              </a:rPr>
              <a:t>sth</a:t>
            </a:r>
            <a:r>
              <a:rPr lang="en-US" altLang="zh-CN" sz="2600" dirty="0" smtClean="0">
                <a:latin typeface="Times New Roman" charset="0"/>
                <a:ea typeface="Times New Roman" charset="0"/>
                <a:cs typeface="Times New Roman" charset="0"/>
              </a:rPr>
              <a:t> off-key </a:t>
            </a:r>
          </a:p>
          <a:p>
            <a:pPr algn="just"/>
            <a:r>
              <a:rPr lang="en-US" altLang="zh-CN" sz="2600" dirty="0" smtClean="0">
                <a:latin typeface="Times New Roman" charset="0"/>
                <a:ea typeface="Times New Roman" charset="0"/>
                <a:cs typeface="Times New Roman" charset="0"/>
              </a:rPr>
              <a:t>Music </a:t>
            </a:r>
            <a:r>
              <a:rPr lang="en-US" altLang="zh-CN" sz="2600" dirty="0" smtClean="0">
                <a:solidFill>
                  <a:srgbClr val="FF0000"/>
                </a:solidFill>
                <a:latin typeface="Times New Roman" charset="0"/>
                <a:ea typeface="Times New Roman" charset="0"/>
                <a:cs typeface="Times New Roman" charset="0"/>
              </a:rPr>
              <a:t>masked</a:t>
            </a:r>
            <a:r>
              <a:rPr lang="en-US" altLang="zh-CN" sz="2600" dirty="0" smtClean="0">
                <a:latin typeface="Times New Roman" charset="0"/>
                <a:ea typeface="Times New Roman" charset="0"/>
                <a:cs typeface="Times New Roman" charset="0"/>
              </a:rPr>
              <a:t> the background noise. </a:t>
            </a:r>
          </a:p>
          <a:p>
            <a:pPr marL="457200" indent="-457200" algn="just">
              <a:buFont typeface="Arial" charset="0"/>
              <a:buChar char="•"/>
            </a:pPr>
            <a:r>
              <a:rPr lang="en-US" altLang="zh-CN" sz="2600" dirty="0" smtClean="0">
                <a:latin typeface="Times New Roman" charset="0"/>
                <a:ea typeface="Times New Roman" charset="0"/>
                <a:cs typeface="Times New Roman" charset="0"/>
              </a:rPr>
              <a:t> mask: </a:t>
            </a:r>
            <a:r>
              <a:rPr lang="zh-CN" altLang="en-US" sz="2600" dirty="0" smtClean="0">
                <a:latin typeface="Times New Roman" charset="0"/>
                <a:ea typeface="Times New Roman" charset="0"/>
                <a:cs typeface="Times New Roman" charset="0"/>
              </a:rPr>
              <a:t>掩饰、掩藏</a:t>
            </a:r>
          </a:p>
          <a:p>
            <a:pPr marL="457200" indent="-457200" algn="just">
              <a:buFont typeface="Arial" charset="0"/>
              <a:buChar char="•"/>
            </a:pPr>
            <a:r>
              <a:rPr lang="en-US" altLang="zh-CN" sz="2600" dirty="0" smtClean="0">
                <a:latin typeface="Times New Roman" charset="0"/>
                <a:ea typeface="Times New Roman" charset="0"/>
                <a:cs typeface="Times New Roman" charset="0"/>
              </a:rPr>
              <a:t>e.g.</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She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masked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her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anger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with</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smile.</a:t>
            </a:r>
            <a:r>
              <a:rPr lang="zh-CN" altLang="en-US" sz="2600" dirty="0" smtClean="0">
                <a:latin typeface="Times New Roman" charset="0"/>
                <a:ea typeface="Times New Roman" charset="0"/>
                <a:cs typeface="Times New Roman" charset="0"/>
              </a:rPr>
              <a:t> </a:t>
            </a:r>
          </a:p>
          <a:p>
            <a:pPr algn="just"/>
            <a:r>
              <a:rPr lang="en-US" altLang="zh-CN" sz="2600" dirty="0" smtClean="0">
                <a:latin typeface="Times New Roman" charset="0"/>
                <a:ea typeface="Times New Roman" charset="0"/>
                <a:cs typeface="Times New Roman" charset="0"/>
              </a:rPr>
              <a:t>The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music</a:t>
            </a:r>
            <a:r>
              <a:rPr lang="zh-CN" altLang="en-US" sz="2600" dirty="0" smtClean="0">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lingers</a:t>
            </a:r>
            <a:r>
              <a:rPr lang="zh-CN" altLang="en-US" sz="2600" dirty="0" smtClean="0">
                <a:solidFill>
                  <a:srgbClr val="FF0000"/>
                </a:solidFill>
                <a:latin typeface="Times New Roman" charset="0"/>
                <a:ea typeface="Times New Roman" charset="0"/>
                <a:cs typeface="Times New Roman" charset="0"/>
              </a:rPr>
              <a:t> </a:t>
            </a:r>
            <a:r>
              <a:rPr lang="en-US" altLang="zh-CN" sz="2600" dirty="0" smtClean="0">
                <a:solidFill>
                  <a:srgbClr val="FF0000"/>
                </a:solidFill>
                <a:latin typeface="Times New Roman" charset="0"/>
                <a:ea typeface="Times New Roman" charset="0"/>
                <a:cs typeface="Times New Roman" charset="0"/>
              </a:rPr>
              <a:t>on</a:t>
            </a:r>
            <a:r>
              <a:rPr lang="en-US" altLang="zh-CN" sz="2600" dirty="0" smtClean="0">
                <a:latin typeface="Times New Roman" charset="0"/>
                <a:ea typeface="Times New Roman" charset="0"/>
                <a:cs typeface="Times New Roman" charset="0"/>
              </a:rPr>
              <a:t>.</a:t>
            </a:r>
            <a:r>
              <a:rPr lang="zh-CN" altLang="en-US" sz="2600" dirty="0" smtClean="0">
                <a:latin typeface="Times New Roman" charset="0"/>
                <a:ea typeface="Times New Roman" charset="0"/>
                <a:cs typeface="Times New Roman" charset="0"/>
              </a:rPr>
              <a:t> </a:t>
            </a:r>
          </a:p>
          <a:p>
            <a:pPr marL="457200" indent="-457200" algn="just">
              <a:buFont typeface="Arial" charset="0"/>
              <a:buChar char="•"/>
            </a:pPr>
            <a:r>
              <a:rPr lang="en-US" altLang="zh-CN" sz="2600" dirty="0">
                <a:latin typeface="Times New Roman" charset="0"/>
                <a:ea typeface="Times New Roman" charset="0"/>
                <a:cs typeface="Times New Roman" charset="0"/>
              </a:rPr>
              <a:t>l</a:t>
            </a:r>
            <a:r>
              <a:rPr lang="en-US" altLang="zh-CN" sz="2600" dirty="0" smtClean="0">
                <a:latin typeface="Times New Roman" charset="0"/>
                <a:ea typeface="Times New Roman" charset="0"/>
                <a:cs typeface="Times New Roman" charset="0"/>
              </a:rPr>
              <a:t>inger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(on):</a:t>
            </a:r>
            <a:r>
              <a:rPr lang="zh-CN" altLang="en-US" sz="2600" dirty="0" smtClean="0">
                <a:latin typeface="Times New Roman" charset="0"/>
                <a:ea typeface="Times New Roman" charset="0"/>
                <a:cs typeface="Times New Roman" charset="0"/>
              </a:rPr>
              <a:t> 继续存留</a:t>
            </a:r>
          </a:p>
          <a:p>
            <a:pPr marL="457200" indent="-457200" algn="just">
              <a:buFont typeface="Arial" charset="0"/>
              <a:buChar char="•"/>
            </a:pPr>
            <a:r>
              <a:rPr lang="en-US" altLang="zh-CN" sz="2600" dirty="0" smtClean="0">
                <a:latin typeface="Times New Roman" charset="0"/>
                <a:ea typeface="Times New Roman" charset="0"/>
                <a:cs typeface="Times New Roman" charset="0"/>
              </a:rPr>
              <a:t>The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fragrance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of</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flowers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lingers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in</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room.</a:t>
            </a:r>
            <a:r>
              <a:rPr lang="zh-CN" altLang="en-US" sz="2600" dirty="0" smtClean="0">
                <a:latin typeface="Times New Roman" charset="0"/>
                <a:ea typeface="Times New Roman" charset="0"/>
                <a:cs typeface="Times New Roman" charset="0"/>
              </a:rPr>
              <a:t> </a:t>
            </a:r>
            <a:endParaRPr lang="en-US" altLang="zh-CN" sz="2600" dirty="0">
              <a:latin typeface="Times New Roman" charset="0"/>
              <a:ea typeface="Times New Roman" charset="0"/>
              <a:cs typeface="Times New Roman" charset="0"/>
            </a:endParaRPr>
          </a:p>
          <a:p>
            <a:pPr algn="just"/>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8756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24911455"/>
              </p:ext>
            </p:extLst>
          </p:nvPr>
        </p:nvGraphicFramePr>
        <p:xfrm>
          <a:off x="758075" y="2545430"/>
          <a:ext cx="10846190" cy="4023360"/>
        </p:xfrm>
        <a:graphic>
          <a:graphicData uri="http://schemas.openxmlformats.org/drawingml/2006/table">
            <a:tbl>
              <a:tblPr/>
              <a:tblGrid>
                <a:gridCol w="10846190"/>
              </a:tblGrid>
              <a:tr h="3825590">
                <a:tc>
                  <a:txBody>
                    <a:bodyPr/>
                    <a:lstStyle/>
                    <a:p>
                      <a:pPr marL="266700" indent="-266700" algn="just">
                        <a:spcAft>
                          <a:spcPts val="0"/>
                        </a:spcAft>
                      </a:pPr>
                      <a:r>
                        <a:rPr lang="en-US" sz="2400" kern="0" dirty="0">
                          <a:solidFill>
                            <a:srgbClr val="000000"/>
                          </a:solidFill>
                          <a:effectLst/>
                          <a:latin typeface="Times New Roman" charset="0"/>
                          <a:ea typeface="Times New Roman" charset="0"/>
                          <a:cs typeface="Times New Roman" charset="0"/>
                        </a:rPr>
                        <a:t>A. People may universally have the experience of having their heart beat faster when threatened. </a:t>
                      </a:r>
                      <a:endParaRPr lang="zh-CN" sz="2400" kern="100" dirty="0">
                        <a:effectLst/>
                        <a:latin typeface="DengXian" charset="0"/>
                        <a:ea typeface="DengXian" charset="0"/>
                        <a:cs typeface="Times New Roman" charset="0"/>
                      </a:endParaRPr>
                    </a:p>
                    <a:p>
                      <a:pPr marL="266700" indent="-266700" algn="just">
                        <a:spcAft>
                          <a:spcPts val="0"/>
                        </a:spcAft>
                      </a:pPr>
                      <a:r>
                        <a:rPr lang="en-US" sz="2400" kern="0" dirty="0">
                          <a:solidFill>
                            <a:srgbClr val="000000"/>
                          </a:solidFill>
                          <a:effectLst/>
                          <a:latin typeface="Times New Roman" charset="0"/>
                          <a:ea typeface="Times New Roman" charset="0"/>
                          <a:cs typeface="Times New Roman" charset="0"/>
                        </a:rPr>
                        <a:t>B. However, the study is based on something of a paradox </a:t>
                      </a:r>
                      <a:endParaRPr lang="zh-CN" sz="2400" kern="100" dirty="0">
                        <a:effectLst/>
                        <a:latin typeface="DengXian" charset="0"/>
                        <a:ea typeface="DengXian" charset="0"/>
                        <a:cs typeface="Times New Roman" charset="0"/>
                      </a:endParaRPr>
                    </a:p>
                    <a:p>
                      <a:pPr marL="266700" indent="-266700" algn="just">
                        <a:spcAft>
                          <a:spcPts val="0"/>
                        </a:spcAft>
                      </a:pPr>
                      <a:r>
                        <a:rPr lang="en-US" sz="2400" kern="0" dirty="0">
                          <a:solidFill>
                            <a:srgbClr val="000000"/>
                          </a:solidFill>
                          <a:effectLst/>
                          <a:latin typeface="Times New Roman" charset="0"/>
                          <a:ea typeface="Times New Roman" charset="0"/>
                          <a:cs typeface="Times New Roman" charset="0"/>
                        </a:rPr>
                        <a:t>C. In other languages, however, there might be no such overlaps, suggesting that they are unrelated concepts for those speakers.</a:t>
                      </a:r>
                      <a:endParaRPr lang="zh-CN" sz="2400" kern="100" dirty="0">
                        <a:effectLst/>
                        <a:latin typeface="DengXian" charset="0"/>
                        <a:ea typeface="DengXian" charset="0"/>
                        <a:cs typeface="Times New Roman" charset="0"/>
                      </a:endParaRPr>
                    </a:p>
                    <a:p>
                      <a:pPr marL="266700" indent="-266700" algn="just">
                        <a:spcAft>
                          <a:spcPts val="0"/>
                        </a:spcAft>
                      </a:pPr>
                      <a:r>
                        <a:rPr lang="en-US" sz="2400" kern="0" dirty="0">
                          <a:solidFill>
                            <a:srgbClr val="000000"/>
                          </a:solidFill>
                          <a:effectLst/>
                          <a:latin typeface="Times New Roman" charset="0"/>
                          <a:ea typeface="Times New Roman" charset="0"/>
                          <a:cs typeface="Times New Roman" charset="0"/>
                        </a:rPr>
                        <a:t>D. There is no single concept of “anger”, but we couldn’t have done the analysis without starting with the concept of “anger” and comparing the way that it is expressed in different languages.</a:t>
                      </a:r>
                      <a:endParaRPr lang="zh-CN" sz="2400" kern="100" dirty="0">
                        <a:effectLst/>
                        <a:latin typeface="DengXian" charset="0"/>
                        <a:ea typeface="DengXian" charset="0"/>
                        <a:cs typeface="Times New Roman" charset="0"/>
                      </a:endParaRPr>
                    </a:p>
                    <a:p>
                      <a:pPr marL="266700" indent="-266700" algn="just">
                        <a:spcAft>
                          <a:spcPts val="0"/>
                        </a:spcAft>
                      </a:pPr>
                      <a:r>
                        <a:rPr lang="en-US" sz="2400" kern="0" dirty="0">
                          <a:solidFill>
                            <a:srgbClr val="FF0000"/>
                          </a:solidFill>
                          <a:effectLst/>
                          <a:latin typeface="Times New Roman" charset="0"/>
                          <a:ea typeface="Times New Roman" charset="0"/>
                          <a:cs typeface="Times New Roman" charset="0"/>
                        </a:rPr>
                        <a:t>E. For example, while the concept of “love” is closely linked to “like” and “want” in Indo-European languages, it is strongly linked to “pity” in Austronesian languages.</a:t>
                      </a:r>
                      <a:endParaRPr lang="zh-CN" sz="2400" kern="100" dirty="0">
                        <a:solidFill>
                          <a:srgbClr val="FF0000"/>
                        </a:solidFill>
                        <a:effectLst/>
                        <a:latin typeface="DengXian" charset="0"/>
                        <a:ea typeface="DengXian" charset="0"/>
                        <a:cs typeface="Times New Roman" charset="0"/>
                      </a:endParaRPr>
                    </a:p>
                    <a:p>
                      <a:pPr marL="266700" indent="-266700" algn="just">
                        <a:spcAft>
                          <a:spcPts val="0"/>
                        </a:spcAft>
                      </a:pPr>
                      <a:r>
                        <a:rPr lang="en-US" sz="2400" kern="0" dirty="0">
                          <a:solidFill>
                            <a:srgbClr val="000000"/>
                          </a:solidFill>
                          <a:effectLst/>
                          <a:latin typeface="Times New Roman" charset="0"/>
                          <a:ea typeface="Times New Roman" charset="0"/>
                          <a:cs typeface="Times New Roman" charset="0"/>
                        </a:rPr>
                        <a:t>F. Nonetheless, there were variations.</a:t>
                      </a:r>
                      <a:endParaRPr lang="zh-CN" sz="2400" kern="100" dirty="0">
                        <a:effectLst/>
                        <a:latin typeface="DengXian" charset="0"/>
                        <a:ea typeface="DengXi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文本框 4"/>
          <p:cNvSpPr txBox="1"/>
          <p:nvPr/>
        </p:nvSpPr>
        <p:spPr>
          <a:xfrm>
            <a:off x="688526" y="1054255"/>
            <a:ext cx="10439019" cy="1292662"/>
          </a:xfrm>
          <a:prstGeom prst="rect">
            <a:avLst/>
          </a:prstGeom>
          <a:noFill/>
        </p:spPr>
        <p:txBody>
          <a:bodyPr wrap="square" rtlCol="0">
            <a:spAutoFit/>
          </a:bodyPr>
          <a:lstStyle/>
          <a:p>
            <a:pPr marL="457200" indent="-457200" algn="just">
              <a:buFont typeface="Arial" charset="0"/>
              <a:buChar char="•"/>
            </a:pPr>
            <a:r>
              <a:rPr lang="en-US" altLang="zh-CN" sz="2600" dirty="0">
                <a:latin typeface="Times New Roman" charset="0"/>
                <a:ea typeface="Times New Roman" charset="0"/>
                <a:cs typeface="Times New Roman" charset="0"/>
              </a:rPr>
              <a:t>The true meaning of words may be lost in translation, according to research suggesting </a:t>
            </a:r>
            <a:r>
              <a:rPr lang="en-US" altLang="zh-CN" sz="2600" dirty="0">
                <a:solidFill>
                  <a:srgbClr val="FF0000"/>
                </a:solidFill>
                <a:latin typeface="Times New Roman" charset="0"/>
                <a:ea typeface="Times New Roman" charset="0"/>
                <a:cs typeface="Times New Roman" charset="0"/>
              </a:rPr>
              <a:t>the way people understand terms such as “anger” or “love” differs between languages. </a:t>
            </a:r>
            <a:r>
              <a:rPr lang="en-US" altLang="zh-CN" sz="2600" dirty="0">
                <a:latin typeface="Times New Roman" charset="0"/>
                <a:ea typeface="Times New Roman" charset="0"/>
                <a:cs typeface="Times New Roman" charset="0"/>
              </a:rPr>
              <a:t>___67____</a:t>
            </a:r>
            <a:endParaRPr kumimoji="1"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122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165442412"/>
              </p:ext>
            </p:extLst>
          </p:nvPr>
        </p:nvGraphicFramePr>
        <p:xfrm>
          <a:off x="870617" y="3807243"/>
          <a:ext cx="10369470" cy="961706"/>
        </p:xfrm>
        <a:graphic>
          <a:graphicData uri="http://schemas.openxmlformats.org/drawingml/2006/table">
            <a:tbl>
              <a:tblPr/>
              <a:tblGrid>
                <a:gridCol w="10369470"/>
              </a:tblGrid>
              <a:tr h="961706">
                <a:tc>
                  <a:txBody>
                    <a:bodyPr/>
                    <a:lstStyle/>
                    <a:p>
                      <a:pPr marL="266700" indent="-266700" algn="just">
                        <a:spcAft>
                          <a:spcPts val="0"/>
                        </a:spcAft>
                      </a:pPr>
                      <a:r>
                        <a:rPr lang="en-US" sz="2600" kern="0" dirty="0" smtClean="0">
                          <a:solidFill>
                            <a:srgbClr val="000000"/>
                          </a:solidFill>
                          <a:effectLst/>
                          <a:latin typeface="Times New Roman" charset="0"/>
                          <a:ea typeface="Times New Roman" charset="0"/>
                          <a:cs typeface="Times New Roman" charset="0"/>
                        </a:rPr>
                        <a:t>B</a:t>
                      </a:r>
                      <a:r>
                        <a:rPr lang="en-US" sz="2600" kern="0" dirty="0">
                          <a:solidFill>
                            <a:srgbClr val="000000"/>
                          </a:solidFill>
                          <a:effectLst/>
                          <a:latin typeface="Times New Roman" charset="0"/>
                          <a:ea typeface="Times New Roman" charset="0"/>
                          <a:cs typeface="Times New Roman" charset="0"/>
                        </a:rPr>
                        <a:t>. However, the study is based on something of a paradox </a:t>
                      </a:r>
                      <a:endParaRPr lang="zh-CN" sz="2600" kern="100" dirty="0">
                        <a:effectLst/>
                        <a:latin typeface="DengXian" charset="0"/>
                        <a:ea typeface="DengXian" charset="0"/>
                        <a:cs typeface="Times New Roman" charset="0"/>
                      </a:endParaRPr>
                    </a:p>
                    <a:p>
                      <a:pPr marL="266700" indent="-266700" algn="just">
                        <a:spcAft>
                          <a:spcPts val="0"/>
                        </a:spcAft>
                      </a:pPr>
                      <a:r>
                        <a:rPr lang="en-US" sz="2600" kern="0" dirty="0" smtClean="0">
                          <a:solidFill>
                            <a:srgbClr val="FF0000"/>
                          </a:solidFill>
                          <a:effectLst/>
                          <a:latin typeface="Times New Roman" charset="0"/>
                          <a:ea typeface="Times New Roman" charset="0"/>
                          <a:cs typeface="Times New Roman" charset="0"/>
                        </a:rPr>
                        <a:t>F</a:t>
                      </a:r>
                      <a:r>
                        <a:rPr lang="en-US" sz="2600" kern="0" dirty="0">
                          <a:solidFill>
                            <a:srgbClr val="FF0000"/>
                          </a:solidFill>
                          <a:effectLst/>
                          <a:latin typeface="Times New Roman" charset="0"/>
                          <a:ea typeface="Times New Roman" charset="0"/>
                          <a:cs typeface="Times New Roman" charset="0"/>
                        </a:rPr>
                        <a:t>. Nonetheless, there were variations.</a:t>
                      </a:r>
                      <a:endParaRPr lang="zh-CN" sz="2600" kern="100" dirty="0">
                        <a:solidFill>
                          <a:srgbClr val="FF0000"/>
                        </a:solidFill>
                        <a:effectLst/>
                        <a:latin typeface="DengXian" charset="0"/>
                        <a:ea typeface="DengXi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文本框 4"/>
          <p:cNvSpPr txBox="1"/>
          <p:nvPr/>
        </p:nvSpPr>
        <p:spPr>
          <a:xfrm>
            <a:off x="419724" y="1461253"/>
            <a:ext cx="11183816" cy="1938992"/>
          </a:xfrm>
          <a:prstGeom prst="rect">
            <a:avLst/>
          </a:prstGeom>
          <a:noFill/>
        </p:spPr>
        <p:txBody>
          <a:bodyPr wrap="square" rtlCol="0">
            <a:spAutoFit/>
          </a:bodyPr>
          <a:lstStyle/>
          <a:p>
            <a:pPr marL="285750" indent="-285750" algn="just">
              <a:buFont typeface="Arial" charset="0"/>
              <a:buChar char="•"/>
            </a:pPr>
            <a:r>
              <a:rPr lang="en-US" altLang="zh-CN" sz="2400" dirty="0">
                <a:latin typeface="Times New Roman" charset="0"/>
                <a:ea typeface="Times New Roman" charset="0"/>
                <a:cs typeface="Times New Roman" charset="0"/>
              </a:rPr>
              <a:t>Moreover, certain emotions such as grief and regret were commonly found to be linked in several different language </a:t>
            </a:r>
            <a:r>
              <a:rPr lang="en-US" altLang="zh-CN" sz="2400" dirty="0" smtClean="0">
                <a:latin typeface="Times New Roman" charset="0"/>
                <a:ea typeface="Times New Roman" charset="0"/>
                <a:cs typeface="Times New Roman" charset="0"/>
              </a:rPr>
              <a:t>families...</a:t>
            </a:r>
            <a:r>
              <a:rPr lang="zh-CN" altLang="zh-CN" sz="2400" dirty="0" smtClean="0">
                <a:latin typeface="Times New Roman" charset="0"/>
                <a:ea typeface="Times New Roman" charset="0"/>
                <a:cs typeface="Times New Roman" charset="0"/>
              </a:rPr>
              <a:t> </a:t>
            </a:r>
            <a:endParaRPr lang="en-US" altLang="zh-CN" sz="2400" dirty="0" smtClean="0">
              <a:latin typeface="Times New Roman" charset="0"/>
              <a:ea typeface="Times New Roman" charset="0"/>
              <a:cs typeface="Times New Roman" charset="0"/>
            </a:endParaRPr>
          </a:p>
          <a:p>
            <a:pPr marL="285750" indent="-285750" algn="just">
              <a:buFont typeface="Arial" charset="0"/>
              <a:buChar char="•"/>
            </a:pPr>
            <a:r>
              <a:rPr lang="en-US" altLang="zh-CN" sz="2400" dirty="0" smtClean="0">
                <a:latin typeface="Times New Roman" charset="0"/>
                <a:ea typeface="Times New Roman" charset="0"/>
                <a:cs typeface="Times New Roman" charset="0"/>
              </a:rPr>
              <a:t>___</a:t>
            </a:r>
            <a:r>
              <a:rPr lang="en-US" altLang="zh-CN" sz="2400" dirty="0">
                <a:latin typeface="Times New Roman" charset="0"/>
                <a:ea typeface="Times New Roman" charset="0"/>
                <a:cs typeface="Times New Roman" charset="0"/>
              </a:rPr>
              <a:t>69____ For example, the link between “fear” and “surprise” in Austronesian languages like Hawaiian is not evident in Tai-Kadai languages, spoken in south-east Asia and beyond, where “surprise” sits more closely with “want” and “hope”.</a:t>
            </a:r>
            <a:endParaRPr lang="zh-CN" altLang="zh-CN"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5696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6" name="文本框 5"/>
          <p:cNvSpPr txBox="1"/>
          <p:nvPr/>
        </p:nvSpPr>
        <p:spPr>
          <a:xfrm>
            <a:off x="562708" y="913578"/>
            <a:ext cx="11379909" cy="5755422"/>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Translation: </a:t>
            </a:r>
          </a:p>
          <a:p>
            <a:pPr lvl="0"/>
            <a:r>
              <a:rPr lang="en-US" altLang="zh-CN" sz="2600" dirty="0" smtClean="0">
                <a:latin typeface="Songti SC" charset="-122"/>
                <a:ea typeface="Songti SC" charset="-122"/>
                <a:cs typeface="Songti SC" charset="-122"/>
              </a:rPr>
              <a:t>(1)</a:t>
            </a:r>
            <a:r>
              <a:rPr lang="zh-CN" altLang="en-US" sz="2600" dirty="0" smtClean="0">
                <a:latin typeface="Songti SC" charset="-122"/>
                <a:ea typeface="Songti SC" charset="-122"/>
                <a:cs typeface="Songti SC" charset="-122"/>
              </a:rPr>
              <a:t> </a:t>
            </a:r>
            <a:r>
              <a:rPr lang="zh-CN" altLang="zh-CN" sz="2600" dirty="0" smtClean="0">
                <a:latin typeface="Songti SC" charset="-122"/>
                <a:ea typeface="Songti SC" charset="-122"/>
                <a:cs typeface="Songti SC" charset="-122"/>
              </a:rPr>
              <a:t>长</a:t>
            </a:r>
            <a:r>
              <a:rPr lang="zh-CN" altLang="zh-CN" sz="2600" dirty="0">
                <a:latin typeface="Songti SC" charset="-122"/>
                <a:ea typeface="Songti SC" charset="-122"/>
                <a:cs typeface="Songti SC" charset="-122"/>
              </a:rPr>
              <a:t>时间接触高强度</a:t>
            </a:r>
            <a:r>
              <a:rPr lang="zh-CN" altLang="zh-CN" sz="2600" dirty="0" smtClean="0">
                <a:latin typeface="Songti SC" charset="-122"/>
                <a:ea typeface="Songti SC" charset="-122"/>
                <a:cs typeface="Songti SC" charset="-122"/>
              </a:rPr>
              <a:t>的</a:t>
            </a:r>
            <a:r>
              <a:rPr lang="zh-CN" altLang="en-US" sz="2600" dirty="0" smtClean="0">
                <a:latin typeface="Songti SC" charset="-122"/>
                <a:ea typeface="Songti SC" charset="-122"/>
                <a:cs typeface="Songti SC" charset="-122"/>
              </a:rPr>
              <a:t>蓝光</a:t>
            </a:r>
            <a:r>
              <a:rPr lang="zh-CN" altLang="zh-CN" sz="2600" dirty="0" smtClean="0">
                <a:latin typeface="Songti SC" charset="-122"/>
                <a:ea typeface="Songti SC" charset="-122"/>
                <a:cs typeface="Songti SC" charset="-122"/>
              </a:rPr>
              <a:t>（</a:t>
            </a:r>
            <a:r>
              <a:rPr lang="en-US" altLang="zh-CN" sz="2600" dirty="0" smtClean="0">
                <a:latin typeface="Times New Roman" charset="0"/>
                <a:ea typeface="Times New Roman" charset="0"/>
                <a:cs typeface="Times New Roman" charset="0"/>
              </a:rPr>
              <a:t>exposure</a:t>
            </a:r>
            <a:r>
              <a:rPr lang="zh-CN" altLang="zh-CN" sz="2600" dirty="0" smtClean="0">
                <a:latin typeface="Songti SC" charset="-122"/>
                <a:ea typeface="Songti SC" charset="-122"/>
                <a:cs typeface="Songti SC" charset="-122"/>
              </a:rPr>
              <a:t>）</a:t>
            </a:r>
            <a:endParaRPr lang="en-US" altLang="zh-CN" sz="2600" dirty="0" smtClean="0">
              <a:latin typeface="Songti SC" charset="-122"/>
              <a:ea typeface="Songti SC" charset="-122"/>
              <a:cs typeface="Songti SC" charset="-122"/>
            </a:endParaRPr>
          </a:p>
          <a:p>
            <a:pPr lvl="0"/>
            <a:r>
              <a:rPr lang="en-US" altLang="zh-CN" sz="2600" dirty="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      prolonged exposure to intense</a:t>
            </a:r>
            <a:r>
              <a:rPr lang="zh-CN" altLang="en-US" sz="2600" dirty="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blue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light/exposure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to</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high</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intensity</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blue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light</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for</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a</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long</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time</a:t>
            </a:r>
            <a:r>
              <a:rPr lang="zh-CN" altLang="en-US" sz="2600" dirty="0" smtClean="0">
                <a:latin typeface="Songti SC" charset="-122"/>
                <a:ea typeface="Songti SC" charset="-122"/>
                <a:cs typeface="Songti SC" charset="-122"/>
              </a:rPr>
              <a:t> </a:t>
            </a:r>
            <a:endParaRPr lang="en-US" altLang="zh-CN" sz="2600" dirty="0" smtClean="0">
              <a:latin typeface="Songti SC" charset="-122"/>
              <a:ea typeface="Songti SC" charset="-122"/>
              <a:cs typeface="Songti SC" charset="-122"/>
            </a:endParaRPr>
          </a:p>
          <a:p>
            <a:pPr lvl="0"/>
            <a:r>
              <a:rPr lang="en-US" altLang="zh-CN" sz="2600" dirty="0" smtClean="0">
                <a:latin typeface="Songti SC" charset="-122"/>
                <a:ea typeface="Songti SC" charset="-122"/>
                <a:cs typeface="Songti SC" charset="-122"/>
              </a:rPr>
              <a:t>(2)</a:t>
            </a:r>
            <a:r>
              <a:rPr lang="zh-CN" altLang="en-US" sz="2600" dirty="0" smtClean="0">
                <a:latin typeface="Songti SC" charset="-122"/>
                <a:ea typeface="Songti SC" charset="-122"/>
                <a:cs typeface="Songti SC" charset="-122"/>
              </a:rPr>
              <a:t> </a:t>
            </a:r>
            <a:r>
              <a:rPr lang="zh-CN" altLang="zh-CN" sz="2600" dirty="0" smtClean="0">
                <a:latin typeface="Songti SC" charset="-122"/>
                <a:ea typeface="Songti SC" charset="-122"/>
                <a:cs typeface="Songti SC" charset="-122"/>
              </a:rPr>
              <a:t>目前</a:t>
            </a:r>
            <a:r>
              <a:rPr lang="zh-CN" altLang="zh-CN" sz="2600" dirty="0">
                <a:latin typeface="Songti SC" charset="-122"/>
                <a:ea typeface="Songti SC" charset="-122"/>
                <a:cs typeface="Songti SC" charset="-122"/>
              </a:rPr>
              <a:t>已开展居家办公 </a:t>
            </a:r>
            <a:endParaRPr lang="zh-CN" altLang="en-US" sz="2600" dirty="0" smtClean="0">
              <a:latin typeface="Songti SC" charset="-122"/>
              <a:ea typeface="Songti SC" charset="-122"/>
              <a:cs typeface="Songti SC" charset="-122"/>
            </a:endParaRPr>
          </a:p>
          <a:p>
            <a:pPr lvl="0"/>
            <a:r>
              <a:rPr lang="zh-CN" altLang="en-US" sz="2600" dirty="0">
                <a:latin typeface="Songti SC" charset="-122"/>
                <a:ea typeface="Songti SC" charset="-122"/>
                <a:cs typeface="Songti SC" charset="-122"/>
              </a:rPr>
              <a:t> </a:t>
            </a:r>
            <a:r>
              <a:rPr lang="zh-CN" altLang="en-US" sz="2600" dirty="0" smtClean="0">
                <a:latin typeface="Songti SC" charset="-122"/>
                <a:ea typeface="Songti SC" charset="-122"/>
                <a:cs typeface="Songti SC" charset="-122"/>
              </a:rPr>
              <a:t>      </a:t>
            </a:r>
            <a:r>
              <a:rPr lang="en-US" altLang="zh-CN" sz="2600" dirty="0">
                <a:latin typeface="Songti SC" charset="-122"/>
                <a:ea typeface="Songti SC" charset="-122"/>
                <a:cs typeface="Songti SC" charset="-122"/>
              </a:rPr>
              <a:t>have currently been </a:t>
            </a:r>
            <a:r>
              <a:rPr lang="en-US" altLang="zh-CN" sz="2600" dirty="0" smtClean="0">
                <a:latin typeface="Songti SC" charset="-122"/>
                <a:ea typeface="Songti SC" charset="-122"/>
                <a:cs typeface="Songti SC" charset="-122"/>
              </a:rPr>
              <a:t>working/have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currently</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worked from/at </a:t>
            </a:r>
            <a:r>
              <a:rPr lang="en-US" altLang="zh-CN" sz="2600" dirty="0">
                <a:latin typeface="Songti SC" charset="-122"/>
                <a:ea typeface="Songti SC" charset="-122"/>
                <a:cs typeface="Songti SC" charset="-122"/>
              </a:rPr>
              <a:t>home</a:t>
            </a:r>
            <a:r>
              <a:rPr lang="zh-CN" altLang="zh-CN" sz="2600" dirty="0">
                <a:latin typeface="Songti SC" charset="-122"/>
                <a:ea typeface="Songti SC" charset="-122"/>
                <a:cs typeface="Songti SC" charset="-122"/>
              </a:rPr>
              <a:t> </a:t>
            </a:r>
            <a:endParaRPr lang="en-US" altLang="zh-CN" sz="2600" dirty="0">
              <a:latin typeface="Songti SC" charset="-122"/>
              <a:ea typeface="Songti SC" charset="-122"/>
              <a:cs typeface="Songti SC" charset="-122"/>
            </a:endParaRPr>
          </a:p>
          <a:p>
            <a:pPr lvl="0"/>
            <a:r>
              <a:rPr lang="en-US" altLang="zh-CN" sz="2600" dirty="0" smtClean="0">
                <a:latin typeface="Songti SC" charset="-122"/>
                <a:ea typeface="Songti SC" charset="-122"/>
                <a:cs typeface="Songti SC" charset="-122"/>
              </a:rPr>
              <a:t>(3)</a:t>
            </a:r>
            <a:r>
              <a:rPr lang="zh-CN" altLang="en-US" sz="2600" dirty="0" smtClean="0">
                <a:latin typeface="Songti SC" charset="-122"/>
                <a:ea typeface="Songti SC" charset="-122"/>
                <a:cs typeface="Songti SC" charset="-122"/>
              </a:rPr>
              <a:t> </a:t>
            </a:r>
            <a:r>
              <a:rPr lang="zh-CN" altLang="zh-CN" sz="2600" dirty="0" smtClean="0">
                <a:latin typeface="Songti SC" charset="-122"/>
                <a:ea typeface="Songti SC" charset="-122"/>
                <a:cs typeface="Songti SC" charset="-122"/>
              </a:rPr>
              <a:t>让</a:t>
            </a:r>
            <a:r>
              <a:rPr lang="zh-CN" altLang="zh-CN" sz="2600" dirty="0">
                <a:latin typeface="Songti SC" charset="-122"/>
                <a:ea typeface="Songti SC" charset="-122"/>
                <a:cs typeface="Songti SC" charset="-122"/>
              </a:rPr>
              <a:t>收听者很快进入</a:t>
            </a:r>
            <a:r>
              <a:rPr lang="zh-CN" altLang="zh-CN" sz="2600" dirty="0" smtClean="0">
                <a:latin typeface="Songti SC" charset="-122"/>
                <a:ea typeface="Songti SC" charset="-122"/>
                <a:cs typeface="Songti SC" charset="-122"/>
              </a:rPr>
              <a:t>梦乡</a:t>
            </a:r>
            <a:endParaRPr lang="zh-CN" altLang="en-US" sz="2600" dirty="0" smtClean="0">
              <a:latin typeface="Songti SC" charset="-122"/>
              <a:ea typeface="Songti SC" charset="-122"/>
              <a:cs typeface="Songti SC" charset="-122"/>
            </a:endParaRPr>
          </a:p>
          <a:p>
            <a:pPr lvl="0"/>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take listeners to the land of dream/</a:t>
            </a:r>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send</a:t>
            </a:r>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listeners</a:t>
            </a:r>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to</a:t>
            </a:r>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sleep</a:t>
            </a:r>
            <a:r>
              <a:rPr lang="zh-CN" altLang="zh-CN" sz="2600" dirty="0">
                <a:latin typeface="Songti SC" charset="-122"/>
                <a:ea typeface="Songti SC" charset="-122"/>
                <a:cs typeface="Songti SC" charset="-122"/>
              </a:rPr>
              <a:t> </a:t>
            </a:r>
            <a:endParaRPr lang="en-US" altLang="zh-CN" sz="2600" dirty="0">
              <a:latin typeface="Songti SC" charset="-122"/>
              <a:ea typeface="Songti SC" charset="-122"/>
              <a:cs typeface="Songti SC" charset="-122"/>
            </a:endParaRPr>
          </a:p>
          <a:p>
            <a:pPr lvl="0"/>
            <a:r>
              <a:rPr lang="en-US" altLang="zh-CN" sz="2600" dirty="0" smtClean="0">
                <a:latin typeface="Songti SC" charset="-122"/>
                <a:ea typeface="Songti SC" charset="-122"/>
                <a:cs typeface="Songti SC" charset="-122"/>
              </a:rPr>
              <a:t>(4)</a:t>
            </a:r>
            <a:r>
              <a:rPr lang="zh-CN" altLang="en-US" sz="2600" dirty="0" smtClean="0">
                <a:latin typeface="Songti SC" charset="-122"/>
                <a:ea typeface="Songti SC" charset="-122"/>
                <a:cs typeface="Songti SC" charset="-122"/>
              </a:rPr>
              <a:t> </a:t>
            </a:r>
            <a:r>
              <a:rPr lang="zh-CN" altLang="zh-CN" sz="2600" dirty="0" smtClean="0">
                <a:latin typeface="Songti SC" charset="-122"/>
                <a:ea typeface="Songti SC" charset="-122"/>
                <a:cs typeface="Songti SC" charset="-122"/>
              </a:rPr>
              <a:t>和睦</a:t>
            </a:r>
            <a:r>
              <a:rPr lang="zh-CN" altLang="zh-CN" sz="2600" dirty="0">
                <a:latin typeface="Songti SC" charset="-122"/>
                <a:ea typeface="Songti SC" charset="-122"/>
                <a:cs typeface="Songti SC" charset="-122"/>
              </a:rPr>
              <a:t>的大家庭 </a:t>
            </a:r>
            <a:endParaRPr lang="zh-CN" altLang="en-US" sz="2600" dirty="0" smtClean="0">
              <a:latin typeface="Songti SC" charset="-122"/>
              <a:ea typeface="Songti SC" charset="-122"/>
              <a:cs typeface="Songti SC" charset="-122"/>
            </a:endParaRPr>
          </a:p>
          <a:p>
            <a:pPr lvl="0"/>
            <a:r>
              <a:rPr lang="zh-CN" altLang="en-US" sz="2600" dirty="0">
                <a:latin typeface="Songti SC" charset="-122"/>
                <a:ea typeface="Songti SC" charset="-122"/>
                <a:cs typeface="Songti SC" charset="-122"/>
              </a:rPr>
              <a:t>       </a:t>
            </a:r>
            <a:r>
              <a:rPr lang="en-US" altLang="zh-CN" sz="2600" dirty="0">
                <a:latin typeface="Songti SC" charset="-122"/>
                <a:ea typeface="Songti SC" charset="-122"/>
                <a:cs typeface="Songti SC" charset="-122"/>
              </a:rPr>
              <a:t>h</a:t>
            </a:r>
            <a:r>
              <a:rPr lang="en-US" altLang="zh-CN" sz="2600" dirty="0" smtClean="0">
                <a:latin typeface="Songti SC" charset="-122"/>
                <a:ea typeface="Songti SC" charset="-122"/>
                <a:cs typeface="Songti SC" charset="-122"/>
              </a:rPr>
              <a:t>armonious/united </a:t>
            </a:r>
            <a:r>
              <a:rPr lang="en-US" altLang="zh-CN" sz="2600" dirty="0">
                <a:latin typeface="Songti SC" charset="-122"/>
                <a:ea typeface="Songti SC" charset="-122"/>
                <a:cs typeface="Songti SC" charset="-122"/>
              </a:rPr>
              <a:t>extended families (big families)</a:t>
            </a:r>
            <a:r>
              <a:rPr lang="zh-CN" altLang="zh-CN" sz="2600" dirty="0">
                <a:latin typeface="Songti SC" charset="-122"/>
                <a:ea typeface="Songti SC" charset="-122"/>
                <a:cs typeface="Songti SC" charset="-122"/>
              </a:rPr>
              <a:t> </a:t>
            </a:r>
            <a:endParaRPr lang="en-US" altLang="zh-CN" sz="2600" dirty="0">
              <a:latin typeface="Songti SC" charset="-122"/>
              <a:ea typeface="Songti SC" charset="-122"/>
              <a:cs typeface="Songti SC" charset="-122"/>
            </a:endParaRPr>
          </a:p>
          <a:p>
            <a:pPr lvl="0"/>
            <a:r>
              <a:rPr lang="en-US" altLang="zh-CN" sz="2600" dirty="0" smtClean="0">
                <a:latin typeface="Songti SC" charset="-122"/>
                <a:ea typeface="Songti SC" charset="-122"/>
                <a:cs typeface="Songti SC" charset="-122"/>
              </a:rPr>
              <a:t>      </a:t>
            </a:r>
            <a:r>
              <a:rPr lang="zh-CN" altLang="zh-CN" sz="2600" dirty="0" smtClean="0">
                <a:latin typeface="Songti SC" charset="-122"/>
                <a:ea typeface="Songti SC" charset="-122"/>
                <a:cs typeface="Songti SC" charset="-122"/>
              </a:rPr>
              <a:t>四</a:t>
            </a:r>
            <a:r>
              <a:rPr lang="zh-CN" altLang="zh-CN" sz="2600" dirty="0">
                <a:latin typeface="Songti SC" charset="-122"/>
                <a:ea typeface="Songti SC" charset="-122"/>
                <a:cs typeface="Songti SC" charset="-122"/>
              </a:rPr>
              <a:t>代同堂并不少见 </a:t>
            </a:r>
            <a:endParaRPr lang="zh-CN" altLang="en-US" sz="2600" dirty="0" smtClean="0">
              <a:latin typeface="Songti SC" charset="-122"/>
              <a:ea typeface="Songti SC" charset="-122"/>
              <a:cs typeface="Songti SC" charset="-122"/>
            </a:endParaRPr>
          </a:p>
          <a:p>
            <a:pPr lvl="0"/>
            <a:r>
              <a:rPr lang="zh-CN" altLang="en-US" sz="2600" dirty="0">
                <a:latin typeface="Songti SC" charset="-122"/>
                <a:ea typeface="Songti SC" charset="-122"/>
                <a:cs typeface="Songti SC" charset="-122"/>
              </a:rPr>
              <a:t> </a:t>
            </a:r>
            <a:r>
              <a:rPr lang="zh-CN" altLang="en-US" sz="2600" dirty="0" smtClean="0">
                <a:latin typeface="Songti SC" charset="-122"/>
                <a:ea typeface="Songti SC" charset="-122"/>
                <a:cs typeface="Songti SC" charset="-122"/>
              </a:rPr>
              <a:t>      </a:t>
            </a:r>
            <a:r>
              <a:rPr lang="en-US" altLang="zh-CN" sz="2600" dirty="0">
                <a:latin typeface="Songti SC" charset="-122"/>
                <a:ea typeface="Songti SC" charset="-122"/>
                <a:cs typeface="Songti SC" charset="-122"/>
              </a:rPr>
              <a:t>it was not uncommon for four generations to live under the same </a:t>
            </a:r>
            <a:r>
              <a:rPr lang="en-US" altLang="zh-CN" sz="2600" dirty="0" smtClean="0">
                <a:latin typeface="Songti SC" charset="-122"/>
                <a:ea typeface="Songti SC" charset="-122"/>
                <a:cs typeface="Songti SC" charset="-122"/>
              </a:rPr>
              <a:t>roof/it’s</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common</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for</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there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to</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be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four</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generations</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in</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one</a:t>
            </a:r>
            <a:r>
              <a:rPr lang="zh-CN" altLang="en-US" sz="2600" dirty="0" smtClean="0">
                <a:latin typeface="Songti SC" charset="-122"/>
                <a:ea typeface="Songti SC" charset="-122"/>
                <a:cs typeface="Songti SC" charset="-122"/>
              </a:rPr>
              <a:t> </a:t>
            </a:r>
            <a:r>
              <a:rPr lang="en-US" altLang="zh-CN" sz="2600" dirty="0" smtClean="0">
                <a:latin typeface="Songti SC" charset="-122"/>
                <a:ea typeface="Songti SC" charset="-122"/>
                <a:cs typeface="Songti SC" charset="-122"/>
              </a:rPr>
              <a:t>house</a:t>
            </a:r>
            <a:r>
              <a:rPr lang="zh-CN" altLang="zh-CN" sz="2600" dirty="0" smtClean="0">
                <a:latin typeface="Songti SC" charset="-122"/>
                <a:ea typeface="Songti SC" charset="-122"/>
                <a:cs typeface="Songti SC" charset="-122"/>
              </a:rPr>
              <a:t> </a:t>
            </a:r>
            <a:endParaRPr lang="en-US" altLang="zh-CN" sz="2600" dirty="0" smtClean="0">
              <a:latin typeface="Songti SC" charset="-122"/>
              <a:ea typeface="Songti SC" charset="-122"/>
              <a:cs typeface="Songti SC" charset="-122"/>
            </a:endParaRPr>
          </a:p>
          <a:p>
            <a:pPr marL="457200" lvl="0" indent="-457200">
              <a:buFont typeface="Arial" charset="0"/>
              <a:buChar char="•"/>
            </a:pPr>
            <a:endParaRPr lang="zh-CN" altLang="zh-CN" sz="2800" dirty="0"/>
          </a:p>
        </p:txBody>
      </p:sp>
    </p:spTree>
    <p:extLst>
      <p:ext uri="{BB962C8B-B14F-4D97-AF65-F5344CB8AC3E}">
        <p14:creationId xmlns:p14="http://schemas.microsoft.com/office/powerpoint/2010/main" val="20869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6" name="文本框 5"/>
          <p:cNvSpPr txBox="1"/>
          <p:nvPr/>
        </p:nvSpPr>
        <p:spPr>
          <a:xfrm>
            <a:off x="281354" y="913578"/>
            <a:ext cx="11379909" cy="5293757"/>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Summary: </a:t>
            </a:r>
            <a:r>
              <a:rPr lang="en-US" altLang="zh-CN" sz="2600" dirty="0">
                <a:latin typeface="Times New Roman" charset="0"/>
                <a:ea typeface="Times New Roman" charset="0"/>
                <a:cs typeface="Times New Roman" charset="0"/>
              </a:rPr>
              <a:t>Why you have no time</a:t>
            </a:r>
            <a:r>
              <a:rPr lang="zh-CN" altLang="zh-CN" sz="2600" dirty="0">
                <a:latin typeface="Times New Roman" charset="0"/>
                <a:ea typeface="Times New Roman" charset="0"/>
                <a:cs typeface="Times New Roman" charset="0"/>
              </a:rPr>
              <a:t> </a:t>
            </a:r>
            <a:endParaRPr lang="zh-CN" altLang="en-US" sz="2600" dirty="0" smtClean="0">
              <a:latin typeface="Times New Roman" charset="0"/>
              <a:ea typeface="Times New Roman" charset="0"/>
              <a:cs typeface="Times New Roman" charset="0"/>
            </a:endParaRPr>
          </a:p>
          <a:p>
            <a:pPr algn="just"/>
            <a:r>
              <a:rPr lang="zh-CN" altLang="en-US" sz="2600" dirty="0" smtClean="0">
                <a:latin typeface="Songti SC" charset="-122"/>
                <a:ea typeface="Songti SC" charset="-122"/>
                <a:cs typeface="Songti SC" charset="-122"/>
              </a:rPr>
              <a:t>现象</a:t>
            </a:r>
            <a:r>
              <a:rPr lang="en-US" altLang="zh-CN" sz="2600" dirty="0" smtClean="0">
                <a:latin typeface="Songti SC" charset="-122"/>
                <a:ea typeface="Songti SC" charset="-122"/>
                <a:cs typeface="Songti SC" charset="-122"/>
              </a:rPr>
              <a:t>+</a:t>
            </a:r>
            <a:r>
              <a:rPr lang="zh-CN" altLang="en-US" sz="2600" dirty="0" smtClean="0">
                <a:latin typeface="Songti SC" charset="-122"/>
                <a:ea typeface="Songti SC" charset="-122"/>
                <a:cs typeface="Songti SC" charset="-122"/>
              </a:rPr>
              <a:t>三个原因</a:t>
            </a:r>
            <a:endParaRPr lang="en-US" altLang="zh-CN" sz="2600" dirty="0">
              <a:latin typeface="Songti SC" charset="-122"/>
              <a:ea typeface="Songti SC" charset="-122"/>
              <a:cs typeface="Songti SC" charset="-122"/>
            </a:endParaRPr>
          </a:p>
          <a:p>
            <a:pPr marL="457200" lvl="0" indent="-457200" algn="just">
              <a:buFont typeface="Arial" charset="0"/>
              <a:buChar char="•"/>
            </a:pPr>
            <a:r>
              <a:rPr lang="en-US" altLang="zh-CN" sz="2600" dirty="0">
                <a:latin typeface="Times New Roman" charset="0"/>
                <a:ea typeface="Times New Roman" charset="0"/>
                <a:cs typeface="Times New Roman" charset="0"/>
              </a:rPr>
              <a:t> One of the truisms of </a:t>
            </a:r>
            <a:r>
              <a:rPr lang="en-US" altLang="zh-CN" sz="2600" dirty="0">
                <a:solidFill>
                  <a:srgbClr val="FF0000"/>
                </a:solidFill>
                <a:latin typeface="Times New Roman" charset="0"/>
                <a:ea typeface="Times New Roman" charset="0"/>
                <a:cs typeface="Times New Roman" charset="0"/>
              </a:rPr>
              <a:t>modern life</a:t>
            </a:r>
            <a:r>
              <a:rPr lang="en-US" altLang="zh-CN" sz="2600" dirty="0">
                <a:latin typeface="Times New Roman" charset="0"/>
                <a:ea typeface="Times New Roman" charset="0"/>
                <a:cs typeface="Times New Roman" charset="0"/>
              </a:rPr>
              <a:t> is that </a:t>
            </a:r>
            <a:r>
              <a:rPr lang="en-US" altLang="zh-CN" sz="2600" dirty="0">
                <a:solidFill>
                  <a:srgbClr val="FF0000"/>
                </a:solidFill>
                <a:latin typeface="Times New Roman" charset="0"/>
                <a:ea typeface="Times New Roman" charset="0"/>
                <a:cs typeface="Times New Roman" charset="0"/>
              </a:rPr>
              <a:t>nobody has any time</a:t>
            </a:r>
            <a:r>
              <a:rPr lang="en-US" altLang="zh-CN" sz="2600" dirty="0">
                <a:latin typeface="Times New Roman" charset="0"/>
                <a:ea typeface="Times New Roman" charset="0"/>
                <a:cs typeface="Times New Roman" charset="0"/>
              </a:rPr>
              <a:t>. Everybody is busy, burned out, swamped, overwhelmed. So let’s try a simple thought experiment. Imagine that you came into possession of a magical new set of technologies that could automate or expedite every single part of your job. What would you do with the extra time? Maybe you’d pick up a hobby, or have more children, or learn to luxuriate in the additional leisure. But what if I told you that you wouldn’t do any of those things: You would just work the exact same amount of time as before. This might seem impossible. But there are </a:t>
            </a:r>
            <a:r>
              <a:rPr lang="en-US" altLang="zh-CN" sz="2600" dirty="0">
                <a:solidFill>
                  <a:srgbClr val="FF0000"/>
                </a:solidFill>
                <a:latin typeface="Times New Roman" charset="0"/>
                <a:ea typeface="Times New Roman" charset="0"/>
                <a:cs typeface="Times New Roman" charset="0"/>
              </a:rPr>
              <a:t>three simple reasons for this</a:t>
            </a:r>
            <a:r>
              <a:rPr lang="en-US" altLang="zh-CN" sz="2600" dirty="0" smtClean="0">
                <a:latin typeface="Times New Roman" charset="0"/>
                <a:ea typeface="Times New Roman" charset="0"/>
                <a:cs typeface="Times New Roman" charset="0"/>
              </a:rPr>
              <a:t>:</a:t>
            </a:r>
            <a:endParaRPr lang="zh-CN" altLang="en-US" sz="2600" dirty="0" smtClean="0">
              <a:latin typeface="Times New Roman" charset="0"/>
              <a:ea typeface="Times New Roman" charset="0"/>
              <a:cs typeface="Times New Roman" charset="0"/>
            </a:endParaRPr>
          </a:p>
          <a:p>
            <a:pPr marL="457200" lvl="0" indent="-457200" algn="just">
              <a:buFont typeface="Arial" charset="0"/>
              <a:buChar char="•"/>
            </a:pPr>
            <a:endParaRPr lang="zh-CN" altLang="en-US" sz="2600" dirty="0">
              <a:latin typeface="Times New Roman" charset="0"/>
              <a:ea typeface="Times New Roman" charset="0"/>
              <a:cs typeface="Times New Roman" charset="0"/>
            </a:endParaRPr>
          </a:p>
          <a:p>
            <a:pPr marL="457200" lvl="0" indent="-457200" algn="just">
              <a:buFont typeface="Arial" charset="0"/>
              <a:buChar char="•"/>
            </a:pPr>
            <a:r>
              <a:rPr lang="en-US" altLang="zh-CN" sz="2600" dirty="0" smtClean="0">
                <a:latin typeface="Times New Roman" charset="0"/>
                <a:ea typeface="Times New Roman" charset="0"/>
                <a:cs typeface="Times New Roman" charset="0"/>
              </a:rPr>
              <a:t>Modern</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people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are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busy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for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3</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reasons:</a:t>
            </a:r>
            <a:r>
              <a:rPr lang="zh-CN" altLang="en-US" sz="2600" dirty="0" smtClean="0">
                <a:latin typeface="Times New Roman" charset="0"/>
                <a:ea typeface="Times New Roman" charset="0"/>
                <a:cs typeface="Times New Roman" charset="0"/>
              </a:rPr>
              <a:t> </a:t>
            </a:r>
            <a:endParaRPr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145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6" name="文本框 5"/>
          <p:cNvSpPr txBox="1"/>
          <p:nvPr/>
        </p:nvSpPr>
        <p:spPr>
          <a:xfrm>
            <a:off x="239151" y="913578"/>
            <a:ext cx="11379909" cy="4893647"/>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Summary: </a:t>
            </a:r>
          </a:p>
          <a:p>
            <a:pPr marL="457200" lvl="0" indent="-457200" algn="just">
              <a:buFont typeface="Arial" charset="0"/>
              <a:buChar char="•"/>
            </a:pPr>
            <a:r>
              <a:rPr lang="en-US" altLang="zh-CN" sz="2600" dirty="0">
                <a:latin typeface="Times New Roman" charset="0"/>
                <a:ea typeface="Times New Roman" charset="0"/>
                <a:cs typeface="Times New Roman" charset="0"/>
              </a:rPr>
              <a:t> </a:t>
            </a:r>
            <a:r>
              <a:rPr lang="en-US" altLang="zh-CN" sz="2600" dirty="0">
                <a:solidFill>
                  <a:srgbClr val="FF0000"/>
                </a:solidFill>
                <a:latin typeface="Times New Roman" charset="0"/>
                <a:ea typeface="Times New Roman" charset="0"/>
                <a:cs typeface="Times New Roman" charset="0"/>
              </a:rPr>
              <a:t>Better technology means higher expectations—and higher expectations create more work. </a:t>
            </a:r>
            <a:r>
              <a:rPr lang="en-US" altLang="zh-CN" sz="2600" dirty="0">
                <a:latin typeface="Times New Roman" charset="0"/>
                <a:ea typeface="Times New Roman" charset="0"/>
                <a:cs typeface="Times New Roman" charset="0"/>
              </a:rPr>
              <a:t>For most of history, most families’ clothes were washed on a semi-annual basis, the fleet of housework technologies that sprang into the world between the late-19th and mid-20th century created </a:t>
            </a:r>
            <a:r>
              <a:rPr lang="en-US" altLang="zh-CN" sz="2600" dirty="0">
                <a:solidFill>
                  <a:srgbClr val="FF0000"/>
                </a:solidFill>
                <a:latin typeface="Times New Roman" charset="0"/>
                <a:ea typeface="Times New Roman" charset="0"/>
                <a:cs typeface="Times New Roman" charset="0"/>
              </a:rPr>
              <a:t>new norms of cleanliness—</a:t>
            </a:r>
            <a:r>
              <a:rPr lang="en-US" altLang="zh-CN" sz="2600" dirty="0">
                <a:latin typeface="Times New Roman" charset="0"/>
                <a:ea typeface="Times New Roman" charset="0"/>
                <a:cs typeface="Times New Roman" charset="0"/>
              </a:rPr>
              <a:t>for our floors, our clothes, ourselves. </a:t>
            </a:r>
            <a:r>
              <a:rPr lang="en-US" altLang="zh-CN" sz="2600" dirty="0">
                <a:solidFill>
                  <a:srgbClr val="FF0000"/>
                </a:solidFill>
                <a:latin typeface="Times New Roman" charset="0"/>
                <a:ea typeface="Times New Roman" charset="0"/>
                <a:cs typeface="Times New Roman" charset="0"/>
              </a:rPr>
              <a:t>New norms meant more work. </a:t>
            </a:r>
            <a:r>
              <a:rPr lang="en-US" altLang="zh-CN" sz="2600" dirty="0">
                <a:latin typeface="Times New Roman" charset="0"/>
                <a:ea typeface="Times New Roman" charset="0"/>
                <a:cs typeface="Times New Roman" charset="0"/>
              </a:rPr>
              <a:t>Automatic washers and dryers raised our expectations for clean clothes and encouraged people to go out and buy new shirts and pants; housewives therefore had more loads of laundry to wash, dry, and fold</a:t>
            </a:r>
            <a:r>
              <a:rPr lang="en-US" altLang="zh-CN" sz="2600" dirty="0" smtClean="0">
                <a:latin typeface="Times New Roman" charset="0"/>
                <a:ea typeface="Times New Roman" charset="0"/>
                <a:cs typeface="Times New Roman" charset="0"/>
              </a:rPr>
              <a:t>.</a:t>
            </a:r>
            <a:endParaRPr lang="zh-CN" altLang="en-US" sz="2600" dirty="0" smtClean="0">
              <a:latin typeface="Times New Roman" charset="0"/>
              <a:ea typeface="Times New Roman" charset="0"/>
              <a:cs typeface="Times New Roman" charset="0"/>
            </a:endParaRPr>
          </a:p>
          <a:p>
            <a:pPr marL="457200" lvl="0" indent="-457200" algn="just">
              <a:buFont typeface="Arial" charset="0"/>
              <a:buChar char="•"/>
            </a:pPr>
            <a:endParaRPr lang="zh-CN" altLang="en-US" sz="2600" dirty="0" smtClean="0">
              <a:latin typeface="Times New Roman" charset="0"/>
              <a:ea typeface="Times New Roman" charset="0"/>
              <a:cs typeface="Times New Roman" charset="0"/>
            </a:endParaRPr>
          </a:p>
          <a:p>
            <a:pPr marL="457200" lvl="0" indent="-457200" algn="just">
              <a:buFont typeface="Arial" charset="0"/>
              <a:buChar char="•"/>
            </a:pPr>
            <a:r>
              <a:rPr lang="en-US" altLang="zh-CN" sz="2600" dirty="0" smtClean="0">
                <a:latin typeface="Times New Roman" charset="0"/>
                <a:ea typeface="Times New Roman" charset="0"/>
                <a:cs typeface="Times New Roman" charset="0"/>
              </a:rPr>
              <a:t>First,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new</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technology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raises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people’s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expectations,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thus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more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work,</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exemplified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by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new</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standards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of</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cleanliness.</a:t>
            </a:r>
            <a:r>
              <a:rPr lang="zh-CN" altLang="en-US" sz="2600" dirty="0" smtClean="0">
                <a:latin typeface="Times New Roman" charset="0"/>
                <a:ea typeface="Times New Roman" charset="0"/>
                <a:cs typeface="Times New Roman" charset="0"/>
              </a:rPr>
              <a:t> </a:t>
            </a:r>
            <a:endParaRPr lang="zh-CN" altLang="zh-CN"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6018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484328" y="261794"/>
            <a:ext cx="9574072" cy="5016758"/>
          </a:xfrm>
          <a:prstGeom prst="rect">
            <a:avLst/>
          </a:prstGeom>
        </p:spPr>
        <p:txBody>
          <a:bodyPr wrap="square">
            <a:spAutoFit/>
          </a:bodyPr>
          <a:lstStyle/>
          <a:p>
            <a:pPr algn="ctr" fontAlgn="base"/>
            <a:r>
              <a:rPr lang="en-US" altLang="zh-CN" sz="2800" b="1" dirty="0" smtClean="0">
                <a:solidFill>
                  <a:schemeClr val="bg1"/>
                </a:solidFill>
                <a:latin typeface="Times New Roman" charset="0"/>
                <a:ea typeface="Times New Roman" charset="0"/>
                <a:cs typeface="Times New Roman" charset="0"/>
              </a:rPr>
              <a:t>A </a:t>
            </a:r>
            <a:r>
              <a:rPr lang="en-US" altLang="zh-CN" sz="2800" b="1" dirty="0">
                <a:solidFill>
                  <a:schemeClr val="bg1"/>
                </a:solidFill>
                <a:latin typeface="Times New Roman" charset="0"/>
                <a:ea typeface="Times New Roman" charset="0"/>
                <a:cs typeface="Times New Roman" charset="0"/>
              </a:rPr>
              <a:t>Dream Within a </a:t>
            </a:r>
            <a:r>
              <a:rPr lang="en-US" altLang="zh-CN" sz="2800" b="1" dirty="0" smtClean="0">
                <a:solidFill>
                  <a:schemeClr val="bg1"/>
                </a:solidFill>
                <a:latin typeface="Times New Roman" charset="0"/>
                <a:ea typeface="Times New Roman" charset="0"/>
                <a:cs typeface="Times New Roman" charset="0"/>
              </a:rPr>
              <a:t>Dream</a:t>
            </a:r>
            <a:endParaRPr lang="zh-CN" altLang="en-US" sz="2800" b="1" dirty="0" smtClean="0">
              <a:solidFill>
                <a:schemeClr val="bg1"/>
              </a:solidFill>
              <a:latin typeface="Times New Roman" charset="0"/>
              <a:ea typeface="Times New Roman" charset="0"/>
              <a:cs typeface="Times New Roman" charset="0"/>
            </a:endParaRPr>
          </a:p>
          <a:p>
            <a:pPr algn="r" fontAlgn="base"/>
            <a:r>
              <a:rPr lang="en-US" altLang="zh-CN" sz="2800" b="1" dirty="0" smtClean="0">
                <a:solidFill>
                  <a:schemeClr val="bg1"/>
                </a:solidFill>
                <a:latin typeface="Times New Roman" charset="0"/>
                <a:ea typeface="Times New Roman" charset="0"/>
                <a:cs typeface="Times New Roman" charset="0"/>
              </a:rPr>
              <a:t>——</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Edgar</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Allan</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Poe</a:t>
            </a:r>
            <a:endParaRPr lang="en-US" altLang="zh-CN" sz="2800" b="1" dirty="0">
              <a:solidFill>
                <a:schemeClr val="bg1"/>
              </a:solidFill>
              <a:latin typeface="Times New Roman" charset="0"/>
              <a:ea typeface="Times New Roman" charset="0"/>
              <a:cs typeface="Times New Roman" charset="0"/>
            </a:endParaRPr>
          </a:p>
          <a:p>
            <a:pPr fontAlgn="base"/>
            <a:r>
              <a:rPr lang="en-US" altLang="zh-CN" sz="2400" b="1" dirty="0" smtClean="0">
                <a:solidFill>
                  <a:schemeClr val="bg1"/>
                </a:solidFill>
                <a:latin typeface="Times New Roman" charset="0"/>
                <a:ea typeface="Times New Roman" charset="0"/>
                <a:cs typeface="Times New Roman" charset="0"/>
              </a:rPr>
              <a:t>Take </a:t>
            </a:r>
            <a:r>
              <a:rPr lang="en-US" altLang="zh-CN" sz="2400" b="1" dirty="0">
                <a:solidFill>
                  <a:schemeClr val="bg1"/>
                </a:solidFill>
                <a:latin typeface="Times New Roman" charset="0"/>
                <a:ea typeface="Times New Roman" charset="0"/>
                <a:cs typeface="Times New Roman" charset="0"/>
              </a:rPr>
              <a:t>this kiss upon the brow!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a:t>
            </a:r>
            <a:r>
              <a:rPr lang="en-US" altLang="zh-CN" sz="2400" b="1" dirty="0">
                <a:solidFill>
                  <a:schemeClr val="bg1"/>
                </a:solidFill>
                <a:latin typeface="Times New Roman" charset="0"/>
                <a:ea typeface="Times New Roman" charset="0"/>
                <a:cs typeface="Times New Roman" charset="0"/>
              </a:rPr>
              <a:t>, in parting from you now,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Thus </a:t>
            </a:r>
            <a:r>
              <a:rPr lang="en-US" altLang="zh-CN" sz="2400" b="1" dirty="0">
                <a:solidFill>
                  <a:schemeClr val="bg1"/>
                </a:solidFill>
                <a:latin typeface="Times New Roman" charset="0"/>
                <a:ea typeface="Times New Roman" charset="0"/>
                <a:cs typeface="Times New Roman" charset="0"/>
              </a:rPr>
              <a:t>much let me avow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You </a:t>
            </a:r>
            <a:r>
              <a:rPr lang="en-US" altLang="zh-CN" sz="2400" b="1" dirty="0">
                <a:solidFill>
                  <a:schemeClr val="bg1"/>
                </a:solidFill>
                <a:latin typeface="Times New Roman" charset="0"/>
                <a:ea typeface="Times New Roman" charset="0"/>
                <a:cs typeface="Times New Roman" charset="0"/>
              </a:rPr>
              <a:t>are not wrong, who </a:t>
            </a:r>
            <a:r>
              <a:rPr lang="en-US" altLang="zh-CN" sz="2400" b="1" dirty="0" smtClean="0">
                <a:solidFill>
                  <a:schemeClr val="bg1"/>
                </a:solidFill>
                <a:latin typeface="Times New Roman" charset="0"/>
                <a:ea typeface="Times New Roman" charset="0"/>
                <a:cs typeface="Times New Roman" charset="0"/>
              </a:rPr>
              <a:t>deem</a:t>
            </a:r>
            <a:endParaRPr lang="en-US" altLang="zh-CN" sz="2400" b="1" dirty="0">
              <a:solidFill>
                <a:schemeClr val="bg1"/>
              </a:solidFill>
              <a:latin typeface="Times New Roman" charset="0"/>
              <a:ea typeface="Times New Roman" charset="0"/>
              <a:cs typeface="Times New Roman" charset="0"/>
            </a:endParaRPr>
          </a:p>
          <a:p>
            <a:pPr fontAlgn="base"/>
            <a:r>
              <a:rPr lang="en-US" altLang="zh-CN" sz="2400" b="1" dirty="0">
                <a:solidFill>
                  <a:schemeClr val="bg1"/>
                </a:solidFill>
                <a:latin typeface="Times New Roman" charset="0"/>
                <a:ea typeface="Times New Roman" charset="0"/>
                <a:cs typeface="Times New Roman" charset="0"/>
              </a:rPr>
              <a:t>That my days have been a dream;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Yet </a:t>
            </a:r>
            <a:r>
              <a:rPr lang="en-US" altLang="zh-CN" sz="2400" b="1" dirty="0">
                <a:solidFill>
                  <a:schemeClr val="bg1"/>
                </a:solidFill>
                <a:latin typeface="Times New Roman" charset="0"/>
                <a:ea typeface="Times New Roman" charset="0"/>
                <a:cs typeface="Times New Roman" charset="0"/>
              </a:rPr>
              <a:t>if hope has flown away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night, or in a day,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vision, or in none,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it therefore the less </a:t>
            </a:r>
            <a:r>
              <a:rPr lang="en-US" altLang="zh-CN" sz="2400" b="1" i="1" dirty="0">
                <a:solidFill>
                  <a:schemeClr val="bg1"/>
                </a:solidFill>
                <a:latin typeface="Times New Roman" charset="0"/>
                <a:ea typeface="Times New Roman" charset="0"/>
                <a:cs typeface="Times New Roman" charset="0"/>
              </a:rPr>
              <a:t>gone</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but a dream within a dream.</a:t>
            </a:r>
          </a:p>
        </p:txBody>
      </p:sp>
      <p:sp>
        <p:nvSpPr>
          <p:cNvPr id="4" name="矩形 3"/>
          <p:cNvSpPr/>
          <p:nvPr/>
        </p:nvSpPr>
        <p:spPr>
          <a:xfrm>
            <a:off x="5102351" y="1097430"/>
            <a:ext cx="5214820" cy="4893647"/>
          </a:xfrm>
          <a:prstGeom prst="rect">
            <a:avLst/>
          </a:prstGeom>
        </p:spPr>
        <p:txBody>
          <a:bodyPr wrap="square">
            <a:spAutoFit/>
          </a:bodyPr>
          <a:lstStyle/>
          <a:p>
            <a:pPr fontAlgn="base"/>
            <a:r>
              <a:rPr lang="en-US" altLang="zh-CN" sz="2400" b="1" dirty="0">
                <a:solidFill>
                  <a:schemeClr val="bg1"/>
                </a:solidFill>
                <a:latin typeface="Times New Roman" charset="0"/>
                <a:ea typeface="Times New Roman" charset="0"/>
                <a:cs typeface="Times New Roman" charset="0"/>
              </a:rPr>
              <a:t>I stand amid the roar</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Of </a:t>
            </a:r>
            <a:r>
              <a:rPr lang="en-US" altLang="zh-CN" sz="2400" b="1" dirty="0">
                <a:solidFill>
                  <a:schemeClr val="bg1"/>
                </a:solidFill>
                <a:latin typeface="Times New Roman" charset="0"/>
                <a:ea typeface="Times New Roman" charset="0"/>
                <a:cs typeface="Times New Roman" charset="0"/>
              </a:rPr>
              <a:t>a surf-tormented shore,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 </a:t>
            </a:r>
            <a:r>
              <a:rPr lang="en-US" altLang="zh-CN" sz="2400" b="1" dirty="0">
                <a:solidFill>
                  <a:schemeClr val="bg1"/>
                </a:solidFill>
                <a:latin typeface="Times New Roman" charset="0"/>
                <a:ea typeface="Times New Roman" charset="0"/>
                <a:cs typeface="Times New Roman" charset="0"/>
              </a:rPr>
              <a:t>I hold within my hand</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Grains </a:t>
            </a:r>
            <a:r>
              <a:rPr lang="en-US" altLang="zh-CN" sz="2400" b="1" dirty="0">
                <a:solidFill>
                  <a:schemeClr val="bg1"/>
                </a:solidFill>
                <a:latin typeface="Times New Roman" charset="0"/>
                <a:ea typeface="Times New Roman" charset="0"/>
                <a:cs typeface="Times New Roman" charset="0"/>
              </a:rPr>
              <a:t>of the golden sand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How </a:t>
            </a:r>
            <a:r>
              <a:rPr lang="en-US" altLang="zh-CN" sz="2400" b="1" dirty="0">
                <a:solidFill>
                  <a:schemeClr val="bg1"/>
                </a:solidFill>
                <a:latin typeface="Times New Roman" charset="0"/>
                <a:ea typeface="Times New Roman" charset="0"/>
                <a:cs typeface="Times New Roman" charset="0"/>
              </a:rPr>
              <a:t>few! yet how they creep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Through </a:t>
            </a:r>
            <a:r>
              <a:rPr lang="en-US" altLang="zh-CN" sz="2400" b="1" dirty="0">
                <a:solidFill>
                  <a:schemeClr val="bg1"/>
                </a:solidFill>
                <a:latin typeface="Times New Roman" charset="0"/>
                <a:ea typeface="Times New Roman" charset="0"/>
                <a:cs typeface="Times New Roman" charset="0"/>
              </a:rPr>
              <a:t>my fingers to the deep,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While </a:t>
            </a:r>
            <a:r>
              <a:rPr lang="en-US" altLang="zh-CN" sz="2400" b="1" dirty="0">
                <a:solidFill>
                  <a:schemeClr val="bg1"/>
                </a:solidFill>
                <a:latin typeface="Times New Roman" charset="0"/>
                <a:ea typeface="Times New Roman" charset="0"/>
                <a:cs typeface="Times New Roman" charset="0"/>
              </a:rPr>
              <a:t>I weep — while I weep!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grasp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Them </a:t>
            </a:r>
            <a:r>
              <a:rPr lang="en-US" altLang="zh-CN" sz="2400" b="1" dirty="0">
                <a:solidFill>
                  <a:schemeClr val="bg1"/>
                </a:solidFill>
                <a:latin typeface="Times New Roman" charset="0"/>
                <a:ea typeface="Times New Roman" charset="0"/>
                <a:cs typeface="Times New Roman" charset="0"/>
              </a:rPr>
              <a:t>with a tighter clasp?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save</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One</a:t>
            </a:r>
            <a:r>
              <a:rPr lang="en-US" altLang="zh-CN" sz="2400" b="1" dirty="0">
                <a:solidFill>
                  <a:schemeClr val="bg1"/>
                </a:solidFill>
                <a:latin typeface="Times New Roman" charset="0"/>
                <a:ea typeface="Times New Roman" charset="0"/>
                <a:cs typeface="Times New Roman" charset="0"/>
              </a:rPr>
              <a:t> from the pitiless wave?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a:t>
            </a:r>
            <a:r>
              <a:rPr lang="en-US" altLang="zh-CN" sz="2400" b="1" dirty="0">
                <a:solidFill>
                  <a:schemeClr val="bg1"/>
                </a:solidFill>
                <a:latin typeface="Times New Roman" charset="0"/>
                <a:ea typeface="Times New Roman" charset="0"/>
                <a:cs typeface="Times New Roman" charset="0"/>
              </a:rPr>
              <a:t> </a:t>
            </a:r>
            <a:r>
              <a:rPr lang="en-US" altLang="zh-CN" sz="2400" b="1" i="1" dirty="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But </a:t>
            </a:r>
            <a:r>
              <a:rPr lang="en-US" altLang="zh-CN" sz="2400" b="1" dirty="0">
                <a:solidFill>
                  <a:schemeClr val="bg1"/>
                </a:solidFill>
                <a:latin typeface="Times New Roman" charset="0"/>
                <a:ea typeface="Times New Roman" charset="0"/>
                <a:cs typeface="Times New Roman" charset="0"/>
              </a:rPr>
              <a:t>a dream within a dream?</a:t>
            </a:r>
          </a:p>
        </p:txBody>
      </p:sp>
    </p:spTree>
    <p:extLst>
      <p:ext uri="{BB962C8B-B14F-4D97-AF65-F5344CB8AC3E}">
        <p14:creationId xmlns:p14="http://schemas.microsoft.com/office/powerpoint/2010/main" val="429258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6" name="文本框 5"/>
          <p:cNvSpPr txBox="1"/>
          <p:nvPr/>
        </p:nvSpPr>
        <p:spPr>
          <a:xfrm>
            <a:off x="309489" y="955781"/>
            <a:ext cx="11379909" cy="4893647"/>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Summary: </a:t>
            </a:r>
          </a:p>
          <a:p>
            <a:pPr marL="457200" lvl="0" indent="-457200" algn="just">
              <a:buFont typeface="Arial" charset="0"/>
              <a:buChar char="•"/>
            </a:pPr>
            <a:r>
              <a:rPr lang="en-US" altLang="zh-CN" sz="2600" dirty="0">
                <a:latin typeface="Times New Roman" charset="0"/>
                <a:ea typeface="Times New Roman" charset="0"/>
                <a:cs typeface="Times New Roman" charset="0"/>
              </a:rPr>
              <a:t> </a:t>
            </a:r>
            <a:r>
              <a:rPr lang="en-US" altLang="zh-CN" sz="2600" dirty="0">
                <a:solidFill>
                  <a:srgbClr val="FF0000"/>
                </a:solidFill>
                <a:latin typeface="Times New Roman" charset="0"/>
                <a:ea typeface="Times New Roman" charset="0"/>
                <a:cs typeface="Times New Roman" charset="0"/>
              </a:rPr>
              <a:t>A lot of modern overwork is class and status maintenance—for this generation and the next. </a:t>
            </a:r>
            <a:r>
              <a:rPr lang="en-US" altLang="zh-CN" sz="2600" dirty="0">
                <a:latin typeface="Times New Roman" charset="0"/>
                <a:ea typeface="Times New Roman" charset="0"/>
                <a:cs typeface="Times New Roman" charset="0"/>
              </a:rPr>
              <a:t>In the past few decades, child care has been the fastest-growing component of housework. Since the 1980s, American parents—and particularly college-educated mothers and fathers—have nearly </a:t>
            </a:r>
            <a:r>
              <a:rPr lang="en-US" altLang="zh-CN" sz="2600" dirty="0">
                <a:solidFill>
                  <a:srgbClr val="FF0000"/>
                </a:solidFill>
                <a:latin typeface="Times New Roman" charset="0"/>
                <a:ea typeface="Times New Roman" charset="0"/>
                <a:cs typeface="Times New Roman" charset="0"/>
              </a:rPr>
              <a:t>doubled the amount of time they spend raising, teaching, driving, and helping their kids. </a:t>
            </a:r>
            <a:r>
              <a:rPr lang="en-US" altLang="zh-CN" sz="2600" dirty="0">
                <a:latin typeface="Times New Roman" charset="0"/>
                <a:ea typeface="Times New Roman" charset="0"/>
                <a:cs typeface="Times New Roman" charset="0"/>
              </a:rPr>
              <a:t>The economist Valerie Ramey chalks it up to a “rug rat race” led by middle- and upper-class parents devoting more hours to </a:t>
            </a:r>
            <a:r>
              <a:rPr lang="en-US" altLang="zh-CN" sz="2600" dirty="0">
                <a:solidFill>
                  <a:srgbClr val="FF0000"/>
                </a:solidFill>
                <a:latin typeface="Times New Roman" charset="0"/>
                <a:ea typeface="Times New Roman" charset="0"/>
                <a:cs typeface="Times New Roman" charset="0"/>
              </a:rPr>
              <a:t>prepare their kids for</a:t>
            </a:r>
            <a:r>
              <a:rPr lang="en-US" altLang="zh-CN" sz="2600" dirty="0">
                <a:latin typeface="Times New Roman" charset="0"/>
                <a:ea typeface="Times New Roman" charset="0"/>
                <a:cs typeface="Times New Roman" charset="0"/>
              </a:rPr>
              <a:t> competitive college admissions and a cutthroat labor force</a:t>
            </a:r>
            <a:r>
              <a:rPr lang="en-US" altLang="zh-CN" sz="2600" dirty="0" smtClean="0">
                <a:latin typeface="Times New Roman" charset="0"/>
                <a:ea typeface="Times New Roman" charset="0"/>
                <a:cs typeface="Times New Roman" charset="0"/>
              </a:rPr>
              <a:t>.</a:t>
            </a:r>
            <a:endParaRPr lang="zh-CN" altLang="en-US" sz="2600" dirty="0" smtClean="0">
              <a:latin typeface="Times New Roman" charset="0"/>
              <a:ea typeface="Times New Roman" charset="0"/>
              <a:cs typeface="Times New Roman" charset="0"/>
            </a:endParaRPr>
          </a:p>
          <a:p>
            <a:pPr marL="457200" lvl="0" indent="-457200" algn="just">
              <a:buFont typeface="Arial" charset="0"/>
              <a:buChar char="•"/>
            </a:pPr>
            <a:endParaRPr lang="zh-CN" altLang="en-US" sz="2600" dirty="0" smtClean="0">
              <a:latin typeface="Times New Roman" charset="0"/>
              <a:ea typeface="Times New Roman" charset="0"/>
              <a:cs typeface="Times New Roman" charset="0"/>
            </a:endParaRPr>
          </a:p>
          <a:p>
            <a:pPr marL="457200" lvl="0" indent="-457200" algn="just">
              <a:buFont typeface="Arial" charset="0"/>
              <a:buChar char="•"/>
            </a:pPr>
            <a:r>
              <a:rPr lang="en-US" altLang="zh-CN" sz="2600" dirty="0" smtClean="0">
                <a:latin typeface="Times New Roman" charset="0"/>
                <a:ea typeface="Times New Roman" charset="0"/>
                <a:cs typeface="Times New Roman" charset="0"/>
              </a:rPr>
              <a:t>Second,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people’s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increased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work</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mainly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includes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maintaining</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social</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status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and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that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of</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their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children,</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such</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time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investment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in</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raising</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kids.</a:t>
            </a:r>
            <a:r>
              <a:rPr lang="zh-CN" altLang="en-US" sz="2600" dirty="0" smtClean="0">
                <a:latin typeface="Times New Roman" charset="0"/>
                <a:ea typeface="Times New Roman" charset="0"/>
                <a:cs typeface="Times New Roman" charset="0"/>
              </a:rPr>
              <a:t>  </a:t>
            </a:r>
            <a:endParaRPr lang="zh-CN" altLang="zh-CN"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101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4" y="284814"/>
            <a:ext cx="11522893" cy="769441"/>
          </a:xfrm>
          <a:prstGeom prst="rect">
            <a:avLst/>
          </a:prstGeom>
          <a:noFill/>
        </p:spPr>
        <p:txBody>
          <a:bodyPr wrap="square" rtlCol="0">
            <a:spAutoFit/>
          </a:bodyPr>
          <a:lstStyle/>
          <a:p>
            <a:r>
              <a:rPr kumimoji="1" lang="en-US" altLang="zh-CN" sz="4400" dirty="0">
                <a:solidFill>
                  <a:srgbClr val="0070C0"/>
                </a:solidFill>
                <a:latin typeface="Bernard MT Condensed" charset="0"/>
                <a:ea typeface="Bernard MT Condensed" charset="0"/>
                <a:cs typeface="Bernard MT Condensed" charset="0"/>
              </a:rPr>
              <a:t>Exercise </a:t>
            </a:r>
            <a:r>
              <a:rPr kumimoji="1" lang="en-US" altLang="zh-CN" sz="4400" dirty="0" smtClean="0">
                <a:solidFill>
                  <a:srgbClr val="0070C0"/>
                </a:solidFill>
                <a:latin typeface="Bernard MT Condensed" charset="0"/>
                <a:ea typeface="Bernard MT Condensed" charset="0"/>
                <a:cs typeface="Bernard MT Condensed" charset="0"/>
              </a:rPr>
              <a:t>Four Analysis </a:t>
            </a:r>
            <a:endParaRPr kumimoji="1" lang="zh-CN" altLang="en-US" sz="2800" dirty="0">
              <a:solidFill>
                <a:srgbClr val="0070C0"/>
              </a:solidFill>
              <a:latin typeface="Times New Roman" charset="0"/>
              <a:ea typeface="Times New Roman" charset="0"/>
              <a:cs typeface="Times New Roman" charset="0"/>
            </a:endParaRPr>
          </a:p>
        </p:txBody>
      </p:sp>
      <p:sp>
        <p:nvSpPr>
          <p:cNvPr id="6" name="文本框 5"/>
          <p:cNvSpPr txBox="1"/>
          <p:nvPr/>
        </p:nvSpPr>
        <p:spPr>
          <a:xfrm>
            <a:off x="225083" y="885443"/>
            <a:ext cx="11379909" cy="4893647"/>
          </a:xfrm>
          <a:prstGeom prst="rect">
            <a:avLst/>
          </a:prstGeom>
          <a:noFill/>
        </p:spPr>
        <p:txBody>
          <a:bodyPr wrap="square" rtlCol="0">
            <a:spAutoFit/>
          </a:bodyPr>
          <a:lstStyle/>
          <a:p>
            <a:pPr algn="just"/>
            <a:r>
              <a:rPr lang="en-US" altLang="zh-CN" sz="2600" dirty="0" smtClean="0">
                <a:solidFill>
                  <a:srgbClr val="002060"/>
                </a:solidFill>
                <a:latin typeface="Times New Roman" charset="0"/>
                <a:ea typeface="Times New Roman" charset="0"/>
                <a:cs typeface="Times New Roman" charset="0"/>
              </a:rPr>
              <a:t>Summary: </a:t>
            </a:r>
          </a:p>
          <a:p>
            <a:pPr marL="457200" indent="-457200" algn="just">
              <a:buFont typeface="Arial" charset="0"/>
              <a:buChar char="•"/>
            </a:pPr>
            <a:r>
              <a:rPr lang="en-US" altLang="zh-CN" sz="2600" dirty="0">
                <a:latin typeface="Times New Roman" charset="0"/>
                <a:ea typeface="Times New Roman" charset="0"/>
                <a:cs typeface="Times New Roman" charset="0"/>
              </a:rPr>
              <a:t> </a:t>
            </a:r>
            <a:r>
              <a:rPr lang="en-US" altLang="zh-CN" sz="2600" dirty="0">
                <a:solidFill>
                  <a:srgbClr val="FF0000"/>
                </a:solidFill>
                <a:latin typeface="Times New Roman" charset="0"/>
                <a:ea typeface="Times New Roman" charset="0"/>
                <a:cs typeface="Times New Roman" charset="0"/>
              </a:rPr>
              <a:t>Technology only frees people from work if the boss—or the government, or the economic system—allows it. </a:t>
            </a:r>
            <a:r>
              <a:rPr lang="en-US" altLang="zh-CN" sz="2600" dirty="0">
                <a:latin typeface="Times New Roman" charset="0"/>
                <a:ea typeface="Times New Roman" charset="0"/>
                <a:cs typeface="Times New Roman" charset="0"/>
              </a:rPr>
              <a:t>Bosses set hours and income, and workers adjust. When today’s employers hire a full-time worker under modern labor laws, they insist on a 40-hour week, or more; and the worker typically obliges. It doesn’t matter whether technology stays the same, or improves by leaps and bounds. The workweek is fixed and predetermined. A meaningful, economy-wide reduction in work hours would likely require changing the laws that determine the relationship between employers and employees</a:t>
            </a:r>
            <a:r>
              <a:rPr lang="en-US" altLang="zh-CN" sz="2600" dirty="0" smtClean="0">
                <a:latin typeface="Times New Roman" charset="0"/>
                <a:ea typeface="Times New Roman" charset="0"/>
                <a:cs typeface="Times New Roman" charset="0"/>
              </a:rPr>
              <a:t>.</a:t>
            </a:r>
            <a:endParaRPr lang="zh-CN" altLang="en-US" sz="2600" dirty="0" smtClean="0">
              <a:latin typeface="Times New Roman" charset="0"/>
              <a:ea typeface="Times New Roman" charset="0"/>
              <a:cs typeface="Times New Roman" charset="0"/>
            </a:endParaRPr>
          </a:p>
          <a:p>
            <a:pPr marL="457200" indent="-457200" algn="just">
              <a:buFont typeface="Arial" charset="0"/>
              <a:buChar char="•"/>
            </a:pPr>
            <a:endParaRPr lang="zh-CN" altLang="en-US" sz="2600" dirty="0" smtClean="0">
              <a:latin typeface="Times New Roman" charset="0"/>
              <a:ea typeface="Times New Roman" charset="0"/>
              <a:cs typeface="Times New Roman" charset="0"/>
            </a:endParaRPr>
          </a:p>
          <a:p>
            <a:pPr marL="457200" indent="-457200" algn="just">
              <a:buFont typeface="Arial" charset="0"/>
              <a:buChar char="•"/>
            </a:pPr>
            <a:r>
              <a:rPr lang="en-US" altLang="zh-CN" sz="2600" dirty="0" smtClean="0">
                <a:latin typeface="Times New Roman" charset="0"/>
                <a:ea typeface="Times New Roman" charset="0"/>
                <a:cs typeface="Times New Roman" charset="0"/>
              </a:rPr>
              <a:t>Last,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despite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technology</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development,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workers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are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still</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expected</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to</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work</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a</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lot</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under</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today’s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employer-employee</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relationship.</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(59)</a:t>
            </a:r>
            <a:endParaRPr lang="zh-CN" altLang="zh-CN"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9073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66B00EBA-019C-4B5F-8E58-4BE96A7C67AE}"/>
              </a:ext>
            </a:extLst>
          </p:cNvPr>
          <p:cNvPicPr>
            <a:picLocks noChangeAspect="1"/>
          </p:cNvPicPr>
          <p:nvPr/>
        </p:nvPicPr>
        <p:blipFill>
          <a:blip r:embed="rId2"/>
          <a:stretch>
            <a:fillRect/>
          </a:stretch>
        </p:blipFill>
        <p:spPr>
          <a:xfrm>
            <a:off x="-16967" y="3606227"/>
            <a:ext cx="12192000" cy="3333750"/>
          </a:xfrm>
          <a:prstGeom prst="rect">
            <a:avLst/>
          </a:prstGeom>
        </p:spPr>
      </p:pic>
      <p:grpSp>
        <p:nvGrpSpPr>
          <p:cNvPr id="21" name="组合 20"/>
          <p:cNvGrpSpPr/>
          <p:nvPr/>
        </p:nvGrpSpPr>
        <p:grpSpPr>
          <a:xfrm>
            <a:off x="1588148" y="-2857500"/>
            <a:ext cx="9020476" cy="1083694"/>
            <a:chOff x="993739" y="977900"/>
            <a:chExt cx="7851007" cy="1083694"/>
          </a:xfrm>
        </p:grpSpPr>
        <p:sp>
          <p:nvSpPr>
            <p:cNvPr id="20" name="任意多边形 19"/>
            <p:cNvSpPr/>
            <p:nvPr/>
          </p:nvSpPr>
          <p:spPr>
            <a:xfrm rot="10800000">
              <a:off x="7399213" y="124613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任意多边形 18"/>
            <p:cNvSpPr/>
            <p:nvPr/>
          </p:nvSpPr>
          <p:spPr>
            <a:xfrm>
              <a:off x="993739" y="132492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1797449" y="977900"/>
              <a:ext cx="6243587" cy="726290"/>
            </a:xfrm>
            <a:prstGeom prst="rect">
              <a:avLst/>
            </a:prstGeom>
            <a:solidFill>
              <a:srgbClr val="676661"/>
            </a:solidFill>
            <a:ln w="28575">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33">
            <a:extLst>
              <a:ext uri="{FF2B5EF4-FFF2-40B4-BE49-F238E27FC236}">
                <a16:creationId xmlns="" xmlns:a16="http://schemas.microsoft.com/office/drawing/2014/main" id="{E81EF56B-7500-4B27-8639-E8CD9F073EC3}"/>
              </a:ext>
            </a:extLst>
          </p:cNvPr>
          <p:cNvSpPr/>
          <p:nvPr/>
        </p:nvSpPr>
        <p:spPr>
          <a:xfrm>
            <a:off x="2204836" y="1627122"/>
            <a:ext cx="7787099" cy="1107996"/>
          </a:xfrm>
          <a:prstGeom prst="rect">
            <a:avLst/>
          </a:prstGeom>
        </p:spPr>
        <p:txBody>
          <a:bodyPr wrap="square">
            <a:spAutoFit/>
          </a:bodyPr>
          <a:lstStyle/>
          <a:p>
            <a:pPr algn="ctr"/>
            <a:r>
              <a:rPr kumimoji="1" lang="en-US" altLang="zh-CN" sz="6600" b="1" spc="600" dirty="0" smtClean="0">
                <a:ln w="25400">
                  <a:noFill/>
                </a:ln>
                <a:latin typeface="Microsoft YaHei" charset="0"/>
                <a:ea typeface="Microsoft YaHei" charset="0"/>
                <a:cs typeface="Microsoft YaHei" charset="0"/>
              </a:rPr>
              <a:t>Thank You</a:t>
            </a:r>
            <a:endParaRPr lang="zh-CN" altLang="en-US" sz="6600" spc="600" dirty="0">
              <a:ln w="25400">
                <a:noFill/>
              </a:ln>
            </a:endParaRPr>
          </a:p>
        </p:txBody>
      </p:sp>
      <p:grpSp>
        <p:nvGrpSpPr>
          <p:cNvPr id="26" name="组合 82">
            <a:extLst>
              <a:ext uri="{FF2B5EF4-FFF2-40B4-BE49-F238E27FC236}">
                <a16:creationId xmlns="" xmlns:a16="http://schemas.microsoft.com/office/drawing/2014/main" id="{E6EE3E8B-D274-4BCB-9535-CAA59166562B}"/>
              </a:ext>
            </a:extLst>
          </p:cNvPr>
          <p:cNvGrpSpPr/>
          <p:nvPr/>
        </p:nvGrpSpPr>
        <p:grpSpPr>
          <a:xfrm>
            <a:off x="1975436" y="3229479"/>
            <a:ext cx="8207194" cy="369332"/>
            <a:chOff x="1963204" y="3942834"/>
            <a:chExt cx="8207194" cy="369332"/>
          </a:xfrm>
        </p:grpSpPr>
        <p:cxnSp>
          <p:nvCxnSpPr>
            <p:cNvPr id="27" name="直接连接符 79">
              <a:extLst>
                <a:ext uri="{FF2B5EF4-FFF2-40B4-BE49-F238E27FC236}">
                  <a16:creationId xmlns="" xmlns:a16="http://schemas.microsoft.com/office/drawing/2014/main" id="{630A8ABC-8927-4CFC-877D-9958C9906808}"/>
                </a:ext>
              </a:extLst>
            </p:cNvPr>
            <p:cNvCxnSpPr/>
            <p:nvPr/>
          </p:nvCxnSpPr>
          <p:spPr>
            <a:xfrm>
              <a:off x="1963204" y="4127500"/>
              <a:ext cx="27559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80">
              <a:extLst>
                <a:ext uri="{FF2B5EF4-FFF2-40B4-BE49-F238E27FC236}">
                  <a16:creationId xmlns="" xmlns:a16="http://schemas.microsoft.com/office/drawing/2014/main" id="{D2FDAD4B-595A-4DDF-B3AE-7601816DF862}"/>
                </a:ext>
              </a:extLst>
            </p:cNvPr>
            <p:cNvCxnSpPr/>
            <p:nvPr/>
          </p:nvCxnSpPr>
          <p:spPr>
            <a:xfrm>
              <a:off x="7414498" y="4127500"/>
              <a:ext cx="27559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矩形 81">
              <a:extLst>
                <a:ext uri="{FF2B5EF4-FFF2-40B4-BE49-F238E27FC236}">
                  <a16:creationId xmlns="" xmlns:a16="http://schemas.microsoft.com/office/drawing/2014/main" id="{73CC3BB4-F0DC-4677-845D-C58933F645F0}"/>
                </a:ext>
              </a:extLst>
            </p:cNvPr>
            <p:cNvSpPr/>
            <p:nvPr/>
          </p:nvSpPr>
          <p:spPr>
            <a:xfrm>
              <a:off x="4521628" y="3942834"/>
              <a:ext cx="3114828" cy="369332"/>
            </a:xfrm>
            <a:prstGeom prst="rect">
              <a:avLst/>
            </a:prstGeom>
          </p:spPr>
          <p:txBody>
            <a:bodyPr wrap="none">
              <a:spAutoFit/>
            </a:bodyPr>
            <a:lstStyle/>
            <a:p>
              <a:pPr algn="ctr"/>
              <a:r>
                <a:rPr kumimoji="1" lang="en-US" altLang="zh-CN" b="1" spc="300" dirty="0" smtClean="0">
                  <a:ln w="3175">
                    <a:noFill/>
                  </a:ln>
                  <a:latin typeface="微软雅黑" panose="020B0503020204020204" pitchFamily="34" charset="-122"/>
                  <a:ea typeface="微软雅黑" panose="020B0503020204020204" pitchFamily="34" charset="-122"/>
                </a:rPr>
                <a:t>Teacher:</a:t>
              </a:r>
              <a:r>
                <a:rPr kumimoji="1" lang="zh-CN" altLang="en-US" b="1" spc="300" dirty="0" smtClean="0">
                  <a:ln w="3175">
                    <a:noFill/>
                  </a:ln>
                  <a:latin typeface="微软雅黑" panose="020B0503020204020204" pitchFamily="34" charset="-122"/>
                  <a:ea typeface="微软雅黑" panose="020B0503020204020204" pitchFamily="34" charset="-122"/>
                </a:rPr>
                <a:t> </a:t>
              </a:r>
              <a:r>
                <a:rPr kumimoji="1" lang="en-US" altLang="zh-CN" b="1" spc="300" dirty="0" err="1" smtClean="0">
                  <a:ln w="3175">
                    <a:noFill/>
                  </a:ln>
                  <a:latin typeface="微软雅黑" panose="020B0503020204020204" pitchFamily="34" charset="-122"/>
                  <a:ea typeface="微软雅黑" panose="020B0503020204020204" pitchFamily="34" charset="-122"/>
                </a:rPr>
                <a:t>Yijing</a:t>
              </a:r>
              <a:r>
                <a:rPr kumimoji="1" lang="zh-CN" altLang="en-US" b="1" spc="300" dirty="0" smtClean="0">
                  <a:ln w="3175">
                    <a:noFill/>
                  </a:ln>
                  <a:latin typeface="微软雅黑" panose="020B0503020204020204" pitchFamily="34" charset="-122"/>
                  <a:ea typeface="微软雅黑" panose="020B0503020204020204" pitchFamily="34" charset="-122"/>
                </a:rPr>
                <a:t> </a:t>
              </a:r>
              <a:r>
                <a:rPr kumimoji="1" lang="en-US" altLang="zh-CN" b="1" spc="300" dirty="0" smtClean="0">
                  <a:ln w="3175">
                    <a:noFill/>
                  </a:ln>
                  <a:latin typeface="微软雅黑" panose="020B0503020204020204" pitchFamily="34" charset="-122"/>
                  <a:ea typeface="微软雅黑" panose="020B0503020204020204" pitchFamily="34" charset="-122"/>
                </a:rPr>
                <a:t>Sun</a:t>
              </a:r>
              <a:endParaRPr lang="zh-CN" altLang="en-US" b="1" spc="300" dirty="0">
                <a:ln w="3175">
                  <a:noFill/>
                </a:ln>
                <a:latin typeface="微软雅黑" panose="020B0503020204020204" pitchFamily="34" charset="-122"/>
                <a:ea typeface="微软雅黑" panose="020B0503020204020204" pitchFamily="34" charset="-122"/>
              </a:endParaRPr>
            </a:p>
          </p:txBody>
        </p:sp>
      </p:grpSp>
      <p:pic>
        <p:nvPicPr>
          <p:cNvPr id="31" name="Picture 30">
            <a:extLst>
              <a:ext uri="{FF2B5EF4-FFF2-40B4-BE49-F238E27FC236}">
                <a16:creationId xmlns="" xmlns:a16="http://schemas.microsoft.com/office/drawing/2014/main" id="{2BA764FA-61FA-4C3E-B975-06EC33FC856F}"/>
              </a:ext>
            </a:extLst>
          </p:cNvPr>
          <p:cNvPicPr>
            <a:picLocks noChangeAspect="1"/>
          </p:cNvPicPr>
          <p:nvPr/>
        </p:nvPicPr>
        <p:blipFill>
          <a:blip r:embed="rId3"/>
          <a:stretch>
            <a:fillRect/>
          </a:stretch>
        </p:blipFill>
        <p:spPr>
          <a:xfrm>
            <a:off x="10671411" y="261299"/>
            <a:ext cx="1263683" cy="1240793"/>
          </a:xfrm>
          <a:prstGeom prst="rect">
            <a:avLst/>
          </a:prstGeom>
        </p:spPr>
      </p:pic>
    </p:spTree>
    <p:extLst>
      <p:ext uri="{BB962C8B-B14F-4D97-AF65-F5344CB8AC3E}">
        <p14:creationId xmlns:p14="http://schemas.microsoft.com/office/powerpoint/2010/main" val="325972863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6395" y="1693287"/>
            <a:ext cx="9854114" cy="2585323"/>
          </a:xfrm>
          <a:prstGeom prst="rect">
            <a:avLst/>
          </a:prstGeom>
        </p:spPr>
        <p:txBody>
          <a:bodyPr wrap="square">
            <a:spAutoFit/>
          </a:bodyPr>
          <a:lstStyle/>
          <a:p>
            <a:pPr lvl="0" algn="just" eaLnBrk="0" fontAlgn="base" hangingPunct="0">
              <a:spcBef>
                <a:spcPct val="0"/>
              </a:spcBef>
              <a:spcAft>
                <a:spcPct val="0"/>
              </a:spcAft>
            </a:pPr>
            <a:r>
              <a:rPr lang="en-US" altLang="zh-CN" dirty="0" smtClean="0">
                <a:solidFill>
                  <a:schemeClr val="bg1"/>
                </a:solidFill>
                <a:latin typeface="Arial" charset="0"/>
              </a:rPr>
              <a:t/>
            </a:r>
            <a:br>
              <a:rPr lang="en-US" altLang="zh-CN" dirty="0" smtClean="0">
                <a:solidFill>
                  <a:schemeClr val="bg1"/>
                </a:solidFill>
                <a:latin typeface="Arial" charset="0"/>
              </a:rPr>
            </a:br>
            <a:r>
              <a:rPr lang="en-US" altLang="zh-CN" sz="3600" dirty="0" smtClean="0">
                <a:solidFill>
                  <a:schemeClr val="bg1"/>
                </a:solidFill>
                <a:latin typeface="Times New Roman" charset="0"/>
                <a:ea typeface="Times New Roman" charset="0"/>
                <a:cs typeface="Times New Roman" charset="0"/>
              </a:rPr>
              <a:t>    </a:t>
            </a:r>
            <a:r>
              <a:rPr lang="en-US" altLang="zh-CN" sz="3600" dirty="0" smtClean="0">
                <a:solidFill>
                  <a:srgbClr val="002060"/>
                </a:solidFill>
                <a:latin typeface="Times New Roman" charset="0"/>
                <a:ea typeface="Times New Roman" charset="0"/>
                <a:cs typeface="Times New Roman" charset="0"/>
              </a:rPr>
              <a:t>“Only after you find that a poem by Poe goes on throbbing in your head do you begin to suspect that perhaps you will never forget it.”</a:t>
            </a:r>
            <a:endParaRPr lang="zh-CN" altLang="en-US" sz="3600" dirty="0" smtClean="0">
              <a:solidFill>
                <a:srgbClr val="002060"/>
              </a:solidFill>
              <a:latin typeface="Times New Roman" charset="0"/>
              <a:ea typeface="Times New Roman" charset="0"/>
              <a:cs typeface="Times New Roman" charset="0"/>
            </a:endParaRPr>
          </a:p>
          <a:p>
            <a:pPr lvl="0" algn="r" eaLnBrk="0" fontAlgn="base" hangingPunct="0">
              <a:spcBef>
                <a:spcPct val="0"/>
              </a:spcBef>
              <a:spcAft>
                <a:spcPct val="0"/>
              </a:spcAft>
            </a:pPr>
            <a:r>
              <a:rPr lang="en-US" altLang="zh-CN" sz="3600" dirty="0" smtClean="0">
                <a:solidFill>
                  <a:srgbClr val="002060"/>
                </a:solidFill>
                <a:latin typeface="Times New Roman" charset="0"/>
                <a:ea typeface="Times New Roman" charset="0"/>
                <a:cs typeface="Times New Roman" charset="0"/>
              </a:rPr>
              <a:t>——T</a:t>
            </a:r>
            <a:r>
              <a:rPr lang="en-US" altLang="zh-CN" sz="3600" dirty="0">
                <a:solidFill>
                  <a:srgbClr val="002060"/>
                </a:solidFill>
                <a:latin typeface="Times New Roman" charset="0"/>
                <a:ea typeface="Times New Roman" charset="0"/>
                <a:cs typeface="Times New Roman" charset="0"/>
              </a:rPr>
              <a:t>. S. Eliot </a:t>
            </a:r>
          </a:p>
        </p:txBody>
      </p:sp>
    </p:spTree>
    <p:extLst>
      <p:ext uri="{BB962C8B-B14F-4D97-AF65-F5344CB8AC3E}">
        <p14:creationId xmlns:p14="http://schemas.microsoft.com/office/powerpoint/2010/main" val="36168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284814"/>
            <a:ext cx="10198176" cy="1200329"/>
          </a:xfrm>
          <a:prstGeom prst="rect">
            <a:avLst/>
          </a:prstGeom>
          <a:noFill/>
        </p:spPr>
        <p:txBody>
          <a:bodyPr wrap="none" rtlCol="0">
            <a:spAutoFit/>
          </a:bodyPr>
          <a:lstStyle/>
          <a:p>
            <a:r>
              <a:rPr kumimoji="1" lang="en-US" altLang="zh-CN" sz="4400" dirty="0" smtClean="0">
                <a:latin typeface="Bernard MT Condensed" charset="0"/>
                <a:ea typeface="Bernard MT Condensed" charset="0"/>
                <a:cs typeface="Bernard MT Condensed" charset="0"/>
              </a:rPr>
              <a:t>How to Appreciate a Poem: </a:t>
            </a:r>
          </a:p>
          <a:p>
            <a:r>
              <a:rPr kumimoji="1" lang="en-US" altLang="zh-CN" sz="2800" dirty="0" smtClean="0">
                <a:latin typeface="Times New Roman" charset="0"/>
                <a:ea typeface="Times New Roman" charset="0"/>
                <a:cs typeface="Times New Roman" charset="0"/>
              </a:rPr>
              <a:t>——with the example of Edgar Allan Poe’s A Dream Within a Dream</a:t>
            </a:r>
            <a:endParaRPr kumimoji="1" lang="zh-CN" altLang="en-US" sz="2800" dirty="0">
              <a:latin typeface="Times New Roman" charset="0"/>
              <a:ea typeface="Times New Roman" charset="0"/>
              <a:cs typeface="Times New Roman" charset="0"/>
            </a:endParaRPr>
          </a:p>
        </p:txBody>
      </p:sp>
      <p:sp>
        <p:nvSpPr>
          <p:cNvPr id="3" name="文本框 2"/>
          <p:cNvSpPr txBox="1"/>
          <p:nvPr/>
        </p:nvSpPr>
        <p:spPr>
          <a:xfrm>
            <a:off x="419725" y="1485143"/>
            <a:ext cx="10777928" cy="3046988"/>
          </a:xfrm>
          <a:prstGeom prst="rect">
            <a:avLst/>
          </a:prstGeom>
          <a:noFill/>
        </p:spPr>
        <p:txBody>
          <a:bodyPr wrap="square" rtlCol="0">
            <a:spAutoFit/>
          </a:bodyPr>
          <a:lstStyle/>
          <a:p>
            <a:pPr marL="1080000" indent="-1465200"/>
            <a:r>
              <a:rPr kumimoji="1" lang="en-US" altLang="zh-CN" sz="4800" dirty="0" smtClean="0">
                <a:solidFill>
                  <a:srgbClr val="002060"/>
                </a:solidFill>
                <a:latin typeface="Bernard MT Condensed" charset="0"/>
                <a:ea typeface="Bernard MT Condensed" charset="0"/>
                <a:cs typeface="Bernard MT Condensed" charset="0"/>
              </a:rPr>
              <a:t>Step 1: Read it aloud</a:t>
            </a:r>
          </a:p>
          <a:p>
            <a:pPr marL="1080000" indent="-1465200"/>
            <a:r>
              <a:rPr kumimoji="1" lang="en-US" altLang="zh-CN" sz="4800" dirty="0" smtClean="0">
                <a:solidFill>
                  <a:srgbClr val="0070C0"/>
                </a:solidFill>
                <a:latin typeface="Bernard MT Condensed" charset="0"/>
                <a:ea typeface="Bernard MT Condensed" charset="0"/>
                <a:cs typeface="Bernard MT Condensed" charset="0"/>
              </a:rPr>
              <a:t>Step 2: Analyze it (rhythm, rhyme, literary devices</a:t>
            </a:r>
            <a:r>
              <a:rPr kumimoji="1" lang="is-IS" altLang="zh-CN" sz="4800" dirty="0" smtClean="0">
                <a:solidFill>
                  <a:srgbClr val="0070C0"/>
                </a:solidFill>
                <a:latin typeface="Bernard MT Condensed" charset="0"/>
                <a:ea typeface="Bernard MT Condensed" charset="0"/>
                <a:cs typeface="Bernard MT Condensed" charset="0"/>
              </a:rPr>
              <a:t>…</a:t>
            </a:r>
            <a:r>
              <a:rPr kumimoji="1" lang="en-US" altLang="zh-CN" sz="4800" dirty="0" smtClean="0">
                <a:solidFill>
                  <a:srgbClr val="0070C0"/>
                </a:solidFill>
                <a:latin typeface="Bernard MT Condensed" charset="0"/>
                <a:ea typeface="Bernard MT Condensed" charset="0"/>
                <a:cs typeface="Bernard MT Condensed" charset="0"/>
              </a:rPr>
              <a:t>)</a:t>
            </a:r>
          </a:p>
          <a:p>
            <a:pPr marL="1080000" indent="-1465200"/>
            <a:endParaRPr kumimoji="1" lang="zh-CN" altLang="en-US" sz="4800" dirty="0">
              <a:solidFill>
                <a:srgbClr val="0070C0"/>
              </a:solidFill>
              <a:latin typeface="Bernard MT Condensed" charset="0"/>
              <a:ea typeface="Bernard MT Condensed" charset="0"/>
              <a:cs typeface="Bernard MT Condensed" charset="0"/>
            </a:endParaRPr>
          </a:p>
        </p:txBody>
      </p:sp>
    </p:spTree>
    <p:extLst>
      <p:ext uri="{BB962C8B-B14F-4D97-AF65-F5344CB8AC3E}">
        <p14:creationId xmlns:p14="http://schemas.microsoft.com/office/powerpoint/2010/main" val="13120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484328" y="261794"/>
            <a:ext cx="9574072" cy="5016758"/>
          </a:xfrm>
          <a:prstGeom prst="rect">
            <a:avLst/>
          </a:prstGeom>
        </p:spPr>
        <p:txBody>
          <a:bodyPr wrap="square">
            <a:spAutoFit/>
          </a:bodyPr>
          <a:lstStyle/>
          <a:p>
            <a:pPr algn="ctr" fontAlgn="base"/>
            <a:r>
              <a:rPr lang="en-US" altLang="zh-CN" sz="2800" b="1" dirty="0" smtClean="0">
                <a:solidFill>
                  <a:schemeClr val="bg1"/>
                </a:solidFill>
                <a:latin typeface="Times New Roman" charset="0"/>
                <a:ea typeface="Times New Roman" charset="0"/>
                <a:cs typeface="Times New Roman" charset="0"/>
              </a:rPr>
              <a:t>A </a:t>
            </a:r>
            <a:r>
              <a:rPr lang="en-US" altLang="zh-CN" sz="2800" b="1" dirty="0">
                <a:solidFill>
                  <a:schemeClr val="bg1"/>
                </a:solidFill>
                <a:latin typeface="Times New Roman" charset="0"/>
                <a:ea typeface="Times New Roman" charset="0"/>
                <a:cs typeface="Times New Roman" charset="0"/>
              </a:rPr>
              <a:t>Dream Within a </a:t>
            </a:r>
            <a:r>
              <a:rPr lang="en-US" altLang="zh-CN" sz="2800" b="1" dirty="0" smtClean="0">
                <a:solidFill>
                  <a:schemeClr val="bg1"/>
                </a:solidFill>
                <a:latin typeface="Times New Roman" charset="0"/>
                <a:ea typeface="Times New Roman" charset="0"/>
                <a:cs typeface="Times New Roman" charset="0"/>
              </a:rPr>
              <a:t>Dream</a:t>
            </a:r>
            <a:endParaRPr lang="zh-CN" altLang="en-US" sz="2800" b="1" dirty="0" smtClean="0">
              <a:solidFill>
                <a:schemeClr val="bg1"/>
              </a:solidFill>
              <a:latin typeface="Times New Roman" charset="0"/>
              <a:ea typeface="Times New Roman" charset="0"/>
              <a:cs typeface="Times New Roman" charset="0"/>
            </a:endParaRPr>
          </a:p>
          <a:p>
            <a:pPr algn="r" fontAlgn="base"/>
            <a:r>
              <a:rPr lang="en-US" altLang="zh-CN" sz="2800" b="1" dirty="0" smtClean="0">
                <a:solidFill>
                  <a:schemeClr val="bg1"/>
                </a:solidFill>
                <a:latin typeface="Times New Roman" charset="0"/>
                <a:ea typeface="Times New Roman" charset="0"/>
                <a:cs typeface="Times New Roman" charset="0"/>
              </a:rPr>
              <a:t>——</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Edgar</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Allan</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Poe</a:t>
            </a:r>
            <a:endParaRPr lang="en-US" altLang="zh-CN" sz="2800" b="1" dirty="0">
              <a:solidFill>
                <a:schemeClr val="bg1"/>
              </a:solidFill>
              <a:latin typeface="Times New Roman" charset="0"/>
              <a:ea typeface="Times New Roman" charset="0"/>
              <a:cs typeface="Times New Roman" charset="0"/>
            </a:endParaRPr>
          </a:p>
          <a:p>
            <a:pPr fontAlgn="base"/>
            <a:r>
              <a:rPr lang="en-US" altLang="zh-CN" sz="2400" b="1" dirty="0" smtClean="0">
                <a:solidFill>
                  <a:schemeClr val="bg1"/>
                </a:solidFill>
                <a:latin typeface="Times New Roman" charset="0"/>
                <a:ea typeface="Times New Roman" charset="0"/>
                <a:cs typeface="Times New Roman" charset="0"/>
              </a:rPr>
              <a:t>Take </a:t>
            </a:r>
            <a:r>
              <a:rPr lang="en-US" altLang="zh-CN" sz="2400" b="1" dirty="0">
                <a:solidFill>
                  <a:schemeClr val="bg1"/>
                </a:solidFill>
                <a:latin typeface="Times New Roman" charset="0"/>
                <a:ea typeface="Times New Roman" charset="0"/>
                <a:cs typeface="Times New Roman" charset="0"/>
              </a:rPr>
              <a:t>this kiss upon the brow!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a:t>
            </a:r>
            <a:r>
              <a:rPr lang="en-US" altLang="zh-CN" sz="2400" b="1" dirty="0">
                <a:solidFill>
                  <a:schemeClr val="bg1"/>
                </a:solidFill>
                <a:latin typeface="Times New Roman" charset="0"/>
                <a:ea typeface="Times New Roman" charset="0"/>
                <a:cs typeface="Times New Roman" charset="0"/>
              </a:rPr>
              <a:t>, in parting from you now,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Thus </a:t>
            </a:r>
            <a:r>
              <a:rPr lang="en-US" altLang="zh-CN" sz="2400" b="1" dirty="0">
                <a:solidFill>
                  <a:schemeClr val="bg1"/>
                </a:solidFill>
                <a:latin typeface="Times New Roman" charset="0"/>
                <a:ea typeface="Times New Roman" charset="0"/>
                <a:cs typeface="Times New Roman" charset="0"/>
              </a:rPr>
              <a:t>much let me avow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You </a:t>
            </a:r>
            <a:r>
              <a:rPr lang="en-US" altLang="zh-CN" sz="2400" b="1" dirty="0">
                <a:solidFill>
                  <a:schemeClr val="bg1"/>
                </a:solidFill>
                <a:latin typeface="Times New Roman" charset="0"/>
                <a:ea typeface="Times New Roman" charset="0"/>
                <a:cs typeface="Times New Roman" charset="0"/>
              </a:rPr>
              <a:t>are not wrong, who </a:t>
            </a:r>
            <a:r>
              <a:rPr lang="en-US" altLang="zh-CN" sz="2400" b="1" dirty="0" smtClean="0">
                <a:solidFill>
                  <a:schemeClr val="bg1"/>
                </a:solidFill>
                <a:latin typeface="Times New Roman" charset="0"/>
                <a:ea typeface="Times New Roman" charset="0"/>
                <a:cs typeface="Times New Roman" charset="0"/>
              </a:rPr>
              <a:t>deem</a:t>
            </a:r>
            <a:endParaRPr lang="en-US" altLang="zh-CN" sz="2400" b="1" dirty="0">
              <a:solidFill>
                <a:schemeClr val="bg1"/>
              </a:solidFill>
              <a:latin typeface="Times New Roman" charset="0"/>
              <a:ea typeface="Times New Roman" charset="0"/>
              <a:cs typeface="Times New Roman" charset="0"/>
            </a:endParaRPr>
          </a:p>
          <a:p>
            <a:pPr fontAlgn="base"/>
            <a:r>
              <a:rPr lang="en-US" altLang="zh-CN" sz="2400" b="1" dirty="0">
                <a:solidFill>
                  <a:schemeClr val="bg1"/>
                </a:solidFill>
                <a:latin typeface="Times New Roman" charset="0"/>
                <a:ea typeface="Times New Roman" charset="0"/>
                <a:cs typeface="Times New Roman" charset="0"/>
              </a:rPr>
              <a:t>That my days have been a dream;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Yet </a:t>
            </a:r>
            <a:r>
              <a:rPr lang="en-US" altLang="zh-CN" sz="2400" b="1" dirty="0">
                <a:solidFill>
                  <a:schemeClr val="bg1"/>
                </a:solidFill>
                <a:latin typeface="Times New Roman" charset="0"/>
                <a:ea typeface="Times New Roman" charset="0"/>
                <a:cs typeface="Times New Roman" charset="0"/>
              </a:rPr>
              <a:t>if hope has flown away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night, or in a day,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vision, or in none,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it therefore the less </a:t>
            </a:r>
            <a:r>
              <a:rPr lang="en-US" altLang="zh-CN" sz="2400" b="1" i="1" dirty="0">
                <a:solidFill>
                  <a:schemeClr val="bg1"/>
                </a:solidFill>
                <a:latin typeface="Times New Roman" charset="0"/>
                <a:ea typeface="Times New Roman" charset="0"/>
                <a:cs typeface="Times New Roman" charset="0"/>
              </a:rPr>
              <a:t>gone</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but a dream within a dream.</a:t>
            </a:r>
          </a:p>
        </p:txBody>
      </p:sp>
      <p:sp>
        <p:nvSpPr>
          <p:cNvPr id="4" name="矩形 3"/>
          <p:cNvSpPr/>
          <p:nvPr/>
        </p:nvSpPr>
        <p:spPr>
          <a:xfrm>
            <a:off x="5102351" y="1097430"/>
            <a:ext cx="5214820" cy="4893647"/>
          </a:xfrm>
          <a:prstGeom prst="rect">
            <a:avLst/>
          </a:prstGeom>
        </p:spPr>
        <p:txBody>
          <a:bodyPr wrap="square">
            <a:spAutoFit/>
          </a:bodyPr>
          <a:lstStyle/>
          <a:p>
            <a:pPr fontAlgn="base"/>
            <a:r>
              <a:rPr lang="en-US" altLang="zh-CN" sz="2400" b="1" dirty="0">
                <a:solidFill>
                  <a:schemeClr val="bg1"/>
                </a:solidFill>
                <a:latin typeface="Times New Roman" charset="0"/>
                <a:ea typeface="Times New Roman" charset="0"/>
                <a:cs typeface="Times New Roman" charset="0"/>
              </a:rPr>
              <a:t>I stand amid the roar</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Of </a:t>
            </a:r>
            <a:r>
              <a:rPr lang="en-US" altLang="zh-CN" sz="2400" b="1" dirty="0">
                <a:solidFill>
                  <a:schemeClr val="bg1"/>
                </a:solidFill>
                <a:latin typeface="Times New Roman" charset="0"/>
                <a:ea typeface="Times New Roman" charset="0"/>
                <a:cs typeface="Times New Roman" charset="0"/>
              </a:rPr>
              <a:t>a surf-tormented shore,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 </a:t>
            </a:r>
            <a:r>
              <a:rPr lang="en-US" altLang="zh-CN" sz="2400" b="1" dirty="0">
                <a:solidFill>
                  <a:schemeClr val="bg1"/>
                </a:solidFill>
                <a:latin typeface="Times New Roman" charset="0"/>
                <a:ea typeface="Times New Roman" charset="0"/>
                <a:cs typeface="Times New Roman" charset="0"/>
              </a:rPr>
              <a:t>I hold within my hand</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Grains </a:t>
            </a:r>
            <a:r>
              <a:rPr lang="en-US" altLang="zh-CN" sz="2400" b="1" dirty="0">
                <a:solidFill>
                  <a:schemeClr val="bg1"/>
                </a:solidFill>
                <a:latin typeface="Times New Roman" charset="0"/>
                <a:ea typeface="Times New Roman" charset="0"/>
                <a:cs typeface="Times New Roman" charset="0"/>
              </a:rPr>
              <a:t>of the golden sand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How </a:t>
            </a:r>
            <a:r>
              <a:rPr lang="en-US" altLang="zh-CN" sz="2400" b="1" dirty="0">
                <a:solidFill>
                  <a:schemeClr val="bg1"/>
                </a:solidFill>
                <a:latin typeface="Times New Roman" charset="0"/>
                <a:ea typeface="Times New Roman" charset="0"/>
                <a:cs typeface="Times New Roman" charset="0"/>
              </a:rPr>
              <a:t>few! yet how they creep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Through </a:t>
            </a:r>
            <a:r>
              <a:rPr lang="en-US" altLang="zh-CN" sz="2400" b="1" dirty="0">
                <a:solidFill>
                  <a:schemeClr val="bg1"/>
                </a:solidFill>
                <a:latin typeface="Times New Roman" charset="0"/>
                <a:ea typeface="Times New Roman" charset="0"/>
                <a:cs typeface="Times New Roman" charset="0"/>
              </a:rPr>
              <a:t>my fingers to the deep,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While </a:t>
            </a:r>
            <a:r>
              <a:rPr lang="en-US" altLang="zh-CN" sz="2400" b="1" dirty="0">
                <a:solidFill>
                  <a:schemeClr val="bg1"/>
                </a:solidFill>
                <a:latin typeface="Times New Roman" charset="0"/>
                <a:ea typeface="Times New Roman" charset="0"/>
                <a:cs typeface="Times New Roman" charset="0"/>
              </a:rPr>
              <a:t>I weep — while I weep!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grasp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Them </a:t>
            </a:r>
            <a:r>
              <a:rPr lang="en-US" altLang="zh-CN" sz="2400" b="1" dirty="0">
                <a:solidFill>
                  <a:schemeClr val="bg1"/>
                </a:solidFill>
                <a:latin typeface="Times New Roman" charset="0"/>
                <a:ea typeface="Times New Roman" charset="0"/>
                <a:cs typeface="Times New Roman" charset="0"/>
              </a:rPr>
              <a:t>with a tighter clasp?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save</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One</a:t>
            </a:r>
            <a:r>
              <a:rPr lang="en-US" altLang="zh-CN" sz="2400" b="1" dirty="0">
                <a:solidFill>
                  <a:schemeClr val="bg1"/>
                </a:solidFill>
                <a:latin typeface="Times New Roman" charset="0"/>
                <a:ea typeface="Times New Roman" charset="0"/>
                <a:cs typeface="Times New Roman" charset="0"/>
              </a:rPr>
              <a:t> from the pitiless wave?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a:t>
            </a:r>
            <a:r>
              <a:rPr lang="en-US" altLang="zh-CN" sz="2400" b="1" dirty="0">
                <a:solidFill>
                  <a:schemeClr val="bg1"/>
                </a:solidFill>
                <a:latin typeface="Times New Roman" charset="0"/>
                <a:ea typeface="Times New Roman" charset="0"/>
                <a:cs typeface="Times New Roman" charset="0"/>
              </a:rPr>
              <a:t> </a:t>
            </a:r>
            <a:r>
              <a:rPr lang="en-US" altLang="zh-CN" sz="2400" b="1" i="1" dirty="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But </a:t>
            </a:r>
            <a:r>
              <a:rPr lang="en-US" altLang="zh-CN" sz="2400" b="1" dirty="0">
                <a:solidFill>
                  <a:schemeClr val="bg1"/>
                </a:solidFill>
                <a:latin typeface="Times New Roman" charset="0"/>
                <a:ea typeface="Times New Roman" charset="0"/>
                <a:cs typeface="Times New Roman" charset="0"/>
              </a:rPr>
              <a:t>a dream within a dream?</a:t>
            </a:r>
          </a:p>
        </p:txBody>
      </p:sp>
      <p:cxnSp>
        <p:nvCxnSpPr>
          <p:cNvPr id="22" name="直线连接符 21"/>
          <p:cNvCxnSpPr/>
          <p:nvPr/>
        </p:nvCxnSpPr>
        <p:spPr>
          <a:xfrm flipV="1">
            <a:off x="576774" y="3005558"/>
            <a:ext cx="4403189" cy="28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576774" y="2635228"/>
            <a:ext cx="3924887" cy="28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V="1">
            <a:off x="576773" y="4839286"/>
            <a:ext cx="2954218"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V="1">
            <a:off x="576773" y="5209616"/>
            <a:ext cx="3924888" cy="140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V="1">
            <a:off x="5271364" y="2264898"/>
            <a:ext cx="345060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5270649" y="2622273"/>
            <a:ext cx="37326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5270649" y="3019626"/>
            <a:ext cx="37326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flipV="1">
            <a:off x="5270649" y="3373663"/>
            <a:ext cx="345060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线连接符 36"/>
          <p:cNvCxnSpPr/>
          <p:nvPr/>
        </p:nvCxnSpPr>
        <p:spPr>
          <a:xfrm flipV="1">
            <a:off x="5270648" y="4082389"/>
            <a:ext cx="345060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线连接符 37"/>
          <p:cNvCxnSpPr/>
          <p:nvPr/>
        </p:nvCxnSpPr>
        <p:spPr>
          <a:xfrm flipV="1">
            <a:off x="5270647" y="4476711"/>
            <a:ext cx="345060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p:nvPr/>
        </p:nvCxnSpPr>
        <p:spPr>
          <a:xfrm flipV="1">
            <a:off x="5261245" y="4831861"/>
            <a:ext cx="278547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nvCxnSpPr>
        <p:spPr>
          <a:xfrm flipV="1">
            <a:off x="5270647" y="5223684"/>
            <a:ext cx="278547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线连接符 41"/>
          <p:cNvCxnSpPr/>
          <p:nvPr/>
        </p:nvCxnSpPr>
        <p:spPr>
          <a:xfrm flipV="1">
            <a:off x="5270647" y="5563420"/>
            <a:ext cx="2785475" cy="2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线连接符 42"/>
          <p:cNvCxnSpPr/>
          <p:nvPr/>
        </p:nvCxnSpPr>
        <p:spPr>
          <a:xfrm flipV="1">
            <a:off x="5270647" y="5934909"/>
            <a:ext cx="3732676" cy="68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84328" y="5890207"/>
            <a:ext cx="10317171" cy="707886"/>
          </a:xfrm>
          <a:prstGeom prst="rect">
            <a:avLst/>
          </a:prstGeom>
          <a:noFill/>
        </p:spPr>
        <p:txBody>
          <a:bodyPr wrap="square" rtlCol="0">
            <a:spAutoFit/>
          </a:bodyPr>
          <a:lstStyle/>
          <a:p>
            <a:r>
              <a:rPr kumimoji="1" lang="en-US" altLang="zh-CN" sz="4000" dirty="0" smtClean="0">
                <a:solidFill>
                  <a:schemeClr val="bg1"/>
                </a:solidFill>
                <a:latin typeface="Times New Roman" charset="0"/>
                <a:ea typeface="Times New Roman" charset="0"/>
                <a:cs typeface="Times New Roman" charset="0"/>
              </a:rPr>
              <a:t>Enjambment</a:t>
            </a:r>
            <a:r>
              <a:rPr kumimoji="1" lang="zh-CN" altLang="en-US" sz="4000" dirty="0" smtClean="0">
                <a:solidFill>
                  <a:schemeClr val="bg1"/>
                </a:solidFill>
                <a:latin typeface="Times New Roman" charset="0"/>
                <a:ea typeface="Times New Roman" charset="0"/>
                <a:cs typeface="Times New Roman" charset="0"/>
              </a:rPr>
              <a:t> </a:t>
            </a:r>
            <a:r>
              <a:rPr kumimoji="1" lang="en-US" altLang="zh-CN" sz="4000" dirty="0" smtClean="0">
                <a:solidFill>
                  <a:schemeClr val="bg1"/>
                </a:solidFill>
                <a:latin typeface="Times New Roman" charset="0"/>
                <a:ea typeface="Times New Roman" charset="0"/>
                <a:cs typeface="Times New Roman" charset="0"/>
              </a:rPr>
              <a:t>(</a:t>
            </a:r>
            <a:r>
              <a:rPr kumimoji="1" lang="zh-CN" altLang="en-US" sz="4000" dirty="0" smtClean="0">
                <a:solidFill>
                  <a:schemeClr val="bg1"/>
                </a:solidFill>
                <a:latin typeface="Songti SC" charset="-122"/>
                <a:ea typeface="Songti SC" charset="-122"/>
                <a:cs typeface="Songti SC" charset="-122"/>
              </a:rPr>
              <a:t>跨行连续</a:t>
            </a:r>
            <a:r>
              <a:rPr kumimoji="1" lang="en-US" altLang="zh-CN" sz="4000" dirty="0" smtClean="0">
                <a:solidFill>
                  <a:schemeClr val="bg1"/>
                </a:solidFill>
                <a:latin typeface="Times New Roman" charset="0"/>
                <a:ea typeface="Times New Roman" charset="0"/>
                <a:cs typeface="Times New Roman" charset="0"/>
              </a:rPr>
              <a:t>) </a:t>
            </a:r>
            <a:endParaRPr kumimoji="1" lang="zh-CN" altLang="en-US" sz="4000" dirty="0">
              <a:solidFill>
                <a:srgbClr val="0070C0"/>
              </a:solidFill>
            </a:endParaRPr>
          </a:p>
        </p:txBody>
      </p:sp>
    </p:spTree>
    <p:extLst>
      <p:ext uri="{BB962C8B-B14F-4D97-AF65-F5344CB8AC3E}">
        <p14:creationId xmlns:p14="http://schemas.microsoft.com/office/powerpoint/2010/main" val="109596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4"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par>
                                <p:cTn id="23" presetID="14" presetClass="entr" presetSubtype="1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par>
                                <p:cTn id="26" presetID="14"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par>
                                <p:cTn id="32" presetID="14"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par>
                                <p:cTn id="38" presetID="14" presetClass="entr" presetSubtype="1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randombar(horizontal)">
                                      <p:cBhvr>
                                        <p:cTn id="43" dur="500"/>
                                        <p:tgtEl>
                                          <p:spTgt spid="42"/>
                                        </p:tgtEl>
                                      </p:cBhvr>
                                    </p:animEffect>
                                  </p:childTnLst>
                                </p:cTn>
                              </p:par>
                              <p:par>
                                <p:cTn id="44" presetID="14" presetClass="entr" presetSubtype="1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randombar(horizontal)">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484328" y="261794"/>
            <a:ext cx="9574072" cy="5016758"/>
          </a:xfrm>
          <a:prstGeom prst="rect">
            <a:avLst/>
          </a:prstGeom>
        </p:spPr>
        <p:txBody>
          <a:bodyPr wrap="square">
            <a:spAutoFit/>
          </a:bodyPr>
          <a:lstStyle/>
          <a:p>
            <a:pPr algn="ctr" fontAlgn="base"/>
            <a:r>
              <a:rPr lang="en-US" altLang="zh-CN" sz="2800" b="1" dirty="0" smtClean="0">
                <a:solidFill>
                  <a:schemeClr val="bg1"/>
                </a:solidFill>
                <a:latin typeface="Times New Roman" charset="0"/>
                <a:ea typeface="Times New Roman" charset="0"/>
                <a:cs typeface="Times New Roman" charset="0"/>
              </a:rPr>
              <a:t>A </a:t>
            </a:r>
            <a:r>
              <a:rPr lang="en-US" altLang="zh-CN" sz="2800" b="1" dirty="0">
                <a:solidFill>
                  <a:schemeClr val="bg1"/>
                </a:solidFill>
                <a:latin typeface="Times New Roman" charset="0"/>
                <a:ea typeface="Times New Roman" charset="0"/>
                <a:cs typeface="Times New Roman" charset="0"/>
              </a:rPr>
              <a:t>Dream Within a </a:t>
            </a:r>
            <a:r>
              <a:rPr lang="en-US" altLang="zh-CN" sz="2800" b="1" dirty="0" smtClean="0">
                <a:solidFill>
                  <a:schemeClr val="bg1"/>
                </a:solidFill>
                <a:latin typeface="Times New Roman" charset="0"/>
                <a:ea typeface="Times New Roman" charset="0"/>
                <a:cs typeface="Times New Roman" charset="0"/>
              </a:rPr>
              <a:t>Dream</a:t>
            </a:r>
            <a:endParaRPr lang="zh-CN" altLang="en-US" sz="2800" b="1" dirty="0" smtClean="0">
              <a:solidFill>
                <a:schemeClr val="bg1"/>
              </a:solidFill>
              <a:latin typeface="Times New Roman" charset="0"/>
              <a:ea typeface="Times New Roman" charset="0"/>
              <a:cs typeface="Times New Roman" charset="0"/>
            </a:endParaRPr>
          </a:p>
          <a:p>
            <a:pPr algn="r" fontAlgn="base"/>
            <a:r>
              <a:rPr lang="en-US" altLang="zh-CN" sz="2800" b="1" dirty="0" smtClean="0">
                <a:solidFill>
                  <a:schemeClr val="bg1"/>
                </a:solidFill>
                <a:latin typeface="Times New Roman" charset="0"/>
                <a:ea typeface="Times New Roman" charset="0"/>
                <a:cs typeface="Times New Roman" charset="0"/>
              </a:rPr>
              <a:t>——</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Edgar</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Allan</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Poe</a:t>
            </a:r>
            <a:endParaRPr lang="en-US" altLang="zh-CN" sz="2800" b="1" dirty="0">
              <a:solidFill>
                <a:schemeClr val="bg1"/>
              </a:solidFill>
              <a:latin typeface="Times New Roman" charset="0"/>
              <a:ea typeface="Times New Roman" charset="0"/>
              <a:cs typeface="Times New Roman" charset="0"/>
            </a:endParaRPr>
          </a:p>
          <a:p>
            <a:pPr fontAlgn="base"/>
            <a:r>
              <a:rPr lang="en-US" altLang="zh-CN" sz="2400" b="1" dirty="0" smtClean="0">
                <a:solidFill>
                  <a:schemeClr val="bg1"/>
                </a:solidFill>
                <a:latin typeface="Times New Roman" charset="0"/>
                <a:ea typeface="Times New Roman" charset="0"/>
                <a:cs typeface="Times New Roman" charset="0"/>
              </a:rPr>
              <a:t>Take </a:t>
            </a:r>
            <a:r>
              <a:rPr lang="en-US" altLang="zh-CN" sz="2400" b="1" dirty="0">
                <a:solidFill>
                  <a:schemeClr val="bg1"/>
                </a:solidFill>
                <a:latin typeface="Times New Roman" charset="0"/>
                <a:ea typeface="Times New Roman" charset="0"/>
                <a:cs typeface="Times New Roman" charset="0"/>
              </a:rPr>
              <a:t>this kiss upon the </a:t>
            </a:r>
            <a:r>
              <a:rPr lang="en-US" altLang="zh-CN" sz="2400" b="1" dirty="0">
                <a:solidFill>
                  <a:srgbClr val="FF0000"/>
                </a:solidFill>
                <a:latin typeface="Times New Roman" charset="0"/>
                <a:ea typeface="Times New Roman" charset="0"/>
                <a:cs typeface="Times New Roman" charset="0"/>
              </a:rPr>
              <a:t>brow</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a:t>
            </a:r>
            <a:r>
              <a:rPr lang="en-US" altLang="zh-CN" sz="2400" b="1" dirty="0">
                <a:solidFill>
                  <a:schemeClr val="bg1"/>
                </a:solidFill>
                <a:latin typeface="Times New Roman" charset="0"/>
                <a:ea typeface="Times New Roman" charset="0"/>
                <a:cs typeface="Times New Roman" charset="0"/>
              </a:rPr>
              <a:t>, in parting from you </a:t>
            </a:r>
            <a:r>
              <a:rPr lang="en-US" altLang="zh-CN" sz="2400" b="1" dirty="0">
                <a:solidFill>
                  <a:srgbClr val="FF0000"/>
                </a:solidFill>
                <a:latin typeface="Times New Roman" charset="0"/>
                <a:ea typeface="Times New Roman" charset="0"/>
                <a:cs typeface="Times New Roman" charset="0"/>
              </a:rPr>
              <a:t>now</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Thus </a:t>
            </a:r>
            <a:r>
              <a:rPr lang="en-US" altLang="zh-CN" sz="2400" b="1" dirty="0">
                <a:solidFill>
                  <a:schemeClr val="bg1"/>
                </a:solidFill>
                <a:latin typeface="Times New Roman" charset="0"/>
                <a:ea typeface="Times New Roman" charset="0"/>
                <a:cs typeface="Times New Roman" charset="0"/>
              </a:rPr>
              <a:t>much let me </a:t>
            </a:r>
            <a:r>
              <a:rPr lang="en-US" altLang="zh-CN" sz="2400" b="1" dirty="0">
                <a:solidFill>
                  <a:srgbClr val="FF0000"/>
                </a:solidFill>
                <a:latin typeface="Times New Roman" charset="0"/>
                <a:ea typeface="Times New Roman" charset="0"/>
                <a:cs typeface="Times New Roman" charset="0"/>
              </a:rPr>
              <a:t>avow</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You </a:t>
            </a:r>
            <a:r>
              <a:rPr lang="en-US" altLang="zh-CN" sz="2400" b="1" dirty="0">
                <a:solidFill>
                  <a:schemeClr val="bg1"/>
                </a:solidFill>
                <a:latin typeface="Times New Roman" charset="0"/>
                <a:ea typeface="Times New Roman" charset="0"/>
                <a:cs typeface="Times New Roman" charset="0"/>
              </a:rPr>
              <a:t>are not wrong, who </a:t>
            </a:r>
            <a:r>
              <a:rPr lang="en-US" altLang="zh-CN" sz="2400" b="1" dirty="0" smtClean="0">
                <a:solidFill>
                  <a:srgbClr val="00B0F0"/>
                </a:solidFill>
                <a:latin typeface="Times New Roman" charset="0"/>
                <a:ea typeface="Times New Roman" charset="0"/>
                <a:cs typeface="Times New Roman" charset="0"/>
              </a:rPr>
              <a:t>deem</a:t>
            </a:r>
            <a:endParaRPr lang="en-US" altLang="zh-CN" sz="2400" b="1" dirty="0">
              <a:solidFill>
                <a:srgbClr val="00B0F0"/>
              </a:solidFill>
              <a:latin typeface="Times New Roman" charset="0"/>
              <a:ea typeface="Times New Roman" charset="0"/>
              <a:cs typeface="Times New Roman" charset="0"/>
            </a:endParaRPr>
          </a:p>
          <a:p>
            <a:pPr fontAlgn="base"/>
            <a:r>
              <a:rPr lang="en-US" altLang="zh-CN" sz="2400" b="1" dirty="0">
                <a:solidFill>
                  <a:schemeClr val="bg1"/>
                </a:solidFill>
                <a:latin typeface="Times New Roman" charset="0"/>
                <a:ea typeface="Times New Roman" charset="0"/>
                <a:cs typeface="Times New Roman" charset="0"/>
              </a:rPr>
              <a:t>That my days have been a </a:t>
            </a:r>
            <a:r>
              <a:rPr lang="en-US" altLang="zh-CN" sz="2400" b="1" dirty="0">
                <a:solidFill>
                  <a:srgbClr val="00B0F0"/>
                </a:solidFill>
                <a:latin typeface="Times New Roman" charset="0"/>
                <a:ea typeface="Times New Roman" charset="0"/>
                <a:cs typeface="Times New Roman" charset="0"/>
              </a:rPr>
              <a:t>dream</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Yet </a:t>
            </a:r>
            <a:r>
              <a:rPr lang="en-US" altLang="zh-CN" sz="2400" b="1" dirty="0">
                <a:solidFill>
                  <a:schemeClr val="bg1"/>
                </a:solidFill>
                <a:latin typeface="Times New Roman" charset="0"/>
                <a:ea typeface="Times New Roman" charset="0"/>
                <a:cs typeface="Times New Roman" charset="0"/>
              </a:rPr>
              <a:t>if hope has flown </a:t>
            </a:r>
            <a:r>
              <a:rPr lang="en-US" altLang="zh-CN" sz="2400" b="1" dirty="0">
                <a:solidFill>
                  <a:schemeClr val="accent1">
                    <a:lumMod val="60000"/>
                    <a:lumOff val="40000"/>
                  </a:schemeClr>
                </a:solidFill>
                <a:latin typeface="Times New Roman" charset="0"/>
                <a:ea typeface="Times New Roman" charset="0"/>
                <a:cs typeface="Times New Roman" charset="0"/>
              </a:rPr>
              <a:t>away</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night, or in a </a:t>
            </a:r>
            <a:r>
              <a:rPr lang="en-US" altLang="zh-CN" sz="2400" b="1" dirty="0">
                <a:solidFill>
                  <a:schemeClr val="accent1">
                    <a:lumMod val="60000"/>
                    <a:lumOff val="40000"/>
                  </a:schemeClr>
                </a:solidFill>
                <a:latin typeface="Times New Roman" charset="0"/>
                <a:ea typeface="Times New Roman" charset="0"/>
                <a:cs typeface="Times New Roman" charset="0"/>
              </a:rPr>
              <a:t>day</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vision, or in </a:t>
            </a:r>
            <a:r>
              <a:rPr lang="en-US" altLang="zh-CN" sz="2400" b="1" dirty="0">
                <a:solidFill>
                  <a:srgbClr val="00B0F0"/>
                </a:solidFill>
                <a:latin typeface="Times New Roman" charset="0"/>
                <a:ea typeface="Times New Roman" charset="0"/>
                <a:cs typeface="Times New Roman" charset="0"/>
              </a:rPr>
              <a:t>none</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it therefore the less </a:t>
            </a:r>
            <a:r>
              <a:rPr lang="en-US" altLang="zh-CN" sz="2400" b="1" i="1" dirty="0">
                <a:solidFill>
                  <a:srgbClr val="00B0F0"/>
                </a:solidFill>
                <a:latin typeface="Times New Roman" charset="0"/>
                <a:ea typeface="Times New Roman" charset="0"/>
                <a:cs typeface="Times New Roman" charset="0"/>
              </a:rPr>
              <a:t>gone</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a:t>
            </a:r>
            <a:r>
              <a:rPr lang="en-US" altLang="zh-CN" sz="2400" b="1" dirty="0">
                <a:solidFill>
                  <a:srgbClr val="0070C0"/>
                </a:solidFill>
                <a:latin typeface="Times New Roman" charset="0"/>
                <a:ea typeface="Times New Roman" charset="0"/>
                <a:cs typeface="Times New Roman" charset="0"/>
              </a:rPr>
              <a:t>seem</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but a dream within a </a:t>
            </a:r>
            <a:r>
              <a:rPr lang="en-US" altLang="zh-CN" sz="2400" b="1" dirty="0">
                <a:solidFill>
                  <a:srgbClr val="0070C0"/>
                </a:solidFill>
                <a:latin typeface="Times New Roman" charset="0"/>
                <a:ea typeface="Times New Roman" charset="0"/>
                <a:cs typeface="Times New Roman" charset="0"/>
              </a:rPr>
              <a:t>dream</a:t>
            </a:r>
            <a:r>
              <a:rPr lang="en-US" altLang="zh-CN" sz="2400" b="1" dirty="0">
                <a:solidFill>
                  <a:schemeClr val="bg1"/>
                </a:solidFill>
                <a:latin typeface="Times New Roman" charset="0"/>
                <a:ea typeface="Times New Roman" charset="0"/>
                <a:cs typeface="Times New Roman" charset="0"/>
              </a:rPr>
              <a:t>.</a:t>
            </a:r>
          </a:p>
        </p:txBody>
      </p:sp>
      <p:sp>
        <p:nvSpPr>
          <p:cNvPr id="4" name="矩形 3"/>
          <p:cNvSpPr/>
          <p:nvPr/>
        </p:nvSpPr>
        <p:spPr>
          <a:xfrm>
            <a:off x="5102351" y="1097430"/>
            <a:ext cx="5214820" cy="4893647"/>
          </a:xfrm>
          <a:prstGeom prst="rect">
            <a:avLst/>
          </a:prstGeom>
        </p:spPr>
        <p:txBody>
          <a:bodyPr wrap="square">
            <a:spAutoFit/>
          </a:bodyPr>
          <a:lstStyle/>
          <a:p>
            <a:pPr fontAlgn="base"/>
            <a:r>
              <a:rPr lang="en-US" altLang="zh-CN" sz="2400" b="1" dirty="0">
                <a:solidFill>
                  <a:schemeClr val="bg1"/>
                </a:solidFill>
                <a:latin typeface="Times New Roman" charset="0"/>
                <a:ea typeface="Times New Roman" charset="0"/>
                <a:cs typeface="Times New Roman" charset="0"/>
              </a:rPr>
              <a:t>I stand amid the </a:t>
            </a:r>
            <a:r>
              <a:rPr lang="en-US" altLang="zh-CN" sz="2400" b="1" dirty="0">
                <a:solidFill>
                  <a:srgbClr val="0070C0"/>
                </a:solidFill>
                <a:latin typeface="Times New Roman" charset="0"/>
                <a:ea typeface="Times New Roman" charset="0"/>
                <a:cs typeface="Times New Roman" charset="0"/>
              </a:rPr>
              <a:t>roar</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Of </a:t>
            </a:r>
            <a:r>
              <a:rPr lang="en-US" altLang="zh-CN" sz="2400" b="1" dirty="0">
                <a:solidFill>
                  <a:schemeClr val="bg1"/>
                </a:solidFill>
                <a:latin typeface="Times New Roman" charset="0"/>
                <a:ea typeface="Times New Roman" charset="0"/>
                <a:cs typeface="Times New Roman" charset="0"/>
              </a:rPr>
              <a:t>a surf-tormented </a:t>
            </a:r>
            <a:r>
              <a:rPr lang="en-US" altLang="zh-CN" sz="2400" b="1" dirty="0">
                <a:solidFill>
                  <a:srgbClr val="0070C0"/>
                </a:solidFill>
                <a:latin typeface="Times New Roman" charset="0"/>
                <a:ea typeface="Times New Roman" charset="0"/>
                <a:cs typeface="Times New Roman" charset="0"/>
              </a:rPr>
              <a:t>shore</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 </a:t>
            </a:r>
            <a:r>
              <a:rPr lang="en-US" altLang="zh-CN" sz="2400" b="1" dirty="0">
                <a:solidFill>
                  <a:schemeClr val="bg1"/>
                </a:solidFill>
                <a:latin typeface="Times New Roman" charset="0"/>
                <a:ea typeface="Times New Roman" charset="0"/>
                <a:cs typeface="Times New Roman" charset="0"/>
              </a:rPr>
              <a:t>I hold within my </a:t>
            </a:r>
            <a:r>
              <a:rPr lang="en-US" altLang="zh-CN" sz="2400" b="1" dirty="0">
                <a:solidFill>
                  <a:srgbClr val="00B0F0"/>
                </a:solidFill>
                <a:latin typeface="Times New Roman" charset="0"/>
                <a:ea typeface="Times New Roman" charset="0"/>
                <a:cs typeface="Times New Roman" charset="0"/>
              </a:rPr>
              <a:t>hand</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Grains </a:t>
            </a:r>
            <a:r>
              <a:rPr lang="en-US" altLang="zh-CN" sz="2400" b="1" dirty="0">
                <a:solidFill>
                  <a:schemeClr val="bg1"/>
                </a:solidFill>
                <a:latin typeface="Times New Roman" charset="0"/>
                <a:ea typeface="Times New Roman" charset="0"/>
                <a:cs typeface="Times New Roman" charset="0"/>
              </a:rPr>
              <a:t>of the golden </a:t>
            </a:r>
            <a:r>
              <a:rPr lang="en-US" altLang="zh-CN" sz="2400" b="1" dirty="0">
                <a:solidFill>
                  <a:srgbClr val="00B0F0"/>
                </a:solidFill>
                <a:latin typeface="Times New Roman" charset="0"/>
                <a:ea typeface="Times New Roman" charset="0"/>
                <a:cs typeface="Times New Roman" charset="0"/>
              </a:rPr>
              <a:t>sand</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How </a:t>
            </a:r>
            <a:r>
              <a:rPr lang="en-US" altLang="zh-CN" sz="2400" b="1" dirty="0">
                <a:solidFill>
                  <a:schemeClr val="bg1"/>
                </a:solidFill>
                <a:latin typeface="Times New Roman" charset="0"/>
                <a:ea typeface="Times New Roman" charset="0"/>
                <a:cs typeface="Times New Roman" charset="0"/>
              </a:rPr>
              <a:t>few! yet how they </a:t>
            </a:r>
            <a:r>
              <a:rPr lang="en-US" altLang="zh-CN" sz="2400" b="1" dirty="0">
                <a:solidFill>
                  <a:srgbClr val="FF0000"/>
                </a:solidFill>
                <a:latin typeface="Times New Roman" charset="0"/>
                <a:ea typeface="Times New Roman" charset="0"/>
                <a:cs typeface="Times New Roman" charset="0"/>
              </a:rPr>
              <a:t>creep</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Through </a:t>
            </a:r>
            <a:r>
              <a:rPr lang="en-US" altLang="zh-CN" sz="2400" b="1" dirty="0">
                <a:solidFill>
                  <a:schemeClr val="bg1"/>
                </a:solidFill>
                <a:latin typeface="Times New Roman" charset="0"/>
                <a:ea typeface="Times New Roman" charset="0"/>
                <a:cs typeface="Times New Roman" charset="0"/>
              </a:rPr>
              <a:t>my fingers to the </a:t>
            </a:r>
            <a:r>
              <a:rPr lang="en-US" altLang="zh-CN" sz="2400" b="1" dirty="0">
                <a:solidFill>
                  <a:srgbClr val="FF0000"/>
                </a:solidFill>
                <a:latin typeface="Times New Roman" charset="0"/>
                <a:ea typeface="Times New Roman" charset="0"/>
                <a:cs typeface="Times New Roman" charset="0"/>
              </a:rPr>
              <a:t>deep</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While </a:t>
            </a:r>
            <a:r>
              <a:rPr lang="en-US" altLang="zh-CN" sz="2400" b="1" dirty="0">
                <a:solidFill>
                  <a:schemeClr val="bg1"/>
                </a:solidFill>
                <a:latin typeface="Times New Roman" charset="0"/>
                <a:ea typeface="Times New Roman" charset="0"/>
                <a:cs typeface="Times New Roman" charset="0"/>
              </a:rPr>
              <a:t>I weep — while I </a:t>
            </a:r>
            <a:r>
              <a:rPr lang="en-US" altLang="zh-CN" sz="2400" b="1" dirty="0">
                <a:solidFill>
                  <a:srgbClr val="FF0000"/>
                </a:solidFill>
                <a:latin typeface="Times New Roman" charset="0"/>
                <a:ea typeface="Times New Roman" charset="0"/>
                <a:cs typeface="Times New Roman" charset="0"/>
              </a:rPr>
              <a:t>weep</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a:t>
            </a:r>
            <a:r>
              <a:rPr lang="en-US" altLang="zh-CN" sz="2400" b="1" dirty="0">
                <a:solidFill>
                  <a:schemeClr val="accent1">
                    <a:lumMod val="60000"/>
                    <a:lumOff val="40000"/>
                  </a:schemeClr>
                </a:solidFill>
                <a:latin typeface="Times New Roman" charset="0"/>
                <a:ea typeface="Times New Roman" charset="0"/>
                <a:cs typeface="Times New Roman" charset="0"/>
              </a:rPr>
              <a:t>grasp</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Them </a:t>
            </a:r>
            <a:r>
              <a:rPr lang="en-US" altLang="zh-CN" sz="2400" b="1" dirty="0">
                <a:solidFill>
                  <a:schemeClr val="bg1"/>
                </a:solidFill>
                <a:latin typeface="Times New Roman" charset="0"/>
                <a:ea typeface="Times New Roman" charset="0"/>
                <a:cs typeface="Times New Roman" charset="0"/>
              </a:rPr>
              <a:t>with a tighter </a:t>
            </a:r>
            <a:r>
              <a:rPr lang="en-US" altLang="zh-CN" sz="2400" b="1" dirty="0">
                <a:solidFill>
                  <a:schemeClr val="accent1">
                    <a:lumMod val="60000"/>
                    <a:lumOff val="40000"/>
                  </a:schemeClr>
                </a:solidFill>
                <a:latin typeface="Times New Roman" charset="0"/>
                <a:ea typeface="Times New Roman" charset="0"/>
                <a:cs typeface="Times New Roman" charset="0"/>
              </a:rPr>
              <a:t>clasp</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a:t>
            </a:r>
            <a:r>
              <a:rPr lang="en-US" altLang="zh-CN" sz="2400" b="1" dirty="0">
                <a:solidFill>
                  <a:srgbClr val="00B0F0"/>
                </a:solidFill>
                <a:latin typeface="Times New Roman" charset="0"/>
                <a:ea typeface="Times New Roman" charset="0"/>
                <a:cs typeface="Times New Roman" charset="0"/>
              </a:rPr>
              <a:t>save</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One</a:t>
            </a:r>
            <a:r>
              <a:rPr lang="en-US" altLang="zh-CN" sz="2400" b="1" dirty="0">
                <a:solidFill>
                  <a:schemeClr val="bg1"/>
                </a:solidFill>
                <a:latin typeface="Times New Roman" charset="0"/>
                <a:ea typeface="Times New Roman" charset="0"/>
                <a:cs typeface="Times New Roman" charset="0"/>
              </a:rPr>
              <a:t> from the pitiless </a:t>
            </a:r>
            <a:r>
              <a:rPr lang="en-US" altLang="zh-CN" sz="2400" b="1" dirty="0">
                <a:solidFill>
                  <a:srgbClr val="00B0F0"/>
                </a:solidFill>
                <a:latin typeface="Times New Roman" charset="0"/>
                <a:ea typeface="Times New Roman" charset="0"/>
                <a:cs typeface="Times New Roman" charset="0"/>
              </a:rPr>
              <a:t>wave</a:t>
            </a:r>
            <a:r>
              <a:rPr lang="en-US" altLang="zh-CN" sz="2400" b="1" dirty="0">
                <a:solidFill>
                  <a:schemeClr val="bg1"/>
                </a:solidFill>
                <a:latin typeface="Times New Roman" charset="0"/>
                <a:ea typeface="Times New Roman" charset="0"/>
                <a:cs typeface="Times New Roman" charset="0"/>
              </a:rPr>
              <a:t>?</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a:t>
            </a:r>
            <a:r>
              <a:rPr lang="en-US" altLang="zh-CN" sz="2400" b="1" dirty="0">
                <a:solidFill>
                  <a:schemeClr val="bg1"/>
                </a:solidFill>
                <a:latin typeface="Times New Roman" charset="0"/>
                <a:ea typeface="Times New Roman" charset="0"/>
                <a:cs typeface="Times New Roman" charset="0"/>
              </a:rPr>
              <a:t> </a:t>
            </a:r>
            <a:r>
              <a:rPr lang="en-US" altLang="zh-CN" sz="2400" b="1" i="1" dirty="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a:t>
            </a:r>
            <a:r>
              <a:rPr lang="en-US" altLang="zh-CN" sz="2400" b="1" dirty="0">
                <a:solidFill>
                  <a:srgbClr val="0070C0"/>
                </a:solidFill>
                <a:latin typeface="Times New Roman" charset="0"/>
                <a:ea typeface="Times New Roman" charset="0"/>
                <a:cs typeface="Times New Roman" charset="0"/>
              </a:rPr>
              <a:t>seem</a:t>
            </a:r>
            <a:r>
              <a:rPr lang="en-US" altLang="zh-CN" sz="2400" b="1" dirty="0">
                <a:solidFill>
                  <a:schemeClr val="bg1"/>
                </a:solidFill>
                <a:latin typeface="Times New Roman" charset="0"/>
                <a:ea typeface="Times New Roman" charset="0"/>
                <a:cs typeface="Times New Roman" charset="0"/>
              </a:rPr>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But </a:t>
            </a:r>
            <a:r>
              <a:rPr lang="en-US" altLang="zh-CN" sz="2400" b="1" dirty="0">
                <a:solidFill>
                  <a:schemeClr val="bg1"/>
                </a:solidFill>
                <a:latin typeface="Times New Roman" charset="0"/>
                <a:ea typeface="Times New Roman" charset="0"/>
                <a:cs typeface="Times New Roman" charset="0"/>
              </a:rPr>
              <a:t>a dream within a </a:t>
            </a:r>
            <a:r>
              <a:rPr lang="en-US" altLang="zh-CN" sz="2400" b="1" dirty="0">
                <a:solidFill>
                  <a:srgbClr val="0070C0"/>
                </a:solidFill>
                <a:latin typeface="Times New Roman" charset="0"/>
                <a:ea typeface="Times New Roman" charset="0"/>
                <a:cs typeface="Times New Roman" charset="0"/>
              </a:rPr>
              <a:t>dream</a:t>
            </a:r>
            <a:r>
              <a:rPr lang="en-US" altLang="zh-CN" sz="2400" b="1" dirty="0">
                <a:solidFill>
                  <a:schemeClr val="bg1"/>
                </a:solidFill>
                <a:latin typeface="Times New Roman" charset="0"/>
                <a:ea typeface="Times New Roman" charset="0"/>
                <a:cs typeface="Times New Roman" charset="0"/>
              </a:rPr>
              <a:t>?</a:t>
            </a:r>
          </a:p>
        </p:txBody>
      </p:sp>
      <p:sp>
        <p:nvSpPr>
          <p:cNvPr id="2" name="文本框 1"/>
          <p:cNvSpPr txBox="1"/>
          <p:nvPr/>
        </p:nvSpPr>
        <p:spPr>
          <a:xfrm>
            <a:off x="480307" y="5333063"/>
            <a:ext cx="10797961" cy="1323439"/>
          </a:xfrm>
          <a:prstGeom prst="rect">
            <a:avLst/>
          </a:prstGeom>
          <a:noFill/>
        </p:spPr>
        <p:txBody>
          <a:bodyPr wrap="square" rtlCol="0">
            <a:spAutoFit/>
          </a:bodyPr>
          <a:lstStyle/>
          <a:p>
            <a:r>
              <a:rPr kumimoji="1" lang="en-US" altLang="zh-CN" sz="4000" dirty="0" smtClean="0">
                <a:solidFill>
                  <a:schemeClr val="bg1"/>
                </a:solidFill>
                <a:latin typeface="Times New Roman" charset="0"/>
                <a:ea typeface="Times New Roman" charset="0"/>
                <a:cs typeface="Times New Roman" charset="0"/>
              </a:rPr>
              <a:t>“End</a:t>
            </a:r>
            <a:r>
              <a:rPr kumimoji="1" lang="zh-CN" altLang="en-US" sz="4000" dirty="0" smtClean="0">
                <a:solidFill>
                  <a:schemeClr val="bg1"/>
                </a:solidFill>
                <a:latin typeface="Times New Roman" charset="0"/>
                <a:ea typeface="Times New Roman" charset="0"/>
                <a:cs typeface="Times New Roman" charset="0"/>
              </a:rPr>
              <a:t> </a:t>
            </a:r>
            <a:r>
              <a:rPr kumimoji="1" lang="en-US" altLang="zh-CN" sz="4000" dirty="0" smtClean="0">
                <a:solidFill>
                  <a:schemeClr val="bg1"/>
                </a:solidFill>
                <a:latin typeface="Times New Roman" charset="0"/>
                <a:ea typeface="Times New Roman" charset="0"/>
                <a:cs typeface="Times New Roman" charset="0"/>
              </a:rPr>
              <a:t>Rhyme”</a:t>
            </a:r>
            <a:endParaRPr kumimoji="1" lang="zh-CN" altLang="en-US" sz="4000" dirty="0" smtClean="0">
              <a:solidFill>
                <a:schemeClr val="bg1"/>
              </a:solidFill>
              <a:latin typeface="Times New Roman" charset="0"/>
              <a:ea typeface="Times New Roman" charset="0"/>
              <a:cs typeface="Times New Roman" charset="0"/>
            </a:endParaRPr>
          </a:p>
          <a:p>
            <a:r>
              <a:rPr kumimoji="1" lang="en-US" altLang="zh-CN" sz="4000" dirty="0" smtClean="0">
                <a:solidFill>
                  <a:schemeClr val="bg1"/>
                </a:solidFill>
                <a:latin typeface="Times New Roman" charset="0"/>
                <a:ea typeface="Times New Roman" charset="0"/>
                <a:cs typeface="Times New Roman" charset="0"/>
              </a:rPr>
              <a:t>Rhyme</a:t>
            </a:r>
            <a:r>
              <a:rPr kumimoji="1" lang="zh-CN" altLang="en-US" sz="4000" dirty="0" smtClean="0">
                <a:solidFill>
                  <a:schemeClr val="bg1"/>
                </a:solidFill>
                <a:latin typeface="Times New Roman" charset="0"/>
                <a:ea typeface="Times New Roman" charset="0"/>
                <a:cs typeface="Times New Roman" charset="0"/>
              </a:rPr>
              <a:t> </a:t>
            </a:r>
            <a:r>
              <a:rPr kumimoji="1" lang="en-US" altLang="zh-CN" sz="4000" dirty="0" smtClean="0">
                <a:solidFill>
                  <a:schemeClr val="bg1"/>
                </a:solidFill>
                <a:latin typeface="Times New Roman" charset="0"/>
                <a:ea typeface="Times New Roman" charset="0"/>
                <a:cs typeface="Times New Roman" charset="0"/>
              </a:rPr>
              <a:t>Scheme: </a:t>
            </a:r>
            <a:r>
              <a:rPr kumimoji="1" lang="en-US" altLang="zh-CN" sz="4000" dirty="0" smtClean="0">
                <a:solidFill>
                  <a:srgbClr val="FF0000"/>
                </a:solidFill>
              </a:rPr>
              <a:t>AAA</a:t>
            </a:r>
            <a:r>
              <a:rPr kumimoji="1" lang="en-US" altLang="zh-CN" sz="4000" dirty="0" smtClean="0">
                <a:solidFill>
                  <a:srgbClr val="00B0F0"/>
                </a:solidFill>
              </a:rPr>
              <a:t>BB</a:t>
            </a:r>
            <a:r>
              <a:rPr kumimoji="1" lang="en-US" altLang="zh-CN" sz="4000" dirty="0" smtClean="0">
                <a:solidFill>
                  <a:schemeClr val="accent1">
                    <a:lumMod val="60000"/>
                    <a:lumOff val="40000"/>
                  </a:schemeClr>
                </a:solidFill>
              </a:rPr>
              <a:t>CC</a:t>
            </a:r>
            <a:r>
              <a:rPr kumimoji="1" lang="en-US" altLang="zh-CN" sz="4000" dirty="0" smtClean="0">
                <a:solidFill>
                  <a:srgbClr val="00B0F0"/>
                </a:solidFill>
              </a:rPr>
              <a:t>DD</a:t>
            </a:r>
            <a:r>
              <a:rPr kumimoji="1" lang="en-US" altLang="zh-CN" sz="4000" dirty="0" smtClean="0">
                <a:solidFill>
                  <a:srgbClr val="0070C0"/>
                </a:solidFill>
              </a:rPr>
              <a:t>EE</a:t>
            </a:r>
            <a:endParaRPr kumimoji="1" lang="zh-CN" altLang="en-US" sz="4000" dirty="0">
              <a:solidFill>
                <a:srgbClr val="0070C0"/>
              </a:solidFill>
            </a:endParaRPr>
          </a:p>
        </p:txBody>
      </p:sp>
      <p:sp>
        <p:nvSpPr>
          <p:cNvPr id="7" name="文本框 6"/>
          <p:cNvSpPr txBox="1"/>
          <p:nvPr/>
        </p:nvSpPr>
        <p:spPr>
          <a:xfrm>
            <a:off x="7234476" y="5948616"/>
            <a:ext cx="10797961" cy="707886"/>
          </a:xfrm>
          <a:prstGeom prst="rect">
            <a:avLst/>
          </a:prstGeom>
          <a:noFill/>
        </p:spPr>
        <p:txBody>
          <a:bodyPr wrap="square" rtlCol="0">
            <a:spAutoFit/>
          </a:bodyPr>
          <a:lstStyle/>
          <a:p>
            <a:r>
              <a:rPr kumimoji="1" lang="en-US" altLang="zh-CN" sz="4000" dirty="0" smtClean="0">
                <a:solidFill>
                  <a:srgbClr val="0070C0"/>
                </a:solidFill>
              </a:rPr>
              <a:t>AA</a:t>
            </a:r>
            <a:r>
              <a:rPr kumimoji="1" lang="en-US" altLang="zh-CN" sz="4000" dirty="0" smtClean="0">
                <a:solidFill>
                  <a:srgbClr val="00B0F0"/>
                </a:solidFill>
              </a:rPr>
              <a:t>BB</a:t>
            </a:r>
            <a:r>
              <a:rPr kumimoji="1" lang="en-US" altLang="zh-CN" sz="4000" dirty="0" smtClean="0">
                <a:solidFill>
                  <a:srgbClr val="FF0000"/>
                </a:solidFill>
              </a:rPr>
              <a:t>CCC</a:t>
            </a:r>
            <a:r>
              <a:rPr kumimoji="1" lang="en-US" altLang="zh-CN" sz="4000" dirty="0" smtClean="0">
                <a:solidFill>
                  <a:schemeClr val="accent1">
                    <a:lumMod val="60000"/>
                    <a:lumOff val="40000"/>
                  </a:schemeClr>
                </a:solidFill>
              </a:rPr>
              <a:t>DD</a:t>
            </a:r>
            <a:r>
              <a:rPr kumimoji="1" lang="en-US" altLang="zh-CN" sz="4000" dirty="0" smtClean="0">
                <a:solidFill>
                  <a:srgbClr val="00B0F0"/>
                </a:solidFill>
              </a:rPr>
              <a:t>EE</a:t>
            </a:r>
            <a:r>
              <a:rPr kumimoji="1" lang="en-US" altLang="zh-CN" sz="4000" dirty="0" smtClean="0">
                <a:solidFill>
                  <a:srgbClr val="0070C0"/>
                </a:solidFill>
              </a:rPr>
              <a:t>FF</a:t>
            </a:r>
            <a:endParaRPr kumimoji="1" lang="zh-CN" altLang="en-US" sz="4000" dirty="0">
              <a:solidFill>
                <a:srgbClr val="0070C0"/>
              </a:solidFill>
            </a:endParaRPr>
          </a:p>
        </p:txBody>
      </p:sp>
    </p:spTree>
    <p:extLst>
      <p:ext uri="{BB962C8B-B14F-4D97-AF65-F5344CB8AC3E}">
        <p14:creationId xmlns:p14="http://schemas.microsoft.com/office/powerpoint/2010/main" val="14615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7000"/>
          </a:stretch>
        </a:blipFill>
        <a:effectLst/>
      </p:bgPr>
    </p:bg>
    <p:spTree>
      <p:nvGrpSpPr>
        <p:cNvPr id="1" name=""/>
        <p:cNvGrpSpPr/>
        <p:nvPr/>
      </p:nvGrpSpPr>
      <p:grpSpPr>
        <a:xfrm>
          <a:off x="0" y="0"/>
          <a:ext cx="0" cy="0"/>
          <a:chOff x="0" y="0"/>
          <a:chExt cx="0" cy="0"/>
        </a:xfrm>
      </p:grpSpPr>
      <p:sp>
        <p:nvSpPr>
          <p:cNvPr id="3" name="矩形 2"/>
          <p:cNvSpPr/>
          <p:nvPr/>
        </p:nvSpPr>
        <p:spPr>
          <a:xfrm>
            <a:off x="484328" y="261794"/>
            <a:ext cx="9574072" cy="5016758"/>
          </a:xfrm>
          <a:prstGeom prst="rect">
            <a:avLst/>
          </a:prstGeom>
        </p:spPr>
        <p:txBody>
          <a:bodyPr wrap="square">
            <a:spAutoFit/>
          </a:bodyPr>
          <a:lstStyle/>
          <a:p>
            <a:pPr algn="ctr" fontAlgn="base"/>
            <a:r>
              <a:rPr lang="en-US" altLang="zh-CN" sz="2800" b="1" dirty="0" smtClean="0">
                <a:solidFill>
                  <a:schemeClr val="bg1"/>
                </a:solidFill>
                <a:latin typeface="Times New Roman" charset="0"/>
                <a:ea typeface="Times New Roman" charset="0"/>
                <a:cs typeface="Times New Roman" charset="0"/>
              </a:rPr>
              <a:t>A </a:t>
            </a:r>
            <a:r>
              <a:rPr lang="en-US" altLang="zh-CN" sz="2800" b="1" dirty="0">
                <a:solidFill>
                  <a:schemeClr val="bg1"/>
                </a:solidFill>
                <a:latin typeface="Times New Roman" charset="0"/>
                <a:ea typeface="Times New Roman" charset="0"/>
                <a:cs typeface="Times New Roman" charset="0"/>
              </a:rPr>
              <a:t>Dream Within a </a:t>
            </a:r>
            <a:r>
              <a:rPr lang="en-US" altLang="zh-CN" sz="2800" b="1" dirty="0" smtClean="0">
                <a:solidFill>
                  <a:schemeClr val="bg1"/>
                </a:solidFill>
                <a:latin typeface="Times New Roman" charset="0"/>
                <a:ea typeface="Times New Roman" charset="0"/>
                <a:cs typeface="Times New Roman" charset="0"/>
              </a:rPr>
              <a:t>Dream</a:t>
            </a:r>
            <a:endParaRPr lang="zh-CN" altLang="en-US" sz="2800" b="1" dirty="0" smtClean="0">
              <a:solidFill>
                <a:schemeClr val="bg1"/>
              </a:solidFill>
              <a:latin typeface="Times New Roman" charset="0"/>
              <a:ea typeface="Times New Roman" charset="0"/>
              <a:cs typeface="Times New Roman" charset="0"/>
            </a:endParaRPr>
          </a:p>
          <a:p>
            <a:pPr algn="r" fontAlgn="base"/>
            <a:r>
              <a:rPr lang="en-US" altLang="zh-CN" sz="2800" b="1" dirty="0" smtClean="0">
                <a:solidFill>
                  <a:schemeClr val="bg1"/>
                </a:solidFill>
                <a:latin typeface="Times New Roman" charset="0"/>
                <a:ea typeface="Times New Roman" charset="0"/>
                <a:cs typeface="Times New Roman" charset="0"/>
              </a:rPr>
              <a:t>——</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Edgar</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Allan</a:t>
            </a:r>
            <a:r>
              <a:rPr lang="zh-CN" altLang="en-US" sz="2800" b="1" dirty="0" smtClean="0">
                <a:solidFill>
                  <a:schemeClr val="bg1"/>
                </a:solidFill>
                <a:latin typeface="Times New Roman" charset="0"/>
                <a:ea typeface="Times New Roman" charset="0"/>
                <a:cs typeface="Times New Roman" charset="0"/>
              </a:rPr>
              <a:t> </a:t>
            </a:r>
            <a:r>
              <a:rPr lang="en-US" altLang="zh-CN" sz="2800" b="1" dirty="0" smtClean="0">
                <a:solidFill>
                  <a:schemeClr val="bg1"/>
                </a:solidFill>
                <a:latin typeface="Times New Roman" charset="0"/>
                <a:ea typeface="Times New Roman" charset="0"/>
                <a:cs typeface="Times New Roman" charset="0"/>
              </a:rPr>
              <a:t>Poe</a:t>
            </a:r>
            <a:endParaRPr lang="en-US" altLang="zh-CN" sz="2800" b="1" dirty="0">
              <a:solidFill>
                <a:schemeClr val="bg1"/>
              </a:solidFill>
              <a:latin typeface="Times New Roman" charset="0"/>
              <a:ea typeface="Times New Roman" charset="0"/>
              <a:cs typeface="Times New Roman" charset="0"/>
            </a:endParaRPr>
          </a:p>
          <a:p>
            <a:pPr fontAlgn="base"/>
            <a:r>
              <a:rPr lang="en-US" altLang="zh-CN" sz="2400" b="1" dirty="0" smtClean="0">
                <a:solidFill>
                  <a:schemeClr val="bg1"/>
                </a:solidFill>
                <a:latin typeface="Times New Roman" charset="0"/>
                <a:ea typeface="Times New Roman" charset="0"/>
                <a:cs typeface="Times New Roman" charset="0"/>
              </a:rPr>
              <a:t>Take </a:t>
            </a:r>
            <a:r>
              <a:rPr lang="en-US" altLang="zh-CN" sz="2400" b="1" dirty="0">
                <a:solidFill>
                  <a:schemeClr val="bg1"/>
                </a:solidFill>
                <a:latin typeface="Times New Roman" charset="0"/>
                <a:ea typeface="Times New Roman" charset="0"/>
                <a:cs typeface="Times New Roman" charset="0"/>
              </a:rPr>
              <a:t>this kiss upon the brow!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a:t>
            </a:r>
            <a:r>
              <a:rPr lang="en-US" altLang="zh-CN" sz="2400" b="1" dirty="0">
                <a:solidFill>
                  <a:schemeClr val="bg1"/>
                </a:solidFill>
                <a:latin typeface="Times New Roman" charset="0"/>
                <a:ea typeface="Times New Roman" charset="0"/>
                <a:cs typeface="Times New Roman" charset="0"/>
              </a:rPr>
              <a:t>, in parting from you now,</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Thus </a:t>
            </a:r>
            <a:r>
              <a:rPr lang="en-US" altLang="zh-CN" sz="2400" b="1" dirty="0">
                <a:solidFill>
                  <a:schemeClr val="bg1"/>
                </a:solidFill>
                <a:latin typeface="Times New Roman" charset="0"/>
                <a:ea typeface="Times New Roman" charset="0"/>
                <a:cs typeface="Times New Roman" charset="0"/>
              </a:rPr>
              <a:t>much let me avow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You </a:t>
            </a:r>
            <a:r>
              <a:rPr lang="en-US" altLang="zh-CN" sz="2400" b="1" dirty="0">
                <a:solidFill>
                  <a:schemeClr val="bg1"/>
                </a:solidFill>
                <a:latin typeface="Times New Roman" charset="0"/>
                <a:ea typeface="Times New Roman" charset="0"/>
                <a:cs typeface="Times New Roman" charset="0"/>
              </a:rPr>
              <a:t>are not wrong, who </a:t>
            </a:r>
            <a:r>
              <a:rPr lang="en-US" altLang="zh-CN" sz="2400" b="1" dirty="0" smtClean="0">
                <a:solidFill>
                  <a:schemeClr val="bg1"/>
                </a:solidFill>
                <a:latin typeface="Times New Roman" charset="0"/>
                <a:ea typeface="Times New Roman" charset="0"/>
                <a:cs typeface="Times New Roman" charset="0"/>
              </a:rPr>
              <a:t>deem</a:t>
            </a:r>
            <a:endParaRPr lang="en-US" altLang="zh-CN" sz="2400" b="1" dirty="0">
              <a:solidFill>
                <a:schemeClr val="bg1"/>
              </a:solidFill>
              <a:latin typeface="Times New Roman" charset="0"/>
              <a:ea typeface="Times New Roman" charset="0"/>
              <a:cs typeface="Times New Roman" charset="0"/>
            </a:endParaRPr>
          </a:p>
          <a:p>
            <a:pPr fontAlgn="base"/>
            <a:r>
              <a:rPr lang="en-US" altLang="zh-CN" sz="2400" b="1" dirty="0">
                <a:solidFill>
                  <a:schemeClr val="bg1"/>
                </a:solidFill>
                <a:latin typeface="Times New Roman" charset="0"/>
                <a:ea typeface="Times New Roman" charset="0"/>
                <a:cs typeface="Times New Roman" charset="0"/>
              </a:rPr>
              <a:t>That my days have been a dream;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Yet </a:t>
            </a:r>
            <a:r>
              <a:rPr lang="en-US" altLang="zh-CN" sz="2400" b="1" dirty="0">
                <a:solidFill>
                  <a:schemeClr val="bg1"/>
                </a:solidFill>
                <a:latin typeface="Times New Roman" charset="0"/>
                <a:ea typeface="Times New Roman" charset="0"/>
                <a:cs typeface="Times New Roman" charset="0"/>
              </a:rPr>
              <a:t>if hope has flown away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night, or in a day,</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In </a:t>
            </a:r>
            <a:r>
              <a:rPr lang="en-US" altLang="zh-CN" sz="2400" b="1" dirty="0">
                <a:solidFill>
                  <a:schemeClr val="bg1"/>
                </a:solidFill>
                <a:latin typeface="Times New Roman" charset="0"/>
                <a:ea typeface="Times New Roman" charset="0"/>
                <a:cs typeface="Times New Roman" charset="0"/>
              </a:rPr>
              <a:t>a vision, or in none,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it therefore the less </a:t>
            </a:r>
            <a:r>
              <a:rPr lang="en-US" altLang="zh-CN" sz="2400" b="1" i="1" dirty="0">
                <a:solidFill>
                  <a:schemeClr val="bg1"/>
                </a:solidFill>
                <a:latin typeface="Times New Roman" charset="0"/>
                <a:ea typeface="Times New Roman" charset="0"/>
                <a:cs typeface="Times New Roman" charset="0"/>
              </a:rPr>
              <a:t>gone</a:t>
            </a:r>
            <a:r>
              <a:rPr lang="en-US" altLang="zh-CN" sz="2400" b="1" dirty="0">
                <a:solidFill>
                  <a:schemeClr val="bg1"/>
                </a:solidFill>
                <a:latin typeface="Times New Roman" charset="0"/>
                <a:ea typeface="Times New Roman" charset="0"/>
                <a:cs typeface="Times New Roman" charset="0"/>
              </a:rPr>
              <a:t>?  </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 </a:t>
            </a:r>
            <a:r>
              <a:rPr lang="en-US" altLang="zh-CN" sz="2400" b="1" dirty="0">
                <a:solidFill>
                  <a:schemeClr val="bg1"/>
                </a:solidFill>
                <a:latin typeface="Times New Roman" charset="0"/>
                <a:ea typeface="Times New Roman" charset="0"/>
                <a:cs typeface="Times New Roman" charset="0"/>
              </a:rPr>
              <a:t>but a dream within a dream.</a:t>
            </a:r>
          </a:p>
        </p:txBody>
      </p:sp>
      <p:sp>
        <p:nvSpPr>
          <p:cNvPr id="4" name="矩形 3"/>
          <p:cNvSpPr/>
          <p:nvPr/>
        </p:nvSpPr>
        <p:spPr>
          <a:xfrm>
            <a:off x="5102351" y="1097430"/>
            <a:ext cx="5214820" cy="4893647"/>
          </a:xfrm>
          <a:prstGeom prst="rect">
            <a:avLst/>
          </a:prstGeom>
        </p:spPr>
        <p:txBody>
          <a:bodyPr wrap="square">
            <a:spAutoFit/>
          </a:bodyPr>
          <a:lstStyle/>
          <a:p>
            <a:pPr fontAlgn="base"/>
            <a:r>
              <a:rPr lang="en-US" altLang="zh-CN" sz="2400" b="1" dirty="0">
                <a:solidFill>
                  <a:schemeClr val="bg1"/>
                </a:solidFill>
                <a:latin typeface="Times New Roman" charset="0"/>
                <a:ea typeface="Times New Roman" charset="0"/>
                <a:cs typeface="Times New Roman" charset="0"/>
              </a:rPr>
              <a:t>I stand amid the roar</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Of </a:t>
            </a:r>
            <a:r>
              <a:rPr lang="en-US" altLang="zh-CN" sz="2400" b="1" dirty="0">
                <a:solidFill>
                  <a:schemeClr val="bg1"/>
                </a:solidFill>
                <a:latin typeface="Times New Roman" charset="0"/>
                <a:ea typeface="Times New Roman" charset="0"/>
                <a:cs typeface="Times New Roman" charset="0"/>
              </a:rPr>
              <a:t>a surf-tormented shore,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And </a:t>
            </a:r>
            <a:r>
              <a:rPr lang="en-US" altLang="zh-CN" sz="2400" b="1" dirty="0">
                <a:solidFill>
                  <a:schemeClr val="bg1"/>
                </a:solidFill>
                <a:latin typeface="Times New Roman" charset="0"/>
                <a:ea typeface="Times New Roman" charset="0"/>
                <a:cs typeface="Times New Roman" charset="0"/>
              </a:rPr>
              <a:t>I hold within my hand</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Grains </a:t>
            </a:r>
            <a:r>
              <a:rPr lang="en-US" altLang="zh-CN" sz="2400" b="1" dirty="0">
                <a:solidFill>
                  <a:schemeClr val="bg1"/>
                </a:solidFill>
                <a:latin typeface="Times New Roman" charset="0"/>
                <a:ea typeface="Times New Roman" charset="0"/>
                <a:cs typeface="Times New Roman" charset="0"/>
              </a:rPr>
              <a:t>of the golden sand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How </a:t>
            </a:r>
            <a:r>
              <a:rPr lang="en-US" altLang="zh-CN" sz="2400" b="1" dirty="0">
                <a:solidFill>
                  <a:schemeClr val="bg1"/>
                </a:solidFill>
                <a:latin typeface="Times New Roman" charset="0"/>
                <a:ea typeface="Times New Roman" charset="0"/>
                <a:cs typeface="Times New Roman" charset="0"/>
              </a:rPr>
              <a:t>few! yet how they creep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Through </a:t>
            </a:r>
            <a:r>
              <a:rPr lang="en-US" altLang="zh-CN" sz="2400" b="1" dirty="0">
                <a:solidFill>
                  <a:schemeClr val="bg1"/>
                </a:solidFill>
                <a:latin typeface="Times New Roman" charset="0"/>
                <a:ea typeface="Times New Roman" charset="0"/>
                <a:cs typeface="Times New Roman" charset="0"/>
              </a:rPr>
              <a:t>my fingers to the deep,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While </a:t>
            </a:r>
            <a:r>
              <a:rPr lang="en-US" altLang="zh-CN" sz="2400" b="1" dirty="0">
                <a:solidFill>
                  <a:schemeClr val="bg1"/>
                </a:solidFill>
                <a:latin typeface="Times New Roman" charset="0"/>
                <a:ea typeface="Times New Roman" charset="0"/>
                <a:cs typeface="Times New Roman" charset="0"/>
              </a:rPr>
              <a:t>I weep — while I weep!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grasp </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Them </a:t>
            </a:r>
            <a:r>
              <a:rPr lang="en-US" altLang="zh-CN" sz="2400" b="1" dirty="0">
                <a:solidFill>
                  <a:schemeClr val="bg1"/>
                </a:solidFill>
                <a:latin typeface="Times New Roman" charset="0"/>
                <a:ea typeface="Times New Roman" charset="0"/>
                <a:cs typeface="Times New Roman" charset="0"/>
              </a:rPr>
              <a:t>with a tighter clasp?</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O </a:t>
            </a:r>
            <a:r>
              <a:rPr lang="en-US" altLang="zh-CN" sz="2400" b="1" dirty="0">
                <a:solidFill>
                  <a:schemeClr val="bg1"/>
                </a:solidFill>
                <a:latin typeface="Times New Roman" charset="0"/>
                <a:ea typeface="Times New Roman" charset="0"/>
                <a:cs typeface="Times New Roman" charset="0"/>
              </a:rPr>
              <a:t>God! can I not save</a:t>
            </a:r>
            <a:br>
              <a:rPr lang="en-US" altLang="zh-CN" sz="2400" b="1" dirty="0">
                <a:solidFill>
                  <a:schemeClr val="bg1"/>
                </a:solidFill>
                <a:latin typeface="Times New Roman" charset="0"/>
                <a:ea typeface="Times New Roman" charset="0"/>
                <a:cs typeface="Times New Roman" charset="0"/>
              </a:rPr>
            </a:br>
            <a:r>
              <a:rPr lang="en-US" altLang="zh-CN" sz="2400" b="1" i="1" dirty="0" smtClean="0">
                <a:solidFill>
                  <a:schemeClr val="bg1"/>
                </a:solidFill>
                <a:latin typeface="Times New Roman" charset="0"/>
                <a:ea typeface="Times New Roman" charset="0"/>
                <a:cs typeface="Times New Roman" charset="0"/>
              </a:rPr>
              <a:t>One</a:t>
            </a:r>
            <a:r>
              <a:rPr lang="en-US" altLang="zh-CN" sz="2400" b="1" dirty="0">
                <a:solidFill>
                  <a:schemeClr val="bg1"/>
                </a:solidFill>
                <a:latin typeface="Times New Roman" charset="0"/>
                <a:ea typeface="Times New Roman" charset="0"/>
                <a:cs typeface="Times New Roman" charset="0"/>
              </a:rPr>
              <a:t> from the pitiless wave?</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Is</a:t>
            </a:r>
            <a:r>
              <a:rPr lang="en-US" altLang="zh-CN" sz="2400" b="1" dirty="0">
                <a:solidFill>
                  <a:schemeClr val="bg1"/>
                </a:solidFill>
                <a:latin typeface="Times New Roman" charset="0"/>
                <a:ea typeface="Times New Roman" charset="0"/>
                <a:cs typeface="Times New Roman" charset="0"/>
              </a:rPr>
              <a:t> </a:t>
            </a:r>
            <a:r>
              <a:rPr lang="en-US" altLang="zh-CN" sz="2400" b="1" i="1" dirty="0">
                <a:solidFill>
                  <a:schemeClr val="bg1"/>
                </a:solidFill>
                <a:latin typeface="Times New Roman" charset="0"/>
                <a:ea typeface="Times New Roman" charset="0"/>
                <a:cs typeface="Times New Roman" charset="0"/>
              </a:rPr>
              <a:t>all</a:t>
            </a:r>
            <a:r>
              <a:rPr lang="en-US" altLang="zh-CN" sz="2400" b="1" dirty="0">
                <a:solidFill>
                  <a:schemeClr val="bg1"/>
                </a:solidFill>
                <a:latin typeface="Times New Roman" charset="0"/>
                <a:ea typeface="Times New Roman" charset="0"/>
                <a:cs typeface="Times New Roman" charset="0"/>
              </a:rPr>
              <a:t> that we see or seem</a:t>
            </a:r>
            <a:br>
              <a:rPr lang="en-US" altLang="zh-CN" sz="2400" b="1" dirty="0">
                <a:solidFill>
                  <a:schemeClr val="bg1"/>
                </a:solidFill>
                <a:latin typeface="Times New Roman" charset="0"/>
                <a:ea typeface="Times New Roman" charset="0"/>
                <a:cs typeface="Times New Roman" charset="0"/>
              </a:rPr>
            </a:br>
            <a:r>
              <a:rPr lang="en-US" altLang="zh-CN" sz="2400" b="1" dirty="0" smtClean="0">
                <a:solidFill>
                  <a:schemeClr val="bg1"/>
                </a:solidFill>
                <a:latin typeface="Times New Roman" charset="0"/>
                <a:ea typeface="Times New Roman" charset="0"/>
                <a:cs typeface="Times New Roman" charset="0"/>
              </a:rPr>
              <a:t>But </a:t>
            </a:r>
            <a:r>
              <a:rPr lang="en-US" altLang="zh-CN" sz="2400" b="1" dirty="0">
                <a:solidFill>
                  <a:schemeClr val="bg1"/>
                </a:solidFill>
                <a:latin typeface="Times New Roman" charset="0"/>
                <a:ea typeface="Times New Roman" charset="0"/>
                <a:cs typeface="Times New Roman" charset="0"/>
              </a:rPr>
              <a:t>a dream within a dream?</a:t>
            </a:r>
          </a:p>
        </p:txBody>
      </p:sp>
      <p:sp>
        <p:nvSpPr>
          <p:cNvPr id="2" name="椭圆 1"/>
          <p:cNvSpPr/>
          <p:nvPr/>
        </p:nvSpPr>
        <p:spPr>
          <a:xfrm>
            <a:off x="3671668" y="2235449"/>
            <a:ext cx="323557" cy="478452"/>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5" name="椭圆 4"/>
          <p:cNvSpPr/>
          <p:nvPr/>
        </p:nvSpPr>
        <p:spPr>
          <a:xfrm>
            <a:off x="1698169" y="2573151"/>
            <a:ext cx="323557" cy="478452"/>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6" name="椭圆 5"/>
          <p:cNvSpPr/>
          <p:nvPr/>
        </p:nvSpPr>
        <p:spPr>
          <a:xfrm>
            <a:off x="3962832" y="2591711"/>
            <a:ext cx="323557" cy="478452"/>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椭圆 6"/>
          <p:cNvSpPr/>
          <p:nvPr/>
        </p:nvSpPr>
        <p:spPr>
          <a:xfrm>
            <a:off x="1952290" y="4379372"/>
            <a:ext cx="323557" cy="47845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 name="椭圆 7"/>
          <p:cNvSpPr/>
          <p:nvPr/>
        </p:nvSpPr>
        <p:spPr>
          <a:xfrm>
            <a:off x="2845606" y="4379372"/>
            <a:ext cx="323557" cy="47845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9" name="椭圆 8"/>
          <p:cNvSpPr/>
          <p:nvPr/>
        </p:nvSpPr>
        <p:spPr>
          <a:xfrm>
            <a:off x="1267896" y="1857640"/>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椭圆 9"/>
          <p:cNvSpPr/>
          <p:nvPr/>
        </p:nvSpPr>
        <p:spPr>
          <a:xfrm>
            <a:off x="2469782" y="1929293"/>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椭圆 10"/>
          <p:cNvSpPr/>
          <p:nvPr/>
        </p:nvSpPr>
        <p:spPr>
          <a:xfrm>
            <a:off x="5928413" y="1857640"/>
            <a:ext cx="323557" cy="47845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12" name="椭圆 11"/>
          <p:cNvSpPr/>
          <p:nvPr/>
        </p:nvSpPr>
        <p:spPr>
          <a:xfrm>
            <a:off x="7993406" y="1847056"/>
            <a:ext cx="323557" cy="47845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13" name="椭圆 12"/>
          <p:cNvSpPr/>
          <p:nvPr/>
        </p:nvSpPr>
        <p:spPr>
          <a:xfrm>
            <a:off x="5176673" y="2235449"/>
            <a:ext cx="323557" cy="47845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p:cNvSpPr/>
          <p:nvPr/>
        </p:nvSpPr>
        <p:spPr>
          <a:xfrm>
            <a:off x="6919766" y="2226731"/>
            <a:ext cx="323557" cy="47845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5" name="椭圆 14"/>
          <p:cNvSpPr/>
          <p:nvPr/>
        </p:nvSpPr>
        <p:spPr>
          <a:xfrm>
            <a:off x="5176673" y="3263241"/>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p:cNvSpPr/>
          <p:nvPr/>
        </p:nvSpPr>
        <p:spPr>
          <a:xfrm>
            <a:off x="6251970" y="3263241"/>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椭圆 16"/>
          <p:cNvSpPr/>
          <p:nvPr/>
        </p:nvSpPr>
        <p:spPr>
          <a:xfrm>
            <a:off x="7317457" y="3263241"/>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椭圆 17"/>
          <p:cNvSpPr/>
          <p:nvPr/>
        </p:nvSpPr>
        <p:spPr>
          <a:xfrm>
            <a:off x="8295197" y="3263241"/>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椭圆 18"/>
          <p:cNvSpPr/>
          <p:nvPr/>
        </p:nvSpPr>
        <p:spPr>
          <a:xfrm>
            <a:off x="5467837" y="3712318"/>
            <a:ext cx="323557" cy="478452"/>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0" name="椭圆 19"/>
          <p:cNvSpPr/>
          <p:nvPr/>
        </p:nvSpPr>
        <p:spPr>
          <a:xfrm>
            <a:off x="7471954" y="3712318"/>
            <a:ext cx="323557" cy="478452"/>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1" name="椭圆 20"/>
          <p:cNvSpPr/>
          <p:nvPr/>
        </p:nvSpPr>
        <p:spPr>
          <a:xfrm>
            <a:off x="6874444" y="5156362"/>
            <a:ext cx="323557" cy="47845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2" name="椭圆 21"/>
          <p:cNvSpPr/>
          <p:nvPr/>
        </p:nvSpPr>
        <p:spPr>
          <a:xfrm>
            <a:off x="7690406" y="5170151"/>
            <a:ext cx="323557" cy="47845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3" name="文本框 22"/>
          <p:cNvSpPr txBox="1"/>
          <p:nvPr/>
        </p:nvSpPr>
        <p:spPr>
          <a:xfrm>
            <a:off x="484329" y="5851758"/>
            <a:ext cx="4340890" cy="707886"/>
          </a:xfrm>
          <a:prstGeom prst="rect">
            <a:avLst/>
          </a:prstGeom>
          <a:noFill/>
        </p:spPr>
        <p:txBody>
          <a:bodyPr wrap="square" rtlCol="0">
            <a:spAutoFit/>
          </a:bodyPr>
          <a:lstStyle/>
          <a:p>
            <a:r>
              <a:rPr kumimoji="1" lang="en-US" altLang="zh-CN" sz="4000" dirty="0" smtClean="0">
                <a:solidFill>
                  <a:schemeClr val="bg1"/>
                </a:solidFill>
                <a:latin typeface="Times New Roman" charset="0"/>
                <a:ea typeface="Times New Roman" charset="0"/>
                <a:cs typeface="Times New Roman" charset="0"/>
              </a:rPr>
              <a:t>Alliteration (</a:t>
            </a:r>
            <a:r>
              <a:rPr kumimoji="1" lang="zh-CN" altLang="en-US" sz="4000" dirty="0" smtClean="0">
                <a:solidFill>
                  <a:schemeClr val="bg1"/>
                </a:solidFill>
                <a:latin typeface="Times New Roman" charset="0"/>
                <a:ea typeface="Times New Roman" charset="0"/>
                <a:cs typeface="Times New Roman" charset="0"/>
              </a:rPr>
              <a:t>头韵</a:t>
            </a:r>
            <a:r>
              <a:rPr kumimoji="1" lang="en-US" altLang="zh-CN" sz="4000" dirty="0" smtClean="0">
                <a:solidFill>
                  <a:schemeClr val="bg1"/>
                </a:solidFill>
                <a:latin typeface="Times New Roman" charset="0"/>
                <a:ea typeface="Times New Roman" charset="0"/>
                <a:cs typeface="Times New Roman" charset="0"/>
              </a:rPr>
              <a:t>) </a:t>
            </a:r>
            <a:endParaRPr kumimoji="1" lang="zh-CN" altLang="en-US" sz="4000" dirty="0">
              <a:solidFill>
                <a:srgbClr val="0070C0"/>
              </a:solidFill>
            </a:endParaRPr>
          </a:p>
        </p:txBody>
      </p:sp>
      <p:sp>
        <p:nvSpPr>
          <p:cNvPr id="24" name="椭圆 23"/>
          <p:cNvSpPr/>
          <p:nvPr/>
        </p:nvSpPr>
        <p:spPr>
          <a:xfrm>
            <a:off x="5752622" y="1487589"/>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椭圆 24"/>
          <p:cNvSpPr/>
          <p:nvPr/>
        </p:nvSpPr>
        <p:spPr>
          <a:xfrm>
            <a:off x="7791016" y="1487589"/>
            <a:ext cx="323557" cy="478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p:cNvSpPr txBox="1"/>
          <p:nvPr/>
        </p:nvSpPr>
        <p:spPr>
          <a:xfrm>
            <a:off x="4405082" y="5872978"/>
            <a:ext cx="7786918" cy="707886"/>
          </a:xfrm>
          <a:prstGeom prst="rect">
            <a:avLst/>
          </a:prstGeom>
          <a:noFill/>
        </p:spPr>
        <p:txBody>
          <a:bodyPr wrap="square" rtlCol="0">
            <a:spAutoFit/>
          </a:bodyPr>
          <a:lstStyle/>
          <a:p>
            <a:r>
              <a:rPr kumimoji="1" lang="en-US" altLang="zh-CN" sz="4000" dirty="0" smtClean="0">
                <a:solidFill>
                  <a:schemeClr val="bg1"/>
                </a:solidFill>
                <a:latin typeface="Times New Roman" charset="0"/>
                <a:ea typeface="Times New Roman" charset="0"/>
                <a:cs typeface="Times New Roman" charset="0"/>
              </a:rPr>
              <a:t>:</a:t>
            </a:r>
            <a:r>
              <a:rPr kumimoji="1" lang="zh-CN" altLang="en-US" sz="4000"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Sense</a:t>
            </a:r>
            <a:r>
              <a:rPr kumimoji="1" lang="zh-CN" altLang="en-US" sz="2800" i="1"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and</a:t>
            </a:r>
            <a:r>
              <a:rPr kumimoji="1" lang="zh-CN" altLang="en-US" sz="2800" i="1"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Sensibility</a:t>
            </a:r>
            <a:r>
              <a:rPr kumimoji="1" lang="en-US" altLang="zh-CN" sz="2800" dirty="0" smtClean="0">
                <a:solidFill>
                  <a:schemeClr val="bg1"/>
                </a:solidFill>
                <a:latin typeface="Times New Roman" charset="0"/>
                <a:ea typeface="Times New Roman" charset="0"/>
                <a:cs typeface="Times New Roman" charset="0"/>
              </a:rPr>
              <a:t>,</a:t>
            </a:r>
            <a:r>
              <a:rPr kumimoji="1" lang="zh-CN" altLang="en-US" sz="2800"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Pride</a:t>
            </a:r>
            <a:r>
              <a:rPr kumimoji="1" lang="zh-CN" altLang="en-US" sz="2800" i="1"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and</a:t>
            </a:r>
            <a:r>
              <a:rPr kumimoji="1" lang="zh-CN" altLang="en-US" sz="2800" i="1" dirty="0" smtClean="0">
                <a:solidFill>
                  <a:schemeClr val="bg1"/>
                </a:solidFill>
                <a:latin typeface="Times New Roman" charset="0"/>
                <a:ea typeface="Times New Roman" charset="0"/>
                <a:cs typeface="Times New Roman" charset="0"/>
              </a:rPr>
              <a:t> </a:t>
            </a:r>
            <a:r>
              <a:rPr kumimoji="1" lang="en-US" altLang="zh-CN" sz="2800" i="1" dirty="0" smtClean="0">
                <a:solidFill>
                  <a:schemeClr val="bg1"/>
                </a:solidFill>
                <a:latin typeface="Times New Roman" charset="0"/>
                <a:ea typeface="Times New Roman" charset="0"/>
                <a:cs typeface="Times New Roman" charset="0"/>
              </a:rPr>
              <a:t>Prejudice</a:t>
            </a:r>
            <a:r>
              <a:rPr kumimoji="1" lang="zh-CN" altLang="en-US" sz="2800" dirty="0" smtClean="0">
                <a:solidFill>
                  <a:schemeClr val="bg1"/>
                </a:solidFill>
                <a:latin typeface="Times New Roman" charset="0"/>
                <a:ea typeface="Times New Roman" charset="0"/>
                <a:cs typeface="Times New Roman" charset="0"/>
              </a:rPr>
              <a:t> </a:t>
            </a:r>
            <a:endParaRPr kumimoji="1" lang="zh-CN" altLang="en-US" sz="2800" dirty="0">
              <a:solidFill>
                <a:srgbClr val="0070C0"/>
              </a:solidFill>
            </a:endParaRPr>
          </a:p>
        </p:txBody>
      </p:sp>
    </p:spTree>
    <p:extLst>
      <p:ext uri="{BB962C8B-B14F-4D97-AF65-F5344CB8AC3E}">
        <p14:creationId xmlns:p14="http://schemas.microsoft.com/office/powerpoint/2010/main" val="34110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animBg="1"/>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284814"/>
            <a:ext cx="10198176" cy="1200329"/>
          </a:xfrm>
          <a:prstGeom prst="rect">
            <a:avLst/>
          </a:prstGeom>
          <a:noFill/>
        </p:spPr>
        <p:txBody>
          <a:bodyPr wrap="none" rtlCol="0">
            <a:spAutoFit/>
          </a:bodyPr>
          <a:lstStyle/>
          <a:p>
            <a:r>
              <a:rPr kumimoji="1" lang="en-US" altLang="zh-CN" sz="4400" dirty="0" smtClean="0">
                <a:latin typeface="Bernard MT Condensed" charset="0"/>
                <a:ea typeface="Bernard MT Condensed" charset="0"/>
                <a:cs typeface="Bernard MT Condensed" charset="0"/>
              </a:rPr>
              <a:t>How to Appreciate a Poem: </a:t>
            </a:r>
          </a:p>
          <a:p>
            <a:r>
              <a:rPr kumimoji="1" lang="en-US" altLang="zh-CN" sz="2800" dirty="0" smtClean="0">
                <a:latin typeface="Times New Roman" charset="0"/>
                <a:ea typeface="Times New Roman" charset="0"/>
                <a:cs typeface="Times New Roman" charset="0"/>
              </a:rPr>
              <a:t>——with the example of Edgar Allan Poe’s A Dream Within a Dream</a:t>
            </a:r>
            <a:endParaRPr kumimoji="1" lang="zh-CN" altLang="en-US" sz="2800" dirty="0">
              <a:latin typeface="Times New Roman" charset="0"/>
              <a:ea typeface="Times New Roman" charset="0"/>
              <a:cs typeface="Times New Roman" charset="0"/>
            </a:endParaRPr>
          </a:p>
        </p:txBody>
      </p:sp>
      <p:sp>
        <p:nvSpPr>
          <p:cNvPr id="3" name="文本框 2"/>
          <p:cNvSpPr txBox="1"/>
          <p:nvPr/>
        </p:nvSpPr>
        <p:spPr>
          <a:xfrm>
            <a:off x="419725" y="1485143"/>
            <a:ext cx="10777928" cy="3785652"/>
          </a:xfrm>
          <a:prstGeom prst="rect">
            <a:avLst/>
          </a:prstGeom>
          <a:noFill/>
        </p:spPr>
        <p:txBody>
          <a:bodyPr wrap="square" rtlCol="0">
            <a:spAutoFit/>
          </a:bodyPr>
          <a:lstStyle/>
          <a:p>
            <a:pPr marL="1080000" indent="-1465200"/>
            <a:r>
              <a:rPr kumimoji="1" lang="en-US" altLang="zh-CN" sz="4800" dirty="0" smtClean="0">
                <a:solidFill>
                  <a:srgbClr val="002060"/>
                </a:solidFill>
                <a:latin typeface="Bernard MT Condensed" charset="0"/>
                <a:ea typeface="Bernard MT Condensed" charset="0"/>
                <a:cs typeface="Bernard MT Condensed" charset="0"/>
              </a:rPr>
              <a:t>Step 1: Read it aloud</a:t>
            </a:r>
          </a:p>
          <a:p>
            <a:pPr marL="1080000" indent="-1465200"/>
            <a:r>
              <a:rPr kumimoji="1" lang="en-US" altLang="zh-CN" sz="4800" dirty="0" smtClean="0">
                <a:solidFill>
                  <a:srgbClr val="0070C0"/>
                </a:solidFill>
                <a:latin typeface="Bernard MT Condensed" charset="0"/>
                <a:ea typeface="Bernard MT Condensed" charset="0"/>
                <a:cs typeface="Bernard MT Condensed" charset="0"/>
              </a:rPr>
              <a:t>Step 2: Analyze it (rhythm, rhyme, </a:t>
            </a:r>
            <a:r>
              <a:rPr kumimoji="1" lang="en-US" altLang="zh-CN" sz="4800" dirty="0">
                <a:solidFill>
                  <a:schemeClr val="accent5"/>
                </a:solidFill>
                <a:latin typeface="Bernard MT Condensed" charset="0"/>
                <a:ea typeface="Bernard MT Condensed" charset="0"/>
                <a:cs typeface="Bernard MT Condensed" charset="0"/>
              </a:rPr>
              <a:t>literary </a:t>
            </a:r>
            <a:r>
              <a:rPr kumimoji="1" lang="en-US" altLang="zh-CN" sz="4800" dirty="0">
                <a:solidFill>
                  <a:srgbClr val="0070C0"/>
                </a:solidFill>
                <a:latin typeface="Bernard MT Condensed" charset="0"/>
                <a:ea typeface="Bernard MT Condensed" charset="0"/>
                <a:cs typeface="Bernard MT Condensed" charset="0"/>
              </a:rPr>
              <a:t>devices</a:t>
            </a:r>
            <a:r>
              <a:rPr kumimoji="1" lang="is-IS" altLang="zh-CN" sz="4800" dirty="0" smtClean="0">
                <a:solidFill>
                  <a:srgbClr val="0070C0"/>
                </a:solidFill>
                <a:latin typeface="Bernard MT Condensed" charset="0"/>
                <a:ea typeface="Bernard MT Condensed" charset="0"/>
                <a:cs typeface="Bernard MT Condensed" charset="0"/>
              </a:rPr>
              <a:t>…</a:t>
            </a:r>
            <a:r>
              <a:rPr kumimoji="1" lang="en-US" altLang="zh-CN" sz="4800" dirty="0" smtClean="0">
                <a:solidFill>
                  <a:srgbClr val="0070C0"/>
                </a:solidFill>
                <a:latin typeface="Bernard MT Condensed" charset="0"/>
                <a:ea typeface="Bernard MT Condensed" charset="0"/>
                <a:cs typeface="Bernard MT Condensed" charset="0"/>
              </a:rPr>
              <a:t>)</a:t>
            </a:r>
          </a:p>
          <a:p>
            <a:pPr marL="1080000" indent="-1465200"/>
            <a:r>
              <a:rPr kumimoji="1" lang="en-US" altLang="zh-CN" sz="4800" dirty="0" smtClean="0">
                <a:solidFill>
                  <a:srgbClr val="002060"/>
                </a:solidFill>
                <a:latin typeface="Bernard MT Condensed" charset="0"/>
                <a:ea typeface="Bernard MT Condensed" charset="0"/>
                <a:cs typeface="Bernard MT Condensed" charset="0"/>
              </a:rPr>
              <a:t>Step 3: Empathize with it </a:t>
            </a:r>
          </a:p>
          <a:p>
            <a:pPr marL="1080000" indent="-1465200"/>
            <a:endParaRPr kumimoji="1" lang="zh-CN" altLang="en-US" sz="4800" dirty="0">
              <a:solidFill>
                <a:srgbClr val="0070C0"/>
              </a:solidFill>
              <a:latin typeface="Bernard MT Condensed" charset="0"/>
              <a:ea typeface="Bernard MT Condensed" charset="0"/>
              <a:cs typeface="Bernard MT Condensed" charset="0"/>
            </a:endParaRPr>
          </a:p>
        </p:txBody>
      </p:sp>
      <p:cxnSp>
        <p:nvCxnSpPr>
          <p:cNvPr id="5" name="直线连接符 4"/>
          <p:cNvCxnSpPr/>
          <p:nvPr/>
        </p:nvCxnSpPr>
        <p:spPr>
          <a:xfrm>
            <a:off x="8482818" y="3038622"/>
            <a:ext cx="19413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1474763" y="3739662"/>
            <a:ext cx="19413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3540</TotalTime>
  <Words>2581</Words>
  <Application>Microsoft Macintosh PowerPoint</Application>
  <PresentationFormat>宽屏</PresentationFormat>
  <Paragraphs>235</Paragraphs>
  <Slides>32</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Bernard MT Condensed</vt:lpstr>
      <vt:lpstr>Calibri</vt:lpstr>
      <vt:lpstr>DengXian</vt:lpstr>
      <vt:lpstr>Microsoft YaHei</vt:lpstr>
      <vt:lpstr>Segoe UI Light</vt:lpstr>
      <vt:lpstr>Songti SC</vt:lpstr>
      <vt:lpstr>Times New Roman</vt:lpstr>
      <vt:lpstr>等线</vt:lpstr>
      <vt:lpstr>微软雅黑</vt:lpstr>
      <vt:lpstr>Arial</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Microsoft Office 用户</cp:lastModifiedBy>
  <cp:revision>173</cp:revision>
  <dcterms:created xsi:type="dcterms:W3CDTF">2015-08-18T02:51:41Z</dcterms:created>
  <dcterms:modified xsi:type="dcterms:W3CDTF">2020-03-05T12:14:08Z</dcterms:modified>
  <cp:category>12sc.taobao.com</cp:category>
  <cp:contentStatus>12sc.taobao.com</cp:contentStatus>
</cp:coreProperties>
</file>