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61" r:id="rId5"/>
    <p:sldId id="262" r:id="rId6"/>
    <p:sldId id="263" r:id="rId7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酒精、油酸、浅盘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边长约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30 cm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～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40 cm)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、注射器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或滴管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、玻璃板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或有机玻璃板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、彩笔、、坐标纸，容量瓶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(500 mL)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．</a:t>
            </a:r>
            <a:endParaRPr lang="zh-CN" altLang="en-US" dirty="0" smtClean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48C3D-24C5-41A6-A84F-D038DCF921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利用油膜的阻碍作用形成规则的形状</a:t>
            </a:r>
            <a:endParaRPr lang="en-US" altLang="zh-CN" sz="1200" b="1" dirty="0" smtClean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48C3D-24C5-41A6-A84F-D038DCF921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注意的细节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0BA8F-1119-4C09-98F1-15FA7A07F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3606226"/>
            <a:ext cx="12175032" cy="32517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89882" y="932434"/>
            <a:ext cx="3412235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华文楷体" panose="02010600040101010101" charset="-122"/>
                <a:cs typeface="华文楷体" panose="0201060004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华文楷体" panose="02010600040101010101" charset="-122"/>
                <a:cs typeface="华文楷体" panose="0201060004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1952858" y="296"/>
            <a:ext cx="239395" cy="6858000"/>
          </a:xfrm>
          <a:custGeom>
            <a:avLst/>
            <a:gdLst/>
            <a:ahLst/>
            <a:cxnLst/>
            <a:rect l="l" t="t" r="r" b="b"/>
            <a:pathLst>
              <a:path w="239395" h="6858000">
                <a:moveTo>
                  <a:pt x="239141" y="0"/>
                </a:moveTo>
                <a:lnTo>
                  <a:pt x="0" y="0"/>
                </a:lnTo>
                <a:lnTo>
                  <a:pt x="0" y="6857702"/>
                </a:lnTo>
                <a:lnTo>
                  <a:pt x="239141" y="6857702"/>
                </a:lnTo>
                <a:lnTo>
                  <a:pt x="239141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1"/>
            <a:ext cx="3865245" cy="6858000"/>
          </a:xfrm>
          <a:custGeom>
            <a:avLst/>
            <a:gdLst/>
            <a:ahLst/>
            <a:cxnLst/>
            <a:rect l="l" t="t" r="r" b="b"/>
            <a:pathLst>
              <a:path w="3865245" h="6858000">
                <a:moveTo>
                  <a:pt x="0" y="6858000"/>
                </a:moveTo>
                <a:lnTo>
                  <a:pt x="3865117" y="6858000"/>
                </a:lnTo>
                <a:lnTo>
                  <a:pt x="386511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826383" y="3043427"/>
            <a:ext cx="293370" cy="771525"/>
          </a:xfrm>
          <a:custGeom>
            <a:avLst/>
            <a:gdLst/>
            <a:ahLst/>
            <a:cxnLst/>
            <a:rect l="l" t="t" r="r" b="b"/>
            <a:pathLst>
              <a:path w="293370" h="771525">
                <a:moveTo>
                  <a:pt x="0" y="0"/>
                </a:moveTo>
                <a:lnTo>
                  <a:pt x="0" y="771144"/>
                </a:lnTo>
                <a:lnTo>
                  <a:pt x="292862" y="385572"/>
                </a:lnTo>
                <a:lnTo>
                  <a:pt x="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36042" y="177800"/>
            <a:ext cx="3818890" cy="6502400"/>
          </a:xfrm>
          <a:custGeom>
            <a:avLst/>
            <a:gdLst/>
            <a:ahLst/>
            <a:cxnLst/>
            <a:rect l="l" t="t" r="r" b="b"/>
            <a:pathLst>
              <a:path w="3818890" h="6502400">
                <a:moveTo>
                  <a:pt x="0" y="0"/>
                </a:moveTo>
                <a:lnTo>
                  <a:pt x="3591788" y="0"/>
                </a:lnTo>
                <a:lnTo>
                  <a:pt x="3591788" y="2951734"/>
                </a:lnTo>
                <a:lnTo>
                  <a:pt x="3818737" y="3251200"/>
                </a:lnTo>
                <a:lnTo>
                  <a:pt x="3591788" y="3550666"/>
                </a:lnTo>
                <a:lnTo>
                  <a:pt x="3591788" y="6502400"/>
                </a:lnTo>
                <a:lnTo>
                  <a:pt x="0" y="65024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5EFEA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2059284" y="177800"/>
            <a:ext cx="0" cy="6502400"/>
          </a:xfrm>
          <a:custGeom>
            <a:avLst/>
            <a:gdLst/>
            <a:ahLst/>
            <a:cxnLst/>
            <a:rect l="l" t="t" r="r" b="b"/>
            <a:pathLst>
              <a:path h="6502400">
                <a:moveTo>
                  <a:pt x="0" y="0"/>
                </a:moveTo>
                <a:lnTo>
                  <a:pt x="0" y="6502400"/>
                </a:lnTo>
              </a:path>
            </a:pathLst>
          </a:custGeom>
          <a:ln w="19050">
            <a:solidFill>
              <a:srgbClr val="F5EFEA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0" y="1885950"/>
            <a:ext cx="3934205" cy="2651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2379726" y="1917954"/>
            <a:ext cx="1830324" cy="2651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254508" y="3563111"/>
            <a:ext cx="1053084" cy="10073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711708" y="3574541"/>
            <a:ext cx="2422398" cy="10073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2538222" y="3563111"/>
            <a:ext cx="1053084" cy="10073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2995422" y="3574541"/>
            <a:ext cx="699515" cy="10073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华文楷体" panose="02010600040101010101" charset="-122"/>
                <a:cs typeface="华文楷体" panose="0201060004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5BA5B6-41A9-46DF-8F4A-2EC6F8DF69C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3258" y="320294"/>
            <a:ext cx="276987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华文楷体" panose="02010600040101010101" charset="-122"/>
                <a:cs typeface="华文楷体" panose="0201060004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3258" y="1248909"/>
            <a:ext cx="11365483" cy="3552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hyperlink" Target="&#27874;&#20041;&#23572;&#23450;&#24459;.mp4" TargetMode="External"/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&#27833;&#33180;&#27861;.mp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9882" y="932434"/>
            <a:ext cx="33782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latin typeface="微软雅黑" panose="020B0503020204020204" charset="-122"/>
                <a:cs typeface="微软雅黑" panose="020B0503020204020204" charset="-122"/>
              </a:rPr>
              <a:t>实验复习</a:t>
            </a:r>
            <a:endParaRPr sz="6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75485" y="3414140"/>
            <a:ext cx="2755900" cy="0"/>
          </a:xfrm>
          <a:custGeom>
            <a:avLst/>
            <a:gdLst/>
            <a:ahLst/>
            <a:cxnLst/>
            <a:rect l="l" t="t" r="r" b="b"/>
            <a:pathLst>
              <a:path w="2755900">
                <a:moveTo>
                  <a:pt x="0" y="0"/>
                </a:moveTo>
                <a:lnTo>
                  <a:pt x="2755900" y="0"/>
                </a:lnTo>
              </a:path>
            </a:pathLst>
          </a:custGeom>
          <a:ln w="285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26706" y="3414140"/>
            <a:ext cx="2755900" cy="0"/>
          </a:xfrm>
          <a:custGeom>
            <a:avLst/>
            <a:gdLst/>
            <a:ahLst/>
            <a:cxnLst/>
            <a:rect l="l" t="t" r="r" b="b"/>
            <a:pathLst>
              <a:path w="2755900">
                <a:moveTo>
                  <a:pt x="0" y="0"/>
                </a:moveTo>
                <a:lnTo>
                  <a:pt x="2755900" y="0"/>
                </a:lnTo>
              </a:path>
            </a:pathLst>
          </a:custGeom>
          <a:ln w="28575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11673" y="3254502"/>
            <a:ext cx="215900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00" dirty="0">
                <a:latin typeface="微软雅黑" panose="020B0503020204020204" charset="-122"/>
                <a:cs typeface="微软雅黑" panose="020B0503020204020204" charset="-122"/>
              </a:rPr>
              <a:t>课程老师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800" b="1" spc="-3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sz="1800" b="1" spc="-315" dirty="0">
                <a:latin typeface="微软雅黑" panose="020B0503020204020204" charset="-122"/>
                <a:cs typeface="微软雅黑" panose="020B0503020204020204" charset="-122"/>
              </a:rPr>
              <a:t>章       佶 </a:t>
            </a:r>
            <a:endParaRPr lang="zh-CN" sz="1800" b="1" spc="-315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71429" y="261238"/>
            <a:ext cx="1263688" cy="12407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84948" y="221954"/>
            <a:ext cx="8554452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[</a:t>
            </a: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实验步骤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]</a:t>
            </a:r>
            <a:endParaRPr lang="zh-CN" altLang="zh-CN" sz="2400" b="1" dirty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  <a:p>
            <a:r>
              <a:rPr lang="zh-CN" altLang="zh-CN" sz="2400" b="1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3</a:t>
            </a:r>
            <a:r>
              <a:rPr lang="zh-CN" altLang="zh-CN" sz="2400" b="1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）点击“开始记录”，观察压强传感器所测得的大气压强值。</a:t>
            </a:r>
            <a:endParaRPr lang="zh-CN" altLang="zh-CN" sz="2400" b="1" dirty="0" smtClean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  <a:p>
            <a:r>
              <a:rPr lang="zh-CN" altLang="zh-CN" sz="2400" b="1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4</a:t>
            </a:r>
            <a:r>
              <a:rPr lang="zh-CN" altLang="zh-CN" sz="2400" b="1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）将注射器的活塞置于初始位置（如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15cm</a:t>
            </a:r>
            <a:r>
              <a:rPr lang="zh-CN" altLang="zh-CN" sz="2400" b="1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处），并与压强传感器探测口连接。</a:t>
            </a:r>
            <a:endParaRPr lang="zh-CN" altLang="zh-CN" sz="2400" b="1" dirty="0" smtClean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  <a:p>
            <a:r>
              <a:rPr lang="zh-CN" altLang="zh-CN" sz="2400" b="1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5</a:t>
            </a:r>
            <a:r>
              <a:rPr lang="zh-CN" altLang="zh-CN" sz="2400" b="1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）在数据表格中输入活塞初始位置所对应的气体体积值。点击“记录数据”，记录此刻针筒中密闭气体的压强值。</a:t>
            </a:r>
            <a:endParaRPr lang="zh-CN" altLang="zh-CN" sz="2400" b="1" dirty="0" smtClean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  <a:p>
            <a:r>
              <a:rPr lang="zh-CN" altLang="zh-CN" sz="2400" b="1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6</a:t>
            </a:r>
            <a:r>
              <a:rPr lang="zh-CN" altLang="zh-CN" sz="2400" b="1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）连续改变注射器活塞得位置使气体体积发生变化，将变化后的体积输入到表格中，同时记录该体积所对应的压强值，获得多组压强数据。</a:t>
            </a:r>
            <a:endParaRPr lang="zh-CN" altLang="zh-CN" sz="2400" b="1" dirty="0" smtClean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图片 3" descr="压强与体积的关系初始界面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标注 8"/>
          <p:cNvSpPr/>
          <p:nvPr/>
        </p:nvSpPr>
        <p:spPr>
          <a:xfrm>
            <a:off x="4327923" y="5786438"/>
            <a:ext cx="1125140" cy="500062"/>
          </a:xfrm>
          <a:prstGeom prst="wedgeRectCallout">
            <a:avLst>
              <a:gd name="adj1" fmla="val -78065"/>
              <a:gd name="adj2" fmla="val 2259"/>
            </a:avLst>
          </a:prstGeom>
          <a:solidFill>
            <a:schemeClr val="bg1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当前压强 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矩形标注 8"/>
          <p:cNvSpPr/>
          <p:nvPr/>
        </p:nvSpPr>
        <p:spPr>
          <a:xfrm>
            <a:off x="6846094" y="5715001"/>
            <a:ext cx="2303860" cy="500063"/>
          </a:xfrm>
          <a:prstGeom prst="wedgeRectCallout">
            <a:avLst>
              <a:gd name="adj1" fmla="val -88296"/>
              <a:gd name="adj2" fmla="val -263458"/>
            </a:avLst>
          </a:prstGeom>
          <a:solidFill>
            <a:schemeClr val="bg1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白色区域：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自动输入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矩形标注 8"/>
          <p:cNvSpPr/>
          <p:nvPr/>
        </p:nvSpPr>
        <p:spPr>
          <a:xfrm>
            <a:off x="4274344" y="3714751"/>
            <a:ext cx="2303860" cy="500063"/>
          </a:xfrm>
          <a:prstGeom prst="wedgeRectCallout">
            <a:avLst>
              <a:gd name="adj1" fmla="val -58065"/>
              <a:gd name="adj2" fmla="val 207977"/>
            </a:avLst>
          </a:prstGeom>
          <a:solidFill>
            <a:schemeClr val="bg1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黄色区域：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人工输入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8" name="Picture 5" descr="图6－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141" y="642938"/>
            <a:ext cx="4432697" cy="2857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8855" name="Text Box 14"/>
          <p:cNvSpPr txBox="1"/>
          <p:nvPr/>
        </p:nvSpPr>
        <p:spPr>
          <a:xfrm>
            <a:off x="6471048" y="857250"/>
            <a:ext cx="196405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压强传感器</a:t>
            </a:r>
            <a:endParaRPr lang="zh-CN" altLang="en-US" sz="28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/>
          <p:cNvSpPr>
            <a:spLocks noGrp="1"/>
          </p:cNvSpPr>
          <p:nvPr>
            <p:ph type="title"/>
          </p:nvPr>
        </p:nvSpPr>
        <p:spPr>
          <a:xfrm>
            <a:off x="2152650" y="324326"/>
            <a:ext cx="7886700" cy="64516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实验步骤</a:t>
            </a:r>
            <a:r>
              <a:rPr lang="en-US" altLang="zh-CN" b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 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置于</a:t>
            </a:r>
            <a:r>
              <a:rPr lang="en-US" altLang="zh-CN" b="1"/>
              <a:t>15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毫升处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79875" name="Picture 5" descr="图17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5119" y="1535113"/>
            <a:ext cx="6399610" cy="4084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9876" name="Freeform 6"/>
          <p:cNvSpPr/>
          <p:nvPr/>
        </p:nvSpPr>
        <p:spPr>
          <a:xfrm>
            <a:off x="5801916" y="2478088"/>
            <a:ext cx="120253" cy="450850"/>
          </a:xfrm>
          <a:custGeom>
            <a:avLst/>
            <a:gdLst>
              <a:gd name="txL" fmla="*/ 0 w 101"/>
              <a:gd name="txT" fmla="*/ 0 h 284"/>
              <a:gd name="txR" fmla="*/ 101 w 101"/>
              <a:gd name="txB" fmla="*/ 284 h 284"/>
            </a:gdLst>
            <a:ahLst/>
            <a:cxnLst>
              <a:cxn ang="0">
                <a:pos x="2147483647" y="0"/>
              </a:cxn>
              <a:cxn ang="0">
                <a:pos x="0" y="2147483647"/>
              </a:cxn>
            </a:cxnLst>
            <a:rect l="txL" t="txT" r="txR" b="txB"/>
            <a:pathLst>
              <a:path w="101" h="284">
                <a:moveTo>
                  <a:pt x="101" y="0"/>
                </a:moveTo>
                <a:lnTo>
                  <a:pt x="0" y="28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9877" name="Line 7"/>
          <p:cNvSpPr/>
          <p:nvPr/>
        </p:nvSpPr>
        <p:spPr>
          <a:xfrm flipH="1">
            <a:off x="6549628" y="2830513"/>
            <a:ext cx="108347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878" name="Freeform 8"/>
          <p:cNvSpPr/>
          <p:nvPr/>
        </p:nvSpPr>
        <p:spPr>
          <a:xfrm>
            <a:off x="5911454" y="2565400"/>
            <a:ext cx="725090" cy="336550"/>
          </a:xfrm>
          <a:custGeom>
            <a:avLst/>
            <a:gdLst>
              <a:gd name="txL" fmla="*/ 0 w 609"/>
              <a:gd name="txT" fmla="*/ 0 h 212"/>
              <a:gd name="txR" fmla="*/ 609 w 609"/>
              <a:gd name="txB" fmla="*/ 212 h 212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</a:cxnLst>
            <a:rect l="txL" t="txT" r="txR" b="txB"/>
            <a:pathLst>
              <a:path w="609" h="212">
                <a:moveTo>
                  <a:pt x="0" y="0"/>
                </a:moveTo>
                <a:lnTo>
                  <a:pt x="609" y="212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9879" name="Text Box 9"/>
          <p:cNvSpPr txBox="1"/>
          <p:nvPr/>
        </p:nvSpPr>
        <p:spPr>
          <a:xfrm>
            <a:off x="6080522" y="2273300"/>
            <a:ext cx="12509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15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毫升</a:t>
            </a: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1688" name="矩形 7"/>
          <p:cNvSpPr/>
          <p:nvPr/>
        </p:nvSpPr>
        <p:spPr>
          <a:xfrm>
            <a:off x="6080522" y="4927252"/>
            <a:ext cx="4215765" cy="953135"/>
          </a:xfrm>
          <a:prstGeom prst="rect">
            <a:avLst/>
          </a:prstGeom>
          <a:solidFill>
            <a:srgbClr val="FFFF00"/>
          </a:solidFill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传感器的作用：测量压强</a:t>
            </a:r>
            <a:r>
              <a:rPr lang="en-US" altLang="zh-CN" sz="28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  <a:endParaRPr lang="en-US" altLang="zh-CN" sz="28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等待压强稳定以后再读数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3505769" y="4367525"/>
            <a:ext cx="2328861" cy="2263476"/>
          </a:xfrm>
          <a:prstGeom prst="wedgeRectCallout">
            <a:avLst>
              <a:gd name="adj1" fmla="val 35064"/>
              <a:gd name="adj2" fmla="val -111183"/>
            </a:avLst>
          </a:prstGeom>
          <a:solidFill>
            <a:srgbClr val="FFFF00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、手不要接触气体部分，以免温度变化。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、缓慢压缩，以免引起温度上升。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8" grpId="0" bldLvl="0" animBg="1"/>
      <p:bldP spid="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3"/>
          <p:cNvSpPr txBox="1"/>
          <p:nvPr/>
        </p:nvSpPr>
        <p:spPr>
          <a:xfrm>
            <a:off x="1847528" y="935365"/>
            <a:ext cx="81978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软管的容积，加上传感器内部空腔的容积约为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毫升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80899" name="Group 17"/>
          <p:cNvGrpSpPr/>
          <p:nvPr/>
        </p:nvGrpSpPr>
        <p:grpSpPr>
          <a:xfrm>
            <a:off x="3611166" y="2190751"/>
            <a:ext cx="5238750" cy="2462213"/>
            <a:chOff x="793" y="1380"/>
            <a:chExt cx="4400" cy="1551"/>
          </a:xfrm>
        </p:grpSpPr>
        <p:pic>
          <p:nvPicPr>
            <p:cNvPr id="80900" name="Picture 11" descr="压强小"/>
            <p:cNvPicPr>
              <a:picLocks noChangeAspect="1"/>
            </p:cNvPicPr>
            <p:nvPr/>
          </p:nvPicPr>
          <p:blipFill>
            <a:blip r:embed="rId1">
              <a:lum bright="29999" contrast="30000"/>
            </a:blip>
            <a:stretch>
              <a:fillRect/>
            </a:stretch>
          </p:blipFill>
          <p:spPr>
            <a:xfrm>
              <a:off x="793" y="1380"/>
              <a:ext cx="4400" cy="155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0901" name="AutoShape 13"/>
            <p:cNvSpPr/>
            <p:nvPr/>
          </p:nvSpPr>
          <p:spPr>
            <a:xfrm rot="-5400000">
              <a:off x="1722" y="1357"/>
              <a:ext cx="363" cy="1950"/>
            </a:xfrm>
            <a:prstGeom prst="leftBrace">
              <a:avLst>
                <a:gd name="adj1" fmla="val 44765"/>
                <a:gd name="adj2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0902" name="Text Box 14"/>
            <p:cNvSpPr txBox="1"/>
            <p:nvPr/>
          </p:nvSpPr>
          <p:spPr>
            <a:xfrm>
              <a:off x="1609" y="2526"/>
              <a:ext cx="63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1</a:t>
              </a:r>
              <a:r>
                <a:rPr lang="zh-CN" altLang="en-US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毫升</a:t>
              </a:r>
              <a:r>
                <a:rPr lang="zh-CN" altLang="en-US" dirty="0">
                  <a:latin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4"/>
          <p:cNvSpPr/>
          <p:nvPr/>
        </p:nvSpPr>
        <p:spPr>
          <a:xfrm>
            <a:off x="3893136" y="188913"/>
            <a:ext cx="3096344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4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实验步骤</a:t>
            </a:r>
            <a:endParaRPr lang="zh-CN" altLang="en-US" sz="4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0899" name="Rectangle 5"/>
          <p:cNvSpPr>
            <a:spLocks noChangeArrowheads="1"/>
          </p:cNvSpPr>
          <p:nvPr/>
        </p:nvSpPr>
        <p:spPr bwMode="auto">
          <a:xfrm>
            <a:off x="1775520" y="1358900"/>
            <a:ext cx="8712968" cy="2070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将注射器的活塞置于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ml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处 ，并与压强传感器的软管紧密连接。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在表格中输入气体体积“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”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（包含软管的容积）。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依次输入气体体积值：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～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8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1924" name="Group 19"/>
          <p:cNvGrpSpPr/>
          <p:nvPr/>
        </p:nvGrpSpPr>
        <p:grpSpPr>
          <a:xfrm>
            <a:off x="2667001" y="3357565"/>
            <a:ext cx="6831806" cy="2424113"/>
            <a:chOff x="0" y="2115"/>
            <a:chExt cx="5738" cy="1527"/>
          </a:xfrm>
        </p:grpSpPr>
        <p:pic>
          <p:nvPicPr>
            <p:cNvPr id="81925" name="Picture 13" descr="压强与体积截图1-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2561"/>
              <a:ext cx="5738" cy="6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1926" name="Text Box 14"/>
            <p:cNvSpPr txBox="1"/>
            <p:nvPr/>
          </p:nvSpPr>
          <p:spPr>
            <a:xfrm>
              <a:off x="1700" y="3313"/>
              <a:ext cx="1501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＋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＝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16</a:t>
              </a:r>
              <a:r>
                <a:rPr lang="en-US" altLang="zh-CN" sz="2800">
                  <a:latin typeface="Times New Roman" panose="02020603050405020304" pitchFamily="18" charset="0"/>
                </a:rPr>
                <a:t>  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81927" name="Oval 15"/>
            <p:cNvSpPr/>
            <p:nvPr/>
          </p:nvSpPr>
          <p:spPr>
            <a:xfrm>
              <a:off x="1020" y="2937"/>
              <a:ext cx="590" cy="282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1928" name="Line 16"/>
            <p:cNvSpPr/>
            <p:nvPr/>
          </p:nvSpPr>
          <p:spPr>
            <a:xfrm>
              <a:off x="1446" y="3200"/>
              <a:ext cx="272" cy="23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29" name="AutoShape 18"/>
            <p:cNvSpPr/>
            <p:nvPr/>
          </p:nvSpPr>
          <p:spPr>
            <a:xfrm rot="5400000">
              <a:off x="3137" y="633"/>
              <a:ext cx="801" cy="3765"/>
            </a:xfrm>
            <a:prstGeom prst="leftBrace">
              <a:avLst>
                <a:gd name="adj1" fmla="val 37037"/>
                <a:gd name="adj2" fmla="val 63319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5062001" y="908720"/>
            <a:ext cx="1816152" cy="12847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63552" y="620688"/>
            <a:ext cx="8352928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7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）点击“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p-V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绘图”，计算机根据数据点绘出“压强—体积”关系图线。</a:t>
            </a:r>
            <a:endParaRPr lang="zh-CN" altLang="zh-CN" sz="2800" b="1" dirty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  <a:p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8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）点击“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p-</a:t>
            </a:r>
            <a:r>
              <a:rPr lang="zh-CN" altLang="zh-CN" sz="2800" b="1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绘图”计算机绘出“压强—体积的倒数”关系图线。</a:t>
            </a:r>
            <a:endParaRPr lang="zh-CN" altLang="zh-CN" sz="2800" b="1" dirty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9" descr="压强与体积截图4"/>
          <p:cNvPicPr>
            <a:picLocks noChangeAspect="1"/>
          </p:cNvPicPr>
          <p:nvPr/>
        </p:nvPicPr>
        <p:blipFill>
          <a:blip r:embed="rId1">
            <a:lum contrast="12000"/>
          </a:blip>
          <a:stretch>
            <a:fillRect/>
          </a:stretch>
        </p:blipFill>
        <p:spPr>
          <a:xfrm>
            <a:off x="1857389" y="2636912"/>
            <a:ext cx="4346972" cy="36544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4" name="Picture 10" descr="压强与体积截图3"/>
          <p:cNvPicPr>
            <a:picLocks noChangeAspect="1"/>
          </p:cNvPicPr>
          <p:nvPr/>
        </p:nvPicPr>
        <p:blipFill>
          <a:blip r:embed="rId2">
            <a:lum bright="6000"/>
          </a:blip>
          <a:stretch>
            <a:fillRect/>
          </a:stretch>
        </p:blipFill>
        <p:spPr>
          <a:xfrm>
            <a:off x="6528048" y="2204864"/>
            <a:ext cx="3984661" cy="244827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6"/>
          <p:cNvSpPr txBox="1"/>
          <p:nvPr/>
        </p:nvSpPr>
        <p:spPr>
          <a:xfrm>
            <a:off x="2472628" y="2996952"/>
            <a:ext cx="297497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点击“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 </a:t>
            </a:r>
            <a:r>
              <a:rPr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绘图”</a:t>
            </a:r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Text Box 7"/>
          <p:cNvSpPr txBox="1"/>
          <p:nvPr/>
        </p:nvSpPr>
        <p:spPr>
          <a:xfrm>
            <a:off x="6764961" y="4941168"/>
            <a:ext cx="325183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点击“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-1/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 </a:t>
            </a:r>
            <a:r>
              <a:rPr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绘图”</a:t>
            </a:r>
            <a:r>
              <a: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endParaRPr lang="zh-CN" altLang="en-US" sz="28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72206" y="2951946"/>
            <a:ext cx="3096344" cy="95313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理想的实验结果：直线通过原点</a:t>
            </a:r>
            <a:endParaRPr lang="zh-CN" altLang="en-US" sz="28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122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61" y="4304937"/>
            <a:ext cx="2880320" cy="2318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hlinkClick r:id="rId4" tooltip="" action="ppaction://hlinkfile"/>
          </p:cNvPr>
          <p:cNvSpPr txBox="1"/>
          <p:nvPr/>
        </p:nvSpPr>
        <p:spPr>
          <a:xfrm>
            <a:off x="9890760" y="5280025"/>
            <a:ext cx="1996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观看实验视频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01" y="2207260"/>
            <a:ext cx="2766695" cy="2045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00"/>
              </a:spcBef>
            </a:pPr>
            <a:r>
              <a:rPr sz="9600" spc="-5" dirty="0">
                <a:solidFill>
                  <a:srgbClr val="F5EFEA"/>
                </a:solidFill>
                <a:latin typeface="微软雅黑" panose="020B0503020204020204" charset="-122"/>
                <a:cs typeface="微软雅黑" panose="020B0503020204020204" charset="-122"/>
              </a:rPr>
              <a:t>目录</a:t>
            </a:r>
            <a:endParaRPr sz="9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>
                <a:solidFill>
                  <a:srgbClr val="F5EFEA"/>
                </a:solidFill>
                <a:latin typeface="微软雅黑" panose="020B0503020204020204" charset="-122"/>
                <a:cs typeface="微软雅黑" panose="020B0503020204020204" charset="-122"/>
              </a:rPr>
              <a:t>『</a:t>
            </a:r>
            <a:r>
              <a:rPr spc="-25" dirty="0">
                <a:solidFill>
                  <a:srgbClr val="F5EFEA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pc="-5" dirty="0">
                <a:solidFill>
                  <a:srgbClr val="F5EFEA"/>
                </a:solidFill>
                <a:latin typeface="Calibri" panose="020F0502020204030204"/>
                <a:cs typeface="Calibri" panose="020F0502020204030204"/>
              </a:rPr>
              <a:t>ONTEN</a:t>
            </a:r>
            <a:r>
              <a:rPr spc="5" dirty="0">
                <a:solidFill>
                  <a:srgbClr val="F5EFEA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dirty="0">
                <a:solidFill>
                  <a:srgbClr val="F5EFEA"/>
                </a:solidFill>
                <a:latin typeface="微软雅黑" panose="020B0503020204020204" charset="-122"/>
                <a:cs typeface="微软雅黑" panose="020B0503020204020204" charset="-122"/>
              </a:rPr>
              <a:t>』</a:t>
            </a:r>
            <a:endParaRPr dirty="0">
              <a:solidFill>
                <a:srgbClr val="F5EFEA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4011" y="2636520"/>
            <a:ext cx="7386955" cy="3808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latin typeface="MS Gothic" panose="020B0609070205080204" charset="-128"/>
                <a:cs typeface="MS Gothic" panose="020B0609070205080204" charset="-128"/>
              </a:rPr>
              <a:t>▷</a:t>
            </a:r>
            <a:r>
              <a:rPr sz="3600" b="1" spc="-740" dirty="0">
                <a:latin typeface="MS Gothic" panose="020B0609070205080204" charset="-128"/>
                <a:cs typeface="MS Gothic" panose="020B0609070205080204" charset="-128"/>
              </a:rPr>
              <a:t> </a:t>
            </a:r>
            <a:r>
              <a:rPr sz="3600" b="1" dirty="0">
                <a:latin typeface="微软雅黑" panose="020B0503020204020204" charset="-122"/>
                <a:cs typeface="微软雅黑" panose="020B0503020204020204" charset="-122"/>
              </a:rPr>
              <a:t>第一部分</a:t>
            </a:r>
            <a:r>
              <a:rPr sz="36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endParaRPr sz="3600" b="1" spc="-1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『</a:t>
            </a:r>
            <a:r>
              <a:rPr lang="zh-CN" altLang="en-US" sz="3600" b="1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单分子油膜法测量分子直径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』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3950"/>
              </a:spcBef>
            </a:pPr>
            <a:r>
              <a:rPr sz="3600" b="1" spc="-15" dirty="0">
                <a:latin typeface="MS Gothic" panose="020B0609070205080204" charset="-128"/>
                <a:cs typeface="MS Gothic" panose="020B0609070205080204" charset="-128"/>
              </a:rPr>
              <a:t>▷</a:t>
            </a:r>
            <a:r>
              <a:rPr sz="3600" b="1" spc="-780" dirty="0">
                <a:latin typeface="MS Gothic" panose="020B0609070205080204" charset="-128"/>
                <a:cs typeface="MS Gothic" panose="020B0609070205080204" charset="-128"/>
              </a:rPr>
              <a:t> </a:t>
            </a:r>
            <a:r>
              <a:rPr sz="3600" b="1" dirty="0">
                <a:latin typeface="微软雅黑" panose="020B0503020204020204" charset="-122"/>
                <a:cs typeface="微软雅黑" panose="020B0503020204020204" charset="-122"/>
              </a:rPr>
              <a:t>第二部分</a:t>
            </a:r>
            <a:r>
              <a:rPr sz="3600" b="1" spc="-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endParaRPr sz="3600" b="1" spc="-45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3950"/>
              </a:spcBef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『</a:t>
            </a:r>
            <a:r>
              <a:rPr sz="3600" b="1" dirty="0">
                <a:latin typeface="微软雅黑" panose="020B0503020204020204" charset="-122"/>
                <a:ea typeface="华文楷体" panose="02010600040101010101" charset="-122"/>
                <a:cs typeface="微软雅黑" panose="020B0503020204020204" charset="-122"/>
              </a:rPr>
              <a:t>用DIS研究温度不变时，一定质量的气体压强与体积的关系</a:t>
            </a:r>
            <a:r>
              <a:rPr lang="zh-CN" altLang="en-US" sz="3600" b="1" dirty="0" smtClean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』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94695" y="177800"/>
            <a:ext cx="1263688" cy="124078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3592" y="1119830"/>
            <a:ext cx="72866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</a:rPr>
              <a:t>实验     单分子油膜法测量分子直径</a:t>
            </a:r>
            <a:endParaRPr lang="zh-CN" altLang="en-US" sz="2800" b="1" dirty="0">
              <a:solidFill>
                <a:prstClr val="black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09786" y="2272230"/>
            <a:ext cx="7858180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a.</a:t>
            </a:r>
            <a:r>
              <a:rPr lang="zh-CN" altLang="en-US" sz="2800" b="1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实验目的：  </a:t>
            </a:r>
            <a:endParaRPr lang="en-US" altLang="zh-CN" sz="2800" b="1" dirty="0" smtClean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．用油膜法估测分子的大小．</a:t>
            </a:r>
            <a:endParaRPr lang="zh-CN" altLang="en-US" sz="2800" dirty="0" smtClean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．加深对分子动理论基本内容的理解．</a:t>
            </a:r>
            <a:endParaRPr lang="zh-CN" altLang="en-US" sz="2800" dirty="0" smtClean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．学会间接测量微观量的方法．</a:t>
            </a:r>
            <a:endParaRPr lang="zh-CN" altLang="en-US" sz="2800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09720" y="214290"/>
            <a:ext cx="80645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b. 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实验</a:t>
            </a:r>
            <a:r>
              <a:rPr lang="zh-CN" altLang="en-US" sz="2800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原理　</a:t>
            </a:r>
            <a:endParaRPr lang="zh-CN" altLang="en-US" sz="2800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(1).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油酸分子（</a:t>
            </a:r>
            <a:r>
              <a:rPr lang="en-US" altLang="zh-CN" sz="28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C</a:t>
            </a:r>
            <a:r>
              <a:rPr lang="en-US" altLang="zh-CN" sz="2800" baseline="-300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17</a:t>
            </a:r>
            <a:r>
              <a:rPr lang="en-US" altLang="zh-CN" sz="28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300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33</a:t>
            </a:r>
            <a:r>
              <a:rPr lang="en-US" altLang="zh-CN" sz="28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COOH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）</a:t>
            </a:r>
            <a:endParaRPr lang="en-US" altLang="zh-CN" sz="2800" dirty="0" smtClean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由于其结构特点形成如图所示</a:t>
            </a:r>
            <a:endParaRPr lang="en-US" altLang="zh-CN" sz="2800" dirty="0" smtClean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的单分子油膜层</a:t>
            </a:r>
            <a:endParaRPr lang="en-US" altLang="zh-CN" sz="2800" dirty="0" smtClean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(2)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实验中，如果算出一定体积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V</a:t>
            </a:r>
            <a:endParaRPr lang="en-US" altLang="zh-CN" sz="2800" b="1" i="1" dirty="0" smtClean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的油酸在水面上形成的单分子油膜的面积</a:t>
            </a:r>
            <a:r>
              <a:rPr lang="en-US" altLang="en-US" sz="2800" b="1" i="1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，即可算出油酸分子的大小，直径</a:t>
            </a:r>
            <a:r>
              <a:rPr lang="en-US" altLang="en-US" sz="28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＝</a:t>
            </a:r>
            <a:r>
              <a:rPr lang="en-US" altLang="zh-CN" sz="28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V/S</a:t>
            </a:r>
            <a:r>
              <a:rPr lang="en-US" altLang="en-US" sz="2800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.</a:t>
            </a:r>
            <a:endParaRPr lang="zh-CN" altLang="en-US" sz="2800" dirty="0" smtClean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2800" dirty="0" smtClean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2800" b="0" dirty="0" smtClean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2800" dirty="0" smtClean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sz="2800" b="0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870g196"/>
          <p:cNvPicPr>
            <a:picLocks noChangeAspect="1" noChangeArrowheads="1"/>
          </p:cNvPicPr>
          <p:nvPr/>
        </p:nvPicPr>
        <p:blipFill>
          <a:blip r:embed="rId1" cstate="print"/>
          <a:srcRect b="19524"/>
          <a:stretch>
            <a:fillRect/>
          </a:stretch>
        </p:blipFill>
        <p:spPr bwMode="auto">
          <a:xfrm>
            <a:off x="2381224" y="3786190"/>
            <a:ext cx="6786610" cy="214314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81158" y="285728"/>
            <a:ext cx="8064500" cy="5029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c.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实验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器材　</a:t>
            </a:r>
            <a:endParaRPr lang="zh-CN" altLang="en-US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酒精、油酸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、滴管、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痱子粉</a:t>
            </a:r>
            <a:r>
              <a:rPr lang="en-US" altLang="zh-CN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或石膏粉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、清水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、量筒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、刻度尺、蒸发皿、    </a:t>
            </a:r>
            <a:endParaRPr lang="en-US" altLang="zh-CN" dirty="0" smtClean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. 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实验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步骤　</a:t>
            </a:r>
            <a:endParaRPr lang="zh-CN" altLang="en-US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(1)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．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用稀酒精溶液及清水清洗浅盘，充分洗去油污、粉尘；</a:t>
            </a:r>
            <a:endParaRPr lang="zh-CN" altLang="en-US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(2)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．配制浓度为</a:t>
            </a:r>
            <a:r>
              <a:rPr lang="en-US" altLang="zh-CN" b="1" i="1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的油酸酒精的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溶液；</a:t>
            </a:r>
            <a:endParaRPr lang="zh-CN" altLang="en-US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(3)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．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用注射器或滴管将酒精溶液一滴一滴地滴入量筒中，并计下一定体积</a:t>
            </a:r>
            <a:r>
              <a:rPr lang="en-US" altLang="zh-CN" i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30000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时的滴数</a:t>
            </a:r>
            <a:r>
              <a:rPr lang="en-US" altLang="zh-CN" i="1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；</a:t>
            </a:r>
            <a:endParaRPr lang="zh-CN" altLang="en-US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1524000" y="501717"/>
            <a:ext cx="9144000" cy="5692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(4)</a:t>
            </a:r>
            <a:r>
              <a:rPr lang="zh-CN" altLang="en-US" sz="2800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．根据</a:t>
            </a:r>
            <a:r>
              <a:rPr lang="en-US" altLang="zh-CN" sz="2800" i="1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V</a:t>
            </a:r>
            <a:r>
              <a:rPr lang="en-US" altLang="zh-CN" sz="2800" baseline="-30000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＝</a:t>
            </a:r>
            <a:r>
              <a:rPr lang="en-US" altLang="zh-CN" sz="2800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/N</a:t>
            </a:r>
            <a:r>
              <a:rPr lang="zh-CN" altLang="en-US" sz="2800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算出每滴酒精油酸溶液的体积</a:t>
            </a:r>
            <a:r>
              <a:rPr lang="en-US" altLang="zh-CN" sz="2800" i="1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V</a:t>
            </a:r>
            <a:r>
              <a:rPr lang="en-US" altLang="zh-CN" sz="2800" baseline="-30000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；</a:t>
            </a:r>
            <a:endParaRPr lang="en-US" altLang="zh-CN" sz="2800" dirty="0" smtClean="0">
              <a:solidFill>
                <a:prstClr val="black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油酸体积：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cV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0</a:t>
            </a:r>
            <a:endParaRPr lang="zh-CN" altLang="en-US" sz="2800" b="1" baseline="-25000" dirty="0" smtClean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(5)</a:t>
            </a:r>
            <a:r>
              <a:rPr lang="zh-CN" altLang="en-US" sz="2800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．向浅盘里倒入</a:t>
            </a:r>
            <a:r>
              <a:rPr lang="en-US" altLang="zh-CN" sz="2800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2 cm</a:t>
            </a:r>
            <a:r>
              <a:rPr lang="zh-CN" altLang="en-US" sz="2800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深的水，并将痱子粉或石膏粉均匀地撒在水面上；</a:t>
            </a:r>
            <a:endParaRPr lang="en-US" altLang="zh-CN" sz="2800" dirty="0" smtClean="0">
              <a:solidFill>
                <a:prstClr val="black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痱子粉： 油酸透明，为了确定油膜边缘以及面积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；</a:t>
            </a:r>
            <a:endParaRPr lang="en-US" altLang="zh-CN" sz="2800" b="1" dirty="0" smtClean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6)</a:t>
            </a:r>
            <a:r>
              <a:rPr lang="zh-CN" altLang="en-US" sz="2800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．用注射器或滴管将酒精溶液滴在水面上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一滴</a:t>
            </a:r>
            <a:r>
              <a:rPr lang="zh-CN" altLang="en-US" sz="2800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；</a:t>
            </a:r>
            <a:endParaRPr lang="zh-CN" altLang="en-US" sz="2800" dirty="0" smtClean="0">
              <a:solidFill>
                <a:prstClr val="black"/>
              </a:solidFill>
              <a:latin typeface="华文楷体" panose="02010600040101010101" charset="-122"/>
              <a:ea typeface="华文楷体" panose="02010600040101010101" charset="-122"/>
              <a:cs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(7)</a:t>
            </a:r>
            <a:r>
              <a:rPr lang="zh-CN" altLang="en-US" sz="2800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．待油酸薄膜的</a:t>
            </a:r>
            <a:r>
              <a:rPr lang="zh-CN" altLang="en-US" sz="2800" b="1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形状稳定</a:t>
            </a:r>
            <a:r>
              <a:rPr lang="zh-CN" altLang="en-US" sz="2800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后，</a:t>
            </a:r>
            <a:endParaRPr lang="en-US" altLang="zh-CN" sz="2800" dirty="0" smtClean="0">
              <a:solidFill>
                <a:prstClr val="black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将玻璃板</a:t>
            </a:r>
            <a:r>
              <a:rPr lang="en-US" altLang="zh-CN" sz="2800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或有机玻璃板</a:t>
            </a:r>
            <a:r>
              <a:rPr lang="en-US" altLang="zh-CN" sz="2800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放在浅盘上，</a:t>
            </a:r>
            <a:endParaRPr lang="en-US" altLang="zh-CN" sz="2800" dirty="0" smtClean="0">
              <a:solidFill>
                <a:prstClr val="black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并将油酸薄膜的形状用彩笔画在玻璃板上</a:t>
            </a:r>
            <a:endParaRPr lang="en-US" altLang="zh-CN" sz="2800" dirty="0" smtClean="0">
              <a:solidFill>
                <a:prstClr val="black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(8)</a:t>
            </a:r>
            <a:r>
              <a:rPr lang="zh-CN" altLang="en-US" sz="2800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．将画有油酸薄膜轮廓的玻璃板放在</a:t>
            </a:r>
            <a:endParaRPr lang="en-US" altLang="zh-CN" sz="2800" dirty="0" smtClean="0">
              <a:solidFill>
                <a:prstClr val="black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坐标纸上，算出油酸薄膜的面积</a:t>
            </a:r>
            <a:r>
              <a:rPr lang="en-US" altLang="zh-CN" sz="2800" i="1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；</a:t>
            </a:r>
            <a:endParaRPr lang="en-US" altLang="zh-CN" sz="2800" dirty="0" smtClean="0">
              <a:solidFill>
                <a:prstClr val="black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计算面积： 大于等于半格以上算一个</a:t>
            </a:r>
            <a:endParaRPr lang="en-US" altLang="zh-CN" sz="2800" b="1" dirty="0" smtClean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(9). </a:t>
            </a:r>
            <a:r>
              <a:rPr lang="zh-CN" altLang="en-US" sz="2800" dirty="0" smtClean="0">
                <a:solidFill>
                  <a:prstClr val="black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多测几次求平均</a:t>
            </a:r>
            <a:endParaRPr lang="zh-CN" altLang="en-US" sz="2800" dirty="0" smtClean="0">
              <a:solidFill>
                <a:prstClr val="black"/>
              </a:solidFill>
              <a:latin typeface="华文楷体" panose="02010600040101010101" charset="-122"/>
              <a:ea typeface="华文楷体" panose="02010600040101010101" charset="-122"/>
              <a:cs typeface="宋体" panose="02010600030101010101" pitchFamily="2" charset="-122"/>
            </a:endParaRPr>
          </a:p>
        </p:txBody>
      </p:sp>
      <p:pic>
        <p:nvPicPr>
          <p:cNvPr id="5" name="Picture 3" descr="870g19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148638" y="3286124"/>
            <a:ext cx="2519362" cy="2489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2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2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  <p:bldP spid="52227" grpId="1" bldLvl="0" animBg="1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81158" y="500042"/>
            <a:ext cx="8064500" cy="30543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e.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误差分析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　</a:t>
            </a:r>
            <a:endParaRPr lang="zh-CN" altLang="en-US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．油酸酒精溶液配制后长时间放置，溶液的浓度容易改变，会给实验带来较大误差．</a:t>
            </a:r>
            <a:endParaRPr lang="zh-CN" altLang="en-US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．利用小格子数计算轮廓面积时，轮廓的不规则性容易带来计算误差．</a:t>
            </a:r>
            <a:endParaRPr lang="zh-CN" altLang="en-US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．油膜形状的画线误差．</a:t>
            </a:r>
            <a:endParaRPr lang="zh-CN" altLang="en-US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3" name="TextBox 1">
            <a:hlinkClick r:id="rId1" tooltip="" action="ppaction://hlinkfile"/>
          </p:cNvPr>
          <p:cNvSpPr txBox="1"/>
          <p:nvPr/>
        </p:nvSpPr>
        <p:spPr>
          <a:xfrm>
            <a:off x="3287688" y="3789040"/>
            <a:ext cx="4286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观看</a:t>
            </a:r>
            <a:r>
              <a:rPr lang="zh-CN" altLang="en-US" sz="2800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油膜法实验视频</a:t>
            </a:r>
            <a:endParaRPr lang="en-US" altLang="zh-CN" sz="2800" dirty="0">
              <a:solidFill>
                <a:prstClr val="black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uiExpand="1" build="p"/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991544" y="741197"/>
            <a:ext cx="8208912" cy="100012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 smtClean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</a:rPr>
              <a:t>实验 ：用DIS研究温度不变时，一定质量的气体压强与体积的关系</a:t>
            </a:r>
            <a:endParaRPr lang="zh-CN" altLang="en-US" sz="3200" b="1" dirty="0" smtClean="0">
              <a:solidFill>
                <a:srgbClr val="0000FF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sz="3200" b="1" dirty="0" smtClean="0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</a:rPr>
              <a:t>  </a:t>
            </a:r>
            <a:endParaRPr lang="zh-CN" altLang="en-US" sz="3200" dirty="0">
              <a:solidFill>
                <a:srgbClr val="0066FF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4337" y="1755612"/>
            <a:ext cx="7567863" cy="353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华文楷体" panose="02010600040101010101" charset="-122"/>
                <a:ea typeface="华文楷体" panose="02010600040101010101" charset="-122"/>
              </a:rPr>
              <a:t> </a:t>
            </a:r>
            <a:r>
              <a:rPr lang="zh-CN" altLang="en-US" sz="3200" b="1" dirty="0" smtClean="0">
                <a:latin typeface="华文楷体" panose="02010600040101010101" charset="-122"/>
                <a:ea typeface="华文楷体" panose="02010600040101010101" charset="-122"/>
              </a:rPr>
              <a:t>一、</a:t>
            </a:r>
            <a:r>
              <a:rPr lang="zh-CN" altLang="zh-CN" sz="3200" b="1" dirty="0" smtClean="0">
                <a:latin typeface="华文楷体" panose="02010600040101010101" charset="-122"/>
                <a:ea typeface="华文楷体" panose="02010600040101010101" charset="-122"/>
              </a:rPr>
              <a:t>实验目的</a:t>
            </a:r>
            <a:endParaRPr lang="en-US" altLang="zh-CN" sz="3200" b="1" dirty="0" smtClean="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3200" b="1" dirty="0" smtClean="0">
                <a:latin typeface="华文楷体" panose="02010600040101010101" charset="-122"/>
                <a:ea typeface="华文楷体" panose="02010600040101010101" charset="-122"/>
              </a:rPr>
              <a:t>探究</a:t>
            </a:r>
            <a:r>
              <a:rPr lang="zh-CN" altLang="zh-CN" sz="3200" b="1" dirty="0">
                <a:latin typeface="华文楷体" panose="02010600040101010101" charset="-122"/>
                <a:ea typeface="华文楷体" panose="02010600040101010101" charset="-122"/>
              </a:rPr>
              <a:t>一定质量的气体在温度不变的情况下，压强与体积之间的关系。</a:t>
            </a:r>
            <a:endParaRPr lang="zh-CN" altLang="zh-CN" sz="3200" b="1" dirty="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3200" b="1" dirty="0" smtClean="0">
                <a:latin typeface="华文楷体" panose="02010600040101010101" charset="-122"/>
                <a:ea typeface="华文楷体" panose="02010600040101010101" charset="-122"/>
              </a:rPr>
              <a:t>二、</a:t>
            </a:r>
            <a:r>
              <a:rPr lang="zh-CN" altLang="zh-CN" sz="3200" b="1" dirty="0" smtClean="0">
                <a:latin typeface="华文楷体" panose="02010600040101010101" charset="-122"/>
                <a:ea typeface="华文楷体" panose="02010600040101010101" charset="-122"/>
              </a:rPr>
              <a:t>实验器材</a:t>
            </a:r>
            <a:endParaRPr lang="en-US" altLang="zh-CN" sz="3200" b="1" dirty="0" smtClean="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zh-CN" sz="3200" b="1" dirty="0" smtClean="0">
                <a:latin typeface="华文楷体" panose="02010600040101010101" charset="-122"/>
                <a:ea typeface="华文楷体" panose="02010600040101010101" charset="-122"/>
              </a:rPr>
              <a:t>注射器</a:t>
            </a:r>
            <a:r>
              <a:rPr lang="zh-CN" altLang="zh-CN" sz="3200" b="1" dirty="0">
                <a:latin typeface="华文楷体" panose="02010600040101010101" charset="-122"/>
                <a:ea typeface="华文楷体" panose="02010600040101010101" charset="-122"/>
              </a:rPr>
              <a:t>、压强传感器、数据采集器、</a:t>
            </a:r>
            <a:r>
              <a:rPr lang="zh-CN" altLang="zh-CN" sz="3200" b="1" dirty="0" smtClean="0">
                <a:latin typeface="华文楷体" panose="02010600040101010101" charset="-122"/>
                <a:ea typeface="华文楷体" panose="02010600040101010101" charset="-122"/>
              </a:rPr>
              <a:t>计算机</a:t>
            </a:r>
            <a:endParaRPr lang="en-US" altLang="zh-CN" sz="3200" b="1" dirty="0" smtClean="0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zh-CN" sz="32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7" name="图片 2" descr="实验界面5.jpg"/>
          <p:cNvPicPr>
            <a:picLocks noChangeAspect="1"/>
          </p:cNvPicPr>
          <p:nvPr/>
        </p:nvPicPr>
        <p:blipFill>
          <a:blip r:embed="rId1">
            <a:lum contrast="40000"/>
          </a:blip>
          <a:stretch>
            <a:fillRect/>
          </a:stretch>
        </p:blipFill>
        <p:spPr>
          <a:xfrm>
            <a:off x="3215680" y="1906510"/>
            <a:ext cx="4777122" cy="477712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椭圆 3"/>
          <p:cNvSpPr/>
          <p:nvPr/>
        </p:nvSpPr>
        <p:spPr>
          <a:xfrm>
            <a:off x="4505889" y="3429000"/>
            <a:ext cx="2196704" cy="500062"/>
          </a:xfrm>
          <a:prstGeom prst="ellipse">
            <a:avLst/>
          </a:prstGeom>
          <a:noFill/>
          <a:ln w="3810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31504" y="116632"/>
            <a:ext cx="8856984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三、实验步骤</a:t>
            </a:r>
            <a:endParaRPr lang="en-US" altLang="zh-CN" sz="2400" b="1" dirty="0" smtClean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  <a:p>
            <a:r>
              <a:rPr lang="zh-CN" altLang="zh-CN" sz="2400" b="1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）将压强传感器与数据采集器相连。</a:t>
            </a:r>
            <a:endParaRPr lang="zh-CN" altLang="zh-CN" sz="2400" b="1" dirty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  <a:p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）开启电源，运行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DIS</a:t>
            </a:r>
            <a:r>
              <a:rPr lang="zh-CN" altLang="zh-CN" sz="2400" b="1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应用软件，点击实验条目中的“研究温度不变时，一定质量气体的压强与体积的关系”，出现相应软件界面。</a:t>
            </a:r>
            <a:endParaRPr lang="zh-CN" altLang="zh-CN" sz="2400" b="1" dirty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1444</Words>
  <Application>WPS 演示</Application>
  <PresentationFormat>On-screen Show (4:3)</PresentationFormat>
  <Paragraphs>117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华文楷体</vt:lpstr>
      <vt:lpstr>微软雅黑</vt:lpstr>
      <vt:lpstr>Calibri</vt:lpstr>
      <vt:lpstr>MS Gothic</vt:lpstr>
      <vt:lpstr>Times New Roman</vt:lpstr>
      <vt:lpstr>隶书</vt:lpstr>
      <vt:lpstr>华文中宋</vt:lpstr>
      <vt:lpstr>Arial Unicode MS</vt:lpstr>
      <vt:lpstr>Office Theme</vt:lpstr>
      <vt:lpstr>PowerPoint 演示文稿</vt:lpstr>
      <vt:lpstr>『CONTENT』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实验步骤:  置于15毫升处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清风素材;12sc.taobao.com</dc:creator>
  <cp:keywords>12sc.taobao.com</cp:keywords>
  <dc:subject>12sc.taobao.com</dc:subject>
  <cp:lastModifiedBy>妞爸</cp:lastModifiedBy>
  <cp:revision>15</cp:revision>
  <dcterms:created xsi:type="dcterms:W3CDTF">2020-03-03T11:47:00Z</dcterms:created>
  <dcterms:modified xsi:type="dcterms:W3CDTF">2020-03-10T05:03:24Z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2020-03-03T00:00:00Z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2020-03-03T00:00:00Z</vt:filetime>
  </property>
  <property fmtid="{D5CDD505-2E9C-101B-9397-08002B2CF9AE}" pid="5" name="KSOProductBuildVer">
    <vt:lpwstr>2052-11.1.0.9513</vt:lpwstr>
  </property>
</Properties>
</file>