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70" r:id="rId8"/>
    <p:sldId id="259" r:id="rId9"/>
    <p:sldId id="305" r:id="rId10"/>
    <p:sldId id="307" r:id="rId11"/>
    <p:sldId id="278" r:id="rId12"/>
    <p:sldId id="315" r:id="rId13"/>
    <p:sldId id="310" r:id="rId14"/>
    <p:sldId id="311" r:id="rId15"/>
    <p:sldId id="312" r:id="rId16"/>
    <p:sldId id="316" r:id="rId17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550550" y="2156600"/>
            <a:ext cx="9091440" cy="2120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" altLang="en-US" sz="4800" b="0" strike="noStrike" spc="-1">
                <a:latin typeface="方正兰亭黑简体" charset="0"/>
              </a:rPr>
              <a:t>学生</a:t>
            </a:r>
            <a:r>
              <a:rPr lang="en-US" altLang="en-US" sz="4800" b="0" strike="noStrike" spc="-1">
                <a:latin typeface="方正兰亭黑简体" charset="0"/>
              </a:rPr>
              <a:t>实验复习</a:t>
            </a:r>
            <a:endParaRPr lang="en-US" altLang="en-US" sz="4800" b="0" strike="noStrike" spc="-1">
              <a:latin typeface="方正兰亭黑简体" charset="0"/>
            </a:endParaRPr>
          </a:p>
          <a:p>
            <a:pPr algn="r" fontAlgn="auto">
              <a:lnSpc>
                <a:spcPct val="150000"/>
              </a:lnSpc>
            </a:pPr>
            <a:r>
              <a:rPr lang="" altLang="en-US" sz="2800" b="0" strike="noStrike" spc="-1">
                <a:latin typeface="方正兰亭黑简体" charset="0"/>
              </a:rPr>
              <a:t>伏安法测电源电动势和内阻</a:t>
            </a:r>
            <a:endParaRPr lang="" altLang="en-US" sz="2800" b="0" strike="noStrike" spc="-1">
              <a:latin typeface="方正兰亭黑简体" charset="0"/>
            </a:endParaRPr>
          </a:p>
          <a:p>
            <a:pPr algn="r" fontAlgn="auto">
              <a:lnSpc>
                <a:spcPct val="150000"/>
              </a:lnSpc>
            </a:pPr>
            <a:r>
              <a:rPr lang="" altLang="en-US" sz="2800" b="0" strike="noStrike" spc="-1">
                <a:latin typeface="方正兰亭黑简体" charset="0"/>
              </a:rPr>
              <a:t>DIS测定通电螺线管的磁感强度</a:t>
            </a:r>
            <a:endParaRPr lang="" altLang="en-US" sz="2800" b="0" strike="noStrike" spc="-1">
              <a:latin typeface="方正兰亭黑简体" charset="0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146120" y="4777025"/>
            <a:ext cx="457848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800" b="0" strike="noStrike" spc="599">
                <a:solidFill>
                  <a:srgbClr val="595757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</a:rPr>
              <a:t>2020.</a:t>
            </a:r>
            <a:r>
              <a:rPr lang="en-US" altLang="en-US" sz="2800" b="0" strike="noStrike" spc="599">
                <a:solidFill>
                  <a:srgbClr val="595757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</a:rPr>
              <a:t>3</a:t>
            </a:r>
            <a:endParaRPr lang="en-US" altLang="en-US" sz="2800" b="0" strike="noStrike" spc="599">
              <a:solidFill>
                <a:srgbClr val="595757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</a:endParaRPr>
          </a:p>
        </p:txBody>
      </p:sp>
      <p:sp>
        <p:nvSpPr>
          <p:cNvPr id="126" name="Line 2"/>
          <p:cNvSpPr/>
          <p:nvPr/>
        </p:nvSpPr>
        <p:spPr>
          <a:xfrm>
            <a:off x="3630720" y="2912040"/>
            <a:ext cx="493092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3110" y="518760"/>
            <a:ext cx="16014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 defTabSz="914400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实验目的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914400" y="1201420"/>
            <a:ext cx="10338435" cy="734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测定通电螺线管中轴的磁感强度.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  <p:pic>
        <p:nvPicPr>
          <p:cNvPr id="3" name="Picture 2" descr="080320-12:55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7607300" y="180340"/>
            <a:ext cx="4410075" cy="324612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583110" y="3188300"/>
            <a:ext cx="16014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 defTabSz="914400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实验器材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7" name="Line 2"/>
          <p:cNvSpPr/>
          <p:nvPr/>
        </p:nvSpPr>
        <p:spPr>
          <a:xfrm>
            <a:off x="582840" y="379346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926465" y="3794125"/>
            <a:ext cx="10338435" cy="1381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螺线管,电源,电键,滑动变阻器等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磁传感器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  <p:pic>
        <p:nvPicPr>
          <p:cNvPr id="2" name="Picture 1" descr="080320-13: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190" y="3525520"/>
            <a:ext cx="4020185" cy="326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3110" y="518760"/>
            <a:ext cx="16014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 defTabSz="914400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实验步骤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582930" y="1124585"/>
            <a:ext cx="3510915" cy="4664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 fontAlgn="auto">
              <a:lnSpc>
                <a:spcPct val="150000"/>
              </a:lnSpc>
              <a:spcBef>
                <a:spcPts val="100"/>
              </a:spcBef>
            </a:pP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接通电源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,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传感器调零</a:t>
            </a:r>
            <a:endParaRPr lang="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 fontAlgn="auto">
              <a:lnSpc>
                <a:spcPct val="150000"/>
              </a:lnSpc>
              <a:spcBef>
                <a:spcPts val="100"/>
              </a:spcBef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 fontAlgn="auto">
              <a:lnSpc>
                <a:spcPct val="150000"/>
              </a:lnSpc>
              <a:spcBef>
                <a:spcPts val="100"/>
              </a:spcBef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将传感器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逐次移入螺线管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,记录读数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 fontAlgn="auto">
              <a:lnSpc>
                <a:spcPct val="150000"/>
              </a:lnSpc>
              <a:spcBef>
                <a:spcPts val="100"/>
              </a:spcBef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 fontAlgn="auto">
              <a:lnSpc>
                <a:spcPct val="150000"/>
              </a:lnSpc>
              <a:spcBef>
                <a:spcPts val="100"/>
              </a:spcBef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绘制磁感强度</a:t>
            </a:r>
            <a:r>
              <a:rPr lang="en-US" altLang="en-US" sz="2800" i="1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</a:rPr>
              <a:t>B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和移动距离</a:t>
            </a:r>
            <a:r>
              <a:rPr lang="en-US" altLang="en-US" sz="2800" i="1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</a:rPr>
              <a:t>x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的关系曲线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  <p:pic>
        <p:nvPicPr>
          <p:cNvPr id="4" name="Picture 3" descr="080320-12:55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4093845" y="323215"/>
            <a:ext cx="7954645" cy="5855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3110" y="518760"/>
            <a:ext cx="16014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 defTabSz="914400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实验结果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582930" y="1124585"/>
            <a:ext cx="7221220" cy="26739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>
              <a:lnSpc>
                <a:spcPct val="150000"/>
              </a:lnSpc>
            </a:pPr>
            <a:endParaRPr lang="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典型的B-x曲线,B在mT的数量级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结论: 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螺线管中部的磁感强度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比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两端强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  <p:pic>
        <p:nvPicPr>
          <p:cNvPr id="2" name="Picture 1" descr="a71ea8d3fd1f413429dbc3cf261f95cad0c85e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5780" y="1275080"/>
            <a:ext cx="2790190" cy="3270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3110" y="518760"/>
            <a:ext cx="12458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 defTabSz="914400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思考题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582930" y="1124585"/>
            <a:ext cx="10699115" cy="59055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1.可以</a:t>
            </a:r>
            <a:r>
              <a:rPr lang="en-US" altLang="en-US" sz="2800" spc="-1">
                <a:latin typeface="方正兰亭黑简体"/>
                <a:ea typeface="方正兰亭黑简体"/>
                <a:sym typeface="+mn-ea"/>
              </a:rPr>
              <a:t>使用什么传感器来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测定螺线管中的磁感强度?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2.实验中,如何消除地磁场的对实验结果的影响?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r>
              <a:rPr lang="" altLang="en-US" sz="2800" spc="-1">
                <a:latin typeface="方正兰亭黑简体"/>
                <a:ea typeface="方正兰亭黑简体"/>
                <a:sym typeface="+mn-ea"/>
              </a:rPr>
              <a:t>3.</a:t>
            </a:r>
            <a:r>
              <a:rPr lang="en-US" altLang="en-US" sz="2800" spc="-1">
                <a:latin typeface="方正兰亭黑简体"/>
                <a:ea typeface="方正兰亭黑简体"/>
                <a:sym typeface="+mn-ea"/>
              </a:rPr>
              <a:t>将传感器沿螺线管的中轴线,逐次移入螺线管或者逐次移出螺线管,对实验什么影响?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r>
              <a:rPr lang="" altLang="en-US" sz="2800" spc="-1">
                <a:latin typeface="方正兰亭黑简体"/>
                <a:ea typeface="方正兰亭黑简体"/>
                <a:sym typeface="+mn-ea"/>
              </a:rPr>
              <a:t>4</a:t>
            </a:r>
            <a:r>
              <a:rPr lang="en-US" altLang="en-US" sz="2800" spc="-1">
                <a:latin typeface="方正兰亭黑简体"/>
                <a:ea typeface="方正兰亭黑简体"/>
                <a:sym typeface="+mn-ea"/>
              </a:rPr>
              <a:t>.实验中,发现测得的</a:t>
            </a:r>
            <a:r>
              <a:rPr lang="en-US" altLang="en-US" sz="2800" i="1" spc="-1">
                <a:latin typeface="方正兰亭黑简体"/>
                <a:ea typeface="方正兰亭黑简体"/>
                <a:sym typeface="+mn-ea"/>
              </a:rPr>
              <a:t>B-x</a:t>
            </a:r>
            <a:r>
              <a:rPr lang="en-US" altLang="en-US" sz="2800" spc="-1">
                <a:latin typeface="方正兰亭黑简体"/>
                <a:ea typeface="方正兰亭黑简体"/>
                <a:sym typeface="+mn-ea"/>
              </a:rPr>
              <a:t>图像都在x轴的下方,可能的原因是什么?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29715" y="3107690"/>
            <a:ext cx="6114415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r">
              <a:lnSpc>
                <a:spcPct val="100000"/>
              </a:lnSpc>
            </a:pPr>
            <a:r>
              <a:rPr lang="en-US" altLang="en-US" sz="3600" spc="-1">
                <a:latin typeface="方正兰亭黑简体" charset="0"/>
                <a:sym typeface="+mn-ea"/>
              </a:rPr>
              <a:t>测定电源的电动势和内阻</a:t>
            </a:r>
            <a:endParaRPr lang="en-US" altLang="en-US" sz="3600" b="0" strike="noStrike" spc="-1">
              <a:solidFill>
                <a:srgbClr val="595757"/>
              </a:solidFill>
              <a:latin typeface="方正兰亭黑简体"/>
              <a:ea typeface="方正兰亭黑简体"/>
            </a:endParaRPr>
          </a:p>
        </p:txBody>
      </p:sp>
      <p:sp>
        <p:nvSpPr>
          <p:cNvPr id="126" name="Line 2"/>
          <p:cNvSpPr/>
          <p:nvPr/>
        </p:nvSpPr>
        <p:spPr>
          <a:xfrm>
            <a:off x="2792520" y="3872160"/>
            <a:ext cx="493092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7500600" y="1749600"/>
            <a:ext cx="2757960" cy="275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7929720" y="1881720"/>
            <a:ext cx="1520640" cy="262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6600" b="0" strike="noStrike" spc="-1">
                <a:solidFill>
                  <a:srgbClr val="C61A32"/>
                </a:solidFill>
                <a:latin typeface="方正兰亭黑简体"/>
                <a:ea typeface="方正兰亭黑简体"/>
              </a:rPr>
              <a:t>1</a:t>
            </a:r>
            <a:endParaRPr lang="en-US" sz="16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71680" y="518760"/>
            <a:ext cx="16014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 defTabSz="914400">
              <a:lnSpc>
                <a:spcPct val="100000"/>
              </a:lnSpc>
            </a:pPr>
            <a:r>
              <a:rPr lang="en-US" altLang="en-US" sz="2800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思考题：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914400" y="1201420"/>
            <a:ext cx="10566400" cy="4613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什么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是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“电源电动势”？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通过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什么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物理原理可以测定电源的电动势和内阻？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一节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干电池的电动势和内阻大约有多大？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新、旧干电池的电动势的电动势和内阻有什么区别？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3110" y="502885"/>
            <a:ext cx="48018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>
              <a:lnSpc>
                <a:spcPct val="100000"/>
              </a:lnSpc>
            </a:pPr>
            <a:r>
              <a:rPr lang="en-US" altLang="en-US" sz="2800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测定电源电动势和内阻的原理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810895" y="1124585"/>
            <a:ext cx="7037070" cy="26739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altLang="en-US" sz="2800" u="sng" strike="noStrike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闭合电路欧姆定律</a:t>
            </a:r>
            <a:endParaRPr lang="en-US" altLang="en-US" sz="2800" u="sng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en-US" sz="2800" i="1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E = U + Ir</a:t>
            </a:r>
            <a:endParaRPr lang="en-US" altLang="en-US" sz="2800" i="1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" altLang="en-US" sz="280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通过多组U,I数据拟合曲线来获得U-I曲线</a:t>
            </a:r>
            <a:endParaRPr lang="" altLang="en-US" sz="280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04735" y="1663700"/>
            <a:ext cx="2881630" cy="2134870"/>
            <a:chOff x="13229" y="4833"/>
            <a:chExt cx="4538" cy="3362"/>
          </a:xfrm>
        </p:grpSpPr>
        <p:sp>
          <p:nvSpPr>
            <p:cNvPr id="2" name="Rectangle 1"/>
            <p:cNvSpPr/>
            <p:nvPr/>
          </p:nvSpPr>
          <p:spPr>
            <a:xfrm>
              <a:off x="13229" y="4947"/>
              <a:ext cx="4536" cy="2948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4590" y="4833"/>
              <a:ext cx="1587" cy="2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704" y="7599"/>
              <a:ext cx="1587" cy="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4984" y="7615"/>
              <a:ext cx="15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电源</a:t>
              </a:r>
              <a:endParaRPr lang="en-US" alt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5971" y="7251"/>
              <a:ext cx="179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229" y="7251"/>
              <a:ext cx="179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15239" y="6777"/>
              <a:ext cx="157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endParaRPr lang="en-US" altLang="en-US" sz="2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4250" y="5016"/>
              <a:ext cx="157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i="1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en-US" sz="28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3430" y="3820160"/>
            <a:ext cx="4530090" cy="2647315"/>
            <a:chOff x="3089" y="5682"/>
            <a:chExt cx="7134" cy="4169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795" y="9001"/>
              <a:ext cx="5841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795" y="5967"/>
              <a:ext cx="21" cy="303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3110" y="5682"/>
              <a:ext cx="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endParaRPr lang="en-US" altLang="en-US" sz="28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9383" y="9001"/>
              <a:ext cx="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i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en-US" sz="28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95" y="6683"/>
              <a:ext cx="4217" cy="2346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3089" y="6457"/>
              <a:ext cx="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i="1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en-US" sz="28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7452" y="9029"/>
              <a:ext cx="136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i="1">
                  <a:latin typeface="Times New Roman" panose="02020603050405020304" charset="0"/>
                  <a:cs typeface="Times New Roman" panose="02020603050405020304" charset="0"/>
                </a:rPr>
                <a:t>E/r</a:t>
              </a:r>
              <a:endParaRPr lang="en-US" altLang="en-US" sz="28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49160" y="518760"/>
            <a:ext cx="23126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>
              <a:lnSpc>
                <a:spcPct val="100000"/>
              </a:lnSpc>
            </a:pPr>
            <a:r>
              <a:rPr lang="en-US" altLang="en-US" sz="2800" spc="-1"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正确连接电路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914400" y="1201420"/>
            <a:ext cx="10731500" cy="1381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endParaRPr lang="en-US" altLang="en-US" sz="2800" spc="-1">
              <a:solidFill>
                <a:srgbClr val="595757"/>
              </a:solidFill>
              <a:latin typeface="方正兰亭黑简体"/>
              <a:ea typeface="方正兰亭黑简体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rgbClr val="595757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810895" y="1124585"/>
            <a:ext cx="7037070" cy="1381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810755" y="1201385"/>
            <a:ext cx="8002270" cy="43973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>
              <a:lnSpc>
                <a:spcPct val="100000"/>
              </a:lnSpc>
            </a:pPr>
            <a:endParaRPr lang="en-US" altLang="en-US" sz="2800" spc="-1"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800" spc="-1"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R</a:t>
            </a:r>
            <a:r>
              <a:rPr lang="en-US" altLang="en-US" sz="2800" spc="-1" baseline="-25000"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0</a:t>
            </a:r>
            <a:r>
              <a:rPr lang="en-US" altLang="en-US" sz="2800" spc="-1"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的作用：起限流作用的保护电阻</a:t>
            </a:r>
            <a:endParaRPr lang="en-US" altLang="en-US" sz="2800" spc="-1"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电键断开时，所有电表停止工作</a:t>
            </a: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800" spc="-1"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实验开始时，</a:t>
            </a:r>
            <a:r>
              <a:rPr lang="" altLang="en-US" sz="2800" spc="-1"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闭合电键前</a:t>
            </a:r>
            <a:r>
              <a:rPr lang="en-US" altLang="en-US" sz="2800" spc="-1"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，</a:t>
            </a:r>
            <a:r>
              <a:rPr lang="en-US" altLang="en-US" sz="2800" spc="-1"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滑动变阻器的滑片位置</a:t>
            </a: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</p:txBody>
      </p:sp>
      <p:pic>
        <p:nvPicPr>
          <p:cNvPr id="17" name="Picture 16" descr="080320-11: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4415" y="1038225"/>
            <a:ext cx="3569970" cy="28543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9903460" y="1388110"/>
            <a:ext cx="648335" cy="10077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714105" y="1038225"/>
            <a:ext cx="434340" cy="76073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49160" y="518760"/>
            <a:ext cx="26682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读数、作图过程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914400" y="1201420"/>
            <a:ext cx="10731500" cy="1381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endParaRPr lang="en-US" altLang="en-US" sz="2800" spc="-1">
              <a:solidFill>
                <a:srgbClr val="595757"/>
              </a:solidFill>
              <a:latin typeface="方正兰亭黑简体"/>
              <a:ea typeface="方正兰亭黑简体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rgbClr val="595757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810895" y="1124585"/>
            <a:ext cx="7037070" cy="1381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810895" y="1201420"/>
            <a:ext cx="10381615" cy="5259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舍弃读数明显异常</a:t>
            </a:r>
            <a:r>
              <a:rPr lang="en-US" altLang="en-US" sz="2800" spc="-1"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的</a:t>
            </a: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数据点</a:t>
            </a: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 defTabSz="914400">
              <a:lnSpc>
                <a:spcPct val="100000"/>
              </a:lnSpc>
              <a:tabLst>
                <a:tab pos="8229600" algn="l"/>
              </a:tabLst>
            </a:pP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数据点大致均匀分布在直线两侧</a:t>
            </a: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问题: (1) 如果不使用做图法,而直接用U和I的数据</a:t>
            </a:r>
            <a:r>
              <a:rPr lang="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,根据方程</a:t>
            </a:r>
            <a:endParaRPr lang="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" altLang="en-US" sz="2800" b="0" i="1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E = Ir + U</a:t>
            </a:r>
            <a:endParaRPr lang="" altLang="en-US" sz="2800" b="0" i="1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计算出</a:t>
            </a:r>
            <a:r>
              <a:rPr lang="en-US" altLang="en-US" sz="2800" b="0" i="1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E</a:t>
            </a: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和</a:t>
            </a:r>
            <a:r>
              <a:rPr lang="en-US" altLang="en-US" sz="2800" b="0" i="1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r</a:t>
            </a: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,则至少要</a:t>
            </a:r>
            <a:r>
              <a:rPr lang="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测量</a:t>
            </a: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几组数据?</a:t>
            </a: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  <a:sym typeface="+mn-ea"/>
              </a:rPr>
              <a:t>(2) 比较上述方法与U-I图线法的优劣.</a:t>
            </a:r>
            <a:endParaRPr lang="en-US" altLang="en-US" sz="2800" b="0" strike="noStrike" spc="-1">
              <a:solidFill>
                <a:schemeClr val="tx1"/>
              </a:solidFill>
              <a:latin typeface="Times New Roman" panose="02020603050405020304" charset="0"/>
              <a:ea typeface="方正兰亭黑简体"/>
              <a:cs typeface="Times New Roman" panose="02020603050405020304" charset="0"/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61785" y="1169670"/>
            <a:ext cx="4530090" cy="2647315"/>
            <a:chOff x="3089" y="5682"/>
            <a:chExt cx="7134" cy="4169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795" y="9001"/>
              <a:ext cx="5841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795" y="5967"/>
              <a:ext cx="21" cy="303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3110" y="5682"/>
              <a:ext cx="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endParaRPr lang="en-US" altLang="en-US" sz="28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9383" y="9001"/>
              <a:ext cx="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i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en-US" sz="28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795" y="6683"/>
              <a:ext cx="4217" cy="2346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3089" y="6457"/>
              <a:ext cx="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i="1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en-US" sz="28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7452" y="9029"/>
              <a:ext cx="136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 i="1">
                  <a:latin typeface="Times New Roman" panose="02020603050405020304" charset="0"/>
                  <a:cs typeface="Times New Roman" panose="02020603050405020304" charset="0"/>
                </a:rPr>
                <a:t>E/r</a:t>
              </a:r>
              <a:endParaRPr lang="en-US" altLang="en-US" sz="28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7608570" y="19888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35570" y="218567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93100" y="238442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89570" y="229616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05875" y="285369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17610" y="161734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85835" y="267716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5835" y="1176020"/>
            <a:ext cx="648335" cy="10077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0000" y="198882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24775" y="2171065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091680" y="1125220"/>
            <a:ext cx="1308735" cy="2087880"/>
          </a:xfrm>
          <a:prstGeom prst="line">
            <a:avLst/>
          </a:prstGeom>
          <a:ln w="28575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6" grpId="0" bldLvl="0" animBg="1" uiExpand="1" build="allAtOnce"/>
      <p:bldP spid="17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71680" y="518760"/>
            <a:ext cx="16014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 defTabSz="914400">
              <a:lnSpc>
                <a:spcPct val="100000"/>
              </a:lnSpc>
            </a:pPr>
            <a:r>
              <a:rPr lang="en-US" altLang="en-US" sz="2800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思考题：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914400" y="1201420"/>
            <a:ext cx="8415655" cy="39668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干电池的电动势和内阻大约有多大？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新、旧干电池的电动势的电动势和内阻有什么区别？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如果将电压表的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上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端错连到R和R</a:t>
            </a:r>
            <a:r>
              <a:rPr lang="en-US" altLang="en-US" sz="2800" strike="noStrike" spc="-1" baseline="-25000">
                <a:solidFill>
                  <a:schemeClr val="tx1"/>
                </a:solidFill>
                <a:latin typeface="方正兰亭黑简体"/>
                <a:ea typeface="方正兰亭黑简体"/>
              </a:rPr>
              <a:t>0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间的导线上, 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测得的</a:t>
            </a:r>
            <a:r>
              <a:rPr lang="en-US" altLang="en-US" sz="2800" i="1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</a:rPr>
              <a:t>E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和</a:t>
            </a:r>
            <a:r>
              <a:rPr lang="en-US" altLang="en-US" sz="2800" i="1" strike="noStrike" spc="-1">
                <a:solidFill>
                  <a:schemeClr val="tx1"/>
                </a:solidFill>
                <a:latin typeface="Times New Roman" panose="02020603050405020304" charset="0"/>
                <a:ea typeface="方正兰亭黑简体"/>
                <a:cs typeface="Times New Roman" panose="02020603050405020304" charset="0"/>
              </a:rPr>
              <a:t>r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是否还正确?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  <p:pic>
        <p:nvPicPr>
          <p:cNvPr id="17" name="Picture 16" descr="080320-11: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5490" y="3563620"/>
            <a:ext cx="3569970" cy="285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367200" y="3107520"/>
            <a:ext cx="596773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r">
              <a:lnSpc>
                <a:spcPct val="100000"/>
              </a:lnSpc>
            </a:pPr>
            <a:r>
              <a:rPr lang="en-US" altLang="en-US" sz="3600" spc="-1">
                <a:latin typeface="方正兰亭黑简体" charset="0"/>
                <a:sym typeface="+mn-ea"/>
              </a:rPr>
              <a:t>DIS测定螺线管中的磁感强度</a:t>
            </a:r>
            <a:endParaRPr lang="en-US" altLang="en-US" sz="3600" b="0" strike="noStrike" spc="-1">
              <a:solidFill>
                <a:srgbClr val="595757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126" name="Line 2"/>
          <p:cNvSpPr/>
          <p:nvPr/>
        </p:nvSpPr>
        <p:spPr>
          <a:xfrm>
            <a:off x="2792520" y="3872160"/>
            <a:ext cx="493092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7500600" y="1749600"/>
            <a:ext cx="2757960" cy="275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7929720" y="1881720"/>
            <a:ext cx="1348740" cy="26435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altLang="en-US" sz="16600" b="0" strike="noStrike" spc="-1">
                <a:solidFill>
                  <a:srgbClr val="C61A32"/>
                </a:solidFill>
                <a:latin typeface="方正兰亭黑简体"/>
                <a:ea typeface="方正兰亭黑简体"/>
              </a:rPr>
              <a:t>2</a:t>
            </a:r>
            <a:endParaRPr lang="en-US" altLang="en-US" sz="16600" b="0" strike="noStrike" spc="-1">
              <a:solidFill>
                <a:srgbClr val="C61A32"/>
              </a:solidFill>
              <a:latin typeface="方正兰亭黑简体"/>
              <a:ea typeface="方正兰亭黑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3110" y="518760"/>
            <a:ext cx="124587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l" defTabSz="914400">
              <a:lnSpc>
                <a:spcPct val="100000"/>
              </a:lnSpc>
            </a:pPr>
            <a:r>
              <a:rPr lang="en-US" altLang="en-US" sz="2800" b="0" strike="noStrike" spc="-1">
                <a:solidFill>
                  <a:schemeClr val="tx1"/>
                </a:solidFill>
                <a:latin typeface="方正兰亭黑简体"/>
                <a:ea typeface="方正兰亭黑简体"/>
                <a:sym typeface="+mn-ea"/>
              </a:rPr>
              <a:t>思考题</a:t>
            </a:r>
            <a:endParaRPr lang="en-US" altLang="en-US" sz="2800" b="0" strike="noStrike" spc="-1">
              <a:solidFill>
                <a:schemeClr val="tx1"/>
              </a:solidFill>
              <a:latin typeface="方正兰亭黑简体"/>
              <a:ea typeface="方正兰亭黑简体"/>
              <a:sym typeface="+mn-ea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582840" y="1123920"/>
            <a:ext cx="3316680" cy="360"/>
          </a:xfrm>
          <a:prstGeom prst="line">
            <a:avLst/>
          </a:prstGeom>
          <a:ln w="38160">
            <a:solidFill>
              <a:srgbClr val="C81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582930" y="1124585"/>
            <a:ext cx="10699115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1.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可以</a:t>
            </a:r>
            <a:r>
              <a:rPr lang="en-US" altLang="en-US" sz="2800" spc="-1">
                <a:latin typeface="方正兰亭黑简体"/>
                <a:ea typeface="方正兰亭黑简体"/>
                <a:sym typeface="+mn-ea"/>
              </a:rPr>
              <a:t>使用</a:t>
            </a:r>
            <a:r>
              <a:rPr lang="" altLang="en-US" sz="2800" spc="-1">
                <a:latin typeface="方正兰亭黑简体"/>
                <a:ea typeface="方正兰亭黑简体"/>
                <a:sym typeface="+mn-ea"/>
              </a:rPr>
              <a:t>什么传感器来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测定螺线管中的磁感强度</a:t>
            </a: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?</a:t>
            </a: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endParaRPr lang="en-US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  <a:p>
            <a:pPr algn="l">
              <a:lnSpc>
                <a:spcPct val="150000"/>
              </a:lnSpc>
            </a:pPr>
            <a:r>
              <a:rPr lang="en-US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2.实验中,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如何消除</a:t>
            </a:r>
            <a:r>
              <a:rPr lang="" altLang="en-US" sz="2800" strike="noStrike" spc="-1">
                <a:solidFill>
                  <a:schemeClr val="tx1"/>
                </a:solidFill>
                <a:latin typeface="方正兰亭黑简体"/>
                <a:ea typeface="方正兰亭黑简体"/>
              </a:rPr>
              <a:t>地磁场的对实验结果的影响?</a:t>
            </a:r>
            <a:endParaRPr lang="" altLang="en-US" sz="2800" strike="noStrike" spc="-1">
              <a:solidFill>
                <a:schemeClr val="tx1"/>
              </a:solidFill>
              <a:latin typeface="方正兰亭黑简体"/>
              <a:ea typeface="方正兰亭黑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Presentation</Application>
  <PresentationFormat/>
  <Paragraphs>136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Times New Roman</vt:lpstr>
      <vt:lpstr>Symbol</vt:lpstr>
      <vt:lpstr>Arial</vt:lpstr>
      <vt:lpstr>方正兰亭黑简体</vt:lpstr>
      <vt:lpstr>Times New Roman</vt:lpstr>
      <vt:lpstr>方正兰亭黑简体</vt:lpstr>
      <vt:lpstr>DejaVu Sans</vt:lpstr>
      <vt:lpstr>FZHei-B01</vt:lpstr>
      <vt:lpstr>Microsoft YaHei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LiuMei</dc:creator>
  <cp:lastModifiedBy>qiwei zhao</cp:lastModifiedBy>
  <cp:revision>178</cp:revision>
  <dcterms:created xsi:type="dcterms:W3CDTF">2020-03-09T14:24:36Z</dcterms:created>
  <dcterms:modified xsi:type="dcterms:W3CDTF">2020-03-09T14:24:36Z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1033-10.1.0.6634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