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Raleway" panose="020B0604020202020204" charset="-52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128410-66C6-4D36-986E-70A37BD2A468}">
  <a:tblStyle styleId="{9C128410-66C6-4D36-986E-70A37BD2A4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2136" y="5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1;&#1080;&#1089;&#1090;%20Microsoft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1;&#1080;&#1089;&#1090;%20Microsoft%20Excel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1;&#1080;&#1089;&#1090;%20Microsoft%20Excel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1;&#1080;&#1089;&#1090;%20Microsoft%20Excel%20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1;&#1080;&#1089;&#1090;%20Microsoft%20Excel%20(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1;&#1080;&#1089;&#1090;%20Microsoft%20Excel%20(2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Точність Генетичного алгоритму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Лист1!$C$45:$C$52</c:f>
              <c:numCache>
                <c:formatCode>General</c:formatCode>
                <c:ptCount val="8"/>
                <c:pt idx="0">
                  <c:v>95.3</c:v>
                </c:pt>
                <c:pt idx="1">
                  <c:v>49.8</c:v>
                </c:pt>
                <c:pt idx="2">
                  <c:v>27.2</c:v>
                </c:pt>
                <c:pt idx="3">
                  <c:v>26.2</c:v>
                </c:pt>
                <c:pt idx="4">
                  <c:v>16.7</c:v>
                </c:pt>
                <c:pt idx="5">
                  <c:v>13.4</c:v>
                </c:pt>
                <c:pt idx="6">
                  <c:v>5.6</c:v>
                </c:pt>
                <c:pt idx="7">
                  <c:v>24.2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59-4075-AB4A-A701C8F3B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5641136"/>
        <c:axId val="565640152"/>
      </c:lineChart>
      <c:catAx>
        <c:axId val="56564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5640152"/>
        <c:crosses val="autoZero"/>
        <c:auto val="1"/>
        <c:lblAlgn val="ctr"/>
        <c:lblOffset val="100"/>
        <c:noMultiLvlLbl val="0"/>
      </c:catAx>
      <c:valAx>
        <c:axId val="565640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564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швидкість генетичного алгоритму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xVal>
          <c:yVal>
            <c:numRef>
              <c:f>Лист1!$L$2:$L$10</c:f>
              <c:numCache>
                <c:formatCode>General</c:formatCode>
                <c:ptCount val="9"/>
                <c:pt idx="0">
                  <c:v>7.3299999999999993E-4</c:v>
                </c:pt>
                <c:pt idx="1">
                  <c:v>1.3620000000000001E-3</c:v>
                </c:pt>
                <c:pt idx="2">
                  <c:v>1.5470000000000002E-3</c:v>
                </c:pt>
                <c:pt idx="3">
                  <c:v>1.0249999999999999E-3</c:v>
                </c:pt>
                <c:pt idx="4">
                  <c:v>9.6100000000000005E-4</c:v>
                </c:pt>
                <c:pt idx="5">
                  <c:v>1.8569999999999999E-3</c:v>
                </c:pt>
                <c:pt idx="6">
                  <c:v>2.4120000000000001E-3</c:v>
                </c:pt>
                <c:pt idx="7">
                  <c:v>2.4819999999999998E-3</c:v>
                </c:pt>
                <c:pt idx="8">
                  <c:v>4.4359999999999998E-3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D3-4C57-A26E-A0BC3B8E8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115128"/>
        <c:axId val="574112504"/>
      </c:scatterChart>
      <c:valAx>
        <c:axId val="574115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4112504"/>
        <c:crosses val="autoZero"/>
        <c:crossBetween val="midCat"/>
      </c:valAx>
      <c:valAx>
        <c:axId val="57411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4115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точність алгоритму мурашиних колоній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Лист1!$D$45:$D$52</c:f>
              <c:numCache>
                <c:formatCode>General</c:formatCode>
                <c:ptCount val="8"/>
                <c:pt idx="0">
                  <c:v>100</c:v>
                </c:pt>
                <c:pt idx="1">
                  <c:v>85.5</c:v>
                </c:pt>
                <c:pt idx="2">
                  <c:v>86.9</c:v>
                </c:pt>
                <c:pt idx="3">
                  <c:v>49.9</c:v>
                </c:pt>
                <c:pt idx="4">
                  <c:v>87.7</c:v>
                </c:pt>
                <c:pt idx="5">
                  <c:v>57.8</c:v>
                </c:pt>
                <c:pt idx="6">
                  <c:v>92.3</c:v>
                </c:pt>
                <c:pt idx="7">
                  <c:v>48.3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B1-433A-9B6F-A47C0E9E0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4211464"/>
        <c:axId val="574213432"/>
      </c:lineChart>
      <c:catAx>
        <c:axId val="5742114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4213432"/>
        <c:crosses val="autoZero"/>
        <c:auto val="1"/>
        <c:lblAlgn val="ctr"/>
        <c:lblOffset val="100"/>
        <c:noMultiLvlLbl val="0"/>
      </c:catAx>
      <c:valAx>
        <c:axId val="57421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4211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швидкість алгоритму мурашиних колоній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Лист1!$A$16:$A$23</c:f>
              <c:numCache>
                <c:formatCode>General</c:formatCod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</c:numCache>
            </c:numRef>
          </c:xVal>
          <c:yVal>
            <c:numRef>
              <c:f>Лист1!$L$16:$L$23</c:f>
              <c:numCache>
                <c:formatCode>General</c:formatCode>
                <c:ptCount val="8"/>
                <c:pt idx="0">
                  <c:v>1.3530000000000003E-3</c:v>
                </c:pt>
                <c:pt idx="1">
                  <c:v>2.5590000000000001E-3</c:v>
                </c:pt>
                <c:pt idx="2">
                  <c:v>2.5209999999999998E-3</c:v>
                </c:pt>
                <c:pt idx="3">
                  <c:v>3.3760000000000005E-3</c:v>
                </c:pt>
                <c:pt idx="4">
                  <c:v>3.4320000000000002E-3</c:v>
                </c:pt>
                <c:pt idx="5">
                  <c:v>3.9220000000000001E-3</c:v>
                </c:pt>
                <c:pt idx="6">
                  <c:v>3.7250000000000004E-3</c:v>
                </c:pt>
                <c:pt idx="7">
                  <c:v>6.2310000000000004E-3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BA-41F5-9B09-6D1A612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6295328"/>
        <c:axId val="566291392"/>
      </c:scatterChart>
      <c:valAx>
        <c:axId val="566295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6291392"/>
        <c:crosses val="autoZero"/>
        <c:crossBetween val="midCat"/>
      </c:valAx>
      <c:valAx>
        <c:axId val="56629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6295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порівняльна характеристика двох алгоритмів</a:t>
            </a:r>
          </a:p>
        </c:rich>
      </c:tx>
      <c:layout>
        <c:manualLayout>
          <c:xMode val="edge"/>
          <c:yMode val="edge"/>
          <c:x val="0.11770122484689413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Лист1!$L$2:$L$10</c:f>
              <c:numCache>
                <c:formatCode>General</c:formatCode>
                <c:ptCount val="9"/>
                <c:pt idx="0">
                  <c:v>7.3299999999999993E-4</c:v>
                </c:pt>
                <c:pt idx="1">
                  <c:v>1.3620000000000001E-3</c:v>
                </c:pt>
                <c:pt idx="2">
                  <c:v>1.5470000000000002E-3</c:v>
                </c:pt>
                <c:pt idx="3">
                  <c:v>1.0249999999999999E-3</c:v>
                </c:pt>
                <c:pt idx="4">
                  <c:v>9.6100000000000005E-4</c:v>
                </c:pt>
                <c:pt idx="5">
                  <c:v>1.8569999999999999E-3</c:v>
                </c:pt>
                <c:pt idx="6">
                  <c:v>2.4120000000000001E-3</c:v>
                </c:pt>
                <c:pt idx="7">
                  <c:v>2.4819999999999998E-3</c:v>
                </c:pt>
                <c:pt idx="8">
                  <c:v>4.4359999999999998E-3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30-4D3D-87C3-C5AC7F6753FF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Лист1!$A$2:$A$10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Лист1!$N$2:$N$10</c:f>
              <c:numCache>
                <c:formatCode>General</c:formatCode>
                <c:ptCount val="9"/>
                <c:pt idx="1">
                  <c:v>1.3530000000000003E-3</c:v>
                </c:pt>
                <c:pt idx="2">
                  <c:v>2.5590000000000001E-3</c:v>
                </c:pt>
                <c:pt idx="3">
                  <c:v>2.5209999999999998E-3</c:v>
                </c:pt>
                <c:pt idx="4">
                  <c:v>3.3760000000000005E-3</c:v>
                </c:pt>
                <c:pt idx="5">
                  <c:v>3.4320000000000002E-3</c:v>
                </c:pt>
                <c:pt idx="6">
                  <c:v>3.9220000000000001E-3</c:v>
                </c:pt>
                <c:pt idx="7">
                  <c:v>3.7250000000000004E-3</c:v>
                </c:pt>
                <c:pt idx="8">
                  <c:v>6.2310000000000004E-3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30-4D3D-87C3-C5AC7F675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0413064"/>
        <c:axId val="660421920"/>
      </c:barChart>
      <c:catAx>
        <c:axId val="660413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0421920"/>
        <c:crosses val="autoZero"/>
        <c:auto val="1"/>
        <c:lblAlgn val="ctr"/>
        <c:lblOffset val="100"/>
        <c:noMultiLvlLbl val="0"/>
      </c:catAx>
      <c:valAx>
        <c:axId val="660421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0413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Точність алгоритмів</a:t>
            </a:r>
          </a:p>
        </c:rich>
      </c:tx>
      <c:layout>
        <c:manualLayout>
          <c:xMode val="edge"/>
          <c:yMode val="edge"/>
          <c:x val="0.30668044619422574"/>
          <c:y val="6.48148148148148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Лист1!$B$45:$B$52</c:f>
              <c:numCache>
                <c:formatCode>General</c:formatCod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</c:numCache>
            </c:numRef>
          </c:cat>
          <c:val>
            <c:numRef>
              <c:f>Лист1!$C$45:$C$52</c:f>
              <c:numCache>
                <c:formatCode>General</c:formatCode>
                <c:ptCount val="8"/>
                <c:pt idx="0">
                  <c:v>95.3</c:v>
                </c:pt>
                <c:pt idx="1">
                  <c:v>49.8</c:v>
                </c:pt>
                <c:pt idx="2">
                  <c:v>27.2</c:v>
                </c:pt>
                <c:pt idx="3">
                  <c:v>26.2</c:v>
                </c:pt>
                <c:pt idx="4">
                  <c:v>16.7</c:v>
                </c:pt>
                <c:pt idx="5">
                  <c:v>13.4</c:v>
                </c:pt>
                <c:pt idx="6">
                  <c:v>5.6</c:v>
                </c:pt>
                <c:pt idx="7">
                  <c:v>24.2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3D-4702-9DA8-F7CECDD1FBF3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Лист1!$B$45:$B$52</c:f>
              <c:numCache>
                <c:formatCode>General</c:formatCod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</c:numCache>
            </c:numRef>
          </c:cat>
          <c:val>
            <c:numRef>
              <c:f>Лист1!$D$45:$D$52</c:f>
              <c:numCache>
                <c:formatCode>General</c:formatCode>
                <c:ptCount val="8"/>
                <c:pt idx="0">
                  <c:v>100</c:v>
                </c:pt>
                <c:pt idx="1">
                  <c:v>85.5</c:v>
                </c:pt>
                <c:pt idx="2">
                  <c:v>86.9</c:v>
                </c:pt>
                <c:pt idx="3">
                  <c:v>49.9</c:v>
                </c:pt>
                <c:pt idx="4">
                  <c:v>87.7</c:v>
                </c:pt>
                <c:pt idx="5">
                  <c:v>57.8</c:v>
                </c:pt>
                <c:pt idx="6">
                  <c:v>92.3</c:v>
                </c:pt>
                <c:pt idx="7">
                  <c:v>48.3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3D-4702-9DA8-F7CECDD1F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5634576"/>
        <c:axId val="565631624"/>
      </c:barChart>
      <c:catAx>
        <c:axId val="56563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5631624"/>
        <c:crosses val="autoZero"/>
        <c:auto val="1"/>
        <c:lblAlgn val="ctr"/>
        <c:lblOffset val="100"/>
        <c:noMultiLvlLbl val="0"/>
      </c:catAx>
      <c:valAx>
        <c:axId val="565631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5634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553962d0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553962d0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53962d0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53962d0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553962d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553962d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553962d0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553962d0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b553962d0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b553962d0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553962d0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553962d0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b553962d0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b553962d0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Ноя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Березінський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Ільєнко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ІС-63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Нова популяція та подальші кроки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uk-UA" dirty="0" smtClean="0"/>
                  <a:t>Включимо отриманих нащадків до популяції та приберемо з популяції два найгірші розв’язки.</a:t>
                </a:r>
              </a:p>
              <a:p>
                <a:pPr marL="114300" indent="0" algn="ctr">
                  <a:buNone/>
                </a:pPr>
                <a:r>
                  <a:rPr lang="uk-UA" sz="1600" dirty="0"/>
                  <a:t>Нова популяція матиме вигляд:</a:t>
                </a:r>
                <a:endParaRPr lang="ru-RU" sz="1600" dirty="0"/>
              </a:p>
              <a:p>
                <a:pPr marL="114300" lvl="0" indent="0" algn="ctr">
                  <a:buNone/>
                </a:pPr>
                <a:r>
                  <a:rPr lang="uk-UA" sz="1600" dirty="0"/>
                  <a:t>(010010)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/>
                        </m:ctrlPr>
                      </m:sSubPr>
                      <m:e>
                        <m:r>
                          <a:rPr lang="uk-UA" sz="1600" i="1"/>
                          <m:t>с</m:t>
                        </m:r>
                      </m:e>
                      <m:sub>
                        <m:r>
                          <a:rPr lang="uk-UA" sz="1600" i="1"/>
                          <m:t>5</m:t>
                        </m:r>
                      </m:sub>
                    </m:sSub>
                    <m:r>
                      <a:rPr lang="uk-UA" sz="1600" i="1"/>
                      <m:t>=2</m:t>
                    </m:r>
                  </m:oMath>
                </a14:m>
                <a:endParaRPr lang="ru-RU" sz="1600" dirty="0"/>
              </a:p>
              <a:p>
                <a:pPr marL="114300" lvl="0" indent="0" algn="ctr">
                  <a:buNone/>
                </a:pPr>
                <a:r>
                  <a:rPr lang="uk-UA" sz="1600" dirty="0"/>
                  <a:t>(001011)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/>
                        </m:ctrlPr>
                      </m:sSubPr>
                      <m:e>
                        <m:r>
                          <a:rPr lang="uk-UA" sz="1600" i="1"/>
                          <m:t>с</m:t>
                        </m:r>
                      </m:e>
                      <m:sub>
                        <m:r>
                          <a:rPr lang="uk-UA" sz="1600" i="1"/>
                          <m:t>6</m:t>
                        </m:r>
                      </m:sub>
                    </m:sSub>
                    <m:r>
                      <a:rPr lang="uk-UA" sz="1600" i="1"/>
                      <m:t>=3</m:t>
                    </m:r>
                  </m:oMath>
                </a14:m>
                <a:endParaRPr lang="ru-RU" sz="1600" dirty="0"/>
              </a:p>
              <a:p>
                <a:pPr marL="114300" lvl="0" indent="0" algn="ctr">
                  <a:buNone/>
                </a:pPr>
                <a:r>
                  <a:rPr lang="uk-UA" sz="1600" dirty="0"/>
                  <a:t>(111000)</a:t>
                </a:r>
                <a14:m>
                  <m:oMath xmlns:m="http://schemas.openxmlformats.org/officeDocument/2006/math">
                    <m:r>
                      <a:rPr lang="uk-UA" sz="1600" i="1"/>
                      <m:t> </m:t>
                    </m:r>
                    <m:sSub>
                      <m:sSubPr>
                        <m:ctrlPr>
                          <a:rPr lang="ru-RU" sz="1600" i="1"/>
                        </m:ctrlPr>
                      </m:sSubPr>
                      <m:e>
                        <m:r>
                          <a:rPr lang="uk-UA" sz="1600" i="1"/>
                          <m:t>с</m:t>
                        </m:r>
                      </m:e>
                      <m:sub>
                        <m:r>
                          <a:rPr lang="uk-UA" sz="1600" i="1"/>
                          <m:t>8</m:t>
                        </m:r>
                      </m:sub>
                    </m:sSub>
                    <m:r>
                      <a:rPr lang="uk-UA" sz="1600" i="1"/>
                      <m:t>=3</m:t>
                    </m:r>
                  </m:oMath>
                </a14:m>
                <a:endParaRPr lang="ru-RU" sz="1600" dirty="0"/>
              </a:p>
              <a:p>
                <a:pPr marL="114300" lvl="0" indent="0" algn="ctr">
                  <a:buNone/>
                </a:pPr>
                <a:r>
                  <a:rPr lang="uk-UA" sz="1600" dirty="0"/>
                  <a:t>(111010)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/>
                        </m:ctrlPr>
                      </m:sSubPr>
                      <m:e>
                        <m:r>
                          <a:rPr lang="uk-UA" sz="1600" i="1"/>
                          <m:t>с</m:t>
                        </m:r>
                      </m:e>
                      <m:sub>
                        <m:r>
                          <a:rPr lang="uk-UA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uk-UA" sz="1600" i="1"/>
                      <m:t>=4</m:t>
                    </m:r>
                  </m:oMath>
                </a14:m>
                <a:endParaRPr lang="uk-UA" sz="1600" dirty="0" smtClean="0"/>
              </a:p>
              <a:p>
                <a:r>
                  <a:rPr lang="uk-UA" dirty="0" smtClean="0"/>
                  <a:t>Алгоритм припиняє роботу, у разі якщо продовж 20 ітерацій немає покращення розв’язку.</a:t>
                </a:r>
                <a:endParaRPr lang="ru-RU" dirty="0"/>
              </a:p>
            </p:txBody>
          </p:sp>
        </mc:Choice>
        <mc:Fallback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1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 мурашиних колоній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5" y="1211350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8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Ідея алгоритму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Aco branche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12" y="12113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Застосування алгоритму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55" y="1994195"/>
            <a:ext cx="2991389" cy="156266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58310" y="1211350"/>
            <a:ext cx="3870960" cy="31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Перші кроки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33254" y="1595776"/>
            <a:ext cx="4198458" cy="3002400"/>
          </a:xfrm>
        </p:spPr>
        <p:txBody>
          <a:bodyPr/>
          <a:lstStyle/>
          <a:p>
            <a:r>
              <a:rPr lang="uk-UA" dirty="0" smtClean="0"/>
              <a:t>Визначаємо початкову вершину випадковим чином. Ймовірності старту </a:t>
            </a:r>
            <a:r>
              <a:rPr lang="uk-UA" dirty="0" err="1" smtClean="0"/>
              <a:t>прямопропорційні</a:t>
            </a:r>
            <a:r>
              <a:rPr lang="uk-UA" dirty="0" smtClean="0"/>
              <a:t> кількості суміжних вершин.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2" y="1211349"/>
            <a:ext cx="3784412" cy="35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Подальші переходи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38786" y="1595776"/>
                <a:ext cx="4492926" cy="3002400"/>
              </a:xfrm>
            </p:spPr>
            <p:txBody>
              <a:bodyPr/>
              <a:lstStyle/>
              <a:p>
                <a:r>
                  <a:rPr lang="uk-UA" dirty="0" smtClean="0"/>
                  <a:t>За формулою (1) вираховуємо ймовірність подальшого переходу</a:t>
                </a:r>
              </a:p>
              <a:p>
                <a:pPr marL="114300" indent="0" algn="ctr">
                  <a:buNone/>
                </a:pPr>
                <a:r>
                  <a:rPr lang="ru-RU" dirty="0" smtClean="0"/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uk-UA" i="1"/>
                          <m:t>𝑃</m:t>
                        </m:r>
                      </m:e>
                      <m:sub>
                        <m:r>
                          <a:rPr lang="uk-UA" i="1"/>
                          <m:t>𝑖</m:t>
                        </m:r>
                      </m:sub>
                    </m:sSub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uk-UA" i="1"/>
                          <m:t>𝑆</m:t>
                        </m:r>
                      </m:e>
                    </m:d>
                    <m:r>
                      <a:rPr lang="uk-UA" i="1"/>
                      <m:t>= 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uk-UA" i="1"/>
                              <m:t>𝑘</m:t>
                            </m:r>
                          </m:e>
                          <m:sub>
                            <m:r>
                              <a:rPr lang="uk-UA" i="1"/>
                              <m:t>𝑖</m:t>
                            </m:r>
                          </m:sub>
                        </m:sSub>
                        <m:r>
                          <a:rPr lang="uk-UA" i="1"/>
                          <m:t>∗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𝑓</m:t>
                            </m:r>
                          </m:e>
                          <m:sub>
                            <m:r>
                              <a:rPr lang="uk-UA" i="1"/>
                              <m:t>𝑖𝑠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ru-RU" i="1"/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uk-UA" i="1"/>
                                  <m:t>𝑘</m:t>
                                </m:r>
                              </m:e>
                              <m:sub>
                                <m:r>
                                  <a:rPr lang="uk-UA" i="1"/>
                                  <m:t>𝑖</m:t>
                                </m:r>
                              </m:sub>
                            </m:sSub>
                            <m:r>
                              <a:rPr lang="uk-UA" i="1"/>
                              <m:t>∗</m:t>
                            </m:r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𝑓</m:t>
                                </m:r>
                              </m:e>
                              <m:sub>
                                <m:r>
                                  <a:rPr lang="uk-UA" i="1"/>
                                  <m:t>𝑖𝑠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ru-RU" dirty="0" smtClean="0"/>
                  <a:t> 		(1) </a:t>
                </a:r>
                <a:endParaRPr lang="ru-RU" dirty="0"/>
              </a:p>
            </p:txBody>
          </p:sp>
        </mc:Choice>
        <mc:Fallback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38786" y="1595776"/>
                <a:ext cx="4492926" cy="3002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2" y="1595776"/>
            <a:ext cx="3438788" cy="955983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125822" y="2551758"/>
            <a:ext cx="3438788" cy="20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Подальші переходи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29918" y="1595776"/>
                <a:ext cx="5701793" cy="30024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Перераху</a:t>
                </a:r>
                <a:r>
                  <a:rPr lang="uk-UA" dirty="0" err="1" smtClean="0"/>
                  <a:t>ємо</a:t>
                </a:r>
                <a:r>
                  <a:rPr lang="uk-UA" dirty="0" smtClean="0"/>
                  <a:t> ймовірності</a:t>
                </a:r>
              </a:p>
              <a:p>
                <a:pPr marL="114300" indent="0">
                  <a:buNone/>
                </a:pPr>
                <a:endParaRPr lang="uk-UA" dirty="0" smtClean="0"/>
              </a:p>
              <a:p>
                <a:pPr marL="114300" indent="0">
                  <a:buNone/>
                </a:pPr>
                <a:endParaRPr lang="uk-UA" dirty="0"/>
              </a:p>
              <a:p>
                <a:pPr marL="114300" indent="0">
                  <a:buNone/>
                </a:pPr>
                <a:r>
                  <a:rPr lang="uk-UA" dirty="0"/>
                  <a:t>4 вершина </a:t>
                </a:r>
                <a:r>
                  <a:rPr lang="uk-UA" dirty="0" smtClean="0"/>
                  <a:t>0 </a:t>
                </a:r>
                <a:r>
                  <a:rPr lang="uk-UA" dirty="0"/>
                  <a:t>так як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𝑘</m:t>
                        </m:r>
                      </m:e>
                      <m:sub>
                        <m:r>
                          <a:rPr lang="uk-UA" i="1"/>
                          <m:t>4</m:t>
                        </m:r>
                      </m:sub>
                    </m:sSub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uk-UA" i="1"/>
                          <m:t>3, 1</m:t>
                        </m:r>
                      </m:e>
                    </m:d>
                    <m:r>
                      <a:rPr lang="uk-UA" i="1"/>
                      <m:t>=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uk-UA" dirty="0"/>
                  <a:t>. Тобто 4 вершина не суміжна кожному елементу поточного шляху</a:t>
                </a:r>
                <a:r>
                  <a:rPr lang="uk-UA" dirty="0" smtClean="0"/>
                  <a:t>.</a:t>
                </a:r>
              </a:p>
              <a:p>
                <a:pPr marL="114300" indent="0">
                  <a:buNone/>
                </a:pPr>
                <a:endParaRPr lang="uk-UA" dirty="0"/>
              </a:p>
              <a:p>
                <a:pPr marL="114300" indent="0">
                  <a:buNone/>
                </a:pPr>
                <a:r>
                  <a:rPr lang="uk-UA" dirty="0"/>
                  <a:t>Перша ітерація завершена так як усі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𝑘</m:t>
                        </m:r>
                      </m:e>
                      <m:sub>
                        <m:r>
                          <a:rPr lang="uk-UA" i="1"/>
                          <m:t>𝑖</m:t>
                        </m:r>
                      </m:sub>
                    </m:sSub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uk-UA" i="1"/>
                          <m:t>3, 1, 2</m:t>
                        </m:r>
                      </m:e>
                    </m:d>
                    <m:r>
                      <a:rPr lang="uk-UA" i="1"/>
                      <m:t>=0</m:t>
                    </m:r>
                  </m:oMath>
                </a14:m>
                <a:endParaRPr lang="ru-RU" dirty="0"/>
              </a:p>
              <a:p>
                <a:pPr marL="114300" indent="0">
                  <a:buNone/>
                </a:pPr>
                <a:endParaRPr lang="ru-RU" dirty="0"/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9918" y="1595776"/>
                <a:ext cx="5701793" cy="3002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896" y="2033345"/>
            <a:ext cx="3830341" cy="624614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693992"/>
            <a:ext cx="2933700" cy="268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Перерахунок феромонів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10112" y="1363851"/>
                <a:ext cx="6321600" cy="3234325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uk-UA" dirty="0" smtClean="0"/>
                  <a:t>Перерахуємо феромони за формулами:</a:t>
                </a:r>
              </a:p>
              <a:p>
                <a:r>
                  <a:rPr lang="uk-UA" dirty="0" smtClean="0"/>
                  <a:t>Вершина входить у шлях: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/>
                          </m:ctrlPr>
                        </m:sSubSupPr>
                        <m:e>
                          <m:r>
                            <a:rPr lang="uk-UA" i="1"/>
                            <m:t>𝑓</m:t>
                          </m:r>
                        </m:e>
                        <m:sub>
                          <m:r>
                            <a:rPr lang="uk-UA" i="1"/>
                            <m:t>𝑖𝑗</m:t>
                          </m:r>
                        </m:sub>
                        <m:sup>
                          <m:r>
                            <a:rPr lang="uk-UA" i="1"/>
                            <m:t>∗</m:t>
                          </m:r>
                        </m:sup>
                      </m:sSubSup>
                      <m:r>
                        <a:rPr lang="uk-UA" i="1"/>
                        <m:t>= 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uk-UA" i="1"/>
                            <m:t>𝑓</m:t>
                          </m:r>
                        </m:e>
                        <m:sub>
                          <m:r>
                            <a:rPr lang="uk-UA" i="1"/>
                            <m:t>𝑖𝑗</m:t>
                          </m:r>
                        </m:sub>
                      </m:sSub>
                      <m:r>
                        <a:rPr lang="uk-UA" i="1"/>
                        <m:t>+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uk-UA" i="1"/>
                            <m:t>1−</m:t>
                          </m:r>
                          <m:r>
                            <a:rPr lang="uk-UA" i="1"/>
                            <m:t>𝜌</m:t>
                          </m:r>
                        </m:e>
                      </m:d>
                      <m:r>
                        <a:rPr lang="uk-UA" i="1"/>
                        <m:t>∗ 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en-US" i="1"/>
                            <m:t>𝐿</m:t>
                          </m:r>
                        </m:num>
                        <m:den>
                          <m:r>
                            <a:rPr lang="uk-UA" i="1"/>
                            <m:t>𝑁</m:t>
                          </m:r>
                        </m:den>
                      </m:f>
                      <m:r>
                        <a:rPr lang="uk-UA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uk-UA" b="0" dirty="0" smtClean="0"/>
              </a:p>
              <a:p>
                <a:pPr marL="114300" indent="0">
                  <a:buNone/>
                </a:pPr>
                <a:r>
                  <a:rPr lang="uk-UA" dirty="0"/>
                  <a:t>д</a:t>
                </a:r>
                <a:r>
                  <a:rPr lang="uk-UA" dirty="0" smtClean="0"/>
                  <a:t>е </a:t>
                </a:r>
                <a:r>
                  <a:rPr lang="en-US" dirty="0"/>
                  <a:t>L</a:t>
                </a:r>
                <a:r>
                  <a:rPr lang="ru-RU" dirty="0"/>
                  <a:t> – </a:t>
                </a:r>
                <a:r>
                  <a:rPr lang="uk-UA" dirty="0"/>
                  <a:t>кількість вершин у знайденому шляху, </a:t>
                </a:r>
                <a:r>
                  <a:rPr lang="en-US" dirty="0"/>
                  <a:t>N</a:t>
                </a:r>
                <a:r>
                  <a:rPr lang="ru-RU" dirty="0"/>
                  <a:t> – </a:t>
                </a:r>
                <a:r>
                  <a:rPr lang="uk-UA" dirty="0"/>
                  <a:t>вершин </a:t>
                </a:r>
                <a:r>
                  <a:rPr lang="uk-UA" dirty="0" smtClean="0"/>
                  <a:t>всього.</a:t>
                </a:r>
              </a:p>
              <a:p>
                <a:r>
                  <a:rPr lang="uk-UA" dirty="0"/>
                  <a:t> </a:t>
                </a:r>
                <a:r>
                  <a:rPr lang="uk-UA" dirty="0" smtClean="0"/>
                  <a:t>Не входить: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/>
                          </m:ctrlPr>
                        </m:sSubSupPr>
                        <m:e>
                          <m:r>
                            <a:rPr lang="uk-UA" i="1"/>
                            <m:t>𝑓</m:t>
                          </m:r>
                        </m:e>
                        <m:sub>
                          <m:r>
                            <a:rPr lang="uk-UA" i="1"/>
                            <m:t>𝑖𝑗</m:t>
                          </m:r>
                        </m:sub>
                        <m:sup>
                          <m:r>
                            <a:rPr lang="uk-UA" i="1"/>
                            <m:t>∗</m:t>
                          </m:r>
                        </m:sup>
                      </m:sSubSup>
                      <m:r>
                        <a:rPr lang="uk-UA" i="1"/>
                        <m:t>= 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uk-UA" i="1"/>
                            <m:t>𝑓</m:t>
                          </m:r>
                        </m:e>
                        <m:sub>
                          <m:r>
                            <a:rPr lang="uk-UA" i="1"/>
                            <m:t>𝑖𝑗</m:t>
                          </m:r>
                        </m:sub>
                      </m:sSub>
                      <m:r>
                        <a:rPr lang="uk-UA" i="1"/>
                        <m:t>∗</m:t>
                      </m:r>
                      <m:r>
                        <a:rPr lang="uk-UA" i="1"/>
                        <m:t>𝜌</m:t>
                      </m:r>
                      <m:r>
                        <a:rPr lang="uk-UA" i="1"/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114300" indent="0">
                  <a:buNone/>
                </a:pPr>
                <a:endParaRPr lang="ru-RU" dirty="0"/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10112" y="1363851"/>
                <a:ext cx="6321600" cy="32343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64564"/>
              </p:ext>
            </p:extLst>
          </p:nvPr>
        </p:nvGraphicFramePr>
        <p:xfrm>
          <a:off x="92531" y="2190057"/>
          <a:ext cx="2224465" cy="2076471"/>
        </p:xfrm>
        <a:graphic>
          <a:graphicData uri="http://schemas.openxmlformats.org/drawingml/2006/table">
            <a:tbl>
              <a:tblPr firstRow="1" firstCol="1" bandRow="1">
                <a:tableStyleId>{9C128410-66C6-4D36-986E-70A37BD2A468}</a:tableStyleId>
              </a:tblPr>
              <a:tblGrid>
                <a:gridCol w="444893">
                  <a:extLst>
                    <a:ext uri="{9D8B030D-6E8A-4147-A177-3AD203B41FA5}">
                      <a16:colId xmlns:a16="http://schemas.microsoft.com/office/drawing/2014/main" val="3599136220"/>
                    </a:ext>
                  </a:extLst>
                </a:gridCol>
                <a:gridCol w="444893">
                  <a:extLst>
                    <a:ext uri="{9D8B030D-6E8A-4147-A177-3AD203B41FA5}">
                      <a16:colId xmlns:a16="http://schemas.microsoft.com/office/drawing/2014/main" val="3362059554"/>
                    </a:ext>
                  </a:extLst>
                </a:gridCol>
                <a:gridCol w="444893">
                  <a:extLst>
                    <a:ext uri="{9D8B030D-6E8A-4147-A177-3AD203B41FA5}">
                      <a16:colId xmlns:a16="http://schemas.microsoft.com/office/drawing/2014/main" val="2805540732"/>
                    </a:ext>
                  </a:extLst>
                </a:gridCol>
                <a:gridCol w="444893">
                  <a:extLst>
                    <a:ext uri="{9D8B030D-6E8A-4147-A177-3AD203B41FA5}">
                      <a16:colId xmlns:a16="http://schemas.microsoft.com/office/drawing/2014/main" val="3980137433"/>
                    </a:ext>
                  </a:extLst>
                </a:gridCol>
                <a:gridCol w="444893">
                  <a:extLst>
                    <a:ext uri="{9D8B030D-6E8A-4147-A177-3AD203B41FA5}">
                      <a16:colId xmlns:a16="http://schemas.microsoft.com/office/drawing/2014/main" val="1434295125"/>
                    </a:ext>
                  </a:extLst>
                </a:gridCol>
              </a:tblGrid>
              <a:tr h="43069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1,36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1,36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73325957"/>
                  </a:ext>
                </a:extLst>
              </a:tr>
              <a:tr h="43069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1,36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1,36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10840368"/>
                  </a:ext>
                </a:extLst>
              </a:tr>
              <a:tr h="43069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1,36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1,36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14272252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43112724"/>
                  </a:ext>
                </a:extLst>
              </a:tr>
              <a:tr h="43069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1,36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7561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2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Наступні ітерації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Кроки алгоритму повторюються з урахуванням нових значень матриці феромонів.</a:t>
            </a:r>
          </a:p>
          <a:p>
            <a:r>
              <a:rPr lang="uk-UA" dirty="0" smtClean="0"/>
              <a:t>Алгоритм припиняє роботу, якщо впродовж 20 ітерацій немає покращення розв’язку.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8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Архітектура програмного продукту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задачі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Існує N видів тварин (Т1, Т2 … Тn). Для цих тварин задана матриця сумісностей, у якій в клітинці a</a:t>
            </a:r>
            <a:r>
              <a:rPr lang="ru" sz="2300" baseline="-25000">
                <a:latin typeface="Times New Roman"/>
                <a:ea typeface="Times New Roman"/>
                <a:cs typeface="Times New Roman"/>
                <a:sym typeface="Times New Roman"/>
              </a:rPr>
              <a:t>ij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стоїть 1, якщо тварина i може бути в одному приміщенні з твариною j, інакше – 0. Яких тварин необхідно взяти, щоб їх кількість була найбільша.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Покажи тут </a:t>
            </a:r>
            <a:r>
              <a:rPr lang="uk-UA" dirty="0" err="1" smtClean="0"/>
              <a:t>что</a:t>
            </a:r>
            <a:r>
              <a:rPr lang="uk-UA" dirty="0" smtClean="0"/>
              <a:t> </a:t>
            </a:r>
            <a:r>
              <a:rPr lang="uk-UA" dirty="0" err="1" smtClean="0"/>
              <a:t>нибудь</a:t>
            </a:r>
            <a:r>
              <a:rPr lang="uk-UA" dirty="0" smtClean="0"/>
              <a:t> </a:t>
            </a:r>
            <a:r>
              <a:rPr lang="uk-UA" dirty="0" err="1" smtClean="0"/>
              <a:t>интересное</a:t>
            </a:r>
            <a:r>
              <a:rPr lang="uk-UA" dirty="0" smtClean="0"/>
              <a:t> про нашу </a:t>
            </a:r>
            <a:r>
              <a:rPr lang="uk-UA" dirty="0" err="1" smtClean="0"/>
              <a:t>прогу</a:t>
            </a:r>
            <a:r>
              <a:rPr lang="uk-UA" dirty="0" smtClean="0"/>
              <a:t> и </a:t>
            </a:r>
            <a:r>
              <a:rPr lang="uk-UA" dirty="0" err="1" smtClean="0"/>
              <a:t>переименуй</a:t>
            </a:r>
            <a:r>
              <a:rPr lang="uk-UA" dirty="0" smtClean="0"/>
              <a:t> заголовок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1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Аналіз генетичного алгоритму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669641"/>
              </p:ext>
            </p:extLst>
          </p:nvPr>
        </p:nvGraphicFramePr>
        <p:xfrm>
          <a:off x="247973" y="1471370"/>
          <a:ext cx="431627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763525"/>
              </p:ext>
            </p:extLst>
          </p:nvPr>
        </p:nvGraphicFramePr>
        <p:xfrm>
          <a:off x="4463173" y="1595776"/>
          <a:ext cx="4625340" cy="1908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05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Аналіз мурашиного алгоритму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845277"/>
              </p:ext>
            </p:extLst>
          </p:nvPr>
        </p:nvGraphicFramePr>
        <p:xfrm>
          <a:off x="193729" y="1211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464672"/>
              </p:ext>
            </p:extLst>
          </p:nvPr>
        </p:nvGraphicFramePr>
        <p:xfrm>
          <a:off x="4584190" y="1595776"/>
          <a:ext cx="4137660" cy="1779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549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Порівняльна характеристика двох алгоритмів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768076"/>
              </p:ext>
            </p:extLst>
          </p:nvPr>
        </p:nvGraphicFramePr>
        <p:xfrm>
          <a:off x="0" y="14481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297992"/>
              </p:ext>
            </p:extLst>
          </p:nvPr>
        </p:nvGraphicFramePr>
        <p:xfrm>
          <a:off x="4432516" y="18325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25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Індивідуальна постановка задачі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607925" y="1595775"/>
            <a:ext cx="61239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Існує п’ять видів тварин (Т1, Т2, Т3, Т4, Т5). Для розміщення тварини у одному приміщенні, вони повинні бути сумісними один з одним. i-та та j-та тварина сумісна одна з одною якщо у матриці сумісності у клітинці ij стоїть 1, якщо ні - 0. Кожна тварина має коефіцієнт корисності, який рівень одиниці.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Знайти яких тварин необхідно взяти Ною аби їх число було максимальним.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6" name="Google Shape;86;p15"/>
          <p:cNvGraphicFramePr/>
          <p:nvPr/>
        </p:nvGraphicFramePr>
        <p:xfrm>
          <a:off x="885425" y="11376950"/>
          <a:ext cx="2583750" cy="8275140"/>
        </p:xfrm>
        <a:graphic>
          <a:graphicData uri="http://schemas.openxmlformats.org/drawingml/2006/table">
            <a:tbl>
              <a:tblPr>
                <a:noFill/>
                <a:tableStyleId>{9C128410-66C6-4D36-986E-70A37BD2A468}</a:tableStyleId>
              </a:tblPr>
              <a:tblGrid>
                <a:gridCol w="43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			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			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		</a:t>
                      </a:r>
                      <a:endParaRPr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Google Shape;87;p1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 	 	 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62725"/>
            <a:ext cx="22479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Методи розв’язку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2400262" y="15833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Генетичний Алгоритм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Алгоритм мурашиних колоній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Генетичний алгоритм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000" y="1211350"/>
            <a:ext cx="4771974" cy="35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 ідея генетичного алгоритму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Ідея полягає у отримані нових розв’язків на основі старих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200" y="1973375"/>
            <a:ext cx="3965075" cy="27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Початкова популяція</a:t>
            </a:r>
            <a:endParaRPr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295921" y="1595775"/>
            <a:ext cx="84357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75" y="2004400"/>
            <a:ext cx="3469200" cy="21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300" y="2004400"/>
            <a:ext cx="4131475" cy="21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3" y="1402066"/>
            <a:ext cx="8271577" cy="2010275"/>
          </a:xfrm>
          <a:prstGeom prst="rect">
            <a:avLst/>
          </a:prstGeom>
        </p:spPr>
      </p:pic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Схрещення, кроссинговер</a:t>
            </a:r>
            <a:endParaRPr dirty="0"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50273" y="3020291"/>
            <a:ext cx="27638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 обраній випадковим чином</a:t>
            </a:r>
          </a:p>
          <a:p>
            <a:r>
              <a:rPr lang="uk-UA" dirty="0"/>
              <a:t>т</a:t>
            </a:r>
            <a:r>
              <a:rPr lang="uk-UA" dirty="0" smtClean="0"/>
              <a:t>очці кросинговеру проведемо</a:t>
            </a:r>
          </a:p>
          <a:p>
            <a:r>
              <a:rPr lang="uk-UA" dirty="0" smtClean="0"/>
              <a:t>схрещення.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Мутація та локальне покращення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Мутація – з ймовірністю 0,1 випадковий ген нащадка змінює своє значення. Другий нащадок змінює третій ген.</a:t>
            </a:r>
          </a:p>
          <a:p>
            <a:endParaRPr lang="uk-UA" dirty="0"/>
          </a:p>
          <a:p>
            <a:endParaRPr lang="uk-UA" dirty="0" smtClean="0"/>
          </a:p>
          <a:p>
            <a:r>
              <a:rPr lang="uk-UA" dirty="0" smtClean="0"/>
              <a:t>Локальне покращення – якщо нащадок не </a:t>
            </a:r>
            <a:r>
              <a:rPr lang="uk-UA" dirty="0" err="1" smtClean="0"/>
              <a:t>задовільняє</a:t>
            </a:r>
            <a:r>
              <a:rPr lang="uk-UA" dirty="0" smtClean="0"/>
              <a:t> умові, прибираємо найбільш конфліктну тварину доти, доки розв’язок не стане прийнятним.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777"/>
            <a:ext cx="2581668" cy="12196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096976"/>
            <a:ext cx="2410112" cy="11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264</Words>
  <Application>Microsoft Office PowerPoint</Application>
  <PresentationFormat>Экран (16:9)</PresentationFormat>
  <Paragraphs>206</Paragraphs>
  <Slides>23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Lato</vt:lpstr>
      <vt:lpstr>Cambria Math</vt:lpstr>
      <vt:lpstr>Times New Roman</vt:lpstr>
      <vt:lpstr>Raleway</vt:lpstr>
      <vt:lpstr>Arial</vt:lpstr>
      <vt:lpstr>Calibri</vt:lpstr>
      <vt:lpstr>Swiss</vt:lpstr>
      <vt:lpstr>Задача Ноя</vt:lpstr>
      <vt:lpstr>Постановка задачі</vt:lpstr>
      <vt:lpstr>Індивідуальна постановка задачі</vt:lpstr>
      <vt:lpstr>Методи розв’язку</vt:lpstr>
      <vt:lpstr>Генетичний алгоритм</vt:lpstr>
      <vt:lpstr>Основна ідея генетичного алгоритму</vt:lpstr>
      <vt:lpstr>Початкова популяція</vt:lpstr>
      <vt:lpstr>Схрещення, кроссинговер</vt:lpstr>
      <vt:lpstr>Мутація та локальне покращення</vt:lpstr>
      <vt:lpstr>Нова популяція та подальші кроки</vt:lpstr>
      <vt:lpstr>Алгоритм мурашиних колоній</vt:lpstr>
      <vt:lpstr>Ідея алгоритму</vt:lpstr>
      <vt:lpstr>Застосування алгоритму</vt:lpstr>
      <vt:lpstr>Перші кроки</vt:lpstr>
      <vt:lpstr>Подальші переходи</vt:lpstr>
      <vt:lpstr>Подальші переходи</vt:lpstr>
      <vt:lpstr>Перерахунок феромонів</vt:lpstr>
      <vt:lpstr>Наступні ітерації</vt:lpstr>
      <vt:lpstr>Архітектура програмного продукту</vt:lpstr>
      <vt:lpstr>Покажи тут что нибудь интересное про нашу прогу и переименуй заголовок</vt:lpstr>
      <vt:lpstr>Аналіз генетичного алгоритму</vt:lpstr>
      <vt:lpstr>Аналіз мурашиного алгоритму</vt:lpstr>
      <vt:lpstr>Порівняльна характеристика двох алгоритмів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Ноя</dc:title>
  <cp:lastModifiedBy>Gennady Berezinskii</cp:lastModifiedBy>
  <cp:revision>16</cp:revision>
  <dcterms:modified xsi:type="dcterms:W3CDTF">2019-06-08T14:22:47Z</dcterms:modified>
</cp:coreProperties>
</file>