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322" r:id="rId2"/>
    <p:sldId id="452" r:id="rId3"/>
    <p:sldId id="456" r:id="rId4"/>
    <p:sldId id="451" r:id="rId5"/>
    <p:sldId id="465" r:id="rId6"/>
    <p:sldId id="468" r:id="rId7"/>
    <p:sldId id="469" r:id="rId8"/>
    <p:sldId id="437" r:id="rId9"/>
    <p:sldId id="470" r:id="rId10"/>
    <p:sldId id="438" r:id="rId11"/>
  </p:sldIdLst>
  <p:sldSz cx="9144000" cy="6858000" type="screen4x3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FF"/>
    <a:srgbClr val="00CC00"/>
    <a:srgbClr val="CC0099"/>
    <a:srgbClr val="00CC66"/>
    <a:srgbClr val="0099FF"/>
    <a:srgbClr val="33CC33"/>
    <a:srgbClr val="339933"/>
    <a:srgbClr val="FFFF99"/>
    <a:srgbClr val="FFCC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72" autoAdjust="0"/>
    <p:restoredTop sz="98208" autoAdjust="0"/>
  </p:normalViewPr>
  <p:slideViewPr>
    <p:cSldViewPr>
      <p:cViewPr>
        <p:scale>
          <a:sx n="70" d="100"/>
          <a:sy n="70" d="100"/>
        </p:scale>
        <p:origin x="-2152" y="-9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09FD5-5A4F-4A93-AC6A-90DF1249C410}" type="datetimeFigureOut">
              <a:rPr lang="en-GB" smtClean="0"/>
              <a:pPr/>
              <a:t>09/04/2014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B5E72-00C4-4201-8956-859207294DF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5418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0E497-AE79-4E1B-B8CF-A55E96744664}" type="datetimeFigureOut">
              <a:rPr lang="en-GB" smtClean="0"/>
              <a:pPr/>
              <a:t>09/04/2014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4BFA8-19A8-4C1D-B766-04788570588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562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3C37D35-FC23-461C-9144-61A553DC6525}" type="slidenum">
              <a:rPr lang="en-US"/>
              <a:pPr/>
              <a:t>1</a:t>
            </a:fld>
            <a:endParaRPr lang="en-US"/>
          </a:p>
        </p:txBody>
      </p:sp>
      <p:sp>
        <p:nvSpPr>
          <p:cNvPr id="215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79550" y="744538"/>
            <a:ext cx="4905375" cy="3679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87065" y="4659916"/>
            <a:ext cx="6291705" cy="4415226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4BFA8-19A8-4C1D-B766-047885705882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689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 userDrawn="1"/>
        </p:nvSpPr>
        <p:spPr bwMode="auto">
          <a:xfrm>
            <a:off x="0" y="4572000"/>
            <a:ext cx="9144000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14350" indent="-514350" algn="ctr">
              <a:buNone/>
              <a:defRPr/>
            </a:pPr>
            <a:r>
              <a:rPr lang="en-GB" sz="3200" dirty="0" smtClean="0">
                <a:latin typeface="Arial" charset="0"/>
                <a:cs typeface="Arial" charset="0"/>
              </a:rPr>
              <a:t>Bernd Fischer</a:t>
            </a:r>
          </a:p>
          <a:p>
            <a:pPr marL="514350" marR="0" indent="-5143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dirty="0" smtClean="0">
                <a:latin typeface="Arial" charset="0"/>
                <a:cs typeface="Arial" charset="0"/>
              </a:rPr>
              <a:t>ESS Group, ECS, University of Southampton</a:t>
            </a:r>
          </a:p>
          <a:p>
            <a:pPr marL="514350" marR="0" indent="-51435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400" dirty="0" smtClean="0">
                <a:latin typeface="Lucida Console" pitchFamily="49" charset="0"/>
                <a:cs typeface="Courier New" pitchFamily="49" charset="0"/>
              </a:rPr>
              <a:t>b.fischer@ecs.soton.ac.uk</a:t>
            </a:r>
          </a:p>
          <a:p>
            <a:pPr marL="514350" indent="-514350" algn="ctr">
              <a:spcBef>
                <a:spcPts val="1200"/>
              </a:spcBef>
              <a:buNone/>
              <a:defRPr/>
            </a:pPr>
            <a:endParaRPr lang="en-GB" sz="3200" dirty="0" smtClean="0">
              <a:latin typeface="Arial" charset="0"/>
              <a:cs typeface="Arial" charset="0"/>
            </a:endParaRPr>
          </a:p>
        </p:txBody>
      </p:sp>
      <p:sp>
        <p:nvSpPr>
          <p:cNvPr id="3" name="Rectangle 7"/>
          <p:cNvSpPr>
            <a:spLocks noChangeArrowheads="1"/>
          </p:cNvSpPr>
          <p:nvPr userDrawn="1"/>
        </p:nvSpPr>
        <p:spPr bwMode="auto">
          <a:xfrm>
            <a:off x="0" y="1752600"/>
            <a:ext cx="9144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GB" sz="4400" b="1" dirty="0" smtClean="0">
                <a:solidFill>
                  <a:srgbClr val="FF3300"/>
                </a:solidFill>
                <a:latin typeface="Arial" charset="0"/>
                <a:cs typeface="Arial" charset="0"/>
              </a:rPr>
              <a:t>Research Overview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19063"/>
            <a:ext cx="2209800" cy="628173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119063"/>
            <a:ext cx="6477000" cy="628173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839200" cy="719137"/>
          </a:xfrm>
        </p:spPr>
        <p:txBody>
          <a:bodyPr/>
          <a:lstStyle>
            <a:lvl1pPr>
              <a:defRPr>
                <a:solidFill>
                  <a:srgbClr val="0000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410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990600"/>
            <a:ext cx="43053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990600"/>
            <a:ext cx="43053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19063"/>
            <a:ext cx="8839200" cy="719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90600"/>
            <a:ext cx="8763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MT Extra" pitchFamily="18" charset="2"/>
        <a:buChar char="&gt;"/>
        <a:defRPr sz="18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152400" y="381000"/>
            <a:ext cx="8839200" cy="1524000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GB" sz="3600" b="1" dirty="0" smtClean="0">
              <a:solidFill>
                <a:srgbClr val="FF0000"/>
              </a:solidFill>
              <a:ea typeface="WenQuanYi Zen Hei" charset="0"/>
              <a:cs typeface="WenQuanYi Zen Hei" charset="0"/>
            </a:endParaRPr>
          </a:p>
          <a:p>
            <a:pPr algn="ctr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GB" sz="3600" b="1" dirty="0" smtClean="0">
                <a:solidFill>
                  <a:srgbClr val="FF0000"/>
                </a:solidFill>
                <a:ea typeface="WenQuanYi Zen Hei" charset="0"/>
                <a:cs typeface="WenQuanYi Zen Hei" charset="0"/>
              </a:rPr>
              <a:t>Lazy-</a:t>
            </a:r>
            <a:r>
              <a:rPr lang="en-GB" sz="3600" b="1" dirty="0" err="1" smtClean="0">
                <a:solidFill>
                  <a:srgbClr val="FF0000"/>
                </a:solidFill>
                <a:ea typeface="WenQuanYi Zen Hei" charset="0"/>
                <a:cs typeface="WenQuanYi Zen Hei" charset="0"/>
              </a:rPr>
              <a:t>CSeq</a:t>
            </a:r>
            <a:r>
              <a:rPr lang="en-GB" sz="3600" b="1" dirty="0" smtClean="0">
                <a:solidFill>
                  <a:srgbClr val="FF0000"/>
                </a:solidFill>
                <a:ea typeface="WenQuanYi Zen Hei" charset="0"/>
                <a:cs typeface="WenQuanYi Zen Hei" charset="0"/>
              </a:rPr>
              <a:t>:</a:t>
            </a:r>
          </a:p>
          <a:p>
            <a:pPr algn="ctr"/>
            <a:endParaRPr lang="en-GB" sz="1100" b="1" dirty="0" smtClean="0">
              <a:solidFill>
                <a:srgbClr val="FF0000"/>
              </a:solidFill>
            </a:endParaRPr>
          </a:p>
          <a:p>
            <a:pPr algn="ctr"/>
            <a:r>
              <a:rPr lang="en-GB" sz="3200" b="1" dirty="0" smtClean="0">
                <a:solidFill>
                  <a:srgbClr val="FF0000"/>
                </a:solidFill>
              </a:rPr>
              <a:t>A </a:t>
            </a:r>
            <a:r>
              <a:rPr lang="en-GB" sz="3200" b="1" dirty="0">
                <a:solidFill>
                  <a:srgbClr val="FF0000"/>
                </a:solidFill>
              </a:rPr>
              <a:t>Lazy </a:t>
            </a:r>
            <a:r>
              <a:rPr lang="en-GB" sz="3200" b="1" dirty="0" err="1">
                <a:solidFill>
                  <a:srgbClr val="FF0000"/>
                </a:solidFill>
              </a:rPr>
              <a:t>Sequentialization</a:t>
            </a:r>
            <a:r>
              <a:rPr lang="en-GB" sz="3200" b="1" dirty="0">
                <a:solidFill>
                  <a:srgbClr val="FF0000"/>
                </a:solidFill>
              </a:rPr>
              <a:t> Tool for </a:t>
            </a:r>
            <a:r>
              <a:rPr lang="en-GB" sz="3200" b="1" dirty="0" smtClean="0">
                <a:solidFill>
                  <a:srgbClr val="FF0000"/>
                </a:solidFill>
              </a:rPr>
              <a:t>C</a:t>
            </a:r>
            <a:endParaRPr lang="en-GB" sz="3200" b="1" dirty="0">
              <a:solidFill>
                <a:srgbClr val="FF0000"/>
              </a:solidFill>
            </a:endParaRPr>
          </a:p>
        </p:txBody>
      </p:sp>
      <p:pic>
        <p:nvPicPr>
          <p:cNvPr id="6" name="Picture 29" descr="US_Stacked RGB 300dpi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5121402"/>
            <a:ext cx="2743200" cy="898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marine_blue _logo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29000" y="5142141"/>
            <a:ext cx="2286000" cy="496659"/>
          </a:xfrm>
          <a:prstGeom prst="rect">
            <a:avLst/>
          </a:prstGeom>
          <a:noFill/>
        </p:spPr>
      </p:pic>
      <p:pic>
        <p:nvPicPr>
          <p:cNvPr id="2" name="Picture 1" descr="logo3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28" y="5105400"/>
            <a:ext cx="1455152" cy="914399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442317"/>
              </p:ext>
            </p:extLst>
          </p:nvPr>
        </p:nvGraphicFramePr>
        <p:xfrm>
          <a:off x="152400" y="2590800"/>
          <a:ext cx="8839200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3800"/>
                <a:gridCol w="5105400"/>
              </a:tblGrid>
              <a:tr h="3657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rgbClr val="000000"/>
                          </a:solidFill>
                          <a:ea typeface="WenQuanYi Zen Hei" charset="0"/>
                          <a:cs typeface="WenQuanYi Zen Hei" charset="0"/>
                        </a:rPr>
                        <a:t>Omar </a:t>
                      </a:r>
                      <a:r>
                        <a:rPr lang="en-US" sz="1800" b="1" dirty="0" err="1" smtClean="0">
                          <a:solidFill>
                            <a:srgbClr val="000000"/>
                          </a:solidFill>
                          <a:ea typeface="WenQuanYi Zen Hei" charset="0"/>
                          <a:cs typeface="WenQuanYi Zen Hei" charset="0"/>
                        </a:rPr>
                        <a:t>Inverso</a:t>
                      </a:r>
                      <a:endParaRPr lang="en-US" sz="1800" dirty="0" smtClean="0">
                        <a:solidFill>
                          <a:srgbClr val="000000"/>
                        </a:solidFill>
                        <a:ea typeface="WenQuanYi Zen Hei" charset="0"/>
                        <a:cs typeface="WenQuanYi Zen 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bg2"/>
                          </a:solidFill>
                          <a:latin typeface="Arial" pitchFamily="34" charset="0"/>
                          <a:ea typeface="WenQuanYi Zen Hei" charset="0"/>
                          <a:cs typeface="Arial" pitchFamily="34" charset="0"/>
                        </a:rPr>
                        <a:t>University of Southampton, UK</a:t>
                      </a:r>
                      <a:endParaRPr lang="en-US" sz="1800" b="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ea typeface="WenQuanYi Zen Hei" charset="0"/>
                          <a:cs typeface="WenQuanYi Zen Hei" charset="0"/>
                        </a:rPr>
                        <a:t>Ermenegildo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a typeface="WenQuanYi Zen Hei" charset="0"/>
                          <a:cs typeface="WenQuanYi Zen Hei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ea typeface="WenQuanYi Zen Hei" charset="0"/>
                          <a:cs typeface="WenQuanYi Zen Hei" charset="0"/>
                        </a:rPr>
                        <a:t>Tomasco</a:t>
                      </a:r>
                      <a:endParaRPr lang="en-US" sz="1800" dirty="0" smtClean="0">
                        <a:solidFill>
                          <a:srgbClr val="000000"/>
                        </a:solidFill>
                        <a:ea typeface="WenQuanYi Zen Hei" charset="0"/>
                        <a:cs typeface="WenQuanYi Zen 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bg2"/>
                          </a:solidFill>
                          <a:latin typeface="Arial" pitchFamily="34" charset="0"/>
                          <a:ea typeface="WenQuanYi Zen Hei" charset="0"/>
                          <a:cs typeface="Arial" pitchFamily="34" charset="0"/>
                        </a:rPr>
                        <a:t>University of Southampton, UK</a:t>
                      </a:r>
                      <a:endParaRPr lang="en-US" sz="1800" b="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ea typeface="WenQuanYi Zen Hei" charset="0"/>
                          <a:cs typeface="WenQuanYi Zen Hei" charset="0"/>
                        </a:rPr>
                        <a:t>Bernd Fischer</a:t>
                      </a:r>
                      <a:endParaRPr lang="en-US" sz="1800" dirty="0" smtClean="0">
                        <a:solidFill>
                          <a:srgbClr val="595959"/>
                        </a:solidFill>
                        <a:ea typeface="WenQuanYi Zen Hei" charset="0"/>
                        <a:cs typeface="WenQuanYi Zen 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bg2"/>
                          </a:solidFill>
                          <a:latin typeface="Arial" pitchFamily="34" charset="0"/>
                          <a:ea typeface="WenQuanYi Zen Hei" charset="0"/>
                          <a:cs typeface="Arial" pitchFamily="34" charset="0"/>
                        </a:rPr>
                        <a:t>Stellenbosch University, South Africa</a:t>
                      </a:r>
                      <a:endParaRPr lang="en-US" sz="1800" b="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000000"/>
                          </a:solidFill>
                          <a:ea typeface="WenQuanYi Zen Hei" charset="0"/>
                          <a:cs typeface="WenQuanYi Zen Hei" charset="0"/>
                        </a:rPr>
                        <a:t>Salvatore La Torre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dirty="0" err="1" smtClean="0">
                          <a:solidFill>
                            <a:schemeClr val="bg2"/>
                          </a:solidFill>
                        </a:rPr>
                        <a:t>Università</a:t>
                      </a:r>
                      <a:r>
                        <a:rPr lang="en-US" sz="1800" b="0" baseline="0" dirty="0" smtClean="0">
                          <a:solidFill>
                            <a:schemeClr val="bg2"/>
                          </a:solidFill>
                        </a:rPr>
                        <a:t> di Salerno, Italy</a:t>
                      </a:r>
                      <a:endParaRPr lang="en-US" sz="1800" b="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ea typeface="WenQuanYi Zen Hei" charset="0"/>
                          <a:cs typeface="WenQuanYi Zen Hei" charset="0"/>
                        </a:rPr>
                        <a:t>Gennaro</a:t>
                      </a:r>
                      <a:r>
                        <a:rPr lang="en-US" sz="1800" dirty="0" smtClean="0">
                          <a:solidFill>
                            <a:srgbClr val="000000"/>
                          </a:solidFill>
                          <a:ea typeface="WenQuanYi Zen Hei" charset="0"/>
                          <a:cs typeface="WenQuanYi Zen Hei" charset="0"/>
                        </a:rPr>
                        <a:t> </a:t>
                      </a:r>
                      <a:r>
                        <a:rPr lang="en-US" sz="1800" dirty="0" err="1" smtClean="0">
                          <a:solidFill>
                            <a:srgbClr val="000000"/>
                          </a:solidFill>
                          <a:ea typeface="WenQuanYi Zen Hei" charset="0"/>
                          <a:cs typeface="WenQuanYi Zen Hei" charset="0"/>
                        </a:rPr>
                        <a:t>Parlato</a:t>
                      </a:r>
                      <a:endParaRPr lang="en-US" sz="1800" baseline="30000" dirty="0" smtClean="0">
                        <a:solidFill>
                          <a:prstClr val="black"/>
                        </a:solidFill>
                        <a:latin typeface="Arial" pitchFamily="34" charset="0"/>
                        <a:ea typeface="WenQuanYi Zen Hei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bg2"/>
                          </a:solidFill>
                          <a:latin typeface="Arial" pitchFamily="34" charset="0"/>
                          <a:ea typeface="WenQuanYi Zen Hei" charset="0"/>
                          <a:cs typeface="Arial" pitchFamily="34" charset="0"/>
                        </a:rPr>
                        <a:t>University of Southampton, UK</a:t>
                      </a:r>
                      <a:endParaRPr lang="en-US" sz="1800" b="0" dirty="0">
                        <a:solidFill>
                          <a:schemeClr val="bg2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2400"/>
              </a:spcBef>
              <a:buNone/>
            </a:pPr>
            <a:endParaRPr lang="en-GB" dirty="0" smtClean="0"/>
          </a:p>
          <a:p>
            <a:pPr marL="0" indent="0">
              <a:spcBef>
                <a:spcPts val="2400"/>
              </a:spcBef>
              <a:buNone/>
            </a:pPr>
            <a:endParaRPr lang="en-GB" dirty="0"/>
          </a:p>
          <a:p>
            <a:pPr marL="0" indent="0">
              <a:spcBef>
                <a:spcPts val="2400"/>
              </a:spcBef>
              <a:buNone/>
            </a:pPr>
            <a:endParaRPr lang="en-GB" dirty="0" smtClean="0"/>
          </a:p>
          <a:p>
            <a:pPr marL="0" indent="0" algn="ctr">
              <a:spcBef>
                <a:spcPts val="2400"/>
              </a:spcBef>
              <a:buNone/>
            </a:pPr>
            <a:r>
              <a:rPr lang="en-GB" sz="4400" dirty="0" smtClean="0"/>
              <a:t>Thank You</a:t>
            </a:r>
            <a:endParaRPr lang="en-GB" sz="4400" dirty="0"/>
          </a:p>
          <a:p>
            <a:pPr marL="0" indent="0">
              <a:spcBef>
                <a:spcPts val="2400"/>
              </a:spcBef>
              <a:buNone/>
            </a:pPr>
            <a:endParaRPr lang="en-GB" dirty="0" smtClean="0"/>
          </a:p>
          <a:p>
            <a:pPr marL="0" indent="0">
              <a:spcBef>
                <a:spcPts val="2400"/>
              </a:spcBef>
              <a:buNone/>
            </a:pPr>
            <a:endParaRPr lang="en-GB" dirty="0"/>
          </a:p>
          <a:p>
            <a:pPr marL="0" indent="0" algn="ctr">
              <a:spcBef>
                <a:spcPts val="2400"/>
              </a:spcBef>
              <a:buNone/>
            </a:pPr>
            <a:r>
              <a:rPr lang="en-GB" b="1" dirty="0" err="1" smtClean="0">
                <a:latin typeface="Lucida Console" pitchFamily="49" charset="0"/>
                <a:cs typeface="Courier New" pitchFamily="49" charset="0"/>
              </a:rPr>
              <a:t>users.ecs.soton.ac.uk</a:t>
            </a:r>
            <a:r>
              <a:rPr lang="en-GB" b="1" dirty="0" smtClean="0">
                <a:latin typeface="Lucida Console" pitchFamily="49" charset="0"/>
                <a:cs typeface="Courier New" pitchFamily="49" charset="0"/>
              </a:rPr>
              <a:t>/gp4/</a:t>
            </a:r>
            <a:r>
              <a:rPr lang="en-GB" b="1" dirty="0" err="1" smtClean="0">
                <a:latin typeface="Lucida Console" pitchFamily="49" charset="0"/>
                <a:cs typeface="Courier New" pitchFamily="49" charset="0"/>
              </a:rPr>
              <a:t>cseq</a:t>
            </a:r>
            <a:r>
              <a:rPr lang="en-GB" b="1" dirty="0" smtClean="0">
                <a:latin typeface="Lucida Console" pitchFamily="49" charset="0"/>
                <a:cs typeface="Courier New" pitchFamily="49" charset="0"/>
              </a:rPr>
              <a:t>/</a:t>
            </a:r>
            <a:r>
              <a:rPr lang="en-GB" b="1" dirty="0" err="1" smtClean="0">
                <a:latin typeface="Lucida Console" pitchFamily="49" charset="0"/>
                <a:cs typeface="Courier New" pitchFamily="49" charset="0"/>
              </a:rPr>
              <a:t>cseq.html</a:t>
            </a:r>
            <a:endParaRPr lang="en-GB" dirty="0" smtClean="0">
              <a:latin typeface="Lucida Console" pitchFamily="49" charset="0"/>
            </a:endParaRPr>
          </a:p>
          <a:p>
            <a:pPr lvl="1"/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0" y="0"/>
            <a:ext cx="1524000" cy="8382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 smtClean="0"/>
              <a:t>Sequentialization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410200"/>
          </a:xfrm>
        </p:spPr>
        <p:txBody>
          <a:bodyPr lIns="180000"/>
          <a:lstStyle/>
          <a:p>
            <a:pPr marL="0" indent="0">
              <a:buNone/>
            </a:pPr>
            <a:r>
              <a:rPr lang="en-GB" b="1" dirty="0" smtClean="0"/>
              <a:t>Basic Idea</a:t>
            </a:r>
            <a:r>
              <a:rPr lang="en-GB" dirty="0" smtClean="0"/>
              <a:t> - </a:t>
            </a:r>
            <a:r>
              <a:rPr lang="it-IT" u="sng" dirty="0" smtClean="0">
                <a:solidFill>
                  <a:srgbClr val="000000"/>
                </a:solidFill>
              </a:rPr>
              <a:t>code</a:t>
            </a:r>
            <a:r>
              <a:rPr lang="en-US" u="sng" dirty="0" smtClean="0">
                <a:solidFill>
                  <a:srgbClr val="000000"/>
                </a:solidFill>
              </a:rPr>
              <a:t>-</a:t>
            </a:r>
            <a:r>
              <a:rPr lang="en-US" u="sng" dirty="0">
                <a:solidFill>
                  <a:srgbClr val="000000"/>
                </a:solidFill>
              </a:rPr>
              <a:t>to</a:t>
            </a:r>
            <a:r>
              <a:rPr lang="en-US" u="sng" dirty="0" smtClean="0">
                <a:solidFill>
                  <a:srgbClr val="000000"/>
                </a:solidFill>
              </a:rPr>
              <a:t>-code translation</a:t>
            </a:r>
            <a:endParaRPr lang="en-GB" u="sng" dirty="0" smtClean="0"/>
          </a:p>
          <a:p>
            <a:pPr lvl="1">
              <a:buClr>
                <a:schemeClr val="tx1"/>
              </a:buClr>
            </a:pPr>
            <a:r>
              <a:rPr lang="en-GB" dirty="0" smtClean="0">
                <a:solidFill>
                  <a:srgbClr val="FF0000"/>
                </a:solidFill>
              </a:rPr>
              <a:t>concurrent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program </a:t>
            </a:r>
            <a:r>
              <a:rPr lang="en-US" b="1" dirty="0" smtClean="0">
                <a:solidFill>
                  <a:srgbClr val="FF0000"/>
                </a:solidFill>
              </a:rPr>
              <a:t>P</a:t>
            </a:r>
            <a:r>
              <a:rPr lang="en-GB" dirty="0" smtClean="0">
                <a:solidFill>
                  <a:srgbClr val="000000"/>
                </a:solidFill>
              </a:rPr>
              <a:t>  </a:t>
            </a:r>
            <a:r>
              <a:rPr lang="en-GB" b="1" dirty="0" smtClean="0">
                <a:solidFill>
                  <a:srgbClr val="000000"/>
                </a:solidFill>
                <a:latin typeface="Arial Unicode MS"/>
                <a:ea typeface="Arial Unicode MS"/>
                <a:cs typeface="Arial Unicode MS"/>
              </a:rPr>
              <a:t>↝  </a:t>
            </a:r>
            <a:r>
              <a:rPr lang="en-GB" dirty="0" smtClean="0">
                <a:solidFill>
                  <a:srgbClr val="0000FF"/>
                </a:solidFill>
              </a:rPr>
              <a:t>non-det. sequential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program </a:t>
            </a:r>
            <a:r>
              <a:rPr lang="en-US" b="1" dirty="0" smtClean="0">
                <a:solidFill>
                  <a:srgbClr val="0000FF"/>
                </a:solidFill>
              </a:rPr>
              <a:t>P</a:t>
            </a:r>
            <a:r>
              <a:rPr lang="fr-FR" b="1" dirty="0">
                <a:solidFill>
                  <a:srgbClr val="0000FF"/>
                </a:solidFill>
              </a:rPr>
              <a:t>'</a:t>
            </a:r>
            <a:endParaRPr lang="en-US" dirty="0" smtClean="0"/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rgbClr val="0000FF"/>
                </a:solidFill>
              </a:rPr>
              <a:t>P</a:t>
            </a:r>
            <a:r>
              <a:rPr lang="fr-FR" b="1" dirty="0" smtClean="0">
                <a:solidFill>
                  <a:srgbClr val="0000FF"/>
                </a:solidFill>
              </a:rPr>
              <a:t>' </a:t>
            </a:r>
            <a:r>
              <a:rPr lang="en-US" dirty="0" smtClean="0"/>
              <a:t>simulates all computations </a:t>
            </a:r>
            <a:r>
              <a:rPr lang="en-US" dirty="0"/>
              <a:t>(within certain bounds) of </a:t>
            </a:r>
            <a:r>
              <a:rPr lang="en-US" b="1" dirty="0" smtClean="0">
                <a:solidFill>
                  <a:srgbClr val="FF0000"/>
                </a:solidFill>
              </a:rPr>
              <a:t>P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GB" dirty="0" smtClean="0">
                <a:solidFill>
                  <a:srgbClr val="FF0000"/>
                </a:solidFill>
              </a:rPr>
              <a:t>concurrency</a:t>
            </a:r>
            <a:r>
              <a:rPr lang="en-GB" dirty="0" smtClean="0">
                <a:solidFill>
                  <a:srgbClr val="000000"/>
                </a:solidFill>
              </a:rPr>
              <a:t> in </a:t>
            </a:r>
            <a:r>
              <a:rPr lang="en-US" b="1" dirty="0">
                <a:solidFill>
                  <a:srgbClr val="FF0000"/>
                </a:solidFill>
              </a:rPr>
              <a:t>P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b="1" dirty="0" smtClean="0">
                <a:solidFill>
                  <a:srgbClr val="000000"/>
                </a:solidFill>
                <a:latin typeface="Arial Unicode MS"/>
                <a:ea typeface="Arial Unicode MS"/>
                <a:cs typeface="Arial Unicode MS"/>
              </a:rPr>
              <a:t>↝  </a:t>
            </a:r>
            <a:r>
              <a:rPr lang="en-GB" dirty="0" smtClean="0">
                <a:solidFill>
                  <a:srgbClr val="0000FF"/>
                </a:solidFill>
              </a:rPr>
              <a:t>non-determinism </a:t>
            </a:r>
            <a:r>
              <a:rPr lang="en-GB" dirty="0">
                <a:solidFill>
                  <a:srgbClr val="000000"/>
                </a:solidFill>
              </a:rPr>
              <a:t>in </a:t>
            </a:r>
            <a:r>
              <a:rPr lang="en-US" b="1" dirty="0" smtClean="0">
                <a:solidFill>
                  <a:srgbClr val="0000FF"/>
                </a:solidFill>
              </a:rPr>
              <a:t>P</a:t>
            </a:r>
            <a:r>
              <a:rPr lang="fr-FR" b="1" dirty="0">
                <a:solidFill>
                  <a:srgbClr val="0000FF"/>
                </a:solidFill>
              </a:rPr>
              <a:t>'</a:t>
            </a:r>
            <a:endParaRPr lang="fr-FR" b="1" dirty="0" smtClean="0">
              <a:solidFill>
                <a:srgbClr val="0000FF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rgbClr val="0000FF"/>
                </a:solidFill>
              </a:rPr>
              <a:t>P</a:t>
            </a:r>
            <a:r>
              <a:rPr lang="fr-FR" b="1" dirty="0">
                <a:solidFill>
                  <a:srgbClr val="0000FF"/>
                </a:solidFill>
              </a:rPr>
              <a:t>' </a:t>
            </a:r>
            <a:r>
              <a:rPr lang="en-GB" dirty="0" smtClean="0">
                <a:solidFill>
                  <a:srgbClr val="000000"/>
                </a:solidFill>
              </a:rPr>
              <a:t>analysed </a:t>
            </a:r>
            <a:r>
              <a:rPr lang="en-GB" dirty="0" smtClean="0">
                <a:solidFill>
                  <a:srgbClr val="000000"/>
                </a:solidFill>
              </a:rPr>
              <a:t>using </a:t>
            </a:r>
            <a:r>
              <a:rPr lang="en-GB" dirty="0">
                <a:solidFill>
                  <a:srgbClr val="000000"/>
                </a:solidFill>
              </a:rPr>
              <a:t>sequential verification tools</a:t>
            </a:r>
          </a:p>
          <a:p>
            <a:pPr>
              <a:buClr>
                <a:schemeClr val="tx1"/>
              </a:buClr>
            </a:pPr>
            <a:endParaRPr lang="en-US" dirty="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</a:pPr>
            <a:endParaRPr lang="en-GB" dirty="0">
              <a:solidFill>
                <a:srgbClr val="000000"/>
              </a:solidFill>
            </a:endParaRPr>
          </a:p>
          <a:p>
            <a:pPr lvl="0">
              <a:buClr>
                <a:schemeClr val="tx1"/>
              </a:buClr>
            </a:pPr>
            <a:endParaRPr lang="en-GB" b="1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0592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0" y="0"/>
            <a:ext cx="1524000" cy="8382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err="1" smtClean="0"/>
              <a:t>Sequentialization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86800" cy="5410200"/>
          </a:xfrm>
        </p:spPr>
        <p:txBody>
          <a:bodyPr lIns="180000"/>
          <a:lstStyle/>
          <a:p>
            <a:pPr marL="0" indent="0">
              <a:buNone/>
            </a:pPr>
            <a:r>
              <a:rPr lang="en-GB" b="1" dirty="0" smtClean="0"/>
              <a:t>Basic Idea</a:t>
            </a:r>
            <a:r>
              <a:rPr lang="en-GB" dirty="0" smtClean="0"/>
              <a:t> - </a:t>
            </a:r>
            <a:r>
              <a:rPr lang="it-IT" u="sng" dirty="0" smtClean="0">
                <a:solidFill>
                  <a:srgbClr val="000000"/>
                </a:solidFill>
              </a:rPr>
              <a:t>code</a:t>
            </a:r>
            <a:r>
              <a:rPr lang="en-US" u="sng" dirty="0" smtClean="0">
                <a:solidFill>
                  <a:srgbClr val="000000"/>
                </a:solidFill>
              </a:rPr>
              <a:t>-</a:t>
            </a:r>
            <a:r>
              <a:rPr lang="en-US" u="sng" dirty="0">
                <a:solidFill>
                  <a:srgbClr val="000000"/>
                </a:solidFill>
              </a:rPr>
              <a:t>to</a:t>
            </a:r>
            <a:r>
              <a:rPr lang="en-US" u="sng" dirty="0" smtClean="0">
                <a:solidFill>
                  <a:srgbClr val="000000"/>
                </a:solidFill>
              </a:rPr>
              <a:t>-code translation</a:t>
            </a:r>
            <a:endParaRPr lang="en-GB" u="sng" dirty="0" smtClean="0"/>
          </a:p>
          <a:p>
            <a:pPr lvl="1">
              <a:buClr>
                <a:schemeClr val="tx1"/>
              </a:buClr>
            </a:pPr>
            <a:r>
              <a:rPr lang="en-GB" dirty="0" smtClean="0">
                <a:solidFill>
                  <a:srgbClr val="FF0000"/>
                </a:solidFill>
              </a:rPr>
              <a:t>concurrent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program </a:t>
            </a:r>
            <a:r>
              <a:rPr lang="en-US" b="1" dirty="0" smtClean="0">
                <a:solidFill>
                  <a:srgbClr val="FF0000"/>
                </a:solidFill>
              </a:rPr>
              <a:t>P</a:t>
            </a:r>
            <a:r>
              <a:rPr lang="en-GB" dirty="0" smtClean="0">
                <a:solidFill>
                  <a:srgbClr val="000000"/>
                </a:solidFill>
              </a:rPr>
              <a:t>  </a:t>
            </a:r>
            <a:r>
              <a:rPr lang="en-GB" b="1" dirty="0" smtClean="0">
                <a:solidFill>
                  <a:srgbClr val="000000"/>
                </a:solidFill>
                <a:latin typeface="Arial Unicode MS"/>
                <a:ea typeface="Arial Unicode MS"/>
                <a:cs typeface="Arial Unicode MS"/>
              </a:rPr>
              <a:t>↝  </a:t>
            </a:r>
            <a:r>
              <a:rPr lang="en-GB" dirty="0" smtClean="0">
                <a:solidFill>
                  <a:srgbClr val="0000FF"/>
                </a:solidFill>
              </a:rPr>
              <a:t>non-det. sequential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dirty="0">
                <a:solidFill>
                  <a:srgbClr val="000000"/>
                </a:solidFill>
              </a:rPr>
              <a:t>program </a:t>
            </a:r>
            <a:r>
              <a:rPr lang="en-US" b="1" dirty="0" smtClean="0">
                <a:solidFill>
                  <a:srgbClr val="0000FF"/>
                </a:solidFill>
              </a:rPr>
              <a:t>P</a:t>
            </a:r>
            <a:r>
              <a:rPr lang="fr-FR" b="1" dirty="0">
                <a:solidFill>
                  <a:srgbClr val="0000FF"/>
                </a:solidFill>
              </a:rPr>
              <a:t>'</a:t>
            </a:r>
            <a:endParaRPr lang="en-US" dirty="0" smtClean="0"/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rgbClr val="0000FF"/>
                </a:solidFill>
              </a:rPr>
              <a:t>P</a:t>
            </a:r>
            <a:r>
              <a:rPr lang="fr-FR" b="1" dirty="0" smtClean="0">
                <a:solidFill>
                  <a:srgbClr val="0000FF"/>
                </a:solidFill>
              </a:rPr>
              <a:t>' </a:t>
            </a:r>
            <a:r>
              <a:rPr lang="en-US" dirty="0" smtClean="0"/>
              <a:t>simulates all computations </a:t>
            </a:r>
            <a:r>
              <a:rPr lang="en-US" dirty="0"/>
              <a:t>(within certain bounds) of </a:t>
            </a:r>
            <a:r>
              <a:rPr lang="en-US" b="1" dirty="0" smtClean="0">
                <a:solidFill>
                  <a:srgbClr val="FF0000"/>
                </a:solidFill>
              </a:rPr>
              <a:t>P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GB" dirty="0" smtClean="0">
                <a:solidFill>
                  <a:srgbClr val="FF0000"/>
                </a:solidFill>
              </a:rPr>
              <a:t>concurrency</a:t>
            </a:r>
            <a:r>
              <a:rPr lang="en-GB" dirty="0" smtClean="0">
                <a:solidFill>
                  <a:srgbClr val="000000"/>
                </a:solidFill>
              </a:rPr>
              <a:t> in </a:t>
            </a:r>
            <a:r>
              <a:rPr lang="en-US" b="1" dirty="0">
                <a:solidFill>
                  <a:srgbClr val="FF0000"/>
                </a:solidFill>
              </a:rPr>
              <a:t>P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b="1" dirty="0" smtClean="0">
                <a:solidFill>
                  <a:srgbClr val="000000"/>
                </a:solidFill>
                <a:latin typeface="Arial Unicode MS"/>
                <a:ea typeface="Arial Unicode MS"/>
                <a:cs typeface="Arial Unicode MS"/>
              </a:rPr>
              <a:t>↝  </a:t>
            </a:r>
            <a:r>
              <a:rPr lang="en-GB" dirty="0" smtClean="0">
                <a:solidFill>
                  <a:srgbClr val="0000FF"/>
                </a:solidFill>
              </a:rPr>
              <a:t>non-determinism </a:t>
            </a:r>
            <a:r>
              <a:rPr lang="en-GB" dirty="0">
                <a:solidFill>
                  <a:srgbClr val="000000"/>
                </a:solidFill>
              </a:rPr>
              <a:t>in </a:t>
            </a:r>
            <a:r>
              <a:rPr lang="en-US" b="1" dirty="0" smtClean="0">
                <a:solidFill>
                  <a:srgbClr val="0000FF"/>
                </a:solidFill>
              </a:rPr>
              <a:t>P</a:t>
            </a:r>
            <a:r>
              <a:rPr lang="fr-FR" b="1" dirty="0">
                <a:solidFill>
                  <a:srgbClr val="0000FF"/>
                </a:solidFill>
              </a:rPr>
              <a:t>'</a:t>
            </a:r>
            <a:endParaRPr lang="fr-FR" b="1" dirty="0" smtClean="0">
              <a:solidFill>
                <a:srgbClr val="0000FF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rgbClr val="0000FF"/>
                </a:solidFill>
              </a:rPr>
              <a:t>P</a:t>
            </a:r>
            <a:r>
              <a:rPr lang="fr-FR" b="1" dirty="0">
                <a:solidFill>
                  <a:srgbClr val="0000FF"/>
                </a:solidFill>
              </a:rPr>
              <a:t>' </a:t>
            </a:r>
            <a:r>
              <a:rPr lang="en-GB" dirty="0" smtClean="0">
                <a:solidFill>
                  <a:srgbClr val="000000"/>
                </a:solidFill>
              </a:rPr>
              <a:t>analysed </a:t>
            </a:r>
            <a:r>
              <a:rPr lang="en-GB" dirty="0" smtClean="0">
                <a:solidFill>
                  <a:srgbClr val="000000"/>
                </a:solidFill>
              </a:rPr>
              <a:t>using </a:t>
            </a:r>
            <a:r>
              <a:rPr lang="en-GB" dirty="0">
                <a:solidFill>
                  <a:srgbClr val="000000"/>
                </a:solidFill>
              </a:rPr>
              <a:t>sequential verification tools</a:t>
            </a:r>
          </a:p>
          <a:p>
            <a:pPr marL="0" lvl="0" indent="0">
              <a:buClr>
                <a:schemeClr val="tx1"/>
              </a:buClr>
              <a:buNone/>
            </a:pPr>
            <a:endParaRPr lang="en-GB" b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GB" b="1" dirty="0" smtClean="0"/>
              <a:t>Lazy-</a:t>
            </a:r>
            <a:r>
              <a:rPr lang="en-GB" b="1" dirty="0" err="1" smtClean="0"/>
              <a:t>CSeq</a:t>
            </a:r>
            <a:r>
              <a:rPr lang="en-GB" b="1" dirty="0" smtClean="0"/>
              <a:t> schema</a:t>
            </a:r>
            <a:endParaRPr lang="en-GB" b="1" dirty="0"/>
          </a:p>
          <a:p>
            <a:pPr lvl="1">
              <a:buClr>
                <a:schemeClr val="tx1"/>
              </a:buClr>
            </a:pPr>
            <a:r>
              <a:rPr lang="en-US" b="1" dirty="0" smtClean="0">
                <a:solidFill>
                  <a:srgbClr val="0000FF"/>
                </a:solidFill>
              </a:rPr>
              <a:t>P</a:t>
            </a:r>
            <a:r>
              <a:rPr lang="fr-FR" b="1" dirty="0">
                <a:solidFill>
                  <a:srgbClr val="0000FF"/>
                </a:solidFill>
              </a:rPr>
              <a:t>'</a:t>
            </a:r>
            <a:r>
              <a:rPr lang="fr-FR" b="1" dirty="0" smtClean="0">
                <a:solidFill>
                  <a:srgbClr val="0000FF"/>
                </a:solidFill>
              </a:rPr>
              <a:t> </a:t>
            </a:r>
            <a:r>
              <a:rPr lang="en-US" dirty="0" smtClean="0"/>
              <a:t>simulates all </a:t>
            </a:r>
            <a:r>
              <a:rPr lang="en-US" dirty="0"/>
              <a:t>computations </a:t>
            </a:r>
            <a:r>
              <a:rPr lang="en-US" dirty="0" smtClean="0"/>
              <a:t>(up to </a:t>
            </a:r>
            <a:r>
              <a:rPr lang="en-US" b="1" dirty="0" smtClean="0"/>
              <a:t>K</a:t>
            </a:r>
            <a:r>
              <a:rPr lang="en-US" dirty="0" smtClean="0"/>
              <a:t> rounds) </a:t>
            </a:r>
            <a:r>
              <a:rPr lang="en-US" dirty="0"/>
              <a:t>of </a:t>
            </a:r>
            <a:r>
              <a:rPr lang="en-US" b="1" dirty="0" smtClean="0">
                <a:solidFill>
                  <a:srgbClr val="FF0000"/>
                </a:solidFill>
              </a:rPr>
              <a:t>P</a:t>
            </a:r>
          </a:p>
          <a:p>
            <a:pPr lvl="1">
              <a:buClr>
                <a:schemeClr val="tx1"/>
              </a:buClr>
            </a:pPr>
            <a:r>
              <a:rPr lang="en-GB" dirty="0" smtClean="0">
                <a:solidFill>
                  <a:srgbClr val="000000"/>
                </a:solidFill>
              </a:rPr>
              <a:t>lazy: avoid exploring unfeasible runs</a:t>
            </a:r>
          </a:p>
          <a:p>
            <a:pPr marL="0" indent="0">
              <a:buClr>
                <a:schemeClr val="tx1"/>
              </a:buClr>
              <a:buNone/>
            </a:pPr>
            <a:endParaRPr lang="en-GB" sz="2400" b="1" dirty="0" smtClean="0">
              <a:solidFill>
                <a:srgbClr val="FF0000"/>
              </a:solidFill>
              <a:latin typeface="Arial (body)"/>
              <a:cs typeface="Arial (body)"/>
            </a:endParaRPr>
          </a:p>
          <a:p>
            <a:pPr marL="0" indent="0" algn="ctr">
              <a:buClr>
                <a:schemeClr val="tx1"/>
              </a:buClr>
              <a:buNone/>
            </a:pPr>
            <a:r>
              <a:rPr lang="en-GB" sz="2600" b="1" dirty="0" smtClean="0">
                <a:solidFill>
                  <a:srgbClr val="FF0000"/>
                </a:solidFill>
                <a:latin typeface="Arial (body)"/>
                <a:cs typeface="Arial (body)"/>
              </a:rPr>
              <a:t>T</a:t>
            </a:r>
            <a:r>
              <a:rPr lang="en-GB" sz="2600" b="1" dirty="0">
                <a:solidFill>
                  <a:srgbClr val="FF0000"/>
                </a:solidFill>
                <a:latin typeface="Arial (body)"/>
                <a:ea typeface="Arial Unicode MS"/>
                <a:cs typeface="Arial (body)"/>
              </a:rPr>
              <a:t>₁ ∥ </a:t>
            </a:r>
            <a:r>
              <a:rPr lang="en-GB" sz="2600" b="1" dirty="0">
                <a:solidFill>
                  <a:srgbClr val="FF0000"/>
                </a:solidFill>
                <a:latin typeface="Arial (body)"/>
                <a:cs typeface="Arial (body)"/>
              </a:rPr>
              <a:t>T</a:t>
            </a:r>
            <a:r>
              <a:rPr lang="en-GB" sz="2600" b="1" dirty="0">
                <a:solidFill>
                  <a:srgbClr val="FF0000"/>
                </a:solidFill>
                <a:latin typeface="Arial (body)"/>
                <a:ea typeface="Arial Unicode MS"/>
                <a:cs typeface="Arial (body)"/>
              </a:rPr>
              <a:t>₂ ∥ … ∥ </a:t>
            </a:r>
            <a:r>
              <a:rPr lang="en-GB" sz="2600" b="1" dirty="0" err="1">
                <a:solidFill>
                  <a:srgbClr val="FF0000"/>
                </a:solidFill>
                <a:latin typeface="Arial (body)"/>
                <a:ea typeface="Arial Unicode MS"/>
                <a:cs typeface="Arial (body)"/>
              </a:rPr>
              <a:t>T</a:t>
            </a:r>
            <a:r>
              <a:rPr lang="en-GB" sz="2600" b="1" baseline="-25000" dirty="0" err="1">
                <a:solidFill>
                  <a:srgbClr val="FF0000"/>
                </a:solidFill>
                <a:latin typeface="Arial (body)"/>
                <a:ea typeface="Arial Unicode MS"/>
                <a:cs typeface="Arial (body)"/>
              </a:rPr>
              <a:t>n</a:t>
            </a:r>
            <a:r>
              <a:rPr lang="en-GB" sz="2600" b="1" dirty="0">
                <a:solidFill>
                  <a:srgbClr val="FF0000"/>
                </a:solidFill>
                <a:latin typeface="Arial (body)"/>
                <a:ea typeface="Arial Unicode MS"/>
                <a:cs typeface="Arial (body)"/>
              </a:rPr>
              <a:t>  </a:t>
            </a:r>
            <a:r>
              <a:rPr lang="en-GB" sz="2600" b="1" dirty="0">
                <a:solidFill>
                  <a:srgbClr val="000000"/>
                </a:solidFill>
                <a:latin typeface="Arial (body)"/>
                <a:ea typeface="Arial Unicode MS"/>
                <a:cs typeface="Arial (body)"/>
              </a:rPr>
              <a:t>↝  </a:t>
            </a:r>
            <a:r>
              <a:rPr lang="en-GB" sz="2600" b="1" dirty="0">
                <a:solidFill>
                  <a:srgbClr val="0000FF"/>
                </a:solidFill>
                <a:latin typeface="Arial (body)"/>
                <a:ea typeface="Arial Unicode MS"/>
                <a:cs typeface="Arial (body)"/>
              </a:rPr>
              <a:t>(T</a:t>
            </a:r>
            <a:r>
              <a:rPr lang="fr-FR" sz="2600" b="1" dirty="0">
                <a:solidFill>
                  <a:srgbClr val="0000FF"/>
                </a:solidFill>
              </a:rPr>
              <a:t>'</a:t>
            </a:r>
            <a:r>
              <a:rPr lang="en-GB" sz="2600" b="1" baseline="-25000" dirty="0">
                <a:solidFill>
                  <a:srgbClr val="0000FF"/>
                </a:solidFill>
                <a:latin typeface="Arial (body)"/>
                <a:ea typeface="Arial Unicode MS"/>
                <a:cs typeface="Arial (body)"/>
              </a:rPr>
              <a:t>1</a:t>
            </a:r>
            <a:r>
              <a:rPr lang="en-GB" sz="2600" b="1" dirty="0">
                <a:solidFill>
                  <a:srgbClr val="0000FF"/>
                </a:solidFill>
                <a:latin typeface="Arial (body)"/>
                <a:ea typeface="Arial Unicode MS"/>
                <a:cs typeface="Arial (body)"/>
              </a:rPr>
              <a:t> ; T</a:t>
            </a:r>
            <a:r>
              <a:rPr lang="fr-FR" sz="2600" b="1" dirty="0">
                <a:solidFill>
                  <a:srgbClr val="0000FF"/>
                </a:solidFill>
              </a:rPr>
              <a:t>'</a:t>
            </a:r>
            <a:r>
              <a:rPr lang="en-GB" sz="2600" b="1" baseline="-25000" dirty="0">
                <a:solidFill>
                  <a:srgbClr val="0000FF"/>
                </a:solidFill>
                <a:latin typeface="Arial (body)"/>
                <a:ea typeface="Arial Unicode MS"/>
                <a:cs typeface="Arial (body)"/>
              </a:rPr>
              <a:t>2</a:t>
            </a:r>
            <a:r>
              <a:rPr lang="en-GB" sz="2600" b="1" dirty="0">
                <a:solidFill>
                  <a:srgbClr val="0000FF"/>
                </a:solidFill>
                <a:latin typeface="Arial (body)"/>
                <a:ea typeface="Arial Unicode MS"/>
                <a:cs typeface="Arial (body)"/>
              </a:rPr>
              <a:t> ; … ; T</a:t>
            </a:r>
            <a:r>
              <a:rPr lang="fr-FR" sz="2600" b="1" dirty="0">
                <a:solidFill>
                  <a:srgbClr val="0000FF"/>
                </a:solidFill>
              </a:rPr>
              <a:t>'</a:t>
            </a:r>
            <a:r>
              <a:rPr lang="en-GB" sz="2600" b="1" baseline="-25000" dirty="0">
                <a:solidFill>
                  <a:srgbClr val="0000FF"/>
                </a:solidFill>
                <a:latin typeface="Arial (body)"/>
                <a:ea typeface="Arial Unicode MS"/>
                <a:cs typeface="Arial (body)"/>
              </a:rPr>
              <a:t>n</a:t>
            </a:r>
            <a:r>
              <a:rPr lang="en-GB" sz="2600" b="1" dirty="0" smtClean="0">
                <a:solidFill>
                  <a:srgbClr val="0000FF"/>
                </a:solidFill>
                <a:latin typeface="Arial (body)"/>
                <a:ea typeface="Arial Unicode MS"/>
                <a:cs typeface="Arial (body)"/>
              </a:rPr>
              <a:t>)</a:t>
            </a:r>
            <a:r>
              <a:rPr lang="en-GB" sz="2600" b="1" baseline="30000" dirty="0" smtClean="0">
                <a:solidFill>
                  <a:srgbClr val="0000FF"/>
                </a:solidFill>
                <a:latin typeface="Arial (body)"/>
                <a:ea typeface="Arial Unicode MS"/>
                <a:cs typeface="Arial (body)"/>
              </a:rPr>
              <a:t>K</a:t>
            </a:r>
            <a:endParaRPr lang="it-IT" sz="2600" dirty="0"/>
          </a:p>
          <a:p>
            <a:pPr>
              <a:buClr>
                <a:schemeClr val="tx1"/>
              </a:buClr>
            </a:pPr>
            <a:endParaRPr lang="en-US" dirty="0">
              <a:solidFill>
                <a:srgbClr val="FF0000"/>
              </a:solidFill>
            </a:endParaRPr>
          </a:p>
          <a:p>
            <a:pPr>
              <a:buClr>
                <a:schemeClr val="tx1"/>
              </a:buClr>
            </a:pPr>
            <a:endParaRPr lang="en-GB" dirty="0">
              <a:solidFill>
                <a:srgbClr val="000000"/>
              </a:solidFill>
            </a:endParaRPr>
          </a:p>
          <a:p>
            <a:pPr lvl="0">
              <a:buClr>
                <a:schemeClr val="tx1"/>
              </a:buClr>
            </a:pPr>
            <a:endParaRPr lang="en-GB" b="1" dirty="0" smtClean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01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Lazy-</a:t>
            </a:r>
            <a:r>
              <a:rPr lang="en-GB" dirty="0" err="1" smtClean="0"/>
              <a:t>CSeq</a:t>
            </a:r>
            <a:r>
              <a:rPr lang="en-GB" dirty="0" smtClean="0"/>
              <a:t> </a:t>
            </a:r>
            <a:r>
              <a:rPr lang="en-GB" dirty="0" err="1" smtClean="0"/>
              <a:t>Sequentialization</a:t>
            </a:r>
            <a:endParaRPr lang="en-GB" dirty="0"/>
          </a:p>
        </p:txBody>
      </p:sp>
      <p:sp>
        <p:nvSpPr>
          <p:cNvPr id="231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4343400" cy="2514600"/>
          </a:xfrm>
          <a:solidFill>
            <a:srgbClr val="FFFF99"/>
          </a:solidFill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Translation </a:t>
            </a:r>
            <a:r>
              <a:rPr lang="en-US" b="1" dirty="0" smtClean="0">
                <a:solidFill>
                  <a:srgbClr val="FF0000"/>
                </a:solidFill>
              </a:rPr>
              <a:t>P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b="1" dirty="0" smtClean="0">
                <a:solidFill>
                  <a:srgbClr val="000000"/>
                </a:solidFill>
                <a:latin typeface="Arial Unicode MS"/>
                <a:ea typeface="Arial Unicode MS"/>
                <a:cs typeface="Arial Unicode MS"/>
              </a:rPr>
              <a:t>↝ </a:t>
            </a:r>
            <a:r>
              <a:rPr lang="en-US" b="1" dirty="0" smtClean="0">
                <a:solidFill>
                  <a:srgbClr val="0000FF"/>
                </a:solidFill>
              </a:rPr>
              <a:t>P</a:t>
            </a:r>
            <a:r>
              <a:rPr lang="fr-FR" b="1" dirty="0" smtClean="0">
                <a:solidFill>
                  <a:srgbClr val="0000FF"/>
                </a:solidFill>
              </a:rPr>
              <a:t>'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unwinding, </a:t>
            </a:r>
            <a:r>
              <a:rPr lang="en-GB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inlining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thread </a:t>
            </a:r>
            <a:r>
              <a:rPr lang="en-US" b="1" dirty="0" smtClean="0">
                <a:solidFill>
                  <a:srgbClr val="FF0000"/>
                </a:solidFill>
              </a:rPr>
              <a:t>T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b="1" dirty="0" smtClean="0">
                <a:solidFill>
                  <a:srgbClr val="000000"/>
                </a:solidFill>
                <a:latin typeface="Arial Unicode MS"/>
                <a:ea typeface="Arial Unicode MS"/>
                <a:cs typeface="Arial Unicode MS"/>
              </a:rPr>
              <a:t>↝ </a:t>
            </a:r>
            <a:r>
              <a:rPr lang="en-US" dirty="0" smtClean="0">
                <a:solidFill>
                  <a:srgbClr val="0000FF"/>
                </a:solidFill>
              </a:rPr>
              <a:t>function </a:t>
            </a:r>
            <a:r>
              <a:rPr lang="en-GB" b="1" dirty="0" smtClean="0">
                <a:solidFill>
                  <a:srgbClr val="0000FF"/>
                </a:solidFill>
                <a:latin typeface="Arial (body)"/>
                <a:ea typeface="Arial Unicode MS"/>
                <a:cs typeface="Arial (body)"/>
              </a:rPr>
              <a:t>T</a:t>
            </a:r>
            <a:r>
              <a:rPr lang="fr-FR" b="1" dirty="0">
                <a:solidFill>
                  <a:srgbClr val="0000FF"/>
                </a:solidFill>
              </a:rPr>
              <a:t>'</a:t>
            </a:r>
            <a:endParaRPr lang="fr-FR" b="1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pPr lvl="1"/>
            <a:r>
              <a:rPr lang="en-GB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main driver:</a:t>
            </a:r>
          </a:p>
          <a:p>
            <a:pPr lvl="2">
              <a:buClr>
                <a:schemeClr val="tx1"/>
              </a:buClr>
            </a:pPr>
            <a:r>
              <a:rPr lang="en-GB" sz="1600" dirty="0" smtClean="0">
                <a:latin typeface="Courier"/>
                <a:ea typeface="Arial Unicode MS"/>
                <a:cs typeface="Courier"/>
              </a:rPr>
              <a:t>f</a:t>
            </a:r>
            <a:r>
              <a:rPr lang="it-IT" sz="1600" dirty="0" smtClean="0">
                <a:latin typeface="Courier"/>
                <a:ea typeface="Arial Unicode MS"/>
                <a:cs typeface="Courier"/>
              </a:rPr>
              <a:t>or round in [1..K]</a:t>
            </a:r>
          </a:p>
          <a:p>
            <a:pPr lvl="2">
              <a:buClr>
                <a:schemeClr val="tx1"/>
              </a:buClr>
            </a:pPr>
            <a:r>
              <a:rPr lang="it-IT" sz="1600" dirty="0" smtClean="0">
                <a:latin typeface="Courier"/>
                <a:ea typeface="Arial Unicode MS"/>
                <a:cs typeface="Courier"/>
              </a:rPr>
              <a:t>   for </a:t>
            </a:r>
            <a:r>
              <a:rPr lang="it-IT" sz="1600" dirty="0" err="1" smtClean="0">
                <a:latin typeface="Courier"/>
                <a:ea typeface="Arial Unicode MS"/>
                <a:cs typeface="Courier"/>
              </a:rPr>
              <a:t>thread</a:t>
            </a:r>
            <a:r>
              <a:rPr lang="it-IT" sz="1600" dirty="0" smtClean="0">
                <a:latin typeface="Courier"/>
                <a:ea typeface="Arial Unicode MS"/>
                <a:cs typeface="Courier"/>
              </a:rPr>
              <a:t> in [1..N]</a:t>
            </a:r>
            <a:endParaRPr lang="en-GB" sz="1600" dirty="0" smtClean="0">
              <a:latin typeface="Courier"/>
              <a:ea typeface="Arial Unicode MS"/>
              <a:cs typeface="Courier"/>
            </a:endParaRPr>
          </a:p>
          <a:p>
            <a:pPr lvl="2">
              <a:buClr>
                <a:schemeClr val="tx1"/>
              </a:buClr>
            </a:pPr>
            <a:r>
              <a:rPr lang="en-GB" sz="1600" dirty="0" smtClean="0">
                <a:latin typeface="Courier"/>
                <a:ea typeface="Arial Unicode MS"/>
                <a:cs typeface="Courier"/>
              </a:rPr>
              <a:t>      </a:t>
            </a:r>
            <a:r>
              <a:rPr lang="en-GB" sz="1600" b="1" dirty="0" smtClean="0">
                <a:solidFill>
                  <a:srgbClr val="0000FF"/>
                </a:solidFill>
                <a:latin typeface="Courier"/>
                <a:ea typeface="Arial Unicode MS"/>
                <a:cs typeface="Courier"/>
              </a:rPr>
              <a:t>T</a:t>
            </a:r>
            <a:r>
              <a:rPr lang="fr-FR" sz="1600" b="1" dirty="0" smtClean="0">
                <a:solidFill>
                  <a:srgbClr val="0000FF"/>
                </a:solidFill>
                <a:latin typeface="Courier"/>
                <a:cs typeface="Courier"/>
              </a:rPr>
              <a:t>'</a:t>
            </a:r>
            <a:r>
              <a:rPr lang="en-GB" sz="1600" b="1" baseline="-25000" dirty="0" smtClean="0">
                <a:solidFill>
                  <a:srgbClr val="0000FF"/>
                </a:solidFill>
                <a:latin typeface="Courier"/>
                <a:ea typeface="Arial Unicode MS"/>
                <a:cs typeface="Courier"/>
              </a:rPr>
              <a:t>thread </a:t>
            </a:r>
            <a:r>
              <a:rPr lang="en-GB" sz="1600" dirty="0" smtClean="0">
                <a:solidFill>
                  <a:srgbClr val="0000FF"/>
                </a:solidFill>
                <a:latin typeface="Courier"/>
                <a:ea typeface="Arial Unicode MS"/>
                <a:cs typeface="Courier"/>
              </a:rPr>
              <a:t>();</a:t>
            </a:r>
          </a:p>
          <a:p>
            <a:pPr lvl="1">
              <a:buClr>
                <a:schemeClr val="tx1"/>
              </a:buClr>
            </a:pPr>
            <a:endParaRPr lang="en-GB" b="1" baseline="-25000" dirty="0">
              <a:solidFill>
                <a:srgbClr val="0000FF"/>
              </a:solidFill>
              <a:latin typeface="Arial (body)"/>
              <a:ea typeface="Arial Unicode MS"/>
              <a:cs typeface="Arial (body)"/>
            </a:endParaRPr>
          </a:p>
          <a:p>
            <a:pPr lvl="1"/>
            <a:endParaRPr lang="en-GB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 indent="0">
              <a:buNone/>
            </a:pPr>
            <a:endParaRPr lang="en-GB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Lazy-</a:t>
            </a:r>
            <a:r>
              <a:rPr lang="en-GB" dirty="0" err="1" smtClean="0"/>
              <a:t>CSeq</a:t>
            </a:r>
            <a:r>
              <a:rPr lang="en-GB" dirty="0" smtClean="0"/>
              <a:t> </a:t>
            </a:r>
            <a:r>
              <a:rPr lang="en-GB" dirty="0" err="1" smtClean="0"/>
              <a:t>Sequentialization</a:t>
            </a:r>
            <a:endParaRPr lang="en-GB" dirty="0"/>
          </a:p>
        </p:txBody>
      </p:sp>
      <p:sp>
        <p:nvSpPr>
          <p:cNvPr id="231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4343400" cy="2514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rgbClr val="000000"/>
                </a:solidFill>
              </a:rPr>
              <a:t>Translation </a:t>
            </a:r>
            <a:r>
              <a:rPr lang="en-US" b="1" dirty="0" smtClean="0">
                <a:solidFill>
                  <a:srgbClr val="000000"/>
                </a:solidFill>
              </a:rPr>
              <a:t>P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b="1" dirty="0" smtClean="0">
                <a:solidFill>
                  <a:srgbClr val="000000"/>
                </a:solidFill>
                <a:latin typeface="Arial Unicode MS"/>
                <a:ea typeface="Arial Unicode MS"/>
                <a:cs typeface="Arial Unicode MS"/>
              </a:rPr>
              <a:t>↝ </a:t>
            </a:r>
            <a:r>
              <a:rPr lang="en-US" b="1" dirty="0" smtClean="0">
                <a:solidFill>
                  <a:srgbClr val="000000"/>
                </a:solidFill>
              </a:rPr>
              <a:t>P</a:t>
            </a:r>
            <a:r>
              <a:rPr lang="fr-FR" b="1" dirty="0" smtClean="0">
                <a:solidFill>
                  <a:srgbClr val="000000"/>
                </a:solidFill>
              </a:rPr>
              <a:t>'</a:t>
            </a:r>
            <a:r>
              <a:rPr lang="en-GB" dirty="0" smtClean="0">
                <a:solidFill>
                  <a:srgbClr val="000000"/>
                </a:solidFill>
              </a:rPr>
              <a:t>:</a:t>
            </a:r>
          </a:p>
          <a:p>
            <a:pPr lvl="1"/>
            <a:r>
              <a:rPr lang="en-GB" dirty="0" smtClean="0">
                <a:solidFill>
                  <a:srgbClr val="000000"/>
                </a:solidFill>
              </a:rPr>
              <a:t>unwinding, </a:t>
            </a:r>
            <a:r>
              <a:rPr lang="en-GB" dirty="0" err="1" smtClean="0">
                <a:solidFill>
                  <a:srgbClr val="000000"/>
                </a:solidFill>
              </a:rPr>
              <a:t>inlining</a:t>
            </a:r>
            <a:endParaRPr lang="en-US" dirty="0" smtClean="0">
              <a:solidFill>
                <a:srgbClr val="000000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thread </a:t>
            </a:r>
            <a:r>
              <a:rPr lang="en-US" b="1" dirty="0"/>
              <a:t>T</a:t>
            </a:r>
            <a:r>
              <a:rPr lang="en-GB" dirty="0"/>
              <a:t> </a:t>
            </a:r>
            <a:r>
              <a:rPr lang="en-GB" b="1" dirty="0">
                <a:latin typeface="Arial Unicode MS"/>
                <a:ea typeface="Arial Unicode MS"/>
                <a:cs typeface="Arial Unicode MS"/>
              </a:rPr>
              <a:t>↝ </a:t>
            </a:r>
            <a:r>
              <a:rPr lang="en-US" dirty="0"/>
              <a:t>function </a:t>
            </a:r>
            <a:r>
              <a:rPr lang="en-GB" b="1" dirty="0">
                <a:solidFill>
                  <a:srgbClr val="000000"/>
                </a:solidFill>
                <a:latin typeface="Arial (body)"/>
                <a:ea typeface="Arial Unicode MS"/>
                <a:cs typeface="Arial (body)"/>
              </a:rPr>
              <a:t>T</a:t>
            </a:r>
            <a:r>
              <a:rPr lang="fr-FR" b="1" dirty="0">
                <a:solidFill>
                  <a:srgbClr val="000000"/>
                </a:solidFill>
              </a:rPr>
              <a:t>'</a:t>
            </a:r>
            <a:endParaRPr lang="fr-FR" b="1" dirty="0">
              <a:solidFill>
                <a:srgbClr val="000000"/>
              </a:solidFill>
              <a:latin typeface="Courier"/>
              <a:cs typeface="Courier"/>
            </a:endParaRPr>
          </a:p>
          <a:p>
            <a:pPr lvl="1"/>
            <a:r>
              <a:rPr lang="en-GB" dirty="0" smtClean="0">
                <a:solidFill>
                  <a:srgbClr val="000000"/>
                </a:solidFill>
              </a:rPr>
              <a:t>main driver:</a:t>
            </a:r>
          </a:p>
          <a:p>
            <a:pPr lvl="2">
              <a:buClr>
                <a:schemeClr val="tx1"/>
              </a:buClr>
            </a:pPr>
            <a:r>
              <a:rPr lang="en-GB" sz="1600" dirty="0" smtClean="0">
                <a:solidFill>
                  <a:srgbClr val="000000"/>
                </a:solidFill>
                <a:latin typeface="Courier"/>
                <a:ea typeface="Arial Unicode MS"/>
                <a:cs typeface="Courier"/>
              </a:rPr>
              <a:t>f</a:t>
            </a:r>
            <a:r>
              <a:rPr lang="it-IT" sz="1600" dirty="0" smtClean="0">
                <a:solidFill>
                  <a:srgbClr val="000000"/>
                </a:solidFill>
                <a:latin typeface="Courier"/>
                <a:ea typeface="Arial Unicode MS"/>
                <a:cs typeface="Courier"/>
              </a:rPr>
              <a:t>or round in [1..K]</a:t>
            </a:r>
          </a:p>
          <a:p>
            <a:pPr lvl="2">
              <a:buClr>
                <a:schemeClr val="tx1"/>
              </a:buClr>
            </a:pPr>
            <a:r>
              <a:rPr lang="it-IT" sz="1600" dirty="0" smtClean="0">
                <a:solidFill>
                  <a:srgbClr val="000000"/>
                </a:solidFill>
                <a:latin typeface="Courier"/>
                <a:ea typeface="Arial Unicode MS"/>
                <a:cs typeface="Courier"/>
              </a:rPr>
              <a:t>   for </a:t>
            </a:r>
            <a:r>
              <a:rPr lang="it-IT" sz="1600" dirty="0" err="1" smtClean="0">
                <a:solidFill>
                  <a:srgbClr val="000000"/>
                </a:solidFill>
                <a:latin typeface="Courier"/>
                <a:ea typeface="Arial Unicode MS"/>
                <a:cs typeface="Courier"/>
              </a:rPr>
              <a:t>thread</a:t>
            </a:r>
            <a:r>
              <a:rPr lang="it-IT" sz="1600" dirty="0" smtClean="0">
                <a:solidFill>
                  <a:srgbClr val="000000"/>
                </a:solidFill>
                <a:latin typeface="Courier"/>
                <a:ea typeface="Arial Unicode MS"/>
                <a:cs typeface="Courier"/>
              </a:rPr>
              <a:t> in [1..N]</a:t>
            </a:r>
            <a:endParaRPr lang="en-GB" sz="1600" dirty="0" smtClean="0">
              <a:solidFill>
                <a:srgbClr val="000000"/>
              </a:solidFill>
              <a:latin typeface="Courier"/>
              <a:ea typeface="Arial Unicode MS"/>
              <a:cs typeface="Courier"/>
            </a:endParaRPr>
          </a:p>
          <a:p>
            <a:pPr lvl="2">
              <a:buClr>
                <a:schemeClr val="tx1"/>
              </a:buClr>
            </a:pPr>
            <a:r>
              <a:rPr lang="en-GB" sz="1600" dirty="0" smtClean="0">
                <a:solidFill>
                  <a:srgbClr val="000000"/>
                </a:solidFill>
                <a:latin typeface="Courier"/>
                <a:ea typeface="Arial Unicode MS"/>
                <a:cs typeface="Courier"/>
              </a:rPr>
              <a:t>      </a:t>
            </a:r>
            <a:r>
              <a:rPr lang="en-GB" sz="1600" b="1" dirty="0" smtClean="0">
                <a:solidFill>
                  <a:srgbClr val="000000"/>
                </a:solidFill>
                <a:latin typeface="Courier"/>
                <a:ea typeface="Arial Unicode MS"/>
                <a:cs typeface="Courier"/>
              </a:rPr>
              <a:t>T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  <a:cs typeface="Courier"/>
              </a:rPr>
              <a:t>'</a:t>
            </a:r>
            <a:r>
              <a:rPr lang="en-GB" sz="1600" b="1" baseline="-25000" dirty="0" smtClean="0">
                <a:solidFill>
                  <a:srgbClr val="000000"/>
                </a:solidFill>
                <a:latin typeface="Courier"/>
                <a:ea typeface="Arial Unicode MS"/>
                <a:cs typeface="Courier"/>
              </a:rPr>
              <a:t>thread </a:t>
            </a:r>
            <a:r>
              <a:rPr lang="en-GB" sz="1600" dirty="0" smtClean="0">
                <a:solidFill>
                  <a:srgbClr val="000000"/>
                </a:solidFill>
                <a:latin typeface="Courier"/>
                <a:ea typeface="Arial Unicode MS"/>
                <a:cs typeface="Courier"/>
              </a:rPr>
              <a:t>();</a:t>
            </a:r>
          </a:p>
          <a:p>
            <a:pPr lvl="1">
              <a:buClr>
                <a:schemeClr val="tx1"/>
              </a:buClr>
            </a:pPr>
            <a:endParaRPr lang="en-GB" b="1" baseline="-25000" dirty="0">
              <a:solidFill>
                <a:srgbClr val="000000"/>
              </a:solidFill>
              <a:latin typeface="Arial (body)"/>
              <a:ea typeface="Arial Unicode MS"/>
              <a:cs typeface="Arial (body)"/>
            </a:endParaRPr>
          </a:p>
          <a:p>
            <a:pPr lvl="1"/>
            <a:endParaRPr lang="en-GB" dirty="0" smtClean="0">
              <a:solidFill>
                <a:srgbClr val="000000"/>
              </a:solidFill>
            </a:endParaRPr>
          </a:p>
          <a:p>
            <a:pPr marL="0" lvl="1" indent="0">
              <a:buNone/>
            </a:pPr>
            <a:endParaRPr lang="en-GB" sz="1800" dirty="0">
              <a:solidFill>
                <a:srgbClr val="00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228600" y="3505200"/>
            <a:ext cx="4343400" cy="1219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T Extra" pitchFamily="18" charset="2"/>
              <a:buChar char="&gt;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Thread </a:t>
            </a:r>
            <a:r>
              <a:rPr lang="en-US" b="1" dirty="0" smtClean="0">
                <a:solidFill>
                  <a:srgbClr val="FF0000"/>
                </a:solidFill>
              </a:rPr>
              <a:t>T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b="1" dirty="0" smtClean="0">
                <a:solidFill>
                  <a:srgbClr val="000000"/>
                </a:solidFill>
                <a:latin typeface="Arial Unicode MS"/>
                <a:ea typeface="Arial Unicode MS"/>
                <a:cs typeface="Arial Unicode MS"/>
              </a:rPr>
              <a:t>↝ </a:t>
            </a:r>
            <a:r>
              <a:rPr lang="en-US" dirty="0" smtClean="0">
                <a:solidFill>
                  <a:srgbClr val="0000FF"/>
                </a:solidFill>
              </a:rPr>
              <a:t>function </a:t>
            </a:r>
            <a:r>
              <a:rPr lang="en-US" b="1" dirty="0" smtClean="0">
                <a:solidFill>
                  <a:srgbClr val="0000FF"/>
                </a:solidFill>
              </a:rPr>
              <a:t>T</a:t>
            </a:r>
            <a:r>
              <a:rPr lang="fr-FR" b="1" dirty="0" smtClean="0">
                <a:solidFill>
                  <a:srgbClr val="0000FF"/>
                </a:solidFill>
              </a:rPr>
              <a:t>'</a:t>
            </a:r>
          </a:p>
          <a:p>
            <a:pPr lvl="1">
              <a:buClr>
                <a:schemeClr val="tx1"/>
              </a:buClr>
            </a:pPr>
            <a:r>
              <a:rPr lang="it-IT" dirty="0" err="1" smtClean="0">
                <a:solidFill>
                  <a:srgbClr val="FF0000"/>
                </a:solidFill>
              </a:rPr>
              <a:t>var</a:t>
            </a:r>
            <a:r>
              <a:rPr lang="it-IT" dirty="0" smtClean="0">
                <a:solidFill>
                  <a:srgbClr val="FF0000"/>
                </a:solidFill>
              </a:rPr>
              <a:t> x;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b="1" dirty="0" smtClean="0">
                <a:solidFill>
                  <a:srgbClr val="000000"/>
                </a:solidFill>
                <a:latin typeface="Arial Unicode MS"/>
                <a:ea typeface="Arial Unicode MS"/>
                <a:cs typeface="Arial Unicode MS"/>
              </a:rPr>
              <a:t>↝ </a:t>
            </a:r>
            <a:r>
              <a:rPr lang="it-IT" dirty="0" err="1" smtClean="0">
                <a:solidFill>
                  <a:srgbClr val="0000FF"/>
                </a:solidFill>
              </a:rPr>
              <a:t>static</a:t>
            </a:r>
            <a:r>
              <a:rPr lang="it-IT" dirty="0" smtClean="0">
                <a:solidFill>
                  <a:srgbClr val="0000FF"/>
                </a:solidFill>
              </a:rPr>
              <a:t> </a:t>
            </a:r>
            <a:r>
              <a:rPr lang="it-IT" dirty="0" err="1" smtClean="0">
                <a:solidFill>
                  <a:srgbClr val="0000FF"/>
                </a:solidFill>
              </a:rPr>
              <a:t>var</a:t>
            </a:r>
            <a:r>
              <a:rPr lang="it-IT" dirty="0" smtClean="0">
                <a:solidFill>
                  <a:srgbClr val="0000FF"/>
                </a:solidFill>
              </a:rPr>
              <a:t> x;</a:t>
            </a:r>
          </a:p>
          <a:p>
            <a:pPr lvl="1">
              <a:buClr>
                <a:schemeClr val="tx1"/>
              </a:buClr>
            </a:pPr>
            <a:r>
              <a:rPr lang="it-IT" dirty="0" err="1" smtClean="0">
                <a:solidFill>
                  <a:srgbClr val="FF0000"/>
                </a:solidFill>
              </a:rPr>
              <a:t>stmt</a:t>
            </a:r>
            <a:r>
              <a:rPr lang="it-IT" dirty="0" smtClean="0">
                <a:solidFill>
                  <a:srgbClr val="FF0000"/>
                </a:solidFill>
              </a:rPr>
              <a:t>;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b="1" dirty="0" smtClean="0">
                <a:solidFill>
                  <a:srgbClr val="000000"/>
                </a:solidFill>
                <a:latin typeface="Arial Unicode MS"/>
                <a:ea typeface="Arial Unicode MS"/>
                <a:cs typeface="Arial Unicode MS"/>
              </a:rPr>
              <a:t>↝</a:t>
            </a:r>
            <a:r>
              <a:rPr lang="en-GB" b="1" dirty="0" smtClean="0">
                <a:solidFill>
                  <a:srgbClr val="0000FF"/>
                </a:solidFill>
                <a:latin typeface="Arial Unicode MS"/>
                <a:ea typeface="Arial Unicode MS"/>
                <a:cs typeface="Arial Unicode MS"/>
              </a:rPr>
              <a:t> </a:t>
            </a:r>
            <a:r>
              <a:rPr lang="en-GB" dirty="0" smtClean="0">
                <a:solidFill>
                  <a:srgbClr val="0000FF"/>
                </a:solidFill>
                <a:latin typeface="Arial Unicode MS"/>
                <a:ea typeface="Arial Unicode MS"/>
                <a:cs typeface="Arial Unicode MS"/>
              </a:rPr>
              <a:t>guard; </a:t>
            </a:r>
            <a:r>
              <a:rPr lang="en-GB" dirty="0" err="1" smtClean="0">
                <a:solidFill>
                  <a:srgbClr val="0000FF"/>
                </a:solidFill>
                <a:latin typeface="Arial Unicode MS"/>
                <a:ea typeface="Arial Unicode MS"/>
                <a:cs typeface="Arial Unicode MS"/>
              </a:rPr>
              <a:t>stmt</a:t>
            </a:r>
            <a:r>
              <a:rPr lang="en-GB" dirty="0" smtClean="0">
                <a:solidFill>
                  <a:srgbClr val="0000FF"/>
                </a:solidFill>
                <a:latin typeface="Arial Unicode MS"/>
                <a:ea typeface="Arial Unicode MS"/>
                <a:cs typeface="Arial Unicode MS"/>
              </a:rPr>
              <a:t>;</a:t>
            </a:r>
            <a:endParaRPr lang="en-GB" dirty="0" smtClean="0">
              <a:solidFill>
                <a:srgbClr val="0000FF"/>
              </a:solidFill>
              <a:latin typeface="Courier"/>
              <a:ea typeface="Arial Unicode MS"/>
              <a:cs typeface="Courier"/>
            </a:endParaRPr>
          </a:p>
          <a:p>
            <a:pPr lvl="1">
              <a:buClr>
                <a:schemeClr val="tx1"/>
              </a:buClr>
            </a:pPr>
            <a:endParaRPr lang="en-GB" b="1" baseline="-25000" dirty="0" smtClean="0">
              <a:solidFill>
                <a:srgbClr val="0000FF"/>
              </a:solidFill>
              <a:latin typeface="Arial (body)"/>
              <a:ea typeface="Arial Unicode MS"/>
              <a:cs typeface="Arial (body)"/>
            </a:endParaRPr>
          </a:p>
          <a:p>
            <a:pPr lvl="1"/>
            <a:endParaRPr lang="en-GB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 indent="0">
              <a:buFont typeface="Arial"/>
              <a:buNone/>
            </a:pPr>
            <a:endParaRPr lang="en-GB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ounded Rectangle 4"/>
          <p:cNvSpPr>
            <a:spLocks noChangeAspect="1"/>
          </p:cNvSpPr>
          <p:nvPr/>
        </p:nvSpPr>
        <p:spPr>
          <a:xfrm>
            <a:off x="5801058" y="2209800"/>
            <a:ext cx="731520" cy="237744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5918236" y="16764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rgbClr val="0000FF"/>
                </a:solidFill>
                <a:latin typeface="Arial (body)"/>
                <a:ea typeface="Arial Unicode MS"/>
                <a:cs typeface="Arial (body)"/>
              </a:rPr>
              <a:t>T</a:t>
            </a:r>
            <a:r>
              <a:rPr lang="fr-FR" sz="2000" b="1" dirty="0">
                <a:solidFill>
                  <a:srgbClr val="0000FF"/>
                </a:solidFill>
              </a:rPr>
              <a:t>'</a:t>
            </a:r>
            <a:endParaRPr lang="en-GB" sz="2000" baseline="-25000" dirty="0"/>
          </a:p>
        </p:txBody>
      </p:sp>
      <p:cxnSp>
        <p:nvCxnSpPr>
          <p:cNvPr id="7" name="Straight Arrow Connector 6"/>
          <p:cNvCxnSpPr>
            <a:cxnSpLocks noChangeAspect="1"/>
          </p:cNvCxnSpPr>
          <p:nvPr/>
        </p:nvCxnSpPr>
        <p:spPr>
          <a:xfrm>
            <a:off x="5801058" y="2542401"/>
            <a:ext cx="731520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 noChangeAspect="1"/>
          </p:cNvCxnSpPr>
          <p:nvPr/>
        </p:nvCxnSpPr>
        <p:spPr>
          <a:xfrm>
            <a:off x="5801058" y="2847201"/>
            <a:ext cx="731520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608778" y="2286000"/>
            <a:ext cx="762000" cy="271046"/>
          </a:xfrm>
          <a:prstGeom prst="straightConnector1">
            <a:avLst/>
          </a:prstGeom>
          <a:ln w="12700">
            <a:gradFill flip="none" rotWithShape="1">
              <a:gsLst>
                <a:gs pos="0">
                  <a:schemeClr val="tx1"/>
                </a:gs>
                <a:gs pos="100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608778" y="2861846"/>
            <a:ext cx="762000" cy="33754"/>
          </a:xfrm>
          <a:prstGeom prst="straightConnector1">
            <a:avLst/>
          </a:prstGeom>
          <a:ln w="12700">
            <a:gradFill flip="none" rotWithShape="1">
              <a:gsLst>
                <a:gs pos="0">
                  <a:schemeClr val="tx1"/>
                </a:gs>
                <a:gs pos="100000">
                  <a:srgbClr val="FFFFFF"/>
                </a:gs>
              </a:gsLst>
              <a:path path="circle">
                <a:fillToRect l="100000" t="100000"/>
              </a:path>
              <a:tileRect r="-100000" b="-100000"/>
            </a:gra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800036" y="2543246"/>
            <a:ext cx="730800" cy="302400"/>
          </a:xfrm>
          <a:prstGeom prst="rect">
            <a:avLst/>
          </a:prstGeom>
          <a:solidFill>
            <a:srgbClr val="FFFF99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0" name="Rectangle 19"/>
          <p:cNvSpPr>
            <a:spLocks noChangeAspect="1"/>
          </p:cNvSpPr>
          <p:nvPr/>
        </p:nvSpPr>
        <p:spPr>
          <a:xfrm>
            <a:off x="7392378" y="2286000"/>
            <a:ext cx="1370622" cy="609600"/>
          </a:xfrm>
          <a:prstGeom prst="rect">
            <a:avLst/>
          </a:prstGeom>
          <a:solidFill>
            <a:srgbClr val="FFFF99"/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600" dirty="0">
                <a:solidFill>
                  <a:srgbClr val="0000FF"/>
                </a:solidFill>
              </a:rPr>
              <a:t>g</a:t>
            </a:r>
            <a:r>
              <a:rPr lang="en-US" sz="1600" dirty="0" smtClean="0">
                <a:solidFill>
                  <a:srgbClr val="0000FF"/>
                </a:solidFill>
              </a:rPr>
              <a:t>uard; </a:t>
            </a:r>
            <a:r>
              <a:rPr lang="en-US" sz="1600" dirty="0" err="1" smtClean="0">
                <a:solidFill>
                  <a:srgbClr val="FF0000"/>
                </a:solidFill>
              </a:rPr>
              <a:t>stmt</a:t>
            </a:r>
            <a:r>
              <a:rPr lang="en-US" sz="1600" dirty="0" smtClean="0">
                <a:solidFill>
                  <a:srgbClr val="FF0000"/>
                </a:solidFill>
              </a:rPr>
              <a:t>;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0239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Lazy-</a:t>
            </a:r>
            <a:r>
              <a:rPr lang="en-GB" dirty="0" err="1" smtClean="0"/>
              <a:t>CSeq</a:t>
            </a:r>
            <a:r>
              <a:rPr lang="en-GB" dirty="0" smtClean="0"/>
              <a:t> </a:t>
            </a:r>
            <a:r>
              <a:rPr lang="en-GB" dirty="0" err="1" smtClean="0"/>
              <a:t>Sequentialization</a:t>
            </a:r>
            <a:endParaRPr lang="en-GB" dirty="0"/>
          </a:p>
        </p:txBody>
      </p:sp>
      <p:sp>
        <p:nvSpPr>
          <p:cNvPr id="231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4343400" cy="2514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Translation </a:t>
            </a:r>
            <a:r>
              <a:rPr lang="en-US" b="1" dirty="0" smtClean="0"/>
              <a:t>P</a:t>
            </a:r>
            <a:r>
              <a:rPr lang="en-GB" dirty="0" smtClean="0"/>
              <a:t> </a:t>
            </a:r>
            <a:r>
              <a:rPr lang="en-GB" b="1" dirty="0" smtClean="0">
                <a:latin typeface="Arial Unicode MS"/>
                <a:ea typeface="Arial Unicode MS"/>
                <a:cs typeface="Arial Unicode MS"/>
              </a:rPr>
              <a:t>↝ </a:t>
            </a:r>
            <a:r>
              <a:rPr lang="en-US" b="1" dirty="0" smtClean="0"/>
              <a:t>P</a:t>
            </a:r>
            <a:r>
              <a:rPr lang="fr-FR" b="1" dirty="0" smtClean="0"/>
              <a:t>'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unwinding, </a:t>
            </a:r>
            <a:r>
              <a:rPr lang="en-GB" dirty="0" err="1" smtClean="0"/>
              <a:t>inlining</a:t>
            </a:r>
            <a:endParaRPr lang="en-US" dirty="0" smtClean="0"/>
          </a:p>
          <a:p>
            <a:pPr lvl="1">
              <a:buClr>
                <a:schemeClr val="tx1"/>
              </a:buClr>
            </a:pPr>
            <a:r>
              <a:rPr lang="en-US" dirty="0" smtClean="0"/>
              <a:t>thread </a:t>
            </a:r>
            <a:r>
              <a:rPr lang="en-US" b="1" dirty="0" smtClean="0"/>
              <a:t>T</a:t>
            </a:r>
            <a:r>
              <a:rPr lang="en-GB" dirty="0" smtClean="0"/>
              <a:t> </a:t>
            </a:r>
            <a:r>
              <a:rPr lang="en-GB" b="1" dirty="0" smtClean="0">
                <a:latin typeface="Arial Unicode MS"/>
                <a:ea typeface="Arial Unicode MS"/>
                <a:cs typeface="Arial Unicode MS"/>
              </a:rPr>
              <a:t>↝ </a:t>
            </a:r>
            <a:r>
              <a:rPr lang="en-US" dirty="0" smtClean="0"/>
              <a:t>function </a:t>
            </a:r>
            <a:r>
              <a:rPr lang="en-GB" b="1" dirty="0" smtClean="0">
                <a:solidFill>
                  <a:srgbClr val="000000"/>
                </a:solidFill>
                <a:latin typeface="Arial (body)"/>
                <a:ea typeface="Arial Unicode MS"/>
                <a:cs typeface="Arial (body)"/>
              </a:rPr>
              <a:t>T</a:t>
            </a:r>
            <a:r>
              <a:rPr lang="fr-FR" b="1" dirty="0">
                <a:solidFill>
                  <a:srgbClr val="000000"/>
                </a:solidFill>
              </a:rPr>
              <a:t>'</a:t>
            </a:r>
            <a:endParaRPr lang="fr-FR" b="1" dirty="0" smtClean="0">
              <a:solidFill>
                <a:srgbClr val="000000"/>
              </a:solidFill>
              <a:latin typeface="Courier"/>
              <a:cs typeface="Courier"/>
            </a:endParaRPr>
          </a:p>
          <a:p>
            <a:pPr lvl="1"/>
            <a:r>
              <a:rPr lang="en-GB" dirty="0" smtClean="0"/>
              <a:t>main driver:</a:t>
            </a:r>
          </a:p>
          <a:p>
            <a:pPr lvl="2">
              <a:buClr>
                <a:schemeClr val="tx1"/>
              </a:buClr>
            </a:pPr>
            <a:r>
              <a:rPr lang="en-GB" sz="1600" dirty="0" smtClean="0">
                <a:latin typeface="Courier"/>
                <a:ea typeface="Arial Unicode MS"/>
                <a:cs typeface="Courier"/>
              </a:rPr>
              <a:t>f</a:t>
            </a:r>
            <a:r>
              <a:rPr lang="it-IT" sz="1600" dirty="0" smtClean="0">
                <a:latin typeface="Courier"/>
                <a:ea typeface="Arial Unicode MS"/>
                <a:cs typeface="Courier"/>
              </a:rPr>
              <a:t>or round in [1..K]</a:t>
            </a:r>
          </a:p>
          <a:p>
            <a:pPr lvl="2">
              <a:buClr>
                <a:schemeClr val="tx1"/>
              </a:buClr>
            </a:pPr>
            <a:r>
              <a:rPr lang="it-IT" sz="1600" dirty="0" smtClean="0">
                <a:latin typeface="Courier"/>
                <a:ea typeface="Arial Unicode MS"/>
                <a:cs typeface="Courier"/>
              </a:rPr>
              <a:t>   for </a:t>
            </a:r>
            <a:r>
              <a:rPr lang="it-IT" sz="1600" dirty="0" err="1" smtClean="0">
                <a:latin typeface="Courier"/>
                <a:ea typeface="Arial Unicode MS"/>
                <a:cs typeface="Courier"/>
              </a:rPr>
              <a:t>thread</a:t>
            </a:r>
            <a:r>
              <a:rPr lang="it-IT" sz="1600" dirty="0" smtClean="0">
                <a:latin typeface="Courier"/>
                <a:ea typeface="Arial Unicode MS"/>
                <a:cs typeface="Courier"/>
              </a:rPr>
              <a:t> in [1..N]</a:t>
            </a:r>
            <a:endParaRPr lang="en-GB" sz="1600" dirty="0" smtClean="0">
              <a:latin typeface="Courier"/>
              <a:ea typeface="Arial Unicode MS"/>
              <a:cs typeface="Courier"/>
            </a:endParaRPr>
          </a:p>
          <a:p>
            <a:pPr lvl="2">
              <a:buClr>
                <a:schemeClr val="tx1"/>
              </a:buClr>
            </a:pPr>
            <a:r>
              <a:rPr lang="en-GB" sz="1600" dirty="0" smtClean="0">
                <a:latin typeface="Courier"/>
                <a:ea typeface="Arial Unicode MS"/>
                <a:cs typeface="Courier"/>
              </a:rPr>
              <a:t>      </a:t>
            </a:r>
            <a:r>
              <a:rPr lang="en-GB" sz="1600" b="1" dirty="0" smtClean="0">
                <a:latin typeface="Courier"/>
                <a:ea typeface="Arial Unicode MS"/>
                <a:cs typeface="Courier"/>
              </a:rPr>
              <a:t>T</a:t>
            </a:r>
            <a:r>
              <a:rPr lang="fr-FR" sz="1600" b="1" dirty="0" smtClean="0">
                <a:latin typeface="Courier"/>
                <a:cs typeface="Courier"/>
              </a:rPr>
              <a:t>'</a:t>
            </a:r>
            <a:r>
              <a:rPr lang="en-GB" sz="1600" b="1" baseline="-25000" dirty="0" smtClean="0">
                <a:latin typeface="Courier"/>
                <a:ea typeface="Arial Unicode MS"/>
                <a:cs typeface="Courier"/>
              </a:rPr>
              <a:t>thread </a:t>
            </a:r>
            <a:r>
              <a:rPr lang="en-GB" sz="1600" dirty="0" smtClean="0">
                <a:latin typeface="Courier"/>
                <a:ea typeface="Arial Unicode MS"/>
                <a:cs typeface="Courier"/>
              </a:rPr>
              <a:t>();</a:t>
            </a:r>
          </a:p>
          <a:p>
            <a:pPr lvl="1">
              <a:buClr>
                <a:schemeClr val="tx1"/>
              </a:buClr>
            </a:pPr>
            <a:endParaRPr lang="en-GB" b="1" baseline="-25000" dirty="0">
              <a:latin typeface="Arial (body)"/>
              <a:ea typeface="Arial Unicode MS"/>
              <a:cs typeface="Arial (body)"/>
            </a:endParaRPr>
          </a:p>
          <a:p>
            <a:pPr lvl="1"/>
            <a:endParaRPr lang="en-GB" dirty="0" smtClean="0"/>
          </a:p>
          <a:p>
            <a:pPr marL="0" lvl="1" indent="0">
              <a:buNone/>
            </a:pPr>
            <a:endParaRPr lang="en-GB" sz="1800" dirty="0"/>
          </a:p>
        </p:txBody>
      </p:sp>
      <p:sp>
        <p:nvSpPr>
          <p:cNvPr id="5" name="Rounded Rectangle 4"/>
          <p:cNvSpPr>
            <a:spLocks noChangeAspect="1"/>
          </p:cNvSpPr>
          <p:nvPr/>
        </p:nvSpPr>
        <p:spPr>
          <a:xfrm>
            <a:off x="5801058" y="2209800"/>
            <a:ext cx="731520" cy="28194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5918236" y="16764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rgbClr val="0000FF"/>
                </a:solidFill>
                <a:latin typeface="Arial (body)"/>
                <a:ea typeface="Arial Unicode MS"/>
                <a:cs typeface="Arial (body)"/>
              </a:rPr>
              <a:t>T</a:t>
            </a:r>
            <a:r>
              <a:rPr lang="fr-FR" sz="2000" b="1" dirty="0">
                <a:solidFill>
                  <a:srgbClr val="0000FF"/>
                </a:solidFill>
              </a:rPr>
              <a:t>'</a:t>
            </a:r>
            <a:endParaRPr lang="en-GB" sz="2000" baseline="-25000" dirty="0"/>
          </a:p>
        </p:txBody>
      </p:sp>
      <p:cxnSp>
        <p:nvCxnSpPr>
          <p:cNvPr id="7" name="Straight Arrow Connector 6"/>
          <p:cNvCxnSpPr>
            <a:cxnSpLocks noChangeAspect="1"/>
          </p:cNvCxnSpPr>
          <p:nvPr/>
        </p:nvCxnSpPr>
        <p:spPr>
          <a:xfrm>
            <a:off x="5801058" y="2542401"/>
            <a:ext cx="731520" cy="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 noChangeAspect="1"/>
          </p:cNvCxnSpPr>
          <p:nvPr/>
        </p:nvCxnSpPr>
        <p:spPr>
          <a:xfrm>
            <a:off x="5807569" y="3172178"/>
            <a:ext cx="731520" cy="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228600" y="4800600"/>
            <a:ext cx="4343400" cy="1676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T Extra" pitchFamily="18" charset="2"/>
              <a:buChar char="&gt;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FontTx/>
              <a:buNone/>
            </a:pPr>
            <a:r>
              <a:rPr lang="it-IT" dirty="0" err="1" smtClean="0"/>
              <a:t>Thread</a:t>
            </a:r>
            <a:r>
              <a:rPr lang="it-IT" dirty="0" smtClean="0"/>
              <a:t> </a:t>
            </a:r>
            <a:r>
              <a:rPr lang="it-IT" dirty="0" err="1" smtClean="0"/>
              <a:t>simulation</a:t>
            </a:r>
            <a:r>
              <a:rPr lang="it-IT" dirty="0" smtClean="0"/>
              <a:t>: </a:t>
            </a:r>
            <a:r>
              <a:rPr lang="it-IT" b="1" dirty="0" smtClean="0">
                <a:solidFill>
                  <a:srgbClr val="CC0099"/>
                </a:solidFill>
              </a:rPr>
              <a:t>round 1</a:t>
            </a:r>
          </a:p>
          <a:p>
            <a:pPr lvl="1">
              <a:buClr>
                <a:schemeClr val="tx1"/>
              </a:buClr>
            </a:pPr>
            <a:r>
              <a:rPr lang="it-IT" dirty="0" err="1" smtClean="0"/>
              <a:t>guess</a:t>
            </a:r>
            <a:r>
              <a:rPr lang="it-IT" dirty="0" smtClean="0"/>
              <a:t> </a:t>
            </a:r>
            <a:r>
              <a:rPr lang="it-IT" dirty="0" err="1" smtClean="0"/>
              <a:t>context-switch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</a:t>
            </a:r>
            <a:r>
              <a:rPr lang="it-IT" b="1" i="1" dirty="0" smtClean="0">
                <a:solidFill>
                  <a:srgbClr val="0000FF"/>
                </a:solidFill>
              </a:rPr>
              <a:t>p</a:t>
            </a:r>
            <a:r>
              <a:rPr lang="it-IT" b="1" i="1" baseline="-25000" dirty="0" smtClean="0">
                <a:solidFill>
                  <a:srgbClr val="0000FF"/>
                </a:solidFill>
              </a:rPr>
              <a:t>1</a:t>
            </a:r>
          </a:p>
          <a:p>
            <a:pPr lvl="1">
              <a:buClr>
                <a:schemeClr val="tx1"/>
              </a:buClr>
            </a:pPr>
            <a:r>
              <a:rPr lang="it-IT" dirty="0" err="1" smtClean="0"/>
              <a:t>execute</a:t>
            </a:r>
            <a:r>
              <a:rPr lang="it-IT" dirty="0" smtClean="0"/>
              <a:t> </a:t>
            </a:r>
            <a:r>
              <a:rPr lang="it-IT" dirty="0" err="1" smtClean="0"/>
              <a:t>stmts</a:t>
            </a:r>
            <a:r>
              <a:rPr lang="it-IT" dirty="0" smtClean="0"/>
              <a:t> </a:t>
            </a:r>
            <a:r>
              <a:rPr lang="it-IT" dirty="0" err="1" smtClean="0"/>
              <a:t>before</a:t>
            </a:r>
            <a:r>
              <a:rPr lang="it-IT" dirty="0" smtClean="0"/>
              <a:t> </a:t>
            </a:r>
            <a:r>
              <a:rPr lang="it-IT" b="1" i="1" dirty="0" smtClean="0">
                <a:solidFill>
                  <a:srgbClr val="0000FF"/>
                </a:solidFill>
              </a:rPr>
              <a:t>p</a:t>
            </a:r>
            <a:r>
              <a:rPr lang="it-IT" b="1" i="1" baseline="-25000" dirty="0" smtClean="0">
                <a:solidFill>
                  <a:srgbClr val="0000FF"/>
                </a:solidFill>
              </a:rPr>
              <a:t>1</a:t>
            </a:r>
            <a:endParaRPr lang="it-IT" b="1" i="1" dirty="0" smtClean="0">
              <a:solidFill>
                <a:srgbClr val="0000FF"/>
              </a:solidFill>
            </a:endParaRPr>
          </a:p>
          <a:p>
            <a:pPr lvl="1">
              <a:buClr>
                <a:schemeClr val="tx1"/>
              </a:buClr>
            </a:pPr>
            <a:r>
              <a:rPr lang="it-IT" dirty="0" err="1" smtClean="0"/>
              <a:t>jump</a:t>
            </a:r>
            <a:r>
              <a:rPr lang="it-IT" dirty="0" smtClean="0"/>
              <a:t> in </a:t>
            </a:r>
            <a:r>
              <a:rPr lang="it-IT" dirty="0" err="1" smtClean="0"/>
              <a:t>mult</a:t>
            </a:r>
            <a:r>
              <a:rPr lang="it-IT" dirty="0"/>
              <a:t>.</a:t>
            </a:r>
            <a:r>
              <a:rPr lang="it-IT" dirty="0" smtClean="0"/>
              <a:t> </a:t>
            </a:r>
            <a:r>
              <a:rPr lang="it-IT" dirty="0" err="1" smtClean="0"/>
              <a:t>hops</a:t>
            </a:r>
            <a:r>
              <a:rPr lang="it-IT" dirty="0" smtClean="0"/>
              <a:t> to the end</a:t>
            </a:r>
          </a:p>
          <a:p>
            <a:pPr lvl="1">
              <a:buClr>
                <a:schemeClr val="tx1"/>
              </a:buClr>
            </a:pPr>
            <a:endParaRPr lang="en-GB" b="1" baseline="-25000" dirty="0" smtClean="0">
              <a:solidFill>
                <a:srgbClr val="0000FF"/>
              </a:solidFill>
              <a:latin typeface="Arial (body)"/>
              <a:ea typeface="Arial Unicode MS"/>
              <a:cs typeface="Arial (body)"/>
            </a:endParaRPr>
          </a:p>
          <a:p>
            <a:pPr lvl="1"/>
            <a:endParaRPr lang="en-GB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 indent="0">
              <a:buFont typeface="Arial"/>
              <a:buNone/>
            </a:pPr>
            <a:endParaRPr lang="en-GB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228600" y="3505200"/>
            <a:ext cx="43434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T Extra" pitchFamily="18" charset="2"/>
              <a:buChar char="&gt;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FontTx/>
              <a:buNone/>
            </a:pPr>
            <a:r>
              <a:rPr lang="en-US" dirty="0" smtClean="0">
                <a:solidFill>
                  <a:srgbClr val="000000"/>
                </a:solidFill>
              </a:rPr>
              <a:t>Thread </a:t>
            </a:r>
            <a:r>
              <a:rPr lang="en-US" b="1" dirty="0" smtClean="0">
                <a:solidFill>
                  <a:srgbClr val="000000"/>
                </a:solidFill>
              </a:rPr>
              <a:t>T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b="1" dirty="0" smtClean="0">
                <a:solidFill>
                  <a:srgbClr val="000000"/>
                </a:solidFill>
                <a:latin typeface="Arial Unicode MS"/>
                <a:ea typeface="Arial Unicode MS"/>
                <a:cs typeface="Arial Unicode MS"/>
              </a:rPr>
              <a:t>↝ </a:t>
            </a:r>
            <a:r>
              <a:rPr lang="en-US" dirty="0" smtClean="0">
                <a:solidFill>
                  <a:srgbClr val="000000"/>
                </a:solidFill>
              </a:rPr>
              <a:t>function </a:t>
            </a:r>
            <a:r>
              <a:rPr lang="en-US" b="1" dirty="0" smtClean="0">
                <a:solidFill>
                  <a:srgbClr val="000000"/>
                </a:solidFill>
              </a:rPr>
              <a:t>T</a:t>
            </a:r>
            <a:r>
              <a:rPr lang="fr-FR" b="1" dirty="0" smtClean="0">
                <a:solidFill>
                  <a:srgbClr val="000000"/>
                </a:solidFill>
              </a:rPr>
              <a:t>'</a:t>
            </a:r>
          </a:p>
          <a:p>
            <a:pPr lvl="1">
              <a:buClr>
                <a:schemeClr val="tx1"/>
              </a:buClr>
            </a:pPr>
            <a:r>
              <a:rPr lang="it-IT" dirty="0" err="1" smtClean="0">
                <a:solidFill>
                  <a:srgbClr val="000000"/>
                </a:solidFill>
              </a:rPr>
              <a:t>var</a:t>
            </a:r>
            <a:r>
              <a:rPr lang="it-IT" dirty="0" smtClean="0">
                <a:solidFill>
                  <a:srgbClr val="000000"/>
                </a:solidFill>
              </a:rPr>
              <a:t> x;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b="1" dirty="0" smtClean="0">
                <a:solidFill>
                  <a:srgbClr val="000000"/>
                </a:solidFill>
                <a:latin typeface="Arial Unicode MS"/>
                <a:ea typeface="Arial Unicode MS"/>
                <a:cs typeface="Arial Unicode MS"/>
              </a:rPr>
              <a:t>↝ </a:t>
            </a:r>
            <a:r>
              <a:rPr lang="it-IT" dirty="0" err="1" smtClean="0">
                <a:solidFill>
                  <a:srgbClr val="000000"/>
                </a:solidFill>
              </a:rPr>
              <a:t>static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var</a:t>
            </a:r>
            <a:r>
              <a:rPr lang="it-IT" dirty="0" smtClean="0">
                <a:solidFill>
                  <a:srgbClr val="000000"/>
                </a:solidFill>
              </a:rPr>
              <a:t> x;</a:t>
            </a:r>
          </a:p>
          <a:p>
            <a:pPr lvl="1">
              <a:buClr>
                <a:schemeClr val="tx1"/>
              </a:buClr>
            </a:pPr>
            <a:r>
              <a:rPr lang="it-IT" dirty="0" err="1" smtClean="0">
                <a:solidFill>
                  <a:srgbClr val="000000"/>
                </a:solidFill>
              </a:rPr>
              <a:t>stmt</a:t>
            </a:r>
            <a:r>
              <a:rPr lang="it-IT" dirty="0" smtClean="0">
                <a:solidFill>
                  <a:srgbClr val="000000"/>
                </a:solidFill>
              </a:rPr>
              <a:t>;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b="1" dirty="0" smtClean="0">
                <a:solidFill>
                  <a:srgbClr val="000000"/>
                </a:solidFill>
                <a:latin typeface="Arial Unicode MS"/>
                <a:ea typeface="Arial Unicode MS"/>
                <a:cs typeface="Arial Unicode MS"/>
              </a:rPr>
              <a:t>↝ </a:t>
            </a:r>
            <a:r>
              <a:rPr lang="en-GB" dirty="0" smtClean="0">
                <a:solidFill>
                  <a:srgbClr val="000000"/>
                </a:solidFill>
                <a:latin typeface="Arial Unicode MS"/>
                <a:ea typeface="Arial Unicode MS"/>
                <a:cs typeface="Arial Unicode MS"/>
              </a:rPr>
              <a:t>guard; </a:t>
            </a:r>
            <a:r>
              <a:rPr lang="en-GB" dirty="0" err="1" smtClean="0">
                <a:solidFill>
                  <a:srgbClr val="000000"/>
                </a:solidFill>
                <a:latin typeface="Arial Unicode MS"/>
                <a:ea typeface="Arial Unicode MS"/>
                <a:cs typeface="Arial Unicode MS"/>
              </a:rPr>
              <a:t>stmt</a:t>
            </a:r>
            <a:r>
              <a:rPr lang="en-GB" dirty="0" smtClean="0">
                <a:solidFill>
                  <a:srgbClr val="000000"/>
                </a:solidFill>
                <a:latin typeface="Arial Unicode MS"/>
                <a:ea typeface="Arial Unicode MS"/>
                <a:cs typeface="Arial Unicode MS"/>
              </a:rPr>
              <a:t>;</a:t>
            </a:r>
            <a:endParaRPr lang="en-GB" dirty="0" smtClean="0">
              <a:solidFill>
                <a:srgbClr val="000000"/>
              </a:solidFill>
              <a:latin typeface="Courier"/>
              <a:ea typeface="Arial Unicode MS"/>
              <a:cs typeface="Courier"/>
            </a:endParaRPr>
          </a:p>
          <a:p>
            <a:pPr lvl="1">
              <a:buClr>
                <a:schemeClr val="tx1"/>
              </a:buClr>
            </a:pPr>
            <a:endParaRPr lang="en-GB" b="1" baseline="-25000" dirty="0" smtClean="0">
              <a:solidFill>
                <a:srgbClr val="000000"/>
              </a:solidFill>
              <a:latin typeface="Arial (body)"/>
              <a:ea typeface="Arial Unicode MS"/>
              <a:cs typeface="Arial (body)"/>
            </a:endParaRPr>
          </a:p>
          <a:p>
            <a:pPr lvl="1"/>
            <a:endParaRPr lang="en-GB" dirty="0" smtClean="0">
              <a:solidFill>
                <a:srgbClr val="000000"/>
              </a:solidFill>
            </a:endParaRPr>
          </a:p>
          <a:p>
            <a:pPr marL="0" lvl="1" indent="0">
              <a:buFont typeface="Arial"/>
              <a:buNone/>
            </a:pPr>
            <a:endParaRPr lang="en-GB" sz="1800" dirty="0">
              <a:solidFill>
                <a:srgbClr val="00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5638800" y="1848654"/>
            <a:ext cx="304800" cy="28545"/>
          </a:xfrm>
          <a:prstGeom prst="straightConnector1">
            <a:avLst/>
          </a:prstGeom>
          <a:ln w="38100">
            <a:solidFill>
              <a:srgbClr val="CC0099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 noChangeAspect="1"/>
          </p:cNvCxnSpPr>
          <p:nvPr/>
        </p:nvCxnSpPr>
        <p:spPr>
          <a:xfrm>
            <a:off x="5638800" y="2349639"/>
            <a:ext cx="0" cy="317361"/>
          </a:xfrm>
          <a:prstGeom prst="straightConnector1">
            <a:avLst/>
          </a:prstGeom>
          <a:ln w="38100">
            <a:solidFill>
              <a:srgbClr val="CC0099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 noChangeAspect="1"/>
          </p:cNvCxnSpPr>
          <p:nvPr/>
        </p:nvCxnSpPr>
        <p:spPr>
          <a:xfrm>
            <a:off x="5638800" y="2349639"/>
            <a:ext cx="172800" cy="0"/>
          </a:xfrm>
          <a:prstGeom prst="straightConnector1">
            <a:avLst/>
          </a:prstGeom>
          <a:ln w="38100">
            <a:solidFill>
              <a:srgbClr val="CC0099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 noChangeAspect="1"/>
          </p:cNvCxnSpPr>
          <p:nvPr/>
        </p:nvCxnSpPr>
        <p:spPr>
          <a:xfrm>
            <a:off x="5638800" y="2667000"/>
            <a:ext cx="172800" cy="0"/>
          </a:xfrm>
          <a:prstGeom prst="straightConnector1">
            <a:avLst/>
          </a:prstGeom>
          <a:ln w="38100">
            <a:solidFill>
              <a:srgbClr val="CC0099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cxnSpLocks noChangeAspect="1"/>
          </p:cNvCxnSpPr>
          <p:nvPr/>
        </p:nvCxnSpPr>
        <p:spPr>
          <a:xfrm>
            <a:off x="5638800" y="1877199"/>
            <a:ext cx="0" cy="561201"/>
          </a:xfrm>
          <a:prstGeom prst="straightConnector1">
            <a:avLst/>
          </a:prstGeom>
          <a:ln w="38100">
            <a:solidFill>
              <a:srgbClr val="CC0099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cxnSpLocks noChangeAspect="1"/>
          </p:cNvCxnSpPr>
          <p:nvPr/>
        </p:nvCxnSpPr>
        <p:spPr>
          <a:xfrm>
            <a:off x="5811578" y="2856088"/>
            <a:ext cx="702000" cy="0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477000" y="2647890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i="1" dirty="0" smtClean="0">
                <a:solidFill>
                  <a:srgbClr val="0000FF"/>
                </a:solidFill>
              </a:rPr>
              <a:t> </a:t>
            </a:r>
            <a:r>
              <a:rPr lang="it-IT" sz="2000" dirty="0" err="1" smtClean="0">
                <a:solidFill>
                  <a:srgbClr val="0000FF"/>
                </a:solidFill>
              </a:rPr>
              <a:t>context-switch</a:t>
            </a:r>
            <a:r>
              <a:rPr lang="it-IT" sz="2000" b="1" i="1" baseline="-25000" dirty="0" smtClean="0">
                <a:solidFill>
                  <a:srgbClr val="0000FF"/>
                </a:solidFill>
              </a:rPr>
              <a:t>  </a:t>
            </a:r>
            <a:r>
              <a:rPr lang="it-IT" sz="2000" b="1" i="1" dirty="0">
                <a:solidFill>
                  <a:srgbClr val="0000FF"/>
                </a:solidFill>
              </a:rPr>
              <a:t>p</a:t>
            </a:r>
            <a:r>
              <a:rPr lang="it-IT" sz="2000" b="1" i="1" baseline="-25000" dirty="0">
                <a:solidFill>
                  <a:srgbClr val="0000FF"/>
                </a:solidFill>
              </a:rPr>
              <a:t>1</a:t>
            </a:r>
            <a:r>
              <a:rPr lang="it-IT" sz="2000" b="1" i="1" dirty="0">
                <a:solidFill>
                  <a:srgbClr val="0000FF"/>
                </a:solidFill>
              </a:rPr>
              <a:t> </a:t>
            </a:r>
            <a:endParaRPr lang="en-GB" sz="2000" b="1" baseline="-25000" dirty="0">
              <a:solidFill>
                <a:srgbClr val="0000FF"/>
              </a:solidFill>
            </a:endParaRPr>
          </a:p>
        </p:txBody>
      </p:sp>
      <p:cxnSp>
        <p:nvCxnSpPr>
          <p:cNvPr id="30" name="Straight Arrow Connector 29"/>
          <p:cNvCxnSpPr>
            <a:cxnSpLocks noChangeAspect="1"/>
          </p:cNvCxnSpPr>
          <p:nvPr/>
        </p:nvCxnSpPr>
        <p:spPr>
          <a:xfrm>
            <a:off x="5791200" y="3505200"/>
            <a:ext cx="731520" cy="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cxnSpLocks noChangeAspect="1"/>
          </p:cNvCxnSpPr>
          <p:nvPr/>
        </p:nvCxnSpPr>
        <p:spPr>
          <a:xfrm>
            <a:off x="5791200" y="3810000"/>
            <a:ext cx="731520" cy="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rved Right Arrow 33"/>
          <p:cNvSpPr/>
          <p:nvPr/>
        </p:nvSpPr>
        <p:spPr>
          <a:xfrm>
            <a:off x="5596464" y="3311880"/>
            <a:ext cx="187200" cy="32400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36" name="Straight Arrow Connector 35"/>
          <p:cNvCxnSpPr>
            <a:cxnSpLocks noChangeAspect="1"/>
          </p:cNvCxnSpPr>
          <p:nvPr/>
        </p:nvCxnSpPr>
        <p:spPr>
          <a:xfrm>
            <a:off x="5791200" y="4114800"/>
            <a:ext cx="731520" cy="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cxnSpLocks noChangeAspect="1"/>
          </p:cNvCxnSpPr>
          <p:nvPr/>
        </p:nvCxnSpPr>
        <p:spPr>
          <a:xfrm>
            <a:off x="5791200" y="4696178"/>
            <a:ext cx="731520" cy="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urved Right Arrow 41"/>
          <p:cNvSpPr/>
          <p:nvPr/>
        </p:nvSpPr>
        <p:spPr>
          <a:xfrm>
            <a:off x="5596464" y="3638400"/>
            <a:ext cx="187200" cy="32400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Curved Right Arrow 42"/>
          <p:cNvSpPr/>
          <p:nvPr/>
        </p:nvSpPr>
        <p:spPr>
          <a:xfrm>
            <a:off x="5596464" y="3962400"/>
            <a:ext cx="187200" cy="32400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 rot="16200000">
            <a:off x="5682545" y="4152900"/>
            <a:ext cx="838200" cy="6096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ctr"/>
            <a:r>
              <a:rPr lang="en-GB" b="1" dirty="0" smtClean="0">
                <a:solidFill>
                  <a:schemeClr val="bg1">
                    <a:lumMod val="75000"/>
                  </a:schemeClr>
                </a:solidFill>
              </a:rPr>
              <a:t> ... </a:t>
            </a:r>
            <a:endParaRPr lang="en-GB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6" name="Curved Right Arrow 45"/>
          <p:cNvSpPr/>
          <p:nvPr/>
        </p:nvSpPr>
        <p:spPr>
          <a:xfrm>
            <a:off x="5603520" y="4572000"/>
            <a:ext cx="187200" cy="32400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 rot="16200000">
            <a:off x="5219700" y="4152901"/>
            <a:ext cx="838200" cy="6096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ctr"/>
            <a:r>
              <a:rPr lang="en-GB" b="1" dirty="0" smtClean="0">
                <a:solidFill>
                  <a:srgbClr val="CC0099"/>
                </a:solidFill>
              </a:rPr>
              <a:t> ... </a:t>
            </a:r>
            <a:endParaRPr lang="en-GB" b="1" dirty="0">
              <a:solidFill>
                <a:srgbClr val="CC0099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050800" y="5605046"/>
            <a:ext cx="35814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s</a:t>
            </a:r>
            <a:r>
              <a:rPr lang="en-GB" sz="1600" dirty="0" smtClean="0"/>
              <a:t>imulation r</a:t>
            </a:r>
            <a:r>
              <a:rPr lang="en-GB" sz="1600" dirty="0" smtClean="0"/>
              <a:t>ound 1</a:t>
            </a:r>
            <a:endParaRPr lang="en-GB" sz="1600" dirty="0"/>
          </a:p>
        </p:txBody>
      </p:sp>
      <p:sp>
        <p:nvSpPr>
          <p:cNvPr id="51" name="TextBox 50"/>
          <p:cNvSpPr txBox="1"/>
          <p:nvPr/>
        </p:nvSpPr>
        <p:spPr>
          <a:xfrm rot="16200000">
            <a:off x="4962555" y="2047845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 smtClean="0">
                <a:solidFill>
                  <a:srgbClr val="0000FF"/>
                </a:solidFill>
              </a:rPr>
              <a:t>exec</a:t>
            </a:r>
            <a:endParaRPr lang="en-GB" sz="2000" baseline="-25000" dirty="0">
              <a:solidFill>
                <a:srgbClr val="0000FF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 rot="16200000">
            <a:off x="4962555" y="3495646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 smtClean="0">
                <a:solidFill>
                  <a:srgbClr val="0000FF"/>
                </a:solidFill>
              </a:rPr>
              <a:t>skip</a:t>
            </a:r>
            <a:endParaRPr lang="en-GB" sz="2000" baseline="-25000" dirty="0">
              <a:solidFill>
                <a:srgbClr val="0000FF"/>
              </a:solidFill>
            </a:endParaRPr>
          </a:p>
        </p:txBody>
      </p:sp>
      <p:sp>
        <p:nvSpPr>
          <p:cNvPr id="54" name="Curved Right Arrow 53"/>
          <p:cNvSpPr/>
          <p:nvPr/>
        </p:nvSpPr>
        <p:spPr>
          <a:xfrm>
            <a:off x="5604000" y="2980420"/>
            <a:ext cx="187200" cy="32400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99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Lazy-</a:t>
            </a:r>
            <a:r>
              <a:rPr lang="en-GB" dirty="0" err="1" smtClean="0"/>
              <a:t>CSeq</a:t>
            </a:r>
            <a:r>
              <a:rPr lang="en-GB" dirty="0" smtClean="0"/>
              <a:t> </a:t>
            </a:r>
            <a:r>
              <a:rPr lang="en-GB" dirty="0" err="1" smtClean="0"/>
              <a:t>Sequentialization</a:t>
            </a:r>
            <a:endParaRPr lang="en-GB" dirty="0"/>
          </a:p>
        </p:txBody>
      </p:sp>
      <p:sp>
        <p:nvSpPr>
          <p:cNvPr id="231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4343400" cy="25146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rgbClr val="000000"/>
                </a:solidFill>
              </a:rPr>
              <a:t>Translation </a:t>
            </a:r>
            <a:r>
              <a:rPr lang="en-US" b="1" dirty="0" smtClean="0">
                <a:solidFill>
                  <a:srgbClr val="000000"/>
                </a:solidFill>
              </a:rPr>
              <a:t>P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b="1" dirty="0" smtClean="0">
                <a:solidFill>
                  <a:srgbClr val="000000"/>
                </a:solidFill>
                <a:latin typeface="Arial Unicode MS"/>
                <a:ea typeface="Arial Unicode MS"/>
                <a:cs typeface="Arial Unicode MS"/>
              </a:rPr>
              <a:t>↝ </a:t>
            </a:r>
            <a:r>
              <a:rPr lang="en-US" b="1" dirty="0" smtClean="0">
                <a:solidFill>
                  <a:srgbClr val="000000"/>
                </a:solidFill>
              </a:rPr>
              <a:t>P</a:t>
            </a:r>
            <a:r>
              <a:rPr lang="fr-FR" b="1" dirty="0" smtClean="0">
                <a:solidFill>
                  <a:srgbClr val="000000"/>
                </a:solidFill>
              </a:rPr>
              <a:t>'</a:t>
            </a:r>
            <a:r>
              <a:rPr lang="en-GB" dirty="0" smtClean="0">
                <a:solidFill>
                  <a:srgbClr val="000000"/>
                </a:solidFill>
              </a:rPr>
              <a:t>:</a:t>
            </a:r>
          </a:p>
          <a:p>
            <a:pPr lvl="1"/>
            <a:r>
              <a:rPr lang="en-GB" dirty="0" smtClean="0">
                <a:solidFill>
                  <a:srgbClr val="000000"/>
                </a:solidFill>
              </a:rPr>
              <a:t>unwinding, </a:t>
            </a:r>
            <a:r>
              <a:rPr lang="en-GB" dirty="0" err="1" smtClean="0">
                <a:solidFill>
                  <a:srgbClr val="000000"/>
                </a:solidFill>
              </a:rPr>
              <a:t>inlining</a:t>
            </a:r>
            <a:endParaRPr lang="en-US" dirty="0" smtClean="0">
              <a:solidFill>
                <a:srgbClr val="000000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dirty="0"/>
              <a:t>thread </a:t>
            </a:r>
            <a:r>
              <a:rPr lang="en-US" b="1" dirty="0"/>
              <a:t>T</a:t>
            </a:r>
            <a:r>
              <a:rPr lang="en-GB" dirty="0"/>
              <a:t> </a:t>
            </a:r>
            <a:r>
              <a:rPr lang="en-GB" b="1" dirty="0">
                <a:latin typeface="Arial Unicode MS"/>
                <a:ea typeface="Arial Unicode MS"/>
                <a:cs typeface="Arial Unicode MS"/>
              </a:rPr>
              <a:t>↝ </a:t>
            </a:r>
            <a:r>
              <a:rPr lang="en-US" dirty="0"/>
              <a:t>function </a:t>
            </a:r>
            <a:r>
              <a:rPr lang="en-GB" b="1" dirty="0">
                <a:solidFill>
                  <a:srgbClr val="000000"/>
                </a:solidFill>
                <a:latin typeface="Arial (body)"/>
                <a:ea typeface="Arial Unicode MS"/>
                <a:cs typeface="Arial (body)"/>
              </a:rPr>
              <a:t>T</a:t>
            </a:r>
            <a:r>
              <a:rPr lang="fr-FR" b="1" dirty="0">
                <a:solidFill>
                  <a:srgbClr val="000000"/>
                </a:solidFill>
              </a:rPr>
              <a:t>'</a:t>
            </a:r>
            <a:endParaRPr lang="fr-FR" b="1" dirty="0">
              <a:solidFill>
                <a:srgbClr val="000000"/>
              </a:solidFill>
              <a:latin typeface="Courier"/>
              <a:cs typeface="Courier"/>
            </a:endParaRPr>
          </a:p>
          <a:p>
            <a:pPr lvl="1"/>
            <a:r>
              <a:rPr lang="en-GB" dirty="0" smtClean="0">
                <a:solidFill>
                  <a:srgbClr val="000000"/>
                </a:solidFill>
              </a:rPr>
              <a:t>main driver:</a:t>
            </a:r>
          </a:p>
          <a:p>
            <a:pPr lvl="2">
              <a:buClr>
                <a:schemeClr val="tx1"/>
              </a:buClr>
            </a:pPr>
            <a:r>
              <a:rPr lang="en-GB" sz="1600" dirty="0" smtClean="0">
                <a:solidFill>
                  <a:srgbClr val="000000"/>
                </a:solidFill>
                <a:latin typeface="Courier"/>
                <a:ea typeface="Arial Unicode MS"/>
                <a:cs typeface="Courier"/>
              </a:rPr>
              <a:t>f</a:t>
            </a:r>
            <a:r>
              <a:rPr lang="it-IT" sz="1600" dirty="0" smtClean="0">
                <a:solidFill>
                  <a:srgbClr val="000000"/>
                </a:solidFill>
                <a:latin typeface="Courier"/>
                <a:ea typeface="Arial Unicode MS"/>
                <a:cs typeface="Courier"/>
              </a:rPr>
              <a:t>or round in [1..K]</a:t>
            </a:r>
          </a:p>
          <a:p>
            <a:pPr lvl="2">
              <a:buClr>
                <a:schemeClr val="tx1"/>
              </a:buClr>
            </a:pPr>
            <a:r>
              <a:rPr lang="it-IT" sz="1600" dirty="0" smtClean="0">
                <a:solidFill>
                  <a:srgbClr val="000000"/>
                </a:solidFill>
                <a:latin typeface="Courier"/>
                <a:ea typeface="Arial Unicode MS"/>
                <a:cs typeface="Courier"/>
              </a:rPr>
              <a:t>   for </a:t>
            </a:r>
            <a:r>
              <a:rPr lang="it-IT" sz="1600" dirty="0" err="1" smtClean="0">
                <a:solidFill>
                  <a:srgbClr val="000000"/>
                </a:solidFill>
                <a:latin typeface="Courier"/>
                <a:ea typeface="Arial Unicode MS"/>
                <a:cs typeface="Courier"/>
              </a:rPr>
              <a:t>thread</a:t>
            </a:r>
            <a:r>
              <a:rPr lang="it-IT" sz="1600" dirty="0" smtClean="0">
                <a:solidFill>
                  <a:srgbClr val="000000"/>
                </a:solidFill>
                <a:latin typeface="Courier"/>
                <a:ea typeface="Arial Unicode MS"/>
                <a:cs typeface="Courier"/>
              </a:rPr>
              <a:t> in [1..N]</a:t>
            </a:r>
            <a:endParaRPr lang="en-GB" sz="1600" dirty="0" smtClean="0">
              <a:solidFill>
                <a:srgbClr val="000000"/>
              </a:solidFill>
              <a:latin typeface="Courier"/>
              <a:ea typeface="Arial Unicode MS"/>
              <a:cs typeface="Courier"/>
            </a:endParaRPr>
          </a:p>
          <a:p>
            <a:pPr lvl="2">
              <a:buClr>
                <a:schemeClr val="tx1"/>
              </a:buClr>
            </a:pPr>
            <a:r>
              <a:rPr lang="en-GB" sz="1600" dirty="0" smtClean="0">
                <a:solidFill>
                  <a:srgbClr val="000000"/>
                </a:solidFill>
                <a:latin typeface="Courier"/>
                <a:ea typeface="Arial Unicode MS"/>
                <a:cs typeface="Courier"/>
              </a:rPr>
              <a:t>      </a:t>
            </a:r>
            <a:r>
              <a:rPr lang="en-GB" sz="1600" b="1" dirty="0" smtClean="0">
                <a:solidFill>
                  <a:srgbClr val="000000"/>
                </a:solidFill>
                <a:latin typeface="Courier"/>
                <a:ea typeface="Arial Unicode MS"/>
                <a:cs typeface="Courier"/>
              </a:rPr>
              <a:t>T</a:t>
            </a:r>
            <a:r>
              <a:rPr lang="fr-FR" sz="1600" b="1" dirty="0" smtClean="0">
                <a:solidFill>
                  <a:srgbClr val="000000"/>
                </a:solidFill>
                <a:latin typeface="Courier"/>
                <a:cs typeface="Courier"/>
              </a:rPr>
              <a:t>'</a:t>
            </a:r>
            <a:r>
              <a:rPr lang="en-GB" sz="1600" b="1" baseline="-25000" dirty="0" smtClean="0">
                <a:solidFill>
                  <a:srgbClr val="000000"/>
                </a:solidFill>
                <a:latin typeface="Courier"/>
                <a:ea typeface="Arial Unicode MS"/>
                <a:cs typeface="Courier"/>
              </a:rPr>
              <a:t>thread </a:t>
            </a:r>
            <a:r>
              <a:rPr lang="en-GB" sz="1600" dirty="0" smtClean="0">
                <a:solidFill>
                  <a:srgbClr val="000000"/>
                </a:solidFill>
                <a:latin typeface="Courier"/>
                <a:ea typeface="Arial Unicode MS"/>
                <a:cs typeface="Courier"/>
              </a:rPr>
              <a:t>();</a:t>
            </a:r>
          </a:p>
          <a:p>
            <a:pPr lvl="1">
              <a:buClr>
                <a:schemeClr val="tx1"/>
              </a:buClr>
            </a:pPr>
            <a:endParaRPr lang="en-GB" b="1" baseline="-25000" dirty="0">
              <a:solidFill>
                <a:srgbClr val="000000"/>
              </a:solidFill>
              <a:latin typeface="Arial (body)"/>
              <a:ea typeface="Arial Unicode MS"/>
              <a:cs typeface="Arial (body)"/>
            </a:endParaRPr>
          </a:p>
          <a:p>
            <a:pPr lvl="1"/>
            <a:endParaRPr lang="en-GB" dirty="0" smtClean="0">
              <a:solidFill>
                <a:srgbClr val="000000"/>
              </a:solidFill>
            </a:endParaRPr>
          </a:p>
          <a:p>
            <a:pPr marL="0" lvl="1" indent="0">
              <a:buNone/>
            </a:pPr>
            <a:endParaRPr lang="en-GB" sz="1800" dirty="0">
              <a:solidFill>
                <a:srgbClr val="000000"/>
              </a:solidFill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228600" y="4800600"/>
            <a:ext cx="4343400" cy="16764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T Extra" pitchFamily="18" charset="2"/>
              <a:buChar char="&gt;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FontTx/>
              <a:buNone/>
            </a:pPr>
            <a:r>
              <a:rPr lang="it-IT" dirty="0" err="1" smtClean="0"/>
              <a:t>Thread</a:t>
            </a:r>
            <a:r>
              <a:rPr lang="it-IT" dirty="0" smtClean="0"/>
              <a:t> </a:t>
            </a:r>
            <a:r>
              <a:rPr lang="it-IT" dirty="0" err="1" smtClean="0"/>
              <a:t>simulation</a:t>
            </a:r>
            <a:r>
              <a:rPr lang="it-IT" dirty="0" smtClean="0"/>
              <a:t>: </a:t>
            </a:r>
            <a:r>
              <a:rPr lang="it-IT" b="1" dirty="0" smtClean="0">
                <a:solidFill>
                  <a:srgbClr val="CC0099"/>
                </a:solidFill>
              </a:rPr>
              <a:t>round </a:t>
            </a:r>
            <a:r>
              <a:rPr lang="it-IT" b="1" i="1" dirty="0" smtClean="0">
                <a:solidFill>
                  <a:srgbClr val="CC0099"/>
                </a:solidFill>
              </a:rPr>
              <a:t>i</a:t>
            </a:r>
          </a:p>
          <a:p>
            <a:pPr lvl="1">
              <a:buClr>
                <a:schemeClr val="tx1"/>
              </a:buClr>
            </a:pPr>
            <a:r>
              <a:rPr lang="it-IT" dirty="0" err="1" smtClean="0"/>
              <a:t>guess</a:t>
            </a:r>
            <a:r>
              <a:rPr lang="it-IT" dirty="0" smtClean="0"/>
              <a:t> </a:t>
            </a:r>
            <a:r>
              <a:rPr lang="it-IT" dirty="0" err="1" smtClean="0"/>
              <a:t>context-switch</a:t>
            </a:r>
            <a:r>
              <a:rPr lang="it-IT" dirty="0" smtClean="0"/>
              <a:t> </a:t>
            </a:r>
            <a:r>
              <a:rPr lang="it-IT" dirty="0" err="1" smtClean="0"/>
              <a:t>point</a:t>
            </a:r>
            <a:r>
              <a:rPr lang="it-IT" dirty="0" smtClean="0"/>
              <a:t> </a:t>
            </a:r>
            <a:r>
              <a:rPr lang="it-IT" b="1" i="1" dirty="0" err="1" smtClean="0">
                <a:solidFill>
                  <a:srgbClr val="0000FF"/>
                </a:solidFill>
              </a:rPr>
              <a:t>p</a:t>
            </a:r>
            <a:r>
              <a:rPr lang="it-IT" b="1" i="1" baseline="-25000" dirty="0" err="1" smtClean="0">
                <a:solidFill>
                  <a:srgbClr val="0000FF"/>
                </a:solidFill>
              </a:rPr>
              <a:t>i</a:t>
            </a:r>
            <a:endParaRPr lang="it-IT" b="1" i="1" baseline="-25000" dirty="0" smtClean="0">
              <a:solidFill>
                <a:srgbClr val="0000FF"/>
              </a:solidFill>
            </a:endParaRPr>
          </a:p>
          <a:p>
            <a:pPr lvl="1">
              <a:buClr>
                <a:schemeClr val="tx1"/>
              </a:buClr>
            </a:pPr>
            <a:r>
              <a:rPr lang="it-IT" dirty="0" err="1" smtClean="0"/>
              <a:t>execute</a:t>
            </a:r>
            <a:r>
              <a:rPr lang="it-IT" dirty="0" smtClean="0"/>
              <a:t> </a:t>
            </a:r>
            <a:r>
              <a:rPr lang="it-IT" dirty="0" err="1" smtClean="0"/>
              <a:t>stmts</a:t>
            </a:r>
            <a:r>
              <a:rPr lang="it-IT" dirty="0" smtClean="0"/>
              <a:t> from </a:t>
            </a:r>
            <a:r>
              <a:rPr lang="it-IT" b="1" i="1" dirty="0" smtClean="0">
                <a:solidFill>
                  <a:srgbClr val="0000FF"/>
                </a:solidFill>
              </a:rPr>
              <a:t>p</a:t>
            </a:r>
            <a:r>
              <a:rPr lang="it-IT" b="1" i="1" baseline="-25000" dirty="0" smtClean="0">
                <a:solidFill>
                  <a:srgbClr val="0000FF"/>
                </a:solidFill>
              </a:rPr>
              <a:t>i-1</a:t>
            </a:r>
            <a:r>
              <a:rPr lang="it-IT" b="1" i="1" dirty="0" smtClean="0">
                <a:solidFill>
                  <a:srgbClr val="0000FF"/>
                </a:solidFill>
              </a:rPr>
              <a:t> </a:t>
            </a:r>
            <a:r>
              <a:rPr lang="it-IT" dirty="0" smtClean="0"/>
              <a:t>to </a:t>
            </a:r>
            <a:r>
              <a:rPr lang="it-IT" b="1" i="1" dirty="0" err="1" smtClean="0">
                <a:solidFill>
                  <a:srgbClr val="0000FF"/>
                </a:solidFill>
              </a:rPr>
              <a:t>p</a:t>
            </a:r>
            <a:r>
              <a:rPr lang="it-IT" b="1" i="1" baseline="-25000" dirty="0" err="1" smtClean="0">
                <a:solidFill>
                  <a:srgbClr val="0000FF"/>
                </a:solidFill>
              </a:rPr>
              <a:t>i</a:t>
            </a:r>
            <a:endParaRPr lang="it-IT" b="1" i="1" dirty="0" smtClean="0">
              <a:solidFill>
                <a:srgbClr val="0000FF"/>
              </a:solidFill>
            </a:endParaRPr>
          </a:p>
          <a:p>
            <a:pPr lvl="1">
              <a:buClr>
                <a:schemeClr val="tx1"/>
              </a:buClr>
            </a:pPr>
            <a:r>
              <a:rPr lang="it-IT" dirty="0" err="1"/>
              <a:t>jump</a:t>
            </a:r>
            <a:r>
              <a:rPr lang="it-IT" dirty="0"/>
              <a:t> in </a:t>
            </a:r>
            <a:r>
              <a:rPr lang="it-IT" dirty="0" err="1"/>
              <a:t>mult</a:t>
            </a:r>
            <a:r>
              <a:rPr lang="it-IT" dirty="0"/>
              <a:t>. </a:t>
            </a:r>
            <a:r>
              <a:rPr lang="it-IT" dirty="0" err="1"/>
              <a:t>hops</a:t>
            </a:r>
            <a:r>
              <a:rPr lang="it-IT" dirty="0"/>
              <a:t> to </a:t>
            </a:r>
            <a:r>
              <a:rPr lang="it-IT" dirty="0" smtClean="0"/>
              <a:t>the end</a:t>
            </a:r>
            <a:endParaRPr lang="it-IT" dirty="0"/>
          </a:p>
          <a:p>
            <a:pPr lvl="1">
              <a:buClr>
                <a:schemeClr val="tx1"/>
              </a:buClr>
            </a:pPr>
            <a:endParaRPr lang="en-GB" b="1" baseline="-25000" dirty="0" smtClean="0">
              <a:solidFill>
                <a:srgbClr val="0000FF"/>
              </a:solidFill>
              <a:latin typeface="Arial (body)"/>
              <a:ea typeface="Arial Unicode MS"/>
              <a:cs typeface="Arial (body)"/>
            </a:endParaRPr>
          </a:p>
          <a:p>
            <a:pPr lvl="1"/>
            <a:endParaRPr lang="en-GB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lvl="1" indent="0">
              <a:buFont typeface="Arial"/>
              <a:buNone/>
            </a:pPr>
            <a:endParaRPr lang="en-GB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228600" y="3505200"/>
            <a:ext cx="434340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T Extra" pitchFamily="18" charset="2"/>
              <a:buChar char="&gt;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FontTx/>
              <a:buNone/>
            </a:pPr>
            <a:r>
              <a:rPr lang="en-US" dirty="0" smtClean="0">
                <a:solidFill>
                  <a:srgbClr val="000000"/>
                </a:solidFill>
              </a:rPr>
              <a:t>Thread </a:t>
            </a:r>
            <a:r>
              <a:rPr lang="en-US" b="1" dirty="0" smtClean="0">
                <a:solidFill>
                  <a:srgbClr val="000000"/>
                </a:solidFill>
              </a:rPr>
              <a:t>T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b="1" dirty="0" smtClean="0">
                <a:solidFill>
                  <a:srgbClr val="000000"/>
                </a:solidFill>
                <a:latin typeface="Arial Unicode MS"/>
                <a:ea typeface="Arial Unicode MS"/>
                <a:cs typeface="Arial Unicode MS"/>
              </a:rPr>
              <a:t>↝ </a:t>
            </a:r>
            <a:r>
              <a:rPr lang="en-US" dirty="0" smtClean="0">
                <a:solidFill>
                  <a:srgbClr val="000000"/>
                </a:solidFill>
              </a:rPr>
              <a:t>function </a:t>
            </a:r>
            <a:r>
              <a:rPr lang="en-US" b="1" dirty="0" smtClean="0">
                <a:solidFill>
                  <a:srgbClr val="000000"/>
                </a:solidFill>
              </a:rPr>
              <a:t>T</a:t>
            </a:r>
            <a:r>
              <a:rPr lang="fr-FR" b="1" dirty="0" smtClean="0">
                <a:solidFill>
                  <a:srgbClr val="000000"/>
                </a:solidFill>
              </a:rPr>
              <a:t>'</a:t>
            </a:r>
          </a:p>
          <a:p>
            <a:pPr lvl="1">
              <a:buClr>
                <a:schemeClr val="tx1"/>
              </a:buClr>
            </a:pPr>
            <a:r>
              <a:rPr lang="it-IT" dirty="0" err="1" smtClean="0">
                <a:solidFill>
                  <a:srgbClr val="000000"/>
                </a:solidFill>
              </a:rPr>
              <a:t>var</a:t>
            </a:r>
            <a:r>
              <a:rPr lang="it-IT" dirty="0" smtClean="0">
                <a:solidFill>
                  <a:srgbClr val="000000"/>
                </a:solidFill>
              </a:rPr>
              <a:t> x;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b="1" dirty="0" smtClean="0">
                <a:solidFill>
                  <a:srgbClr val="000000"/>
                </a:solidFill>
                <a:latin typeface="Arial Unicode MS"/>
                <a:ea typeface="Arial Unicode MS"/>
                <a:cs typeface="Arial Unicode MS"/>
              </a:rPr>
              <a:t>↝ </a:t>
            </a:r>
            <a:r>
              <a:rPr lang="it-IT" dirty="0" err="1" smtClean="0">
                <a:solidFill>
                  <a:srgbClr val="000000"/>
                </a:solidFill>
              </a:rPr>
              <a:t>static</a:t>
            </a:r>
            <a:r>
              <a:rPr lang="it-IT" dirty="0" smtClean="0">
                <a:solidFill>
                  <a:srgbClr val="000000"/>
                </a:solidFill>
              </a:rPr>
              <a:t> </a:t>
            </a:r>
            <a:r>
              <a:rPr lang="it-IT" dirty="0" err="1" smtClean="0">
                <a:solidFill>
                  <a:srgbClr val="000000"/>
                </a:solidFill>
              </a:rPr>
              <a:t>var</a:t>
            </a:r>
            <a:r>
              <a:rPr lang="it-IT" dirty="0" smtClean="0">
                <a:solidFill>
                  <a:srgbClr val="000000"/>
                </a:solidFill>
              </a:rPr>
              <a:t> x;</a:t>
            </a:r>
          </a:p>
          <a:p>
            <a:pPr lvl="1">
              <a:buClr>
                <a:schemeClr val="tx1"/>
              </a:buClr>
            </a:pPr>
            <a:r>
              <a:rPr lang="it-IT" dirty="0" err="1" smtClean="0">
                <a:solidFill>
                  <a:srgbClr val="000000"/>
                </a:solidFill>
              </a:rPr>
              <a:t>stmt</a:t>
            </a:r>
            <a:r>
              <a:rPr lang="it-IT" dirty="0" smtClean="0">
                <a:solidFill>
                  <a:srgbClr val="000000"/>
                </a:solidFill>
              </a:rPr>
              <a:t>;</a:t>
            </a:r>
            <a:r>
              <a:rPr lang="en-GB" dirty="0" smtClean="0">
                <a:solidFill>
                  <a:srgbClr val="000000"/>
                </a:solidFill>
              </a:rPr>
              <a:t> </a:t>
            </a:r>
            <a:r>
              <a:rPr lang="en-GB" b="1" dirty="0" smtClean="0">
                <a:solidFill>
                  <a:srgbClr val="000000"/>
                </a:solidFill>
                <a:latin typeface="Arial Unicode MS"/>
                <a:ea typeface="Arial Unicode MS"/>
                <a:cs typeface="Arial Unicode MS"/>
              </a:rPr>
              <a:t>↝ </a:t>
            </a:r>
            <a:r>
              <a:rPr lang="en-GB" dirty="0" smtClean="0">
                <a:solidFill>
                  <a:srgbClr val="000000"/>
                </a:solidFill>
                <a:latin typeface="Arial Unicode MS"/>
                <a:ea typeface="Arial Unicode MS"/>
                <a:cs typeface="Arial Unicode MS"/>
              </a:rPr>
              <a:t>guard; </a:t>
            </a:r>
            <a:r>
              <a:rPr lang="en-GB" dirty="0" err="1" smtClean="0">
                <a:solidFill>
                  <a:srgbClr val="000000"/>
                </a:solidFill>
                <a:latin typeface="Arial Unicode MS"/>
                <a:ea typeface="Arial Unicode MS"/>
                <a:cs typeface="Arial Unicode MS"/>
              </a:rPr>
              <a:t>stmt</a:t>
            </a:r>
            <a:r>
              <a:rPr lang="en-GB" dirty="0" smtClean="0">
                <a:solidFill>
                  <a:srgbClr val="000000"/>
                </a:solidFill>
                <a:latin typeface="Arial Unicode MS"/>
                <a:ea typeface="Arial Unicode MS"/>
                <a:cs typeface="Arial Unicode MS"/>
              </a:rPr>
              <a:t>;</a:t>
            </a:r>
            <a:endParaRPr lang="en-GB" dirty="0" smtClean="0">
              <a:solidFill>
                <a:srgbClr val="000000"/>
              </a:solidFill>
              <a:latin typeface="Courier"/>
              <a:ea typeface="Arial Unicode MS"/>
              <a:cs typeface="Courier"/>
            </a:endParaRPr>
          </a:p>
          <a:p>
            <a:pPr lvl="1">
              <a:buClr>
                <a:schemeClr val="tx1"/>
              </a:buClr>
            </a:pPr>
            <a:endParaRPr lang="en-GB" b="1" baseline="-25000" dirty="0" smtClean="0">
              <a:solidFill>
                <a:srgbClr val="000000"/>
              </a:solidFill>
              <a:latin typeface="Arial (body)"/>
              <a:ea typeface="Arial Unicode MS"/>
              <a:cs typeface="Arial (body)"/>
            </a:endParaRPr>
          </a:p>
          <a:p>
            <a:pPr lvl="1"/>
            <a:endParaRPr lang="en-GB" dirty="0" smtClean="0">
              <a:solidFill>
                <a:srgbClr val="000000"/>
              </a:solidFill>
            </a:endParaRPr>
          </a:p>
          <a:p>
            <a:pPr marL="0" lvl="1" indent="0">
              <a:buFont typeface="Arial"/>
              <a:buNone/>
            </a:pPr>
            <a:endParaRPr lang="en-GB" sz="1800" dirty="0">
              <a:solidFill>
                <a:srgbClr val="00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050800" y="5605046"/>
            <a:ext cx="358140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1600" dirty="0"/>
              <a:t>s</a:t>
            </a:r>
            <a:r>
              <a:rPr lang="en-GB" sz="1600" dirty="0" smtClean="0"/>
              <a:t>imulation r</a:t>
            </a:r>
            <a:r>
              <a:rPr lang="en-GB" sz="1600" dirty="0" smtClean="0"/>
              <a:t>ound </a:t>
            </a:r>
            <a:r>
              <a:rPr lang="en-GB" sz="1600" i="1" dirty="0" err="1" smtClean="0"/>
              <a:t>i</a:t>
            </a:r>
            <a:r>
              <a:rPr lang="en-GB" sz="1600" dirty="0" smtClean="0"/>
              <a:t> &gt;1</a:t>
            </a:r>
            <a:endParaRPr lang="en-GB" sz="1600" dirty="0"/>
          </a:p>
        </p:txBody>
      </p:sp>
      <p:sp>
        <p:nvSpPr>
          <p:cNvPr id="35" name="Rounded Rectangle 34"/>
          <p:cNvSpPr>
            <a:spLocks noChangeAspect="1"/>
          </p:cNvSpPr>
          <p:nvPr/>
        </p:nvSpPr>
        <p:spPr>
          <a:xfrm>
            <a:off x="5801058" y="2209800"/>
            <a:ext cx="731520" cy="28194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/>
          <p:cNvSpPr txBox="1"/>
          <p:nvPr/>
        </p:nvSpPr>
        <p:spPr>
          <a:xfrm>
            <a:off x="5918236" y="1676400"/>
            <a:ext cx="5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 smtClean="0">
                <a:solidFill>
                  <a:srgbClr val="0000FF"/>
                </a:solidFill>
                <a:latin typeface="Arial (body)"/>
                <a:ea typeface="Arial Unicode MS"/>
                <a:cs typeface="Arial (body)"/>
              </a:rPr>
              <a:t>T</a:t>
            </a:r>
            <a:r>
              <a:rPr lang="fr-FR" sz="2000" b="1" dirty="0">
                <a:solidFill>
                  <a:srgbClr val="0000FF"/>
                </a:solidFill>
              </a:rPr>
              <a:t>'</a:t>
            </a:r>
            <a:endParaRPr lang="en-GB" sz="2000" baseline="-25000" dirty="0"/>
          </a:p>
        </p:txBody>
      </p:sp>
      <p:cxnSp>
        <p:nvCxnSpPr>
          <p:cNvPr id="39" name="Straight Arrow Connector 38"/>
          <p:cNvCxnSpPr>
            <a:cxnSpLocks noChangeAspect="1"/>
          </p:cNvCxnSpPr>
          <p:nvPr/>
        </p:nvCxnSpPr>
        <p:spPr>
          <a:xfrm>
            <a:off x="5801058" y="2542401"/>
            <a:ext cx="731520" cy="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cxnSpLocks noChangeAspect="1"/>
          </p:cNvCxnSpPr>
          <p:nvPr/>
        </p:nvCxnSpPr>
        <p:spPr>
          <a:xfrm>
            <a:off x="5807569" y="2843590"/>
            <a:ext cx="731520" cy="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cxnSpLocks noChangeAspect="1"/>
          </p:cNvCxnSpPr>
          <p:nvPr/>
        </p:nvCxnSpPr>
        <p:spPr>
          <a:xfrm>
            <a:off x="5638800" y="3003235"/>
            <a:ext cx="0" cy="317361"/>
          </a:xfrm>
          <a:prstGeom prst="straightConnector1">
            <a:avLst/>
          </a:prstGeom>
          <a:ln w="38100">
            <a:solidFill>
              <a:srgbClr val="CC0099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cxnSpLocks noChangeAspect="1"/>
          </p:cNvCxnSpPr>
          <p:nvPr/>
        </p:nvCxnSpPr>
        <p:spPr>
          <a:xfrm>
            <a:off x="5638800" y="3003235"/>
            <a:ext cx="172800" cy="0"/>
          </a:xfrm>
          <a:prstGeom prst="straightConnector1">
            <a:avLst/>
          </a:prstGeom>
          <a:ln w="38100">
            <a:solidFill>
              <a:srgbClr val="CC0099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 noChangeAspect="1"/>
          </p:cNvCxnSpPr>
          <p:nvPr/>
        </p:nvCxnSpPr>
        <p:spPr>
          <a:xfrm>
            <a:off x="5638800" y="3320596"/>
            <a:ext cx="172800" cy="0"/>
          </a:xfrm>
          <a:prstGeom prst="straightConnector1">
            <a:avLst/>
          </a:prstGeom>
          <a:ln w="38100">
            <a:solidFill>
              <a:srgbClr val="CC0099"/>
            </a:solidFill>
            <a:prstDash val="solid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477000" y="3257490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i="1" dirty="0" smtClean="0">
                <a:solidFill>
                  <a:srgbClr val="0000FF"/>
                </a:solidFill>
              </a:rPr>
              <a:t> </a:t>
            </a:r>
            <a:r>
              <a:rPr lang="it-IT" sz="2000" dirty="0" err="1" smtClean="0">
                <a:solidFill>
                  <a:srgbClr val="0000FF"/>
                </a:solidFill>
              </a:rPr>
              <a:t>context-switch</a:t>
            </a:r>
            <a:r>
              <a:rPr lang="it-IT" sz="2000" b="1" i="1" baseline="-25000" dirty="0" smtClean="0">
                <a:solidFill>
                  <a:srgbClr val="0000FF"/>
                </a:solidFill>
              </a:rPr>
              <a:t>  </a:t>
            </a:r>
            <a:r>
              <a:rPr lang="it-IT" sz="2000" b="1" i="1" dirty="0" err="1" smtClean="0">
                <a:solidFill>
                  <a:srgbClr val="0000FF"/>
                </a:solidFill>
              </a:rPr>
              <a:t>p</a:t>
            </a:r>
            <a:r>
              <a:rPr lang="it-IT" sz="2000" b="1" i="1" baseline="-25000" dirty="0" err="1" smtClean="0">
                <a:solidFill>
                  <a:srgbClr val="0000FF"/>
                </a:solidFill>
              </a:rPr>
              <a:t>i</a:t>
            </a:r>
            <a:r>
              <a:rPr lang="it-IT" sz="2000" b="1" i="1" dirty="0" smtClean="0">
                <a:solidFill>
                  <a:srgbClr val="0000FF"/>
                </a:solidFill>
              </a:rPr>
              <a:t> </a:t>
            </a:r>
            <a:endParaRPr lang="en-GB" sz="2000" b="1" baseline="-25000" dirty="0">
              <a:solidFill>
                <a:srgbClr val="0000FF"/>
              </a:solidFill>
            </a:endParaRPr>
          </a:p>
        </p:txBody>
      </p:sp>
      <p:cxnSp>
        <p:nvCxnSpPr>
          <p:cNvPr id="54" name="Straight Arrow Connector 53"/>
          <p:cNvCxnSpPr>
            <a:cxnSpLocks noChangeAspect="1"/>
          </p:cNvCxnSpPr>
          <p:nvPr/>
        </p:nvCxnSpPr>
        <p:spPr>
          <a:xfrm>
            <a:off x="5791200" y="3178635"/>
            <a:ext cx="731520" cy="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cxnSpLocks noChangeAspect="1"/>
          </p:cNvCxnSpPr>
          <p:nvPr/>
        </p:nvCxnSpPr>
        <p:spPr>
          <a:xfrm>
            <a:off x="5791200" y="3810000"/>
            <a:ext cx="731520" cy="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cxnSpLocks noChangeAspect="1"/>
          </p:cNvCxnSpPr>
          <p:nvPr/>
        </p:nvCxnSpPr>
        <p:spPr>
          <a:xfrm>
            <a:off x="5791200" y="4114800"/>
            <a:ext cx="731520" cy="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cxnSpLocks noChangeAspect="1"/>
          </p:cNvCxnSpPr>
          <p:nvPr/>
        </p:nvCxnSpPr>
        <p:spPr>
          <a:xfrm>
            <a:off x="5791200" y="4696178"/>
            <a:ext cx="731520" cy="0"/>
          </a:xfrm>
          <a:prstGeom prst="straightConnector1">
            <a:avLst/>
          </a:prstGeom>
          <a:ln w="25400">
            <a:solidFill>
              <a:schemeClr val="bg1">
                <a:lumMod val="65000"/>
              </a:schemeClr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rved Right Arrow 58"/>
          <p:cNvSpPr/>
          <p:nvPr/>
        </p:nvSpPr>
        <p:spPr>
          <a:xfrm>
            <a:off x="5596464" y="3638400"/>
            <a:ext cx="187200" cy="32400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0" name="Curved Right Arrow 59"/>
          <p:cNvSpPr/>
          <p:nvPr/>
        </p:nvSpPr>
        <p:spPr>
          <a:xfrm>
            <a:off x="5596464" y="3962400"/>
            <a:ext cx="187200" cy="32400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 rot="16200000">
            <a:off x="5682545" y="4152900"/>
            <a:ext cx="838200" cy="6096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ctr"/>
            <a:r>
              <a:rPr lang="en-GB" b="1" dirty="0" smtClean="0">
                <a:solidFill>
                  <a:schemeClr val="bg1">
                    <a:lumMod val="75000"/>
                  </a:schemeClr>
                </a:solidFill>
              </a:rPr>
              <a:t> ... </a:t>
            </a:r>
            <a:endParaRPr lang="en-GB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2" name="Curved Right Arrow 61"/>
          <p:cNvSpPr/>
          <p:nvPr/>
        </p:nvSpPr>
        <p:spPr>
          <a:xfrm>
            <a:off x="5603520" y="4572000"/>
            <a:ext cx="187200" cy="32400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 rot="16200000">
            <a:off x="5219700" y="4152901"/>
            <a:ext cx="838200" cy="6096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ctr"/>
            <a:r>
              <a:rPr lang="en-GB" b="1" dirty="0" smtClean="0">
                <a:solidFill>
                  <a:srgbClr val="CC0099"/>
                </a:solidFill>
              </a:rPr>
              <a:t> ... </a:t>
            </a:r>
            <a:endParaRPr lang="en-GB" b="1" dirty="0">
              <a:solidFill>
                <a:srgbClr val="CC0099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 rot="16200000">
            <a:off x="4962555" y="2917480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 smtClean="0">
                <a:solidFill>
                  <a:srgbClr val="0000FF"/>
                </a:solidFill>
              </a:rPr>
              <a:t>exec</a:t>
            </a:r>
            <a:endParaRPr lang="en-GB" sz="2000" baseline="-25000" dirty="0">
              <a:solidFill>
                <a:srgbClr val="0000FF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 rot="16200000">
            <a:off x="4962555" y="3876645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 smtClean="0">
                <a:solidFill>
                  <a:srgbClr val="0000FF"/>
                </a:solidFill>
              </a:rPr>
              <a:t>skip</a:t>
            </a:r>
            <a:endParaRPr lang="en-GB" sz="2000" baseline="-25000" dirty="0">
              <a:solidFill>
                <a:srgbClr val="0000FF"/>
              </a:solidFill>
            </a:endParaRPr>
          </a:p>
        </p:txBody>
      </p:sp>
      <p:cxnSp>
        <p:nvCxnSpPr>
          <p:cNvPr id="67" name="Straight Arrow Connector 66"/>
          <p:cNvCxnSpPr>
            <a:cxnSpLocks noChangeAspect="1"/>
          </p:cNvCxnSpPr>
          <p:nvPr/>
        </p:nvCxnSpPr>
        <p:spPr>
          <a:xfrm>
            <a:off x="5811578" y="3472933"/>
            <a:ext cx="702000" cy="0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cxnSpLocks noChangeAspect="1"/>
          </p:cNvCxnSpPr>
          <p:nvPr/>
        </p:nvCxnSpPr>
        <p:spPr>
          <a:xfrm>
            <a:off x="5811578" y="2856088"/>
            <a:ext cx="702000" cy="0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urved Right Arrow 68"/>
          <p:cNvSpPr/>
          <p:nvPr/>
        </p:nvSpPr>
        <p:spPr>
          <a:xfrm>
            <a:off x="5598885" y="2362200"/>
            <a:ext cx="187200" cy="32400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 rot="16200000">
            <a:off x="4958925" y="2200245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 smtClean="0">
                <a:solidFill>
                  <a:srgbClr val="0000FF"/>
                </a:solidFill>
              </a:rPr>
              <a:t>skip</a:t>
            </a:r>
            <a:endParaRPr lang="en-GB" sz="2000" baseline="-25000" dirty="0">
              <a:solidFill>
                <a:srgbClr val="0000FF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553200" y="2647890"/>
            <a:ext cx="1905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 smtClean="0">
                <a:solidFill>
                  <a:srgbClr val="0000FF"/>
                </a:solidFill>
              </a:rPr>
              <a:t>r</a:t>
            </a:r>
            <a:r>
              <a:rPr lang="it-IT" sz="2000" dirty="0" err="1" smtClean="0">
                <a:solidFill>
                  <a:srgbClr val="0000FF"/>
                </a:solidFill>
              </a:rPr>
              <a:t>esume</a:t>
            </a:r>
            <a:endParaRPr lang="en-GB" sz="2000" baseline="-25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543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Lazy-</a:t>
            </a:r>
            <a:r>
              <a:rPr lang="en-GB" dirty="0" err="1" smtClean="0"/>
              <a:t>CSeq</a:t>
            </a:r>
            <a:endParaRPr lang="en-GB" dirty="0"/>
          </a:p>
        </p:txBody>
      </p:sp>
      <p:pic>
        <p:nvPicPr>
          <p:cNvPr id="5" name="Content Placeholder 7" descr="document_ico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6272" r="-76272"/>
          <a:stretch>
            <a:fillRect/>
          </a:stretch>
        </p:blipFill>
        <p:spPr>
          <a:xfrm>
            <a:off x="318751" y="3128943"/>
            <a:ext cx="1368000" cy="752347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3988183" y="2120751"/>
            <a:ext cx="1656184" cy="8412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0000FF"/>
                </a:solidFill>
              </a:rPr>
              <a:t>s</a:t>
            </a:r>
            <a:r>
              <a:rPr lang="en-US" sz="1400" dirty="0" smtClean="0">
                <a:solidFill>
                  <a:srgbClr val="0000FF"/>
                </a:solidFill>
              </a:rPr>
              <a:t>equential</a:t>
            </a:r>
          </a:p>
          <a:p>
            <a:r>
              <a:rPr lang="en-US" sz="1400" dirty="0" smtClean="0">
                <a:solidFill>
                  <a:srgbClr val="0000FF"/>
                </a:solidFill>
              </a:rPr>
              <a:t>non-deterministic</a:t>
            </a:r>
          </a:p>
          <a:p>
            <a:r>
              <a:rPr lang="en-US" sz="1400" dirty="0" smtClean="0">
                <a:solidFill>
                  <a:srgbClr val="0000FF"/>
                </a:solidFill>
              </a:rPr>
              <a:t>C program</a:t>
            </a:r>
          </a:p>
        </p:txBody>
      </p:sp>
      <p:pic>
        <p:nvPicPr>
          <p:cNvPr id="8" name="Content Placeholder 7" descr="document_ico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6272" r="-76272"/>
          <a:stretch>
            <a:fillRect/>
          </a:stretch>
        </p:blipFill>
        <p:spPr>
          <a:xfrm>
            <a:off x="4132199" y="3128863"/>
            <a:ext cx="1368000" cy="752347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4132199" y="3416895"/>
            <a:ext cx="381001" cy="215814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204207" y="3848943"/>
            <a:ext cx="1152128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rgbClr val="0000FF"/>
                </a:solidFill>
              </a:rPr>
              <a:t>P</a:t>
            </a:r>
            <a:r>
              <a:rPr lang="fr-FR" sz="2400" b="1" dirty="0" smtClean="0">
                <a:solidFill>
                  <a:srgbClr val="0000FF"/>
                </a:solidFill>
              </a:rPr>
              <a:t>'</a:t>
            </a:r>
            <a:endParaRPr lang="en-US" sz="2400" baseline="30000" dirty="0" smtClean="0">
              <a:solidFill>
                <a:srgbClr val="0000FF"/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246743" y="2287577"/>
            <a:ext cx="1447800" cy="6972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FF0000"/>
                </a:solidFill>
              </a:rPr>
              <a:t>c</a:t>
            </a:r>
            <a:r>
              <a:rPr lang="en-US" sz="1400" dirty="0" smtClean="0">
                <a:solidFill>
                  <a:srgbClr val="FF0000"/>
                </a:solidFill>
              </a:rPr>
              <a:t>oncurrent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C program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462767" y="3848943"/>
            <a:ext cx="93610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5140311" y="3416895"/>
            <a:ext cx="381001" cy="215814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" name="Right Arrow 14"/>
          <p:cNvSpPr/>
          <p:nvPr/>
        </p:nvSpPr>
        <p:spPr>
          <a:xfrm>
            <a:off x="7333342" y="3416895"/>
            <a:ext cx="381001" cy="215814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7681552" y="2768823"/>
            <a:ext cx="1632991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>
                <a:solidFill>
                  <a:srgbClr val="404040"/>
                </a:solidFill>
              </a:rPr>
              <a:t>t</a:t>
            </a:r>
            <a:r>
              <a:rPr lang="en-US" sz="1600" b="1" dirty="0" smtClean="0">
                <a:solidFill>
                  <a:srgbClr val="404040"/>
                </a:solidFill>
              </a:rPr>
              <a:t>rue</a:t>
            </a:r>
            <a:r>
              <a:rPr lang="en-US" sz="1600" b="1" dirty="0">
                <a:solidFill>
                  <a:srgbClr val="404040"/>
                </a:solidFill>
              </a:rPr>
              <a:t>/</a:t>
            </a:r>
            <a:r>
              <a:rPr lang="en-US" sz="1600" b="1" dirty="0" smtClean="0">
                <a:solidFill>
                  <a:srgbClr val="404040"/>
                </a:solidFill>
              </a:rPr>
              <a:t>false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1326863" y="3416895"/>
            <a:ext cx="381001" cy="215814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23" name="Group 22"/>
          <p:cNvGrpSpPr/>
          <p:nvPr/>
        </p:nvGrpSpPr>
        <p:grpSpPr>
          <a:xfrm>
            <a:off x="1770743" y="1745159"/>
            <a:ext cx="2286000" cy="2750641"/>
            <a:chOff x="1600200" y="3116759"/>
            <a:chExt cx="2286000" cy="2750641"/>
          </a:xfrm>
        </p:grpSpPr>
        <p:sp>
          <p:nvSpPr>
            <p:cNvPr id="21" name="Rounded Rectangle 20"/>
            <p:cNvSpPr/>
            <p:nvPr/>
          </p:nvSpPr>
          <p:spPr>
            <a:xfrm>
              <a:off x="1600200" y="3886200"/>
              <a:ext cx="2286000" cy="1981200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711288" y="3116759"/>
              <a:ext cx="2098711" cy="20005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GB" sz="2400" dirty="0" smtClean="0"/>
            </a:p>
            <a:p>
              <a:pPr algn="ctr"/>
              <a:endParaRPr lang="en-GB" sz="2400" dirty="0"/>
            </a:p>
            <a:p>
              <a:pPr algn="ctr"/>
              <a:endParaRPr lang="en-GB" sz="2400" dirty="0" smtClean="0"/>
            </a:p>
            <a:p>
              <a:pPr algn="ctr"/>
              <a:endParaRPr lang="en-GB" sz="2400" dirty="0" smtClean="0"/>
            </a:p>
            <a:p>
              <a:pPr algn="ctr"/>
              <a:r>
                <a:rPr lang="en-GB" sz="2800" dirty="0" err="1" smtClean="0"/>
                <a:t>CSeq</a:t>
              </a:r>
              <a:endParaRPr lang="en-GB" sz="2000" dirty="0"/>
            </a:p>
          </p:txBody>
        </p:sp>
      </p:grpSp>
      <p:sp>
        <p:nvSpPr>
          <p:cNvPr id="24" name="Rounded Rectangle 23"/>
          <p:cNvSpPr/>
          <p:nvPr/>
        </p:nvSpPr>
        <p:spPr>
          <a:xfrm>
            <a:off x="5580743" y="2823865"/>
            <a:ext cx="1676400" cy="136713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5579484" y="2969821"/>
            <a:ext cx="1658608" cy="1084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 smtClean="0"/>
              <a:t>sequential </a:t>
            </a:r>
            <a:br>
              <a:rPr lang="en-GB" sz="2400" dirty="0" smtClean="0"/>
            </a:br>
            <a:r>
              <a:rPr lang="en-GB" sz="2400" dirty="0" smtClean="0"/>
              <a:t>BMC</a:t>
            </a:r>
          </a:p>
          <a:p>
            <a:pPr algn="ctr"/>
            <a:endParaRPr lang="en-GB" sz="600" dirty="0" smtClean="0"/>
          </a:p>
          <a:p>
            <a:pPr algn="ctr"/>
            <a:r>
              <a:rPr lang="en-GB" sz="1050" dirty="0" smtClean="0"/>
              <a:t>CBMC, ESBMC, LLBMC</a:t>
            </a:r>
            <a:endParaRPr lang="en-GB" sz="1050" dirty="0"/>
          </a:p>
        </p:txBody>
      </p:sp>
      <p:sp>
        <p:nvSpPr>
          <p:cNvPr id="27" name="Right Arrow 26"/>
          <p:cNvSpPr>
            <a:spLocks noChangeAspect="1"/>
          </p:cNvSpPr>
          <p:nvPr/>
        </p:nvSpPr>
        <p:spPr>
          <a:xfrm rot="5400000">
            <a:off x="2097115" y="2241030"/>
            <a:ext cx="251998" cy="142742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796902" y="1828800"/>
            <a:ext cx="812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rounds</a:t>
            </a:r>
            <a:endParaRPr lang="en-GB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3142343" y="1828800"/>
            <a:ext cx="960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backend</a:t>
            </a:r>
            <a:endParaRPr lang="en-GB" sz="1600" dirty="0"/>
          </a:p>
        </p:txBody>
      </p:sp>
      <p:sp>
        <p:nvSpPr>
          <p:cNvPr id="29" name="Right Arrow 28"/>
          <p:cNvSpPr>
            <a:spLocks noChangeAspect="1"/>
          </p:cNvSpPr>
          <p:nvPr/>
        </p:nvSpPr>
        <p:spPr>
          <a:xfrm rot="5400000">
            <a:off x="3478373" y="2264428"/>
            <a:ext cx="251998" cy="142742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>
            <a:spLocks noChangeAspect="1"/>
          </p:cNvSpPr>
          <p:nvPr/>
        </p:nvSpPr>
        <p:spPr>
          <a:xfrm rot="5400000">
            <a:off x="2782915" y="2264428"/>
            <a:ext cx="251998" cy="142742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456543" y="1828800"/>
            <a:ext cx="8348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unwind</a:t>
            </a:r>
            <a:endParaRPr lang="en-GB" sz="1600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0" y="0"/>
            <a:ext cx="1524000" cy="8382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Conclusions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410200"/>
          </a:xfrm>
        </p:spPr>
        <p:txBody>
          <a:bodyPr lIns="180000"/>
          <a:lstStyle/>
          <a:p>
            <a:pPr marL="0" indent="0">
              <a:buNone/>
            </a:pPr>
            <a:r>
              <a:rPr lang="en-GB" dirty="0" smtClean="0"/>
              <a:t>Lightweight translation</a:t>
            </a:r>
          </a:p>
          <a:p>
            <a:r>
              <a:rPr lang="en-GB" sz="1800" dirty="0" smtClean="0"/>
              <a:t>small BMC formulae for small number of rounds</a:t>
            </a:r>
            <a:endParaRPr lang="en-GB" sz="1800" dirty="0"/>
          </a:p>
          <a:p>
            <a:r>
              <a:rPr lang="en-GB" sz="1800" dirty="0" smtClean="0"/>
              <a:t>reduced memory footprint and verification times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</a:t>
            </a:r>
            <a:r>
              <a:rPr lang="en-GB" dirty="0" smtClean="0"/>
              <a:t>ackend integration</a:t>
            </a:r>
          </a:p>
          <a:p>
            <a:r>
              <a:rPr lang="en-GB" sz="1800" dirty="0"/>
              <a:t>w</a:t>
            </a:r>
            <a:r>
              <a:rPr lang="en-GB" sz="1800" dirty="0" smtClean="0"/>
              <a:t>e support: BLITZ, CBMC, ESBMC, LLBMC as </a:t>
            </a:r>
            <a:r>
              <a:rPr lang="en-GB" sz="1800" dirty="0" err="1" smtClean="0"/>
              <a:t>backends</a:t>
            </a:r>
            <a:endParaRPr lang="en-GB" sz="1800" dirty="0" smtClean="0"/>
          </a:p>
          <a:p>
            <a:r>
              <a:rPr lang="en-GB" sz="1800" dirty="0" smtClean="0"/>
              <a:t>extends any sequential verification tool for C programs</a:t>
            </a:r>
          </a:p>
          <a:p>
            <a:r>
              <a:rPr lang="en-GB" sz="1800" dirty="0"/>
              <a:t>i</a:t>
            </a:r>
            <a:r>
              <a:rPr lang="en-GB" sz="1800" dirty="0" smtClean="0"/>
              <a:t>nherits all </a:t>
            </a:r>
            <a:r>
              <a:rPr lang="en-GB" sz="1800" dirty="0"/>
              <a:t>non-</a:t>
            </a:r>
            <a:r>
              <a:rPr lang="en-GB" sz="1800" dirty="0" smtClean="0"/>
              <a:t>concurrency checks </a:t>
            </a:r>
            <a:r>
              <a:rPr lang="en-GB" sz="1800" dirty="0"/>
              <a:t>from </a:t>
            </a:r>
            <a:r>
              <a:rPr lang="en-GB" sz="1800" dirty="0" smtClean="0"/>
              <a:t>the backend</a:t>
            </a:r>
          </a:p>
          <a:p>
            <a:pPr marL="0" indent="0">
              <a:buNone/>
            </a:pPr>
            <a:r>
              <a:rPr lang="en-GB" sz="1800" dirty="0"/>
              <a:t> </a:t>
            </a:r>
            <a:r>
              <a:rPr lang="en-GB" sz="1800" dirty="0" smtClean="0"/>
              <a:t>   (</a:t>
            </a:r>
            <a:r>
              <a:rPr lang="en-GB" sz="1800" dirty="0"/>
              <a:t>e.g. dynamic memory allocation, array bounds checks, …)</a:t>
            </a:r>
          </a:p>
          <a:p>
            <a:endParaRPr lang="en-GB" dirty="0" smtClean="0"/>
          </a:p>
          <a:p>
            <a:pPr marL="0" indent="0">
              <a:buNone/>
            </a:pPr>
            <a:r>
              <a:rPr lang="en-GB" dirty="0"/>
              <a:t>Effective for bug-hunting</a:t>
            </a:r>
          </a:p>
          <a:p>
            <a:r>
              <a:rPr lang="en-GB" sz="1800" dirty="0"/>
              <a:t>many concurrency errors show up within few </a:t>
            </a:r>
            <a:r>
              <a:rPr lang="en-GB" sz="1800" dirty="0" smtClean="0"/>
              <a:t>context-switches</a:t>
            </a:r>
            <a:endParaRPr lang="en-GB" sz="1800" dirty="0"/>
          </a:p>
          <a:p>
            <a:endParaRPr lang="en-GB" dirty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4189905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41712</TotalTime>
  <Words>654</Words>
  <Application>Microsoft Macintosh PowerPoint</Application>
  <PresentationFormat>On-screen Show (4:3)</PresentationFormat>
  <Paragraphs>152</Paragraphs>
  <Slides>10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Default Design</vt:lpstr>
      <vt:lpstr>PowerPoint Presentation</vt:lpstr>
      <vt:lpstr>Sequentialization</vt:lpstr>
      <vt:lpstr>Sequentialization</vt:lpstr>
      <vt:lpstr>Lazy-CSeq Sequentialization</vt:lpstr>
      <vt:lpstr>Lazy-CSeq Sequentialization</vt:lpstr>
      <vt:lpstr>Lazy-CSeq Sequentialization</vt:lpstr>
      <vt:lpstr>Lazy-CSeq Sequentialization</vt:lpstr>
      <vt:lpstr>Lazy-CSeq</vt:lpstr>
      <vt:lpstr>Conclusions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user</cp:lastModifiedBy>
  <cp:revision>1351</cp:revision>
  <cp:lastPrinted>2014-04-07T15:18:16Z</cp:lastPrinted>
  <dcterms:created xsi:type="dcterms:W3CDTF">2006-08-16T00:00:00Z</dcterms:created>
  <dcterms:modified xsi:type="dcterms:W3CDTF">2014-04-10T00:00:01Z</dcterms:modified>
</cp:coreProperties>
</file>