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7" r:id="rId2"/>
    <p:sldMasterId id="2147483682" r:id="rId3"/>
    <p:sldMasterId id="2147483695" r:id="rId4"/>
    <p:sldMasterId id="2147483708" r:id="rId5"/>
  </p:sldMasterIdLst>
  <p:notesMasterIdLst>
    <p:notesMasterId r:id="rId36"/>
  </p:notesMasterIdLst>
  <p:handoutMasterIdLst>
    <p:handoutMasterId r:id="rId37"/>
  </p:handoutMasterIdLst>
  <p:sldIdLst>
    <p:sldId id="443" r:id="rId6"/>
    <p:sldId id="413" r:id="rId7"/>
    <p:sldId id="515" r:id="rId8"/>
    <p:sldId id="514" r:id="rId9"/>
    <p:sldId id="445" r:id="rId10"/>
    <p:sldId id="414" r:id="rId11"/>
    <p:sldId id="416" r:id="rId12"/>
    <p:sldId id="516" r:id="rId13"/>
    <p:sldId id="417" r:id="rId14"/>
    <p:sldId id="418" r:id="rId15"/>
    <p:sldId id="526" r:id="rId16"/>
    <p:sldId id="527" r:id="rId17"/>
    <p:sldId id="528" r:id="rId18"/>
    <p:sldId id="530" r:id="rId19"/>
    <p:sldId id="531" r:id="rId20"/>
    <p:sldId id="532" r:id="rId21"/>
    <p:sldId id="446" r:id="rId22"/>
    <p:sldId id="470" r:id="rId23"/>
    <p:sldId id="520" r:id="rId24"/>
    <p:sldId id="504" r:id="rId25"/>
    <p:sldId id="518" r:id="rId26"/>
    <p:sldId id="505" r:id="rId27"/>
    <p:sldId id="506" r:id="rId28"/>
    <p:sldId id="524" r:id="rId29"/>
    <p:sldId id="507" r:id="rId30"/>
    <p:sldId id="508" r:id="rId31"/>
    <p:sldId id="509" r:id="rId32"/>
    <p:sldId id="523" r:id="rId33"/>
    <p:sldId id="522" r:id="rId34"/>
    <p:sldId id="519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278"/>
    <a:srgbClr val="FFEF6E"/>
    <a:srgbClr val="999999"/>
    <a:srgbClr val="FFCC00"/>
    <a:srgbClr val="FFCC99"/>
    <a:srgbClr val="CC66FF"/>
    <a:srgbClr val="66CCFF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 autoAdjust="0"/>
    <p:restoredTop sz="94694" autoAdjust="0"/>
  </p:normalViewPr>
  <p:slideViewPr>
    <p:cSldViewPr snapToGrid="0" snapToObjects="1">
      <p:cViewPr>
        <p:scale>
          <a:sx n="81" d="100"/>
          <a:sy n="81" d="100"/>
        </p:scale>
        <p:origin x="-2016" y="-2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" y="1709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9" Type="http://schemas.openxmlformats.org/officeDocument/2006/relationships/slide" Target="slides/slide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66DF14-CF11-F74A-89EB-53F52DCE48A8}" type="datetimeFigureOut">
              <a:rPr lang="en-US" altLang="x-none"/>
              <a:pPr/>
              <a:t>11/12/17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9C304C2-A566-ED4A-A366-51B2809452F5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8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BA1E3E-2D7B-9447-BBDB-E154D4EBA20F}" type="datetimeFigureOut">
              <a:rPr lang="en-US" altLang="x-none"/>
              <a:pPr/>
              <a:t>11/12/17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 smtClean="0"/>
              <a:t>Click to edit Master text styles</a:t>
            </a:r>
          </a:p>
          <a:p>
            <a:pPr lvl="1"/>
            <a:r>
              <a:rPr lang="it-IT" noProof="0" smtClean="0"/>
              <a:t>Second level</a:t>
            </a:r>
          </a:p>
          <a:p>
            <a:pPr lvl="2"/>
            <a:r>
              <a:rPr lang="it-IT" noProof="0" smtClean="0"/>
              <a:t>Third level</a:t>
            </a:r>
          </a:p>
          <a:p>
            <a:pPr lvl="3"/>
            <a:r>
              <a:rPr lang="it-IT" noProof="0" smtClean="0"/>
              <a:t>Fourth level</a:t>
            </a:r>
          </a:p>
          <a:p>
            <a:pPr lvl="4"/>
            <a:r>
              <a:rPr lang="it-IT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9D8628-2275-6B4C-941A-BF7D7A1B776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1228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MS PGothic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hape 31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charset="0"/>
              <a:buNone/>
            </a:pPr>
            <a:fld id="{6061C9D9-73A1-DE47-A34F-D31B21B48121}" type="slidenum">
              <a:rPr lang="en-GB" altLang="x-none" sz="1200">
                <a:solidFill>
                  <a:srgbClr val="000000"/>
                </a:solidFill>
                <a:sym typeface="Calibri" charset="0"/>
              </a:rPr>
              <a:pPr eaLnBrk="1" hangingPunct="1">
                <a:buClr>
                  <a:srgbClr val="000000"/>
                </a:buClr>
                <a:buSzPct val="25000"/>
                <a:buFont typeface="Calibri" charset="0"/>
                <a:buNone/>
              </a:pPr>
              <a:t>1</a:t>
            </a:fld>
            <a:endParaRPr lang="en-GB" altLang="x-none" sz="1200">
              <a:solidFill>
                <a:srgbClr val="000000"/>
              </a:solidFill>
              <a:sym typeface="Calibri" charset="0"/>
            </a:endParaRPr>
          </a:p>
        </p:txBody>
      </p:sp>
      <p:sp>
        <p:nvSpPr>
          <p:cNvPr id="65538" name="Shape 32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1695450" y="688975"/>
            <a:ext cx="4543425" cy="3408363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miter lim="800000"/>
            <a:headEnd type="none" w="med" len="med"/>
            <a:tailEnd type="none" w="med" len="med"/>
          </a:ln>
        </p:spPr>
      </p:sp>
      <p:sp>
        <p:nvSpPr>
          <p:cNvPr id="65539" name="Shape 33"/>
          <p:cNvSpPr>
            <a:spLocks noGrp="1"/>
          </p:cNvSpPr>
          <p:nvPr>
            <p:ph type="body" idx="1"/>
          </p:nvPr>
        </p:nvSpPr>
        <p:spPr bwMode="auto">
          <a:xfrm>
            <a:off x="793750" y="4314825"/>
            <a:ext cx="6348413" cy="40894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lIns="91425" tIns="45700" rIns="91425" bIns="45700" numCol="1" anchor="ctr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x-none" altLang="x-none">
              <a:solidFill>
                <a:srgbClr val="000000"/>
              </a:solidFill>
              <a:ea typeface="ＭＳ Ｐゴシック" charset="-128"/>
              <a:cs typeface="MS PGothic" charset="-128"/>
              <a:sym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86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E942157B-B16A-7444-AE02-C554709E1987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884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682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0388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833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90652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6998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0031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678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9422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E52B2FFA-4060-8342-B600-AA7D2B1C9CDA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2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035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E52B2FFA-4060-8342-B600-AA7D2B1C9CDA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3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7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E52B2FFA-4060-8342-B600-AA7D2B1C9CDA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4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874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038A0527-FAC2-A948-B0AD-75630029B126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271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1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71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70419674-998C-CB40-8826-A366AE2B5ADE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7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A2CAB43C-34B5-C643-8098-CBFA82966F95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7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70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A2CAB43C-34B5-C643-8098-CBFA82966F95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8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7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  <a:cs typeface="MS PGothic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/>
            <a:fld id="{A05FD54A-EEFB-EC43-A5B7-D9D56CE2879E}" type="slidenum">
              <a:rPr lang="en-GB" altLang="x-none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x-none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50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5263"/>
            <a:ext cx="8839200" cy="7191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21303C2-AA16-0D4A-9C05-EDA76D218633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40FC15-3D86-AC45-AE2F-CEE178F74CFE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805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B1FCB8E-A7F2-DE4A-AC9D-27DAD81CB48B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82BCB-6EB3-D348-A98F-308138810599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791318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C0AED2D-405F-AD4D-A996-C44F72373FBD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75C44C-6F7B-194A-965C-A7B6D4755741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108899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1E92A40-DC2B-A446-AE80-319DD5531689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C86CDB-4CEE-7347-9A48-F3F19F338B1B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414572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7DF3159-4E91-2F48-8EDF-02884929F509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6A5E98-BF88-5649-BEC3-B1C68BE3957E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77749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0AF0D9D-2EED-1849-8908-13A917B58AEE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6EFEA4-0782-2542-976D-75F61FA56542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504666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9450DC1-227E-A549-BC77-7C1AFF074573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655F33-6028-674F-8274-22F7A81D5AA1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508556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7A1E7617-55E3-0C42-8F95-F0D3005CCDCD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013BCC-2AD5-6342-BD88-77F820BADF97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1222683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9ECCE53-F29D-E248-BC58-112D3F9CBF84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2E339-6934-F941-B9DF-46C7F2FB9B1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61521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435A093-D4B5-5E4A-9746-B95C6F8DC66B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458776-3991-834E-8CAB-95ABC28774D0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09893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0" y="42863"/>
            <a:ext cx="1066800" cy="719137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863"/>
            <a:ext cx="8610600" cy="7191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0994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1C7E64-9A5A-4047-98B3-3797FC5A64B7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362102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A0EE32CE-E842-454C-8661-459BF738A829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88F6A3-A6F0-BE4F-8483-E887E4F85B91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32402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94B46EA6-E8AB-994D-8FE5-6E1140E2CE23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8A3E19-1D8F-BF42-9DDD-F979CEC5E7B1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716281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0FC9561-2D83-684D-A98C-36B5C74C2CFA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4CB30D-A2B1-9749-8ED3-AEFB05AFEEF6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93934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E33E750C-377A-064B-876E-1DB800DFB6F2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09DD59-F4E3-1445-98C3-AAF58B1B7C9E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3469793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9BACD141-C8CA-1C4A-ADDC-8447908E4D08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80B6A-68DC-9047-BB86-9D30166E1E29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056358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1F5B552-539F-5242-A85F-43B5C921BA43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54C957-AA0D-6442-B6E5-6B29F197002D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7652304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FD50A2E3-8F9F-EA41-B8E4-982F01A8A3F3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0C492-AB5B-3348-A7D4-0202710DEE43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7418755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D5F73F93-D35C-6749-8C20-D21BC1230D2D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422C4-602D-6C40-89CB-08739266BAC8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125496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2372EED6-E29A-C144-8BA9-5541096945BA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71A0C6-7185-C642-B7AF-87C8C096CB5D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645023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>
                    <a:tint val="75000"/>
                  </a:srgbClr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412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5A0C14A-AAFA-9849-82D4-ABCE4A9786F8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2C91F8-90F7-084B-8008-D9B87572E1A0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2129889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E351C07-31FD-EB46-8122-F6796978B5BD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294A8-213A-494D-B84F-BCDB89AA66BD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64292083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1DBED5-C53A-4149-9EE1-416E61C8F63B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5802794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5B8C5CF-DB62-DE48-8084-0C672764F76B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46CD9E-FA54-534E-B3B8-3E9305D473F1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256469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BA8F4938-9B86-E74A-A5FA-18A39AC18EBE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041D6E-FC3F-9749-A2F7-988874AC911E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021924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9355101-8590-2B42-AF6F-34FAD0FA400E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4EFDE-07E9-B04E-BD88-77D7320B85C4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5169490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965DCF3-88F5-6D4D-BE14-190B60EDE49C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99BEDC-5014-E545-9626-96AFDE6E4DA2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436389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99F8307B-B9E1-9142-9D98-4BC928CE4FF8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45403A-1CC6-1C43-87FA-A7912677E755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7363609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C5B4A37E-6399-6442-8328-5380CDC8725E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113826-1B25-784A-BA54-376689CFA4F1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7078362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36B0029C-24CD-134E-AFB8-90D8CC4C59A1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C55F72-3636-8649-AE70-780198D75A16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10184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28600" y="274637"/>
            <a:ext cx="8686800" cy="7159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l" rtl="0">
              <a:spcBef>
                <a:spcPts val="0"/>
              </a:spcBef>
              <a:spcAft>
                <a:spcPts val="0"/>
              </a:spcAft>
              <a:defRPr/>
            </a:lvl2pPr>
            <a:lvl3pPr algn="l" rtl="0">
              <a:spcBef>
                <a:spcPts val="0"/>
              </a:spcBef>
              <a:spcAft>
                <a:spcPts val="0"/>
              </a:spcAft>
              <a:defRPr/>
            </a:lvl3pPr>
            <a:lvl4pPr algn="l" rtl="0">
              <a:spcBef>
                <a:spcPts val="0"/>
              </a:spcBef>
              <a:spcAft>
                <a:spcPts val="0"/>
              </a:spcAft>
              <a:defRPr/>
            </a:lvl4pPr>
            <a:lvl5pPr algn="l" rtl="0">
              <a:spcBef>
                <a:spcPts val="0"/>
              </a:spcBef>
              <a:spcAft>
                <a:spcPts val="0"/>
              </a:spcAft>
              <a:defRPr/>
            </a:lvl5pPr>
            <a:lvl6pPr marL="457200" algn="l" rtl="0">
              <a:spcBef>
                <a:spcPts val="0"/>
              </a:spcBef>
              <a:spcAft>
                <a:spcPts val="0"/>
              </a:spcAft>
              <a:defRPr/>
            </a:lvl6pPr>
            <a:lvl7pPr marL="914400" algn="l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l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686800" cy="5105398"/>
          </a:xfrm>
          <a:prstGeom prst="rect">
            <a:avLst/>
          </a:prstGeom>
          <a:noFill/>
          <a:ln w="9525" cap="flat">
            <a:solidFill>
              <a:srgbClr val="CBCBE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/>
          <a:lstStyle>
            <a:lvl1pPr marL="342900" indent="381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1pPr>
            <a:lvl2pPr marL="800100" indent="254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2pPr>
            <a:lvl3pPr marL="1200150" indent="6985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3pPr>
            <a:lvl4pPr marL="1600200" indent="1270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4pPr>
            <a:lvl5pPr marL="2057400" indent="1143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/>
            </a:lvl5pPr>
            <a:lvl6pPr marL="25146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8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90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200" indent="1651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4" name="Shape 15"/>
          <p:cNvSpPr txBox="1">
            <a:spLocks noGrp="1"/>
          </p:cNvSpPr>
          <p:nvPr>
            <p:ph type="ftr" idx="10"/>
          </p:nvPr>
        </p:nvSpPr>
        <p:spPr/>
        <p:txBody>
          <a:bodyPr lIns="91425" tIns="91425" rIns="91425" bIns="91425" anchorCtr="0"/>
          <a:lstStyle>
            <a:lvl1pPr marL="0" marR="0" indent="0" algn="ctr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457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2pPr>
            <a:lvl3pPr marL="914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3pPr>
            <a:lvl4pPr marL="1371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4pPr>
            <a:lvl5pPr marL="18288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5pPr>
            <a:lvl6pPr marL="22860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6pPr>
            <a:lvl7pPr marL="27432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7pPr>
            <a:lvl8pPr marL="32004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8pPr>
            <a:lvl9pPr marL="3657600" marR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242363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47F0EBA2-047D-9B4F-A0CB-D2D5DA8F7710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6A3C-150E-6647-8DE1-31CFB39B380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7428255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538A4A89-9C01-6249-8775-65D166E05AB5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D707B-4E27-354A-9D38-F33BA422F777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21393893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6A09EDB9-75C5-304C-B782-81A7C913FA45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E9CF8-8914-6847-9F37-61D627D4AEAD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3980533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03CFE429-3505-1D4E-8EC5-922322CB3E30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40DDCB-9783-7F47-8A34-EC76A77A6D1E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4633657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4B90861-8FDF-864C-8C77-BB56EE06B01A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80508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1"/>
            <a:ext cx="5487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22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5263"/>
            <a:ext cx="8839200" cy="7191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0" y="42863"/>
            <a:ext cx="1066800" cy="719137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863"/>
            <a:ext cx="8610600" cy="7191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18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>
                    <a:tint val="75000"/>
                  </a:srgbClr>
                </a:solidFill>
                <a:ea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2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1B945A50-CB79-E546-B1DA-AFA3727613DA}" type="datetime1">
              <a:rPr lang="it-IT" altLang="x-none"/>
              <a:pPr/>
              <a:t>11/12/17</a:t>
            </a:fld>
            <a:endParaRPr lang="it-IT" altLang="x-non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prstClr val="black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64763-7F5C-664F-9407-7F641B7676ED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68917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2.xml"/><Relationship Id="rId13" Type="http://schemas.openxmlformats.org/officeDocument/2006/relationships/theme" Target="../theme/theme4.xml"/><Relationship Id="rId1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8.xml"/><Relationship Id="rId9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4.xml"/><Relationship Id="rId13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Click to edit Master title style</a:t>
            </a:r>
            <a:endParaRPr lang="en-US" alt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76" r:id="rId1"/>
    <p:sldLayoutId id="2147484577" r:id="rId2"/>
    <p:sldLayoutId id="2147484578" r:id="rId3"/>
    <p:sldLayoutId id="2147484579" r:id="rId4"/>
    <p:sldLayoutId id="2147484622" r:id="rId5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" y="274638"/>
            <a:ext cx="8686800" cy="71596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Click to edit Master title style</a:t>
            </a:r>
            <a:endParaRPr lang="en-US" altLang="x-non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>
                    <a:tint val="75000"/>
                  </a:srgbClr>
                </a:solidFill>
                <a:latin typeface="Arial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charset="0"/>
          <a:ea typeface="MS PGothic" pitchFamily="34" charset="-128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lo stile del titolo</a:t>
            </a:r>
          </a:p>
        </p:txBody>
      </p:sp>
      <p:sp>
        <p:nvSpPr>
          <p:cNvPr id="20483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A54D90E-4F2E-994E-9087-89F9909A207B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3" r:id="rId1"/>
    <p:sldLayoutId id="2147484584" r:id="rId2"/>
    <p:sldLayoutId id="2147484585" r:id="rId3"/>
    <p:sldLayoutId id="2147484586" r:id="rId4"/>
    <p:sldLayoutId id="2147484587" r:id="rId5"/>
    <p:sldLayoutId id="2147484588" r:id="rId6"/>
    <p:sldLayoutId id="2147484589" r:id="rId7"/>
    <p:sldLayoutId id="2147484590" r:id="rId8"/>
    <p:sldLayoutId id="2147484591" r:id="rId9"/>
    <p:sldLayoutId id="2147484592" r:id="rId10"/>
    <p:sldLayoutId id="2147484593" r:id="rId11"/>
    <p:sldLayoutId id="214748459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omic Sans MS" pitchFamily="66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omic Sans MS" pitchFamily="66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lo stile del titolo</a:t>
            </a:r>
          </a:p>
        </p:txBody>
      </p:sp>
      <p:sp>
        <p:nvSpPr>
          <p:cNvPr id="33795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DB8C0DB-0F51-C542-9CE3-C4FFAEAD377D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5" r:id="rId1"/>
    <p:sldLayoutId id="2147484596" r:id="rId2"/>
    <p:sldLayoutId id="2147484597" r:id="rId3"/>
    <p:sldLayoutId id="2147484598" r:id="rId4"/>
    <p:sldLayoutId id="2147484599" r:id="rId5"/>
    <p:sldLayoutId id="2147484600" r:id="rId6"/>
    <p:sldLayoutId id="2147484601" r:id="rId7"/>
    <p:sldLayoutId id="2147484602" r:id="rId8"/>
    <p:sldLayoutId id="2147484603" r:id="rId9"/>
    <p:sldLayoutId id="2147484604" r:id="rId10"/>
    <p:sldLayoutId id="2147484605" r:id="rId11"/>
    <p:sldLayoutId id="214748460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omic Sans MS" pitchFamily="66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omic Sans MS" pitchFamily="66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lo stile del titolo</a:t>
            </a:r>
          </a:p>
        </p:txBody>
      </p:sp>
      <p:sp>
        <p:nvSpPr>
          <p:cNvPr id="4710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CACB9F1F-ED73-1644-ACA2-979D1E3D29E5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7" r:id="rId1"/>
    <p:sldLayoutId id="2147484608" r:id="rId2"/>
    <p:sldLayoutId id="2147484609" r:id="rId3"/>
    <p:sldLayoutId id="2147484610" r:id="rId4"/>
    <p:sldLayoutId id="2147484611" r:id="rId5"/>
    <p:sldLayoutId id="2147484612" r:id="rId6"/>
    <p:sldLayoutId id="2147484613" r:id="rId7"/>
    <p:sldLayoutId id="2147484614" r:id="rId8"/>
    <p:sldLayoutId id="2147484615" r:id="rId9"/>
    <p:sldLayoutId id="2147484616" r:id="rId10"/>
    <p:sldLayoutId id="2147484617" r:id="rId11"/>
    <p:sldLayoutId id="214748461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Comic Sans MS" pitchFamily="66" charset="0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omic Sans MS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Comic Sans MS" pitchFamily="66" charset="0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Comic Sans MS" pitchFamily="66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3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hape 24"/>
          <p:cNvSpPr>
            <a:spLocks noChangeArrowheads="1"/>
          </p:cNvSpPr>
          <p:nvPr/>
        </p:nvSpPr>
        <p:spPr bwMode="auto">
          <a:xfrm>
            <a:off x="0" y="192200"/>
            <a:ext cx="9144000" cy="3124206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FFFFFF"/>
              </a:buClr>
              <a:buSzPct val="25000"/>
            </a:pPr>
            <a:r>
              <a:rPr lang="en-US" altLang="x-none" sz="4000" b="1" dirty="0">
                <a:solidFill>
                  <a:schemeClr val="bg1"/>
                </a:solidFill>
                <a:latin typeface="Charcoal CY" charset="0"/>
              </a:rPr>
              <a:t/>
            </a:r>
            <a:br>
              <a:rPr lang="en-US" altLang="x-none" sz="4000" b="1" dirty="0">
                <a:solidFill>
                  <a:schemeClr val="bg1"/>
                </a:solidFill>
                <a:latin typeface="Charcoal CY" charset="0"/>
              </a:rPr>
            </a:br>
            <a:r>
              <a:rPr lang="en-US" altLang="x-none" sz="4000" b="1" dirty="0">
                <a:solidFill>
                  <a:schemeClr val="bg1"/>
                </a:solidFill>
                <a:latin typeface="Charcoal CY" charset="0"/>
              </a:rPr>
              <a:t>Concurrent </a:t>
            </a:r>
            <a:r>
              <a:rPr lang="en-US" altLang="x-none" sz="4000" b="1" dirty="0" smtClean="0">
                <a:solidFill>
                  <a:schemeClr val="bg1"/>
                </a:solidFill>
                <a:latin typeface="Charcoal CY" charset="0"/>
              </a:rPr>
              <a:t>Program Verification</a:t>
            </a:r>
          </a:p>
          <a:p>
            <a:pPr algn="ctr" eaLnBrk="1" hangingPunct="1">
              <a:buClr>
                <a:srgbClr val="FFFFFF"/>
              </a:buClr>
              <a:buSzPct val="25000"/>
            </a:pPr>
            <a:r>
              <a:rPr lang="en-US" altLang="x-non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w</a:t>
            </a:r>
            <a:r>
              <a:rPr lang="en-US" altLang="x-non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ith</a:t>
            </a:r>
            <a:endParaRPr lang="en-US" altLang="x-none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harcoal CY" charset="0"/>
            </a:endParaRPr>
          </a:p>
          <a:p>
            <a:pPr algn="ctr" eaLnBrk="1" hangingPunct="1">
              <a:buClr>
                <a:srgbClr val="FFFFFF"/>
              </a:buClr>
              <a:buSzPct val="25000"/>
            </a:pPr>
            <a:r>
              <a:rPr lang="en-US" altLang="x-none" sz="4000" b="1" dirty="0" smtClean="0">
                <a:solidFill>
                  <a:schemeClr val="bg1"/>
                </a:solidFill>
                <a:latin typeface="Charcoal CY" charset="0"/>
              </a:rPr>
              <a:t>Lazy </a:t>
            </a:r>
            <a:r>
              <a:rPr lang="en-US" altLang="x-none" sz="4000" b="1" dirty="0" err="1" smtClean="0">
                <a:solidFill>
                  <a:schemeClr val="bg1"/>
                </a:solidFill>
                <a:latin typeface="Charcoal CY" charset="0"/>
              </a:rPr>
              <a:t>Sequentialization</a:t>
            </a:r>
            <a:endParaRPr lang="en-US" altLang="x-none" sz="4000" b="1" dirty="0" smtClean="0">
              <a:solidFill>
                <a:schemeClr val="bg1"/>
              </a:solidFill>
              <a:latin typeface="Charcoal CY" charset="0"/>
            </a:endParaRPr>
          </a:p>
          <a:p>
            <a:pPr algn="ctr" eaLnBrk="1" hangingPunct="1">
              <a:buClr>
                <a:srgbClr val="FFFFFF"/>
              </a:buClr>
              <a:buSzPct val="25000"/>
            </a:pPr>
            <a:r>
              <a:rPr lang="en-US" altLang="x-none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a</a:t>
            </a:r>
            <a:r>
              <a:rPr lang="en-US" altLang="x-none" sz="2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nd </a:t>
            </a:r>
            <a:endParaRPr lang="en-US" altLang="x-none" sz="4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harcoal CY" charset="0"/>
            </a:endParaRPr>
          </a:p>
          <a:p>
            <a:pPr algn="ctr" eaLnBrk="1" hangingPunct="1">
              <a:buClr>
                <a:srgbClr val="FFFFFF"/>
              </a:buClr>
              <a:buSzPct val="25000"/>
            </a:pPr>
            <a:r>
              <a:rPr lang="en-US" altLang="x-none" sz="4000" b="1" dirty="0" smtClean="0">
                <a:solidFill>
                  <a:schemeClr val="bg1"/>
                </a:solidFill>
                <a:latin typeface="Charcoal CY" charset="0"/>
              </a:rPr>
              <a:t>Interval Analysis</a:t>
            </a:r>
            <a:endParaRPr lang="en-US" altLang="x-none" sz="4000" b="1" dirty="0">
              <a:solidFill>
                <a:schemeClr val="bg1"/>
              </a:solidFill>
              <a:latin typeface="Charcoal CY" charset="0"/>
            </a:endParaRPr>
          </a:p>
          <a:p>
            <a:pPr algn="ctr" eaLnBrk="1" hangingPunct="1">
              <a:buClr>
                <a:srgbClr val="FFFFFF"/>
              </a:buClr>
              <a:buSzPct val="25000"/>
            </a:pPr>
            <a:endParaRPr lang="en-US" altLang="x-none" sz="2800" b="1" dirty="0" smtClean="0">
              <a:solidFill>
                <a:srgbClr val="595959"/>
              </a:solidFill>
              <a:latin typeface="Charcoal CY" charset="0"/>
            </a:endParaRPr>
          </a:p>
          <a:p>
            <a:pPr algn="ctr" eaLnBrk="1" hangingPunct="1">
              <a:buClr>
                <a:srgbClr val="FFFFFF"/>
              </a:buClr>
              <a:buSzPct val="25000"/>
            </a:pPr>
            <a:endParaRPr lang="en-US" altLang="x-none" sz="2800" b="1" dirty="0">
              <a:solidFill>
                <a:srgbClr val="595959"/>
              </a:solidFill>
              <a:latin typeface="Charcoal CY" charset="0"/>
            </a:endParaRPr>
          </a:p>
        </p:txBody>
      </p:sp>
      <p:sp>
        <p:nvSpPr>
          <p:cNvPr id="64514" name="Shape 26"/>
          <p:cNvSpPr>
            <a:spLocks noChangeArrowheads="1"/>
          </p:cNvSpPr>
          <p:nvPr/>
        </p:nvSpPr>
        <p:spPr bwMode="auto">
          <a:xfrm>
            <a:off x="0" y="6750050"/>
            <a:ext cx="107950" cy="10795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800">
              <a:solidFill>
                <a:srgbClr val="FFFFFF"/>
              </a:solidFill>
              <a:latin typeface="Arial" charset="0"/>
              <a:sym typeface="Arial" charset="0"/>
            </a:endParaRPr>
          </a:p>
        </p:txBody>
      </p:sp>
      <p:sp>
        <p:nvSpPr>
          <p:cNvPr id="64515" name="Shape 27"/>
          <p:cNvSpPr>
            <a:spLocks noChangeArrowheads="1"/>
          </p:cNvSpPr>
          <p:nvPr/>
        </p:nvSpPr>
        <p:spPr bwMode="auto">
          <a:xfrm flipH="1">
            <a:off x="9050338" y="6750050"/>
            <a:ext cx="107950" cy="10795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800">
              <a:solidFill>
                <a:srgbClr val="FFFFFF"/>
              </a:solidFill>
              <a:latin typeface="Arial" charset="0"/>
              <a:sym typeface="Arial" charset="0"/>
            </a:endParaRPr>
          </a:p>
        </p:txBody>
      </p:sp>
      <p:sp>
        <p:nvSpPr>
          <p:cNvPr id="64516" name="Shape 28"/>
          <p:cNvSpPr>
            <a:spLocks noChangeArrowheads="1"/>
          </p:cNvSpPr>
          <p:nvPr/>
        </p:nvSpPr>
        <p:spPr bwMode="auto">
          <a:xfrm rot="10800000" flipH="1">
            <a:off x="0" y="0"/>
            <a:ext cx="107950" cy="10795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800">
              <a:solidFill>
                <a:srgbClr val="FFFFFF"/>
              </a:solidFill>
              <a:latin typeface="Arial" charset="0"/>
              <a:sym typeface="Arial" charset="0"/>
            </a:endParaRPr>
          </a:p>
        </p:txBody>
      </p:sp>
      <p:sp>
        <p:nvSpPr>
          <p:cNvPr id="64517" name="Shape 29"/>
          <p:cNvSpPr>
            <a:spLocks noChangeArrowheads="1"/>
          </p:cNvSpPr>
          <p:nvPr/>
        </p:nvSpPr>
        <p:spPr bwMode="auto">
          <a:xfrm rot="10800000">
            <a:off x="9039225" y="0"/>
            <a:ext cx="107950" cy="10795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91425" tIns="45700" rIns="91425" bIns="45700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Font typeface="Arial" charset="0"/>
              <a:buNone/>
            </a:pPr>
            <a:endParaRPr lang="x-none" altLang="x-none" sz="1800">
              <a:solidFill>
                <a:srgbClr val="FFFFFF"/>
              </a:solidFill>
              <a:latin typeface="Arial" charset="0"/>
              <a:sym typeface="Arial" charset="0"/>
            </a:endParaRPr>
          </a:p>
        </p:txBody>
      </p:sp>
      <p:sp>
        <p:nvSpPr>
          <p:cNvPr id="62470" name="Title 1"/>
          <p:cNvSpPr txBox="1">
            <a:spLocks/>
          </p:cNvSpPr>
          <p:nvPr/>
        </p:nvSpPr>
        <p:spPr bwMode="auto">
          <a:xfrm>
            <a:off x="782140" y="5442852"/>
            <a:ext cx="8880475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r>
              <a:rPr lang="en-US" altLang="x-none" sz="2800" b="1" dirty="0" err="1" smtClean="0">
                <a:latin typeface="Charcoal CY" charset="0"/>
              </a:rPr>
              <a:t>Truc</a:t>
            </a:r>
            <a:r>
              <a:rPr lang="en-US" altLang="x-none" sz="2800" b="1" dirty="0" smtClean="0">
                <a:latin typeface="Charcoal CY" charset="0"/>
              </a:rPr>
              <a:t> L. Nguyen</a:t>
            </a:r>
            <a:r>
              <a:rPr lang="en-US" altLang="x-none" b="1" dirty="0" smtClean="0">
                <a:latin typeface="Charcoal CY" charset="0"/>
              </a:rPr>
              <a:t>    </a:t>
            </a:r>
            <a:r>
              <a:rPr lang="en-US" altLang="x-none" sz="1400" b="1" dirty="0" smtClean="0">
                <a:solidFill>
                  <a:srgbClr val="7F7F7F"/>
                </a:solidFill>
                <a:latin typeface="Charcoal CY" charset="0"/>
              </a:rPr>
              <a:t>           </a:t>
            </a:r>
            <a:r>
              <a:rPr lang="en-US" altLang="x-non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U. of Southampton, UK</a:t>
            </a:r>
          </a:p>
          <a:p>
            <a:r>
              <a:rPr lang="en-US" altLang="x-none" sz="2800" b="1" dirty="0" smtClean="0">
                <a:latin typeface="Charcoal CY" charset="0"/>
              </a:rPr>
              <a:t>Bernd Fischer</a:t>
            </a:r>
            <a:r>
              <a:rPr lang="en-US" altLang="x-none" sz="3600" b="1" dirty="0" smtClean="0">
                <a:latin typeface="Charcoal CY" charset="0"/>
              </a:rPr>
              <a:t>         </a:t>
            </a:r>
            <a:r>
              <a:rPr lang="en-US" altLang="x-non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Stellenbosch U., South Africa</a:t>
            </a:r>
            <a:endParaRPr lang="en-US" altLang="x-none" sz="36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harcoal CY" charset="0"/>
            </a:endParaRPr>
          </a:p>
          <a:p>
            <a:r>
              <a:rPr lang="en-US" altLang="x-none" sz="2800" b="1" dirty="0" smtClean="0">
                <a:latin typeface="Charcoal CY" charset="0"/>
              </a:rPr>
              <a:t>Salvatore La Torre  </a:t>
            </a:r>
            <a:r>
              <a:rPr lang="en-US" altLang="x-non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U. of Salerno, Italy</a:t>
            </a:r>
          </a:p>
          <a:p>
            <a:r>
              <a:rPr lang="en-US" altLang="x-none" sz="2800" b="1" u="sng" dirty="0" err="1" smtClean="0">
                <a:latin typeface="Charcoal CY" charset="0"/>
              </a:rPr>
              <a:t>Gennaro</a:t>
            </a:r>
            <a:r>
              <a:rPr lang="en-US" altLang="x-none" sz="2800" b="1" u="sng" dirty="0" smtClean="0">
                <a:latin typeface="Charcoal CY" charset="0"/>
              </a:rPr>
              <a:t> </a:t>
            </a:r>
            <a:r>
              <a:rPr lang="en-US" altLang="x-none" sz="2800" b="1" u="sng" dirty="0" err="1" smtClean="0">
                <a:latin typeface="Charcoal CY" charset="0"/>
              </a:rPr>
              <a:t>Parlato</a:t>
            </a:r>
            <a:r>
              <a:rPr lang="en-US" altLang="x-none" sz="2800" b="1" dirty="0" smtClean="0">
                <a:latin typeface="Charcoal CY" charset="0"/>
              </a:rPr>
              <a:t>      </a:t>
            </a:r>
            <a:r>
              <a:rPr lang="en-US" altLang="x-none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harcoal CY" charset="0"/>
              </a:rPr>
              <a:t>U. of Southampton, UK</a:t>
            </a:r>
            <a:endParaRPr lang="en-US" altLang="x-none" sz="1800" b="1" u="sng" dirty="0" smtClean="0">
              <a:latin typeface="Charcoal CY" charset="0"/>
            </a:endParaRPr>
          </a:p>
          <a:p>
            <a:pPr algn="ctr"/>
            <a:endParaRPr lang="en-US" altLang="x-none" b="1" dirty="0">
              <a:solidFill>
                <a:srgbClr val="7F7F7F"/>
              </a:solidFill>
              <a:latin typeface="Charcoal CY" charset="0"/>
            </a:endParaRPr>
          </a:p>
          <a:p>
            <a:pPr algn="ctr"/>
            <a:endParaRPr lang="en-US" altLang="x-none" b="1" dirty="0" smtClean="0">
              <a:solidFill>
                <a:srgbClr val="7F7F7F"/>
              </a:solidFill>
              <a:latin typeface="Charcoal CY" charset="0"/>
            </a:endParaRPr>
          </a:p>
          <a:p>
            <a:r>
              <a:rPr lang="en-US" altLang="x-none" sz="1800" b="1" dirty="0">
                <a:solidFill>
                  <a:srgbClr val="7F7F7F"/>
                </a:solidFill>
                <a:latin typeface="Charcoal CY" charset="0"/>
              </a:rPr>
              <a:t> </a:t>
            </a:r>
            <a:r>
              <a:rPr lang="en-US" altLang="x-none" sz="1800" b="1" dirty="0" smtClean="0">
                <a:solidFill>
                  <a:srgbClr val="7F7F7F"/>
                </a:solidFill>
                <a:latin typeface="Charcoal CY" charset="0"/>
              </a:rPr>
              <a:t>                                             </a:t>
            </a:r>
            <a:r>
              <a:rPr lang="en-US" altLang="x-none" sz="1800" b="1" dirty="0" err="1" smtClean="0">
                <a:solidFill>
                  <a:srgbClr val="3366FF"/>
                </a:solidFill>
                <a:latin typeface="Charcoal CY" charset="0"/>
              </a:rPr>
              <a:t>Netys</a:t>
            </a:r>
            <a:r>
              <a:rPr lang="en-US" altLang="x-none" sz="1800" b="1" dirty="0" smtClean="0">
                <a:solidFill>
                  <a:srgbClr val="3366FF"/>
                </a:solidFill>
                <a:latin typeface="Charcoal CY" charset="0"/>
              </a:rPr>
              <a:t> </a:t>
            </a:r>
            <a:r>
              <a:rPr lang="en-US" altLang="x-none" sz="1800" b="1" dirty="0">
                <a:solidFill>
                  <a:srgbClr val="3366FF"/>
                </a:solidFill>
                <a:latin typeface="Charcoal CY" charset="0"/>
              </a:rPr>
              <a:t>– 18</a:t>
            </a:r>
            <a:r>
              <a:rPr lang="en-US" altLang="x-none" sz="1800" b="1" baseline="30000" dirty="0">
                <a:solidFill>
                  <a:srgbClr val="3366FF"/>
                </a:solidFill>
                <a:latin typeface="Charcoal CY" charset="0"/>
              </a:rPr>
              <a:t>th</a:t>
            </a:r>
            <a:r>
              <a:rPr lang="en-US" altLang="x-none" sz="1800" b="1" dirty="0">
                <a:solidFill>
                  <a:srgbClr val="3366FF"/>
                </a:solidFill>
                <a:latin typeface="Charcoal CY" charset="0"/>
              </a:rPr>
              <a:t> </a:t>
            </a:r>
            <a:r>
              <a:rPr lang="en-US" altLang="x-none" sz="1800" b="1" dirty="0" smtClean="0">
                <a:solidFill>
                  <a:srgbClr val="3366FF"/>
                </a:solidFill>
                <a:latin typeface="Charcoal CY" charset="0"/>
              </a:rPr>
              <a:t>May 2017</a:t>
            </a:r>
          </a:p>
          <a:p>
            <a:pPr algn="ctr"/>
            <a:endParaRPr lang="en-US" altLang="x-none" sz="1800" b="1" dirty="0">
              <a:solidFill>
                <a:srgbClr val="3366FF"/>
              </a:solidFill>
              <a:latin typeface="Charcoal CY" charset="0"/>
            </a:endParaRPr>
          </a:p>
          <a:p>
            <a:pPr algn="ctr"/>
            <a:r>
              <a:rPr lang="en-US" altLang="x-none" sz="1200" dirty="0">
                <a:solidFill>
                  <a:srgbClr val="3366FF"/>
                </a:solidFill>
                <a:latin typeface="Charcoal CY" charset="0"/>
              </a:rPr>
              <a:t>  </a:t>
            </a:r>
          </a:p>
          <a:p>
            <a:pPr algn="ctr"/>
            <a:endParaRPr lang="en-US" altLang="x-none" sz="2800" b="1" dirty="0">
              <a:latin typeface="Charcoal CY" charset="0"/>
            </a:endParaRPr>
          </a:p>
          <a:p>
            <a:pPr algn="ctr"/>
            <a:endParaRPr lang="en-US" altLang="x-none" sz="2800" b="1" dirty="0">
              <a:latin typeface="Charcoal CY" charset="0"/>
            </a:endParaRPr>
          </a:p>
          <a:p>
            <a:pPr algn="ctr"/>
            <a:r>
              <a:rPr lang="en-US" altLang="x-none" sz="2800" b="1" dirty="0" smtClean="0">
                <a:latin typeface="Charcoal CY" charset="0"/>
              </a:rPr>
              <a:t>    </a:t>
            </a:r>
            <a:endParaRPr lang="en-US" altLang="x-none" sz="2800" b="1" dirty="0">
              <a:latin typeface="Charcoal CY" charset="0"/>
            </a:endParaRPr>
          </a:p>
        </p:txBody>
      </p:sp>
    </p:spTree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62000"/>
          </a:xfrm>
        </p:spPr>
        <p:txBody>
          <a:bodyPr/>
          <a:lstStyle/>
          <a:p>
            <a:r>
              <a:rPr lang="en-US" altLang="x-none" sz="2800">
                <a:ea typeface="ＭＳ Ｐゴシック" charset="-128"/>
              </a:rPr>
              <a:t>  What is this talk about ?</a:t>
            </a:r>
          </a:p>
        </p:txBody>
      </p:sp>
      <p:sp>
        <p:nvSpPr>
          <p:cNvPr id="25" name="Segnaposto contenuto 1"/>
          <p:cNvSpPr>
            <a:spLocks noGrp="1"/>
          </p:cNvSpPr>
          <p:nvPr>
            <p:ph idx="1"/>
          </p:nvPr>
        </p:nvSpPr>
        <p:spPr>
          <a:xfrm>
            <a:off x="152400" y="853745"/>
            <a:ext cx="8839200" cy="5715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400" b="1" dirty="0" smtClean="0"/>
              <a:t>BMC </a:t>
            </a:r>
            <a:r>
              <a:rPr lang="it-IT" sz="2400" b="1" dirty="0" err="1" smtClean="0"/>
              <a:t>tools</a:t>
            </a:r>
            <a:r>
              <a:rPr lang="it-IT" sz="2400" b="1" dirty="0" smtClean="0"/>
              <a:t> can </a:t>
            </a:r>
            <a:r>
              <a:rPr lang="it-IT" sz="2400" b="1" dirty="0" err="1" smtClean="0"/>
              <a:t>find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bugs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where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testing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fails</a:t>
            </a:r>
            <a:r>
              <a:rPr lang="it-IT" sz="2400" b="1" dirty="0" smtClean="0"/>
              <a:t> </a:t>
            </a:r>
            <a:r>
              <a:rPr lang="it-IT" sz="2400" b="1" dirty="0" err="1" smtClean="0"/>
              <a:t>but</a:t>
            </a:r>
            <a:r>
              <a:rPr lang="it-IT" sz="2400" b="1" dirty="0" smtClean="0"/>
              <a:t> </a:t>
            </a:r>
            <a:r>
              <a:rPr lang="mr-IN" sz="2400" b="1" dirty="0" smtClean="0"/>
              <a:t>…</a:t>
            </a:r>
            <a:endParaRPr lang="it-IT" sz="2400" b="1" dirty="0" smtClean="0"/>
          </a:p>
          <a:p>
            <a:pPr marL="0" indent="0">
              <a:buNone/>
            </a:pPr>
            <a:endParaRPr lang="it-IT" b="1" dirty="0" smtClean="0"/>
          </a:p>
          <a:p>
            <a:pPr marL="0" indent="0">
              <a:buNone/>
            </a:pP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[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</a:rPr>
              <a:t>concurrency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it-IT" sz="2400" b="1" dirty="0" err="1" smtClean="0">
                <a:solidFill>
                  <a:schemeClr val="accent1">
                    <a:lumMod val="75000"/>
                  </a:schemeClr>
                </a:solidFill>
              </a:rPr>
              <a:t>complexity</a:t>
            </a:r>
            <a:r>
              <a:rPr lang="it-IT" sz="2400" b="1" dirty="0" smtClean="0">
                <a:solidFill>
                  <a:schemeClr val="accent1">
                    <a:lumMod val="75000"/>
                  </a:schemeClr>
                </a:solidFill>
              </a:rPr>
              <a:t> ]</a:t>
            </a:r>
          </a:p>
          <a:p>
            <a:pPr marL="0" indent="0">
              <a:buNone/>
            </a:pPr>
            <a:endParaRPr lang="it-IT" sz="900" b="1" dirty="0" smtClean="0"/>
          </a:p>
          <a:p>
            <a:pPr marL="0" indent="0">
              <a:buNone/>
            </a:pPr>
            <a:r>
              <a:rPr lang="it-IT" b="1" dirty="0" smtClean="0"/>
              <a:t>BMC </a:t>
            </a:r>
            <a:r>
              <a:rPr lang="it-IT" b="1" dirty="0" err="1"/>
              <a:t>tools</a:t>
            </a:r>
            <a:r>
              <a:rPr lang="it-IT" b="1" dirty="0"/>
              <a:t> </a:t>
            </a:r>
            <a:r>
              <a:rPr lang="it-IT" b="1" dirty="0" err="1" smtClean="0"/>
              <a:t>still</a:t>
            </a:r>
            <a:r>
              <a:rPr lang="it-IT" b="1" dirty="0" smtClean="0"/>
              <a:t> </a:t>
            </a:r>
            <a:r>
              <a:rPr lang="it-IT" b="1" dirty="0" err="1" smtClean="0"/>
              <a:t>struggle</a:t>
            </a:r>
            <a:r>
              <a:rPr lang="it-IT" b="1" dirty="0" smtClean="0"/>
              <a:t> </a:t>
            </a:r>
            <a:r>
              <a:rPr lang="en-GB" b="1" dirty="0" smtClean="0"/>
              <a:t>on programs that have </a:t>
            </a:r>
          </a:p>
          <a:p>
            <a:pPr lvl="1"/>
            <a:r>
              <a:rPr lang="en-GB" b="1" dirty="0"/>
              <a:t>v</a:t>
            </a:r>
            <a:r>
              <a:rPr lang="en-GB" b="1" dirty="0" smtClean="0"/>
              <a:t>ery </a:t>
            </a:r>
            <a:r>
              <a:rPr lang="it-IT" b="1" dirty="0" smtClean="0"/>
              <a:t>large  </a:t>
            </a:r>
            <a:r>
              <a:rPr lang="it-IT" b="1" dirty="0" err="1" smtClean="0"/>
              <a:t>number</a:t>
            </a:r>
            <a:r>
              <a:rPr lang="it-IT" b="1" dirty="0" smtClean="0"/>
              <a:t> </a:t>
            </a:r>
            <a:r>
              <a:rPr lang="it-IT" b="1" dirty="0"/>
              <a:t>of </a:t>
            </a:r>
            <a:r>
              <a:rPr lang="it-IT" b="1" dirty="0" err="1"/>
              <a:t>interleavings</a:t>
            </a:r>
            <a:r>
              <a:rPr lang="it-IT" b="1" dirty="0"/>
              <a:t>  &amp;  </a:t>
            </a:r>
            <a:endParaRPr lang="it-IT" b="1" dirty="0" smtClean="0"/>
          </a:p>
          <a:p>
            <a:pPr lvl="1"/>
            <a:r>
              <a:rPr lang="it-IT" b="1" dirty="0" err="1"/>
              <a:t>v</a:t>
            </a:r>
            <a:r>
              <a:rPr lang="it-IT" b="1" dirty="0" err="1" smtClean="0"/>
              <a:t>ery</a:t>
            </a:r>
            <a:r>
              <a:rPr lang="it-IT" b="1" dirty="0" smtClean="0"/>
              <a:t> small </a:t>
            </a:r>
            <a:r>
              <a:rPr lang="it-IT" b="1" dirty="0" err="1" smtClean="0"/>
              <a:t>number</a:t>
            </a:r>
            <a:r>
              <a:rPr lang="it-IT" b="1" dirty="0" smtClean="0"/>
              <a:t> of </a:t>
            </a:r>
            <a:r>
              <a:rPr lang="it-IT" b="1" dirty="0" err="1" smtClean="0"/>
              <a:t>buggy</a:t>
            </a:r>
            <a:r>
              <a:rPr lang="it-IT" b="1" dirty="0" smtClean="0"/>
              <a:t> </a:t>
            </a:r>
            <a:r>
              <a:rPr lang="it-IT" b="1" dirty="0" err="1" smtClean="0"/>
              <a:t>interleavings</a:t>
            </a:r>
            <a:endParaRPr lang="it-IT" b="1" dirty="0" smtClean="0"/>
          </a:p>
          <a:p>
            <a:pPr lvl="1"/>
            <a:endParaRPr lang="it-IT" sz="800" b="1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it-IT" sz="1400" dirty="0" smtClean="0">
                <a:solidFill>
                  <a:srgbClr val="0000FF"/>
                </a:solidFill>
              </a:rPr>
              <a:t>          </a:t>
            </a:r>
            <a:r>
              <a:rPr lang="it-IT" sz="1400" dirty="0" err="1" smtClean="0">
                <a:solidFill>
                  <a:srgbClr val="0000FF"/>
                </a:solidFill>
              </a:rPr>
              <a:t>Nguyen</a:t>
            </a:r>
            <a:r>
              <a:rPr lang="it-IT" sz="1400" dirty="0">
                <a:solidFill>
                  <a:srgbClr val="0000FF"/>
                </a:solidFill>
              </a:rPr>
              <a:t>, </a:t>
            </a:r>
            <a:r>
              <a:rPr lang="it-IT" sz="1400" dirty="0" err="1">
                <a:solidFill>
                  <a:srgbClr val="0000FF"/>
                </a:solidFill>
              </a:rPr>
              <a:t>Schrammel</a:t>
            </a:r>
            <a:r>
              <a:rPr lang="it-IT" sz="1400" dirty="0">
                <a:solidFill>
                  <a:srgbClr val="0000FF"/>
                </a:solidFill>
              </a:rPr>
              <a:t>, Fischer, La Torre, </a:t>
            </a:r>
            <a:r>
              <a:rPr lang="it-IT" sz="1400" dirty="0" smtClean="0">
                <a:solidFill>
                  <a:srgbClr val="0000FF"/>
                </a:solidFill>
              </a:rPr>
              <a:t>Parlato</a:t>
            </a:r>
          </a:p>
          <a:p>
            <a:pPr marL="0" indent="0">
              <a:buNone/>
            </a:pPr>
            <a:r>
              <a:rPr lang="it-IT" sz="1600" b="1" dirty="0" smtClean="0">
                <a:solidFill>
                  <a:srgbClr val="0000FF"/>
                </a:solidFill>
              </a:rPr>
              <a:t>              </a:t>
            </a:r>
            <a:r>
              <a:rPr lang="it-IT" sz="1600" b="1" dirty="0" err="1" smtClean="0">
                <a:solidFill>
                  <a:srgbClr val="0000FF"/>
                </a:solidFill>
              </a:rPr>
              <a:t>Parallel</a:t>
            </a:r>
            <a:r>
              <a:rPr lang="it-IT" sz="1600" b="1" dirty="0" smtClean="0">
                <a:solidFill>
                  <a:srgbClr val="0000FF"/>
                </a:solidFill>
              </a:rPr>
              <a:t> Bug-</a:t>
            </a:r>
            <a:r>
              <a:rPr lang="it-IT" sz="1600" b="1" dirty="0" err="1" smtClean="0">
                <a:solidFill>
                  <a:srgbClr val="0000FF"/>
                </a:solidFill>
              </a:rPr>
              <a:t>finding</a:t>
            </a:r>
            <a:r>
              <a:rPr lang="it-IT" sz="1600" b="1" dirty="0" smtClean="0">
                <a:solidFill>
                  <a:srgbClr val="0000FF"/>
                </a:solidFill>
              </a:rPr>
              <a:t> in </a:t>
            </a:r>
            <a:r>
              <a:rPr lang="it-IT" sz="1600" b="1" dirty="0" err="1" smtClean="0">
                <a:solidFill>
                  <a:srgbClr val="0000FF"/>
                </a:solidFill>
              </a:rPr>
              <a:t>Concurrent</a:t>
            </a:r>
            <a:r>
              <a:rPr lang="it-IT" sz="1600" b="1" dirty="0" smtClean="0">
                <a:solidFill>
                  <a:srgbClr val="0000FF"/>
                </a:solidFill>
              </a:rPr>
              <a:t> Programs via </a:t>
            </a:r>
            <a:r>
              <a:rPr lang="it-IT" sz="1600" b="1" dirty="0" err="1" smtClean="0">
                <a:solidFill>
                  <a:srgbClr val="0000FF"/>
                </a:solidFill>
              </a:rPr>
              <a:t>Reduced</a:t>
            </a:r>
            <a:r>
              <a:rPr lang="it-IT" sz="1600" b="1" dirty="0" smtClean="0">
                <a:solidFill>
                  <a:srgbClr val="0000FF"/>
                </a:solidFill>
              </a:rPr>
              <a:t> </a:t>
            </a:r>
            <a:r>
              <a:rPr lang="it-IT" sz="1600" b="1" dirty="0" err="1" smtClean="0">
                <a:solidFill>
                  <a:srgbClr val="0000FF"/>
                </a:solidFill>
              </a:rPr>
              <a:t>Interleaving</a:t>
            </a:r>
            <a:r>
              <a:rPr lang="it-IT" sz="1600" b="1" dirty="0" smtClean="0">
                <a:solidFill>
                  <a:srgbClr val="0000FF"/>
                </a:solidFill>
              </a:rPr>
              <a:t> </a:t>
            </a:r>
            <a:r>
              <a:rPr lang="it-IT" sz="1600" b="1" dirty="0" err="1" smtClean="0">
                <a:solidFill>
                  <a:srgbClr val="0000FF"/>
                </a:solidFill>
              </a:rPr>
              <a:t>Instances</a:t>
            </a:r>
            <a:r>
              <a:rPr lang="it-IT" sz="1600" b="1" dirty="0" smtClean="0">
                <a:solidFill>
                  <a:srgbClr val="0000FF"/>
                </a:solidFill>
              </a:rPr>
              <a:t>   </a:t>
            </a:r>
          </a:p>
          <a:p>
            <a:pPr marL="0" indent="0">
              <a:buNone/>
            </a:pPr>
            <a:r>
              <a:rPr lang="it-IT" sz="1400" b="1" dirty="0" smtClean="0">
                <a:solidFill>
                  <a:srgbClr val="0000FF"/>
                </a:solidFill>
              </a:rPr>
              <a:t>	   					                                </a:t>
            </a:r>
            <a:r>
              <a:rPr lang="it-IT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it-IT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under </a:t>
            </a:r>
            <a:r>
              <a:rPr lang="it-IT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submission</a:t>
            </a:r>
            <a:r>
              <a:rPr lang="it-IT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it-IT" sz="1200" dirty="0" smtClean="0"/>
          </a:p>
          <a:p>
            <a:pPr marL="0" indent="0">
              <a:buNone/>
            </a:pPr>
            <a:endParaRPr lang="it-IT" sz="1100" b="1" dirty="0" smtClean="0">
              <a:solidFill>
                <a:srgbClr val="72BFC5"/>
              </a:solidFill>
            </a:endParaRPr>
          </a:p>
          <a:p>
            <a:pPr marL="0" indent="0">
              <a:buNone/>
            </a:pPr>
            <a:r>
              <a:rPr lang="it-IT" sz="2400" b="1" dirty="0" smtClean="0">
                <a:solidFill>
                  <a:srgbClr val="72BFC5"/>
                </a:solidFill>
              </a:rPr>
              <a:t>[ data </a:t>
            </a:r>
            <a:r>
              <a:rPr lang="it-IT" sz="2400" b="1" dirty="0" err="1" smtClean="0">
                <a:solidFill>
                  <a:srgbClr val="72BFC5"/>
                </a:solidFill>
              </a:rPr>
              <a:t>complexity</a:t>
            </a:r>
            <a:r>
              <a:rPr lang="it-IT" sz="2400" b="1" dirty="0" smtClean="0">
                <a:solidFill>
                  <a:srgbClr val="72BFC5"/>
                </a:solidFill>
              </a:rPr>
              <a:t> ]</a:t>
            </a:r>
            <a:r>
              <a:rPr lang="en-GB" sz="2400" b="1" dirty="0" smtClean="0">
                <a:solidFill>
                  <a:srgbClr val="FF0000"/>
                </a:solidFill>
              </a:rPr>
              <a:t>: </a:t>
            </a:r>
            <a:r>
              <a:rPr lang="it-IT" sz="2400" b="1" dirty="0" err="1" smtClean="0">
                <a:solidFill>
                  <a:srgbClr val="FF0000"/>
                </a:solidFill>
              </a:rPr>
              <a:t>this</a:t>
            </a:r>
            <a:r>
              <a:rPr lang="it-IT" sz="2400" b="1" dirty="0" smtClean="0">
                <a:solidFill>
                  <a:srgbClr val="FF0000"/>
                </a:solidFill>
              </a:rPr>
              <a:t> talk</a:t>
            </a:r>
            <a:endParaRPr lang="it-IT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b="1" dirty="0" err="1" smtClean="0"/>
              <a:t>Experiments</a:t>
            </a:r>
            <a:r>
              <a:rPr lang="it-IT" b="1" dirty="0" smtClean="0"/>
              <a:t> </a:t>
            </a:r>
            <a:r>
              <a:rPr lang="it-IT" b="1" dirty="0"/>
              <a:t>on hard </a:t>
            </a:r>
            <a:r>
              <a:rPr lang="it-IT" b="1" dirty="0" err="1"/>
              <a:t>benchmarks</a:t>
            </a:r>
            <a:r>
              <a:rPr lang="it-IT" b="1" dirty="0"/>
              <a:t> show </a:t>
            </a:r>
            <a:r>
              <a:rPr lang="it-IT" b="1" dirty="0" err="1"/>
              <a:t>that</a:t>
            </a:r>
            <a:r>
              <a:rPr lang="it-IT" b="1" dirty="0"/>
              <a:t> a large </a:t>
            </a:r>
            <a:r>
              <a:rPr lang="it-IT" b="1" dirty="0" err="1"/>
              <a:t>effort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</a:t>
            </a:r>
            <a:r>
              <a:rPr lang="it-IT" b="1" dirty="0" err="1"/>
              <a:t>spent</a:t>
            </a:r>
            <a:r>
              <a:rPr lang="it-IT" b="1" dirty="0"/>
              <a:t> on </a:t>
            </a:r>
            <a:r>
              <a:rPr lang="it-IT" b="1" dirty="0" err="1" smtClean="0"/>
              <a:t>searching</a:t>
            </a:r>
            <a:r>
              <a:rPr lang="it-IT" b="1" dirty="0"/>
              <a:t> </a:t>
            </a:r>
            <a:r>
              <a:rPr lang="it-IT" b="1" dirty="0" smtClean="0"/>
              <a:t>the for right </a:t>
            </a:r>
            <a:r>
              <a:rPr lang="it-IT" b="1" dirty="0" err="1" smtClean="0"/>
              <a:t>values</a:t>
            </a:r>
            <a:r>
              <a:rPr lang="it-IT" b="1" dirty="0" smtClean="0"/>
              <a:t> of the </a:t>
            </a:r>
            <a:r>
              <a:rPr lang="it-IT" b="1" dirty="0" err="1" smtClean="0"/>
              <a:t>original</a:t>
            </a:r>
            <a:r>
              <a:rPr lang="it-IT" b="1" dirty="0" smtClean="0"/>
              <a:t> </a:t>
            </a:r>
            <a:r>
              <a:rPr lang="it-IT" b="1" dirty="0" err="1" smtClean="0"/>
              <a:t>variables</a:t>
            </a:r>
            <a:endParaRPr lang="it-IT" b="1" dirty="0"/>
          </a:p>
          <a:p>
            <a:pPr marL="457200" lvl="1" indent="0" algn="ctr">
              <a:buNone/>
            </a:pPr>
            <a:endParaRPr lang="it-IT" b="1" dirty="0"/>
          </a:p>
          <a:p>
            <a:pPr marL="457200" lvl="1" indent="0" algn="ctr">
              <a:buNone/>
            </a:pPr>
            <a:r>
              <a:rPr lang="it-IT" sz="2400" b="1" dirty="0" smtClean="0">
                <a:solidFill>
                  <a:srgbClr val="FF0000"/>
                </a:solidFill>
              </a:rPr>
              <a:t>How can </a:t>
            </a:r>
            <a:r>
              <a:rPr lang="it-IT" sz="2400" b="1" dirty="0" err="1" smtClean="0">
                <a:solidFill>
                  <a:srgbClr val="FF0000"/>
                </a:solidFill>
              </a:rPr>
              <a:t>we</a:t>
            </a:r>
            <a:r>
              <a:rPr lang="it-IT" sz="2400" b="1" dirty="0" smtClean="0">
                <a:solidFill>
                  <a:srgbClr val="FF0000"/>
                </a:solidFill>
              </a:rPr>
              <a:t> reduce data </a:t>
            </a:r>
            <a:r>
              <a:rPr lang="it-IT" sz="2400" b="1" dirty="0" err="1" smtClean="0">
                <a:solidFill>
                  <a:srgbClr val="FF0000"/>
                </a:solidFill>
              </a:rPr>
              <a:t>complexity</a:t>
            </a:r>
            <a:r>
              <a:rPr lang="it-IT" sz="2400" b="1" dirty="0" smtClean="0">
                <a:solidFill>
                  <a:srgbClr val="FF0000"/>
                </a:solidFill>
              </a:rPr>
              <a:t> ???</a:t>
            </a:r>
            <a:endParaRPr lang="it-IT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>
          <a:xfrm>
            <a:off x="4668122" y="4417878"/>
            <a:ext cx="8839200" cy="5715000"/>
          </a:xfrm>
        </p:spPr>
        <p:txBody>
          <a:bodyPr/>
          <a:lstStyle/>
          <a:p>
            <a:pPr marL="0" indent="0">
              <a:buNone/>
            </a:pPr>
            <a:r>
              <a:rPr lang="it-IT" dirty="0" smtClean="0"/>
              <a:t>By </a:t>
            </a:r>
            <a:r>
              <a:rPr lang="it-IT" dirty="0" err="1" smtClean="0"/>
              <a:t>unrolling</a:t>
            </a:r>
            <a:r>
              <a:rPr lang="it-IT" dirty="0" smtClean="0"/>
              <a:t> the </a:t>
            </a:r>
            <a:r>
              <a:rPr lang="it-IT" dirty="0" err="1" smtClean="0"/>
              <a:t>loops</a:t>
            </a:r>
            <a:r>
              <a:rPr lang="it-IT" dirty="0" smtClean="0"/>
              <a:t> </a:t>
            </a:r>
            <a:r>
              <a:rPr lang="it-IT" dirty="0" err="1" smtClean="0"/>
              <a:t>twice</a:t>
            </a:r>
            <a:r>
              <a:rPr lang="it-IT" dirty="0" smtClean="0"/>
              <a:t>:</a:t>
            </a:r>
          </a:p>
          <a:p>
            <a:pPr marL="0" indent="0">
              <a:buNone/>
            </a:pPr>
            <a:r>
              <a:rPr lang="en-US" dirty="0"/>
              <a:t>m IN {-1; 2; 3}</a:t>
            </a:r>
          </a:p>
          <a:p>
            <a:pPr marL="0" indent="0">
              <a:buNone/>
            </a:pPr>
            <a:r>
              <a:rPr lang="en-US" dirty="0"/>
              <a:t>c </a:t>
            </a:r>
            <a:r>
              <a:rPr lang="en-US" dirty="0" smtClean="0"/>
              <a:t> IN </a:t>
            </a:r>
            <a:r>
              <a:rPr lang="en-US" dirty="0"/>
              <a:t>{-2; -1; 0; 1; 2; 3; 4; 5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Small range </a:t>
            </a:r>
            <a:r>
              <a:rPr lang="en-US" smtClean="0">
                <a:solidFill>
                  <a:srgbClr val="FF0000"/>
                </a:solidFill>
              </a:rPr>
              <a:t>of values!</a:t>
            </a:r>
            <a:r>
              <a:rPr lang="en-US" dirty="0" smtClean="0">
                <a:solidFill>
                  <a:srgbClr val="FF0000"/>
                </a:solidFill>
              </a:rPr>
              <a:t>!!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-7966" y="-4587"/>
            <a:ext cx="9158400" cy="770400"/>
          </a:xfrm>
        </p:spPr>
        <p:txBody>
          <a:bodyPr>
            <a:normAutofit/>
          </a:bodyPr>
          <a:lstStyle/>
          <a:p>
            <a:r>
              <a:rPr lang="it-IT" dirty="0" smtClean="0"/>
              <a:t>  IDEA: Value Analysis (small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values</a:t>
            </a:r>
            <a:r>
              <a:rPr lang="it-IT" dirty="0" smtClean="0"/>
              <a:t>) </a:t>
            </a:r>
            <a:endParaRPr lang="en-US" dirty="0"/>
          </a:p>
        </p:txBody>
      </p:sp>
      <p:pic>
        <p:nvPicPr>
          <p:cNvPr id="7" name="Picture 6" descr="Screen Shot 2017-05-18 at 00.5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" y="1001841"/>
            <a:ext cx="3839084" cy="571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75589" y="1022934"/>
            <a:ext cx="4492039" cy="3094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>
              <a:spcBef>
                <a:spcPts val="0"/>
              </a:spcBef>
              <a:buClr>
                <a:srgbClr val="000000"/>
              </a:buClr>
            </a:pPr>
            <a:r>
              <a:rPr lang="en-GB" b="1" dirty="0">
                <a:solidFill>
                  <a:srgbClr val="000000"/>
                </a:solidFill>
              </a:rPr>
              <a:t>Value </a:t>
            </a:r>
            <a:r>
              <a:rPr lang="en-GB" b="1" dirty="0" smtClean="0">
                <a:solidFill>
                  <a:srgbClr val="000000"/>
                </a:solidFill>
              </a:rPr>
              <a:t>Analysis</a:t>
            </a:r>
          </a:p>
          <a:p>
            <a:pPr marL="228600" lvl="0">
              <a:spcBef>
                <a:spcPts val="0"/>
              </a:spcBef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  for </a:t>
            </a:r>
            <a:r>
              <a:rPr lang="en-GB" dirty="0">
                <a:solidFill>
                  <a:srgbClr val="000000"/>
                </a:solidFill>
              </a:rPr>
              <a:t>each variable in the program </a:t>
            </a:r>
            <a:r>
              <a:rPr lang="en-GB" dirty="0" smtClean="0">
                <a:solidFill>
                  <a:srgbClr val="000000"/>
                </a:solidFill>
              </a:rPr>
              <a:t>returns </a:t>
            </a:r>
          </a:p>
          <a:p>
            <a:pPr marL="228600" lvl="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either </a:t>
            </a:r>
            <a:endParaRPr lang="en-GB" dirty="0">
              <a:solidFill>
                <a:srgbClr val="000000"/>
              </a:solidFill>
            </a:endParaRPr>
          </a:p>
          <a:p>
            <a:pPr marL="1085850" lvl="1" indent="-285750">
              <a:buClr>
                <a:srgbClr val="000000"/>
              </a:buClr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a finite set, or</a:t>
            </a:r>
          </a:p>
          <a:p>
            <a:pPr marL="1085850" lvl="1" indent="-285750">
              <a:buClr>
                <a:srgbClr val="000000"/>
              </a:buClr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smtClean="0">
                <a:solidFill>
                  <a:srgbClr val="000000"/>
                </a:solidFill>
              </a:rPr>
              <a:t>interval</a:t>
            </a:r>
          </a:p>
          <a:p>
            <a:pPr marL="342900"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representing </a:t>
            </a:r>
            <a:r>
              <a:rPr lang="en-GB" dirty="0">
                <a:solidFill>
                  <a:srgbClr val="000000"/>
                </a:solidFill>
              </a:rPr>
              <a:t>a superset of the possible values a variable can take along any execution.</a:t>
            </a:r>
          </a:p>
        </p:txBody>
      </p:sp>
    </p:spTree>
    <p:extLst>
      <p:ext uri="{BB962C8B-B14F-4D97-AF65-F5344CB8AC3E}">
        <p14:creationId xmlns:p14="http://schemas.microsoft.com/office/powerpoint/2010/main" val="3803585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-7966" y="-4587"/>
            <a:ext cx="9158400" cy="770400"/>
          </a:xfrm>
        </p:spPr>
        <p:txBody>
          <a:bodyPr>
            <a:normAutofit/>
          </a:bodyPr>
          <a:lstStyle/>
          <a:p>
            <a:r>
              <a:rPr lang="it-IT" dirty="0" smtClean="0"/>
              <a:t>  IDEA: Value Analysis (small </a:t>
            </a:r>
            <a:r>
              <a:rPr lang="it-IT" dirty="0" err="1" smtClean="0"/>
              <a:t>range</a:t>
            </a:r>
            <a:r>
              <a:rPr lang="it-IT" dirty="0" smtClean="0"/>
              <a:t> of </a:t>
            </a:r>
            <a:r>
              <a:rPr lang="it-IT" dirty="0" err="1" smtClean="0"/>
              <a:t>values</a:t>
            </a:r>
            <a:r>
              <a:rPr lang="it-IT" dirty="0" smtClean="0"/>
              <a:t>) </a:t>
            </a:r>
            <a:endParaRPr lang="en-US" dirty="0"/>
          </a:p>
        </p:txBody>
      </p:sp>
      <p:pic>
        <p:nvPicPr>
          <p:cNvPr id="7" name="Picture 6" descr="Screen Shot 2017-05-18 at 00.52.5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73" y="1001841"/>
            <a:ext cx="3839084" cy="5715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475589" y="1022934"/>
            <a:ext cx="4492039" cy="309494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lvl="0">
              <a:spcBef>
                <a:spcPts val="0"/>
              </a:spcBef>
              <a:buClr>
                <a:srgbClr val="000000"/>
              </a:buClr>
            </a:pPr>
            <a:r>
              <a:rPr lang="en-GB" b="1" dirty="0">
                <a:solidFill>
                  <a:srgbClr val="000000"/>
                </a:solidFill>
              </a:rPr>
              <a:t>Value </a:t>
            </a:r>
            <a:r>
              <a:rPr lang="en-GB" b="1" dirty="0" smtClean="0">
                <a:solidFill>
                  <a:srgbClr val="000000"/>
                </a:solidFill>
              </a:rPr>
              <a:t>Analysis</a:t>
            </a:r>
          </a:p>
          <a:p>
            <a:pPr marL="228600" lvl="0">
              <a:spcBef>
                <a:spcPts val="0"/>
              </a:spcBef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  for </a:t>
            </a:r>
            <a:r>
              <a:rPr lang="en-GB" dirty="0">
                <a:solidFill>
                  <a:srgbClr val="000000"/>
                </a:solidFill>
              </a:rPr>
              <a:t>each variable in the program </a:t>
            </a:r>
            <a:r>
              <a:rPr lang="en-GB" dirty="0" smtClean="0">
                <a:solidFill>
                  <a:srgbClr val="000000"/>
                </a:solidFill>
              </a:rPr>
              <a:t>returns </a:t>
            </a:r>
          </a:p>
          <a:p>
            <a:pPr marL="228600" lvl="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either </a:t>
            </a:r>
            <a:endParaRPr lang="en-GB" dirty="0">
              <a:solidFill>
                <a:srgbClr val="000000"/>
              </a:solidFill>
            </a:endParaRPr>
          </a:p>
          <a:p>
            <a:pPr marL="1085850" lvl="1" indent="-285750">
              <a:buClr>
                <a:srgbClr val="000000"/>
              </a:buClr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a finite set, or</a:t>
            </a:r>
          </a:p>
          <a:p>
            <a:pPr marL="1085850" lvl="1" indent="-285750">
              <a:buClr>
                <a:srgbClr val="000000"/>
              </a:buClr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</a:rPr>
              <a:t>an </a:t>
            </a:r>
            <a:r>
              <a:rPr lang="en-GB" dirty="0" smtClean="0">
                <a:solidFill>
                  <a:srgbClr val="000000"/>
                </a:solidFill>
              </a:rPr>
              <a:t>interval</a:t>
            </a:r>
          </a:p>
          <a:p>
            <a:pPr marL="342900"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representing </a:t>
            </a:r>
            <a:r>
              <a:rPr lang="en-GB" dirty="0">
                <a:solidFill>
                  <a:srgbClr val="000000"/>
                </a:solidFill>
              </a:rPr>
              <a:t>a superset of the possible values a variable can take along any execution.</a:t>
            </a:r>
          </a:p>
        </p:txBody>
      </p:sp>
      <p:sp>
        <p:nvSpPr>
          <p:cNvPr id="6" name="Stella a 7 punte 15"/>
          <p:cNvSpPr/>
          <p:nvPr/>
        </p:nvSpPr>
        <p:spPr>
          <a:xfrm>
            <a:off x="4051522" y="4183453"/>
            <a:ext cx="4850431" cy="2360947"/>
          </a:xfrm>
          <a:prstGeom prst="star7">
            <a:avLst>
              <a:gd name="adj" fmla="val 37475"/>
              <a:gd name="hf" fmla="val 102572"/>
              <a:gd name="vf" fmla="val 10521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endParaRPr lang="it-IT" dirty="0" smtClean="0"/>
          </a:p>
          <a:p>
            <a:endParaRPr lang="it-IT" sz="900" dirty="0" smtClean="0"/>
          </a:p>
          <a:p>
            <a:pPr algn="ctr"/>
            <a:r>
              <a:rPr lang="it-IT" b="1" dirty="0" err="1" smtClean="0">
                <a:solidFill>
                  <a:srgbClr val="FF0000"/>
                </a:solidFill>
              </a:rPr>
              <a:t>Represent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each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program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variable</a:t>
            </a:r>
            <a:r>
              <a:rPr lang="it-IT" b="1" dirty="0" smtClean="0">
                <a:solidFill>
                  <a:srgbClr val="FF0000"/>
                </a:solidFill>
              </a:rPr>
              <a:t> in the SAT formula with a </a:t>
            </a:r>
            <a:r>
              <a:rPr lang="it-IT" b="1" dirty="0" err="1" smtClean="0">
                <a:solidFill>
                  <a:srgbClr val="FF0000"/>
                </a:solidFill>
              </a:rPr>
              <a:t>much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smaller</a:t>
            </a:r>
            <a:r>
              <a:rPr lang="it-IT" b="1" dirty="0" smtClean="0">
                <a:solidFill>
                  <a:srgbClr val="FF0000"/>
                </a:solidFill>
              </a:rPr>
              <a:t> </a:t>
            </a:r>
            <a:r>
              <a:rPr lang="it-IT" b="1" dirty="0" err="1" smtClean="0">
                <a:solidFill>
                  <a:srgbClr val="FF0000"/>
                </a:solidFill>
              </a:rPr>
              <a:t>number</a:t>
            </a:r>
            <a:r>
              <a:rPr lang="it-IT" b="1" dirty="0" smtClean="0">
                <a:solidFill>
                  <a:srgbClr val="FF0000"/>
                </a:solidFill>
              </a:rPr>
              <a:t> of bits!!!</a:t>
            </a:r>
            <a:endParaRPr lang="it-IT" b="1" dirty="0">
              <a:solidFill>
                <a:srgbClr val="FF0000"/>
              </a:solidFill>
            </a:endParaRPr>
          </a:p>
          <a:p>
            <a:pPr algn="ctr"/>
            <a:endParaRPr lang="en-US" sz="100" dirty="0" smtClean="0"/>
          </a:p>
          <a:p>
            <a:pPr marL="0" lvl="1" algn="ctr"/>
            <a:r>
              <a:rPr lang="it-IT" b="1" dirty="0" err="1"/>
              <a:t>Reducing</a:t>
            </a:r>
            <a:r>
              <a:rPr lang="it-IT" b="1" dirty="0"/>
              <a:t> the data </a:t>
            </a:r>
            <a:r>
              <a:rPr lang="it-IT" b="1" dirty="0" err="1"/>
              <a:t>sizes</a:t>
            </a:r>
            <a:r>
              <a:rPr lang="it-IT" b="1" dirty="0"/>
              <a:t> </a:t>
            </a:r>
            <a:r>
              <a:rPr lang="it-IT" b="1" dirty="0" err="1"/>
              <a:t>would</a:t>
            </a:r>
            <a:r>
              <a:rPr lang="it-IT" b="1" dirty="0"/>
              <a:t> pay-off</a:t>
            </a:r>
          </a:p>
          <a:p>
            <a:pPr algn="ctr"/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788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sz="2800" dirty="0" smtClean="0"/>
              <a:t>  From data types to </a:t>
            </a:r>
            <a:r>
              <a:rPr lang="en-GB" sz="2800" dirty="0" err="1" smtClean="0"/>
              <a:t>Bitvectors</a:t>
            </a:r>
            <a:endParaRPr lang="en-GB" sz="2800" dirty="0"/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2461753"/>
            <a:ext cx="8520600" cy="383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Integer variables:  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    minimal number of bits for 2-complement representation, for example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IN {1}                        	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bitvector[2]</a:t>
            </a:r>
            <a:r>
              <a:rPr lang="en-GB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x;</a:t>
            </a:r>
          </a:p>
          <a:p>
            <a:pPr marL="457200" lvl="0" indent="0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 </a:t>
            </a:r>
            <a:r>
              <a:rPr lang="en-GB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{-2; -1; 0; 1; 5}		</a:t>
            </a:r>
            <a:r>
              <a:rPr lang="en-GB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bitvector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[4]</a:t>
            </a:r>
            <a:r>
              <a:rPr lang="en-GB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  </a:t>
            </a:r>
            <a:r>
              <a:rPr lang="en-GB" dirty="0" err="1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 [-10..20]            		</a:t>
            </a:r>
            <a:r>
              <a:rPr lang="en-GB" dirty="0" err="1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bitvector</a:t>
            </a:r>
            <a:r>
              <a:rPr lang="en-GB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[6]</a:t>
            </a:r>
            <a:r>
              <a:rPr lang="en-GB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	</a:t>
            </a:r>
          </a:p>
          <a:p>
            <a:pPr lvl="0" rtl="0">
              <a:spcBef>
                <a:spcPts val="0"/>
              </a:spcBef>
              <a:buNone/>
            </a:pPr>
            <a:endParaRPr lang="en-GB" sz="16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Arrays: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 maximum bitvector size of each element</a:t>
            </a:r>
          </a:p>
          <a:p>
            <a:pPr lvl="0" rtl="0">
              <a:spcBef>
                <a:spcPts val="0"/>
              </a:spcBef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GB" sz="1200" b="1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000000"/>
                </a:solidFill>
              </a:rPr>
              <a:t>Structures:</a:t>
            </a: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r>
              <a:rPr lang="en-GB" dirty="0" smtClean="0">
                <a:solidFill>
                  <a:srgbClr val="000000"/>
                </a:solidFill>
              </a:rPr>
              <a:t>each field is assigned bitvector size recursively</a:t>
            </a:r>
          </a:p>
          <a:p>
            <a:pPr lvl="0" rtl="0">
              <a:spcBef>
                <a:spcPts val="0"/>
              </a:spcBef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lang="en-GB" dirty="0" smtClean="0">
              <a:solidFill>
                <a:srgbClr val="000000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	</a:t>
            </a:r>
            <a:endParaRPr dirty="0">
              <a:solidFill>
                <a:srgbClr val="000000"/>
              </a:solidFill>
            </a:endParaRPr>
          </a:p>
        </p:txBody>
      </p:sp>
      <p:cxnSp>
        <p:nvCxnSpPr>
          <p:cNvPr id="68" name="Shape 68"/>
          <p:cNvCxnSpPr/>
          <p:nvPr/>
        </p:nvCxnSpPr>
        <p:spPr>
          <a:xfrm>
            <a:off x="4166025" y="3236727"/>
            <a:ext cx="6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69"/>
          <p:cNvCxnSpPr/>
          <p:nvPr/>
        </p:nvCxnSpPr>
        <p:spPr>
          <a:xfrm>
            <a:off x="4166025" y="3534294"/>
            <a:ext cx="6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70"/>
          <p:cNvCxnSpPr/>
          <p:nvPr/>
        </p:nvCxnSpPr>
        <p:spPr>
          <a:xfrm>
            <a:off x="4166025" y="3816440"/>
            <a:ext cx="63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689810" y="1301431"/>
            <a:ext cx="73253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Bit reduction can be done by changing  data type of variables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456312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Content Placeholder 2"/>
          <p:cNvSpPr>
            <a:spLocks noGrp="1"/>
          </p:cNvSpPr>
          <p:nvPr>
            <p:ph idx="1"/>
          </p:nvPr>
        </p:nvSpPr>
        <p:spPr bwMode="auto">
          <a:xfrm>
            <a:off x="0" y="3657600"/>
            <a:ext cx="9144000" cy="2527300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marL="457200" lvl="1" indent="0" algn="ctr">
              <a:buFont typeface="Arial" charset="0"/>
              <a:buNone/>
            </a:pP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How can we build a </a:t>
            </a:r>
            <a:r>
              <a:rPr lang="en-GB" altLang="x-none" sz="4400" b="1" dirty="0" smtClean="0">
                <a:solidFill>
                  <a:srgbClr val="FF0000"/>
                </a:solidFill>
                <a:ea typeface="ＭＳ Ｐゴシック" charset="-128"/>
              </a:rPr>
              <a:t>scalable</a:t>
            </a: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 </a:t>
            </a:r>
            <a:r>
              <a:rPr lang="en-GB" altLang="x-none" sz="4400" b="1" dirty="0" smtClean="0">
                <a:solidFill>
                  <a:srgbClr val="FF0000"/>
                </a:solidFill>
                <a:ea typeface="ＭＳ Ｐゴシック" charset="-128"/>
              </a:rPr>
              <a:t>Value analysis</a:t>
            </a: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 tool for </a:t>
            </a:r>
            <a:r>
              <a:rPr lang="en-GB" altLang="x-none" sz="4400" b="1" dirty="0" smtClean="0">
                <a:solidFill>
                  <a:srgbClr val="FF0000"/>
                </a:solidFill>
                <a:ea typeface="ＭＳ Ｐゴシック" charset="-128"/>
              </a:rPr>
              <a:t>concurrent programs</a:t>
            </a: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0000"/>
                </a:solidFill>
                <a:ea typeface="ＭＳ Ｐゴシック" charset="-128"/>
              </a:rPr>
              <a:t>???</a:t>
            </a:r>
            <a:endParaRPr lang="en-GB" altLang="x-none" sz="4400" b="1" dirty="0">
              <a:solidFill>
                <a:srgbClr val="FF0000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68816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l">
              <a:spcBef>
                <a:spcPts val="0"/>
              </a:spcBef>
              <a:buNone/>
            </a:pPr>
            <a:r>
              <a:rPr lang="en-GB" dirty="0" smtClean="0"/>
              <a:t>  For sequential programs already exists !!</a:t>
            </a:r>
            <a:endParaRPr lang="en-GB" dirty="0"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>
            <a:off x="254550" y="844482"/>
            <a:ext cx="8737050" cy="5886517"/>
          </a:xfrm>
          <a:prstGeom prst="rect">
            <a:avLst/>
          </a:prstGeom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marL="457200" indent="-228600">
              <a:buClr>
                <a:srgbClr val="000000"/>
              </a:buClr>
            </a:pPr>
            <a:endParaRPr lang="en-GB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-GB" b="1" dirty="0" smtClean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-GB" b="1" dirty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endParaRPr lang="en-GB" b="1" dirty="0" smtClean="0">
              <a:solidFill>
                <a:srgbClr val="000000"/>
              </a:solidFill>
            </a:endParaRPr>
          </a:p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-GB" b="1" dirty="0" smtClean="0">
                <a:solidFill>
                  <a:srgbClr val="000000"/>
                </a:solidFill>
              </a:rPr>
              <a:t>Scalable Value Analysis for sequential C programs</a:t>
            </a:r>
            <a:endParaRPr lang="en-GB" b="1" dirty="0">
              <a:solidFill>
                <a:srgbClr val="000000"/>
              </a:solidFill>
            </a:endParaRP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based on </a:t>
            </a:r>
            <a:r>
              <a:rPr lang="en-GB" i="1" dirty="0" smtClean="0">
                <a:solidFill>
                  <a:srgbClr val="000000"/>
                </a:solidFill>
              </a:rPr>
              <a:t>abstract interpretation</a:t>
            </a:r>
            <a:r>
              <a:rPr lang="en-GB" sz="1600" dirty="0" smtClean="0">
                <a:solidFill>
                  <a:srgbClr val="000000"/>
                </a:solidFill>
              </a:rPr>
              <a:t>  </a:t>
            </a:r>
            <a:endParaRPr sz="1600" dirty="0">
              <a:solidFill>
                <a:srgbClr val="000000"/>
              </a:solidFill>
            </a:endParaRPr>
          </a:p>
        </p:txBody>
      </p:sp>
      <p:pic>
        <p:nvPicPr>
          <p:cNvPr id="2" name="Picture 1" descr="framac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90" y="897500"/>
            <a:ext cx="2409051" cy="10163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81789" y="833548"/>
            <a:ext cx="4674531" cy="12635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Frama</a:t>
            </a:r>
            <a:r>
              <a:rPr lang="en-US" dirty="0">
                <a:solidFill>
                  <a:schemeClr val="tx1"/>
                </a:solidFill>
              </a:rPr>
              <a:t>-C is an extensible </a:t>
            </a:r>
            <a:r>
              <a:rPr lang="en-US" dirty="0" smtClean="0">
                <a:solidFill>
                  <a:schemeClr val="tx1"/>
                </a:solidFill>
              </a:rPr>
              <a:t>platform </a:t>
            </a:r>
            <a:r>
              <a:rPr lang="en-US" dirty="0">
                <a:solidFill>
                  <a:schemeClr val="tx1"/>
                </a:solidFill>
              </a:rPr>
              <a:t>dedicated to source-code analysis of 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sequential C software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6524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-11478" y="-8100"/>
            <a:ext cx="9158400" cy="770400"/>
          </a:xfrm>
        </p:spPr>
        <p:txBody>
          <a:bodyPr/>
          <a:lstStyle/>
          <a:p>
            <a:r>
              <a:rPr lang="it-IT" dirty="0" smtClean="0"/>
              <a:t>  </a:t>
            </a:r>
            <a:r>
              <a:rPr lang="it-IT" dirty="0" err="1" smtClean="0"/>
              <a:t>Our</a:t>
            </a:r>
            <a:r>
              <a:rPr lang="it-IT" dirty="0" smtClean="0"/>
              <a:t> </a:t>
            </a:r>
            <a:r>
              <a:rPr lang="it-IT" dirty="0" err="1" smtClean="0"/>
              <a:t>approach</a:t>
            </a:r>
            <a:endParaRPr lang="en-US" dirty="0"/>
          </a:p>
        </p:txBody>
      </p:sp>
      <p:sp>
        <p:nvSpPr>
          <p:cNvPr id="4" name="Rettangolo arrotondato 3"/>
          <p:cNvSpPr/>
          <p:nvPr/>
        </p:nvSpPr>
        <p:spPr>
          <a:xfrm>
            <a:off x="950259" y="1197988"/>
            <a:ext cx="2474259" cy="744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Lazy</a:t>
            </a:r>
            <a:r>
              <a:rPr lang="it-IT" dirty="0" smtClean="0"/>
              <a:t> </a:t>
            </a:r>
            <a:r>
              <a:rPr lang="it-IT" dirty="0" err="1" smtClean="0"/>
              <a:t>Sequentialization</a:t>
            </a:r>
            <a:endParaRPr lang="en-US" dirty="0"/>
          </a:p>
        </p:txBody>
      </p:sp>
      <p:sp>
        <p:nvSpPr>
          <p:cNvPr id="5" name="Rettangolo arrotondato 4"/>
          <p:cNvSpPr/>
          <p:nvPr/>
        </p:nvSpPr>
        <p:spPr>
          <a:xfrm>
            <a:off x="950259" y="2684366"/>
            <a:ext cx="2474259" cy="744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Value </a:t>
            </a:r>
            <a:r>
              <a:rPr lang="it-IT" dirty="0"/>
              <a:t>A</a:t>
            </a:r>
            <a:r>
              <a:rPr lang="it-IT" dirty="0" smtClean="0"/>
              <a:t>nalysis</a:t>
            </a:r>
            <a:endParaRPr lang="en-US" dirty="0"/>
          </a:p>
        </p:txBody>
      </p:sp>
      <p:cxnSp>
        <p:nvCxnSpPr>
          <p:cNvPr id="7" name="Connettore 2 6"/>
          <p:cNvCxnSpPr/>
          <p:nvPr/>
        </p:nvCxnSpPr>
        <p:spPr>
          <a:xfrm>
            <a:off x="2187388" y="1942057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Rettangolo arrotondato 7"/>
          <p:cNvSpPr/>
          <p:nvPr/>
        </p:nvSpPr>
        <p:spPr>
          <a:xfrm>
            <a:off x="959222" y="4147346"/>
            <a:ext cx="2474259" cy="744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Model </a:t>
            </a:r>
            <a:r>
              <a:rPr lang="it-IT" dirty="0" err="1" smtClean="0"/>
              <a:t>Refinement</a:t>
            </a:r>
            <a:endParaRPr lang="en-US" dirty="0"/>
          </a:p>
        </p:txBody>
      </p:sp>
      <p:sp>
        <p:nvSpPr>
          <p:cNvPr id="9" name="Rettangolo arrotondato 8"/>
          <p:cNvSpPr/>
          <p:nvPr/>
        </p:nvSpPr>
        <p:spPr>
          <a:xfrm>
            <a:off x="959222" y="5634395"/>
            <a:ext cx="2474259" cy="74407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Verification</a:t>
            </a:r>
            <a:endParaRPr lang="en-US" dirty="0"/>
          </a:p>
        </p:txBody>
      </p:sp>
      <p:cxnSp>
        <p:nvCxnSpPr>
          <p:cNvPr id="10" name="Connettore 2 9"/>
          <p:cNvCxnSpPr/>
          <p:nvPr/>
        </p:nvCxnSpPr>
        <p:spPr>
          <a:xfrm>
            <a:off x="2187388" y="3428436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Connettore 2 10"/>
          <p:cNvCxnSpPr/>
          <p:nvPr/>
        </p:nvCxnSpPr>
        <p:spPr>
          <a:xfrm>
            <a:off x="2187388" y="4914395"/>
            <a:ext cx="0" cy="720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795000" y="1283152"/>
            <a:ext cx="33582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Code-to-code </a:t>
            </a:r>
            <a:r>
              <a:rPr lang="it-IT" dirty="0" err="1" smtClean="0"/>
              <a:t>transformation</a:t>
            </a:r>
            <a:r>
              <a:rPr lang="it-IT" dirty="0" smtClean="0"/>
              <a:t> </a:t>
            </a:r>
            <a:r>
              <a:rPr lang="it-IT" dirty="0" err="1" smtClean="0"/>
              <a:t>into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bounded</a:t>
            </a:r>
            <a:r>
              <a:rPr lang="it-IT" dirty="0" smtClean="0"/>
              <a:t> </a:t>
            </a: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program</a:t>
            </a:r>
            <a:r>
              <a:rPr lang="it-IT" dirty="0" smtClean="0"/>
              <a:t> </a:t>
            </a:r>
          </a:p>
          <a:p>
            <a:r>
              <a:rPr lang="it-IT" dirty="0" err="1" smtClean="0"/>
              <a:t>Lazy</a:t>
            </a:r>
            <a:r>
              <a:rPr lang="it-IT" dirty="0" smtClean="0"/>
              <a:t>: no </a:t>
            </a:r>
            <a:r>
              <a:rPr lang="it-IT" dirty="0" err="1" smtClean="0"/>
              <a:t>spurious</a:t>
            </a:r>
            <a:r>
              <a:rPr lang="it-IT" dirty="0"/>
              <a:t> </a:t>
            </a:r>
            <a:r>
              <a:rPr lang="it-IT" dirty="0" smtClean="0"/>
              <a:t>data </a:t>
            </a:r>
            <a:r>
              <a:rPr lang="it-IT" dirty="0" err="1" smtClean="0"/>
              <a:t>values</a:t>
            </a:r>
            <a:endParaRPr lang="en-US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3795000" y="2718705"/>
            <a:ext cx="3979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Compute </a:t>
            </a:r>
            <a:r>
              <a:rPr lang="it-IT" dirty="0" err="1" smtClean="0"/>
              <a:t>bounds</a:t>
            </a:r>
            <a:r>
              <a:rPr lang="it-IT" dirty="0" smtClean="0"/>
              <a:t> on the </a:t>
            </a:r>
            <a:r>
              <a:rPr lang="it-IT" dirty="0" err="1" smtClean="0"/>
              <a:t>possible</a:t>
            </a:r>
            <a:r>
              <a:rPr lang="it-IT" dirty="0" smtClean="0"/>
              <a:t> </a:t>
            </a:r>
            <a:r>
              <a:rPr lang="it-IT" dirty="0" err="1" smtClean="0"/>
              <a:t>values</a:t>
            </a:r>
            <a:r>
              <a:rPr lang="it-IT" dirty="0" smtClean="0"/>
              <a:t> </a:t>
            </a:r>
          </a:p>
          <a:p>
            <a:r>
              <a:rPr lang="it-IT" dirty="0" smtClean="0"/>
              <a:t>of </a:t>
            </a:r>
            <a:r>
              <a:rPr lang="it-IT" dirty="0" err="1" smtClean="0"/>
              <a:t>each</a:t>
            </a:r>
            <a:r>
              <a:rPr lang="it-IT" dirty="0" smtClean="0"/>
              <a:t> </a:t>
            </a:r>
            <a:r>
              <a:rPr lang="it-IT" dirty="0" err="1" smtClean="0"/>
              <a:t>variable</a:t>
            </a:r>
            <a:r>
              <a:rPr lang="it-IT" dirty="0" smtClean="0"/>
              <a:t> (</a:t>
            </a:r>
            <a:r>
              <a:rPr lang="it-IT" dirty="0" err="1" smtClean="0"/>
              <a:t>along</a:t>
            </a:r>
            <a:r>
              <a:rPr lang="it-IT" dirty="0" smtClean="0"/>
              <a:t> </a:t>
            </a:r>
            <a:r>
              <a:rPr lang="it-IT" dirty="0" err="1" smtClean="0"/>
              <a:t>any</a:t>
            </a:r>
            <a:r>
              <a:rPr lang="it-IT" dirty="0" smtClean="0"/>
              <a:t> </a:t>
            </a:r>
            <a:r>
              <a:rPr lang="it-IT" dirty="0" err="1" smtClean="0"/>
              <a:t>compution</a:t>
            </a:r>
            <a:r>
              <a:rPr lang="it-IT" dirty="0" smtClean="0"/>
              <a:t>)</a:t>
            </a:r>
            <a:endParaRPr lang="en-US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3795000" y="4123723"/>
            <a:ext cx="4891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Replace</a:t>
            </a:r>
            <a:r>
              <a:rPr lang="it-IT" dirty="0" smtClean="0"/>
              <a:t> </a:t>
            </a:r>
            <a:r>
              <a:rPr lang="it-IT" dirty="0" err="1" smtClean="0"/>
              <a:t>variables</a:t>
            </a:r>
            <a:r>
              <a:rPr lang="it-IT" dirty="0" smtClean="0"/>
              <a:t> with bit-</a:t>
            </a:r>
            <a:r>
              <a:rPr lang="it-IT" dirty="0" err="1" smtClean="0"/>
              <a:t>vectors</a:t>
            </a:r>
            <a:r>
              <a:rPr lang="it-IT" dirty="0" smtClean="0"/>
              <a:t> of </a:t>
            </a:r>
            <a:r>
              <a:rPr lang="it-IT" dirty="0" err="1" smtClean="0"/>
              <a:t>sufficient</a:t>
            </a:r>
            <a:r>
              <a:rPr lang="it-IT" dirty="0" smtClean="0"/>
              <a:t> </a:t>
            </a:r>
            <a:r>
              <a:rPr lang="it-IT" dirty="0" err="1" smtClean="0"/>
              <a:t>size</a:t>
            </a:r>
            <a:endParaRPr lang="en-US" dirty="0"/>
          </a:p>
        </p:txBody>
      </p:sp>
      <p:sp>
        <p:nvSpPr>
          <p:cNvPr id="16" name="Stella a 7 punte 15"/>
          <p:cNvSpPr/>
          <p:nvPr/>
        </p:nvSpPr>
        <p:spPr>
          <a:xfrm>
            <a:off x="4051522" y="4497053"/>
            <a:ext cx="4850431" cy="2360947"/>
          </a:xfrm>
          <a:prstGeom prst="star7">
            <a:avLst>
              <a:gd name="adj" fmla="val 37475"/>
              <a:gd name="hf" fmla="val 102572"/>
              <a:gd name="vf" fmla="val 10521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 smtClean="0"/>
          </a:p>
          <a:p>
            <a:endParaRPr lang="it-IT" dirty="0" smtClean="0"/>
          </a:p>
          <a:p>
            <a:endParaRPr lang="it-IT" sz="900" dirty="0" smtClean="0"/>
          </a:p>
          <a:p>
            <a:r>
              <a:rPr lang="it-IT" dirty="0" err="1" smtClean="0"/>
              <a:t>We</a:t>
            </a:r>
            <a:r>
              <a:rPr lang="it-IT" dirty="0" smtClean="0"/>
              <a:t> </a:t>
            </a:r>
            <a:r>
              <a:rPr lang="it-IT" dirty="0" err="1" smtClean="0"/>
              <a:t>reuse</a:t>
            </a:r>
            <a:r>
              <a:rPr lang="it-IT" dirty="0" smtClean="0"/>
              <a:t>:</a:t>
            </a:r>
          </a:p>
          <a:p>
            <a:pPr marL="285750" indent="-285750">
              <a:buFont typeface="Arial"/>
              <a:buChar char="•"/>
            </a:pPr>
            <a:r>
              <a:rPr lang="it-IT" dirty="0" err="1" smtClean="0"/>
              <a:t>value</a:t>
            </a:r>
            <a:r>
              <a:rPr lang="it-IT" dirty="0" smtClean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tools</a:t>
            </a:r>
            <a:r>
              <a:rPr lang="it-IT" dirty="0"/>
              <a:t> for </a:t>
            </a:r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 dirty="0" err="1" smtClean="0"/>
              <a:t>programs</a:t>
            </a:r>
            <a:endParaRPr lang="it-IT" dirty="0" smtClean="0"/>
          </a:p>
          <a:p>
            <a:pPr marL="285750" indent="-285750">
              <a:buFont typeface="Arial"/>
              <a:buChar char="•"/>
            </a:pPr>
            <a:r>
              <a:rPr lang="it-IT" dirty="0" err="1" smtClean="0"/>
              <a:t>verification</a:t>
            </a:r>
            <a:r>
              <a:rPr lang="it-IT" dirty="0" smtClean="0"/>
              <a:t> </a:t>
            </a:r>
            <a:r>
              <a:rPr lang="it-IT" dirty="0" err="1" smtClean="0"/>
              <a:t>tools</a:t>
            </a:r>
            <a:r>
              <a:rPr lang="it-IT" dirty="0" smtClean="0"/>
              <a:t> for </a:t>
            </a:r>
            <a:r>
              <a:rPr lang="it-IT" dirty="0" err="1" smtClean="0"/>
              <a:t>sequential</a:t>
            </a:r>
            <a:r>
              <a:rPr lang="it-IT" dirty="0" smtClean="0"/>
              <a:t> </a:t>
            </a:r>
            <a:r>
              <a:rPr lang="it-IT" dirty="0" err="1" smtClean="0"/>
              <a:t>programs</a:t>
            </a:r>
            <a:endParaRPr lang="it-IT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230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2"/>
          <p:cNvSpPr>
            <a:spLocks noGrp="1"/>
          </p:cNvSpPr>
          <p:nvPr>
            <p:ph idx="1"/>
          </p:nvPr>
        </p:nvSpPr>
        <p:spPr bwMode="auto">
          <a:xfrm>
            <a:off x="0" y="3657600"/>
            <a:ext cx="9144000" cy="2527300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Font typeface="Arial" charset="0"/>
              <a:buNone/>
            </a:pPr>
            <a:endParaRPr lang="en-GB" altLang="x-none" sz="1800" b="1">
              <a:solidFill>
                <a:srgbClr val="FFFFFF"/>
              </a:solidFill>
              <a:ea typeface="ＭＳ Ｐゴシック" charset="-128"/>
            </a:endParaRPr>
          </a:p>
          <a:p>
            <a:pPr marL="457200" lvl="1" indent="0" algn="ctr">
              <a:buFont typeface="Arial" charset="0"/>
              <a:buNone/>
            </a:pPr>
            <a:endParaRPr lang="en-GB" altLang="x-none" sz="1800" b="1">
              <a:solidFill>
                <a:srgbClr val="FFFFFF"/>
              </a:solidFill>
              <a:ea typeface="ＭＳ Ｐゴシック" charset="-128"/>
            </a:endParaRP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>
                <a:solidFill>
                  <a:srgbClr val="FFFFFF"/>
                </a:solidFill>
                <a:ea typeface="ＭＳ Ｐゴシック" charset="-128"/>
              </a:rPr>
              <a:t>Lazy-CSeq: Schema Overview</a:t>
            </a:r>
          </a:p>
          <a:p>
            <a:pPr marL="457200" lvl="1" indent="0" algn="ctr">
              <a:buFont typeface="Arial" charset="0"/>
              <a:buNone/>
            </a:pPr>
            <a:r>
              <a:rPr lang="en-GB" altLang="x-none" sz="2400" b="1">
                <a:solidFill>
                  <a:srgbClr val="FFFFFF"/>
                </a:solidFill>
                <a:ea typeface="ＭＳ Ｐゴシック" charset="-128"/>
              </a:rPr>
              <a:t>(a sequentialization for BMC)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GB" altLang="x-none" dirty="0">
                <a:ea typeface="ＭＳ Ｐゴシック" charset="-128"/>
              </a:rPr>
              <a:t>  </a:t>
            </a:r>
            <a:r>
              <a:rPr lang="en-GB" altLang="x-none" dirty="0" smtClean="0">
                <a:ea typeface="ＭＳ Ｐゴシック" charset="-128"/>
              </a:rPr>
              <a:t>We build on Lazy-</a:t>
            </a:r>
            <a:r>
              <a:rPr lang="en-GB" altLang="x-none" dirty="0" err="1" smtClean="0">
                <a:ea typeface="ＭＳ Ｐゴシック" charset="-128"/>
              </a:rPr>
              <a:t>CSeq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900"/>
            <a:ext cx="8839200" cy="5715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b="1" dirty="0" smtClean="0"/>
              <a:t>Lazy-</a:t>
            </a:r>
            <a:r>
              <a:rPr lang="en-US" sz="2000" b="1" dirty="0" err="1" smtClean="0"/>
              <a:t>CSeq</a:t>
            </a:r>
            <a:r>
              <a:rPr lang="en-US" sz="2000" b="1" dirty="0" smtClean="0"/>
              <a:t> is a </a:t>
            </a:r>
            <a:r>
              <a:rPr lang="en-US" sz="2000" b="1" dirty="0" err="1" smtClean="0"/>
              <a:t>sequentialization</a:t>
            </a:r>
            <a:r>
              <a:rPr lang="en-US" sz="2000" b="1" dirty="0" smtClean="0"/>
              <a:t> targeted to BMC</a:t>
            </a:r>
          </a:p>
          <a:p>
            <a:pPr lvl="1">
              <a:defRPr/>
            </a:pPr>
            <a:r>
              <a:rPr lang="en-US" sz="1800" dirty="0"/>
              <a:t>l</a:t>
            </a:r>
            <a:r>
              <a:rPr lang="en-US" sz="1800" dirty="0" smtClean="0"/>
              <a:t>azy</a:t>
            </a:r>
          </a:p>
          <a:p>
            <a:pPr lvl="1">
              <a:defRPr/>
            </a:pPr>
            <a:r>
              <a:rPr lang="en-US" sz="1800" dirty="0"/>
              <a:t>b</a:t>
            </a:r>
            <a:r>
              <a:rPr lang="en-US" sz="1800" dirty="0" smtClean="0"/>
              <a:t>ased on bounded round-robin computations</a:t>
            </a:r>
          </a:p>
          <a:p>
            <a:pPr lvl="1">
              <a:defRPr/>
            </a:pPr>
            <a:r>
              <a:rPr lang="en-US" sz="1800" dirty="0" smtClean="0"/>
              <a:t>efficient for bug-hunting</a:t>
            </a:r>
          </a:p>
          <a:p>
            <a:pPr lvl="1">
              <a:defRPr/>
            </a:pPr>
            <a:r>
              <a:rPr lang="en-US" sz="1800" dirty="0"/>
              <a:t>s</a:t>
            </a:r>
            <a:r>
              <a:rPr lang="en-US" sz="1800" dirty="0" smtClean="0"/>
              <a:t>imple to implement and modify (</a:t>
            </a:r>
            <a:r>
              <a:rPr lang="en-US" sz="1800" dirty="0" err="1" smtClean="0"/>
              <a:t>CSeq</a:t>
            </a:r>
            <a:r>
              <a:rPr lang="en-US" sz="1800" dirty="0" smtClean="0"/>
              <a:t> framework)</a:t>
            </a:r>
          </a:p>
          <a:p>
            <a:pPr marL="0" indent="0">
              <a:buFontTx/>
              <a:buNone/>
              <a:defRPr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  <a:defRPr/>
            </a:pPr>
            <a:r>
              <a:rPr lang="it-IT" altLang="x-none" b="1" dirty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it-IT" altLang="x-none" b="1" dirty="0" smtClean="0">
                <a:solidFill>
                  <a:srgbClr val="0000FF"/>
                </a:solidFill>
                <a:latin typeface="Arial" charset="0"/>
              </a:rPr>
              <a:t>Inverso</a:t>
            </a:r>
            <a:r>
              <a:rPr lang="en-GB" altLang="x-none" b="1" dirty="0" smtClean="0">
                <a:solidFill>
                  <a:srgbClr val="0000FF"/>
                </a:solidFill>
                <a:latin typeface="Arial" charset="0"/>
                <a:sym typeface="Arial" charset="0"/>
              </a:rPr>
              <a:t>, Nguyen, </a:t>
            </a:r>
            <a:r>
              <a:rPr lang="it-IT" altLang="x-none" b="1" dirty="0" err="1" smtClean="0">
                <a:solidFill>
                  <a:srgbClr val="0000FF"/>
                </a:solidFill>
                <a:latin typeface="Arial" charset="0"/>
              </a:rPr>
              <a:t>Tomasco</a:t>
            </a:r>
            <a:r>
              <a:rPr lang="en-GB" altLang="x-none" b="1" dirty="0" smtClean="0">
                <a:solidFill>
                  <a:srgbClr val="0000FF"/>
                </a:solidFill>
                <a:latin typeface="Arial" charset="0"/>
                <a:sym typeface="Arial" charset="0"/>
              </a:rPr>
              <a:t>, </a:t>
            </a:r>
            <a:r>
              <a:rPr lang="it-IT" altLang="x-none" b="1" dirty="0" smtClean="0">
                <a:solidFill>
                  <a:srgbClr val="0000FF"/>
                </a:solidFill>
                <a:latin typeface="Arial" charset="0"/>
              </a:rPr>
              <a:t>Fischer</a:t>
            </a:r>
            <a:r>
              <a:rPr lang="en-GB" altLang="x-none" b="1" dirty="0" smtClean="0">
                <a:solidFill>
                  <a:srgbClr val="0000FF"/>
                </a:solidFill>
                <a:latin typeface="Arial" charset="0"/>
                <a:sym typeface="Arial" charset="0"/>
              </a:rPr>
              <a:t>, </a:t>
            </a:r>
            <a:r>
              <a:rPr lang="it-IT" altLang="x-none" b="1" dirty="0" smtClean="0">
                <a:solidFill>
                  <a:srgbClr val="0000FF"/>
                </a:solidFill>
                <a:latin typeface="Arial" charset="0"/>
              </a:rPr>
              <a:t>La Torre</a:t>
            </a:r>
            <a:r>
              <a:rPr lang="en-GB" altLang="x-none" b="1" dirty="0" smtClean="0">
                <a:solidFill>
                  <a:srgbClr val="0000FF"/>
                </a:solidFill>
                <a:latin typeface="Arial" charset="0"/>
                <a:sym typeface="Arial" charset="0"/>
              </a:rPr>
              <a:t>, </a:t>
            </a:r>
            <a:r>
              <a:rPr lang="it-IT" altLang="x-none" b="1" dirty="0" smtClean="0">
                <a:solidFill>
                  <a:srgbClr val="0000FF"/>
                </a:solidFill>
                <a:latin typeface="Arial" charset="0"/>
              </a:rPr>
              <a:t>Parlato     </a:t>
            </a:r>
            <a:r>
              <a:rPr lang="it-IT" altLang="x-none" b="1" dirty="0">
                <a:solidFill>
                  <a:srgbClr val="0000FF"/>
                </a:solidFill>
                <a:latin typeface="Arial" charset="0"/>
              </a:rPr>
              <a:t>CAV</a:t>
            </a:r>
            <a:r>
              <a:rPr lang="it-IT" altLang="en-US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it-IT" altLang="x-none" b="1" dirty="0" smtClean="0">
                <a:solidFill>
                  <a:srgbClr val="0000FF"/>
                </a:solidFill>
                <a:latin typeface="Arial" charset="0"/>
              </a:rPr>
              <a:t>14, ASE’15 </a:t>
            </a:r>
            <a:r>
              <a:rPr lang="it-IT" altLang="x-none" b="1" dirty="0">
                <a:solidFill>
                  <a:srgbClr val="0000FF"/>
                </a:solidFill>
                <a:latin typeface="Arial" charset="0"/>
              </a:rPr>
              <a:t>]</a:t>
            </a:r>
            <a:endParaRPr lang="en-US" altLang="x-none" dirty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endParaRPr lang="en-US" b="1" dirty="0" smtClean="0">
              <a:solidFill>
                <a:srgbClr val="000000"/>
              </a:solidFill>
            </a:endParaRPr>
          </a:p>
          <a:p>
            <a:pPr>
              <a:defRPr/>
            </a:pPr>
            <a:endParaRPr lang="en-US" b="1" dirty="0" smtClean="0"/>
          </a:p>
          <a:p>
            <a:pPr>
              <a:defRPr/>
            </a:pPr>
            <a:endParaRPr lang="en-US" b="1" dirty="0" smtClean="0"/>
          </a:p>
          <a:p>
            <a:pPr marL="0" indent="0">
              <a:buFontTx/>
              <a:buNone/>
              <a:defRPr/>
            </a:pPr>
            <a:r>
              <a:rPr lang="en-US" sz="2000" b="1" dirty="0" smtClean="0"/>
              <a:t>Lazy-</a:t>
            </a:r>
            <a:r>
              <a:rPr lang="en-US" sz="2000" b="1" dirty="0" err="1" smtClean="0"/>
              <a:t>CSeq</a:t>
            </a:r>
            <a:r>
              <a:rPr lang="en-US" sz="2000" b="1" dirty="0" smtClean="0"/>
              <a:t> won </a:t>
            </a:r>
            <a:r>
              <a:rPr lang="en-US" sz="2000" b="1" dirty="0"/>
              <a:t>2</a:t>
            </a:r>
            <a:r>
              <a:rPr lang="en-US" sz="2000" b="1" dirty="0" smtClean="0"/>
              <a:t> </a:t>
            </a:r>
            <a:r>
              <a:rPr lang="en-US" sz="2400" b="1" dirty="0" smtClean="0">
                <a:solidFill>
                  <a:srgbClr val="FFE278"/>
                </a:solidFill>
              </a:rPr>
              <a:t>gold medals</a:t>
            </a:r>
            <a:r>
              <a:rPr lang="en-US" sz="2000" b="1" dirty="0" smtClean="0"/>
              <a:t> in the </a:t>
            </a:r>
            <a:r>
              <a:rPr lang="en-US" sz="2000" b="1" dirty="0" smtClean="0">
                <a:latin typeface="Courier"/>
                <a:cs typeface="Courier"/>
              </a:rPr>
              <a:t>Concurrency</a:t>
            </a:r>
            <a:r>
              <a:rPr lang="en-US" sz="2000" b="1" dirty="0" smtClean="0"/>
              <a:t> category of the software verification competition SV-COMP</a:t>
            </a:r>
          </a:p>
          <a:p>
            <a:pPr lvl="1">
              <a:defRPr/>
            </a:pPr>
            <a:r>
              <a:rPr lang="en-US" dirty="0" smtClean="0"/>
              <a:t>all verification tasks solved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 smtClean="0"/>
          </a:p>
        </p:txBody>
      </p:sp>
      <p:pic>
        <p:nvPicPr>
          <p:cNvPr id="125955" name="Picture 3" descr="Screen Shot 2015-04-20 at 17.11.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775" y="5222875"/>
            <a:ext cx="176371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956" name="Picture 4" descr="medaglia 201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738" y="5222875"/>
            <a:ext cx="18049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Content Placeholder 2"/>
          <p:cNvSpPr>
            <a:spLocks noGrp="1"/>
          </p:cNvSpPr>
          <p:nvPr>
            <p:ph idx="1"/>
          </p:nvPr>
        </p:nvSpPr>
        <p:spPr bwMode="auto">
          <a:xfrm>
            <a:off x="0" y="3657600"/>
            <a:ext cx="9144000" cy="2527300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Font typeface="Arial" charset="0"/>
              <a:buNone/>
            </a:pP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Implementation</a:t>
            </a: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1202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-4763" y="0"/>
            <a:ext cx="9278938" cy="762000"/>
          </a:xfrm>
        </p:spPr>
        <p:txBody>
          <a:bodyPr/>
          <a:lstStyle/>
          <a:p>
            <a:r>
              <a:rPr lang="en-US" altLang="x-none" dirty="0" smtClean="0">
                <a:solidFill>
                  <a:schemeClr val="bg1"/>
                </a:solidFill>
                <a:ea typeface="ＭＳ Ｐゴシック" charset="-128"/>
              </a:rPr>
              <a:t> Concurrency &amp; Bug finding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344800" y="990600"/>
            <a:ext cx="8839200" cy="5715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x-none" sz="2000" b="1" dirty="0" smtClean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sz="2600" b="1" dirty="0" smtClean="0">
                <a:ea typeface="ＭＳ Ｐゴシック" charset="-128"/>
              </a:rPr>
              <a:t>Multicore Architectures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sz="2400" b="1" dirty="0">
                <a:ea typeface="ＭＳ Ｐゴシック" charset="-128"/>
              </a:rPr>
              <a:t> </a:t>
            </a:r>
            <a:r>
              <a:rPr lang="en-US" altLang="x-none" sz="2400" b="1" dirty="0" smtClean="0">
                <a:ea typeface="ＭＳ Ｐゴシック" charset="-128"/>
              </a:rPr>
              <a:t>    - </a:t>
            </a:r>
            <a:r>
              <a:rPr lang="en-US" altLang="x-none" sz="2200" dirty="0" smtClean="0">
                <a:ea typeface="ＭＳ Ｐゴシック" charset="-128"/>
              </a:rPr>
              <a:t>faster programs must be concurrent </a:t>
            </a:r>
          </a:p>
          <a:p>
            <a:pPr marL="0" indent="0">
              <a:lnSpc>
                <a:spcPct val="90000"/>
              </a:lnSpc>
            </a:pPr>
            <a:endParaRPr lang="en-US" altLang="x-none" sz="3200" dirty="0" smtClean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sz="2600" b="1" dirty="0" smtClean="0">
                <a:ea typeface="ＭＳ Ｐゴシック" charset="-128"/>
              </a:rPr>
              <a:t>Developing concurrent programs is difficult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x-none" sz="2200" dirty="0" smtClean="0">
                <a:ea typeface="ＭＳ Ｐゴシック" charset="-128"/>
              </a:rPr>
              <a:t>- large number of </a:t>
            </a:r>
            <a:r>
              <a:rPr lang="en-US" altLang="x-none" sz="2200" dirty="0" err="1" smtClean="0">
                <a:ea typeface="ＭＳ Ｐゴシック" charset="-128"/>
              </a:rPr>
              <a:t>interleavings</a:t>
            </a:r>
            <a:r>
              <a:rPr lang="en-US" altLang="x-none" sz="2200" dirty="0" smtClean="0">
                <a:ea typeface="ＭＳ Ｐゴシック" charset="-128"/>
              </a:rPr>
              <a:t> to consider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x-none" sz="2000" dirty="0" smtClean="0">
                <a:ea typeface="ＭＳ Ｐゴシック" charset="-128"/>
              </a:rPr>
              <a:t>- automatic bug-finding tools are essential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x-none" sz="2800" b="1" dirty="0" smtClean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x-none" sz="2600" b="1" dirty="0" smtClean="0">
                <a:ea typeface="ＭＳ Ｐゴシック" charset="-128"/>
              </a:rPr>
              <a:t>Testing is ineffective for rare bugs  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x-none" sz="2200" dirty="0" smtClean="0">
                <a:ea typeface="ＭＳ Ｐゴシック" charset="-128"/>
              </a:rPr>
              <a:t>- like looking for a needle in a haystack</a:t>
            </a:r>
            <a:endParaRPr lang="en-US" altLang="x-none" sz="2600" dirty="0" smtClean="0">
              <a:ea typeface="ＭＳ Ｐゴシック" charset="-128"/>
            </a:endParaRPr>
          </a:p>
          <a:p>
            <a:pPr marL="360363" lvl="1" indent="-360363" eaLnBrk="1" hangingPunct="1">
              <a:spcBef>
                <a:spcPts val="1800"/>
              </a:spcBef>
              <a:buFont typeface="Arial Unicode MS" charset="0"/>
              <a:buChar char="⇒"/>
            </a:pPr>
            <a:r>
              <a:rPr lang="en-GB" sz="2600" dirty="0">
                <a:latin typeface="Arial" charset="0"/>
                <a:cs typeface="MS PGothic" charset="0"/>
              </a:rPr>
              <a:t>needs to be </a:t>
            </a:r>
            <a:r>
              <a:rPr lang="en-GB" sz="2600" b="1" i="1" dirty="0">
                <a:latin typeface="Arial" charset="0"/>
                <a:cs typeface="MS PGothic" charset="0"/>
              </a:rPr>
              <a:t>complemented</a:t>
            </a:r>
            <a:r>
              <a:rPr lang="en-GB" sz="2600" dirty="0">
                <a:latin typeface="Arial" charset="0"/>
                <a:cs typeface="MS PGothic" charset="0"/>
              </a:rPr>
              <a:t> by automated </a:t>
            </a:r>
            <a:r>
              <a:rPr lang="en-GB" sz="2600" b="1" i="1" dirty="0">
                <a:latin typeface="Arial" charset="0"/>
                <a:cs typeface="MS PGothic" charset="0"/>
              </a:rPr>
              <a:t>analyses</a:t>
            </a:r>
            <a:r>
              <a:rPr lang="en-GB" sz="2600" dirty="0">
                <a:latin typeface="Arial" charset="0"/>
                <a:cs typeface="MS PGothic" charset="0"/>
              </a:rPr>
              <a:t> that handle </a:t>
            </a:r>
            <a:r>
              <a:rPr lang="en-GB" sz="2600" b="1" i="1" dirty="0">
                <a:latin typeface="Arial" charset="0"/>
                <a:cs typeface="MS PGothic" charset="0"/>
              </a:rPr>
              <a:t>schedules </a:t>
            </a:r>
            <a:r>
              <a:rPr lang="en-GB" sz="2600" b="1" i="1" u="sng" dirty="0">
                <a:latin typeface="Arial" charset="0"/>
                <a:cs typeface="MS PGothic" charset="0"/>
              </a:rPr>
              <a:t>symbolically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x-none" sz="2400" dirty="0" smtClean="0">
              <a:ea typeface="ＭＳ Ｐゴシック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x-none" sz="2200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Lazy-CSeq+ABS Architecture</a:t>
            </a:r>
          </a:p>
        </p:txBody>
      </p:sp>
      <p:pic>
        <p:nvPicPr>
          <p:cNvPr id="2" name="Picture 1" descr="arch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8" y="2324458"/>
            <a:ext cx="9052368" cy="33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93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Content Placeholder 2"/>
          <p:cNvSpPr>
            <a:spLocks noGrp="1"/>
          </p:cNvSpPr>
          <p:nvPr>
            <p:ph idx="1"/>
          </p:nvPr>
        </p:nvSpPr>
        <p:spPr bwMode="auto">
          <a:xfrm>
            <a:off x="0" y="3657600"/>
            <a:ext cx="9144000" cy="2527300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Font typeface="Arial" charset="0"/>
              <a:buNone/>
            </a:pP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Experiments</a:t>
            </a: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SV-COMP</a:t>
            </a: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5611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" name="Shape 82"/>
          <p:cNvGraphicFramePr/>
          <p:nvPr>
            <p:extLst>
              <p:ext uri="{D42A27DB-BD31-4B8C-83A1-F6EECF244321}">
                <p14:modId xmlns:p14="http://schemas.microsoft.com/office/powerpoint/2010/main" val="2806851259"/>
              </p:ext>
            </p:extLst>
          </p:nvPr>
        </p:nvGraphicFramePr>
        <p:xfrm>
          <a:off x="436626" y="1543134"/>
          <a:ext cx="8399984" cy="47289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4850"/>
                <a:gridCol w="498000"/>
                <a:gridCol w="506625"/>
                <a:gridCol w="517675"/>
                <a:gridCol w="665775"/>
                <a:gridCol w="506675"/>
                <a:gridCol w="693150"/>
                <a:gridCol w="588925"/>
                <a:gridCol w="660275"/>
                <a:gridCol w="545000"/>
                <a:gridCol w="737824"/>
                <a:gridCol w="770163"/>
                <a:gridCol w="635047"/>
              </a:tblGrid>
              <a:tr h="447000">
                <a:tc rowSpan="2" gridSpan="3"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Lazy-CSeq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Lazy-CSeq+ABS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CBMC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CBMC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Frama-C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Total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33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Subcategory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#files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LOC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 (s)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Memory (MB)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#vars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#clauses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 (s)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Memory (MB)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#vars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#clauses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Time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(s)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</a:t>
                      </a:r>
                    </a:p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(s)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67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17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4085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34.7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84.9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89K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336K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18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66.8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48K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184K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5.5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23.5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53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pthread-atomic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204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1.7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33.3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29K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1.8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46.2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6.2K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18K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2.7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pthread-ext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780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6.5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358.4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648K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2655K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4.5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83.1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89.7K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423K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1.1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5.5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pthread-lit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123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1.9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38.3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31.2K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1.9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49.3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5.8K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16.4K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1.2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3.1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533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pthread-wmm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754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236K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2.0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31.4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2.4K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5.6K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2.2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46.1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2.4K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5.5K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3.1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3" name="Shape 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/>
              <a:t>SV-COMP Unsafe Benchmarks</a:t>
            </a:r>
          </a:p>
        </p:txBody>
      </p:sp>
    </p:spTree>
    <p:extLst>
      <p:ext uri="{BB962C8B-B14F-4D97-AF65-F5344CB8AC3E}">
        <p14:creationId xmlns:p14="http://schemas.microsoft.com/office/powerpoint/2010/main" val="17352628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" name="Shape 88"/>
          <p:cNvGraphicFramePr/>
          <p:nvPr>
            <p:extLst>
              <p:ext uri="{D42A27DB-BD31-4B8C-83A1-F6EECF244321}">
                <p14:modId xmlns:p14="http://schemas.microsoft.com/office/powerpoint/2010/main" val="1146684080"/>
              </p:ext>
            </p:extLst>
          </p:nvPr>
        </p:nvGraphicFramePr>
        <p:xfrm>
          <a:off x="436626" y="1543134"/>
          <a:ext cx="8413496" cy="47561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74850"/>
                <a:gridCol w="498000"/>
                <a:gridCol w="506625"/>
                <a:gridCol w="517675"/>
                <a:gridCol w="665775"/>
                <a:gridCol w="545075"/>
                <a:gridCol w="682175"/>
                <a:gridCol w="561500"/>
                <a:gridCol w="660275"/>
                <a:gridCol w="526172"/>
                <a:gridCol w="783675"/>
                <a:gridCol w="756652"/>
                <a:gridCol w="635047"/>
              </a:tblGrid>
              <a:tr h="447000">
                <a:tc rowSpan="2" gridSpan="3"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endParaRPr sz="1000"/>
                    </a:p>
                  </a:txBody>
                  <a:tcPr marL="91425" marR="91425" marT="121900" marB="1219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Lazy-CSeq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Lazy-CSeq+ABS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7000">
                <a:tc gridSpan="3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CBMC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CBMC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 err="1"/>
                        <a:t>Frama</a:t>
                      </a:r>
                      <a:r>
                        <a:rPr lang="en-GB" sz="1000" dirty="0"/>
                        <a:t>-C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Total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33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Subcategory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#files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LOC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 (s)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Memory (MB)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#vars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#clauses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 (s)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Memory (MB)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#vars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#clauses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(s)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Time</a:t>
                      </a:r>
                    </a:p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(s)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36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15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1285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172.4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1124.4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1732K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7270K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98.6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945.3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1425K</a:t>
                      </a:r>
                    </a:p>
                  </a:txBody>
                  <a:tcPr marL="91425" marR="91425" marT="121900" marB="121900" anchor="ctr"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6004K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8.4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107.0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53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pthread-atomic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1136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2.7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37.9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19K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68K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2.9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47.7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16.6K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58.3K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2.0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4.9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pthread-ext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45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3683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71.7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876.8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1660K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6950K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49.4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552.6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937K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4037K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2.2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51.6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56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pthread-lit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8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432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5.8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43.7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15.2K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57.3K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4.9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51.6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11K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42.1K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1.0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5.9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453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pthread-wmm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144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29K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1.6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31.5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3.1K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9.4K</a:t>
                      </a:r>
                    </a:p>
                  </a:txBody>
                  <a:tcPr marL="91425" marR="91425" marT="121900" marB="121900" anchor="ctr"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1.6</a:t>
                      </a:r>
                    </a:p>
                  </a:txBody>
                  <a:tcPr marL="91425" marR="91425" marT="121900" marB="1219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45.7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3K</a:t>
                      </a:r>
                    </a:p>
                  </a:txBody>
                  <a:tcPr marL="91425" marR="91425" marT="121900" marB="121900" anchor="ctr"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9K</a:t>
                      </a:r>
                    </a:p>
                  </a:txBody>
                  <a:tcPr marL="91425" marR="91425" marT="121900" marB="121900" anchor="ctr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/>
                        <a:t>0.9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>
                        <a:spcBef>
                          <a:spcPts val="0"/>
                        </a:spcBef>
                        <a:buNone/>
                      </a:pPr>
                      <a:r>
                        <a:rPr lang="en-GB" sz="1000" dirty="0"/>
                        <a:t>2.5</a:t>
                      </a:r>
                    </a:p>
                  </a:txBody>
                  <a:tcPr marL="91425" marR="91425" marT="121900" marB="1219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9" name="Shape 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GB" dirty="0"/>
              <a:t>SV-COMP Safe Benchmarks</a:t>
            </a:r>
          </a:p>
        </p:txBody>
      </p:sp>
    </p:spTree>
    <p:extLst>
      <p:ext uri="{BB962C8B-B14F-4D97-AF65-F5344CB8AC3E}">
        <p14:creationId xmlns:p14="http://schemas.microsoft.com/office/powerpoint/2010/main" val="1695623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Content Placeholder 2"/>
          <p:cNvSpPr>
            <a:spLocks noGrp="1"/>
          </p:cNvSpPr>
          <p:nvPr>
            <p:ph idx="1"/>
          </p:nvPr>
        </p:nvSpPr>
        <p:spPr bwMode="auto">
          <a:xfrm>
            <a:off x="0" y="3657600"/>
            <a:ext cx="9144000" cy="2527300"/>
          </a:xfrm>
          <a:solidFill>
            <a:schemeClr val="tx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Font typeface="Arial" charset="0"/>
              <a:buNone/>
            </a:pP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Experiments</a:t>
            </a: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 dirty="0" smtClean="0">
                <a:solidFill>
                  <a:srgbClr val="FFFFFF"/>
                </a:solidFill>
                <a:ea typeface="ＭＳ Ｐゴシック" charset="-128"/>
              </a:rPr>
              <a:t>Complex benchmarks</a:t>
            </a:r>
            <a:endParaRPr lang="en-GB" altLang="x-none" sz="4400" b="1" dirty="0">
              <a:solidFill>
                <a:srgbClr val="FFFFFF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2107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 dirty="0" err="1"/>
              <a:t>SafeStack</a:t>
            </a:r>
            <a:r>
              <a:rPr lang="en-GB" dirty="0"/>
              <a:t> Experiments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-129300" y="1765966"/>
            <a:ext cx="42603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28600" lvl="0" indent="0" rtl="0">
              <a:spcBef>
                <a:spcPts val="0"/>
              </a:spcBef>
              <a:buClr>
                <a:srgbClr val="000000"/>
              </a:buClr>
              <a:buNone/>
            </a:pPr>
            <a:r>
              <a:rPr lang="en-GB" b="1" dirty="0">
                <a:solidFill>
                  <a:srgbClr val="000000"/>
                </a:solidFill>
              </a:rPr>
              <a:t>extremely rare bugs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3 threads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at least 5 context switches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1.7x speed up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GB" dirty="0" smtClean="0">
                <a:solidFill>
                  <a:srgbClr val="000000"/>
                </a:solidFill>
              </a:rPr>
              <a:t>half </a:t>
            </a:r>
            <a:r>
              <a:rPr lang="en-GB" dirty="0">
                <a:solidFill>
                  <a:srgbClr val="000000"/>
                </a:solidFill>
              </a:rPr>
              <a:t>memory consumption</a:t>
            </a:r>
          </a:p>
        </p:txBody>
      </p:sp>
      <p:pic>
        <p:nvPicPr>
          <p:cNvPr id="2" name="Picture 1" descr="safest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085" y="1340464"/>
            <a:ext cx="5716752" cy="498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848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EliminationStack Experiments</a:t>
            </a:r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417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infamous ABA problem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8 threads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5x speed up</a:t>
            </a:r>
          </a:p>
          <a:p>
            <a:pPr marL="457200" lvl="0" indent="-22860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half memory consumption</a:t>
            </a:r>
          </a:p>
        </p:txBody>
      </p:sp>
      <p:pic>
        <p:nvPicPr>
          <p:cNvPr id="2" name="Picture 1" descr="eliminationstack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559" y="1607197"/>
            <a:ext cx="5515445" cy="479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65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GB"/>
              <a:t>DCAS Experiments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Challenging for explicit approach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138h of CPU-time (1000 cores)</a:t>
            </a:r>
          </a:p>
          <a:p>
            <a:pPr marL="914400" lvl="1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10</a:t>
            </a:r>
            <a:r>
              <a:rPr lang="en-GB" baseline="30000">
                <a:solidFill>
                  <a:srgbClr val="000000"/>
                </a:solidFill>
              </a:rPr>
              <a:t>11</a:t>
            </a:r>
            <a:r>
              <a:rPr lang="en-GB">
                <a:solidFill>
                  <a:srgbClr val="000000"/>
                </a:solidFill>
              </a:rPr>
              <a:t> states</a:t>
            </a:r>
          </a:p>
          <a:p>
            <a:pPr marL="457200" lvl="0" indent="-228600" rtl="0">
              <a:spcBef>
                <a:spcPts val="0"/>
              </a:spcBef>
              <a:buClr>
                <a:srgbClr val="000000"/>
              </a:buClr>
            </a:pPr>
            <a:r>
              <a:rPr lang="en-GB">
                <a:solidFill>
                  <a:srgbClr val="000000"/>
                </a:solidFill>
              </a:rPr>
              <a:t>1.6x speed up</a:t>
            </a:r>
          </a:p>
        </p:txBody>
      </p:sp>
      <p:pic>
        <p:nvPicPr>
          <p:cNvPr id="2" name="Picture 1" descr="dca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491" y="1536633"/>
            <a:ext cx="4597809" cy="403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137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Content Placeholder 2"/>
          <p:cNvSpPr>
            <a:spLocks noGrp="1"/>
          </p:cNvSpPr>
          <p:nvPr>
            <p:ph idx="1"/>
          </p:nvPr>
        </p:nvSpPr>
        <p:spPr>
          <a:xfrm>
            <a:off x="0" y="3657600"/>
            <a:ext cx="9144000" cy="2527300"/>
          </a:xfrm>
          <a:solidFill>
            <a:schemeClr val="tx1"/>
          </a:solidFill>
        </p:spPr>
        <p:txBody>
          <a:bodyPr/>
          <a:lstStyle/>
          <a:p>
            <a:pPr marL="457200" lvl="1" indent="0" algn="ctr">
              <a:buFont typeface="Arial" charset="0"/>
              <a:buNone/>
            </a:pPr>
            <a:endParaRPr lang="en-GB" altLang="x-none" sz="4400" b="1">
              <a:solidFill>
                <a:srgbClr val="FFFFFF"/>
              </a:solidFill>
              <a:ea typeface="MS PGothic" charset="-128"/>
              <a:cs typeface="MS PGothic" charset="-128"/>
            </a:endParaRPr>
          </a:p>
          <a:p>
            <a:pPr marL="457200" lvl="1" indent="0" algn="ctr">
              <a:buFont typeface="Arial" charset="0"/>
              <a:buNone/>
            </a:pPr>
            <a:r>
              <a:rPr lang="en-GB" altLang="x-none" sz="4400" b="1">
                <a:solidFill>
                  <a:srgbClr val="FFFFFF"/>
                </a:solidFill>
                <a:ea typeface="MS PGothic" charset="-128"/>
                <a:cs typeface="MS PGothic" charset="-128"/>
              </a:rPr>
              <a:t>Ongoing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342906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77900"/>
            <a:ext cx="8839200" cy="5715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200" b="1" dirty="0" smtClean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200" b="1" dirty="0" err="1" smtClean="0">
                <a:ea typeface="ＭＳ Ｐゴシック" charset="-128"/>
              </a:rPr>
              <a:t>Sequentializations</a:t>
            </a:r>
            <a:r>
              <a:rPr lang="en-US" altLang="x-none" sz="2200" dirty="0" smtClean="0">
                <a:ea typeface="ＭＳ Ｐゴシック" charset="-128"/>
              </a:rPr>
              <a:t>  </a:t>
            </a:r>
            <a:r>
              <a:rPr lang="en-US" altLang="x-none" sz="2200" dirty="0">
                <a:ea typeface="ＭＳ Ｐゴシック" charset="-128"/>
              </a:rPr>
              <a:t>based on </a:t>
            </a:r>
            <a:r>
              <a:rPr lang="en-US" altLang="x-none" sz="2200" b="1" dirty="0">
                <a:ea typeface="ＭＳ Ｐゴシック" charset="-128"/>
              </a:rPr>
              <a:t>BMC and Abstraction</a:t>
            </a:r>
            <a:r>
              <a:rPr lang="en-US" altLang="x-none" sz="2200" dirty="0">
                <a:ea typeface="ＭＳ Ｐゴシック" charset="-128"/>
              </a:rPr>
              <a:t> for programs communication through </a:t>
            </a:r>
            <a:r>
              <a:rPr lang="en-US" altLang="x-none" sz="2200" b="1" dirty="0">
                <a:ea typeface="ＭＳ Ｐゴシック" charset="-128"/>
              </a:rPr>
              <a:t>FIFO channels</a:t>
            </a:r>
            <a:r>
              <a:rPr lang="en-US" altLang="x-none" sz="2200" dirty="0">
                <a:ea typeface="ＭＳ Ｐゴシック" charset="-128"/>
              </a:rPr>
              <a:t> </a:t>
            </a:r>
            <a:endParaRPr lang="en-US" altLang="x-none" sz="19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1900" dirty="0">
                <a:ea typeface="ＭＳ Ｐゴシック" charset="-128"/>
              </a:rPr>
              <a:t>weak memory models (TSO)                        </a:t>
            </a:r>
            <a:r>
              <a:rPr lang="en-GB" altLang="x-none" b="1" dirty="0">
                <a:solidFill>
                  <a:srgbClr val="0000FF"/>
                </a:solidFill>
                <a:ea typeface="ＭＳ Ｐゴシック" charset="-128"/>
              </a:rPr>
              <a:t>[</a:t>
            </a:r>
            <a:r>
              <a:rPr lang="en-GB" altLang="x-none" b="1" dirty="0" err="1">
                <a:solidFill>
                  <a:srgbClr val="0000FF"/>
                </a:solidFill>
                <a:ea typeface="ＭＳ Ｐゴシック" charset="-128"/>
              </a:rPr>
              <a:t>Atig</a:t>
            </a:r>
            <a:r>
              <a:rPr lang="en-GB" altLang="x-none" b="1" dirty="0">
                <a:solidFill>
                  <a:srgbClr val="0000FF"/>
                </a:solidFill>
                <a:ea typeface="ＭＳ Ｐゴシック" charset="-128"/>
              </a:rPr>
              <a:t>, </a:t>
            </a:r>
            <a:r>
              <a:rPr lang="en-GB" altLang="x-none" b="1" dirty="0" err="1">
                <a:solidFill>
                  <a:srgbClr val="0000FF"/>
                </a:solidFill>
                <a:ea typeface="ＭＳ Ｐゴシック" charset="-128"/>
              </a:rPr>
              <a:t>Bouajjani</a:t>
            </a:r>
            <a:r>
              <a:rPr lang="en-GB" altLang="x-none" b="1" dirty="0">
                <a:solidFill>
                  <a:srgbClr val="0000FF"/>
                </a:solidFill>
                <a:ea typeface="ＭＳ Ｐゴシック" charset="-128"/>
              </a:rPr>
              <a:t>, </a:t>
            </a:r>
            <a:r>
              <a:rPr lang="it-IT" altLang="it-IT" b="1" dirty="0">
                <a:solidFill>
                  <a:srgbClr val="0000FF"/>
                </a:solidFill>
                <a:ea typeface="ＭＳ Ｐゴシック" charset="-128"/>
              </a:rPr>
              <a:t>–</a:t>
            </a:r>
            <a:r>
              <a:rPr lang="en-GB" altLang="x-none" b="1" dirty="0">
                <a:solidFill>
                  <a:srgbClr val="0000FF"/>
                </a:solidFill>
                <a:ea typeface="ＭＳ Ｐゴシック" charset="-128"/>
              </a:rPr>
              <a:t> CAV 2011 ]</a:t>
            </a:r>
            <a:endParaRPr lang="en-US" altLang="x-none" sz="19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1900" dirty="0">
                <a:ea typeface="ＭＳ Ｐゴシック" charset="-128"/>
              </a:rPr>
              <a:t>message passing interface (MPI)</a:t>
            </a:r>
            <a:endParaRPr lang="en-US" altLang="x-none" sz="1900" dirty="0">
              <a:solidFill>
                <a:srgbClr val="7F7F7F"/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endParaRPr lang="en-US" altLang="x-none" sz="2200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200" dirty="0" smtClean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200" dirty="0" smtClean="0">
                <a:ea typeface="ＭＳ Ｐゴシック" charset="-128"/>
              </a:rPr>
              <a:t>Symbolic </a:t>
            </a:r>
            <a:r>
              <a:rPr lang="en-US" altLang="x-none" sz="2600" b="1" dirty="0">
                <a:ea typeface="ＭＳ Ｐゴシック" charset="-128"/>
              </a:rPr>
              <a:t>partial order reduction</a:t>
            </a:r>
            <a:r>
              <a:rPr lang="en-US" altLang="x-none" sz="2200" dirty="0">
                <a:ea typeface="ＭＳ Ｐゴシック" charset="-128"/>
              </a:rPr>
              <a:t> based on interleaving partitioning combining:</a:t>
            </a:r>
          </a:p>
          <a:p>
            <a:pPr lvl="1">
              <a:lnSpc>
                <a:spcPct val="90000"/>
              </a:lnSpc>
            </a:pPr>
            <a:r>
              <a:rPr lang="en-US" altLang="x-none" sz="1900" b="1" dirty="0">
                <a:ea typeface="ＭＳ Ｐゴシック" charset="-128"/>
              </a:rPr>
              <a:t>abstraction interpretation</a:t>
            </a:r>
            <a:r>
              <a:rPr lang="en-US" altLang="x-none" sz="1900" dirty="0">
                <a:ea typeface="ＭＳ Ｐゴシック" charset="-128"/>
              </a:rPr>
              <a:t> to discard </a:t>
            </a:r>
            <a:r>
              <a:rPr lang="en-US" altLang="en-US" sz="1900" dirty="0">
                <a:ea typeface="ＭＳ Ｐゴシック" charset="-128"/>
              </a:rPr>
              <a:t>“</a:t>
            </a:r>
            <a:r>
              <a:rPr lang="en-US" altLang="x-none" sz="1900" dirty="0">
                <a:ea typeface="ＭＳ Ｐゴシック" charset="-128"/>
              </a:rPr>
              <a:t>safe</a:t>
            </a:r>
            <a:r>
              <a:rPr lang="en-US" altLang="en-US" sz="1900" dirty="0">
                <a:ea typeface="ＭＳ Ｐゴシック" charset="-128"/>
              </a:rPr>
              <a:t>”</a:t>
            </a:r>
            <a:r>
              <a:rPr lang="en-US" altLang="x-none" sz="1900" dirty="0">
                <a:ea typeface="ＭＳ Ｐゴシック" charset="-128"/>
              </a:rPr>
              <a:t> partitions</a:t>
            </a:r>
          </a:p>
          <a:p>
            <a:pPr lvl="1">
              <a:lnSpc>
                <a:spcPct val="90000"/>
              </a:lnSpc>
            </a:pPr>
            <a:r>
              <a:rPr lang="en-US" altLang="x-none" sz="1900" b="1" dirty="0">
                <a:ea typeface="ＭＳ Ｐゴシック" charset="-128"/>
              </a:rPr>
              <a:t>bug-finding</a:t>
            </a:r>
            <a:r>
              <a:rPr lang="en-US" altLang="x-none" sz="1900" dirty="0">
                <a:ea typeface="ＭＳ Ｐゴシック" charset="-128"/>
              </a:rPr>
              <a:t> for partitions with </a:t>
            </a:r>
            <a:r>
              <a:rPr lang="en-US" altLang="en-US" sz="1900" dirty="0">
                <a:ea typeface="ＭＳ Ｐゴシック" charset="-128"/>
              </a:rPr>
              <a:t>“</a:t>
            </a:r>
            <a:r>
              <a:rPr lang="en-US" altLang="x-none" sz="1900" dirty="0">
                <a:ea typeface="ＭＳ Ｐゴシック" charset="-128"/>
              </a:rPr>
              <a:t>potential</a:t>
            </a:r>
            <a:r>
              <a:rPr lang="en-US" altLang="en-US" sz="1900" dirty="0">
                <a:ea typeface="ＭＳ Ｐゴシック" charset="-128"/>
              </a:rPr>
              <a:t>”</a:t>
            </a:r>
            <a:r>
              <a:rPr lang="en-US" altLang="x-none" sz="1900" dirty="0">
                <a:ea typeface="ＭＳ Ｐゴシック" charset="-128"/>
              </a:rPr>
              <a:t> bugs with few </a:t>
            </a:r>
            <a:r>
              <a:rPr lang="en-US" altLang="x-none" sz="1900" dirty="0" err="1">
                <a:ea typeface="ＭＳ Ｐゴシック" charset="-128"/>
              </a:rPr>
              <a:t>interleavings</a:t>
            </a:r>
            <a:endParaRPr lang="en-US" altLang="x-none" sz="1900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1900" dirty="0">
                <a:ea typeface="ＭＳ Ｐゴシック" charset="-128"/>
              </a:rPr>
              <a:t>swarm verification (on clusters)</a:t>
            </a:r>
          </a:p>
          <a:p>
            <a:pPr lvl="1">
              <a:lnSpc>
                <a:spcPct val="90000"/>
              </a:lnSpc>
            </a:pPr>
            <a:r>
              <a:rPr lang="en-US" altLang="x-none" sz="1900" dirty="0">
                <a:ea typeface="ＭＳ Ｐゴシック" charset="-128"/>
              </a:rPr>
              <a:t>implemented using Lazy- and MU-</a:t>
            </a:r>
            <a:r>
              <a:rPr lang="en-US" altLang="x-none" sz="1900" dirty="0" err="1">
                <a:ea typeface="ＭＳ Ｐゴシック" charset="-128"/>
              </a:rPr>
              <a:t>Cseq</a:t>
            </a:r>
            <a:r>
              <a:rPr lang="en-US" altLang="x-none" sz="1900" dirty="0">
                <a:ea typeface="ＭＳ Ｐゴシック" charset="-128"/>
              </a:rPr>
              <a:t> </a:t>
            </a:r>
            <a:r>
              <a:rPr lang="en-US" altLang="x-none" sz="1900" dirty="0" err="1">
                <a:ea typeface="ＭＳ Ｐゴシック" charset="-128"/>
              </a:rPr>
              <a:t>sequentialization</a:t>
            </a:r>
            <a:endParaRPr lang="en-US" altLang="x-none" sz="1900" dirty="0">
              <a:ea typeface="ＭＳ Ｐゴシック" charset="-128"/>
            </a:endParaRPr>
          </a:p>
          <a:p>
            <a:pPr lvl="1">
              <a:lnSpc>
                <a:spcPct val="90000"/>
              </a:lnSpc>
              <a:buFont typeface="Arial" charset="0"/>
              <a:buNone/>
            </a:pPr>
            <a:endParaRPr lang="en-US" altLang="x-none" sz="1900" b="1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1500" dirty="0">
                <a:ea typeface="ＭＳ Ｐゴシック" charset="-128"/>
              </a:rPr>
              <a:t>				</a:t>
            </a:r>
          </a:p>
        </p:txBody>
      </p:sp>
      <p:sp>
        <p:nvSpPr>
          <p:cNvPr id="162818" name="Title 2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r>
              <a:rPr lang="en-US" altLang="x-none">
                <a:ea typeface="ＭＳ Ｐゴシック" charset="-128"/>
              </a:rPr>
              <a:t>  Ongoing work 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201775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-4763" y="0"/>
            <a:ext cx="9278938" cy="762000"/>
          </a:xfrm>
        </p:spPr>
        <p:txBody>
          <a:bodyPr/>
          <a:lstStyle/>
          <a:p>
            <a:r>
              <a:rPr lang="en-US" altLang="x-none">
                <a:solidFill>
                  <a:schemeClr val="bg1"/>
                </a:solidFill>
                <a:ea typeface="ＭＳ Ｐゴシック" charset="-128"/>
              </a:rPr>
              <a:t>  Concurrent Programs - Reachability Problem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000" b="1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800" b="1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400" b="1" dirty="0" smtClean="0">
                <a:ea typeface="ＭＳ Ｐゴシック" charset="-128"/>
              </a:rPr>
              <a:t>Concurrent </a:t>
            </a:r>
            <a:r>
              <a:rPr lang="en-US" altLang="x-none" sz="2400" b="1" dirty="0">
                <a:ea typeface="ＭＳ Ｐゴシック" charset="-128"/>
              </a:rPr>
              <a:t>C programs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ea typeface="ＭＳ Ｐゴシック" charset="-128"/>
              </a:rPr>
              <a:t>POSIX threads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ea typeface="ＭＳ Ｐゴシック" charset="-128"/>
              </a:rPr>
              <a:t>SC memory model</a:t>
            </a:r>
          </a:p>
          <a:p>
            <a:pPr marL="0" indent="0">
              <a:lnSpc>
                <a:spcPct val="90000"/>
              </a:lnSpc>
            </a:pPr>
            <a:endParaRPr lang="en-US" altLang="x-none" sz="900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600" b="1" dirty="0" smtClean="0">
                <a:ea typeface="ＭＳ Ｐゴシック" charset="-128"/>
              </a:rPr>
              <a:t>Reachability problem</a:t>
            </a:r>
            <a:endParaRPr lang="en-US" altLang="x-none" sz="2600" b="1" dirty="0"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ea typeface="ＭＳ Ｐゴシック" charset="-128"/>
              </a:rPr>
              <a:t>assertion failure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ea typeface="ＭＳ Ｐゴシック" charset="-128"/>
              </a:rPr>
              <a:t>out-of-bound array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ea typeface="ＭＳ Ｐゴシック" charset="-128"/>
              </a:rPr>
              <a:t>division-by-zero, </a:t>
            </a:r>
            <a:r>
              <a:rPr lang="en-US" altLang="x-none" sz="2000" dirty="0" smtClean="0">
                <a:ea typeface="ＭＳ Ｐゴシック" charset="-128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/>
              <a:t>linearizability</a:t>
            </a:r>
            <a:r>
              <a:rPr lang="en-US" sz="2000" b="1" dirty="0"/>
              <a:t> </a:t>
            </a:r>
            <a:r>
              <a:rPr lang="en-US" sz="2000" b="1" dirty="0" smtClean="0">
                <a:sym typeface="Wingdings"/>
              </a:rPr>
              <a:t></a:t>
            </a:r>
            <a:r>
              <a:rPr lang="en-US" sz="2000" b="1" dirty="0" smtClean="0"/>
              <a:t> reachability</a:t>
            </a:r>
          </a:p>
          <a:p>
            <a:pPr marL="0" indent="0">
              <a:buNone/>
            </a:pPr>
            <a:r>
              <a:rPr lang="en-GB" sz="1600" b="1" dirty="0" smtClean="0">
                <a:solidFill>
                  <a:srgbClr val="0000FF"/>
                </a:solidFill>
              </a:rPr>
              <a:t>                      [ </a:t>
            </a:r>
            <a:r>
              <a:rPr lang="en-GB" sz="1600" b="1" dirty="0" err="1" smtClean="0">
                <a:solidFill>
                  <a:srgbClr val="0000FF"/>
                </a:solidFill>
              </a:rPr>
              <a:t>Bouajjani</a:t>
            </a:r>
            <a:r>
              <a:rPr lang="en-GB" sz="1600" b="1" dirty="0" smtClean="0">
                <a:solidFill>
                  <a:srgbClr val="0000FF"/>
                </a:solidFill>
              </a:rPr>
              <a:t>, </a:t>
            </a:r>
            <a:r>
              <a:rPr lang="en-GB" sz="1600" b="1" dirty="0" err="1" smtClean="0">
                <a:solidFill>
                  <a:srgbClr val="0000FF"/>
                </a:solidFill>
              </a:rPr>
              <a:t>Emmi</a:t>
            </a:r>
            <a:r>
              <a:rPr lang="en-GB" sz="1600" b="1" dirty="0" smtClean="0">
                <a:solidFill>
                  <a:srgbClr val="0000FF"/>
                </a:solidFill>
              </a:rPr>
              <a:t>, </a:t>
            </a:r>
            <a:r>
              <a:rPr lang="en-GB" sz="1600" b="1" dirty="0" err="1" smtClean="0">
                <a:solidFill>
                  <a:srgbClr val="0000FF"/>
                </a:solidFill>
              </a:rPr>
              <a:t>Enea</a:t>
            </a:r>
            <a:r>
              <a:rPr lang="en-GB" sz="1600" b="1" dirty="0" smtClean="0">
                <a:solidFill>
                  <a:srgbClr val="0000FF"/>
                </a:solidFill>
              </a:rPr>
              <a:t>, </a:t>
            </a:r>
            <a:r>
              <a:rPr lang="en-GB" sz="1600" b="1" dirty="0" err="1" smtClean="0">
                <a:solidFill>
                  <a:srgbClr val="0000FF"/>
                </a:solidFill>
              </a:rPr>
              <a:t>Hamza</a:t>
            </a:r>
            <a:r>
              <a:rPr lang="en-GB" sz="1600" b="1" dirty="0" smtClean="0">
                <a:solidFill>
                  <a:srgbClr val="0000FF"/>
                </a:solidFill>
              </a:rPr>
              <a:t> - POPL</a:t>
            </a:r>
            <a:r>
              <a:rPr lang="en-GB" sz="1600" b="1" dirty="0">
                <a:solidFill>
                  <a:srgbClr val="0000FF"/>
                </a:solidFill>
              </a:rPr>
              <a:t>’</a:t>
            </a:r>
            <a:r>
              <a:rPr lang="en-GB" sz="1600" b="1" dirty="0" smtClean="0">
                <a:solidFill>
                  <a:srgbClr val="0000FF"/>
                </a:solidFill>
              </a:rPr>
              <a:t>15, ICALP</a:t>
            </a:r>
            <a:r>
              <a:rPr lang="en-GB" sz="1600" b="1" dirty="0">
                <a:solidFill>
                  <a:srgbClr val="0000FF"/>
                </a:solidFill>
              </a:rPr>
              <a:t>’</a:t>
            </a:r>
            <a:r>
              <a:rPr lang="en-GB" sz="1600" b="1" dirty="0" smtClean="0">
                <a:solidFill>
                  <a:srgbClr val="0000FF"/>
                </a:solidFill>
              </a:rPr>
              <a:t>15 ]</a:t>
            </a:r>
            <a:endParaRPr lang="en-GB" sz="1600" b="1" dirty="0">
              <a:solidFill>
                <a:srgbClr val="0000FF"/>
              </a:solidFill>
            </a:endParaRP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</a:pPr>
            <a:endParaRPr lang="en-US" altLang="x-none" sz="900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4808783" y="2022475"/>
            <a:ext cx="762000" cy="12954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6564" name="AutoShape 8"/>
          <p:cNvSpPr>
            <a:spLocks noChangeArrowheads="1"/>
          </p:cNvSpPr>
          <p:nvPr/>
        </p:nvSpPr>
        <p:spPr bwMode="auto">
          <a:xfrm>
            <a:off x="5019920" y="985838"/>
            <a:ext cx="3276600" cy="54133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SHARED MEMORY</a:t>
            </a:r>
          </a:p>
        </p:txBody>
      </p:sp>
      <p:sp>
        <p:nvSpPr>
          <p:cNvPr id="66565" name="Line 9"/>
          <p:cNvSpPr>
            <a:spLocks noChangeShapeType="1"/>
          </p:cNvSpPr>
          <p:nvPr/>
        </p:nvSpPr>
        <p:spPr bwMode="auto">
          <a:xfrm flipV="1">
            <a:off x="5223120" y="1519238"/>
            <a:ext cx="76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10"/>
          <p:cNvSpPr>
            <a:spLocks noChangeShapeType="1"/>
          </p:cNvSpPr>
          <p:nvPr/>
        </p:nvSpPr>
        <p:spPr bwMode="auto">
          <a:xfrm flipH="1" flipV="1">
            <a:off x="6289920" y="151923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Text Box 12"/>
          <p:cNvSpPr txBox="1">
            <a:spLocks noChangeArrowheads="1"/>
          </p:cNvSpPr>
          <p:nvPr/>
        </p:nvSpPr>
        <p:spPr bwMode="auto">
          <a:xfrm>
            <a:off x="6670920" y="2138363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>
                <a:latin typeface="Arial" charset="0"/>
              </a:rPr>
              <a:t>…</a:t>
            </a:r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H="1" flipV="1">
            <a:off x="8042520" y="1519238"/>
            <a:ext cx="76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TextBox 34"/>
          <p:cNvSpPr txBox="1">
            <a:spLocks noChangeArrowheads="1"/>
          </p:cNvSpPr>
          <p:nvPr/>
        </p:nvSpPr>
        <p:spPr bwMode="auto">
          <a:xfrm>
            <a:off x="4918320" y="267811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T</a:t>
            </a:r>
            <a:r>
              <a:rPr lang="en-US" altLang="x-none" sz="1800" baseline="-25000">
                <a:latin typeface="Arial" charset="0"/>
              </a:rPr>
              <a:t>1</a:t>
            </a:r>
            <a:endParaRPr lang="en-US" altLang="x-none" sz="1800"/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5908920" y="2035175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6571" name="TextBox 36"/>
          <p:cNvSpPr txBox="1">
            <a:spLocks noChangeArrowheads="1"/>
          </p:cNvSpPr>
          <p:nvPr/>
        </p:nvSpPr>
        <p:spPr bwMode="auto">
          <a:xfrm>
            <a:off x="5985120" y="2797175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T</a:t>
            </a:r>
            <a:r>
              <a:rPr lang="en-US" altLang="x-none" sz="1800" baseline="-25000">
                <a:latin typeface="Arial" charset="0"/>
              </a:rPr>
              <a:t>2</a:t>
            </a:r>
            <a:endParaRPr lang="en-US" altLang="x-none" sz="1800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7737720" y="2022475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6573" name="TextBox 38"/>
          <p:cNvSpPr txBox="1">
            <a:spLocks noChangeArrowheads="1"/>
          </p:cNvSpPr>
          <p:nvPr/>
        </p:nvSpPr>
        <p:spPr bwMode="auto">
          <a:xfrm>
            <a:off x="7813920" y="267811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T</a:t>
            </a:r>
            <a:r>
              <a:rPr lang="en-US" altLang="x-none" sz="1800" baseline="-25000">
                <a:latin typeface="Arial" charset="0"/>
              </a:rPr>
              <a:t>N</a:t>
            </a:r>
            <a:endParaRPr lang="en-US" altLang="x-none" sz="1800" baseline="-25000"/>
          </a:p>
        </p:txBody>
      </p:sp>
      <p:sp>
        <p:nvSpPr>
          <p:cNvPr id="66574" name="AutoShape 12"/>
          <p:cNvSpPr>
            <a:spLocks noChangeArrowheads="1"/>
          </p:cNvSpPr>
          <p:nvPr/>
        </p:nvSpPr>
        <p:spPr bwMode="auto">
          <a:xfrm>
            <a:off x="5312480" y="3388960"/>
            <a:ext cx="2120900" cy="4556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800" dirty="0">
                <a:latin typeface="Arial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966809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Content Placeholder 2"/>
          <p:cNvSpPr>
            <a:spLocks noGrp="1"/>
          </p:cNvSpPr>
          <p:nvPr>
            <p:ph idx="1"/>
          </p:nvPr>
        </p:nvSpPr>
        <p:spPr bwMode="auto">
          <a:xfrm>
            <a:off x="152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2400"/>
              </a:spcBef>
              <a:buFontTx/>
              <a:buNone/>
            </a:pPr>
            <a:endParaRPr lang="en-GB" altLang="x-none">
              <a:ea typeface="ＭＳ Ｐゴシック" charset="-128"/>
            </a:endParaRPr>
          </a:p>
          <a:p>
            <a:pPr marL="0" indent="0">
              <a:spcBef>
                <a:spcPts val="2400"/>
              </a:spcBef>
              <a:buFontTx/>
              <a:buNone/>
            </a:pPr>
            <a:endParaRPr lang="en-GB" altLang="x-none">
              <a:ea typeface="ＭＳ Ｐゴシック" charset="-128"/>
            </a:endParaRPr>
          </a:p>
          <a:p>
            <a:pPr marL="0" indent="0">
              <a:spcBef>
                <a:spcPts val="2400"/>
              </a:spcBef>
              <a:buFontTx/>
              <a:buNone/>
            </a:pPr>
            <a:endParaRPr lang="en-GB" altLang="x-none">
              <a:ea typeface="ＭＳ Ｐゴシック" charset="-128"/>
            </a:endParaRPr>
          </a:p>
          <a:p>
            <a:pPr marL="0" indent="0" algn="ctr">
              <a:spcBef>
                <a:spcPts val="2400"/>
              </a:spcBef>
              <a:buFontTx/>
              <a:buNone/>
            </a:pPr>
            <a:r>
              <a:rPr lang="en-GB" altLang="x-none" sz="4400" b="1">
                <a:ea typeface="ＭＳ Ｐゴシック" charset="-128"/>
              </a:rPr>
              <a:t>Thank You</a:t>
            </a:r>
          </a:p>
          <a:p>
            <a:pPr marL="0" indent="0">
              <a:spcBef>
                <a:spcPts val="2400"/>
              </a:spcBef>
              <a:buFontTx/>
              <a:buNone/>
            </a:pPr>
            <a:endParaRPr lang="en-GB" altLang="x-none">
              <a:ea typeface="ＭＳ Ｐゴシック" charset="-128"/>
            </a:endParaRPr>
          </a:p>
          <a:p>
            <a:pPr marL="0" indent="0">
              <a:spcBef>
                <a:spcPts val="2400"/>
              </a:spcBef>
              <a:buFontTx/>
              <a:buNone/>
            </a:pPr>
            <a:endParaRPr lang="en-GB" altLang="x-none">
              <a:ea typeface="ＭＳ Ｐゴシック" charset="-128"/>
            </a:endParaRPr>
          </a:p>
          <a:p>
            <a:pPr marL="0" indent="0" algn="ctr">
              <a:spcBef>
                <a:spcPts val="2400"/>
              </a:spcBef>
              <a:buFontTx/>
              <a:buNone/>
            </a:pPr>
            <a:r>
              <a:rPr lang="en-GB" altLang="x-none" sz="2400" b="1">
                <a:latin typeface="Lucida Console" charset="0"/>
                <a:ea typeface="ＭＳ Ｐゴシック" charset="-128"/>
              </a:rPr>
              <a:t>users.ecs.soton.ac.uk/gp4/cseq</a:t>
            </a:r>
            <a:endParaRPr lang="en-GB" altLang="x-none" sz="2400">
              <a:latin typeface="Lucida Console" charset="0"/>
              <a:ea typeface="ＭＳ Ｐゴシック" charset="-128"/>
            </a:endParaRPr>
          </a:p>
          <a:p>
            <a:pPr lvl="1"/>
            <a:endParaRPr lang="en-GB" altLang="x-none">
              <a:ea typeface="ＭＳ Ｐゴシック" charset="-128"/>
            </a:endParaRPr>
          </a:p>
        </p:txBody>
      </p:sp>
      <p:pic>
        <p:nvPicPr>
          <p:cNvPr id="163842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388" y="5768975"/>
            <a:ext cx="831850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3785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-4763" y="0"/>
            <a:ext cx="9278938" cy="762000"/>
          </a:xfrm>
        </p:spPr>
        <p:txBody>
          <a:bodyPr/>
          <a:lstStyle/>
          <a:p>
            <a:r>
              <a:rPr lang="en-US" altLang="x-none">
                <a:solidFill>
                  <a:schemeClr val="bg1"/>
                </a:solidFill>
                <a:ea typeface="ＭＳ Ｐゴシック" charset="-128"/>
              </a:rPr>
              <a:t>  Concurrent Programs - Reachability Problem</a:t>
            </a:r>
            <a:endParaRPr lang="en-US" altLang="x-none">
              <a:ea typeface="ＭＳ Ｐゴシック" charset="-128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000" b="1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sz="2800" b="1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400" b="1" dirty="0" smtClean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Concurrent </a:t>
            </a:r>
            <a:r>
              <a:rPr lang="en-US" altLang="x-none" sz="2400" b="1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C programs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POSIX threads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SC memory model</a:t>
            </a:r>
          </a:p>
          <a:p>
            <a:pPr marL="0" indent="0">
              <a:lnSpc>
                <a:spcPct val="90000"/>
              </a:lnSpc>
            </a:pPr>
            <a:endParaRPr lang="en-US" altLang="x-none" sz="900" dirty="0">
              <a:solidFill>
                <a:schemeClr val="bg1">
                  <a:lumMod val="65000"/>
                </a:schemeClr>
              </a:solidFill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600" b="1" dirty="0" smtClean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Reachability problem</a:t>
            </a:r>
            <a:endParaRPr lang="en-US" altLang="x-none" sz="2600" b="1" dirty="0">
              <a:solidFill>
                <a:schemeClr val="bg1">
                  <a:lumMod val="65000"/>
                </a:schemeClr>
              </a:solidFill>
              <a:ea typeface="ＭＳ Ｐゴシック" charset="-128"/>
            </a:endParaRP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assertion failure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out-of-bound array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division-by-zero, </a:t>
            </a:r>
            <a:r>
              <a:rPr lang="en-US" altLang="x-none" sz="2000" dirty="0" smtClean="0">
                <a:solidFill>
                  <a:schemeClr val="bg1">
                    <a:lumMod val="65000"/>
                  </a:schemeClr>
                </a:solidFill>
                <a:ea typeface="ＭＳ Ｐゴシック" charset="-128"/>
              </a:rPr>
              <a:t>…</a:t>
            </a:r>
          </a:p>
          <a:p>
            <a:pPr lvl="1">
              <a:lnSpc>
                <a:spcPct val="90000"/>
              </a:lnSpc>
            </a:pPr>
            <a:r>
              <a:rPr lang="en-US" sz="2000" b="1" dirty="0" err="1">
                <a:solidFill>
                  <a:schemeClr val="bg1">
                    <a:lumMod val="65000"/>
                  </a:schemeClr>
                </a:solidFill>
              </a:rPr>
              <a:t>linearizability</a:t>
            </a:r>
            <a:r>
              <a:rPr lang="en-US" sz="20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  <a:sym typeface="Wingdings"/>
              </a:rPr>
              <a:t></a:t>
            </a:r>
            <a:r>
              <a:rPr lang="en-US" sz="2000" b="1" dirty="0" smtClean="0">
                <a:solidFill>
                  <a:schemeClr val="bg1">
                    <a:lumMod val="65000"/>
                  </a:schemeClr>
                </a:solidFill>
              </a:rPr>
              <a:t> reachability</a:t>
            </a:r>
          </a:p>
          <a:p>
            <a:pPr lvl="1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altLang="x-none" sz="2600" b="1" dirty="0">
                <a:ea typeface="ＭＳ Ｐゴシック" charset="-128"/>
              </a:rPr>
              <a:t>Bounded Model Checking (BMC)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 smtClean="0">
                <a:ea typeface="ＭＳ Ｐゴシック" charset="-128"/>
              </a:rPr>
              <a:t>Effective for rare bugs</a:t>
            </a:r>
          </a:p>
          <a:p>
            <a:pPr lvl="1">
              <a:lnSpc>
                <a:spcPct val="90000"/>
              </a:lnSpc>
            </a:pPr>
            <a:r>
              <a:rPr lang="en-US" altLang="x-none" sz="2000" dirty="0" smtClean="0">
                <a:ea typeface="ＭＳ Ｐゴシック" charset="-128"/>
              </a:rPr>
              <a:t>dominated </a:t>
            </a:r>
            <a:r>
              <a:rPr lang="en-US" altLang="x-none" sz="2000" dirty="0">
                <a:ea typeface="ＭＳ Ｐゴシック" charset="-128"/>
              </a:rPr>
              <a:t>SV-</a:t>
            </a:r>
            <a:r>
              <a:rPr lang="en-US" altLang="x-none" sz="2000" dirty="0" smtClean="0">
                <a:ea typeface="ＭＳ Ｐゴシック" charset="-128"/>
              </a:rPr>
              <a:t>COMP (concurrency) of in the last 4 editions</a:t>
            </a:r>
            <a:endParaRPr lang="en-US" altLang="x-none" sz="2000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</a:pPr>
            <a:endParaRPr lang="en-US" altLang="x-none" sz="900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en-US" altLang="x-none" dirty="0">
              <a:ea typeface="ＭＳ Ｐゴシック" charset="-128"/>
            </a:endParaRPr>
          </a:p>
          <a:p>
            <a:pPr marL="0" indent="0">
              <a:lnSpc>
                <a:spcPct val="90000"/>
              </a:lnSpc>
            </a:pPr>
            <a:endParaRPr lang="en-US" altLang="x-none" dirty="0">
              <a:ea typeface="ＭＳ Ｐゴシック" charset="-128"/>
            </a:endParaRPr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4808783" y="2022475"/>
            <a:ext cx="762000" cy="12954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6564" name="AutoShape 8"/>
          <p:cNvSpPr>
            <a:spLocks noChangeArrowheads="1"/>
          </p:cNvSpPr>
          <p:nvPr/>
        </p:nvSpPr>
        <p:spPr bwMode="auto">
          <a:xfrm>
            <a:off x="5019920" y="985838"/>
            <a:ext cx="3276600" cy="54133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SHARED MEMORY</a:t>
            </a:r>
          </a:p>
        </p:txBody>
      </p:sp>
      <p:sp>
        <p:nvSpPr>
          <p:cNvPr id="66565" name="Line 9"/>
          <p:cNvSpPr>
            <a:spLocks noChangeShapeType="1"/>
          </p:cNvSpPr>
          <p:nvPr/>
        </p:nvSpPr>
        <p:spPr bwMode="auto">
          <a:xfrm flipV="1">
            <a:off x="5223120" y="1519238"/>
            <a:ext cx="76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10"/>
          <p:cNvSpPr>
            <a:spLocks noChangeShapeType="1"/>
          </p:cNvSpPr>
          <p:nvPr/>
        </p:nvSpPr>
        <p:spPr bwMode="auto">
          <a:xfrm flipH="1" flipV="1">
            <a:off x="6289920" y="1519238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Text Box 12"/>
          <p:cNvSpPr txBox="1">
            <a:spLocks noChangeArrowheads="1"/>
          </p:cNvSpPr>
          <p:nvPr/>
        </p:nvSpPr>
        <p:spPr bwMode="auto">
          <a:xfrm>
            <a:off x="6670920" y="2138363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>
                <a:latin typeface="Arial" charset="0"/>
              </a:rPr>
              <a:t>…</a:t>
            </a:r>
          </a:p>
        </p:txBody>
      </p:sp>
      <p:sp>
        <p:nvSpPr>
          <p:cNvPr id="66568" name="Line 9"/>
          <p:cNvSpPr>
            <a:spLocks noChangeShapeType="1"/>
          </p:cNvSpPr>
          <p:nvPr/>
        </p:nvSpPr>
        <p:spPr bwMode="auto">
          <a:xfrm flipH="1" flipV="1">
            <a:off x="8042520" y="1519238"/>
            <a:ext cx="76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TextBox 34"/>
          <p:cNvSpPr txBox="1">
            <a:spLocks noChangeArrowheads="1"/>
          </p:cNvSpPr>
          <p:nvPr/>
        </p:nvSpPr>
        <p:spPr bwMode="auto">
          <a:xfrm>
            <a:off x="4918320" y="267811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T</a:t>
            </a:r>
            <a:r>
              <a:rPr lang="en-US" altLang="x-none" sz="1800" baseline="-25000">
                <a:latin typeface="Arial" charset="0"/>
              </a:rPr>
              <a:t>1</a:t>
            </a:r>
            <a:endParaRPr lang="en-US" altLang="x-none" sz="1800"/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5908920" y="2035175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6571" name="TextBox 36"/>
          <p:cNvSpPr txBox="1">
            <a:spLocks noChangeArrowheads="1"/>
          </p:cNvSpPr>
          <p:nvPr/>
        </p:nvSpPr>
        <p:spPr bwMode="auto">
          <a:xfrm>
            <a:off x="5985120" y="2797175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T</a:t>
            </a:r>
            <a:r>
              <a:rPr lang="en-US" altLang="x-none" sz="1800" baseline="-25000">
                <a:latin typeface="Arial" charset="0"/>
              </a:rPr>
              <a:t>2</a:t>
            </a:r>
            <a:endParaRPr lang="en-US" altLang="x-none" sz="1800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7737720" y="2022475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6573" name="TextBox 38"/>
          <p:cNvSpPr txBox="1">
            <a:spLocks noChangeArrowheads="1"/>
          </p:cNvSpPr>
          <p:nvPr/>
        </p:nvSpPr>
        <p:spPr bwMode="auto">
          <a:xfrm>
            <a:off x="7813920" y="2678113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latin typeface="Arial" charset="0"/>
              </a:rPr>
              <a:t>T</a:t>
            </a:r>
            <a:r>
              <a:rPr lang="en-US" altLang="x-none" sz="1800" baseline="-25000">
                <a:latin typeface="Arial" charset="0"/>
              </a:rPr>
              <a:t>N</a:t>
            </a:r>
            <a:endParaRPr lang="en-US" altLang="x-none" sz="1800" baseline="-25000"/>
          </a:p>
        </p:txBody>
      </p:sp>
      <p:sp>
        <p:nvSpPr>
          <p:cNvPr id="66574" name="AutoShape 12"/>
          <p:cNvSpPr>
            <a:spLocks noChangeArrowheads="1"/>
          </p:cNvSpPr>
          <p:nvPr/>
        </p:nvSpPr>
        <p:spPr bwMode="auto">
          <a:xfrm>
            <a:off x="5312480" y="3388960"/>
            <a:ext cx="2120900" cy="4556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 eaLnBrk="1" hangingPunct="1"/>
            <a:r>
              <a:rPr lang="en-US" altLang="x-none" sz="1800" dirty="0">
                <a:latin typeface="Arial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441196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62000"/>
          </a:xfrm>
        </p:spPr>
        <p:txBody>
          <a:bodyPr/>
          <a:lstStyle/>
          <a:p>
            <a:r>
              <a:rPr lang="en-US" altLang="x-none" dirty="0">
                <a:ea typeface="ＭＳ Ｐゴシック" charset="-128"/>
              </a:rPr>
              <a:t>  BMC approach – </a:t>
            </a:r>
            <a:r>
              <a:rPr lang="en-US" altLang="x-none" dirty="0">
                <a:solidFill>
                  <a:srgbClr val="A6A6A6"/>
                </a:solidFill>
                <a:ea typeface="ＭＳ Ｐゴシック" charset="-128"/>
              </a:rPr>
              <a:t>Sequential</a:t>
            </a:r>
            <a:r>
              <a:rPr lang="en-US" altLang="x-none" sz="2400" dirty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Programs</a:t>
            </a:r>
          </a:p>
        </p:txBody>
      </p:sp>
      <p:sp>
        <p:nvSpPr>
          <p:cNvPr id="68610" name="Content Placeholder 2"/>
          <p:cNvSpPr>
            <a:spLocks noGrp="1"/>
          </p:cNvSpPr>
          <p:nvPr>
            <p:ph idx="1"/>
          </p:nvPr>
        </p:nvSpPr>
        <p:spPr bwMode="auto">
          <a:xfrm>
            <a:off x="1371600" y="4133850"/>
            <a:ext cx="7620000" cy="21145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FontTx/>
              <a:buNone/>
            </a:pPr>
            <a:r>
              <a:rPr lang="en-US" altLang="x-none" sz="2000" b="1">
                <a:ea typeface="ＭＳ Ｐゴシック" charset="-128"/>
              </a:rPr>
              <a:t>Efficient tools for C</a:t>
            </a:r>
            <a:endParaRPr lang="en-US" altLang="x-none" b="1">
              <a:ea typeface="ＭＳ Ｐゴシック" charset="-128"/>
            </a:endParaRPr>
          </a:p>
          <a:p>
            <a:pPr lvl="1"/>
            <a:r>
              <a:rPr lang="en-US" altLang="x-none">
                <a:ea typeface="ＭＳ Ｐゴシック" charset="-128"/>
              </a:rPr>
              <a:t>BLITZ      	                        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[ Cho, D'Silva, Song – ASE</a:t>
            </a:r>
            <a:r>
              <a:rPr lang="en-US" altLang="en-US" b="1">
                <a:solidFill>
                  <a:srgbClr val="0000FF"/>
                </a:solidFill>
                <a:ea typeface="ＭＳ Ｐゴシック" charset="-128"/>
              </a:rPr>
              <a:t>’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13 ]</a:t>
            </a:r>
          </a:p>
          <a:p>
            <a:pPr lvl="1"/>
            <a:r>
              <a:rPr lang="en-US" altLang="x-none">
                <a:ea typeface="ＭＳ Ｐゴシック" charset="-128"/>
              </a:rPr>
              <a:t>CBMC     	          </a:t>
            </a:r>
            <a:r>
              <a:rPr lang="en-GB" altLang="x-none" b="1">
                <a:solidFill>
                  <a:srgbClr val="0000FF"/>
                </a:solidFill>
                <a:ea typeface="ＭＳ Ｐゴシック" charset="-128"/>
              </a:rPr>
              <a:t>[ Clarke, Kroening, Lerda 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– </a:t>
            </a:r>
            <a:r>
              <a:rPr lang="en-GB" altLang="x-none" b="1">
                <a:solidFill>
                  <a:srgbClr val="0000FF"/>
                </a:solidFill>
                <a:ea typeface="ＭＳ Ｐゴシック" charset="-128"/>
              </a:rPr>
              <a:t>TACAS</a:t>
            </a:r>
            <a:r>
              <a:rPr lang="en-GB" altLang="en-US" b="1">
                <a:solidFill>
                  <a:srgbClr val="0000FF"/>
                </a:solidFill>
                <a:ea typeface="ＭＳ Ｐゴシック" charset="-128"/>
              </a:rPr>
              <a:t>’</a:t>
            </a:r>
            <a:r>
              <a:rPr lang="en-GB" altLang="x-none" b="1">
                <a:solidFill>
                  <a:srgbClr val="0000FF"/>
                </a:solidFill>
                <a:ea typeface="ＭＳ Ｐゴシック" charset="-128"/>
              </a:rPr>
              <a:t>04 ]</a:t>
            </a:r>
            <a:r>
              <a:rPr lang="en-US" altLang="x-none">
                <a:ea typeface="ＭＳ Ｐゴシック" charset="-128"/>
              </a:rPr>
              <a:t> </a:t>
            </a:r>
          </a:p>
          <a:p>
            <a:pPr lvl="1"/>
            <a:r>
              <a:rPr lang="en-US" altLang="x-none">
                <a:ea typeface="ＭＳ Ｐゴシック" charset="-128"/>
              </a:rPr>
              <a:t>LLBMC    	                           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[ Falke, Merz, Sinz – ASE</a:t>
            </a:r>
            <a:r>
              <a:rPr lang="en-US" altLang="en-US" b="1">
                <a:solidFill>
                  <a:srgbClr val="0000FF"/>
                </a:solidFill>
                <a:ea typeface="ＭＳ Ｐゴシック" charset="-128"/>
              </a:rPr>
              <a:t>’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13 ]</a:t>
            </a:r>
          </a:p>
          <a:p>
            <a:pPr lvl="1"/>
            <a:r>
              <a:rPr lang="en-US" altLang="x-none">
                <a:ea typeface="ＭＳ Ｐゴシック" charset="-128"/>
              </a:rPr>
              <a:t>ESBMC   	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[ Cordeiro, Fischer, Marques-Silva – ASE</a:t>
            </a:r>
            <a:r>
              <a:rPr lang="en-US" altLang="en-US" b="1">
                <a:solidFill>
                  <a:srgbClr val="0000FF"/>
                </a:solidFill>
                <a:ea typeface="ＭＳ Ｐゴシック" charset="-128"/>
              </a:rPr>
              <a:t>’</a:t>
            </a:r>
            <a:r>
              <a:rPr lang="en-US" altLang="x-none" b="1">
                <a:solidFill>
                  <a:srgbClr val="0000FF"/>
                </a:solidFill>
                <a:ea typeface="ＭＳ Ｐゴシック" charset="-128"/>
              </a:rPr>
              <a:t>09 ]</a:t>
            </a: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3716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8612" name="TextBox 20"/>
          <p:cNvSpPr txBox="1">
            <a:spLocks noChangeArrowheads="1"/>
          </p:cNvSpPr>
          <p:nvPr/>
        </p:nvSpPr>
        <p:spPr bwMode="auto">
          <a:xfrm>
            <a:off x="1273175" y="1484313"/>
            <a:ext cx="13858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 dirty="0">
                <a:solidFill>
                  <a:srgbClr val="000000"/>
                </a:solidFill>
                <a:latin typeface="Arial" charset="0"/>
              </a:rPr>
              <a:t>PROGRAM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3095625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54350" y="1347788"/>
            <a:ext cx="1308100" cy="5857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481965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816475" y="134620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65532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8618" name="TextBox 26"/>
          <p:cNvSpPr txBox="1">
            <a:spLocks noChangeArrowheads="1"/>
          </p:cNvSpPr>
          <p:nvPr/>
        </p:nvSpPr>
        <p:spPr bwMode="auto">
          <a:xfrm>
            <a:off x="6553200" y="135255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SOLVER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6048375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4316413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2590800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10800000">
            <a:off x="2895600" y="2181225"/>
            <a:ext cx="1524000" cy="1019175"/>
          </a:xfrm>
          <a:prstGeom prst="wedgeRoundRectCallout">
            <a:avLst>
              <a:gd name="adj1" fmla="val -18584"/>
              <a:gd name="adj2" fmla="val 662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623" name="TextBox 17"/>
          <p:cNvSpPr txBox="1">
            <a:spLocks noChangeArrowheads="1"/>
          </p:cNvSpPr>
          <p:nvPr/>
        </p:nvSpPr>
        <p:spPr bwMode="auto">
          <a:xfrm>
            <a:off x="2895600" y="2252663"/>
            <a:ext cx="1524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inlining</a:t>
            </a:r>
          </a:p>
          <a:p>
            <a:pPr algn="ctr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unrolling</a:t>
            </a:r>
          </a:p>
          <a:p>
            <a:pPr algn="ctr" eaLnBrk="1" hangingPunct="1"/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SSA form</a:t>
            </a:r>
          </a:p>
        </p:txBody>
      </p:sp>
      <p:pic>
        <p:nvPicPr>
          <p:cNvPr id="68624" name="Picture 27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16573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1371600" y="3365500"/>
            <a:ext cx="7620000" cy="33401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x-none" sz="2000" b="1" dirty="0">
                <a:solidFill>
                  <a:srgbClr val="000000"/>
                </a:solidFill>
                <a:latin typeface="Arial" charset="0"/>
              </a:rPr>
              <a:t>direct SAT/SMT approach</a:t>
            </a:r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x-none" sz="1600" dirty="0">
                <a:solidFill>
                  <a:srgbClr val="000000"/>
                </a:solidFill>
                <a:latin typeface="Arial" charset="0"/>
              </a:rPr>
              <a:t>encode each thread as in the sequential case 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x-none" sz="1600" dirty="0">
                <a:solidFill>
                  <a:srgbClr val="000000"/>
                </a:solidFill>
                <a:latin typeface="Arial" charset="0"/>
              </a:rPr>
              <a:t>add a conjunct for shared memory operations</a:t>
            </a:r>
            <a:endParaRPr lang="en-US" altLang="x-none" sz="900" dirty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US" altLang="x-none" sz="1600" dirty="0">
                <a:solidFill>
                  <a:srgbClr val="000000"/>
                </a:solidFill>
                <a:latin typeface="Arial" charset="0"/>
              </a:rPr>
              <a:t>all possible </a:t>
            </a:r>
            <a:r>
              <a:rPr lang="en-US" altLang="x-none" sz="1600" dirty="0" err="1">
                <a:solidFill>
                  <a:srgbClr val="000000"/>
                </a:solidFill>
                <a:latin typeface="Arial" charset="0"/>
              </a:rPr>
              <a:t>interleavings</a:t>
            </a:r>
            <a:r>
              <a:rPr lang="en-US" altLang="x-none" sz="1600" dirty="0">
                <a:solidFill>
                  <a:srgbClr val="000000"/>
                </a:solidFill>
                <a:latin typeface="Arial" charset="0"/>
              </a:rPr>
              <a:t> in the bounded program </a:t>
            </a:r>
          </a:p>
          <a:p>
            <a:pPr lvl="1">
              <a:spcBef>
                <a:spcPct val="20000"/>
              </a:spcBef>
              <a:buFont typeface="Arial" charset="0"/>
              <a:buNone/>
            </a:pPr>
            <a:r>
              <a:rPr lang="en-US" altLang="x-none" sz="1600" dirty="0">
                <a:solidFill>
                  <a:srgbClr val="000000"/>
                </a:solidFill>
                <a:latin typeface="Arial" charset="0"/>
              </a:rPr>
              <a:t>                              </a:t>
            </a:r>
            <a:r>
              <a:rPr lang="en-US" altLang="x-none" sz="2000" b="1" dirty="0" err="1">
                <a:latin typeface="Arial" charset="0"/>
              </a:rPr>
              <a:t>φ</a:t>
            </a:r>
            <a:r>
              <a:rPr lang="en-US" altLang="x-none" sz="2000" b="1" baseline="-25000" dirty="0" err="1">
                <a:latin typeface="Arial" charset="0"/>
              </a:rPr>
              <a:t>threads</a:t>
            </a:r>
            <a:r>
              <a:rPr lang="en-US" altLang="x-none" sz="2000" b="1" dirty="0">
                <a:latin typeface="Arial" charset="0"/>
              </a:rPr>
              <a:t> </a:t>
            </a:r>
            <a:r>
              <a:rPr lang="en-US" altLang="x-none" sz="2000" b="1" dirty="0">
                <a:latin typeface="ＭＳ ゴシック" charset="-128"/>
                <a:ea typeface="ＭＳ ゴシック" charset="-128"/>
              </a:rPr>
              <a:t>∧</a:t>
            </a:r>
            <a:r>
              <a:rPr lang="en-US" altLang="x-none" sz="2000" b="1" dirty="0">
                <a:latin typeface="Arial" charset="0"/>
              </a:rPr>
              <a:t> </a:t>
            </a:r>
            <a:r>
              <a:rPr lang="en-US" altLang="x-none" sz="2000" b="1" dirty="0" err="1">
                <a:latin typeface="Arial" charset="0"/>
              </a:rPr>
              <a:t>φ</a:t>
            </a:r>
            <a:r>
              <a:rPr lang="en-US" altLang="x-none" sz="2000" b="1" baseline="-25000" dirty="0" err="1">
                <a:latin typeface="Arial" charset="0"/>
              </a:rPr>
              <a:t>concurrency</a:t>
            </a:r>
            <a:endParaRPr lang="en-US" altLang="x-none" sz="2000" b="1" dirty="0">
              <a:latin typeface="Arial" charset="0"/>
            </a:endParaRPr>
          </a:p>
          <a:p>
            <a:pPr>
              <a:spcBef>
                <a:spcPct val="20000"/>
              </a:spcBef>
            </a:pPr>
            <a:r>
              <a:rPr lang="en-US" altLang="x-none" sz="2000" b="1" dirty="0">
                <a:solidFill>
                  <a:srgbClr val="000000"/>
                </a:solidFill>
                <a:latin typeface="Arial" charset="0"/>
              </a:rPr>
              <a:t>papers:</a:t>
            </a:r>
            <a:endParaRPr lang="en-GB" altLang="x-none" sz="2000" baseline="30000" dirty="0">
              <a:solidFill>
                <a:srgbClr val="000000"/>
              </a:solidFill>
              <a:latin typeface="Arial" charset="0"/>
            </a:endParaRP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en-GB" altLang="x-none" sz="1600" b="1" dirty="0" err="1">
                <a:solidFill>
                  <a:srgbClr val="0000FF"/>
                </a:solidFill>
                <a:latin typeface="Arial" charset="0"/>
              </a:rPr>
              <a:t>Sinha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, Wang </a:t>
            </a:r>
            <a:r>
              <a:rPr lang="it-IT" altLang="it-IT" sz="1600" b="1" dirty="0">
                <a:solidFill>
                  <a:srgbClr val="0000FF"/>
                </a:solidFill>
                <a:latin typeface="Arial" charset="0"/>
              </a:rPr>
              <a:t>–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 POPL</a:t>
            </a:r>
            <a:r>
              <a:rPr lang="en-GB" altLang="en-US" sz="16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11 ]</a:t>
            </a:r>
          </a:p>
          <a:p>
            <a:pPr lvl="1">
              <a:spcBef>
                <a:spcPct val="20000"/>
              </a:spcBef>
              <a:buFont typeface="Arial" charset="0"/>
              <a:buChar char="•"/>
            </a:pP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en-GB" altLang="x-none" sz="1600" b="1" dirty="0" err="1">
                <a:solidFill>
                  <a:srgbClr val="0000FF"/>
                </a:solidFill>
                <a:latin typeface="Arial" charset="0"/>
              </a:rPr>
              <a:t>Alglave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600" b="1" dirty="0" err="1">
                <a:solidFill>
                  <a:srgbClr val="0000FF"/>
                </a:solidFill>
                <a:latin typeface="Arial" charset="0"/>
              </a:rPr>
              <a:t>Kroening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600" b="1" dirty="0" err="1">
                <a:solidFill>
                  <a:srgbClr val="0000FF"/>
                </a:solidFill>
                <a:latin typeface="Arial" charset="0"/>
              </a:rPr>
              <a:t>Tautschnig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it-IT" altLang="it-IT" sz="1600" b="1" dirty="0">
                <a:solidFill>
                  <a:srgbClr val="0000FF"/>
                </a:solidFill>
                <a:latin typeface="Arial" charset="0"/>
              </a:rPr>
              <a:t>–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 CAV</a:t>
            </a:r>
            <a:r>
              <a:rPr lang="en-GB" altLang="en-US" sz="16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13 ]</a:t>
            </a: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13716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3095625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066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62000"/>
          </a:xfrm>
        </p:spPr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  </a:t>
            </a:r>
            <a:r>
              <a:rPr lang="en-US" altLang="x-none" dirty="0">
                <a:ea typeface="ＭＳ Ｐゴシック" charset="-128"/>
              </a:rPr>
              <a:t>BMC approach – </a:t>
            </a:r>
            <a:r>
              <a:rPr lang="en-US" altLang="x-none" dirty="0" smtClean="0">
                <a:solidFill>
                  <a:srgbClr val="A6A6A6"/>
                </a:solidFill>
                <a:ea typeface="ＭＳ Ｐゴシック" charset="-128"/>
              </a:rPr>
              <a:t>Concurrent</a:t>
            </a:r>
            <a:r>
              <a:rPr lang="en-US" altLang="x-none" dirty="0" smtClean="0">
                <a:ea typeface="ＭＳ Ｐゴシック" charset="-128"/>
              </a:rPr>
              <a:t> </a:t>
            </a:r>
            <a:r>
              <a:rPr lang="en-US" altLang="x-none" dirty="0">
                <a:ea typeface="ＭＳ Ｐゴシック" charset="-128"/>
              </a:rPr>
              <a:t>Programs </a:t>
            </a:r>
            <a:endParaRPr lang="en-US" altLang="x-none" sz="1800" dirty="0">
              <a:ea typeface="ＭＳ Ｐゴシック" charset="-128"/>
            </a:endParaRPr>
          </a:p>
        </p:txBody>
      </p:sp>
      <p:sp>
        <p:nvSpPr>
          <p:cNvPr id="70661" name="TextBox 58"/>
          <p:cNvSpPr txBox="1">
            <a:spLocks noChangeArrowheads="1"/>
          </p:cNvSpPr>
          <p:nvPr/>
        </p:nvSpPr>
        <p:spPr bwMode="auto">
          <a:xfrm>
            <a:off x="1287463" y="1382713"/>
            <a:ext cx="1385887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PROGRAM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054350" y="1347788"/>
            <a:ext cx="1308100" cy="5857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2" name="Rounded Rectangle 61"/>
          <p:cNvSpPr>
            <a:spLocks noChangeAspect="1"/>
          </p:cNvSpPr>
          <p:nvPr/>
        </p:nvSpPr>
        <p:spPr>
          <a:xfrm>
            <a:off x="481965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816475" y="134620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4" name="Rounded Rectangle 63"/>
          <p:cNvSpPr>
            <a:spLocks noChangeAspect="1"/>
          </p:cNvSpPr>
          <p:nvPr/>
        </p:nvSpPr>
        <p:spPr>
          <a:xfrm>
            <a:off x="65532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0666" name="TextBox 64"/>
          <p:cNvSpPr txBox="1">
            <a:spLocks noChangeArrowheads="1"/>
          </p:cNvSpPr>
          <p:nvPr/>
        </p:nvSpPr>
        <p:spPr bwMode="auto">
          <a:xfrm>
            <a:off x="6553200" y="135255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SOLVER</a:t>
            </a:r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 flipV="1">
            <a:off x="6048375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4316413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ounded Rectangular Callout 72"/>
          <p:cNvSpPr/>
          <p:nvPr/>
        </p:nvSpPr>
        <p:spPr>
          <a:xfrm rot="10800000">
            <a:off x="4629150" y="2181225"/>
            <a:ext cx="1524000" cy="762000"/>
          </a:xfrm>
          <a:prstGeom prst="wedgeRoundRectCallout">
            <a:avLst>
              <a:gd name="adj1" fmla="val -19510"/>
              <a:gd name="adj2" fmla="val 71759"/>
              <a:gd name="adj3" fmla="val 16667"/>
            </a:avLst>
          </a:prstGeom>
          <a:solidFill>
            <a:srgbClr val="FFC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29150" y="2241550"/>
            <a:ext cx="1524000" cy="6461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concurrency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handling</a:t>
            </a: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pic>
        <p:nvPicPr>
          <p:cNvPr id="70671" name="Picture 2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16573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2590800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590800" y="16287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-218281" y="2047081"/>
            <a:ext cx="23622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62000"/>
          </a:xfrm>
        </p:spPr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  </a:t>
            </a:r>
            <a:r>
              <a:rPr lang="en-US" altLang="x-none" dirty="0" err="1" smtClean="0">
                <a:ea typeface="ＭＳ Ｐゴシック" charset="-128"/>
              </a:rPr>
              <a:t>Sequentialization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095625" y="12334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2712" name="TextBox 32"/>
          <p:cNvSpPr txBox="1">
            <a:spLocks noChangeArrowheads="1"/>
          </p:cNvSpPr>
          <p:nvPr/>
        </p:nvSpPr>
        <p:spPr bwMode="auto">
          <a:xfrm>
            <a:off x="1287463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54350" y="1354138"/>
            <a:ext cx="13081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FFFFFF">
                  <a:lumMod val="5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4819650" y="1223963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6475" y="135255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  <a:latin typeface="Arial"/>
              <a:ea typeface="+mn-ea"/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553200" y="122237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2717" name="TextBox 37"/>
          <p:cNvSpPr txBox="1">
            <a:spLocks noChangeArrowheads="1"/>
          </p:cNvSpPr>
          <p:nvPr/>
        </p:nvSpPr>
        <p:spPr bwMode="auto">
          <a:xfrm>
            <a:off x="6553200" y="13573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7F7F7F"/>
                </a:solidFill>
                <a:latin typeface="Arial" charset="0"/>
              </a:rPr>
              <a:t>SOLVER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048375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316413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1738312" y="2300288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37160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5400" y="2686050"/>
            <a:ext cx="1371600" cy="584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</a:t>
            </a:r>
            <a:endParaRPr lang="en-US" altLang="it-IT" sz="16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109913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2724" name="TextBox 59"/>
          <p:cNvSpPr txBox="1">
            <a:spLocks noChangeArrowheads="1"/>
          </p:cNvSpPr>
          <p:nvPr/>
        </p:nvSpPr>
        <p:spPr bwMode="auto">
          <a:xfrm>
            <a:off x="3109913" y="2482850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BMC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SEQ TOOL</a:t>
            </a:r>
          </a:p>
        </p:txBody>
      </p:sp>
      <p:pic>
        <p:nvPicPr>
          <p:cNvPr id="72725" name="Picture 60" descr="dT6bRMAT9.png"/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1647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6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99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590800" y="2957513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25" name="Content Placeholder 2"/>
          <p:cNvSpPr>
            <a:spLocks noGrp="1"/>
          </p:cNvSpPr>
          <p:nvPr>
            <p:ph idx="1"/>
          </p:nvPr>
        </p:nvSpPr>
        <p:spPr bwMode="auto">
          <a:xfrm>
            <a:off x="446630" y="3855441"/>
            <a:ext cx="8408522" cy="5526087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lvl="1" indent="0" eaLnBrk="1" hangingPunct="1">
              <a:buFont typeface="Arial" pitchFamily="34" charset="0"/>
              <a:buNone/>
              <a:defRPr/>
            </a:pPr>
            <a:r>
              <a:rPr lang="en-GB" sz="1800" b="1" i="1" dirty="0" smtClean="0"/>
              <a:t>Keep focus on the concurrency aspects</a:t>
            </a:r>
            <a:r>
              <a:rPr lang="en-GB" sz="1800" dirty="0" smtClean="0"/>
              <a:t> of programs, delegate sequential reasoning to an existing analysis tool</a:t>
            </a:r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endParaRPr lang="en-GB" sz="1050" dirty="0" smtClean="0"/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r>
              <a:rPr lang="en-GB" sz="1800" dirty="0" smtClean="0"/>
              <a:t>code-to-code translation is much </a:t>
            </a:r>
            <a:r>
              <a:rPr lang="en-GB" sz="1800" b="1" i="1" dirty="0" smtClean="0"/>
              <a:t>easier</a:t>
            </a:r>
            <a:r>
              <a:rPr lang="en-GB" sz="1800" dirty="0" smtClean="0"/>
              <a:t> to implement than a full-fledged analysis tool </a:t>
            </a:r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endParaRPr lang="en-GB" sz="1000" dirty="0"/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r>
              <a:rPr lang="en-US" sz="1800" b="1" i="1" dirty="0"/>
              <a:t>simplifies experimentation </a:t>
            </a:r>
            <a:r>
              <a:rPr lang="en-US" sz="1800" dirty="0"/>
              <a:t>with different </a:t>
            </a:r>
            <a:r>
              <a:rPr lang="en-US" sz="1800" dirty="0" smtClean="0"/>
              <a:t>approaches</a:t>
            </a:r>
            <a:endParaRPr lang="en-GB" sz="1800" dirty="0" smtClean="0"/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endParaRPr lang="en-GB" sz="1000" dirty="0" smtClean="0"/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r>
              <a:rPr lang="en-US" sz="1800" dirty="0" smtClean="0"/>
              <a:t>can be designed to </a:t>
            </a:r>
            <a:r>
              <a:rPr lang="en-US" sz="1800" b="1" i="1" dirty="0" smtClean="0"/>
              <a:t>target multiple </a:t>
            </a:r>
            <a:r>
              <a:rPr lang="en-US" sz="1800" b="1" i="1" dirty="0" err="1" smtClean="0"/>
              <a:t>backends</a:t>
            </a:r>
            <a:r>
              <a:rPr lang="en-US" sz="1800" i="1" dirty="0" smtClean="0"/>
              <a:t> </a:t>
            </a:r>
            <a:r>
              <a:rPr lang="en-US" sz="1800" dirty="0" smtClean="0"/>
              <a:t>for sequential program analysis</a:t>
            </a:r>
          </a:p>
          <a:p>
            <a:pPr marL="360363" lvl="1" indent="-360363" eaLnBrk="1" hangingPunct="1">
              <a:buFont typeface="Arial" pitchFamily="34" charset="0"/>
              <a:buChar char="•"/>
              <a:defRPr/>
            </a:pPr>
            <a:endParaRPr lang="en-US" sz="2400" dirty="0" smtClean="0"/>
          </a:p>
          <a:p>
            <a:pPr marL="0" lvl="1" indent="0" eaLnBrk="1" hangingPunct="1">
              <a:buFont typeface="Arial" charset="0"/>
              <a:buNone/>
              <a:defRPr/>
            </a:pPr>
            <a:endParaRPr lang="en-GB" sz="2400" b="1" i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590800" y="16287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-218281" y="2047081"/>
            <a:ext cx="23622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62000"/>
          </a:xfrm>
        </p:spPr>
        <p:txBody>
          <a:bodyPr/>
          <a:lstStyle/>
          <a:p>
            <a:r>
              <a:rPr lang="en-US" altLang="x-none" dirty="0" smtClean="0">
                <a:ea typeface="ＭＳ Ｐゴシック" charset="-128"/>
              </a:rPr>
              <a:t>  </a:t>
            </a:r>
            <a:r>
              <a:rPr lang="en-US" altLang="x-none" dirty="0" err="1" smtClean="0">
                <a:ea typeface="ＭＳ Ｐゴシック" charset="-128"/>
              </a:rPr>
              <a:t>Sequentialization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-664335" y="3586303"/>
            <a:ext cx="10031036" cy="3323987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2001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en-US" altLang="x-none" sz="1800" b="1" dirty="0" smtClean="0">
                <a:solidFill>
                  <a:srgbClr val="000000"/>
                </a:solidFill>
                <a:latin typeface="Arial" charset="0"/>
              </a:rPr>
              <a:t>       Papers</a:t>
            </a:r>
            <a:endParaRPr lang="en-US" altLang="x-none" sz="1600" b="1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proposal</a:t>
            </a:r>
            <a:r>
              <a:rPr lang="en-GB" altLang="x-none" sz="1600" dirty="0">
                <a:solidFill>
                  <a:srgbClr val="0000FF"/>
                </a:solidFill>
                <a:latin typeface="Arial" charset="0"/>
              </a:rPr>
              <a:t>         </a:t>
            </a:r>
            <a:r>
              <a:rPr lang="en-GB" altLang="x-none" sz="1600" dirty="0" smtClean="0">
                <a:solidFill>
                  <a:srgbClr val="0000FF"/>
                </a:solidFill>
                <a:latin typeface="Arial" charset="0"/>
              </a:rPr>
              <a:t>                                                             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Qadeer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Wu 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–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PLDI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04 ]</a:t>
            </a:r>
            <a:endParaRPr lang="en-GB" altLang="x-none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eager, bounded context-switch, finite # threads</a:t>
            </a:r>
            <a:r>
              <a:rPr lang="en-GB" altLang="x-none" sz="1600" dirty="0">
                <a:solidFill>
                  <a:srgbClr val="0000FF"/>
                </a:solidFill>
                <a:latin typeface="Arial" charset="0"/>
              </a:rPr>
              <a:t>     </a:t>
            </a:r>
            <a:r>
              <a:rPr lang="en-GB" altLang="x-none" sz="1600" dirty="0" smtClean="0">
                <a:solidFill>
                  <a:srgbClr val="0000FF"/>
                </a:solidFill>
                <a:latin typeface="Arial" charset="0"/>
              </a:rPr>
              <a:t>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Lal, Reps 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–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CAV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08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]</a:t>
            </a:r>
            <a:endParaRPr lang="en-GB" altLang="x-none" sz="1600" b="1" dirty="0" smtClean="0">
              <a:solidFill>
                <a:srgbClr val="0000FF"/>
              </a:solidFill>
              <a:latin typeface="Arial" charset="0"/>
            </a:endParaRPr>
          </a:p>
          <a:p>
            <a:pPr marL="914400" lvl="2" indent="0" eaLnBrk="1" hangingPunct="1"/>
            <a:r>
              <a:rPr lang="en-GB" altLang="x-none" sz="1600" b="1" dirty="0" smtClean="0">
                <a:solidFill>
                  <a:srgbClr val="0000FF"/>
                </a:solidFill>
                <a:latin typeface="Arial" charset="0"/>
              </a:rPr>
              <a:t>                                     </a:t>
            </a:r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GB" altLang="x-none" sz="1600" b="1" dirty="0" smtClean="0">
                <a:solidFill>
                  <a:srgbClr val="0000FF"/>
                </a:solidFill>
                <a:latin typeface="Arial" charset="0"/>
              </a:rPr>
              <a:t>          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Tomasco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Inverso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, La Torre, Fischer, P.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–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TACAS’15]</a:t>
            </a:r>
            <a:endParaRPr lang="en-GB" altLang="x-none" sz="1800" b="1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lazy, finite # threads, </a:t>
            </a:r>
            <a:r>
              <a:rPr lang="en-GB" altLang="x-none" sz="1800" dirty="0" smtClean="0">
                <a:solidFill>
                  <a:srgbClr val="000000"/>
                </a:solidFill>
                <a:latin typeface="Arial" charset="0"/>
              </a:rPr>
              <a:t>parameterized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Tomasco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Inverso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La Torre, Fischer, 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Parlato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 – CAV’14]</a:t>
            </a:r>
            <a:r>
              <a:rPr lang="en-GB" altLang="x-none" sz="1800" dirty="0" smtClean="0">
                <a:solidFill>
                  <a:srgbClr val="000000"/>
                </a:solidFill>
                <a:latin typeface="Arial" charset="0"/>
              </a:rPr>
              <a:t>          </a:t>
            </a:r>
            <a:endParaRPr lang="en-GB" altLang="x-none" sz="1800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/>
            <a:r>
              <a:rPr lang="en-GB" altLang="x-none" sz="16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GB" altLang="x-none" sz="1600" dirty="0">
                <a:solidFill>
                  <a:srgbClr val="0000FF"/>
                </a:solidFill>
                <a:latin typeface="Arial" charset="0"/>
              </a:rPr>
              <a:t>                                            </a:t>
            </a:r>
            <a:r>
              <a:rPr lang="en-GB" altLang="x-none" sz="1600" dirty="0" smtClean="0">
                <a:solidFill>
                  <a:srgbClr val="0000FF"/>
                </a:solidFill>
                <a:latin typeface="Arial" charset="0"/>
              </a:rPr>
              <a:t>   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La Torre, Madhusudan,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Parlato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CAV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09, CAV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10]</a:t>
            </a:r>
            <a:endParaRPr lang="en-GB" altLang="x-none" sz="1600" b="1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thread creation</a:t>
            </a:r>
            <a:r>
              <a:rPr lang="en-GB" altLang="x-none" sz="1600" dirty="0">
                <a:solidFill>
                  <a:srgbClr val="0000FF"/>
                </a:solidFill>
                <a:latin typeface="Arial" charset="0"/>
              </a:rPr>
              <a:t>                                    </a:t>
            </a:r>
            <a:r>
              <a:rPr lang="en-GB" altLang="x-none" sz="1600" dirty="0" smtClean="0">
                <a:solidFill>
                  <a:srgbClr val="0000FF"/>
                </a:solidFill>
                <a:latin typeface="Arial" charset="0"/>
              </a:rPr>
              <a:t>     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Bouajjani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Emmi,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Parlato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SAS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11]</a:t>
            </a:r>
            <a:endParaRPr lang="en-GB" altLang="x-none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/>
            <a:r>
              <a:rPr lang="en-GB" altLang="x-none" sz="1600" b="1" dirty="0">
                <a:solidFill>
                  <a:srgbClr val="0000FF"/>
                </a:solidFill>
                <a:latin typeface="Arial" charset="0"/>
              </a:rPr>
              <a:t>                                                                     </a:t>
            </a:r>
            <a:r>
              <a:rPr lang="en-GB" altLang="x-none" sz="1600" b="1" dirty="0" smtClean="0">
                <a:solidFill>
                  <a:srgbClr val="0000FF"/>
                </a:solidFill>
                <a:latin typeface="Arial" charset="0"/>
              </a:rPr>
              <a:t>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Emmi,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Qadeer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Rakamaric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POPL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11]</a:t>
            </a:r>
            <a:endParaRPr lang="en-GB" altLang="x-none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Lal/Reps for real-time systems</a:t>
            </a:r>
            <a:r>
              <a:rPr lang="en-GB" altLang="x-none" sz="1600" dirty="0">
                <a:solidFill>
                  <a:srgbClr val="000000"/>
                </a:solidFill>
                <a:latin typeface="Arial" charset="0"/>
              </a:rPr>
              <a:t>    </a:t>
            </a:r>
            <a:r>
              <a:rPr lang="en-GB" altLang="x-none" sz="1600" dirty="0" smtClean="0">
                <a:solidFill>
                  <a:srgbClr val="000000"/>
                </a:solidFill>
                <a:latin typeface="Arial" charset="0"/>
              </a:rPr>
              <a:t>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Chaki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Gurfinkel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Strichman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FMCAD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11]</a:t>
            </a:r>
            <a:endParaRPr lang="en-GB" altLang="x-none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message-passing programs</a:t>
            </a:r>
            <a:r>
              <a:rPr lang="en-GB" altLang="x-none" sz="2000" dirty="0">
                <a:solidFill>
                  <a:srgbClr val="000000"/>
                </a:solidFill>
                <a:latin typeface="Arial" charset="0"/>
              </a:rPr>
              <a:t>           </a:t>
            </a:r>
            <a:r>
              <a:rPr lang="en-GB" altLang="x-none" sz="2000" dirty="0" smtClean="0">
                <a:solidFill>
                  <a:srgbClr val="000000"/>
                </a:solidFill>
                <a:latin typeface="Arial" charset="0"/>
              </a:rPr>
              <a:t>     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Bouajjani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Emmi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TACAS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12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]</a:t>
            </a:r>
            <a:endParaRPr lang="en-GB" altLang="x-none" sz="1600" b="1" dirty="0" smtClean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>
                <a:latin typeface="Arial" charset="0"/>
              </a:rPr>
              <a:t>w</a:t>
            </a:r>
            <a:r>
              <a:rPr lang="en-GB" altLang="x-none" sz="1800" dirty="0" smtClean="0">
                <a:latin typeface="Arial" charset="0"/>
              </a:rPr>
              <a:t>eak </a:t>
            </a:r>
            <a:r>
              <a:rPr lang="en-GB" altLang="x-none" sz="1800" dirty="0">
                <a:latin typeface="Arial" charset="0"/>
              </a:rPr>
              <a:t>m</a:t>
            </a:r>
            <a:r>
              <a:rPr lang="en-GB" altLang="x-none" sz="1800" dirty="0" smtClean="0">
                <a:latin typeface="Arial" charset="0"/>
              </a:rPr>
              <a:t>emory models</a:t>
            </a:r>
            <a:r>
              <a:rPr lang="en-GB" altLang="x-none" sz="1600" b="1" dirty="0">
                <a:latin typeface="Arial" charset="0"/>
              </a:rPr>
              <a:t> </a:t>
            </a:r>
            <a:r>
              <a:rPr lang="en-GB" altLang="x-none" sz="1600" b="1" dirty="0" smtClean="0">
                <a:latin typeface="Arial" charset="0"/>
              </a:rPr>
              <a:t>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Tomasco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, Nguyen, 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Inverso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, La Torre, Fischer, 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Parlato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–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FMCAD’16] </a:t>
            </a:r>
            <a:r>
              <a:rPr lang="en-GB" altLang="x-none" sz="1600" b="1" dirty="0" smtClean="0">
                <a:solidFill>
                  <a:srgbClr val="0000FF"/>
                </a:solidFill>
                <a:latin typeface="Arial" charset="0"/>
              </a:rPr>
              <a:t> </a:t>
            </a:r>
            <a:endParaRPr lang="en-GB" altLang="x-none" sz="1800" b="1" dirty="0">
              <a:solidFill>
                <a:srgbClr val="0000FF"/>
              </a:solidFill>
              <a:latin typeface="Arial" charset="0"/>
            </a:endParaRPr>
          </a:p>
          <a:p>
            <a:pPr eaLnBrk="1" hangingPunct="1"/>
            <a:r>
              <a:rPr lang="en-GB" altLang="x-none" sz="18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altLang="x-none" sz="1800" dirty="0" smtClean="0">
                <a:solidFill>
                  <a:srgbClr val="000000"/>
                </a:solidFill>
                <a:latin typeface="Arial" charset="0"/>
              </a:rPr>
              <a:t>                  </a:t>
            </a:r>
            <a:r>
              <a:rPr lang="mr-IN" altLang="x-none" sz="1800" dirty="0" smtClean="0">
                <a:solidFill>
                  <a:srgbClr val="000000"/>
                </a:solidFill>
                <a:latin typeface="Arial" charset="0"/>
              </a:rPr>
              <a:t>…</a:t>
            </a:r>
            <a:endParaRPr lang="en-GB" altLang="x-none" sz="18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095625" y="12334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2712" name="TextBox 32"/>
          <p:cNvSpPr txBox="1">
            <a:spLocks noChangeArrowheads="1"/>
          </p:cNvSpPr>
          <p:nvPr/>
        </p:nvSpPr>
        <p:spPr bwMode="auto">
          <a:xfrm>
            <a:off x="1287463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54350" y="1354138"/>
            <a:ext cx="13081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FFFFFF">
                  <a:lumMod val="50000"/>
                </a:srgbClr>
              </a:solidFill>
              <a:latin typeface="Arial"/>
              <a:ea typeface="+mn-ea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4819650" y="1223963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6475" y="135255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  <a:latin typeface="Arial"/>
              <a:ea typeface="+mn-ea"/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553200" y="122237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2717" name="TextBox 37"/>
          <p:cNvSpPr txBox="1">
            <a:spLocks noChangeArrowheads="1"/>
          </p:cNvSpPr>
          <p:nvPr/>
        </p:nvSpPr>
        <p:spPr bwMode="auto">
          <a:xfrm>
            <a:off x="6553200" y="13573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7F7F7F"/>
                </a:solidFill>
                <a:latin typeface="Arial" charset="0"/>
              </a:rPr>
              <a:t>SOLVER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048375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316413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1738312" y="2300288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37160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5400" y="2686050"/>
            <a:ext cx="1371600" cy="58477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 smtClean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</a:t>
            </a:r>
            <a:endParaRPr lang="en-US" altLang="it-IT" sz="1600" dirty="0">
              <a:solidFill>
                <a:srgbClr val="000000"/>
              </a:solidFill>
              <a:latin typeface="Arial" pitchFamily="34" charset="0"/>
              <a:ea typeface="ＭＳ Ｐゴシック" pitchFamily="34" charset="-128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109913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2724" name="TextBox 59"/>
          <p:cNvSpPr txBox="1">
            <a:spLocks noChangeArrowheads="1"/>
          </p:cNvSpPr>
          <p:nvPr/>
        </p:nvSpPr>
        <p:spPr bwMode="auto">
          <a:xfrm>
            <a:off x="3109913" y="2482850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BMC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SEQ TOOL</a:t>
            </a:r>
          </a:p>
        </p:txBody>
      </p:sp>
      <p:pic>
        <p:nvPicPr>
          <p:cNvPr id="72725" name="Picture 60" descr="dT6bRMAT9.png"/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1647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6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99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590800" y="2957513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6735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590800" y="16287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-218281" y="2047081"/>
            <a:ext cx="23622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475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56700" cy="762000"/>
          </a:xfrm>
        </p:spPr>
        <p:txBody>
          <a:bodyPr>
            <a:normAutofit/>
          </a:bodyPr>
          <a:lstStyle/>
          <a:p>
            <a:r>
              <a:rPr lang="en-US" altLang="x-none" dirty="0" smtClean="0">
                <a:ea typeface="ＭＳ Ｐゴシック" charset="-128"/>
              </a:rPr>
              <a:t>  </a:t>
            </a:r>
            <a:r>
              <a:rPr lang="en-US" altLang="x-none" dirty="0" err="1">
                <a:ea typeface="ＭＳ Ｐゴシック" charset="-128"/>
              </a:rPr>
              <a:t>Sequentialization</a:t>
            </a:r>
            <a:endParaRPr lang="en-US" altLang="x-none" dirty="0">
              <a:ea typeface="ＭＳ Ｐゴシック" charset="-12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00025" y="4080084"/>
            <a:ext cx="8763000" cy="2277547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2001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lvl="1" eaLnBrk="1" hangingPunct="1"/>
            <a:r>
              <a:rPr lang="en-US" altLang="x-none" sz="2000" b="1" dirty="0">
                <a:solidFill>
                  <a:srgbClr val="000000"/>
                </a:solidFill>
                <a:latin typeface="Arial" charset="0"/>
              </a:rPr>
              <a:t>BMC-based </a:t>
            </a:r>
            <a:r>
              <a:rPr lang="en-US" altLang="x-none" sz="2000" b="1" dirty="0" smtClean="0">
                <a:solidFill>
                  <a:srgbClr val="000000"/>
                </a:solidFill>
                <a:latin typeface="Arial" charset="0"/>
              </a:rPr>
              <a:t>tools</a:t>
            </a:r>
            <a:endParaRPr lang="en-US" altLang="x-none" sz="2000" dirty="0">
              <a:solidFill>
                <a:srgbClr val="000000"/>
              </a:solidFill>
              <a:latin typeface="Arial" charset="0"/>
            </a:endParaRPr>
          </a:p>
          <a:p>
            <a:pPr lvl="1" eaLnBrk="1" hangingPunct="1"/>
            <a:endParaRPr lang="it-IT" altLang="it-IT" sz="2000" dirty="0">
              <a:solidFill>
                <a:srgbClr val="000000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it-IT" altLang="it-IT" sz="1600" dirty="0" err="1">
                <a:solidFill>
                  <a:srgbClr val="000000"/>
                </a:solidFill>
                <a:latin typeface="Arial" charset="0"/>
              </a:rPr>
              <a:t>Corral</a:t>
            </a:r>
            <a:r>
              <a:rPr lang="it-IT" altLang="it-IT" sz="1600" dirty="0">
                <a:solidFill>
                  <a:srgbClr val="000000"/>
                </a:solidFill>
                <a:latin typeface="Arial" charset="0"/>
              </a:rPr>
              <a:t>	 (</a:t>
            </a:r>
            <a:r>
              <a:rPr lang="it-IT" altLang="it-IT" sz="1600" dirty="0" err="1">
                <a:solidFill>
                  <a:srgbClr val="000000"/>
                </a:solidFill>
                <a:latin typeface="Arial" charset="0"/>
              </a:rPr>
              <a:t>microsoft</a:t>
            </a:r>
            <a:r>
              <a:rPr lang="it-IT" altLang="it-IT" sz="1600" dirty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it-IT" altLang="it-IT" sz="1600" dirty="0" err="1">
                <a:solidFill>
                  <a:srgbClr val="000000"/>
                </a:solidFill>
                <a:latin typeface="Arial" charset="0"/>
              </a:rPr>
              <a:t>research</a:t>
            </a:r>
            <a:r>
              <a:rPr lang="it-IT" altLang="it-IT" sz="1600" dirty="0">
                <a:solidFill>
                  <a:srgbClr val="000000"/>
                </a:solidFill>
                <a:latin typeface="Arial" charset="0"/>
              </a:rPr>
              <a:t>)                 </a:t>
            </a:r>
            <a:r>
              <a:rPr lang="it-IT" altLang="it-IT" sz="1600" dirty="0" smtClean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it-IT" altLang="it-IT" sz="1400" b="1" dirty="0" err="1">
                <a:solidFill>
                  <a:srgbClr val="0000FF"/>
                </a:solidFill>
                <a:latin typeface="Arial" charset="0"/>
              </a:rPr>
              <a:t>Lal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it-IT" altLang="it-IT" sz="1400" b="1" dirty="0" err="1">
                <a:solidFill>
                  <a:srgbClr val="0000FF"/>
                </a:solidFill>
                <a:latin typeface="Arial" charset="0"/>
              </a:rPr>
              <a:t>Qadeer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it-IT" altLang="it-IT" sz="1400" b="1" dirty="0" err="1">
                <a:solidFill>
                  <a:srgbClr val="0000FF"/>
                </a:solidFill>
                <a:latin typeface="Arial" charset="0"/>
              </a:rPr>
              <a:t>Lahiri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 – CAV’12, FSE’14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]</a:t>
            </a:r>
            <a:endParaRPr lang="it-IT" altLang="it-IT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it-IT" altLang="it-IT" sz="1600" dirty="0" smtClean="0">
                <a:latin typeface="Arial" charset="0"/>
              </a:rPr>
              <a:t>MU-</a:t>
            </a:r>
            <a:r>
              <a:rPr lang="it-IT" altLang="it-IT" sz="1600" dirty="0" err="1">
                <a:latin typeface="Arial" charset="0"/>
              </a:rPr>
              <a:t>CSeq</a:t>
            </a:r>
            <a:r>
              <a:rPr lang="it-IT" altLang="it-IT" sz="1600" b="1" dirty="0">
                <a:solidFill>
                  <a:srgbClr val="0000FF"/>
                </a:solidFill>
                <a:latin typeface="Arial" charset="0"/>
              </a:rPr>
              <a:t>   </a:t>
            </a:r>
            <a:r>
              <a:rPr lang="it-IT" altLang="it-IT" sz="1600" b="1" dirty="0" smtClean="0">
                <a:solidFill>
                  <a:srgbClr val="0000FF"/>
                </a:solidFill>
                <a:latin typeface="Arial" charset="0"/>
              </a:rPr>
              <a:t>                  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 [ </a:t>
            </a:r>
            <a:r>
              <a:rPr lang="it-IT" altLang="it-IT" sz="1400" b="1" dirty="0" err="1" smtClean="0">
                <a:solidFill>
                  <a:srgbClr val="0000FF"/>
                </a:solidFill>
                <a:latin typeface="Arial" charset="0"/>
              </a:rPr>
              <a:t>Tomasco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, Inverso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La 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Torre, Fischer, Parlato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TACAS15 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]</a:t>
            </a:r>
            <a:endParaRPr lang="it-IT" altLang="it-IT" sz="1600" b="1" dirty="0" smtClean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it-IT" altLang="it-IT" sz="1600" b="1" dirty="0" err="1" smtClean="0">
                <a:solidFill>
                  <a:srgbClr val="FF0000"/>
                </a:solidFill>
                <a:latin typeface="Arial" charset="0"/>
              </a:rPr>
              <a:t>Lazy-CSeq</a:t>
            </a:r>
            <a:r>
              <a:rPr lang="it-IT" altLang="it-IT" sz="1600" b="1" dirty="0" smtClean="0">
                <a:solidFill>
                  <a:srgbClr val="0000FF"/>
                </a:solidFill>
                <a:latin typeface="Arial" charset="0"/>
              </a:rPr>
              <a:t>              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[ Inverso, </a:t>
            </a:r>
            <a:r>
              <a:rPr lang="it-IT" altLang="it-IT" sz="1400" b="1" dirty="0" err="1" smtClean="0">
                <a:solidFill>
                  <a:srgbClr val="0000FF"/>
                </a:solidFill>
                <a:latin typeface="Arial" charset="0"/>
              </a:rPr>
              <a:t>Nguyen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, La Torre, Fischer, Parlato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–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CAV’14, ASE’15 ]</a:t>
            </a:r>
            <a:r>
              <a:rPr lang="it-IT" altLang="it-IT" sz="1600" b="1" dirty="0" smtClean="0">
                <a:solidFill>
                  <a:srgbClr val="0000FF"/>
                </a:solidFill>
                <a:latin typeface="Arial" charset="0"/>
              </a:rPr>
              <a:t>         </a:t>
            </a:r>
            <a:endParaRPr lang="it-IT" altLang="it-IT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800" dirty="0" err="1">
                <a:solidFill>
                  <a:srgbClr val="000000"/>
                </a:solidFill>
                <a:latin typeface="Arial" charset="0"/>
              </a:rPr>
              <a:t>Rek</a:t>
            </a:r>
            <a:r>
              <a:rPr lang="en-GB" altLang="x-none" sz="1600" dirty="0">
                <a:solidFill>
                  <a:srgbClr val="000000"/>
                </a:solidFill>
                <a:latin typeface="Arial" charset="0"/>
              </a:rPr>
              <a:t>		                          </a:t>
            </a:r>
            <a:r>
              <a:rPr lang="en-GB" altLang="x-none" sz="1600" dirty="0" smtClean="0">
                <a:solidFill>
                  <a:srgbClr val="000000"/>
                </a:solidFill>
                <a:latin typeface="Arial" charset="0"/>
              </a:rPr>
              <a:t>         </a:t>
            </a:r>
            <a:r>
              <a:rPr lang="en-GB" altLang="x-none" sz="1400" dirty="0" smtClean="0">
                <a:solidFill>
                  <a:srgbClr val="000000"/>
                </a:solidFill>
                <a:latin typeface="Arial" charset="0"/>
              </a:rPr>
              <a:t>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Chaki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Gurfinkel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>
                <a:solidFill>
                  <a:srgbClr val="0000FF"/>
                </a:solidFill>
                <a:latin typeface="Arial" charset="0"/>
              </a:rPr>
              <a:t>Strichman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FMCAD</a:t>
            </a:r>
            <a:r>
              <a:rPr lang="en-GB" altLang="en-US" sz="1400" b="1" dirty="0">
                <a:solidFill>
                  <a:srgbClr val="0000FF"/>
                </a:solidFill>
                <a:latin typeface="Arial" charset="0"/>
              </a:rPr>
              <a:t>’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11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]</a:t>
            </a:r>
            <a:endParaRPr lang="en-GB" altLang="x-none" sz="1600" b="1" dirty="0" smtClean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en-GB" altLang="x-none" sz="1600" dirty="0" smtClean="0">
                <a:solidFill>
                  <a:srgbClr val="000000"/>
                </a:solidFill>
                <a:latin typeface="Arial" charset="0"/>
              </a:rPr>
              <a:t>SMACK</a:t>
            </a:r>
            <a:r>
              <a:rPr lang="en-GB" altLang="x-none" sz="1600" b="1" dirty="0" smtClean="0">
                <a:solidFill>
                  <a:srgbClr val="0000FF"/>
                </a:solidFill>
                <a:latin typeface="Arial" charset="0"/>
              </a:rPr>
              <a:t>                                                         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       [ 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Rakamaric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en-GB" altLang="x-none" sz="1400" b="1" dirty="0" err="1" smtClean="0">
                <a:solidFill>
                  <a:srgbClr val="0000FF"/>
                </a:solidFill>
                <a:latin typeface="Arial" charset="0"/>
              </a:rPr>
              <a:t>Emmi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, </a:t>
            </a:r>
            <a:r>
              <a:rPr lang="mr-IN" altLang="x-none" sz="1400" b="1" dirty="0" smtClean="0">
                <a:solidFill>
                  <a:srgbClr val="0000FF"/>
                </a:solidFill>
                <a:latin typeface="Arial" charset="0"/>
              </a:rPr>
              <a:t>…</a:t>
            </a:r>
            <a:r>
              <a:rPr lang="en-GB" altLang="x-none" sz="1400" b="1" dirty="0">
                <a:solidFill>
                  <a:srgbClr val="0000FF"/>
                </a:solidFill>
                <a:latin typeface="Arial" charset="0"/>
              </a:rPr>
              <a:t> – </a:t>
            </a:r>
            <a:r>
              <a:rPr lang="en-GB" altLang="x-none" sz="1400" b="1" dirty="0" smtClean="0">
                <a:solidFill>
                  <a:srgbClr val="0000FF"/>
                </a:solidFill>
                <a:latin typeface="Arial" charset="0"/>
              </a:rPr>
              <a:t>ICSE’16 ]</a:t>
            </a:r>
            <a:endParaRPr lang="en-GB" altLang="x-none" sz="1600" b="1" dirty="0">
              <a:solidFill>
                <a:srgbClr val="0000FF"/>
              </a:solidFill>
              <a:latin typeface="Arial" charset="0"/>
            </a:endParaRPr>
          </a:p>
          <a:p>
            <a:pPr lvl="2" eaLnBrk="1" hangingPunct="1">
              <a:buFont typeface="Arial" charset="0"/>
              <a:buChar char="•"/>
            </a:pPr>
            <a:r>
              <a:rPr lang="it-IT" altLang="it-IT" sz="1600" dirty="0">
                <a:solidFill>
                  <a:srgbClr val="000000"/>
                </a:solidFill>
                <a:latin typeface="Arial" charset="0"/>
              </a:rPr>
              <a:t>STORM	           </a:t>
            </a:r>
            <a:r>
              <a:rPr lang="it-IT" altLang="it-IT" sz="1600" dirty="0" smtClean="0">
                <a:solidFill>
                  <a:srgbClr val="000000"/>
                </a:solidFill>
                <a:latin typeface="Arial" charset="0"/>
              </a:rPr>
              <a:t>                                    </a:t>
            </a:r>
            <a:r>
              <a:rPr lang="it-IT" altLang="it-IT" sz="1400" b="1" dirty="0" smtClean="0">
                <a:solidFill>
                  <a:srgbClr val="0000FF"/>
                </a:solidFill>
                <a:latin typeface="Arial" charset="0"/>
              </a:rPr>
              <a:t>[ </a:t>
            </a:r>
            <a:r>
              <a:rPr lang="it-IT" altLang="it-IT" sz="1400" b="1" dirty="0" err="1">
                <a:solidFill>
                  <a:srgbClr val="0000FF"/>
                </a:solidFill>
                <a:latin typeface="Arial" charset="0"/>
              </a:rPr>
              <a:t>Lahiri,Qadeer,Rakamaric</a:t>
            </a:r>
            <a:r>
              <a:rPr lang="it-IT" altLang="it-IT" sz="1400" b="1" dirty="0">
                <a:solidFill>
                  <a:srgbClr val="0000FF"/>
                </a:solidFill>
                <a:latin typeface="Arial" charset="0"/>
              </a:rPr>
              <a:t> CAV’09 ]</a:t>
            </a:r>
            <a:endParaRPr lang="it-IT" altLang="it-IT" sz="1600" b="1" dirty="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095625" y="12334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4760" name="TextBox 32"/>
          <p:cNvSpPr txBox="1">
            <a:spLocks noChangeArrowheads="1"/>
          </p:cNvSpPr>
          <p:nvPr/>
        </p:nvSpPr>
        <p:spPr bwMode="auto">
          <a:xfrm>
            <a:off x="1287463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CONC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54350" y="1354138"/>
            <a:ext cx="13081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7F7F7F"/>
              </a:solidFill>
              <a:latin typeface="Arial"/>
              <a:ea typeface="+mn-ea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4819650" y="1223963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16475" y="135255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  <a:latin typeface="Arial"/>
              <a:ea typeface="+mn-ea"/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553200" y="122237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4765" name="TextBox 37"/>
          <p:cNvSpPr txBox="1">
            <a:spLocks noChangeArrowheads="1"/>
          </p:cNvSpPr>
          <p:nvPr/>
        </p:nvSpPr>
        <p:spPr bwMode="auto">
          <a:xfrm>
            <a:off x="6553200" y="1357313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7F7F7F"/>
                </a:solidFill>
                <a:latin typeface="Arial" charset="0"/>
              </a:rPr>
              <a:t>SOLVER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048375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316413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1738312" y="2300288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37160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5400" y="2686050"/>
            <a:ext cx="13716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109913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4772" name="Picture 60" descr="dT6bRMAT9.png"/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7063" y="1647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3" name="Picture 6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5" y="299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590800" y="2957513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4775" name="TextBox 24"/>
          <p:cNvSpPr txBox="1">
            <a:spLocks noChangeArrowheads="1"/>
          </p:cNvSpPr>
          <p:nvPr/>
        </p:nvSpPr>
        <p:spPr bwMode="auto">
          <a:xfrm>
            <a:off x="3109913" y="2482850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BMC</a:t>
            </a:r>
          </a:p>
          <a:p>
            <a:pPr algn="ctr" eaLnBrk="1" hangingPunct="1"/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SEQ TOOL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Personalizza struttur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23044</TotalTime>
  <Words>1517</Words>
  <Application>Microsoft Macintosh PowerPoint</Application>
  <PresentationFormat>On-screen Show (4:3)</PresentationFormat>
  <Paragraphs>520</Paragraphs>
  <Slides>30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Default Design</vt:lpstr>
      <vt:lpstr>1_Default Design</vt:lpstr>
      <vt:lpstr>1_Personalizza struttura</vt:lpstr>
      <vt:lpstr>2_Personalizza struttura</vt:lpstr>
      <vt:lpstr>3_Personalizza struttura</vt:lpstr>
      <vt:lpstr>PowerPoint Presentation</vt:lpstr>
      <vt:lpstr> Concurrency &amp; Bug finding</vt:lpstr>
      <vt:lpstr>  Concurrent Programs - Reachability Problem</vt:lpstr>
      <vt:lpstr>  Concurrent Programs - Reachability Problem</vt:lpstr>
      <vt:lpstr>  BMC approach – Sequential Programs</vt:lpstr>
      <vt:lpstr>  BMC approach – Concurrent Programs </vt:lpstr>
      <vt:lpstr>  Sequentialization</vt:lpstr>
      <vt:lpstr>  Sequentialization</vt:lpstr>
      <vt:lpstr>  Sequentialization</vt:lpstr>
      <vt:lpstr>  What is this talk about ?</vt:lpstr>
      <vt:lpstr>  IDEA: Value Analysis (small range of values) </vt:lpstr>
      <vt:lpstr>  IDEA: Value Analysis (small range of values) </vt:lpstr>
      <vt:lpstr>  From data types to Bitvectors</vt:lpstr>
      <vt:lpstr>PowerPoint Presentation</vt:lpstr>
      <vt:lpstr>  For sequential programs already exists !!</vt:lpstr>
      <vt:lpstr>  Our approach</vt:lpstr>
      <vt:lpstr>PowerPoint Presentation</vt:lpstr>
      <vt:lpstr>  We build on Lazy-CSeq</vt:lpstr>
      <vt:lpstr>PowerPoint Presentation</vt:lpstr>
      <vt:lpstr>Lazy-CSeq+ABS Architecture</vt:lpstr>
      <vt:lpstr>PowerPoint Presentation</vt:lpstr>
      <vt:lpstr>SV-COMP Unsafe Benchmarks</vt:lpstr>
      <vt:lpstr>SV-COMP Safe Benchmarks</vt:lpstr>
      <vt:lpstr>PowerPoint Presentation</vt:lpstr>
      <vt:lpstr>SafeStack Experiments</vt:lpstr>
      <vt:lpstr>EliminationStack Experiments</vt:lpstr>
      <vt:lpstr>DCAS Experiments</vt:lpstr>
      <vt:lpstr>PowerPoint Presentation</vt:lpstr>
      <vt:lpstr>  Ongoing work  &amp; Future work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checking</dc:title>
  <dc:creator>Julian Field</dc:creator>
  <cp:lastModifiedBy>User</cp:lastModifiedBy>
  <cp:revision>1904</cp:revision>
  <cp:lastPrinted>2012-05-11T14:18:08Z</cp:lastPrinted>
  <dcterms:created xsi:type="dcterms:W3CDTF">2012-02-15T11:32:33Z</dcterms:created>
  <dcterms:modified xsi:type="dcterms:W3CDTF">2017-12-11T14:13:16Z</dcterms:modified>
</cp:coreProperties>
</file>