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22"/>
  </p:notesMasterIdLst>
  <p:sldIdLst>
    <p:sldId id="256" r:id="rId2"/>
    <p:sldId id="267" r:id="rId3"/>
    <p:sldId id="326" r:id="rId4"/>
    <p:sldId id="412" r:id="rId5"/>
    <p:sldId id="507" r:id="rId6"/>
    <p:sldId id="427" r:id="rId7"/>
    <p:sldId id="423" r:id="rId8"/>
    <p:sldId id="483" r:id="rId9"/>
    <p:sldId id="341" r:id="rId10"/>
    <p:sldId id="376" r:id="rId11"/>
    <p:sldId id="349" r:id="rId12"/>
    <p:sldId id="497" r:id="rId13"/>
    <p:sldId id="506" r:id="rId14"/>
    <p:sldId id="489" r:id="rId15"/>
    <p:sldId id="470" r:id="rId16"/>
    <p:sldId id="510" r:id="rId17"/>
    <p:sldId id="499" r:id="rId18"/>
    <p:sldId id="495" r:id="rId19"/>
    <p:sldId id="389" r:id="rId20"/>
    <p:sldId id="513" r:id="rId21"/>
  </p:sldIdLst>
  <p:sldSz cx="9906000" cy="6858000" type="A4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9937"/>
    <a:srgbClr val="338D33"/>
    <a:srgbClr val="CC3399"/>
    <a:srgbClr val="FFCC00"/>
    <a:srgbClr val="00CCFF"/>
    <a:srgbClr val="9933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00" autoAdjust="0"/>
    <p:restoredTop sz="87097" autoAdjust="0"/>
  </p:normalViewPr>
  <p:slideViewPr>
    <p:cSldViewPr>
      <p:cViewPr>
        <p:scale>
          <a:sx n="66" d="100"/>
          <a:sy n="66" d="100"/>
        </p:scale>
        <p:origin x="-1248" y="-90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Relationship Id="rId2" Type="http://schemas.openxmlformats.org/officeDocument/2006/relationships/slide" Target="slides/slide8.xml"/><Relationship Id="rId3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17815-8703-4708-B9EB-2CD4592566BE}" type="datetimeFigureOut">
              <a:rPr lang="it-IT" smtClean="0"/>
              <a:pPr/>
              <a:t>10/11/14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27AF9-C8BD-4882-8D65-D6A78883D867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8405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context: system execution where only one stack is active</a:t>
            </a:r>
          </a:p>
          <a:p>
            <a:r>
              <a:rPr lang="en-US" smtClean="0"/>
              <a:t>round:</a:t>
            </a:r>
            <a:r>
              <a:rPr lang="en-US" baseline="0" smtClean="0"/>
              <a:t> sequence of contexts according to a given schedule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27AF9-C8BD-4882-8D65-D6A78883D86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407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32520" y="980728"/>
            <a:ext cx="84201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18/8/2011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CONCUR 2011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5B08-9573-4925-BC7F-FC5BA15F9388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18/8/2011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CONCUR 2011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5B08-9573-4925-BC7F-FC5BA15F9388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18/8/2011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CONCUR 2011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5B08-9573-4925-BC7F-FC5BA15F9388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18/8/2011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CONCUR 2011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5B08-9573-4925-BC7F-FC5BA15F9388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18/8/2011</a:t>
            </a: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CONCUR 2011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5B08-9573-4925-BC7F-FC5BA15F9388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18/8/2011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CONCUR 2011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5B08-9573-4925-BC7F-FC5BA15F9388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CONCUR 2011</a:t>
            </a:r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18/8/2011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CONCUR 2011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5B08-9573-4925-BC7F-FC5BA15F9388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18/8/2011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CONCUR 2011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5B08-9573-4925-BC7F-FC5BA15F9388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18/8/2011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Bordeaux 2013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A5B08-9573-4925-BC7F-FC5BA15F9388}" type="slidenum">
              <a:rPr lang="it-IT" smtClean="0"/>
              <a:pPr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upload.wikimedia.org/wikipedia/commons/f/f3/2006-02-04_Metal_spiral.jpg" TargetMode="External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88504" y="476672"/>
            <a:ext cx="8616958" cy="2448272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  <a:t>A Unifying Approach for 	</a:t>
            </a:r>
            <a:r>
              <a:rPr lang="en-US" sz="4000" b="1" dirty="0" err="1" smtClean="0">
                <a:solidFill>
                  <a:schemeClr val="accent2">
                    <a:lumMod val="50000"/>
                  </a:schemeClr>
                </a:solidFill>
              </a:rPr>
              <a:t>Multistack</a:t>
            </a:r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  <a:t> Pushdown Automata</a:t>
            </a:r>
            <a:endParaRPr lang="en-US" sz="3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96616" y="3789040"/>
            <a:ext cx="7920880" cy="2808312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it-IT" sz="2400" b="1" dirty="0">
                <a:solidFill>
                  <a:schemeClr val="accent3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it-IT" sz="2400" b="1" dirty="0" smtClean="0">
                <a:solidFill>
                  <a:schemeClr val="accent3">
                    <a:lumMod val="50000"/>
                  </a:schemeClr>
                </a:solidFill>
                <a:latin typeface="Comic Sans MS" pitchFamily="66" charset="0"/>
              </a:rPr>
              <a:t>              Salvatore La Torre</a:t>
            </a:r>
          </a:p>
          <a:p>
            <a:pPr algn="l">
              <a:lnSpc>
                <a:spcPct val="90000"/>
              </a:lnSpc>
            </a:pPr>
            <a:r>
              <a:rPr lang="it-IT" sz="2400" i="1" dirty="0" smtClean="0">
                <a:solidFill>
                  <a:schemeClr val="tx1"/>
                </a:solidFill>
                <a:latin typeface="Comic Sans MS" pitchFamily="66" charset="0"/>
              </a:rPr>
              <a:t>		       </a:t>
            </a:r>
            <a:r>
              <a:rPr lang="it-IT" sz="2000" i="1" dirty="0" smtClean="0">
                <a:solidFill>
                  <a:schemeClr val="tx1"/>
                </a:solidFill>
                <a:latin typeface="Comic Sans MS" pitchFamily="66" charset="0"/>
              </a:rPr>
              <a:t>Università </a:t>
            </a:r>
            <a:r>
              <a:rPr lang="it-IT" sz="2000" i="1" dirty="0">
                <a:solidFill>
                  <a:schemeClr val="tx1"/>
                </a:solidFill>
                <a:latin typeface="Comic Sans MS" pitchFamily="66" charset="0"/>
              </a:rPr>
              <a:t>degli Studi di Salerno</a:t>
            </a:r>
            <a:endParaRPr lang="it-IT" sz="24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>
              <a:lnSpc>
                <a:spcPct val="90000"/>
              </a:lnSpc>
            </a:pPr>
            <a:endParaRPr lang="it-IT" sz="2400" b="1" dirty="0">
              <a:solidFill>
                <a:schemeClr val="accent3">
                  <a:lumMod val="50000"/>
                </a:schemeClr>
              </a:solidFill>
              <a:latin typeface="Comic Sans MS" pitchFamily="66" charset="0"/>
            </a:endParaRPr>
          </a:p>
          <a:p>
            <a:pPr algn="l">
              <a:lnSpc>
                <a:spcPct val="90000"/>
              </a:lnSpc>
            </a:pPr>
            <a:r>
              <a:rPr lang="it-IT" sz="2000" dirty="0" smtClean="0">
                <a:solidFill>
                  <a:srgbClr val="FF0000"/>
                </a:solidFill>
                <a:latin typeface="Comic Sans MS" pitchFamily="66" charset="0"/>
              </a:rPr>
              <a:t>joint work with</a:t>
            </a:r>
            <a:endParaRPr lang="it-IT" sz="2000" dirty="0">
              <a:solidFill>
                <a:srgbClr val="FF0000"/>
              </a:solidFill>
              <a:latin typeface="Comic Sans MS" pitchFamily="66" charset="0"/>
            </a:endParaRPr>
          </a:p>
          <a:p>
            <a:pPr algn="l">
              <a:lnSpc>
                <a:spcPct val="90000"/>
              </a:lnSpc>
            </a:pPr>
            <a:r>
              <a:rPr lang="it-IT" sz="2400" dirty="0" smtClean="0">
                <a:solidFill>
                  <a:schemeClr val="tx1"/>
                </a:solidFill>
                <a:latin typeface="Comic Sans MS" pitchFamily="66" charset="0"/>
              </a:rPr>
              <a:t>   Margherita Napoli</a:t>
            </a:r>
            <a:r>
              <a:rPr lang="it-IT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it-IT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it-IT" sz="2000" i="1" dirty="0" smtClean="0">
                <a:solidFill>
                  <a:schemeClr val="tx1"/>
                </a:solidFill>
                <a:latin typeface="Comic Sans MS" pitchFamily="66" charset="0"/>
              </a:rPr>
              <a:t>Università degli Studi di Salerno</a:t>
            </a:r>
          </a:p>
          <a:p>
            <a:pPr algn="l">
              <a:lnSpc>
                <a:spcPct val="90000"/>
              </a:lnSpc>
            </a:pPr>
            <a:r>
              <a:rPr lang="it-IT" sz="2400" dirty="0" smtClean="0">
                <a:solidFill>
                  <a:schemeClr val="tx1"/>
                </a:solidFill>
                <a:latin typeface="Comic Sans MS" pitchFamily="66" charset="0"/>
              </a:rPr>
              <a:t>   Gennaro </a:t>
            </a:r>
            <a:r>
              <a:rPr lang="it-IT" sz="2400" dirty="0">
                <a:solidFill>
                  <a:schemeClr val="tx1"/>
                </a:solidFill>
                <a:latin typeface="Comic Sans MS" pitchFamily="66" charset="0"/>
              </a:rPr>
              <a:t>Parlato </a:t>
            </a:r>
            <a:r>
              <a:rPr lang="it-IT" sz="2400" dirty="0" smtClean="0">
                <a:solidFill>
                  <a:schemeClr val="tx1"/>
                </a:solidFill>
                <a:latin typeface="Comic Sans MS" pitchFamily="66" charset="0"/>
              </a:rPr>
              <a:t>    </a:t>
            </a:r>
            <a:r>
              <a:rPr lang="it-IT" sz="2000" i="1" dirty="0" err="1" smtClean="0">
                <a:solidFill>
                  <a:schemeClr val="tx1"/>
                </a:solidFill>
                <a:latin typeface="Comic Sans MS" pitchFamily="66" charset="0"/>
              </a:rPr>
              <a:t>University</a:t>
            </a:r>
            <a:r>
              <a:rPr lang="it-IT" sz="2000" i="1" dirty="0" smtClean="0">
                <a:solidFill>
                  <a:schemeClr val="tx1"/>
                </a:solidFill>
                <a:latin typeface="Comic Sans MS" pitchFamily="66" charset="0"/>
              </a:rPr>
              <a:t> of Southampton</a:t>
            </a:r>
            <a:endParaRPr lang="it-IT" sz="2000" dirty="0" smtClean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8504" y="-90265"/>
            <a:ext cx="8915400" cy="1143001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Stack trees with &gt;1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stack</a:t>
            </a:r>
            <a:endParaRPr lang="en-US" cap="smal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1067" y="1602915"/>
            <a:ext cx="9010445" cy="3842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2-stacks visible alphabet: st1 </a:t>
            </a:r>
            <a:r>
              <a:rPr lang="en-US" sz="2400" dirty="0" err="1" smtClean="0"/>
              <a:t>a,</a:t>
            </a:r>
            <a:r>
              <a:rPr lang="en-US" sz="2400" dirty="0" err="1" smtClean="0">
                <a:solidFill>
                  <a:srgbClr val="FF0000"/>
                </a:solidFill>
              </a:rPr>
              <a:t>a</a:t>
            </a:r>
            <a:r>
              <a:rPr lang="en-US" sz="2400" dirty="0" smtClean="0">
                <a:solidFill>
                  <a:srgbClr val="FF0000"/>
                </a:solidFill>
              </a:rPr>
              <a:t>’</a:t>
            </a:r>
            <a:r>
              <a:rPr lang="en-US" sz="2400" dirty="0" smtClean="0"/>
              <a:t>  --  st2 </a:t>
            </a:r>
            <a:r>
              <a:rPr lang="en-US" sz="2400" dirty="0" err="1" smtClean="0"/>
              <a:t>b,</a:t>
            </a:r>
            <a:r>
              <a:rPr lang="en-US" sz="2400" dirty="0" err="1" smtClean="0">
                <a:solidFill>
                  <a:srgbClr val="FF0000"/>
                </a:solidFill>
              </a:rPr>
              <a:t>b</a:t>
            </a:r>
            <a:r>
              <a:rPr lang="en-US" sz="2400" dirty="0" smtClean="0">
                <a:solidFill>
                  <a:srgbClr val="FF0000"/>
                </a:solidFill>
              </a:rPr>
              <a:t>’</a:t>
            </a:r>
            <a:r>
              <a:rPr lang="en-US" sz="2400" dirty="0" smtClean="0"/>
              <a:t>  --  e (internal)</a:t>
            </a:r>
          </a:p>
          <a:p>
            <a:endParaRPr lang="en-US" sz="10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dirty="0" smtClean="0"/>
              <a:t>       		a  </a:t>
            </a:r>
            <a:r>
              <a:rPr lang="en-US" sz="2400" dirty="0" err="1" smtClean="0"/>
              <a:t>a</a:t>
            </a:r>
            <a:r>
              <a:rPr lang="en-US" sz="2400" dirty="0" smtClean="0"/>
              <a:t>  b  </a:t>
            </a:r>
            <a:r>
              <a:rPr lang="en-US" sz="2400" dirty="0" smtClean="0">
                <a:solidFill>
                  <a:srgbClr val="FF0000"/>
                </a:solidFill>
              </a:rPr>
              <a:t>a</a:t>
            </a:r>
            <a:r>
              <a:rPr lang="en-US" sz="2400" dirty="0">
                <a:solidFill>
                  <a:srgbClr val="FF0000"/>
                </a:solidFill>
              </a:rPr>
              <a:t>’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a</a:t>
            </a:r>
            <a:r>
              <a:rPr lang="en-US" sz="2400" dirty="0">
                <a:solidFill>
                  <a:srgbClr val="FF0000"/>
                </a:solidFill>
              </a:rPr>
              <a:t>’</a:t>
            </a:r>
            <a:r>
              <a:rPr lang="en-US" sz="2400" dirty="0" smtClean="0"/>
              <a:t>  e  </a:t>
            </a:r>
            <a:r>
              <a:rPr lang="en-US" sz="2400" dirty="0">
                <a:solidFill>
                  <a:srgbClr val="FF0000"/>
                </a:solidFill>
              </a:rPr>
              <a:t>b</a:t>
            </a:r>
            <a:r>
              <a:rPr lang="en-US" sz="2400" dirty="0" smtClean="0">
                <a:solidFill>
                  <a:srgbClr val="FF0000"/>
                </a:solidFill>
              </a:rPr>
              <a:t>’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400" dirty="0" smtClean="0"/>
              <a:t>					DFS visit does not suffice to </a:t>
            </a:r>
          </a:p>
          <a:p>
            <a:pPr marL="0" indent="0">
              <a:buNone/>
            </a:pPr>
            <a:r>
              <a:rPr lang="en-US" sz="2400" dirty="0" smtClean="0"/>
              <a:t>					reconstruct the linear order</a:t>
            </a:r>
          </a:p>
        </p:txBody>
      </p:sp>
      <p:sp>
        <p:nvSpPr>
          <p:cNvPr id="7" name="AutoShape 36"/>
          <p:cNvSpPr>
            <a:spLocks noChangeArrowheads="1"/>
          </p:cNvSpPr>
          <p:nvPr/>
        </p:nvSpPr>
        <p:spPr bwMode="auto">
          <a:xfrm>
            <a:off x="2748269" y="3767092"/>
            <a:ext cx="468000" cy="252000"/>
          </a:xfrm>
          <a:prstGeom prst="flowChartConnector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smtClean="0"/>
              <a:t>a</a:t>
            </a:r>
            <a:endParaRPr lang="en-US" sz="4400"/>
          </a:p>
        </p:txBody>
      </p:sp>
      <p:sp>
        <p:nvSpPr>
          <p:cNvPr id="8" name="AutoShape 37"/>
          <p:cNvSpPr>
            <a:spLocks noChangeArrowheads="1"/>
          </p:cNvSpPr>
          <p:nvPr/>
        </p:nvSpPr>
        <p:spPr bwMode="auto">
          <a:xfrm>
            <a:off x="1542074" y="4505913"/>
            <a:ext cx="468000" cy="252000"/>
          </a:xfrm>
          <a:prstGeom prst="flowChartConnector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a</a:t>
            </a:r>
            <a:endParaRPr lang="en-US"/>
          </a:p>
        </p:txBody>
      </p:sp>
      <p:cxnSp>
        <p:nvCxnSpPr>
          <p:cNvPr id="11" name="AutoShape 40"/>
          <p:cNvCxnSpPr>
            <a:cxnSpLocks noChangeShapeType="1"/>
            <a:stCxn id="7" idx="3"/>
            <a:endCxn id="8" idx="0"/>
          </p:cNvCxnSpPr>
          <p:nvPr/>
        </p:nvCxnSpPr>
        <p:spPr bwMode="auto">
          <a:xfrm flipH="1">
            <a:off x="1776074" y="3982187"/>
            <a:ext cx="1040732" cy="52372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med"/>
          </a:ln>
          <a:effectLst/>
        </p:spPr>
      </p:cxnSp>
      <p:sp>
        <p:nvSpPr>
          <p:cNvPr id="12" name="AutoShape 41"/>
          <p:cNvSpPr>
            <a:spLocks noChangeArrowheads="1"/>
          </p:cNvSpPr>
          <p:nvPr/>
        </p:nvSpPr>
        <p:spPr bwMode="auto">
          <a:xfrm>
            <a:off x="560512" y="5304836"/>
            <a:ext cx="468000" cy="252000"/>
          </a:xfrm>
          <a:prstGeom prst="flowChartConnector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smtClean="0"/>
              <a:t>b</a:t>
            </a:r>
            <a:endParaRPr lang="en-US" sz="4400"/>
          </a:p>
        </p:txBody>
      </p:sp>
      <p:cxnSp>
        <p:nvCxnSpPr>
          <p:cNvPr id="13" name="AutoShape 42"/>
          <p:cNvCxnSpPr>
            <a:cxnSpLocks noChangeShapeType="1"/>
            <a:stCxn id="8" idx="3"/>
            <a:endCxn id="12" idx="0"/>
          </p:cNvCxnSpPr>
          <p:nvPr/>
        </p:nvCxnSpPr>
        <p:spPr bwMode="auto">
          <a:xfrm flipH="1">
            <a:off x="794512" y="4721008"/>
            <a:ext cx="816099" cy="58382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med"/>
          </a:ln>
          <a:effectLst/>
        </p:spPr>
      </p:cxnSp>
      <p:sp>
        <p:nvSpPr>
          <p:cNvPr id="14" name="AutoShape 43"/>
          <p:cNvSpPr>
            <a:spLocks noChangeArrowheads="1"/>
          </p:cNvSpPr>
          <p:nvPr/>
        </p:nvSpPr>
        <p:spPr bwMode="auto">
          <a:xfrm>
            <a:off x="1431861" y="6273344"/>
            <a:ext cx="468000" cy="252000"/>
          </a:xfrm>
          <a:prstGeom prst="flowChartConnector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smtClean="0">
                <a:solidFill>
                  <a:srgbClr val="FF0000"/>
                </a:solidFill>
              </a:rPr>
              <a:t>b’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16" name="AutoShape 45"/>
          <p:cNvSpPr>
            <a:spLocks noChangeArrowheads="1"/>
          </p:cNvSpPr>
          <p:nvPr/>
        </p:nvSpPr>
        <p:spPr bwMode="auto">
          <a:xfrm>
            <a:off x="2356889" y="5375384"/>
            <a:ext cx="468000" cy="252000"/>
          </a:xfrm>
          <a:prstGeom prst="flowChartConnector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smtClean="0">
                <a:solidFill>
                  <a:srgbClr val="FF0000"/>
                </a:solidFill>
              </a:rPr>
              <a:t>a’</a:t>
            </a:r>
            <a:endParaRPr lang="en-US" sz="2000">
              <a:solidFill>
                <a:srgbClr val="FF0000"/>
              </a:solidFill>
            </a:endParaRPr>
          </a:p>
        </p:txBody>
      </p:sp>
      <p:cxnSp>
        <p:nvCxnSpPr>
          <p:cNvPr id="17" name="AutoShape 46"/>
          <p:cNvCxnSpPr>
            <a:cxnSpLocks noChangeShapeType="1"/>
            <a:stCxn id="8" idx="5"/>
            <a:endCxn id="16" idx="0"/>
          </p:cNvCxnSpPr>
          <p:nvPr/>
        </p:nvCxnSpPr>
        <p:spPr bwMode="auto">
          <a:xfrm>
            <a:off x="1941537" y="4721008"/>
            <a:ext cx="649352" cy="654376"/>
          </a:xfrm>
          <a:prstGeom prst="straightConnector1">
            <a:avLst/>
          </a:prstGeom>
          <a:noFill/>
          <a:ln w="28575">
            <a:solidFill>
              <a:srgbClr val="FFCC00"/>
            </a:solidFill>
            <a:round/>
            <a:headEnd/>
            <a:tailEnd type="none" w="med" len="med"/>
          </a:ln>
          <a:effectLst/>
        </p:spPr>
      </p:cxnSp>
      <p:sp>
        <p:nvSpPr>
          <p:cNvPr id="20" name="AutoShape 49"/>
          <p:cNvSpPr>
            <a:spLocks noChangeArrowheads="1"/>
          </p:cNvSpPr>
          <p:nvPr/>
        </p:nvSpPr>
        <p:spPr bwMode="auto">
          <a:xfrm>
            <a:off x="4094392" y="4595008"/>
            <a:ext cx="468000" cy="252000"/>
          </a:xfrm>
          <a:prstGeom prst="flowChartConnector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a’</a:t>
            </a:r>
            <a:endParaRPr lang="en-US" sz="2000"/>
          </a:p>
        </p:txBody>
      </p:sp>
      <p:cxnSp>
        <p:nvCxnSpPr>
          <p:cNvPr id="21" name="AutoShape 50"/>
          <p:cNvCxnSpPr>
            <a:cxnSpLocks noChangeShapeType="1"/>
            <a:stCxn id="7" idx="5"/>
            <a:endCxn id="20" idx="0"/>
          </p:cNvCxnSpPr>
          <p:nvPr/>
        </p:nvCxnSpPr>
        <p:spPr bwMode="auto">
          <a:xfrm>
            <a:off x="3147732" y="3982187"/>
            <a:ext cx="1180660" cy="612821"/>
          </a:xfrm>
          <a:prstGeom prst="straightConnector1">
            <a:avLst/>
          </a:prstGeom>
          <a:noFill/>
          <a:ln w="28575">
            <a:solidFill>
              <a:srgbClr val="993366"/>
            </a:solidFill>
            <a:round/>
            <a:headEnd/>
            <a:tailEnd type="none" w="med" len="med"/>
          </a:ln>
          <a:effectLst/>
        </p:spPr>
      </p:cxnSp>
      <p:sp>
        <p:nvSpPr>
          <p:cNvPr id="22" name="AutoShape 51"/>
          <p:cNvSpPr>
            <a:spLocks noChangeArrowheads="1"/>
          </p:cNvSpPr>
          <p:nvPr/>
        </p:nvSpPr>
        <p:spPr bwMode="auto">
          <a:xfrm>
            <a:off x="3710902" y="5375384"/>
            <a:ext cx="468000" cy="252000"/>
          </a:xfrm>
          <a:prstGeom prst="flowChartConnector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smtClean="0"/>
              <a:t>e</a:t>
            </a:r>
            <a:endParaRPr lang="en-US"/>
          </a:p>
        </p:txBody>
      </p:sp>
      <p:cxnSp>
        <p:nvCxnSpPr>
          <p:cNvPr id="23" name="AutoShape 52"/>
          <p:cNvCxnSpPr>
            <a:cxnSpLocks noChangeShapeType="1"/>
            <a:stCxn id="20" idx="3"/>
            <a:endCxn id="22" idx="0"/>
          </p:cNvCxnSpPr>
          <p:nvPr/>
        </p:nvCxnSpPr>
        <p:spPr bwMode="auto">
          <a:xfrm flipH="1">
            <a:off x="3944902" y="4810103"/>
            <a:ext cx="218027" cy="56528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med"/>
          </a:ln>
          <a:effectLst/>
        </p:spPr>
      </p:cxnSp>
      <p:cxnSp>
        <p:nvCxnSpPr>
          <p:cNvPr id="31" name="AutoShape 60"/>
          <p:cNvCxnSpPr>
            <a:cxnSpLocks noChangeShapeType="1"/>
            <a:stCxn id="12" idx="5"/>
            <a:endCxn id="14" idx="0"/>
          </p:cNvCxnSpPr>
          <p:nvPr/>
        </p:nvCxnSpPr>
        <p:spPr bwMode="auto">
          <a:xfrm>
            <a:off x="959975" y="5519931"/>
            <a:ext cx="705886" cy="753413"/>
          </a:xfrm>
          <a:prstGeom prst="straightConnector1">
            <a:avLst/>
          </a:prstGeom>
          <a:noFill/>
          <a:ln w="28575">
            <a:solidFill>
              <a:srgbClr val="00CCFF"/>
            </a:solidFill>
            <a:round/>
            <a:headEnd/>
            <a:tailEnd type="none" w="med" len="med"/>
          </a:ln>
          <a:effectLst/>
        </p:spPr>
      </p:cxnSp>
      <p:sp>
        <p:nvSpPr>
          <p:cNvPr id="221219" name="Figura a mano libera 221218"/>
          <p:cNvSpPr/>
          <p:nvPr/>
        </p:nvSpPr>
        <p:spPr>
          <a:xfrm>
            <a:off x="2864769" y="2401640"/>
            <a:ext cx="719760" cy="200934"/>
          </a:xfrm>
          <a:custGeom>
            <a:avLst/>
            <a:gdLst>
              <a:gd name="connsiteX0" fmla="*/ 0 w 1035170"/>
              <a:gd name="connsiteY0" fmla="*/ 103628 h 120881"/>
              <a:gd name="connsiteX1" fmla="*/ 552091 w 1035170"/>
              <a:gd name="connsiteY1" fmla="*/ 111 h 120881"/>
              <a:gd name="connsiteX2" fmla="*/ 1035170 w 1035170"/>
              <a:gd name="connsiteY2" fmla="*/ 120881 h 1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5170" h="120881">
                <a:moveTo>
                  <a:pt x="0" y="103628"/>
                </a:moveTo>
                <a:cubicBezTo>
                  <a:pt x="189781" y="50431"/>
                  <a:pt x="379563" y="-2765"/>
                  <a:pt x="552091" y="111"/>
                </a:cubicBezTo>
                <a:cubicBezTo>
                  <a:pt x="724619" y="2987"/>
                  <a:pt x="879894" y="61934"/>
                  <a:pt x="1035170" y="120881"/>
                </a:cubicBezTo>
              </a:path>
            </a:pathLst>
          </a:custGeom>
          <a:noFill/>
          <a:ln w="285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1220" name="Figura a mano libera 221219"/>
          <p:cNvSpPr/>
          <p:nvPr/>
        </p:nvSpPr>
        <p:spPr>
          <a:xfrm>
            <a:off x="2576736" y="2137603"/>
            <a:ext cx="1440160" cy="415957"/>
          </a:xfrm>
          <a:custGeom>
            <a:avLst/>
            <a:gdLst>
              <a:gd name="connsiteX0" fmla="*/ 0 w 2087593"/>
              <a:gd name="connsiteY0" fmla="*/ 207257 h 241763"/>
              <a:gd name="connsiteX1" fmla="*/ 1017917 w 2087593"/>
              <a:gd name="connsiteY1" fmla="*/ 223 h 241763"/>
              <a:gd name="connsiteX2" fmla="*/ 2087593 w 2087593"/>
              <a:gd name="connsiteY2" fmla="*/ 241763 h 24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7593" h="241763">
                <a:moveTo>
                  <a:pt x="0" y="207257"/>
                </a:moveTo>
                <a:cubicBezTo>
                  <a:pt x="334992" y="100864"/>
                  <a:pt x="669985" y="-5528"/>
                  <a:pt x="1017917" y="223"/>
                </a:cubicBezTo>
                <a:cubicBezTo>
                  <a:pt x="1365849" y="5974"/>
                  <a:pt x="1726721" y="123868"/>
                  <a:pt x="2087593" y="241763"/>
                </a:cubicBezTo>
              </a:path>
            </a:pathLst>
          </a:custGeom>
          <a:noFill/>
          <a:ln w="28575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Figura a mano libera 1"/>
          <p:cNvSpPr/>
          <p:nvPr/>
        </p:nvSpPr>
        <p:spPr>
          <a:xfrm>
            <a:off x="3209026" y="2841592"/>
            <a:ext cx="1483744" cy="155360"/>
          </a:xfrm>
          <a:custGeom>
            <a:avLst/>
            <a:gdLst>
              <a:gd name="connsiteX0" fmla="*/ 0 w 1483744"/>
              <a:gd name="connsiteY0" fmla="*/ 17253 h 155360"/>
              <a:gd name="connsiteX1" fmla="*/ 741872 w 1483744"/>
              <a:gd name="connsiteY1" fmla="*/ 155275 h 155360"/>
              <a:gd name="connsiteX2" fmla="*/ 1483744 w 1483744"/>
              <a:gd name="connsiteY2" fmla="*/ 0 h 15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3744" h="155360">
                <a:moveTo>
                  <a:pt x="0" y="17253"/>
                </a:moveTo>
                <a:cubicBezTo>
                  <a:pt x="247290" y="87702"/>
                  <a:pt x="494581" y="158151"/>
                  <a:pt x="741872" y="155275"/>
                </a:cubicBezTo>
                <a:cubicBezTo>
                  <a:pt x="989163" y="152400"/>
                  <a:pt x="1236453" y="76200"/>
                  <a:pt x="1483744" y="0"/>
                </a:cubicBezTo>
              </a:path>
            </a:pathLst>
          </a:custGeom>
          <a:noFill/>
          <a:ln w="31750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/>
          <p:cNvSpPr/>
          <p:nvPr/>
        </p:nvSpPr>
        <p:spPr>
          <a:xfrm>
            <a:off x="5745088" y="5253633"/>
            <a:ext cx="2611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/>
              <a:t>a  </a:t>
            </a:r>
            <a:r>
              <a:rPr lang="en-US" sz="2400" err="1" smtClean="0"/>
              <a:t>a</a:t>
            </a:r>
            <a:r>
              <a:rPr lang="en-US" sz="2400" smtClean="0"/>
              <a:t>  b  </a:t>
            </a:r>
            <a:r>
              <a:rPr lang="en-US" sz="2400" err="1" smtClean="0">
                <a:solidFill>
                  <a:srgbClr val="FF0000"/>
                </a:solidFill>
              </a:rPr>
              <a:t>b</a:t>
            </a:r>
            <a:r>
              <a:rPr lang="en-US" sz="2400" smtClean="0">
                <a:solidFill>
                  <a:srgbClr val="FF0000"/>
                </a:solidFill>
              </a:rPr>
              <a:t>’  a’  a’  </a:t>
            </a:r>
            <a:r>
              <a:rPr lang="en-US" sz="2400" smtClean="0"/>
              <a:t>e</a:t>
            </a:r>
            <a:endParaRPr lang="en-US" sz="2400"/>
          </a:p>
        </p:txBody>
      </p:sp>
      <p:sp>
        <p:nvSpPr>
          <p:cNvPr id="25" name="Figura a mano libera 24"/>
          <p:cNvSpPr/>
          <p:nvPr/>
        </p:nvSpPr>
        <p:spPr>
          <a:xfrm>
            <a:off x="6321152" y="5072651"/>
            <a:ext cx="1008112" cy="257960"/>
          </a:xfrm>
          <a:custGeom>
            <a:avLst/>
            <a:gdLst>
              <a:gd name="connsiteX0" fmla="*/ 0 w 1035170"/>
              <a:gd name="connsiteY0" fmla="*/ 103628 h 120881"/>
              <a:gd name="connsiteX1" fmla="*/ 552091 w 1035170"/>
              <a:gd name="connsiteY1" fmla="*/ 111 h 120881"/>
              <a:gd name="connsiteX2" fmla="*/ 1035170 w 1035170"/>
              <a:gd name="connsiteY2" fmla="*/ 120881 h 1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5170" h="120881">
                <a:moveTo>
                  <a:pt x="0" y="103628"/>
                </a:moveTo>
                <a:cubicBezTo>
                  <a:pt x="189781" y="50431"/>
                  <a:pt x="379563" y="-2765"/>
                  <a:pt x="552091" y="111"/>
                </a:cubicBezTo>
                <a:cubicBezTo>
                  <a:pt x="724619" y="2987"/>
                  <a:pt x="879894" y="61934"/>
                  <a:pt x="1035170" y="120881"/>
                </a:cubicBezTo>
              </a:path>
            </a:pathLst>
          </a:custGeom>
          <a:noFill/>
          <a:ln w="285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Figura a mano libera 25"/>
          <p:cNvSpPr/>
          <p:nvPr/>
        </p:nvSpPr>
        <p:spPr>
          <a:xfrm>
            <a:off x="6033120" y="4857686"/>
            <a:ext cx="1656184" cy="472925"/>
          </a:xfrm>
          <a:custGeom>
            <a:avLst/>
            <a:gdLst>
              <a:gd name="connsiteX0" fmla="*/ 0 w 2087593"/>
              <a:gd name="connsiteY0" fmla="*/ 207257 h 241763"/>
              <a:gd name="connsiteX1" fmla="*/ 1017917 w 2087593"/>
              <a:gd name="connsiteY1" fmla="*/ 223 h 241763"/>
              <a:gd name="connsiteX2" fmla="*/ 2087593 w 2087593"/>
              <a:gd name="connsiteY2" fmla="*/ 241763 h 24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7593" h="241763">
                <a:moveTo>
                  <a:pt x="0" y="207257"/>
                </a:moveTo>
                <a:cubicBezTo>
                  <a:pt x="334992" y="100864"/>
                  <a:pt x="669985" y="-5528"/>
                  <a:pt x="1017917" y="223"/>
                </a:cubicBezTo>
                <a:cubicBezTo>
                  <a:pt x="1365849" y="5974"/>
                  <a:pt x="1726721" y="123868"/>
                  <a:pt x="2087593" y="241763"/>
                </a:cubicBezTo>
              </a:path>
            </a:pathLst>
          </a:custGeom>
          <a:noFill/>
          <a:ln w="28575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igura a mano libera 26"/>
          <p:cNvSpPr/>
          <p:nvPr/>
        </p:nvSpPr>
        <p:spPr>
          <a:xfrm>
            <a:off x="6615277" y="5690652"/>
            <a:ext cx="353947" cy="164672"/>
          </a:xfrm>
          <a:custGeom>
            <a:avLst/>
            <a:gdLst>
              <a:gd name="connsiteX0" fmla="*/ 0 w 1483744"/>
              <a:gd name="connsiteY0" fmla="*/ 17253 h 155360"/>
              <a:gd name="connsiteX1" fmla="*/ 741872 w 1483744"/>
              <a:gd name="connsiteY1" fmla="*/ 155275 h 155360"/>
              <a:gd name="connsiteX2" fmla="*/ 1483744 w 1483744"/>
              <a:gd name="connsiteY2" fmla="*/ 0 h 15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3744" h="155360">
                <a:moveTo>
                  <a:pt x="0" y="17253"/>
                </a:moveTo>
                <a:cubicBezTo>
                  <a:pt x="247290" y="87702"/>
                  <a:pt x="494581" y="158151"/>
                  <a:pt x="741872" y="155275"/>
                </a:cubicBezTo>
                <a:cubicBezTo>
                  <a:pt x="989163" y="152400"/>
                  <a:pt x="1236453" y="76200"/>
                  <a:pt x="1483744" y="0"/>
                </a:cubicBezTo>
              </a:path>
            </a:pathLst>
          </a:custGeom>
          <a:noFill/>
          <a:ln w="31750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Freccia in giù 3"/>
          <p:cNvSpPr/>
          <p:nvPr/>
        </p:nvSpPr>
        <p:spPr>
          <a:xfrm>
            <a:off x="6753200" y="4001280"/>
            <a:ext cx="392998" cy="7019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9667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4" grpId="0" animBg="1"/>
      <p:bldP spid="16" grpId="0" animBg="1"/>
      <p:bldP spid="20" grpId="0" animBg="1"/>
      <p:bldP spid="22" grpId="0" animBg="1"/>
      <p:bldP spid="3" grpId="0"/>
      <p:bldP spid="25" grpId="0" animBg="1"/>
      <p:bldP spid="26" grpId="0" animBg="1"/>
      <p:bldP spid="27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6033120" y="2326228"/>
            <a:ext cx="3744416" cy="382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tangolo 2"/>
          <p:cNvSpPr/>
          <p:nvPr/>
        </p:nvSpPr>
        <p:spPr>
          <a:xfrm>
            <a:off x="6465168" y="2708779"/>
            <a:ext cx="3312368" cy="29524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7339" y="-315913"/>
            <a:ext cx="8915400" cy="1143001"/>
          </a:xfrm>
        </p:spPr>
        <p:txBody>
          <a:bodyPr anchor="b">
            <a:normAutofit/>
          </a:bodyPr>
          <a:lstStyle/>
          <a:p>
            <a:r>
              <a:rPr lang="en-US" smtClean="0">
                <a:solidFill>
                  <a:schemeClr val="accent2">
                    <a:lumMod val="50000"/>
                  </a:schemeClr>
                </a:solidFill>
              </a:rPr>
              <a:t>Path-trees</a:t>
            </a:r>
            <a:endParaRPr lang="en-US" cap="small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1067" y="966214"/>
            <a:ext cx="9010445" cy="1835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</a:t>
            </a:r>
            <a:r>
              <a:rPr lang="en-US" sz="2400" dirty="0" smtClean="0"/>
              <a:t>tack trees + extra labeling encoding a path that discovers nodes according to original linear ordering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400" dirty="0" smtClean="0"/>
              <a:t>       		a  </a:t>
            </a:r>
            <a:r>
              <a:rPr lang="en-US" sz="2400" dirty="0" err="1" smtClean="0"/>
              <a:t>a</a:t>
            </a:r>
            <a:r>
              <a:rPr lang="en-US" sz="2400" dirty="0" smtClean="0"/>
              <a:t>  b  </a:t>
            </a:r>
            <a:r>
              <a:rPr lang="en-US" sz="2400" dirty="0" smtClean="0">
                <a:solidFill>
                  <a:srgbClr val="FF0000"/>
                </a:solidFill>
              </a:rPr>
              <a:t>a</a:t>
            </a:r>
            <a:r>
              <a:rPr lang="en-US" sz="2400" dirty="0">
                <a:solidFill>
                  <a:srgbClr val="FF0000"/>
                </a:solidFill>
              </a:rPr>
              <a:t>’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a</a:t>
            </a:r>
            <a:r>
              <a:rPr lang="en-US" sz="2400" dirty="0">
                <a:solidFill>
                  <a:srgbClr val="FF0000"/>
                </a:solidFill>
              </a:rPr>
              <a:t>’</a:t>
            </a:r>
            <a:r>
              <a:rPr lang="en-US" sz="2400" dirty="0" smtClean="0"/>
              <a:t>  e  </a:t>
            </a:r>
            <a:r>
              <a:rPr lang="en-US" sz="2400" dirty="0">
                <a:solidFill>
                  <a:srgbClr val="FF0000"/>
                </a:solidFill>
              </a:rPr>
              <a:t>b</a:t>
            </a:r>
            <a:r>
              <a:rPr lang="en-US" sz="2400" dirty="0" smtClean="0">
                <a:solidFill>
                  <a:srgbClr val="FF0000"/>
                </a:solidFill>
              </a:rPr>
              <a:t>’</a:t>
            </a:r>
          </a:p>
        </p:txBody>
      </p:sp>
      <p:sp>
        <p:nvSpPr>
          <p:cNvPr id="7" name="AutoShape 36"/>
          <p:cNvSpPr>
            <a:spLocks noChangeArrowheads="1"/>
          </p:cNvSpPr>
          <p:nvPr/>
        </p:nvSpPr>
        <p:spPr bwMode="auto">
          <a:xfrm>
            <a:off x="3642933" y="3695084"/>
            <a:ext cx="468000" cy="252000"/>
          </a:xfrm>
          <a:prstGeom prst="flowChartConnector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smtClean="0"/>
              <a:t>a</a:t>
            </a:r>
            <a:endParaRPr lang="en-US" sz="4400"/>
          </a:p>
        </p:txBody>
      </p:sp>
      <p:sp>
        <p:nvSpPr>
          <p:cNvPr id="8" name="AutoShape 37"/>
          <p:cNvSpPr>
            <a:spLocks noChangeArrowheads="1"/>
          </p:cNvSpPr>
          <p:nvPr/>
        </p:nvSpPr>
        <p:spPr bwMode="auto">
          <a:xfrm>
            <a:off x="2436738" y="4433905"/>
            <a:ext cx="468000" cy="252000"/>
          </a:xfrm>
          <a:prstGeom prst="flowChartConnector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a</a:t>
            </a:r>
            <a:endParaRPr lang="en-US"/>
          </a:p>
        </p:txBody>
      </p:sp>
      <p:cxnSp>
        <p:nvCxnSpPr>
          <p:cNvPr id="11" name="AutoShape 40"/>
          <p:cNvCxnSpPr>
            <a:cxnSpLocks noChangeShapeType="1"/>
            <a:stCxn id="7" idx="3"/>
            <a:endCxn id="8" idx="0"/>
          </p:cNvCxnSpPr>
          <p:nvPr/>
        </p:nvCxnSpPr>
        <p:spPr bwMode="auto">
          <a:xfrm flipH="1">
            <a:off x="2670738" y="3910179"/>
            <a:ext cx="1040732" cy="52372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med"/>
          </a:ln>
          <a:effectLst/>
        </p:spPr>
      </p:cxnSp>
      <p:sp>
        <p:nvSpPr>
          <p:cNvPr id="12" name="AutoShape 41"/>
          <p:cNvSpPr>
            <a:spLocks noChangeArrowheads="1"/>
          </p:cNvSpPr>
          <p:nvPr/>
        </p:nvSpPr>
        <p:spPr bwMode="auto">
          <a:xfrm>
            <a:off x="1455176" y="5232828"/>
            <a:ext cx="468000" cy="252000"/>
          </a:xfrm>
          <a:prstGeom prst="flowChartConnector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smtClean="0"/>
              <a:t>b</a:t>
            </a:r>
            <a:endParaRPr lang="en-US" sz="4400"/>
          </a:p>
        </p:txBody>
      </p:sp>
      <p:cxnSp>
        <p:nvCxnSpPr>
          <p:cNvPr id="13" name="AutoShape 42"/>
          <p:cNvCxnSpPr>
            <a:cxnSpLocks noChangeShapeType="1"/>
            <a:stCxn id="8" idx="3"/>
            <a:endCxn id="12" idx="0"/>
          </p:cNvCxnSpPr>
          <p:nvPr/>
        </p:nvCxnSpPr>
        <p:spPr bwMode="auto">
          <a:xfrm flipH="1">
            <a:off x="1689176" y="4649000"/>
            <a:ext cx="816099" cy="58382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med"/>
          </a:ln>
          <a:effectLst/>
        </p:spPr>
      </p:cxnSp>
      <p:sp>
        <p:nvSpPr>
          <p:cNvPr id="14" name="AutoShape 43"/>
          <p:cNvSpPr>
            <a:spLocks noChangeArrowheads="1"/>
          </p:cNvSpPr>
          <p:nvPr/>
        </p:nvSpPr>
        <p:spPr bwMode="auto">
          <a:xfrm>
            <a:off x="2326525" y="6201336"/>
            <a:ext cx="468000" cy="252000"/>
          </a:xfrm>
          <a:prstGeom prst="flowChartConnector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smtClean="0">
                <a:solidFill>
                  <a:srgbClr val="FF0000"/>
                </a:solidFill>
              </a:rPr>
              <a:t>b’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16" name="AutoShape 45"/>
          <p:cNvSpPr>
            <a:spLocks noChangeArrowheads="1"/>
          </p:cNvSpPr>
          <p:nvPr/>
        </p:nvSpPr>
        <p:spPr bwMode="auto">
          <a:xfrm>
            <a:off x="3251553" y="5303376"/>
            <a:ext cx="468000" cy="252000"/>
          </a:xfrm>
          <a:prstGeom prst="flowChartConnector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smtClean="0">
                <a:solidFill>
                  <a:srgbClr val="FF0000"/>
                </a:solidFill>
              </a:rPr>
              <a:t>a’</a:t>
            </a:r>
            <a:endParaRPr lang="en-US" sz="2000">
              <a:solidFill>
                <a:srgbClr val="FF0000"/>
              </a:solidFill>
            </a:endParaRPr>
          </a:p>
        </p:txBody>
      </p:sp>
      <p:cxnSp>
        <p:nvCxnSpPr>
          <p:cNvPr id="17" name="AutoShape 46"/>
          <p:cNvCxnSpPr>
            <a:cxnSpLocks noChangeShapeType="1"/>
            <a:stCxn id="8" idx="5"/>
            <a:endCxn id="16" idx="0"/>
          </p:cNvCxnSpPr>
          <p:nvPr/>
        </p:nvCxnSpPr>
        <p:spPr bwMode="auto">
          <a:xfrm>
            <a:off x="2836201" y="4649000"/>
            <a:ext cx="649352" cy="654376"/>
          </a:xfrm>
          <a:prstGeom prst="straightConnector1">
            <a:avLst/>
          </a:prstGeom>
          <a:noFill/>
          <a:ln w="28575">
            <a:solidFill>
              <a:srgbClr val="FFCC00"/>
            </a:solidFill>
            <a:round/>
            <a:headEnd/>
            <a:tailEnd type="none" w="med" len="med"/>
          </a:ln>
          <a:effectLst/>
        </p:spPr>
      </p:cxnSp>
      <p:sp>
        <p:nvSpPr>
          <p:cNvPr id="20" name="AutoShape 49"/>
          <p:cNvSpPr>
            <a:spLocks noChangeArrowheads="1"/>
          </p:cNvSpPr>
          <p:nvPr/>
        </p:nvSpPr>
        <p:spPr bwMode="auto">
          <a:xfrm>
            <a:off x="4989056" y="4523000"/>
            <a:ext cx="468000" cy="252000"/>
          </a:xfrm>
          <a:prstGeom prst="flowChartConnector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a’</a:t>
            </a:r>
            <a:endParaRPr lang="en-US" sz="2000"/>
          </a:p>
        </p:txBody>
      </p:sp>
      <p:cxnSp>
        <p:nvCxnSpPr>
          <p:cNvPr id="21" name="AutoShape 50"/>
          <p:cNvCxnSpPr>
            <a:cxnSpLocks noChangeShapeType="1"/>
            <a:stCxn id="7" idx="5"/>
            <a:endCxn id="20" idx="0"/>
          </p:cNvCxnSpPr>
          <p:nvPr/>
        </p:nvCxnSpPr>
        <p:spPr bwMode="auto">
          <a:xfrm>
            <a:off x="4042396" y="3910179"/>
            <a:ext cx="1180660" cy="612821"/>
          </a:xfrm>
          <a:prstGeom prst="straightConnector1">
            <a:avLst/>
          </a:prstGeom>
          <a:noFill/>
          <a:ln w="28575">
            <a:solidFill>
              <a:srgbClr val="993366"/>
            </a:solidFill>
            <a:round/>
            <a:headEnd/>
            <a:tailEnd type="none" w="med" len="med"/>
          </a:ln>
          <a:effectLst/>
        </p:spPr>
      </p:cxnSp>
      <p:sp>
        <p:nvSpPr>
          <p:cNvPr id="22" name="AutoShape 51"/>
          <p:cNvSpPr>
            <a:spLocks noChangeArrowheads="1"/>
          </p:cNvSpPr>
          <p:nvPr/>
        </p:nvSpPr>
        <p:spPr bwMode="auto">
          <a:xfrm>
            <a:off x="4605566" y="5303376"/>
            <a:ext cx="468000" cy="252000"/>
          </a:xfrm>
          <a:prstGeom prst="flowChartConnector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smtClean="0"/>
              <a:t>e</a:t>
            </a:r>
            <a:endParaRPr lang="en-US"/>
          </a:p>
        </p:txBody>
      </p:sp>
      <p:cxnSp>
        <p:nvCxnSpPr>
          <p:cNvPr id="23" name="AutoShape 52"/>
          <p:cNvCxnSpPr>
            <a:cxnSpLocks noChangeShapeType="1"/>
            <a:stCxn id="20" idx="3"/>
            <a:endCxn id="22" idx="0"/>
          </p:cNvCxnSpPr>
          <p:nvPr/>
        </p:nvCxnSpPr>
        <p:spPr bwMode="auto">
          <a:xfrm flipH="1">
            <a:off x="4839566" y="4738095"/>
            <a:ext cx="218027" cy="56528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med"/>
          </a:ln>
          <a:effectLst/>
        </p:spPr>
      </p:cxnSp>
      <p:cxnSp>
        <p:nvCxnSpPr>
          <p:cNvPr id="31" name="AutoShape 60"/>
          <p:cNvCxnSpPr>
            <a:cxnSpLocks noChangeShapeType="1"/>
            <a:stCxn id="12" idx="5"/>
            <a:endCxn id="14" idx="0"/>
          </p:cNvCxnSpPr>
          <p:nvPr/>
        </p:nvCxnSpPr>
        <p:spPr bwMode="auto">
          <a:xfrm>
            <a:off x="1854639" y="5447923"/>
            <a:ext cx="705886" cy="753413"/>
          </a:xfrm>
          <a:prstGeom prst="straightConnector1">
            <a:avLst/>
          </a:prstGeom>
          <a:noFill/>
          <a:ln w="28575">
            <a:solidFill>
              <a:srgbClr val="00CCFF"/>
            </a:solidFill>
            <a:round/>
            <a:headEnd/>
            <a:tailEnd type="none" w="med" len="med"/>
          </a:ln>
          <a:effectLst/>
        </p:spPr>
      </p:cxnSp>
      <p:sp>
        <p:nvSpPr>
          <p:cNvPr id="221219" name="Figura a mano libera 221218"/>
          <p:cNvSpPr/>
          <p:nvPr/>
        </p:nvSpPr>
        <p:spPr>
          <a:xfrm>
            <a:off x="2864769" y="2052803"/>
            <a:ext cx="719760" cy="200934"/>
          </a:xfrm>
          <a:custGeom>
            <a:avLst/>
            <a:gdLst>
              <a:gd name="connsiteX0" fmla="*/ 0 w 1035170"/>
              <a:gd name="connsiteY0" fmla="*/ 103628 h 120881"/>
              <a:gd name="connsiteX1" fmla="*/ 552091 w 1035170"/>
              <a:gd name="connsiteY1" fmla="*/ 111 h 120881"/>
              <a:gd name="connsiteX2" fmla="*/ 1035170 w 1035170"/>
              <a:gd name="connsiteY2" fmla="*/ 120881 h 1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5170" h="120881">
                <a:moveTo>
                  <a:pt x="0" y="103628"/>
                </a:moveTo>
                <a:cubicBezTo>
                  <a:pt x="189781" y="50431"/>
                  <a:pt x="379563" y="-2765"/>
                  <a:pt x="552091" y="111"/>
                </a:cubicBezTo>
                <a:cubicBezTo>
                  <a:pt x="724619" y="2987"/>
                  <a:pt x="879894" y="61934"/>
                  <a:pt x="1035170" y="120881"/>
                </a:cubicBezTo>
              </a:path>
            </a:pathLst>
          </a:custGeom>
          <a:noFill/>
          <a:ln w="285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1220" name="Figura a mano libera 221219"/>
          <p:cNvSpPr/>
          <p:nvPr/>
        </p:nvSpPr>
        <p:spPr>
          <a:xfrm>
            <a:off x="2576737" y="1844824"/>
            <a:ext cx="1440160" cy="415957"/>
          </a:xfrm>
          <a:custGeom>
            <a:avLst/>
            <a:gdLst>
              <a:gd name="connsiteX0" fmla="*/ 0 w 2087593"/>
              <a:gd name="connsiteY0" fmla="*/ 207257 h 241763"/>
              <a:gd name="connsiteX1" fmla="*/ 1017917 w 2087593"/>
              <a:gd name="connsiteY1" fmla="*/ 223 h 241763"/>
              <a:gd name="connsiteX2" fmla="*/ 2087593 w 2087593"/>
              <a:gd name="connsiteY2" fmla="*/ 241763 h 24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7593" h="241763">
                <a:moveTo>
                  <a:pt x="0" y="207257"/>
                </a:moveTo>
                <a:cubicBezTo>
                  <a:pt x="334992" y="100864"/>
                  <a:pt x="669985" y="-5528"/>
                  <a:pt x="1017917" y="223"/>
                </a:cubicBezTo>
                <a:cubicBezTo>
                  <a:pt x="1365849" y="5974"/>
                  <a:pt x="1726721" y="123868"/>
                  <a:pt x="2087593" y="241763"/>
                </a:cubicBezTo>
              </a:path>
            </a:pathLst>
          </a:custGeom>
          <a:noFill/>
          <a:ln w="28575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Figura a mano libera 1"/>
          <p:cNvSpPr/>
          <p:nvPr/>
        </p:nvSpPr>
        <p:spPr>
          <a:xfrm>
            <a:off x="3209026" y="2553419"/>
            <a:ext cx="1483744" cy="155360"/>
          </a:xfrm>
          <a:custGeom>
            <a:avLst/>
            <a:gdLst>
              <a:gd name="connsiteX0" fmla="*/ 0 w 1483744"/>
              <a:gd name="connsiteY0" fmla="*/ 17253 h 155360"/>
              <a:gd name="connsiteX1" fmla="*/ 741872 w 1483744"/>
              <a:gd name="connsiteY1" fmla="*/ 155275 h 155360"/>
              <a:gd name="connsiteX2" fmla="*/ 1483744 w 1483744"/>
              <a:gd name="connsiteY2" fmla="*/ 0 h 15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3744" h="155360">
                <a:moveTo>
                  <a:pt x="0" y="17253"/>
                </a:moveTo>
                <a:cubicBezTo>
                  <a:pt x="247290" y="87702"/>
                  <a:pt x="494581" y="158151"/>
                  <a:pt x="741872" y="155275"/>
                </a:cubicBezTo>
                <a:cubicBezTo>
                  <a:pt x="989163" y="152400"/>
                  <a:pt x="1236453" y="76200"/>
                  <a:pt x="1483744" y="0"/>
                </a:cubicBezTo>
              </a:path>
            </a:pathLst>
          </a:custGeom>
          <a:noFill/>
          <a:ln w="31750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1204" name="Connettore 2 221203"/>
          <p:cNvCxnSpPr>
            <a:stCxn id="96" idx="6"/>
            <a:endCxn id="92" idx="4"/>
          </p:cNvCxnSpPr>
          <p:nvPr/>
        </p:nvCxnSpPr>
        <p:spPr>
          <a:xfrm flipV="1">
            <a:off x="1640632" y="3302237"/>
            <a:ext cx="2277248" cy="118061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/>
          <p:cNvCxnSpPr>
            <a:stCxn id="94" idx="3"/>
            <a:endCxn id="97" idx="7"/>
          </p:cNvCxnSpPr>
          <p:nvPr/>
        </p:nvCxnSpPr>
        <p:spPr>
          <a:xfrm flipH="1">
            <a:off x="781348" y="3289796"/>
            <a:ext cx="2672664" cy="116123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e 91"/>
          <p:cNvSpPr/>
          <p:nvPr/>
        </p:nvSpPr>
        <p:spPr>
          <a:xfrm>
            <a:off x="3872880" y="3212237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Ovale 92"/>
          <p:cNvSpPr/>
          <p:nvPr/>
        </p:nvSpPr>
        <p:spPr>
          <a:xfrm>
            <a:off x="4286936" y="321297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Ovale 93"/>
          <p:cNvSpPr/>
          <p:nvPr/>
        </p:nvSpPr>
        <p:spPr>
          <a:xfrm>
            <a:off x="3440832" y="321297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Ovale 94"/>
          <p:cNvSpPr/>
          <p:nvPr/>
        </p:nvSpPr>
        <p:spPr>
          <a:xfrm>
            <a:off x="1136576" y="4437112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Ovale 95"/>
          <p:cNvSpPr/>
          <p:nvPr/>
        </p:nvSpPr>
        <p:spPr>
          <a:xfrm>
            <a:off x="1550632" y="443785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Ovale 96"/>
          <p:cNvSpPr/>
          <p:nvPr/>
        </p:nvSpPr>
        <p:spPr>
          <a:xfrm>
            <a:off x="704528" y="443785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Ovale 97"/>
          <p:cNvSpPr/>
          <p:nvPr/>
        </p:nvSpPr>
        <p:spPr>
          <a:xfrm>
            <a:off x="1982680" y="4455843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Ovale 98"/>
          <p:cNvSpPr/>
          <p:nvPr/>
        </p:nvSpPr>
        <p:spPr>
          <a:xfrm>
            <a:off x="5817096" y="458112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Ovale 99"/>
          <p:cNvSpPr/>
          <p:nvPr/>
        </p:nvSpPr>
        <p:spPr>
          <a:xfrm>
            <a:off x="6231152" y="4581867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1" name="Ovale 100"/>
          <p:cNvSpPr/>
          <p:nvPr/>
        </p:nvSpPr>
        <p:spPr>
          <a:xfrm>
            <a:off x="632520" y="530120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Ovale 101"/>
          <p:cNvSpPr/>
          <p:nvPr/>
        </p:nvSpPr>
        <p:spPr>
          <a:xfrm>
            <a:off x="1046576" y="5301947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Ovale 102"/>
          <p:cNvSpPr/>
          <p:nvPr/>
        </p:nvSpPr>
        <p:spPr>
          <a:xfrm>
            <a:off x="1856656" y="636333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Ovale 103"/>
          <p:cNvSpPr/>
          <p:nvPr/>
        </p:nvSpPr>
        <p:spPr>
          <a:xfrm>
            <a:off x="2918784" y="5373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8" name="Ovale 117"/>
          <p:cNvSpPr/>
          <p:nvPr/>
        </p:nvSpPr>
        <p:spPr>
          <a:xfrm>
            <a:off x="5385048" y="5427232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9" name="Connettore 2 118"/>
          <p:cNvCxnSpPr>
            <a:stCxn id="97" idx="3"/>
            <a:endCxn id="101" idx="0"/>
          </p:cNvCxnSpPr>
          <p:nvPr/>
        </p:nvCxnSpPr>
        <p:spPr>
          <a:xfrm flipH="1">
            <a:off x="677520" y="4514671"/>
            <a:ext cx="40188" cy="786537"/>
          </a:xfrm>
          <a:prstGeom prst="straightConnector1">
            <a:avLst/>
          </a:prstGeom>
          <a:ln w="28575">
            <a:solidFill>
              <a:srgbClr val="338D3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2 119"/>
          <p:cNvCxnSpPr>
            <a:stCxn id="101" idx="6"/>
            <a:endCxn id="95" idx="3"/>
          </p:cNvCxnSpPr>
          <p:nvPr/>
        </p:nvCxnSpPr>
        <p:spPr>
          <a:xfrm flipV="1">
            <a:off x="722520" y="4513932"/>
            <a:ext cx="427236" cy="83227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2 120"/>
          <p:cNvCxnSpPr>
            <a:stCxn id="99" idx="4"/>
            <a:endCxn id="118" idx="0"/>
          </p:cNvCxnSpPr>
          <p:nvPr/>
        </p:nvCxnSpPr>
        <p:spPr>
          <a:xfrm flipH="1">
            <a:off x="5430048" y="4671128"/>
            <a:ext cx="432048" cy="756104"/>
          </a:xfrm>
          <a:prstGeom prst="straightConnector1">
            <a:avLst/>
          </a:prstGeom>
          <a:ln w="28575">
            <a:solidFill>
              <a:srgbClr val="338D3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ttore 2 121"/>
          <p:cNvCxnSpPr>
            <a:stCxn id="104" idx="0"/>
            <a:endCxn id="96" idx="5"/>
          </p:cNvCxnSpPr>
          <p:nvPr/>
        </p:nvCxnSpPr>
        <p:spPr>
          <a:xfrm flipH="1" flipV="1">
            <a:off x="1627452" y="4514671"/>
            <a:ext cx="1336332" cy="85854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ttore 2 122"/>
          <p:cNvCxnSpPr>
            <a:stCxn id="95" idx="5"/>
            <a:endCxn id="104" idx="2"/>
          </p:cNvCxnSpPr>
          <p:nvPr/>
        </p:nvCxnSpPr>
        <p:spPr>
          <a:xfrm>
            <a:off x="1213396" y="4513932"/>
            <a:ext cx="1705388" cy="904284"/>
          </a:xfrm>
          <a:prstGeom prst="straightConnector1">
            <a:avLst/>
          </a:prstGeom>
          <a:ln w="28575">
            <a:solidFill>
              <a:srgbClr val="338D3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ttore 2 129"/>
          <p:cNvCxnSpPr>
            <a:stCxn id="92" idx="4"/>
            <a:endCxn id="99" idx="1"/>
          </p:cNvCxnSpPr>
          <p:nvPr/>
        </p:nvCxnSpPr>
        <p:spPr>
          <a:xfrm>
            <a:off x="3917880" y="3302237"/>
            <a:ext cx="1912396" cy="1292071"/>
          </a:xfrm>
          <a:prstGeom prst="straightConnector1">
            <a:avLst/>
          </a:prstGeom>
          <a:ln w="28575">
            <a:solidFill>
              <a:srgbClr val="338D3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ttore 2 135"/>
          <p:cNvCxnSpPr>
            <a:stCxn id="118" idx="7"/>
            <a:endCxn id="100" idx="4"/>
          </p:cNvCxnSpPr>
          <p:nvPr/>
        </p:nvCxnSpPr>
        <p:spPr>
          <a:xfrm flipV="1">
            <a:off x="5461868" y="4671867"/>
            <a:ext cx="814284" cy="76854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ttore 2 138"/>
          <p:cNvCxnSpPr>
            <a:stCxn id="100" idx="0"/>
            <a:endCxn id="93" idx="5"/>
          </p:cNvCxnSpPr>
          <p:nvPr/>
        </p:nvCxnSpPr>
        <p:spPr>
          <a:xfrm flipH="1" flipV="1">
            <a:off x="4363756" y="3289796"/>
            <a:ext cx="1912396" cy="129207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2 141"/>
          <p:cNvCxnSpPr>
            <a:stCxn id="93" idx="2"/>
            <a:endCxn id="98" idx="6"/>
          </p:cNvCxnSpPr>
          <p:nvPr/>
        </p:nvCxnSpPr>
        <p:spPr>
          <a:xfrm flipH="1">
            <a:off x="2072680" y="3257976"/>
            <a:ext cx="2214256" cy="124286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2 144"/>
          <p:cNvCxnSpPr>
            <a:stCxn id="98" idx="4"/>
            <a:endCxn id="102" idx="7"/>
          </p:cNvCxnSpPr>
          <p:nvPr/>
        </p:nvCxnSpPr>
        <p:spPr>
          <a:xfrm flipH="1">
            <a:off x="1123396" y="4545843"/>
            <a:ext cx="904284" cy="76928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ttore 2 147"/>
          <p:cNvCxnSpPr>
            <a:stCxn id="102" idx="4"/>
            <a:endCxn id="103" idx="1"/>
          </p:cNvCxnSpPr>
          <p:nvPr/>
        </p:nvCxnSpPr>
        <p:spPr>
          <a:xfrm>
            <a:off x="1091576" y="5391947"/>
            <a:ext cx="778260" cy="984569"/>
          </a:xfrm>
          <a:prstGeom prst="straightConnector1">
            <a:avLst/>
          </a:prstGeom>
          <a:ln w="28575">
            <a:solidFill>
              <a:srgbClr val="338D3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234" name="Rettangolo 221233"/>
          <p:cNvSpPr/>
          <p:nvPr/>
        </p:nvSpPr>
        <p:spPr>
          <a:xfrm>
            <a:off x="6033120" y="2326228"/>
            <a:ext cx="3816424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encoded path:</a:t>
            </a:r>
          </a:p>
          <a:p>
            <a:pPr marL="457200" indent="-457200">
              <a:buAutoNum type="arabicPeriod"/>
            </a:pPr>
            <a:endParaRPr lang="en-US" sz="500" dirty="0" smtClean="0"/>
          </a:p>
          <a:p>
            <a:pPr marL="914400" lvl="1" indent="-457200">
              <a:buFont typeface="+mj-lt"/>
              <a:buAutoNum type="alphaLcParenR"/>
            </a:pPr>
            <a:r>
              <a:rPr lang="it-IT" sz="2400" dirty="0" err="1" smtClean="0"/>
              <a:t>starts</a:t>
            </a:r>
            <a:r>
              <a:rPr lang="it-IT" sz="2400" dirty="0" smtClean="0"/>
              <a:t> from </a:t>
            </a:r>
            <a:r>
              <a:rPr lang="it-IT" sz="2400" dirty="0" err="1" smtClean="0"/>
              <a:t>root</a:t>
            </a:r>
            <a:endParaRPr lang="it-IT" sz="2400" dirty="0" smtClean="0"/>
          </a:p>
          <a:p>
            <a:pPr marL="914400" lvl="1" indent="-457200">
              <a:buFont typeface="+mj-lt"/>
              <a:buAutoNum type="alphaLcParenR"/>
            </a:pPr>
            <a:endParaRPr lang="it-IT" sz="500" dirty="0" smtClean="0"/>
          </a:p>
          <a:p>
            <a:pPr marL="914400" lvl="1" indent="-457200">
              <a:buFont typeface="+mj-lt"/>
              <a:buAutoNum type="alphaLcParenR"/>
            </a:pPr>
            <a:r>
              <a:rPr lang="it-IT" sz="2400" dirty="0" smtClean="0"/>
              <a:t>successor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left</a:t>
            </a:r>
            <a:r>
              <a:rPr lang="it-IT" sz="2400" dirty="0" smtClean="0"/>
              <a:t> </a:t>
            </a:r>
            <a:r>
              <a:rPr lang="it-IT" sz="2400" dirty="0" err="1" smtClean="0"/>
              <a:t>child</a:t>
            </a:r>
            <a:r>
              <a:rPr lang="it-IT" sz="2400" dirty="0" smtClean="0"/>
              <a:t> (</a:t>
            </a:r>
            <a:r>
              <a:rPr lang="it-IT" sz="2400" dirty="0" err="1" smtClean="0"/>
              <a:t>if</a:t>
            </a:r>
            <a:r>
              <a:rPr lang="it-IT" sz="2400" dirty="0" smtClean="0"/>
              <a:t> </a:t>
            </a:r>
            <a:r>
              <a:rPr lang="it-IT" sz="2400" dirty="0" err="1" smtClean="0"/>
              <a:t>any</a:t>
            </a:r>
            <a:r>
              <a:rPr lang="it-IT" sz="2400" dirty="0" smtClean="0"/>
              <a:t>)</a:t>
            </a:r>
          </a:p>
          <a:p>
            <a:pPr marL="914400" lvl="1" indent="-457200">
              <a:buFont typeface="+mj-lt"/>
              <a:buAutoNum type="alphaLcParenR"/>
            </a:pPr>
            <a:endParaRPr lang="it-IT" sz="500" dirty="0" smtClean="0"/>
          </a:p>
          <a:p>
            <a:pPr marL="914400" lvl="1" indent="-457200">
              <a:buFont typeface="+mj-lt"/>
              <a:buAutoNum type="alphaLcParenR"/>
            </a:pPr>
            <a:r>
              <a:rPr lang="it-IT" sz="2400" dirty="0" err="1" smtClean="0"/>
              <a:t>labels</a:t>
            </a:r>
            <a:r>
              <a:rPr lang="it-IT" sz="2400" dirty="0" smtClean="0"/>
              <a:t> are </a:t>
            </a:r>
            <a:r>
              <a:rPr lang="it-IT" sz="2400" dirty="0" err="1" smtClean="0"/>
              <a:t>used</a:t>
            </a:r>
            <a:r>
              <a:rPr lang="it-IT" sz="2400" dirty="0" smtClean="0"/>
              <a:t> by </a:t>
            </a:r>
            <a:r>
              <a:rPr lang="it-IT" sz="2400" dirty="0" err="1" smtClean="0"/>
              <a:t>increasing</a:t>
            </a:r>
            <a:r>
              <a:rPr lang="it-IT" sz="2400" dirty="0" smtClean="0"/>
              <a:t> </a:t>
            </a:r>
            <a:r>
              <a:rPr lang="it-IT" sz="2400" dirty="0" err="1" smtClean="0"/>
              <a:t>order</a:t>
            </a:r>
            <a:endParaRPr lang="it-IT" sz="2400" dirty="0" smtClean="0"/>
          </a:p>
          <a:p>
            <a:pPr marL="914400" lvl="1" indent="-457200">
              <a:buFont typeface="+mj-lt"/>
              <a:buAutoNum type="alphaLcParenR"/>
            </a:pPr>
            <a:endParaRPr lang="it-IT" sz="500" dirty="0"/>
          </a:p>
          <a:p>
            <a:pPr marL="914400" lvl="1" indent="-457200">
              <a:buFont typeface="+mj-lt"/>
              <a:buAutoNum type="alphaLcParenR"/>
            </a:pPr>
            <a:r>
              <a:rPr lang="it-IT" sz="2400" dirty="0" err="1"/>
              <a:t>ending</a:t>
            </a:r>
            <a:r>
              <a:rPr lang="it-IT" sz="2400" dirty="0"/>
              <a:t> </a:t>
            </a:r>
            <a:r>
              <a:rPr lang="it-IT" sz="2400" dirty="0" err="1"/>
              <a:t>node</a:t>
            </a:r>
            <a:r>
              <a:rPr lang="it-IT" sz="2400" dirty="0"/>
              <a:t> </a:t>
            </a:r>
            <a:r>
              <a:rPr lang="it-IT" sz="2400" dirty="0" err="1"/>
              <a:t>visited</a:t>
            </a:r>
            <a:r>
              <a:rPr lang="it-IT" sz="2400" dirty="0"/>
              <a:t> </a:t>
            </a:r>
            <a:r>
              <a:rPr lang="it-IT" sz="2400" dirty="0" smtClean="0"/>
              <a:t>once</a:t>
            </a:r>
            <a:endParaRPr lang="it-IT" sz="2400" dirty="0"/>
          </a:p>
        </p:txBody>
      </p:sp>
      <p:sp>
        <p:nvSpPr>
          <p:cNvPr id="48" name="Rettangolo 47"/>
          <p:cNvSpPr/>
          <p:nvPr/>
        </p:nvSpPr>
        <p:spPr>
          <a:xfrm>
            <a:off x="3467604" y="6135687"/>
            <a:ext cx="6309932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/>
              <a:t>2. matching relation </a:t>
            </a:r>
            <a:r>
              <a:rPr lang="en-US" sz="2400" dirty="0" smtClean="0">
                <a:sym typeface="Symbol" panose="05050102010706020507" pitchFamily="18" charset="2"/>
              </a:rPr>
              <a:t></a:t>
            </a:r>
            <a:r>
              <a:rPr lang="en-US" sz="2400" dirty="0" smtClean="0"/>
              <a:t> right-child relation</a:t>
            </a:r>
          </a:p>
        </p:txBody>
      </p:sp>
    </p:spTree>
    <p:extLst>
      <p:ext uri="{BB962C8B-B14F-4D97-AF65-F5344CB8AC3E}">
        <p14:creationId xmlns:p14="http://schemas.microsoft.com/office/powerpoint/2010/main" val="42444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18" grpId="0" animBg="1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7339" y="-315913"/>
            <a:ext cx="8915400" cy="1143001"/>
          </a:xfrm>
        </p:spPr>
        <p:txBody>
          <a:bodyPr anchor="b"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Regularity of path-trees</a:t>
            </a:r>
            <a:endParaRPr lang="en-US" cap="smal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1067" y="1059306"/>
            <a:ext cx="9202995" cy="1201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 smtClean="0"/>
              <a:t>Number</a:t>
            </a:r>
            <a:r>
              <a:rPr lang="it-IT" sz="2400" dirty="0" smtClean="0"/>
              <a:t> of </a:t>
            </a:r>
            <a:r>
              <a:rPr lang="it-IT" sz="2400" dirty="0" err="1" smtClean="0"/>
              <a:t>labels</a:t>
            </a:r>
            <a:r>
              <a:rPr lang="it-IT" sz="2400" dirty="0"/>
              <a:t> (per </a:t>
            </a:r>
            <a:r>
              <a:rPr lang="it-IT" sz="2400" dirty="0" err="1"/>
              <a:t>node</a:t>
            </a:r>
            <a:r>
              <a:rPr lang="it-IT" sz="2400" dirty="0"/>
              <a:t>) </a:t>
            </a:r>
            <a:r>
              <a:rPr lang="it-IT" sz="2400" dirty="0" smtClean="0"/>
              <a:t> ≤ </a:t>
            </a:r>
            <a:r>
              <a:rPr lang="en-US" sz="2400" b="1" dirty="0">
                <a:solidFill>
                  <a:srgbClr val="CC3399"/>
                </a:solidFill>
                <a:sym typeface="Symbol"/>
              </a:rPr>
              <a:t></a:t>
            </a:r>
            <a:r>
              <a:rPr lang="it-IT" sz="2400" dirty="0" smtClean="0">
                <a:solidFill>
                  <a:srgbClr val="FF0000"/>
                </a:solidFill>
              </a:rPr>
              <a:t>       </a:t>
            </a:r>
            <a:r>
              <a:rPr lang="it-IT" sz="2400" dirty="0" err="1" smtClean="0"/>
              <a:t>Visible</a:t>
            </a:r>
            <a:r>
              <a:rPr lang="it-IT" sz="2400" dirty="0" smtClean="0"/>
              <a:t> </a:t>
            </a:r>
            <a:r>
              <a:rPr lang="it-IT" sz="2400" dirty="0" err="1" smtClean="0"/>
              <a:t>alphabet</a:t>
            </a:r>
            <a:r>
              <a:rPr lang="it-IT" sz="2400" dirty="0" smtClean="0"/>
              <a:t>: </a:t>
            </a:r>
            <a:r>
              <a:rPr lang="it-IT" sz="24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</a:t>
            </a:r>
          </a:p>
          <a:p>
            <a:pPr marL="0" indent="0">
              <a:buNone/>
            </a:pPr>
            <a:endParaRPr lang="it-IT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cap="small" dirty="0">
                <a:solidFill>
                  <a:srgbClr val="FF0000"/>
                </a:solidFill>
              </a:rPr>
              <a:t>Path</a:t>
            </a:r>
            <a:r>
              <a:rPr lang="en-US" sz="2400" b="1" baseline="-25000" dirty="0">
                <a:solidFill>
                  <a:srgbClr val="FF0000"/>
                </a:solidFill>
                <a:sym typeface="Symbol"/>
              </a:rPr>
              <a:t>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tree automaton accepting </a:t>
            </a:r>
            <a:r>
              <a:rPr lang="en-US" sz="2400" b="1" dirty="0" smtClean="0">
                <a:solidFill>
                  <a:srgbClr val="CC3399"/>
                </a:solidFill>
                <a:sym typeface="Symbol"/>
              </a:rPr>
              <a:t></a:t>
            </a:r>
            <a:r>
              <a:rPr lang="en-US" sz="2400" dirty="0">
                <a:sym typeface="Symbol"/>
              </a:rPr>
              <a:t>-</a:t>
            </a:r>
            <a:r>
              <a:rPr lang="en-US" sz="2400" dirty="0"/>
              <a:t>path-trees </a:t>
            </a:r>
            <a:r>
              <a:rPr lang="en-US" sz="2400" dirty="0" smtClean="0"/>
              <a:t>of </a:t>
            </a:r>
            <a:r>
              <a:rPr lang="en-US" sz="2400" dirty="0"/>
              <a:t>words in </a:t>
            </a:r>
            <a:r>
              <a:rPr lang="it-IT" sz="2400" b="1" dirty="0">
                <a:solidFill>
                  <a:srgbClr val="FF0000"/>
                </a:solidFill>
                <a:sym typeface="Symbol" panose="05050102010706020507" pitchFamily="18" charset="2"/>
              </a:rPr>
              <a:t></a:t>
            </a:r>
            <a:endParaRPr lang="it-IT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</p:txBody>
      </p:sp>
      <p:grpSp>
        <p:nvGrpSpPr>
          <p:cNvPr id="9" name="Gruppo 8"/>
          <p:cNvGrpSpPr/>
          <p:nvPr/>
        </p:nvGrpSpPr>
        <p:grpSpPr>
          <a:xfrm>
            <a:off x="200472" y="3220520"/>
            <a:ext cx="3816424" cy="2800768"/>
            <a:chOff x="2720752" y="2326228"/>
            <a:chExt cx="3816424" cy="2800768"/>
          </a:xfrm>
        </p:grpSpPr>
        <p:sp>
          <p:nvSpPr>
            <p:cNvPr id="4" name="Rettangolo 3"/>
            <p:cNvSpPr/>
            <p:nvPr/>
          </p:nvSpPr>
          <p:spPr>
            <a:xfrm>
              <a:off x="2792760" y="2326228"/>
              <a:ext cx="3744416" cy="3825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ttangolo 2"/>
            <p:cNvSpPr/>
            <p:nvPr/>
          </p:nvSpPr>
          <p:spPr>
            <a:xfrm>
              <a:off x="3224808" y="2708780"/>
              <a:ext cx="3312368" cy="24182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234" name="Rettangolo 221233"/>
            <p:cNvSpPr/>
            <p:nvPr/>
          </p:nvSpPr>
          <p:spPr>
            <a:xfrm>
              <a:off x="2720752" y="2326228"/>
              <a:ext cx="3754894" cy="28007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AutoNum type="arabicPeriod"/>
              </a:pPr>
              <a:r>
                <a:rPr lang="en-US" sz="2000" dirty="0" smtClean="0"/>
                <a:t>encoded path:</a:t>
              </a:r>
            </a:p>
            <a:p>
              <a:pPr marL="457200" indent="-457200">
                <a:buAutoNum type="arabicPeriod"/>
              </a:pPr>
              <a:endParaRPr lang="en-US" sz="400" dirty="0" smtClean="0"/>
            </a:p>
            <a:p>
              <a:pPr marL="914400" lvl="1" indent="-457200">
                <a:buFont typeface="+mj-lt"/>
                <a:buAutoNum type="alphaLcParenR"/>
              </a:pPr>
              <a:r>
                <a:rPr lang="it-IT" sz="2000" dirty="0" err="1" smtClean="0"/>
                <a:t>starts</a:t>
              </a:r>
              <a:r>
                <a:rPr lang="it-IT" sz="2000" dirty="0" smtClean="0"/>
                <a:t> from </a:t>
              </a:r>
              <a:r>
                <a:rPr lang="it-IT" sz="2000" dirty="0" err="1" smtClean="0"/>
                <a:t>root</a:t>
              </a:r>
              <a:endParaRPr lang="it-IT" sz="2000" dirty="0" smtClean="0"/>
            </a:p>
            <a:p>
              <a:pPr marL="914400" lvl="1" indent="-457200">
                <a:buFont typeface="+mj-lt"/>
                <a:buAutoNum type="alphaLcParenR"/>
              </a:pPr>
              <a:endParaRPr lang="it-IT" sz="400" dirty="0" smtClean="0"/>
            </a:p>
            <a:p>
              <a:pPr marL="914400" lvl="1" indent="-457200">
                <a:buFont typeface="+mj-lt"/>
                <a:buAutoNum type="alphaLcParenR"/>
              </a:pPr>
              <a:r>
                <a:rPr lang="it-IT" sz="2000" dirty="0" smtClean="0"/>
                <a:t>successor </a:t>
              </a:r>
              <a:r>
                <a:rPr lang="it-IT" sz="2000" dirty="0" err="1" smtClean="0"/>
                <a:t>is</a:t>
              </a:r>
              <a:r>
                <a:rPr lang="it-IT" sz="2000" dirty="0" smtClean="0"/>
                <a:t> </a:t>
              </a:r>
              <a:r>
                <a:rPr lang="it-IT" sz="2000" dirty="0" err="1" smtClean="0"/>
                <a:t>left</a:t>
              </a:r>
              <a:r>
                <a:rPr lang="it-IT" sz="2000" dirty="0" smtClean="0"/>
                <a:t> </a:t>
              </a:r>
              <a:r>
                <a:rPr lang="it-IT" sz="2000" dirty="0" err="1" smtClean="0"/>
                <a:t>child</a:t>
              </a:r>
              <a:r>
                <a:rPr lang="it-IT" sz="2000" dirty="0" smtClean="0"/>
                <a:t> (</a:t>
              </a:r>
              <a:r>
                <a:rPr lang="it-IT" sz="2000" dirty="0" err="1" smtClean="0"/>
                <a:t>if</a:t>
              </a:r>
              <a:r>
                <a:rPr lang="it-IT" sz="2000" dirty="0" smtClean="0"/>
                <a:t> </a:t>
              </a:r>
              <a:r>
                <a:rPr lang="it-IT" sz="2000" dirty="0" err="1" smtClean="0"/>
                <a:t>any</a:t>
              </a:r>
              <a:r>
                <a:rPr lang="it-IT" sz="2000" dirty="0" smtClean="0"/>
                <a:t>)</a:t>
              </a:r>
            </a:p>
            <a:p>
              <a:pPr marL="914400" lvl="1" indent="-457200">
                <a:buFont typeface="+mj-lt"/>
                <a:buAutoNum type="alphaLcParenR"/>
              </a:pPr>
              <a:endParaRPr lang="it-IT" sz="400" dirty="0" smtClean="0"/>
            </a:p>
            <a:p>
              <a:pPr marL="914400" lvl="1" indent="-457200">
                <a:buFont typeface="+mj-lt"/>
                <a:buAutoNum type="alphaLcParenR"/>
              </a:pPr>
              <a:r>
                <a:rPr lang="it-IT" sz="2000" dirty="0" err="1" smtClean="0"/>
                <a:t>labels</a:t>
              </a:r>
              <a:r>
                <a:rPr lang="it-IT" sz="2000" dirty="0" smtClean="0"/>
                <a:t> are </a:t>
              </a:r>
              <a:r>
                <a:rPr lang="it-IT" sz="2000" dirty="0" err="1" smtClean="0"/>
                <a:t>used</a:t>
              </a:r>
              <a:r>
                <a:rPr lang="it-IT" sz="2000" dirty="0" smtClean="0"/>
                <a:t> by </a:t>
              </a:r>
              <a:r>
                <a:rPr lang="it-IT" sz="2000" dirty="0" err="1" smtClean="0"/>
                <a:t>increasing</a:t>
              </a:r>
              <a:r>
                <a:rPr lang="it-IT" sz="2000" dirty="0" smtClean="0"/>
                <a:t> </a:t>
              </a:r>
              <a:r>
                <a:rPr lang="it-IT" sz="2000" dirty="0" err="1" smtClean="0"/>
                <a:t>order</a:t>
              </a:r>
              <a:endParaRPr lang="it-IT" sz="2000" dirty="0" smtClean="0"/>
            </a:p>
            <a:p>
              <a:pPr marL="914400" lvl="1" indent="-457200">
                <a:buFont typeface="+mj-lt"/>
                <a:buAutoNum type="alphaLcParenR"/>
              </a:pPr>
              <a:endParaRPr lang="it-IT" sz="400" dirty="0"/>
            </a:p>
            <a:p>
              <a:pPr marL="914400" lvl="1" indent="-457200">
                <a:buFont typeface="+mj-lt"/>
                <a:buAutoNum type="alphaLcParenR"/>
              </a:pPr>
              <a:r>
                <a:rPr lang="it-IT" sz="2000" dirty="0" err="1"/>
                <a:t>ending</a:t>
              </a:r>
              <a:r>
                <a:rPr lang="it-IT" sz="2000" dirty="0"/>
                <a:t> </a:t>
              </a:r>
              <a:r>
                <a:rPr lang="it-IT" sz="2000" dirty="0" err="1"/>
                <a:t>node</a:t>
              </a:r>
              <a:r>
                <a:rPr lang="it-IT" sz="2000" dirty="0"/>
                <a:t> </a:t>
              </a:r>
              <a:r>
                <a:rPr lang="it-IT" sz="2000" dirty="0" err="1"/>
                <a:t>visited</a:t>
              </a:r>
              <a:r>
                <a:rPr lang="it-IT" sz="2000" dirty="0"/>
                <a:t> </a:t>
              </a:r>
              <a:r>
                <a:rPr lang="it-IT" sz="2000" dirty="0" smtClean="0"/>
                <a:t>once</a:t>
              </a:r>
              <a:endParaRPr lang="it-IT" sz="2000" dirty="0"/>
            </a:p>
          </p:txBody>
        </p:sp>
      </p:grpSp>
      <p:sp>
        <p:nvSpPr>
          <p:cNvPr id="10" name="Freccia a destra 9"/>
          <p:cNvSpPr/>
          <p:nvPr/>
        </p:nvSpPr>
        <p:spPr>
          <a:xfrm>
            <a:off x="4160912" y="4293096"/>
            <a:ext cx="144016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sellaDiTesto 14"/>
          <p:cNvSpPr txBox="1"/>
          <p:nvPr/>
        </p:nvSpPr>
        <p:spPr>
          <a:xfrm>
            <a:off x="5689906" y="3537590"/>
            <a:ext cx="4029692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 err="1" smtClean="0"/>
              <a:t>local</a:t>
            </a:r>
            <a:r>
              <a:rPr lang="it-IT" sz="2200" dirty="0" smtClean="0"/>
              <a:t> to </a:t>
            </a:r>
            <a:r>
              <a:rPr lang="it-IT" sz="2200" dirty="0" err="1" smtClean="0"/>
              <a:t>each</a:t>
            </a:r>
            <a:r>
              <a:rPr lang="it-IT" sz="2200" dirty="0" smtClean="0"/>
              <a:t> </a:t>
            </a:r>
            <a:r>
              <a:rPr lang="it-IT" sz="2200" dirty="0" err="1" smtClean="0"/>
              <a:t>node</a:t>
            </a:r>
            <a:endParaRPr lang="it-IT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 err="1" smtClean="0"/>
              <a:t>need</a:t>
            </a:r>
            <a:r>
              <a:rPr lang="it-IT" sz="2200" dirty="0" smtClean="0"/>
              <a:t> to </a:t>
            </a:r>
            <a:r>
              <a:rPr lang="it-IT" sz="2200" dirty="0" err="1" smtClean="0"/>
              <a:t>store</a:t>
            </a:r>
            <a:r>
              <a:rPr lang="it-IT" sz="2200" dirty="0" smtClean="0"/>
              <a:t> a </a:t>
            </a:r>
            <a:r>
              <a:rPr lang="it-IT" sz="2200" dirty="0" err="1" smtClean="0"/>
              <a:t>label</a:t>
            </a:r>
            <a:r>
              <a:rPr lang="it-IT" sz="2200" dirty="0" smtClean="0"/>
              <a:t> in the state           </a:t>
            </a:r>
            <a:endParaRPr lang="it-IT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 err="1"/>
              <a:t>c</a:t>
            </a:r>
            <a:r>
              <a:rPr lang="it-IT" sz="2200" dirty="0" err="1" smtClean="0"/>
              <a:t>onstruct</a:t>
            </a:r>
            <a:r>
              <a:rPr lang="it-IT" sz="2200" dirty="0" smtClean="0"/>
              <a:t> A of </a:t>
            </a:r>
            <a:r>
              <a:rPr lang="it-IT" sz="2200" dirty="0" err="1" smtClean="0"/>
              <a:t>size</a:t>
            </a:r>
            <a:r>
              <a:rPr lang="it-IT" sz="2200" dirty="0" smtClean="0"/>
              <a:t> O(2</a:t>
            </a:r>
            <a:r>
              <a:rPr lang="en-US" sz="2200" b="1" baseline="30000" dirty="0" smtClean="0">
                <a:solidFill>
                  <a:srgbClr val="CC3399"/>
                </a:solidFill>
                <a:sym typeface="Symbol"/>
              </a:rPr>
              <a:t></a:t>
            </a:r>
            <a:r>
              <a:rPr lang="it-IT" sz="2200" dirty="0" smtClean="0"/>
              <a:t>) 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206624" y="2743079"/>
            <a:ext cx="212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Part 1 of </a:t>
            </a:r>
            <a:r>
              <a:rPr lang="it-IT" sz="2400" dirty="0" err="1" smtClean="0"/>
              <a:t>def</a:t>
            </a:r>
            <a:r>
              <a:rPr lang="it-IT" sz="2400" dirty="0" smtClean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8407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ccia ad arco 10"/>
          <p:cNvSpPr/>
          <p:nvPr/>
        </p:nvSpPr>
        <p:spPr>
          <a:xfrm>
            <a:off x="3944888" y="2748593"/>
            <a:ext cx="2664296" cy="2309745"/>
          </a:xfrm>
          <a:prstGeom prst="circular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7339" y="-315913"/>
            <a:ext cx="8915400" cy="1143001"/>
          </a:xfrm>
        </p:spPr>
        <p:txBody>
          <a:bodyPr anchor="b"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Regularity of path-trees</a:t>
            </a:r>
            <a:endParaRPr lang="en-US" cap="smal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2792760" y="940658"/>
            <a:ext cx="518457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2. matching relation </a:t>
            </a:r>
            <a:r>
              <a:rPr lang="en-US" sz="2000" dirty="0" smtClean="0">
                <a:sym typeface="Symbol" panose="05050102010706020507" pitchFamily="18" charset="2"/>
              </a:rPr>
              <a:t></a:t>
            </a:r>
            <a:r>
              <a:rPr lang="en-US" sz="2000" dirty="0" smtClean="0"/>
              <a:t> right-child relation</a:t>
            </a:r>
          </a:p>
        </p:txBody>
      </p:sp>
      <p:sp>
        <p:nvSpPr>
          <p:cNvPr id="3" name="Rettangolo arrotondato 2"/>
          <p:cNvSpPr/>
          <p:nvPr/>
        </p:nvSpPr>
        <p:spPr>
          <a:xfrm>
            <a:off x="270794" y="2433716"/>
            <a:ext cx="4176464" cy="255628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400" dirty="0" err="1" smtClean="0">
                <a:solidFill>
                  <a:schemeClr val="tx1"/>
                </a:solidFill>
              </a:rPr>
              <a:t>Automaton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checking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rgbClr val="FF0000"/>
                </a:solidFill>
              </a:rPr>
              <a:t>property</a:t>
            </a:r>
            <a:r>
              <a:rPr lang="it-IT" sz="2400" dirty="0" smtClean="0">
                <a:solidFill>
                  <a:srgbClr val="FF0000"/>
                </a:solidFill>
              </a:rPr>
              <a:t> </a:t>
            </a:r>
            <a:r>
              <a:rPr lang="it-IT" sz="2400" dirty="0" err="1" smtClean="0">
                <a:solidFill>
                  <a:srgbClr val="FF0000"/>
                </a:solidFill>
              </a:rPr>
              <a:t>violations</a:t>
            </a:r>
            <a:r>
              <a:rPr lang="it-IT" sz="2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it-IT" sz="2400" dirty="0" smtClean="0">
                <a:solidFill>
                  <a:schemeClr val="tx1"/>
                </a:solidFill>
              </a:rPr>
              <a:t>(w.r.t. </a:t>
            </a:r>
            <a:r>
              <a:rPr lang="it-IT" sz="2400" dirty="0" err="1" smtClean="0">
                <a:solidFill>
                  <a:schemeClr val="tx1"/>
                </a:solidFill>
              </a:rPr>
              <a:t>each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stack</a:t>
            </a:r>
            <a:r>
              <a:rPr lang="it-IT" sz="2400" dirty="0" smtClean="0">
                <a:solidFill>
                  <a:schemeClr val="tx1"/>
                </a:solidFill>
              </a:rPr>
              <a:t> h)</a:t>
            </a:r>
          </a:p>
          <a:p>
            <a:r>
              <a:rPr lang="it-IT" sz="2400" dirty="0" smtClean="0">
                <a:solidFill>
                  <a:schemeClr val="tx1"/>
                </a:solidFill>
              </a:rPr>
              <a:t>i.e., </a:t>
            </a:r>
            <a:endParaRPr lang="en-US" sz="2400" dirty="0">
              <a:solidFill>
                <a:schemeClr val="tx1"/>
              </a:solidFill>
              <a:sym typeface="Symbol"/>
            </a:endParaRPr>
          </a:p>
          <a:p>
            <a:pPr marL="342900" indent="-342900" algn="ctr">
              <a:buFont typeface="Symbol" pitchFamily="1" charset="2"/>
              <a:buChar char="$"/>
            </a:pPr>
            <a:r>
              <a:rPr lang="en-US" sz="2400" dirty="0" smtClean="0">
                <a:solidFill>
                  <a:schemeClr val="tx1"/>
                </a:solidFill>
                <a:sym typeface="Symbol"/>
              </a:rPr>
              <a:t>u </a:t>
            </a:r>
            <a:r>
              <a:rPr lang="en-US" sz="2400" dirty="0">
                <a:solidFill>
                  <a:schemeClr val="tx1"/>
                </a:solidFill>
                <a:sym typeface="Symbol"/>
              </a:rPr>
              <a:t>&lt; v </a:t>
            </a:r>
            <a:r>
              <a:rPr lang="en-US" sz="2400" dirty="0" err="1">
                <a:solidFill>
                  <a:schemeClr val="tx1"/>
                </a:solidFill>
                <a:sym typeface="Symbol"/>
              </a:rPr>
              <a:t>s.t.</a:t>
            </a:r>
            <a:r>
              <a:rPr lang="en-US" sz="2400" dirty="0">
                <a:solidFill>
                  <a:schemeClr val="tx1"/>
                </a:solidFill>
                <a:sym typeface="Symbol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sym typeface="Symbol"/>
              </a:rPr>
              <a:t>(for stack h)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sym typeface="Symbol"/>
              </a:rPr>
              <a:t>u </a:t>
            </a:r>
            <a:r>
              <a:rPr lang="en-US" sz="2400" dirty="0">
                <a:solidFill>
                  <a:schemeClr val="tx1"/>
                </a:solidFill>
                <a:sym typeface="Symbol"/>
              </a:rPr>
              <a:t>is unmatched call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sym typeface="Symbol"/>
              </a:rPr>
              <a:t>v </a:t>
            </a:r>
            <a:r>
              <a:rPr lang="en-US" sz="2400" dirty="0">
                <a:solidFill>
                  <a:schemeClr val="tx1"/>
                </a:solidFill>
                <a:sym typeface="Symbol"/>
              </a:rPr>
              <a:t>is unmatched </a:t>
            </a:r>
            <a:r>
              <a:rPr lang="en-US" sz="2400" dirty="0" smtClean="0">
                <a:solidFill>
                  <a:schemeClr val="tx1"/>
                </a:solidFill>
                <a:sym typeface="Symbol"/>
              </a:rPr>
              <a:t>ret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8" name="Gruppo 7"/>
          <p:cNvGrpSpPr/>
          <p:nvPr/>
        </p:nvGrpSpPr>
        <p:grpSpPr>
          <a:xfrm>
            <a:off x="416496" y="4240572"/>
            <a:ext cx="5040560" cy="1996740"/>
            <a:chOff x="-1095672" y="2954534"/>
            <a:chExt cx="5040560" cy="199674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6" name="Nuvola 5"/>
            <p:cNvSpPr/>
            <p:nvPr/>
          </p:nvSpPr>
          <p:spPr>
            <a:xfrm>
              <a:off x="-1095672" y="2954534"/>
              <a:ext cx="4976328" cy="1996740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lvl="1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ttangolo 6"/>
            <p:cNvSpPr/>
            <p:nvPr/>
          </p:nvSpPr>
          <p:spPr>
            <a:xfrm>
              <a:off x="-1008112" y="3236783"/>
              <a:ext cx="4953000" cy="12003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crucial </a:t>
              </a:r>
              <a:r>
                <a:rPr lang="en-US" sz="2400" dirty="0" smtClean="0"/>
                <a:t>ability is </a:t>
              </a:r>
              <a:r>
                <a:rPr lang="en-US" sz="2400" dirty="0"/>
                <a:t>to check for the linear ordering &lt;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total size O(</a:t>
              </a:r>
              <a:r>
                <a:rPr lang="en-US" sz="2400" b="1" dirty="0">
                  <a:solidFill>
                    <a:srgbClr val="CC3399"/>
                  </a:solidFill>
                  <a:sym typeface="Symbol"/>
                </a:rPr>
                <a:t></a:t>
              </a:r>
              <a:r>
                <a:rPr lang="en-US" sz="2400" dirty="0"/>
                <a:t>)</a:t>
              </a:r>
            </a:p>
          </p:txBody>
        </p:sp>
      </p:grpSp>
      <p:sp>
        <p:nvSpPr>
          <p:cNvPr id="12" name="Rettangolo arrotondato 11"/>
          <p:cNvSpPr/>
          <p:nvPr/>
        </p:nvSpPr>
        <p:spPr>
          <a:xfrm>
            <a:off x="5817096" y="4005064"/>
            <a:ext cx="3872880" cy="223224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B</a:t>
            </a:r>
            <a:r>
              <a:rPr lang="en-US" sz="2800" baseline="-25000" dirty="0" err="1" smtClean="0">
                <a:solidFill>
                  <a:schemeClr val="tx1"/>
                </a:solidFill>
              </a:rPr>
              <a:t>h</a:t>
            </a:r>
            <a:r>
              <a:rPr lang="en-US" sz="2800" baseline="-25000" dirty="0" smtClean="0">
                <a:solidFill>
                  <a:schemeClr val="tx1"/>
                </a:solidFill>
              </a:rPr>
              <a:t> </a:t>
            </a:r>
            <a:r>
              <a:rPr lang="en-US" sz="2400" baseline="-250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of size 2</a:t>
            </a:r>
            <a:r>
              <a:rPr lang="en-US" sz="2400" baseline="30000" dirty="0" smtClean="0">
                <a:solidFill>
                  <a:schemeClr val="tx1"/>
                </a:solidFill>
              </a:rPr>
              <a:t>O</a:t>
            </a:r>
            <a:r>
              <a:rPr lang="en-US" sz="2400" baseline="30000" dirty="0">
                <a:solidFill>
                  <a:schemeClr val="tx1"/>
                </a:solidFill>
              </a:rPr>
              <a:t>(</a:t>
            </a:r>
            <a:r>
              <a:rPr lang="en-US" sz="2400" b="1" baseline="30000" dirty="0">
                <a:solidFill>
                  <a:schemeClr val="tx1"/>
                </a:solidFill>
                <a:sym typeface="Symbol"/>
              </a:rPr>
              <a:t></a:t>
            </a:r>
            <a:r>
              <a:rPr lang="en-US" sz="2400" baseline="30000" dirty="0" smtClean="0">
                <a:solidFill>
                  <a:schemeClr val="tx1"/>
                </a:solidFill>
              </a:rPr>
              <a:t>)  </a:t>
            </a:r>
            <a:r>
              <a:rPr lang="en-US" sz="2400" dirty="0" err="1">
                <a:solidFill>
                  <a:schemeClr val="tx1"/>
                </a:solidFill>
                <a:sym typeface="Symbol"/>
              </a:rPr>
              <a:t>s.t.</a:t>
            </a:r>
            <a:r>
              <a:rPr lang="en-US" sz="2400" dirty="0">
                <a:solidFill>
                  <a:schemeClr val="tx1"/>
                </a:solidFill>
                <a:sym typeface="Symbol"/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it-IT" sz="2400" dirty="0" smtClean="0">
                <a:solidFill>
                  <a:schemeClr val="tx1"/>
                </a:solidFill>
              </a:rPr>
              <a:t> (for </a:t>
            </a:r>
            <a:r>
              <a:rPr lang="it-IT" sz="2400" dirty="0" err="1" smtClean="0">
                <a:solidFill>
                  <a:schemeClr val="tx1"/>
                </a:solidFill>
              </a:rPr>
              <a:t>path-trees</a:t>
            </a:r>
            <a:r>
              <a:rPr lang="it-IT" sz="2400" dirty="0" smtClean="0">
                <a:solidFill>
                  <a:schemeClr val="tx1"/>
                </a:solidFill>
              </a:rPr>
              <a:t> t)</a:t>
            </a:r>
          </a:p>
          <a:p>
            <a:endParaRPr lang="en-US" sz="600" dirty="0" smtClean="0">
              <a:solidFill>
                <a:schemeClr val="tx1"/>
              </a:solidFill>
              <a:sym typeface="Symbol"/>
            </a:endParaRPr>
          </a:p>
          <a:p>
            <a:pPr marL="0" lvl="1"/>
            <a:r>
              <a:rPr lang="en-US" sz="2800" dirty="0" err="1">
                <a:solidFill>
                  <a:schemeClr val="tx1"/>
                </a:solidFill>
              </a:rPr>
              <a:t>B</a:t>
            </a:r>
            <a:r>
              <a:rPr lang="en-US" sz="2800" baseline="-250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accepts </a:t>
            </a:r>
            <a:r>
              <a:rPr lang="en-US" sz="2400" dirty="0">
                <a:solidFill>
                  <a:srgbClr val="00B050"/>
                </a:solidFill>
              </a:rPr>
              <a:t>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iff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lvl="1"/>
            <a:r>
              <a:rPr lang="en-US" sz="2400" dirty="0">
                <a:solidFill>
                  <a:srgbClr val="00B050"/>
                </a:solidFill>
              </a:rPr>
              <a:t>t </a:t>
            </a:r>
            <a:r>
              <a:rPr lang="en-US" sz="2400" dirty="0" smtClean="0">
                <a:solidFill>
                  <a:schemeClr val="tx1"/>
                </a:solidFill>
              </a:rPr>
              <a:t>does </a:t>
            </a:r>
            <a:r>
              <a:rPr lang="en-US" sz="2400" dirty="0">
                <a:solidFill>
                  <a:schemeClr val="tx1"/>
                </a:solidFill>
              </a:rPr>
              <a:t>not violate Part 2 </a:t>
            </a:r>
            <a:r>
              <a:rPr lang="en-US" sz="2400" dirty="0" smtClean="0">
                <a:solidFill>
                  <a:schemeClr val="tx1"/>
                </a:solidFill>
              </a:rPr>
              <a:t>(w.r.t</a:t>
            </a:r>
            <a:r>
              <a:rPr lang="en-US" sz="2400" dirty="0">
                <a:solidFill>
                  <a:schemeClr val="tx1"/>
                </a:solidFill>
              </a:rPr>
              <a:t>. stack </a:t>
            </a:r>
            <a:r>
              <a:rPr lang="en-US" sz="2400" dirty="0" smtClean="0">
                <a:solidFill>
                  <a:schemeClr val="tx1"/>
                </a:solidFill>
              </a:rPr>
              <a:t>h)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416496" y="908720"/>
            <a:ext cx="87849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Part 2 of </a:t>
            </a:r>
            <a:r>
              <a:rPr lang="en-US" sz="2400" dirty="0" err="1"/>
              <a:t>def</a:t>
            </a:r>
            <a:r>
              <a:rPr lang="en-US" sz="2400" dirty="0" smtClean="0"/>
              <a:t>:</a:t>
            </a:r>
          </a:p>
          <a:p>
            <a:endParaRPr lang="en-US" sz="1200" dirty="0" smtClean="0"/>
          </a:p>
          <a:p>
            <a:r>
              <a:rPr lang="en-US" sz="2400" dirty="0" smtClean="0"/>
              <a:t>For each stack h, we need to ensure that </a:t>
            </a:r>
          </a:p>
          <a:p>
            <a:r>
              <a:rPr lang="en-US" sz="2400" dirty="0" smtClean="0"/>
              <a:t>right-child relation is </a:t>
            </a:r>
            <a:r>
              <a:rPr lang="en-US" sz="2400" i="1" dirty="0" smtClean="0"/>
              <a:t>well-nested</a:t>
            </a:r>
            <a:r>
              <a:rPr lang="en-US" sz="2400" dirty="0" smtClean="0"/>
              <a:t> (edges do not cross)</a:t>
            </a:r>
            <a:endParaRPr lang="en-US" sz="2400" dirty="0"/>
          </a:p>
        </p:txBody>
      </p:sp>
      <p:sp>
        <p:nvSpPr>
          <p:cNvPr id="14" name="Rettangolo 13"/>
          <p:cNvSpPr/>
          <p:nvPr/>
        </p:nvSpPr>
        <p:spPr>
          <a:xfrm>
            <a:off x="6090486" y="2453987"/>
            <a:ext cx="26789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 err="1" smtClean="0"/>
              <a:t>Tree</a:t>
            </a:r>
            <a:r>
              <a:rPr lang="it-IT" sz="2400" dirty="0" smtClean="0"/>
              <a:t> </a:t>
            </a:r>
            <a:r>
              <a:rPr lang="it-IT" sz="2400" dirty="0" err="1" smtClean="0"/>
              <a:t>automaton</a:t>
            </a:r>
            <a:r>
              <a:rPr lang="it-IT" sz="2400" dirty="0" smtClean="0"/>
              <a:t> </a:t>
            </a:r>
          </a:p>
          <a:p>
            <a:r>
              <a:rPr lang="it-IT" sz="2400" dirty="0" err="1" smtClean="0"/>
              <a:t>complementation</a:t>
            </a:r>
            <a:r>
              <a:rPr lang="it-IT" sz="2400" dirty="0" smtClean="0"/>
              <a:t> </a:t>
            </a:r>
            <a:endParaRPr lang="it-IT" sz="2400" dirty="0"/>
          </a:p>
        </p:txBody>
      </p:sp>
      <p:sp>
        <p:nvSpPr>
          <p:cNvPr id="19" name="Esplosione 1 18"/>
          <p:cNvSpPr/>
          <p:nvPr/>
        </p:nvSpPr>
        <p:spPr>
          <a:xfrm>
            <a:off x="416496" y="908720"/>
            <a:ext cx="9217024" cy="5596312"/>
          </a:xfrm>
          <a:prstGeom prst="irregularSeal1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cap="small" dirty="0" smtClean="0">
              <a:solidFill>
                <a:srgbClr val="FF0000"/>
              </a:solidFill>
            </a:endParaRPr>
          </a:p>
          <a:p>
            <a:r>
              <a:rPr lang="en-US" sz="2800" cap="small" dirty="0" smtClean="0">
                <a:solidFill>
                  <a:srgbClr val="FF0000"/>
                </a:solidFill>
              </a:rPr>
              <a:t>Path</a:t>
            </a:r>
            <a:r>
              <a:rPr lang="en-US" sz="2800" b="1" baseline="-25000" dirty="0">
                <a:solidFill>
                  <a:srgbClr val="FF0000"/>
                </a:solidFill>
                <a:sym typeface="Symbol"/>
              </a:rPr>
              <a:t></a:t>
            </a:r>
            <a:r>
              <a:rPr lang="en-US" sz="2800" dirty="0">
                <a:solidFill>
                  <a:schemeClr val="tx1"/>
                </a:solidFill>
              </a:rPr>
              <a:t> is the intersection of </a:t>
            </a:r>
          </a:p>
          <a:p>
            <a:r>
              <a:rPr lang="en-US" sz="2800" dirty="0">
                <a:solidFill>
                  <a:schemeClr val="tx1"/>
                </a:solidFill>
              </a:rPr>
              <a:t>A and all the </a:t>
            </a:r>
            <a:r>
              <a:rPr lang="en-US" sz="2800" dirty="0" err="1">
                <a:solidFill>
                  <a:schemeClr val="tx1"/>
                </a:solidFill>
              </a:rPr>
              <a:t>B</a:t>
            </a:r>
            <a:r>
              <a:rPr lang="en-US" sz="2800" baseline="-25000" dirty="0" err="1">
                <a:solidFill>
                  <a:schemeClr val="tx1"/>
                </a:solidFill>
              </a:rPr>
              <a:t>h</a:t>
            </a:r>
            <a:r>
              <a:rPr lang="en-US" sz="3200" baseline="-25000" dirty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     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smtClean="0">
                <a:solidFill>
                  <a:schemeClr val="tx1"/>
                </a:solidFill>
              </a:rPr>
              <a:t>size of </a:t>
            </a:r>
            <a:r>
              <a:rPr lang="en-US" sz="2800" cap="small" dirty="0">
                <a:solidFill>
                  <a:srgbClr val="FF0000"/>
                </a:solidFill>
              </a:rPr>
              <a:t>Path</a:t>
            </a:r>
            <a:r>
              <a:rPr lang="en-US" sz="2800" b="1" baseline="-25000" dirty="0">
                <a:solidFill>
                  <a:srgbClr val="FF0000"/>
                </a:solidFill>
                <a:sym typeface="Symbol"/>
              </a:rPr>
              <a:t></a:t>
            </a:r>
            <a:r>
              <a:rPr lang="en-US" sz="2800" dirty="0">
                <a:solidFill>
                  <a:schemeClr val="tx1"/>
                </a:solidFill>
              </a:rPr>
              <a:t> is </a:t>
            </a:r>
            <a:r>
              <a:rPr lang="en-US" sz="3200" dirty="0">
                <a:solidFill>
                  <a:schemeClr val="tx1"/>
                </a:solidFill>
              </a:rPr>
              <a:t>2</a:t>
            </a:r>
            <a:r>
              <a:rPr lang="en-US" sz="3200" baseline="30000" dirty="0">
                <a:solidFill>
                  <a:schemeClr val="tx1"/>
                </a:solidFill>
              </a:rPr>
              <a:t>O(n</a:t>
            </a:r>
            <a:r>
              <a:rPr lang="en-US" sz="1200" baseline="30000" dirty="0">
                <a:solidFill>
                  <a:schemeClr val="tx1"/>
                </a:solidFill>
              </a:rPr>
              <a:t> </a:t>
            </a:r>
            <a:r>
              <a:rPr lang="en-US" sz="3200" b="1" baseline="30000" dirty="0">
                <a:solidFill>
                  <a:schemeClr val="tx1"/>
                </a:solidFill>
                <a:sym typeface="Symbol"/>
              </a:rPr>
              <a:t></a:t>
            </a:r>
            <a:r>
              <a:rPr lang="en-US" sz="3200" baseline="30000" dirty="0">
                <a:solidFill>
                  <a:schemeClr val="tx1"/>
                </a:solidFill>
              </a:rPr>
              <a:t>)</a:t>
            </a:r>
            <a:r>
              <a:rPr lang="en-US" sz="2800" dirty="0">
                <a:solidFill>
                  <a:schemeClr val="tx1"/>
                </a:solidFill>
              </a:rPr>
              <a:t> )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52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12" grpId="0" animBg="1"/>
      <p:bldP spid="14" grpId="0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1253" y="-243408"/>
            <a:ext cx="9222267" cy="1143001"/>
          </a:xfrm>
        </p:spPr>
        <p:txBody>
          <a:bodyPr anchor="b"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Bounded path-tree languages (TMPL)</a:t>
            </a:r>
            <a:endParaRPr lang="en-US" cap="smal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7349" y="1700809"/>
            <a:ext cx="8346131" cy="403244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Fix a bound </a:t>
            </a:r>
            <a:r>
              <a:rPr lang="en-US" sz="2800" b="1" dirty="0" smtClean="0">
                <a:solidFill>
                  <a:srgbClr val="CC3399"/>
                </a:solidFill>
                <a:sym typeface="Symbol"/>
              </a:rPr>
              <a:t></a:t>
            </a:r>
          </a:p>
          <a:p>
            <a:endParaRPr lang="en-US" sz="1400" dirty="0" smtClean="0"/>
          </a:p>
          <a:p>
            <a:r>
              <a:rPr lang="en-US" sz="2800" dirty="0" smtClean="0"/>
              <a:t>We restrict to languages formed of words that can be encoded into a </a:t>
            </a:r>
            <a:r>
              <a:rPr lang="en-US" sz="2800" b="1" dirty="0" smtClean="0">
                <a:solidFill>
                  <a:srgbClr val="CC3399"/>
                </a:solidFill>
                <a:sym typeface="Symbol"/>
              </a:rPr>
              <a:t></a:t>
            </a:r>
            <a:r>
              <a:rPr lang="en-US" sz="2800" dirty="0" smtClean="0"/>
              <a:t>-path-tree</a:t>
            </a:r>
          </a:p>
          <a:p>
            <a:endParaRPr lang="en-US" sz="1400" dirty="0" smtClean="0"/>
          </a:p>
          <a:p>
            <a:r>
              <a:rPr lang="it-IT" sz="2800" dirty="0" smtClean="0"/>
              <a:t>For a </a:t>
            </a:r>
            <a:r>
              <a:rPr lang="it-IT" sz="2800" dirty="0" err="1" smtClean="0"/>
              <a:t>visibly</a:t>
            </a:r>
            <a:r>
              <a:rPr lang="it-IT" sz="2800" dirty="0" smtClean="0"/>
              <a:t> n-</a:t>
            </a:r>
            <a:r>
              <a:rPr lang="it-IT" sz="2800" dirty="0" err="1" smtClean="0"/>
              <a:t>stack</a:t>
            </a:r>
            <a:r>
              <a:rPr lang="it-IT" sz="2800" dirty="0" smtClean="0"/>
              <a:t> </a:t>
            </a:r>
            <a:r>
              <a:rPr lang="it-IT" sz="2800" dirty="0" err="1" smtClean="0"/>
              <a:t>alphabet</a:t>
            </a:r>
            <a:r>
              <a:rPr lang="it-IT" sz="2800" dirty="0" smtClean="0"/>
              <a:t> </a:t>
            </a:r>
            <a:r>
              <a:rPr lang="it-IT" sz="28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</a:t>
            </a:r>
            <a:r>
              <a:rPr lang="it-IT" sz="2800" dirty="0" smtClean="0"/>
              <a:t>,  </a:t>
            </a:r>
            <a:r>
              <a:rPr lang="it-IT" sz="2800" dirty="0" err="1" smtClean="0">
                <a:solidFill>
                  <a:srgbClr val="338D33"/>
                </a:solidFill>
              </a:rPr>
              <a:t>complementation</a:t>
            </a:r>
            <a:r>
              <a:rPr lang="it-IT" sz="2800" dirty="0" smtClean="0">
                <a:solidFill>
                  <a:srgbClr val="338D33"/>
                </a:solidFill>
              </a:rPr>
              <a:t> </a:t>
            </a:r>
            <a:r>
              <a:rPr lang="it-IT" sz="2800" dirty="0" err="1" smtClean="0"/>
              <a:t>is</a:t>
            </a:r>
            <a:r>
              <a:rPr lang="it-IT" sz="2800" dirty="0" smtClean="0"/>
              <a:t> </a:t>
            </a:r>
            <a:r>
              <a:rPr lang="it-IT" sz="2800" dirty="0" err="1" smtClean="0"/>
              <a:t>defined</a:t>
            </a:r>
            <a:r>
              <a:rPr lang="it-IT" sz="2800" dirty="0" smtClean="0"/>
              <a:t> w.r.t. </a:t>
            </a:r>
            <a:r>
              <a:rPr lang="it-IT" sz="2800" dirty="0" err="1" smtClean="0"/>
              <a:t>all</a:t>
            </a:r>
            <a:r>
              <a:rPr lang="it-IT" sz="2800" dirty="0" smtClean="0"/>
              <a:t> </a:t>
            </a:r>
            <a:r>
              <a:rPr lang="it-IT" sz="2800" dirty="0" err="1" smtClean="0"/>
              <a:t>words</a:t>
            </a:r>
            <a:r>
              <a:rPr lang="it-IT" sz="2800" dirty="0" smtClean="0"/>
              <a:t> over </a:t>
            </a:r>
            <a:r>
              <a:rPr lang="it-IT" sz="28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</a:t>
            </a:r>
            <a:r>
              <a:rPr lang="it-IT" sz="2800" dirty="0" smtClean="0"/>
              <a:t> </a:t>
            </a:r>
            <a:r>
              <a:rPr lang="it-IT" sz="2800" dirty="0" err="1" smtClean="0"/>
              <a:t>that</a:t>
            </a:r>
            <a:r>
              <a:rPr lang="it-IT" sz="2800" dirty="0" smtClean="0"/>
              <a:t> can be </a:t>
            </a:r>
            <a:r>
              <a:rPr lang="it-IT" sz="2800" dirty="0" err="1" smtClean="0"/>
              <a:t>ecoded</a:t>
            </a:r>
            <a:r>
              <a:rPr lang="it-IT" sz="2800" dirty="0" smtClean="0"/>
              <a:t> </a:t>
            </a:r>
            <a:r>
              <a:rPr lang="it-IT" sz="2800" dirty="0" err="1" smtClean="0"/>
              <a:t>into</a:t>
            </a:r>
            <a:r>
              <a:rPr lang="it-IT" sz="2800" dirty="0" smtClean="0"/>
              <a:t> a </a:t>
            </a:r>
            <a:r>
              <a:rPr lang="en-US" sz="2800" b="1" dirty="0" smtClean="0">
                <a:solidFill>
                  <a:srgbClr val="CC3399"/>
                </a:solidFill>
                <a:sym typeface="Symbol"/>
              </a:rPr>
              <a:t></a:t>
            </a:r>
            <a:r>
              <a:rPr lang="it-IT" sz="2800" dirty="0" smtClean="0"/>
              <a:t>–</a:t>
            </a:r>
            <a:r>
              <a:rPr lang="it-IT" sz="2800" dirty="0" err="1" smtClean="0"/>
              <a:t>path-tree</a:t>
            </a:r>
            <a:endParaRPr lang="it-IT" sz="2800" dirty="0" smtClean="0"/>
          </a:p>
        </p:txBody>
      </p:sp>
    </p:spTree>
    <p:extLst>
      <p:ext uri="{BB962C8B-B14F-4D97-AF65-F5344CB8AC3E}">
        <p14:creationId xmlns:p14="http://schemas.microsoft.com/office/powerpoint/2010/main" val="3143386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515093" y="58614"/>
            <a:ext cx="8915400" cy="850106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accent2">
                    <a:lumMod val="50000"/>
                  </a:schemeClr>
                </a:solidFill>
              </a:rPr>
              <a:t>TMPL are </a:t>
            </a:r>
            <a:r>
              <a:rPr lang="it-IT" dirty="0" err="1" smtClean="0">
                <a:solidFill>
                  <a:schemeClr val="accent2">
                    <a:lumMod val="50000"/>
                  </a:schemeClr>
                </a:solidFill>
              </a:rPr>
              <a:t>nondeterministic</a:t>
            </a:r>
            <a:endParaRPr lang="it-IT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272481" y="1700808"/>
            <a:ext cx="6336704" cy="475252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it-IT" sz="1100" dirty="0"/>
          </a:p>
          <a:p>
            <a:pPr marL="0" indent="0">
              <a:buNone/>
            </a:pPr>
            <a:endParaRPr lang="it-IT" sz="1100" dirty="0" smtClean="0"/>
          </a:p>
          <a:p>
            <a:r>
              <a:rPr lang="it-IT" sz="2800" dirty="0" smtClean="0"/>
              <a:t>L = {(ab)</a:t>
            </a:r>
            <a:r>
              <a:rPr lang="it-IT" sz="2800" baseline="30000" dirty="0" smtClean="0"/>
              <a:t>i </a:t>
            </a:r>
            <a:r>
              <a:rPr lang="it-IT" sz="2800" dirty="0" err="1" smtClean="0"/>
              <a:t>c</a:t>
            </a:r>
            <a:r>
              <a:rPr lang="it-IT" sz="2800" baseline="30000" dirty="0" err="1" smtClean="0">
                <a:solidFill>
                  <a:srgbClr val="FF0000"/>
                </a:solidFill>
              </a:rPr>
              <a:t>j</a:t>
            </a:r>
            <a:r>
              <a:rPr lang="it-IT" sz="2800" dirty="0" err="1" smtClean="0"/>
              <a:t>d</a:t>
            </a:r>
            <a:r>
              <a:rPr lang="it-IT" sz="2800" baseline="30000" dirty="0" err="1" smtClean="0"/>
              <a:t>i</a:t>
            </a:r>
            <a:r>
              <a:rPr lang="it-IT" sz="2800" baseline="30000" dirty="0" smtClean="0"/>
              <a:t>-j </a:t>
            </a:r>
            <a:r>
              <a:rPr lang="it-IT" sz="2800" dirty="0" err="1" smtClean="0"/>
              <a:t>e</a:t>
            </a:r>
            <a:r>
              <a:rPr lang="it-IT" sz="2800" baseline="30000" dirty="0" err="1" smtClean="0">
                <a:solidFill>
                  <a:srgbClr val="FF0000"/>
                </a:solidFill>
              </a:rPr>
              <a:t>j</a:t>
            </a:r>
            <a:r>
              <a:rPr lang="it-IT" sz="2800" dirty="0" err="1" smtClean="0"/>
              <a:t>f</a:t>
            </a:r>
            <a:r>
              <a:rPr lang="it-IT" sz="2800" baseline="30000" dirty="0" err="1" smtClean="0"/>
              <a:t>i</a:t>
            </a:r>
            <a:r>
              <a:rPr lang="it-IT" sz="2800" baseline="30000" dirty="0" smtClean="0"/>
              <a:t>-j </a:t>
            </a:r>
            <a:r>
              <a:rPr lang="en-US" sz="2800" dirty="0" smtClean="0"/>
              <a:t>| </a:t>
            </a:r>
            <a:r>
              <a:rPr lang="en-US" sz="2800" dirty="0" err="1" smtClean="0"/>
              <a:t>i,j</a:t>
            </a:r>
            <a:r>
              <a:rPr lang="en-US" sz="2800" dirty="0" smtClean="0"/>
              <a:t>&gt;0}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400" dirty="0" smtClean="0"/>
              <a:t>is inherently nondeterministic for MPA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400" dirty="0" smtClean="0"/>
              <a:t>[La Torre-</a:t>
            </a:r>
            <a:r>
              <a:rPr lang="en-US" sz="2400" dirty="0" err="1" smtClean="0"/>
              <a:t>Madhusudan</a:t>
            </a:r>
            <a:r>
              <a:rPr lang="en-US" sz="2400" dirty="0" smtClean="0"/>
              <a:t>-</a:t>
            </a:r>
            <a:r>
              <a:rPr lang="en-US" sz="2400" dirty="0" err="1" smtClean="0"/>
              <a:t>Parlato</a:t>
            </a:r>
            <a:r>
              <a:rPr lang="en-US" sz="2400" dirty="0" smtClean="0"/>
              <a:t>, LICS’07]</a:t>
            </a:r>
            <a:endParaRPr lang="it-IT" dirty="0" smtClean="0"/>
          </a:p>
          <a:p>
            <a:pPr lvl="1"/>
            <a:endParaRPr lang="it-IT" sz="1200" dirty="0" smtClean="0"/>
          </a:p>
          <a:p>
            <a:pPr lvl="1"/>
            <a:r>
              <a:rPr lang="it-IT" sz="2400" dirty="0" smtClean="0"/>
              <a:t>j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arbitrary</a:t>
            </a:r>
            <a:r>
              <a:rPr lang="it-IT" sz="2400" dirty="0" smtClean="0"/>
              <a:t> and </a:t>
            </a:r>
            <a:r>
              <a:rPr lang="it-IT" sz="2400" dirty="0" err="1" smtClean="0"/>
              <a:t>needs</a:t>
            </a:r>
            <a:r>
              <a:rPr lang="it-IT" sz="2400" dirty="0" smtClean="0"/>
              <a:t> to be the </a:t>
            </a:r>
            <a:r>
              <a:rPr lang="it-IT" sz="2400" dirty="0" err="1" smtClean="0"/>
              <a:t>same</a:t>
            </a:r>
            <a:r>
              <a:rPr lang="it-IT" sz="2400" dirty="0" smtClean="0"/>
              <a:t> for </a:t>
            </a:r>
            <a:r>
              <a:rPr lang="it-IT" sz="2400" dirty="0" err="1" smtClean="0"/>
              <a:t>both</a:t>
            </a:r>
            <a:r>
              <a:rPr lang="it-IT" sz="2400" dirty="0" smtClean="0"/>
              <a:t> </a:t>
            </a:r>
            <a:r>
              <a:rPr lang="it-IT" sz="2400" dirty="0" err="1" smtClean="0"/>
              <a:t>stacks</a:t>
            </a:r>
            <a:r>
              <a:rPr lang="it-IT" sz="2400" dirty="0" smtClean="0"/>
              <a:t> </a:t>
            </a:r>
          </a:p>
          <a:p>
            <a:pPr lvl="1"/>
            <a:endParaRPr lang="it-IT" sz="100" dirty="0" smtClean="0"/>
          </a:p>
          <a:p>
            <a:pPr lvl="1"/>
            <a:r>
              <a:rPr lang="it-IT" sz="2400" dirty="0" smtClean="0"/>
              <a:t>a </a:t>
            </a:r>
            <a:r>
              <a:rPr lang="it-IT" sz="2400" dirty="0" err="1" smtClean="0"/>
              <a:t>guess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needed</a:t>
            </a:r>
            <a:r>
              <a:rPr lang="it-IT" sz="2400" dirty="0" smtClean="0"/>
              <a:t> </a:t>
            </a:r>
            <a:r>
              <a:rPr lang="it-IT" sz="2400" dirty="0" err="1" smtClean="0"/>
              <a:t>when</a:t>
            </a:r>
            <a:r>
              <a:rPr lang="it-IT" sz="2400" dirty="0" smtClean="0"/>
              <a:t> </a:t>
            </a:r>
            <a:r>
              <a:rPr lang="it-IT" sz="2400" dirty="0" err="1" smtClean="0"/>
              <a:t>pushing</a:t>
            </a:r>
            <a:r>
              <a:rPr lang="it-IT" sz="2400" dirty="0" smtClean="0"/>
              <a:t> </a:t>
            </a:r>
            <a:r>
              <a:rPr lang="it-IT" sz="2400" dirty="0" err="1" smtClean="0"/>
              <a:t>both</a:t>
            </a:r>
            <a:r>
              <a:rPr lang="it-IT" sz="2400" dirty="0" smtClean="0"/>
              <a:t> </a:t>
            </a:r>
            <a:r>
              <a:rPr lang="it-IT" sz="2400" dirty="0" err="1" smtClean="0"/>
              <a:t>stacks</a:t>
            </a:r>
            <a:endParaRPr lang="it-IT" sz="2400" dirty="0" smtClean="0"/>
          </a:p>
          <a:p>
            <a:pPr marL="457200" lvl="1" indent="0">
              <a:buNone/>
            </a:pPr>
            <a:r>
              <a:rPr lang="it-IT" sz="2400" dirty="0" smtClean="0"/>
              <a:t>(standard  </a:t>
            </a:r>
            <a:r>
              <a:rPr lang="it-IT" sz="2400" dirty="0" err="1" smtClean="0"/>
              <a:t>proof</a:t>
            </a:r>
            <a:r>
              <a:rPr lang="it-IT" sz="2400" dirty="0" smtClean="0"/>
              <a:t> by </a:t>
            </a:r>
            <a:r>
              <a:rPr lang="it-IT" sz="2400" dirty="0" err="1" smtClean="0"/>
              <a:t>contradiction</a:t>
            </a:r>
            <a:r>
              <a:rPr lang="it-IT" sz="2400" dirty="0" smtClean="0"/>
              <a:t>)</a:t>
            </a:r>
          </a:p>
          <a:p>
            <a:endParaRPr lang="it-IT" sz="1050" dirty="0" smtClean="0"/>
          </a:p>
          <a:p>
            <a:r>
              <a:rPr lang="it-IT" sz="2400" dirty="0" err="1" smtClean="0"/>
              <a:t>all</a:t>
            </a:r>
            <a:r>
              <a:rPr lang="it-IT" sz="2400" dirty="0" smtClean="0"/>
              <a:t> </a:t>
            </a:r>
            <a:r>
              <a:rPr lang="it-IT" sz="2400" dirty="0" err="1" smtClean="0"/>
              <a:t>words</a:t>
            </a:r>
            <a:r>
              <a:rPr lang="it-IT" sz="2400" dirty="0" smtClean="0"/>
              <a:t> in L are </a:t>
            </a:r>
            <a:r>
              <a:rPr lang="it-IT" sz="2400" dirty="0" smtClean="0">
                <a:solidFill>
                  <a:srgbClr val="FF0000"/>
                </a:solidFill>
              </a:rPr>
              <a:t>5</a:t>
            </a:r>
            <a:r>
              <a:rPr lang="it-IT" sz="2400" dirty="0" smtClean="0"/>
              <a:t>-path-trees </a:t>
            </a:r>
            <a:endParaRPr lang="it-IT" sz="2400" dirty="0"/>
          </a:p>
          <a:p>
            <a:pPr marL="457200" lvl="1" indent="0">
              <a:buNone/>
            </a:pPr>
            <a:endParaRPr lang="it-IT" sz="1100" dirty="0" smtClean="0"/>
          </a:p>
        </p:txBody>
      </p:sp>
      <p:sp>
        <p:nvSpPr>
          <p:cNvPr id="2" name="Rettangolo 1"/>
          <p:cNvSpPr/>
          <p:nvPr/>
        </p:nvSpPr>
        <p:spPr>
          <a:xfrm>
            <a:off x="560512" y="1085835"/>
            <a:ext cx="7761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err="1"/>
              <a:t>visibly</a:t>
            </a:r>
            <a:r>
              <a:rPr lang="it-IT" sz="2400" dirty="0"/>
              <a:t> </a:t>
            </a:r>
            <a:r>
              <a:rPr lang="it-IT" sz="2400" dirty="0" err="1"/>
              <a:t>alphabet</a:t>
            </a:r>
            <a:r>
              <a:rPr lang="it-IT" sz="2400" dirty="0"/>
              <a:t>:           </a:t>
            </a:r>
            <a:r>
              <a:rPr lang="it-IT" sz="2400" dirty="0" err="1"/>
              <a:t>stack</a:t>
            </a:r>
            <a:r>
              <a:rPr lang="it-IT" sz="2400" dirty="0"/>
              <a:t> 1    a (call)  --  </a:t>
            </a:r>
            <a:r>
              <a:rPr lang="it-IT" sz="2400" dirty="0" err="1">
                <a:solidFill>
                  <a:srgbClr val="FF0000"/>
                </a:solidFill>
              </a:rPr>
              <a:t>c</a:t>
            </a:r>
            <a:r>
              <a:rPr lang="it-IT" sz="2400" dirty="0" err="1"/>
              <a:t>,</a:t>
            </a:r>
            <a:r>
              <a:rPr lang="it-IT" sz="2400" dirty="0" err="1">
                <a:solidFill>
                  <a:srgbClr val="FF0000"/>
                </a:solidFill>
              </a:rPr>
              <a:t>d</a:t>
            </a:r>
            <a:r>
              <a:rPr lang="it-IT" sz="2400" dirty="0"/>
              <a:t> (</a:t>
            </a:r>
            <a:r>
              <a:rPr lang="it-IT" sz="2400" dirty="0" err="1"/>
              <a:t>ret</a:t>
            </a:r>
            <a:r>
              <a:rPr lang="it-IT" sz="2400" dirty="0"/>
              <a:t>)</a:t>
            </a:r>
          </a:p>
          <a:p>
            <a:r>
              <a:rPr lang="it-IT" sz="2400" dirty="0"/>
              <a:t>                                    </a:t>
            </a:r>
            <a:r>
              <a:rPr lang="it-IT" sz="2400" dirty="0" err="1"/>
              <a:t>stack</a:t>
            </a:r>
            <a:r>
              <a:rPr lang="it-IT" sz="2400" dirty="0"/>
              <a:t> 2    b (call)  --  </a:t>
            </a:r>
            <a:r>
              <a:rPr lang="it-IT" sz="2400" dirty="0" err="1">
                <a:solidFill>
                  <a:srgbClr val="FF0000"/>
                </a:solidFill>
              </a:rPr>
              <a:t>e</a:t>
            </a:r>
            <a:r>
              <a:rPr lang="it-IT" sz="2400" dirty="0" err="1"/>
              <a:t>,</a:t>
            </a:r>
            <a:r>
              <a:rPr lang="it-IT" sz="2400" dirty="0" err="1">
                <a:solidFill>
                  <a:srgbClr val="FF0000"/>
                </a:solidFill>
              </a:rPr>
              <a:t>f</a:t>
            </a:r>
            <a:r>
              <a:rPr lang="it-IT" sz="2400" dirty="0"/>
              <a:t> (</a:t>
            </a:r>
            <a:r>
              <a:rPr lang="it-IT" sz="2400" dirty="0" err="1"/>
              <a:t>ret</a:t>
            </a:r>
            <a:r>
              <a:rPr lang="it-IT" sz="2400" dirty="0"/>
              <a:t>)</a:t>
            </a:r>
          </a:p>
        </p:txBody>
      </p:sp>
      <p:sp>
        <p:nvSpPr>
          <p:cNvPr id="7" name="AutoShape 36"/>
          <p:cNvSpPr>
            <a:spLocks noChangeArrowheads="1"/>
          </p:cNvSpPr>
          <p:nvPr/>
        </p:nvSpPr>
        <p:spPr bwMode="auto">
          <a:xfrm>
            <a:off x="8726189" y="2825870"/>
            <a:ext cx="468000" cy="252000"/>
          </a:xfrm>
          <a:prstGeom prst="flowChartConnector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 smtClean="0"/>
              <a:t>a</a:t>
            </a:r>
            <a:endParaRPr lang="en-US" sz="4400" dirty="0"/>
          </a:p>
        </p:txBody>
      </p:sp>
      <p:sp>
        <p:nvSpPr>
          <p:cNvPr id="8" name="AutoShape 37"/>
          <p:cNvSpPr>
            <a:spLocks noChangeArrowheads="1"/>
          </p:cNvSpPr>
          <p:nvPr/>
        </p:nvSpPr>
        <p:spPr bwMode="auto">
          <a:xfrm>
            <a:off x="7951192" y="3840445"/>
            <a:ext cx="468000" cy="252000"/>
          </a:xfrm>
          <a:prstGeom prst="flowChartConnector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 smtClean="0"/>
              <a:t>b</a:t>
            </a:r>
            <a:endParaRPr lang="en-US" dirty="0"/>
          </a:p>
        </p:txBody>
      </p:sp>
      <p:cxnSp>
        <p:nvCxnSpPr>
          <p:cNvPr id="9" name="AutoShape 40"/>
          <p:cNvCxnSpPr>
            <a:cxnSpLocks noChangeShapeType="1"/>
            <a:endCxn id="8" idx="0"/>
          </p:cNvCxnSpPr>
          <p:nvPr/>
        </p:nvCxnSpPr>
        <p:spPr bwMode="auto">
          <a:xfrm flipH="1">
            <a:off x="8185192" y="3066496"/>
            <a:ext cx="641785" cy="77394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med"/>
          </a:ln>
          <a:effectLst/>
        </p:spPr>
      </p:cxnSp>
      <p:sp>
        <p:nvSpPr>
          <p:cNvPr id="10" name="AutoShape 41"/>
          <p:cNvSpPr>
            <a:spLocks noChangeArrowheads="1"/>
          </p:cNvSpPr>
          <p:nvPr/>
        </p:nvSpPr>
        <p:spPr bwMode="auto">
          <a:xfrm>
            <a:off x="7257256" y="4761176"/>
            <a:ext cx="468000" cy="252000"/>
          </a:xfrm>
          <a:prstGeom prst="flowChartConnector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 smtClean="0"/>
              <a:t>a</a:t>
            </a:r>
            <a:endParaRPr lang="en-US" sz="4400" dirty="0"/>
          </a:p>
        </p:txBody>
      </p:sp>
      <p:cxnSp>
        <p:nvCxnSpPr>
          <p:cNvPr id="11" name="AutoShape 42"/>
          <p:cNvCxnSpPr>
            <a:cxnSpLocks noChangeShapeType="1"/>
            <a:stCxn id="8" idx="3"/>
            <a:endCxn id="10" idx="0"/>
          </p:cNvCxnSpPr>
          <p:nvPr/>
        </p:nvCxnSpPr>
        <p:spPr bwMode="auto">
          <a:xfrm flipH="1">
            <a:off x="7491256" y="4055540"/>
            <a:ext cx="528473" cy="70563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med"/>
          </a:ln>
          <a:effectLst/>
        </p:spPr>
      </p:cxnSp>
      <p:sp>
        <p:nvSpPr>
          <p:cNvPr id="12" name="AutoShape 43"/>
          <p:cNvSpPr>
            <a:spLocks noChangeArrowheads="1"/>
          </p:cNvSpPr>
          <p:nvPr/>
        </p:nvSpPr>
        <p:spPr bwMode="auto">
          <a:xfrm>
            <a:off x="7995416" y="5265971"/>
            <a:ext cx="468000" cy="252000"/>
          </a:xfrm>
          <a:prstGeom prst="flowChartConnector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c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" name="AutoShape 45"/>
          <p:cNvSpPr>
            <a:spLocks noChangeArrowheads="1"/>
          </p:cNvSpPr>
          <p:nvPr/>
        </p:nvSpPr>
        <p:spPr bwMode="auto">
          <a:xfrm>
            <a:off x="8708806" y="4438927"/>
            <a:ext cx="468000" cy="252000"/>
          </a:xfrm>
          <a:prstGeom prst="flowChartConnector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f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4" name="AutoShape 46"/>
          <p:cNvCxnSpPr>
            <a:cxnSpLocks noChangeShapeType="1"/>
            <a:stCxn id="8" idx="5"/>
            <a:endCxn id="13" idx="0"/>
          </p:cNvCxnSpPr>
          <p:nvPr/>
        </p:nvCxnSpPr>
        <p:spPr bwMode="auto">
          <a:xfrm>
            <a:off x="8350655" y="4055540"/>
            <a:ext cx="592151" cy="383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med"/>
          </a:ln>
          <a:effectLst/>
        </p:spPr>
      </p:cxnSp>
      <p:sp>
        <p:nvSpPr>
          <p:cNvPr id="15" name="AutoShape 49"/>
          <p:cNvSpPr>
            <a:spLocks noChangeArrowheads="1"/>
          </p:cNvSpPr>
          <p:nvPr/>
        </p:nvSpPr>
        <p:spPr bwMode="auto">
          <a:xfrm>
            <a:off x="9416972" y="3440705"/>
            <a:ext cx="468000" cy="252000"/>
          </a:xfrm>
          <a:prstGeom prst="flowChartConnector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d</a:t>
            </a:r>
            <a:endParaRPr lang="en-US" sz="2000" dirty="0"/>
          </a:p>
        </p:txBody>
      </p:sp>
      <p:cxnSp>
        <p:nvCxnSpPr>
          <p:cNvPr id="16" name="AutoShape 50"/>
          <p:cNvCxnSpPr>
            <a:cxnSpLocks noChangeShapeType="1"/>
            <a:stCxn id="7" idx="5"/>
            <a:endCxn id="15" idx="0"/>
          </p:cNvCxnSpPr>
          <p:nvPr/>
        </p:nvCxnSpPr>
        <p:spPr bwMode="auto">
          <a:xfrm>
            <a:off x="9125652" y="3040965"/>
            <a:ext cx="525320" cy="3997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med"/>
          </a:ln>
          <a:effectLst/>
        </p:spPr>
      </p:cxnSp>
      <p:cxnSp>
        <p:nvCxnSpPr>
          <p:cNvPr id="19" name="AutoShape 60"/>
          <p:cNvCxnSpPr>
            <a:cxnSpLocks noChangeShapeType="1"/>
            <a:stCxn id="10" idx="5"/>
            <a:endCxn id="12" idx="0"/>
          </p:cNvCxnSpPr>
          <p:nvPr/>
        </p:nvCxnSpPr>
        <p:spPr bwMode="auto">
          <a:xfrm>
            <a:off x="7656719" y="4976271"/>
            <a:ext cx="572697" cy="289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med"/>
          </a:ln>
          <a:effectLst/>
        </p:spPr>
      </p:cxnSp>
      <p:sp>
        <p:nvSpPr>
          <p:cNvPr id="22" name="Ovale 21"/>
          <p:cNvSpPr/>
          <p:nvPr/>
        </p:nvSpPr>
        <p:spPr>
          <a:xfrm>
            <a:off x="7599304" y="3339000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/>
          <p:cNvSpPr/>
          <p:nvPr/>
        </p:nvSpPr>
        <p:spPr>
          <a:xfrm>
            <a:off x="7743320" y="34830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/>
          <p:cNvSpPr/>
          <p:nvPr/>
        </p:nvSpPr>
        <p:spPr>
          <a:xfrm>
            <a:off x="8350655" y="216892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/>
          <p:cNvSpPr/>
          <p:nvPr/>
        </p:nvSpPr>
        <p:spPr>
          <a:xfrm>
            <a:off x="6982152" y="4073129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/>
          <p:cNvSpPr/>
          <p:nvPr/>
        </p:nvSpPr>
        <p:spPr>
          <a:xfrm>
            <a:off x="6877770" y="3929573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/>
          <p:cNvSpPr/>
          <p:nvPr/>
        </p:nvSpPr>
        <p:spPr>
          <a:xfrm>
            <a:off x="7455288" y="3194984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/>
          <p:cNvSpPr/>
          <p:nvPr/>
        </p:nvSpPr>
        <p:spPr>
          <a:xfrm>
            <a:off x="7069461" y="4217665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/>
          <p:cNvSpPr/>
          <p:nvPr/>
        </p:nvSpPr>
        <p:spPr>
          <a:xfrm>
            <a:off x="8752387" y="249930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/>
          <p:cNvSpPr/>
          <p:nvPr/>
        </p:nvSpPr>
        <p:spPr>
          <a:xfrm>
            <a:off x="8556730" y="235008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Ovale 30"/>
          <p:cNvSpPr/>
          <p:nvPr/>
        </p:nvSpPr>
        <p:spPr>
          <a:xfrm>
            <a:off x="6323242" y="532403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Ovale 31"/>
          <p:cNvSpPr/>
          <p:nvPr/>
        </p:nvSpPr>
        <p:spPr>
          <a:xfrm>
            <a:off x="6537176" y="5499240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Ovale 32"/>
          <p:cNvSpPr/>
          <p:nvPr/>
        </p:nvSpPr>
        <p:spPr>
          <a:xfrm>
            <a:off x="7391357" y="6089945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/>
          <p:cNvSpPr/>
          <p:nvPr/>
        </p:nvSpPr>
        <p:spPr>
          <a:xfrm>
            <a:off x="8193360" y="501317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/>
          <p:cNvSpPr/>
          <p:nvPr/>
        </p:nvSpPr>
        <p:spPr>
          <a:xfrm>
            <a:off x="9650972" y="317196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/>
          <p:cNvCxnSpPr>
            <a:stCxn id="34" idx="1"/>
            <a:endCxn id="28" idx="6"/>
          </p:cNvCxnSpPr>
          <p:nvPr/>
        </p:nvCxnSpPr>
        <p:spPr>
          <a:xfrm rot="16200000" flipV="1">
            <a:off x="7301156" y="4120971"/>
            <a:ext cx="763691" cy="1047079"/>
          </a:xfrm>
          <a:prstGeom prst="curvedConnector2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30" idx="6"/>
            <a:endCxn id="35" idx="0"/>
          </p:cNvCxnSpPr>
          <p:nvPr/>
        </p:nvCxnSpPr>
        <p:spPr>
          <a:xfrm>
            <a:off x="8646730" y="2395086"/>
            <a:ext cx="1049242" cy="776882"/>
          </a:xfrm>
          <a:prstGeom prst="curvedConnector2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>
            <a:stCxn id="129" idx="5"/>
            <a:endCxn id="25" idx="3"/>
          </p:cNvCxnSpPr>
          <p:nvPr/>
        </p:nvCxnSpPr>
        <p:spPr>
          <a:xfrm flipV="1">
            <a:off x="6235964" y="4149949"/>
            <a:ext cx="759368" cy="10840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>
            <a:stCxn id="35" idx="2"/>
            <a:endCxn id="29" idx="5"/>
          </p:cNvCxnSpPr>
          <p:nvPr/>
        </p:nvCxnSpPr>
        <p:spPr>
          <a:xfrm flipH="1" flipV="1">
            <a:off x="8829207" y="2576126"/>
            <a:ext cx="821765" cy="64084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>
            <a:stCxn id="27" idx="3"/>
            <a:endCxn id="26" idx="7"/>
          </p:cNvCxnSpPr>
          <p:nvPr/>
        </p:nvCxnSpPr>
        <p:spPr>
          <a:xfrm flipH="1">
            <a:off x="6954590" y="3271804"/>
            <a:ext cx="513878" cy="67094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>
            <a:stCxn id="24" idx="3"/>
            <a:endCxn id="27" idx="7"/>
          </p:cNvCxnSpPr>
          <p:nvPr/>
        </p:nvCxnSpPr>
        <p:spPr>
          <a:xfrm flipH="1">
            <a:off x="7532108" y="2245741"/>
            <a:ext cx="831727" cy="96242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/>
          <p:cNvCxnSpPr>
            <a:stCxn id="26" idx="3"/>
            <a:endCxn id="129" idx="7"/>
          </p:cNvCxnSpPr>
          <p:nvPr/>
        </p:nvCxnSpPr>
        <p:spPr>
          <a:xfrm flipH="1">
            <a:off x="6235964" y="4006393"/>
            <a:ext cx="654986" cy="116397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utoShape 41"/>
          <p:cNvSpPr>
            <a:spLocks noChangeArrowheads="1"/>
          </p:cNvSpPr>
          <p:nvPr/>
        </p:nvSpPr>
        <p:spPr bwMode="auto">
          <a:xfrm>
            <a:off x="6465168" y="5733256"/>
            <a:ext cx="468000" cy="252000"/>
          </a:xfrm>
          <a:prstGeom prst="flowChartConnector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 smtClean="0"/>
              <a:t>b</a:t>
            </a:r>
            <a:endParaRPr lang="en-US" sz="4400" dirty="0"/>
          </a:p>
        </p:txBody>
      </p:sp>
      <p:cxnSp>
        <p:nvCxnSpPr>
          <p:cNvPr id="48" name="AutoShape 42"/>
          <p:cNvCxnSpPr>
            <a:cxnSpLocks noChangeShapeType="1"/>
            <a:stCxn id="10" idx="3"/>
            <a:endCxn id="47" idx="0"/>
          </p:cNvCxnSpPr>
          <p:nvPr/>
        </p:nvCxnSpPr>
        <p:spPr bwMode="auto">
          <a:xfrm flipH="1">
            <a:off x="6699168" y="4976271"/>
            <a:ext cx="626625" cy="75698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med"/>
          </a:ln>
          <a:effectLst/>
        </p:spPr>
      </p:cxnSp>
      <p:sp>
        <p:nvSpPr>
          <p:cNvPr id="49" name="AutoShape 45"/>
          <p:cNvSpPr>
            <a:spLocks noChangeArrowheads="1"/>
          </p:cNvSpPr>
          <p:nvPr/>
        </p:nvSpPr>
        <p:spPr bwMode="auto">
          <a:xfrm>
            <a:off x="7148344" y="6321539"/>
            <a:ext cx="468000" cy="252000"/>
          </a:xfrm>
          <a:prstGeom prst="flowChartConnector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e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50" name="AutoShape 46"/>
          <p:cNvCxnSpPr>
            <a:cxnSpLocks noChangeShapeType="1"/>
            <a:stCxn id="47" idx="5"/>
            <a:endCxn id="49" idx="0"/>
          </p:cNvCxnSpPr>
          <p:nvPr/>
        </p:nvCxnSpPr>
        <p:spPr bwMode="auto">
          <a:xfrm>
            <a:off x="6864631" y="5948351"/>
            <a:ext cx="517713" cy="3731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med"/>
          </a:ln>
          <a:effectLst/>
        </p:spPr>
      </p:cxnSp>
      <p:sp>
        <p:nvSpPr>
          <p:cNvPr id="80" name="Ovale 79"/>
          <p:cNvSpPr/>
          <p:nvPr/>
        </p:nvSpPr>
        <p:spPr>
          <a:xfrm>
            <a:off x="7292344" y="4547974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it-IT" dirty="0"/>
          </a:p>
        </p:txBody>
      </p:sp>
      <p:sp>
        <p:nvSpPr>
          <p:cNvPr id="129" name="Ovale 128"/>
          <p:cNvSpPr/>
          <p:nvPr/>
        </p:nvSpPr>
        <p:spPr>
          <a:xfrm>
            <a:off x="6159144" y="5157192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4" name="Connettore 2 37"/>
          <p:cNvCxnSpPr>
            <a:stCxn id="25" idx="6"/>
            <a:endCxn id="34" idx="7"/>
          </p:cNvCxnSpPr>
          <p:nvPr/>
        </p:nvCxnSpPr>
        <p:spPr>
          <a:xfrm>
            <a:off x="7072152" y="4118129"/>
            <a:ext cx="1198028" cy="908227"/>
          </a:xfrm>
          <a:prstGeom prst="curvedConnector2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2 155"/>
          <p:cNvCxnSpPr>
            <a:stCxn id="28" idx="0"/>
            <a:endCxn id="22" idx="3"/>
          </p:cNvCxnSpPr>
          <p:nvPr/>
        </p:nvCxnSpPr>
        <p:spPr>
          <a:xfrm flipV="1">
            <a:off x="7114461" y="3415820"/>
            <a:ext cx="498023" cy="80184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ttore 2 158"/>
          <p:cNvCxnSpPr>
            <a:stCxn id="22" idx="7"/>
            <a:endCxn id="30" idx="3"/>
          </p:cNvCxnSpPr>
          <p:nvPr/>
        </p:nvCxnSpPr>
        <p:spPr>
          <a:xfrm flipV="1">
            <a:off x="7676124" y="2426906"/>
            <a:ext cx="893786" cy="92527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e 163"/>
          <p:cNvSpPr/>
          <p:nvPr/>
        </p:nvSpPr>
        <p:spPr>
          <a:xfrm>
            <a:off x="7887336" y="3627032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7" name="Connettore 2 166"/>
          <p:cNvCxnSpPr>
            <a:stCxn id="29" idx="2"/>
            <a:endCxn id="23" idx="0"/>
          </p:cNvCxnSpPr>
          <p:nvPr/>
        </p:nvCxnSpPr>
        <p:spPr>
          <a:xfrm flipH="1">
            <a:off x="7788320" y="2544306"/>
            <a:ext cx="964067" cy="93871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/>
          <p:cNvCxnSpPr>
            <a:stCxn id="23" idx="3"/>
            <a:endCxn id="171" idx="7"/>
          </p:cNvCxnSpPr>
          <p:nvPr/>
        </p:nvCxnSpPr>
        <p:spPr>
          <a:xfrm flipH="1">
            <a:off x="7215571" y="3559836"/>
            <a:ext cx="540929" cy="84442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e 170"/>
          <p:cNvSpPr/>
          <p:nvPr/>
        </p:nvSpPr>
        <p:spPr>
          <a:xfrm>
            <a:off x="7138751" y="4391079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2" name="Ovale 171"/>
          <p:cNvSpPr/>
          <p:nvPr/>
        </p:nvSpPr>
        <p:spPr>
          <a:xfrm>
            <a:off x="8967456" y="4149080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7" name="Connettore 2 176"/>
          <p:cNvCxnSpPr>
            <a:stCxn id="171" idx="3"/>
            <a:endCxn id="31" idx="0"/>
          </p:cNvCxnSpPr>
          <p:nvPr/>
        </p:nvCxnSpPr>
        <p:spPr>
          <a:xfrm flipH="1">
            <a:off x="6368242" y="4467899"/>
            <a:ext cx="783689" cy="85613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2 37"/>
          <p:cNvCxnSpPr>
            <a:stCxn id="31" idx="6"/>
            <a:endCxn id="33" idx="7"/>
          </p:cNvCxnSpPr>
          <p:nvPr/>
        </p:nvCxnSpPr>
        <p:spPr>
          <a:xfrm>
            <a:off x="6413242" y="5369036"/>
            <a:ext cx="1054935" cy="734089"/>
          </a:xfrm>
          <a:prstGeom prst="curvedConnector2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ttore 2 36"/>
          <p:cNvCxnSpPr>
            <a:stCxn id="33" idx="1"/>
            <a:endCxn id="32" idx="6"/>
          </p:cNvCxnSpPr>
          <p:nvPr/>
        </p:nvCxnSpPr>
        <p:spPr>
          <a:xfrm rot="16200000" flipV="1">
            <a:off x="6736415" y="5435002"/>
            <a:ext cx="558885" cy="777361"/>
          </a:xfrm>
          <a:prstGeom prst="curvedConnector2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ttore 2 190"/>
          <p:cNvCxnSpPr>
            <a:stCxn id="32" idx="7"/>
            <a:endCxn id="80" idx="3"/>
          </p:cNvCxnSpPr>
          <p:nvPr/>
        </p:nvCxnSpPr>
        <p:spPr>
          <a:xfrm flipV="1">
            <a:off x="6613996" y="4624794"/>
            <a:ext cx="691528" cy="88762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ttore 2 193"/>
          <p:cNvCxnSpPr>
            <a:stCxn id="80" idx="7"/>
            <a:endCxn id="164" idx="3"/>
          </p:cNvCxnSpPr>
          <p:nvPr/>
        </p:nvCxnSpPr>
        <p:spPr>
          <a:xfrm flipV="1">
            <a:off x="7369164" y="3703852"/>
            <a:ext cx="531352" cy="85730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ttore 2 37"/>
          <p:cNvCxnSpPr>
            <a:stCxn id="164" idx="6"/>
            <a:endCxn id="172" idx="1"/>
          </p:cNvCxnSpPr>
          <p:nvPr/>
        </p:nvCxnSpPr>
        <p:spPr>
          <a:xfrm>
            <a:off x="7977336" y="3672032"/>
            <a:ext cx="1003300" cy="490228"/>
          </a:xfrm>
          <a:prstGeom prst="curvedConnector2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Ovale 220"/>
          <p:cNvSpPr/>
          <p:nvPr/>
        </p:nvSpPr>
        <p:spPr>
          <a:xfrm rot="-1980000">
            <a:off x="6819803" y="3751263"/>
            <a:ext cx="550276" cy="105103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58614"/>
            <a:ext cx="8915400" cy="922114"/>
          </a:xfrm>
        </p:spPr>
        <p:txBody>
          <a:bodyPr/>
          <a:lstStyle/>
          <a:p>
            <a:r>
              <a:rPr lang="it-IT" dirty="0" err="1" smtClean="0">
                <a:solidFill>
                  <a:schemeClr val="accent2">
                    <a:lumMod val="50000"/>
                  </a:schemeClr>
                </a:solidFill>
              </a:rPr>
              <a:t>Constructions</a:t>
            </a:r>
            <a:endParaRPr lang="it-IT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5300" y="1163883"/>
            <a:ext cx="8915400" cy="4857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Fix an MPA A </a:t>
            </a:r>
          </a:p>
          <a:p>
            <a:r>
              <a:rPr lang="it-IT" sz="2400" u="sng" dirty="0" err="1" smtClean="0"/>
              <a:t>Complement</a:t>
            </a:r>
            <a:r>
              <a:rPr lang="it-IT" sz="2400" u="sng" dirty="0" smtClean="0"/>
              <a:t>:</a:t>
            </a:r>
          </a:p>
          <a:p>
            <a:pPr lvl="1"/>
            <a:r>
              <a:rPr lang="it-IT" sz="2400" dirty="0" err="1" smtClean="0"/>
              <a:t>construct</a:t>
            </a:r>
            <a:r>
              <a:rPr lang="it-IT" sz="2400" dirty="0" smtClean="0"/>
              <a:t> </a:t>
            </a:r>
            <a:r>
              <a:rPr lang="it-IT" sz="2400" dirty="0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it-IT" sz="2400" dirty="0" smtClean="0"/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 </a:t>
            </a:r>
            <a:r>
              <a:rPr lang="it-IT" sz="2400" dirty="0" err="1" smtClean="0"/>
              <a:t>mimics</a:t>
            </a:r>
            <a:r>
              <a:rPr lang="it-IT" sz="2400" dirty="0" smtClean="0"/>
              <a:t> A on </a:t>
            </a:r>
            <a:r>
              <a:rPr lang="it-IT" sz="2400" dirty="0" err="1" smtClean="0"/>
              <a:t>path-trees</a:t>
            </a:r>
            <a:r>
              <a:rPr lang="it-IT" sz="2400" dirty="0" smtClean="0"/>
              <a:t>         		</a:t>
            </a:r>
            <a:r>
              <a:rPr lang="it-IT" sz="2400" dirty="0" err="1" smtClean="0"/>
              <a:t>size</a:t>
            </a:r>
            <a:r>
              <a:rPr lang="it-IT" sz="2400" dirty="0" smtClean="0"/>
              <a:t> </a:t>
            </a:r>
            <a:r>
              <a:rPr lang="en-US" sz="2400" dirty="0"/>
              <a:t>O(|A|</a:t>
            </a:r>
            <a:r>
              <a:rPr lang="en-US" sz="2400" b="1" baseline="30000" dirty="0">
                <a:sym typeface="Symbol"/>
              </a:rPr>
              <a:t></a:t>
            </a:r>
            <a:r>
              <a:rPr lang="en-US" sz="2400" dirty="0" smtClean="0"/>
              <a:t>)          --run a copy of A in each direction</a:t>
            </a:r>
            <a:endParaRPr lang="it-IT" sz="2400" dirty="0" smtClean="0"/>
          </a:p>
          <a:p>
            <a:pPr lvl="1"/>
            <a:r>
              <a:rPr lang="it-IT" sz="2400" dirty="0" smtClean="0"/>
              <a:t>take C </a:t>
            </a:r>
            <a:r>
              <a:rPr lang="it-IT" sz="2400" dirty="0" err="1" smtClean="0"/>
              <a:t>as</a:t>
            </a:r>
            <a:r>
              <a:rPr lang="it-IT" sz="2400" dirty="0" smtClean="0"/>
              <a:t>  </a:t>
            </a:r>
            <a:r>
              <a:rPr lang="it-IT" sz="2400" dirty="0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it-IT" sz="2400" dirty="0" smtClean="0"/>
              <a:t> </a:t>
            </a:r>
            <a:r>
              <a:rPr lang="it-IT" sz="2400" b="1" dirty="0" smtClean="0">
                <a:sym typeface="Symbol"/>
              </a:rPr>
              <a:t></a:t>
            </a:r>
            <a:r>
              <a:rPr lang="it-IT" sz="2400" dirty="0" smtClean="0">
                <a:sym typeface="Symbol"/>
              </a:rPr>
              <a:t> </a:t>
            </a:r>
            <a:r>
              <a:rPr lang="en-US" sz="2400" cap="small" dirty="0" smtClean="0"/>
              <a:t>Path</a:t>
            </a:r>
            <a:r>
              <a:rPr lang="en-US" sz="2400" b="1" baseline="-25000" dirty="0">
                <a:sym typeface="Symbol"/>
              </a:rPr>
              <a:t></a:t>
            </a:r>
            <a:r>
              <a:rPr lang="en-US" sz="2400" dirty="0"/>
              <a:t> </a:t>
            </a:r>
          </a:p>
          <a:p>
            <a:pPr lvl="1"/>
            <a:r>
              <a:rPr lang="it-IT" sz="2400" dirty="0" err="1"/>
              <a:t>c</a:t>
            </a:r>
            <a:r>
              <a:rPr lang="it-IT" sz="2400" dirty="0" err="1" smtClean="0"/>
              <a:t>omplement</a:t>
            </a:r>
            <a:r>
              <a:rPr lang="it-IT" sz="2400" dirty="0" smtClean="0"/>
              <a:t> </a:t>
            </a:r>
            <a:r>
              <a:rPr lang="it-IT" sz="2400" dirty="0" err="1" smtClean="0"/>
              <a:t>automaton</a:t>
            </a:r>
            <a:r>
              <a:rPr lang="it-IT" sz="2400" dirty="0" smtClean="0"/>
              <a:t> </a:t>
            </a:r>
            <a:r>
              <a:rPr lang="it-IT" sz="2400" dirty="0" err="1" smtClean="0"/>
              <a:t>mimics</a:t>
            </a:r>
            <a:r>
              <a:rPr lang="it-IT" sz="2400" dirty="0" smtClean="0"/>
              <a:t> C on </a:t>
            </a:r>
            <a:r>
              <a:rPr lang="it-IT" sz="2400" dirty="0" err="1" smtClean="0"/>
              <a:t>words</a:t>
            </a:r>
            <a:r>
              <a:rPr lang="it-IT" sz="2400" dirty="0" smtClean="0"/>
              <a:t> (on </a:t>
            </a:r>
            <a:r>
              <a:rPr lang="it-IT" sz="2400" dirty="0" err="1" smtClean="0"/>
              <a:t>matched</a:t>
            </a:r>
            <a:r>
              <a:rPr lang="it-IT" sz="2400" dirty="0" smtClean="0"/>
              <a:t> </a:t>
            </a:r>
            <a:r>
              <a:rPr lang="it-IT" sz="2400" dirty="0" err="1" smtClean="0"/>
              <a:t>calls</a:t>
            </a:r>
            <a:r>
              <a:rPr lang="it-IT" sz="2400" dirty="0" smtClean="0"/>
              <a:t>, right successor state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pushed</a:t>
            </a:r>
            <a:r>
              <a:rPr lang="it-IT" sz="2400" dirty="0" smtClean="0"/>
              <a:t> </a:t>
            </a:r>
            <a:r>
              <a:rPr lang="it-IT" sz="2400" dirty="0" err="1" smtClean="0"/>
              <a:t>onto</a:t>
            </a:r>
            <a:r>
              <a:rPr lang="it-IT" sz="2400" dirty="0" smtClean="0"/>
              <a:t> a </a:t>
            </a:r>
            <a:r>
              <a:rPr lang="it-IT" sz="2400" dirty="0" err="1" smtClean="0"/>
              <a:t>stack</a:t>
            </a:r>
            <a:r>
              <a:rPr lang="it-IT" sz="2400" dirty="0" smtClean="0"/>
              <a:t>)</a:t>
            </a:r>
          </a:p>
          <a:p>
            <a:pPr marL="457200" lvl="1" indent="0">
              <a:buNone/>
            </a:pPr>
            <a:r>
              <a:rPr lang="it-IT" sz="2400" dirty="0" err="1" smtClean="0"/>
              <a:t>Overall</a:t>
            </a:r>
            <a:r>
              <a:rPr lang="it-IT" sz="2400" dirty="0" smtClean="0"/>
              <a:t> </a:t>
            </a:r>
            <a:r>
              <a:rPr lang="it-IT" sz="2400" dirty="0" err="1" smtClean="0"/>
              <a:t>size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en-US" sz="2400" b="1" dirty="0">
                <a:solidFill>
                  <a:srgbClr val="C00000"/>
                </a:solidFill>
              </a:rPr>
              <a:t>2</a:t>
            </a:r>
            <a:r>
              <a:rPr lang="en-US" sz="2400" b="1" baseline="30000" dirty="0">
                <a:solidFill>
                  <a:srgbClr val="C00000"/>
                </a:solidFill>
              </a:rPr>
              <a:t>|A| 2</a:t>
            </a:r>
            <a:r>
              <a:rPr lang="en-US" sz="2400" b="1" baseline="60000" dirty="0">
                <a:solidFill>
                  <a:srgbClr val="C00000"/>
                </a:solidFill>
              </a:rPr>
              <a:t>O</a:t>
            </a:r>
            <a:r>
              <a:rPr lang="en-US" sz="2400" b="1" baseline="60000" dirty="0" smtClean="0">
                <a:solidFill>
                  <a:srgbClr val="C00000"/>
                </a:solidFill>
              </a:rPr>
              <a:t>(</a:t>
            </a:r>
            <a:r>
              <a:rPr lang="en-US" sz="2400" b="1" baseline="60000" dirty="0">
                <a:solidFill>
                  <a:srgbClr val="C00000"/>
                </a:solidFill>
                <a:sym typeface="Symbol"/>
              </a:rPr>
              <a:t></a:t>
            </a:r>
            <a:r>
              <a:rPr lang="en-US" sz="2400" b="1" baseline="60000" dirty="0" smtClean="0">
                <a:solidFill>
                  <a:srgbClr val="C00000"/>
                </a:solidFill>
              </a:rPr>
              <a:t>)</a:t>
            </a:r>
            <a:endParaRPr lang="en-US" sz="2400" b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it-IT" dirty="0"/>
          </a:p>
          <a:p>
            <a:r>
              <a:rPr lang="it-IT" sz="2400" u="sng" dirty="0" err="1" smtClean="0"/>
              <a:t>Emptiness</a:t>
            </a:r>
            <a:r>
              <a:rPr lang="it-IT" sz="2400" u="sng" dirty="0" smtClean="0"/>
              <a:t>:  </a:t>
            </a:r>
          </a:p>
          <a:p>
            <a:pPr lvl="1"/>
            <a:r>
              <a:rPr lang="en-US" sz="2400" dirty="0"/>
              <a:t>c</a:t>
            </a:r>
            <a:r>
              <a:rPr lang="en-US" sz="2400" dirty="0" smtClean="0"/>
              <a:t>heck </a:t>
            </a:r>
            <a:r>
              <a:rPr lang="en-US" sz="2400" dirty="0" err="1" smtClean="0"/>
              <a:t>emtpiness</a:t>
            </a:r>
            <a:r>
              <a:rPr lang="en-US" sz="2400" dirty="0" smtClean="0"/>
              <a:t> of </a:t>
            </a:r>
            <a:r>
              <a:rPr lang="en-US" sz="2400" dirty="0" smtClean="0">
                <a:solidFill>
                  <a:schemeClr val="accent2"/>
                </a:solidFill>
              </a:rPr>
              <a:t>B</a:t>
            </a:r>
            <a:r>
              <a:rPr lang="en-US" sz="2400" dirty="0" smtClean="0"/>
              <a:t> </a:t>
            </a:r>
            <a:r>
              <a:rPr lang="en-US" sz="2400" b="1" dirty="0">
                <a:sym typeface="Symbol" panose="05050102010706020507" pitchFamily="18" charset="2"/>
              </a:rPr>
              <a:t>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cap="small" dirty="0"/>
              <a:t>Path</a:t>
            </a:r>
            <a:r>
              <a:rPr lang="en-US" sz="2400" b="1" baseline="-25000" dirty="0" smtClean="0">
                <a:sym typeface="Symbol"/>
              </a:rPr>
              <a:t>  </a:t>
            </a:r>
            <a:r>
              <a:rPr lang="en-US" sz="2400" dirty="0">
                <a:sym typeface="Symbol"/>
              </a:rPr>
              <a:t> </a:t>
            </a:r>
            <a:r>
              <a:rPr lang="en-US" sz="2400" dirty="0" smtClean="0">
                <a:sym typeface="Symbol"/>
              </a:rPr>
              <a:t>   </a:t>
            </a:r>
            <a:r>
              <a:rPr lang="en-US" sz="2400" dirty="0" smtClean="0"/>
              <a:t>--time   </a:t>
            </a:r>
            <a:r>
              <a:rPr lang="en-US" sz="2400" b="1" dirty="0">
                <a:solidFill>
                  <a:srgbClr val="C00000"/>
                </a:solidFill>
              </a:rPr>
              <a:t>2</a:t>
            </a:r>
            <a:r>
              <a:rPr lang="en-US" sz="2400" b="1" baseline="30000" dirty="0">
                <a:solidFill>
                  <a:srgbClr val="C00000"/>
                </a:solidFill>
              </a:rPr>
              <a:t>O(n</a:t>
            </a:r>
            <a:r>
              <a:rPr lang="en-US" sz="1050" b="1" baseline="30000" dirty="0">
                <a:solidFill>
                  <a:srgbClr val="C00000"/>
                </a:solidFill>
              </a:rPr>
              <a:t> </a:t>
            </a:r>
            <a:r>
              <a:rPr lang="en-US" sz="2400" b="1" baseline="30000" dirty="0">
                <a:solidFill>
                  <a:srgbClr val="C00000"/>
                </a:solidFill>
                <a:sym typeface="Symbol"/>
              </a:rPr>
              <a:t></a:t>
            </a:r>
            <a:r>
              <a:rPr lang="en-US" sz="2400" b="1" baseline="30000" dirty="0">
                <a:solidFill>
                  <a:srgbClr val="C00000"/>
                </a:solidFill>
              </a:rPr>
              <a:t>)</a:t>
            </a:r>
            <a:r>
              <a:rPr lang="en-US" sz="2400" b="1" dirty="0">
                <a:solidFill>
                  <a:srgbClr val="C00000"/>
                </a:solidFill>
              </a:rPr>
              <a:t> |A|</a:t>
            </a:r>
            <a:r>
              <a:rPr lang="en-US" sz="2400" b="1" baseline="30000" dirty="0" smtClean="0">
                <a:solidFill>
                  <a:srgbClr val="C00000"/>
                </a:solidFill>
                <a:sym typeface="Symbol"/>
              </a:rPr>
              <a:t></a:t>
            </a:r>
            <a:r>
              <a:rPr lang="en-US" sz="2400" dirty="0"/>
              <a:t> 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2792760" y="2892075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922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0472" y="-315913"/>
            <a:ext cx="8915400" cy="1143001"/>
          </a:xfrm>
        </p:spPr>
        <p:txBody>
          <a:bodyPr anchor="b">
            <a:normAutofit/>
          </a:bodyPr>
          <a:lstStyle/>
          <a:p>
            <a:r>
              <a:rPr lang="it-IT" dirty="0" smtClean="0">
                <a:solidFill>
                  <a:schemeClr val="accent2">
                    <a:lumMod val="50000"/>
                  </a:schemeClr>
                </a:solidFill>
              </a:rPr>
              <a:t>General </a:t>
            </a:r>
            <a:r>
              <a:rPr lang="it-IT" dirty="0" err="1" smtClean="0">
                <a:solidFill>
                  <a:schemeClr val="accent2">
                    <a:lumMod val="50000"/>
                  </a:schemeClr>
                </a:solidFill>
              </a:rPr>
              <a:t>results</a:t>
            </a:r>
            <a:endParaRPr lang="en-US" cap="smal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80592" y="1196752"/>
            <a:ext cx="7488831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     </a:t>
            </a:r>
            <a:r>
              <a:rPr lang="en-US" sz="2800" dirty="0" smtClean="0">
                <a:solidFill>
                  <a:srgbClr val="338D33"/>
                </a:solidFill>
                <a:sym typeface="Symbol" panose="05050102010706020507" pitchFamily="18" charset="2"/>
              </a:rPr>
              <a:t></a:t>
            </a:r>
            <a:r>
              <a:rPr lang="en-US" sz="2400" dirty="0" smtClean="0"/>
              <a:t>    -- class of languages over </a:t>
            </a:r>
            <a:r>
              <a:rPr lang="it-IT" sz="28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</a:t>
            </a:r>
            <a:endParaRPr lang="it-IT" sz="2400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2400" dirty="0" smtClean="0"/>
              <a:t>1. </a:t>
            </a:r>
            <a:r>
              <a:rPr lang="it-IT" sz="2400" dirty="0" err="1" smtClean="0"/>
              <a:t>Complementation</a:t>
            </a:r>
            <a:r>
              <a:rPr lang="it-IT" sz="2400" dirty="0" smtClean="0"/>
              <a:t> </a:t>
            </a:r>
            <a:r>
              <a:rPr lang="it-IT" sz="2400" dirty="0" err="1" smtClean="0"/>
              <a:t>holds</a:t>
            </a:r>
            <a:r>
              <a:rPr lang="it-IT" sz="2400" dirty="0" smtClean="0"/>
              <a:t> for </a:t>
            </a:r>
            <a:r>
              <a:rPr lang="en-US" sz="2400" dirty="0">
                <a:solidFill>
                  <a:srgbClr val="338D33"/>
                </a:solidFill>
                <a:sym typeface="Symbol" panose="05050102010706020507" pitchFamily="18" charset="2"/>
              </a:rPr>
              <a:t></a:t>
            </a:r>
            <a:r>
              <a:rPr lang="it-IT" sz="2400" dirty="0" smtClean="0"/>
              <a:t> </a:t>
            </a:r>
            <a:r>
              <a:rPr lang="it-IT" sz="2400" dirty="0" err="1" smtClean="0"/>
              <a:t>if</a:t>
            </a:r>
            <a:r>
              <a:rPr lang="it-IT" sz="2400" dirty="0" smtClean="0"/>
              <a:t>:</a:t>
            </a:r>
          </a:p>
          <a:p>
            <a:pPr marL="0" indent="0">
              <a:buNone/>
            </a:pPr>
            <a:r>
              <a:rPr lang="it-IT" sz="2400" dirty="0"/>
              <a:t> </a:t>
            </a:r>
            <a:r>
              <a:rPr lang="it-IT" sz="2400" dirty="0" smtClean="0"/>
              <a:t>  </a:t>
            </a:r>
            <a:r>
              <a:rPr lang="it-IT" sz="2400" dirty="0" err="1" smtClean="0"/>
              <a:t>exists</a:t>
            </a:r>
            <a:r>
              <a:rPr lang="it-IT" sz="2400" dirty="0" smtClean="0"/>
              <a:t> </a:t>
            </a:r>
            <a:r>
              <a:rPr lang="en-US" sz="2400" b="1" dirty="0">
                <a:solidFill>
                  <a:srgbClr val="CC3399"/>
                </a:solidFill>
                <a:sym typeface="Symbol"/>
              </a:rPr>
              <a:t></a:t>
            </a:r>
            <a:r>
              <a:rPr lang="it-IT" sz="2400" dirty="0" smtClean="0"/>
              <a:t> s.t. </a:t>
            </a:r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400" dirty="0" err="1" smtClean="0"/>
              <a:t>all</a:t>
            </a:r>
            <a:r>
              <a:rPr lang="it-IT" sz="2400" dirty="0" smtClean="0"/>
              <a:t> </a:t>
            </a:r>
            <a:r>
              <a:rPr lang="it-IT" sz="2400" dirty="0" err="1" smtClean="0"/>
              <a:t>words</a:t>
            </a:r>
            <a:r>
              <a:rPr lang="it-IT" sz="2400" dirty="0" smtClean="0"/>
              <a:t> in </a:t>
            </a:r>
            <a:r>
              <a:rPr lang="en-US" sz="2800" dirty="0" smtClean="0">
                <a:solidFill>
                  <a:srgbClr val="338D33"/>
                </a:solidFill>
                <a:sym typeface="Symbol" panose="05050102010706020507" pitchFamily="18" charset="2"/>
              </a:rPr>
              <a:t></a:t>
            </a:r>
            <a:r>
              <a:rPr lang="en-US" sz="2400" dirty="0" smtClean="0">
                <a:solidFill>
                  <a:srgbClr val="338D33"/>
                </a:solidFill>
                <a:sym typeface="Symbol" panose="05050102010706020507" pitchFamily="18" charset="2"/>
              </a:rPr>
              <a:t> </a:t>
            </a:r>
            <a:r>
              <a:rPr lang="it-IT" sz="2400" dirty="0" err="1" smtClean="0"/>
              <a:t>languages</a:t>
            </a:r>
            <a:r>
              <a:rPr lang="it-IT" sz="2400" dirty="0" smtClean="0"/>
              <a:t> can be </a:t>
            </a:r>
            <a:r>
              <a:rPr lang="it-IT" sz="2400" dirty="0" err="1" smtClean="0"/>
              <a:t>encoded</a:t>
            </a:r>
            <a:r>
              <a:rPr lang="it-IT" sz="2400" dirty="0" smtClean="0"/>
              <a:t> 	</a:t>
            </a:r>
            <a:r>
              <a:rPr lang="it-IT" sz="2400" dirty="0" err="1" smtClean="0"/>
              <a:t>into</a:t>
            </a:r>
            <a:r>
              <a:rPr lang="it-IT" sz="2400" dirty="0" smtClean="0"/>
              <a:t> </a:t>
            </a:r>
            <a:r>
              <a:rPr lang="en-US" sz="2400" b="1" dirty="0">
                <a:solidFill>
                  <a:srgbClr val="CC3399"/>
                </a:solidFill>
                <a:sym typeface="Symbol"/>
              </a:rPr>
              <a:t></a:t>
            </a:r>
            <a:r>
              <a:rPr lang="en-US" sz="2400" i="1" dirty="0"/>
              <a:t>-</a:t>
            </a:r>
            <a:r>
              <a:rPr lang="en-US" sz="2400" dirty="0"/>
              <a:t>path-trees</a:t>
            </a:r>
            <a:endParaRPr lang="it-IT" sz="2400" dirty="0" smtClean="0"/>
          </a:p>
          <a:p>
            <a:pPr marL="0" indent="0">
              <a:buNone/>
            </a:pPr>
            <a:endParaRPr lang="it-IT" sz="2400" dirty="0" smtClean="0"/>
          </a:p>
          <a:p>
            <a:pPr marL="0" lvl="1" indent="0">
              <a:buNone/>
            </a:pPr>
            <a:r>
              <a:rPr lang="en-US" sz="2400" dirty="0" smtClean="0"/>
              <a:t>2. Emptiness additionally requires that:</a:t>
            </a:r>
          </a:p>
          <a:p>
            <a:pPr marL="0" lvl="1" indent="0">
              <a:buNone/>
            </a:pPr>
            <a:r>
              <a:rPr lang="en-US" sz="2400" dirty="0" smtClean="0">
                <a:sym typeface="Symbol" panose="05050102010706020507" pitchFamily="18" charset="2"/>
              </a:rPr>
              <a:t>	a tree </a:t>
            </a:r>
            <a:r>
              <a:rPr lang="en-US" sz="2400" dirty="0" err="1" smtClean="0">
                <a:sym typeface="Symbol" panose="05050102010706020507" pitchFamily="18" charset="2"/>
              </a:rPr>
              <a:t>automatan</a:t>
            </a:r>
            <a:r>
              <a:rPr lang="en-US" sz="2400" dirty="0" smtClean="0">
                <a:solidFill>
                  <a:srgbClr val="338D33"/>
                </a:solidFill>
                <a:sym typeface="Symbol" panose="05050102010706020507" pitchFamily="18" charset="2"/>
              </a:rPr>
              <a:t> </a:t>
            </a:r>
            <a:r>
              <a:rPr lang="en-US" sz="2400" dirty="0" smtClean="0"/>
              <a:t>P</a:t>
            </a:r>
            <a:r>
              <a:rPr lang="en-US" b="1" baseline="-25000" dirty="0">
                <a:solidFill>
                  <a:srgbClr val="338D33"/>
                </a:solidFill>
                <a:sym typeface="Symbol"/>
              </a:rPr>
              <a:t></a:t>
            </a:r>
            <a:r>
              <a:rPr lang="en-US" sz="2400" b="1" baseline="-25000" dirty="0">
                <a:solidFill>
                  <a:srgbClr val="338D33"/>
                </a:solidFill>
                <a:sym typeface="Symbol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exists </a:t>
            </a:r>
            <a:r>
              <a:rPr lang="en-US" sz="2400" dirty="0" smtClean="0">
                <a:sym typeface="Symbol"/>
              </a:rPr>
              <a:t>that captures </a:t>
            </a:r>
            <a:r>
              <a:rPr lang="en-US" b="1" dirty="0" smtClean="0">
                <a:solidFill>
                  <a:srgbClr val="338D33"/>
                </a:solidFill>
                <a:sym typeface="Symbol"/>
              </a:rPr>
              <a:t></a:t>
            </a:r>
            <a:r>
              <a:rPr lang="en-US" sz="2400" b="1" dirty="0" smtClean="0">
                <a:solidFill>
                  <a:srgbClr val="338D33"/>
                </a:solidFill>
                <a:sym typeface="Symbol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ym typeface="Symbol"/>
              </a:rPr>
              <a:t>	</a:t>
            </a:r>
            <a:r>
              <a:rPr lang="en-US" sz="2400" dirty="0" smtClean="0">
                <a:sym typeface="Symbol"/>
              </a:rPr>
              <a:t>on </a:t>
            </a:r>
            <a:r>
              <a:rPr lang="en-US" sz="2400" b="1" dirty="0">
                <a:solidFill>
                  <a:srgbClr val="CC3399"/>
                </a:solidFill>
                <a:sym typeface="Symbol"/>
              </a:rPr>
              <a:t></a:t>
            </a:r>
            <a:r>
              <a:rPr lang="en-US" sz="2400" i="1" dirty="0"/>
              <a:t>-</a:t>
            </a:r>
            <a:r>
              <a:rPr lang="en-US" sz="2400" dirty="0" smtClean="0"/>
              <a:t>path-trees</a:t>
            </a:r>
            <a:r>
              <a:rPr lang="it-IT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	(emptiness of </a:t>
            </a:r>
            <a:r>
              <a:rPr lang="en-US" sz="2400" dirty="0" smtClean="0">
                <a:solidFill>
                  <a:schemeClr val="accent2"/>
                </a:solidFill>
              </a:rPr>
              <a:t>B</a:t>
            </a:r>
            <a:r>
              <a:rPr lang="en-US" sz="2400" dirty="0" smtClean="0"/>
              <a:t> </a:t>
            </a:r>
            <a:r>
              <a:rPr lang="en-US" sz="2400" b="1" dirty="0">
                <a:sym typeface="Symbol" panose="05050102010706020507" pitchFamily="18" charset="2"/>
              </a:rPr>
              <a:t>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cap="small" dirty="0"/>
              <a:t>Path</a:t>
            </a:r>
            <a:r>
              <a:rPr lang="en-US" sz="2400" b="1" baseline="-25000" dirty="0" smtClean="0">
                <a:sym typeface="Symbol"/>
              </a:rPr>
              <a:t></a:t>
            </a:r>
            <a:r>
              <a:rPr lang="en-US" sz="2400" b="1" dirty="0">
                <a:sym typeface="Symbol" panose="05050102010706020507" pitchFamily="18" charset="2"/>
              </a:rPr>
              <a:t> </a:t>
            </a:r>
            <a:r>
              <a:rPr lang="en-US" sz="2400" b="1" dirty="0" smtClean="0">
                <a:sym typeface="Symbol" panose="05050102010706020507" pitchFamily="18" charset="2"/>
              </a:rPr>
              <a:t></a:t>
            </a:r>
            <a:r>
              <a:rPr lang="en-US" sz="2400" dirty="0"/>
              <a:t> P</a:t>
            </a:r>
            <a:r>
              <a:rPr lang="en-US" sz="2400" b="1" baseline="-25000" dirty="0" smtClean="0">
                <a:solidFill>
                  <a:srgbClr val="338D33"/>
                </a:solidFill>
                <a:sym typeface="Symbol"/>
              </a:rPr>
              <a:t></a:t>
            </a:r>
            <a:r>
              <a:rPr lang="en-US" sz="2400" dirty="0"/>
              <a:t> </a:t>
            </a:r>
            <a:r>
              <a:rPr lang="en-US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3614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7339" y="-315913"/>
            <a:ext cx="8915400" cy="1143001"/>
          </a:xfrm>
        </p:spPr>
        <p:txBody>
          <a:bodyPr anchor="b">
            <a:normAutofit/>
          </a:bodyPr>
          <a:lstStyle/>
          <a:p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K</a:t>
            </a:r>
            <a:r>
              <a:rPr lang="it-IT" dirty="0" err="1" smtClean="0">
                <a:solidFill>
                  <a:schemeClr val="accent2">
                    <a:lumMod val="50000"/>
                  </a:schemeClr>
                </a:solidFill>
              </a:rPr>
              <a:t>nown</a:t>
            </a:r>
            <a:r>
              <a:rPr lang="it-IT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it-IT" dirty="0" err="1" smtClean="0">
                <a:solidFill>
                  <a:schemeClr val="accent2">
                    <a:lumMod val="50000"/>
                  </a:schemeClr>
                </a:solidFill>
              </a:rPr>
              <a:t>classes</a:t>
            </a:r>
            <a:r>
              <a:rPr lang="it-IT" dirty="0" smtClean="0">
                <a:solidFill>
                  <a:schemeClr val="accent2">
                    <a:lumMod val="50000"/>
                  </a:schemeClr>
                </a:solidFill>
              </a:rPr>
              <a:t> of MPA</a:t>
            </a:r>
            <a:endParaRPr lang="en-US" cap="smal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4489" y="1124744"/>
            <a:ext cx="9289032" cy="5400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Fix an  n-stack visibly alphabet</a:t>
            </a:r>
          </a:p>
          <a:p>
            <a:pPr marL="0" indent="0">
              <a:buNone/>
            </a:pPr>
            <a:endParaRPr lang="en-US" sz="10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k-phase words </a:t>
            </a:r>
            <a:r>
              <a:rPr lang="en-US" sz="2400" dirty="0" smtClean="0"/>
              <a:t> [</a:t>
            </a:r>
            <a:r>
              <a:rPr lang="en-US" sz="2400" dirty="0"/>
              <a:t>La </a:t>
            </a:r>
            <a:r>
              <a:rPr lang="en-US" sz="2400" dirty="0" smtClean="0"/>
              <a:t>Torre-</a:t>
            </a:r>
            <a:r>
              <a:rPr lang="en-US" sz="2400" dirty="0" err="1" smtClean="0"/>
              <a:t>Madhusudan</a:t>
            </a:r>
            <a:r>
              <a:rPr lang="en-US" sz="2400" dirty="0" smtClean="0"/>
              <a:t>-</a:t>
            </a:r>
            <a:r>
              <a:rPr lang="en-US" sz="2400" dirty="0" err="1" smtClean="0"/>
              <a:t>Parlato</a:t>
            </a:r>
            <a:r>
              <a:rPr lang="en-US" sz="2400" dirty="0" smtClean="0"/>
              <a:t>, LICS’07]</a:t>
            </a:r>
            <a:endParaRPr lang="en-US" sz="2400" dirty="0"/>
          </a:p>
          <a:p>
            <a:pPr lvl="1"/>
            <a:r>
              <a:rPr lang="en-US" sz="2400" dirty="0"/>
              <a:t>encoded by </a:t>
            </a:r>
            <a:r>
              <a:rPr lang="en-US" sz="2400" b="1" dirty="0">
                <a:solidFill>
                  <a:srgbClr val="CC3399"/>
                </a:solidFill>
                <a:sym typeface="Symbol"/>
              </a:rPr>
              <a:t></a:t>
            </a:r>
            <a:r>
              <a:rPr lang="en-US" sz="2400" dirty="0"/>
              <a:t>-path-trees with   </a:t>
            </a:r>
            <a:r>
              <a:rPr lang="en-US" sz="2400" b="1" dirty="0">
                <a:solidFill>
                  <a:srgbClr val="CC3399"/>
                </a:solidFill>
                <a:sym typeface="Symbol"/>
              </a:rPr>
              <a:t> 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CC3399"/>
                </a:solidFill>
              </a:rPr>
              <a:t>2</a:t>
            </a:r>
            <a:r>
              <a:rPr lang="en-US" sz="2400" baseline="30000" dirty="0">
                <a:solidFill>
                  <a:srgbClr val="CC3399"/>
                </a:solidFill>
              </a:rPr>
              <a:t>k+1</a:t>
            </a:r>
          </a:p>
          <a:p>
            <a:pPr lvl="1"/>
            <a:r>
              <a:rPr lang="it-IT" sz="2400" dirty="0" err="1" smtClean="0"/>
              <a:t>restriction</a:t>
            </a:r>
            <a:r>
              <a:rPr lang="it-IT" sz="2400" dirty="0" smtClean="0"/>
              <a:t> </a:t>
            </a:r>
            <a:r>
              <a:rPr lang="it-IT" sz="2400" dirty="0" err="1" smtClean="0"/>
              <a:t>captured</a:t>
            </a:r>
            <a:r>
              <a:rPr lang="it-IT" sz="2400" dirty="0" smtClean="0"/>
              <a:t> on </a:t>
            </a:r>
            <a:r>
              <a:rPr lang="it-IT" sz="2400" dirty="0" err="1" smtClean="0"/>
              <a:t>path-trees</a:t>
            </a:r>
            <a:r>
              <a:rPr lang="it-IT" sz="2400" dirty="0" smtClean="0"/>
              <a:t> by </a:t>
            </a:r>
            <a:r>
              <a:rPr lang="it-IT" sz="2400" dirty="0" err="1" smtClean="0"/>
              <a:t>tree</a:t>
            </a:r>
            <a:r>
              <a:rPr lang="it-IT" sz="2400" dirty="0" smtClean="0"/>
              <a:t> </a:t>
            </a:r>
            <a:r>
              <a:rPr lang="it-IT" sz="2400" dirty="0" err="1" smtClean="0"/>
              <a:t>automaton</a:t>
            </a:r>
            <a:r>
              <a:rPr lang="it-IT" sz="2400" dirty="0" smtClean="0"/>
              <a:t> </a:t>
            </a:r>
            <a:r>
              <a:rPr lang="en-US" sz="2400" dirty="0"/>
              <a:t>P</a:t>
            </a:r>
            <a:r>
              <a:rPr lang="en-US" sz="3200" b="1" baseline="-25000" dirty="0" smtClean="0">
                <a:solidFill>
                  <a:srgbClr val="338D33"/>
                </a:solidFill>
                <a:sym typeface="Symbol"/>
              </a:rPr>
              <a:t> </a:t>
            </a:r>
            <a:r>
              <a:rPr lang="it-IT" sz="2400" dirty="0" smtClean="0"/>
              <a:t>of </a:t>
            </a:r>
            <a:r>
              <a:rPr lang="it-IT" sz="2400" dirty="0" err="1" smtClean="0"/>
              <a:t>size</a:t>
            </a:r>
            <a:r>
              <a:rPr lang="it-IT" sz="2400" dirty="0" smtClean="0"/>
              <a:t>  </a:t>
            </a:r>
            <a:r>
              <a:rPr lang="en-US" sz="2400" b="1" dirty="0" smtClean="0">
                <a:solidFill>
                  <a:srgbClr val="C00000"/>
                </a:solidFill>
              </a:rPr>
              <a:t>2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2</a:t>
            </a:r>
            <a:r>
              <a:rPr lang="en-US" sz="1800" b="1" baseline="60000" dirty="0" smtClean="0">
                <a:solidFill>
                  <a:srgbClr val="C00000"/>
                </a:solidFill>
              </a:rPr>
              <a:t>O(k</a:t>
            </a:r>
            <a:r>
              <a:rPr lang="en-US" sz="1800" b="1" baseline="60000" dirty="0">
                <a:solidFill>
                  <a:srgbClr val="C00000"/>
                </a:solidFill>
              </a:rPr>
              <a:t>)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endParaRPr lang="en-US" sz="1100" dirty="0" smtClean="0"/>
          </a:p>
          <a:p>
            <a:r>
              <a:rPr lang="en-US" sz="2400" dirty="0" smtClean="0"/>
              <a:t>ordered-stack words 			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[</a:t>
            </a:r>
            <a:r>
              <a:rPr lang="it-IT" sz="2400" dirty="0" err="1" smtClean="0"/>
              <a:t>Breveglieri</a:t>
            </a:r>
            <a:r>
              <a:rPr lang="it-IT" sz="2400" dirty="0" smtClean="0"/>
              <a:t>-Cherubini-Citrini-</a:t>
            </a:r>
            <a:r>
              <a:rPr lang="it-IT" sz="2400" dirty="0" err="1" smtClean="0"/>
              <a:t>CrespiReghizzi</a:t>
            </a:r>
            <a:r>
              <a:rPr lang="it-IT" sz="2400" dirty="0" smtClean="0"/>
              <a:t>, J.FOCS </a:t>
            </a:r>
            <a:r>
              <a:rPr lang="it-IT" sz="2400" dirty="0"/>
              <a:t>1996</a:t>
            </a:r>
            <a:r>
              <a:rPr lang="en-US" sz="2400" dirty="0"/>
              <a:t>]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400" dirty="0"/>
          </a:p>
          <a:p>
            <a:pPr lvl="1"/>
            <a:r>
              <a:rPr lang="en-US" sz="2400" dirty="0" smtClean="0"/>
              <a:t>encoded </a:t>
            </a:r>
            <a:r>
              <a:rPr lang="en-US" sz="2400" dirty="0"/>
              <a:t>by </a:t>
            </a:r>
            <a:r>
              <a:rPr lang="en-US" sz="2400" b="1" dirty="0">
                <a:solidFill>
                  <a:srgbClr val="CC3399"/>
                </a:solidFill>
                <a:sym typeface="Symbol"/>
              </a:rPr>
              <a:t></a:t>
            </a:r>
            <a:r>
              <a:rPr lang="en-US" sz="2400" dirty="0"/>
              <a:t>-path-trees with   </a:t>
            </a:r>
            <a:r>
              <a:rPr lang="en-US" sz="2400" b="1" dirty="0">
                <a:solidFill>
                  <a:srgbClr val="CC3399"/>
                </a:solidFill>
                <a:sym typeface="Symbol"/>
              </a:rPr>
              <a:t> </a:t>
            </a:r>
            <a:r>
              <a:rPr lang="en-US" sz="2400" dirty="0"/>
              <a:t>= </a:t>
            </a:r>
            <a:r>
              <a:rPr lang="pt-BR" sz="2400" dirty="0">
                <a:solidFill>
                  <a:srgbClr val="CC3399"/>
                </a:solidFill>
              </a:rPr>
              <a:t>(n + 1) 2</a:t>
            </a:r>
            <a:r>
              <a:rPr lang="pt-BR" sz="2400" baseline="30000" dirty="0">
                <a:solidFill>
                  <a:srgbClr val="CC3399"/>
                </a:solidFill>
              </a:rPr>
              <a:t>n-1</a:t>
            </a:r>
            <a:r>
              <a:rPr lang="pt-BR" sz="2400" dirty="0">
                <a:solidFill>
                  <a:srgbClr val="CC3399"/>
                </a:solidFill>
              </a:rPr>
              <a:t>+ 1</a:t>
            </a:r>
            <a:endParaRPr lang="en-US" sz="2400" dirty="0">
              <a:solidFill>
                <a:srgbClr val="CC3399"/>
              </a:solidFill>
            </a:endParaRPr>
          </a:p>
          <a:p>
            <a:pPr lvl="1"/>
            <a:r>
              <a:rPr lang="it-IT" sz="2400" dirty="0" err="1"/>
              <a:t>restriction</a:t>
            </a:r>
            <a:r>
              <a:rPr lang="it-IT" sz="2400" dirty="0"/>
              <a:t> </a:t>
            </a:r>
            <a:r>
              <a:rPr lang="it-IT" sz="2400" dirty="0" err="1"/>
              <a:t>captured</a:t>
            </a:r>
            <a:r>
              <a:rPr lang="it-IT" sz="2400" dirty="0"/>
              <a:t> on </a:t>
            </a:r>
            <a:r>
              <a:rPr lang="it-IT" sz="2400" dirty="0" err="1"/>
              <a:t>path-trees</a:t>
            </a:r>
            <a:r>
              <a:rPr lang="it-IT" sz="2400" dirty="0"/>
              <a:t> by </a:t>
            </a:r>
            <a:r>
              <a:rPr lang="it-IT" sz="2400" dirty="0" err="1" smtClean="0"/>
              <a:t>tree</a:t>
            </a:r>
            <a:r>
              <a:rPr lang="it-IT" sz="2400" dirty="0" smtClean="0"/>
              <a:t> </a:t>
            </a:r>
            <a:r>
              <a:rPr lang="it-IT" sz="2400" dirty="0" err="1"/>
              <a:t>automaton</a:t>
            </a:r>
            <a:r>
              <a:rPr lang="it-IT" sz="2400" dirty="0"/>
              <a:t> </a:t>
            </a:r>
            <a:r>
              <a:rPr lang="en-US" sz="2400" dirty="0"/>
              <a:t>P</a:t>
            </a:r>
            <a:r>
              <a:rPr lang="en-US" sz="3200" b="1" baseline="-25000" dirty="0">
                <a:solidFill>
                  <a:srgbClr val="338D33"/>
                </a:solidFill>
                <a:sym typeface="Symbol"/>
              </a:rPr>
              <a:t> </a:t>
            </a:r>
            <a:r>
              <a:rPr lang="it-IT" sz="2400" dirty="0"/>
              <a:t>of </a:t>
            </a:r>
            <a:r>
              <a:rPr lang="it-IT" sz="2400" dirty="0" err="1" smtClean="0"/>
              <a:t>size</a:t>
            </a:r>
            <a:r>
              <a:rPr lang="it-IT" sz="2400" dirty="0" smtClean="0"/>
              <a:t>  </a:t>
            </a:r>
            <a:r>
              <a:rPr lang="en-US" sz="2400" b="1" dirty="0" smtClean="0">
                <a:solidFill>
                  <a:srgbClr val="C00000"/>
                </a:solidFill>
              </a:rPr>
              <a:t>2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2</a:t>
            </a:r>
            <a:r>
              <a:rPr lang="en-US" sz="1800" b="1" baseline="60000" dirty="0" smtClean="0">
                <a:solidFill>
                  <a:srgbClr val="C00000"/>
                </a:solidFill>
              </a:rPr>
              <a:t>O(n)</a:t>
            </a:r>
            <a:endParaRPr lang="it-IT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142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7339" y="-315913"/>
            <a:ext cx="8915400" cy="1143001"/>
          </a:xfrm>
        </p:spPr>
        <p:txBody>
          <a:bodyPr anchor="b"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Conclusions</a:t>
            </a:r>
            <a:endParaRPr lang="en-US" cap="smal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5301" y="980728"/>
            <a:ext cx="8994203" cy="4968552"/>
          </a:xfrm>
        </p:spPr>
        <p:txBody>
          <a:bodyPr>
            <a:noAutofit/>
          </a:bodyPr>
          <a:lstStyle/>
          <a:p>
            <a:r>
              <a:rPr lang="en-US" sz="2800" dirty="0" smtClean="0"/>
              <a:t>path-trees give </a:t>
            </a:r>
          </a:p>
          <a:p>
            <a:pPr lvl="1"/>
            <a:r>
              <a:rPr lang="en-US" dirty="0"/>
              <a:t>a new bounding criteria for MPA </a:t>
            </a:r>
            <a:r>
              <a:rPr lang="en-US" dirty="0" smtClean="0"/>
              <a:t>computations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unifying framework for </a:t>
            </a:r>
            <a:r>
              <a:rPr lang="en-US" dirty="0" smtClean="0"/>
              <a:t>restrictions </a:t>
            </a:r>
            <a:r>
              <a:rPr lang="en-US" dirty="0"/>
              <a:t>on MPA</a:t>
            </a:r>
          </a:p>
          <a:p>
            <a:pPr lvl="1"/>
            <a:r>
              <a:rPr lang="en-US" dirty="0"/>
              <a:t>a robust theory of formal languages (also </a:t>
            </a:r>
            <a:r>
              <a:rPr lang="en-US" dirty="0" smtClean="0"/>
              <a:t>closure under all Boolean operations, logical </a:t>
            </a:r>
            <a:r>
              <a:rPr lang="en-US" dirty="0"/>
              <a:t>characterization, Parikh theorem</a:t>
            </a:r>
            <a:r>
              <a:rPr lang="en-US" dirty="0" smtClean="0"/>
              <a:t>,..)</a:t>
            </a:r>
            <a:endParaRPr lang="en-US" dirty="0"/>
          </a:p>
          <a:p>
            <a:endParaRPr lang="it-IT" sz="1400" dirty="0" smtClean="0"/>
          </a:p>
          <a:p>
            <a:r>
              <a:rPr lang="it-IT" sz="2800" dirty="0" err="1"/>
              <a:t>r</a:t>
            </a:r>
            <a:r>
              <a:rPr lang="it-IT" sz="2800" dirty="0" err="1" smtClean="0"/>
              <a:t>elated</a:t>
            </a:r>
            <a:r>
              <a:rPr lang="it-IT" sz="2800" dirty="0" smtClean="0"/>
              <a:t> to </a:t>
            </a:r>
            <a:r>
              <a:rPr lang="it-IT" sz="2800" dirty="0" err="1" smtClean="0"/>
              <a:t>notion</a:t>
            </a:r>
            <a:r>
              <a:rPr lang="it-IT" sz="2800" dirty="0" smtClean="0"/>
              <a:t> of </a:t>
            </a:r>
            <a:r>
              <a:rPr lang="it-IT" sz="2800" dirty="0" err="1" smtClean="0"/>
              <a:t>tree</a:t>
            </a:r>
            <a:r>
              <a:rPr lang="it-IT" sz="2800" dirty="0" smtClean="0"/>
              <a:t> </a:t>
            </a:r>
            <a:r>
              <a:rPr lang="it-IT" sz="2800" dirty="0" err="1" smtClean="0"/>
              <a:t>decomposition</a:t>
            </a:r>
            <a:r>
              <a:rPr lang="it-IT" sz="2800" dirty="0" smtClean="0"/>
              <a:t> </a:t>
            </a:r>
          </a:p>
          <a:p>
            <a:pPr lvl="1"/>
            <a:r>
              <a:rPr lang="it-IT" dirty="0"/>
              <a:t>a </a:t>
            </a:r>
            <a:r>
              <a:rPr lang="it-IT" dirty="0" err="1"/>
              <a:t>path-tree</a:t>
            </a:r>
            <a:r>
              <a:rPr lang="it-IT" dirty="0"/>
              <a:t> </a:t>
            </a:r>
            <a:r>
              <a:rPr lang="it-IT" dirty="0" err="1"/>
              <a:t>defines</a:t>
            </a:r>
            <a:r>
              <a:rPr lang="it-IT" dirty="0"/>
              <a:t> a </a:t>
            </a:r>
            <a:r>
              <a:rPr lang="it-IT" dirty="0" err="1"/>
              <a:t>tree</a:t>
            </a:r>
            <a:r>
              <a:rPr lang="it-IT" dirty="0"/>
              <a:t> </a:t>
            </a:r>
            <a:r>
              <a:rPr lang="it-IT" dirty="0" err="1"/>
              <a:t>decomposition</a:t>
            </a:r>
            <a:r>
              <a:rPr lang="it-IT" dirty="0"/>
              <a:t> of a </a:t>
            </a:r>
            <a:r>
              <a:rPr lang="it-IT" dirty="0" err="1"/>
              <a:t>multiply</a:t>
            </a:r>
            <a:r>
              <a:rPr lang="it-IT" dirty="0"/>
              <a:t> </a:t>
            </a:r>
            <a:r>
              <a:rPr lang="it-IT" dirty="0" err="1"/>
              <a:t>nested</a:t>
            </a:r>
            <a:r>
              <a:rPr lang="it-IT" dirty="0"/>
              <a:t> </a:t>
            </a:r>
            <a:r>
              <a:rPr lang="it-IT" dirty="0" smtClean="0"/>
              <a:t>word (vice-versa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true</a:t>
            </a:r>
            <a:r>
              <a:rPr lang="it-IT" dirty="0"/>
              <a:t>)</a:t>
            </a:r>
          </a:p>
          <a:p>
            <a:endParaRPr lang="it-IT" sz="1400" dirty="0" smtClean="0"/>
          </a:p>
          <a:p>
            <a:endParaRPr lang="en-US" sz="900" dirty="0" smtClean="0"/>
          </a:p>
          <a:p>
            <a:endParaRPr lang="it-IT" sz="2400" dirty="0"/>
          </a:p>
          <a:p>
            <a:endParaRPr lang="en-US" sz="2400" dirty="0" smtClean="0"/>
          </a:p>
          <a:p>
            <a:pPr marL="469900" indent="-469900"/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160960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7338" y="-315913"/>
            <a:ext cx="9054173" cy="1143001"/>
          </a:xfrm>
        </p:spPr>
        <p:txBody>
          <a:bodyPr anchor="b">
            <a:normAutofit fontScale="90000"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Multi-stack Pushdown Automata (MPA)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555" y="980729"/>
            <a:ext cx="9138973" cy="5616623"/>
          </a:xfrm>
        </p:spPr>
        <p:txBody>
          <a:bodyPr>
            <a:normAutofit fontScale="92500" lnSpcReduction="10000"/>
          </a:bodyPr>
          <a:lstStyle/>
          <a:p>
            <a:pPr marL="469900" indent="-469900"/>
            <a:r>
              <a:rPr lang="en-US" sz="2600" dirty="0" smtClean="0"/>
              <a:t>n </a:t>
            </a:r>
            <a:r>
              <a:rPr lang="en-US" sz="2600" dirty="0"/>
              <a:t>stacks sharing a finite </a:t>
            </a:r>
            <a:r>
              <a:rPr lang="en-US" sz="2600" dirty="0" smtClean="0"/>
              <a:t>control</a:t>
            </a:r>
            <a:endParaRPr lang="en-US" sz="2600" dirty="0"/>
          </a:p>
          <a:p>
            <a:pPr marL="869950" lvl="1" indent="-469900"/>
            <a:r>
              <a:rPr lang="en-US" sz="2600" dirty="0"/>
              <a:t>states:    s,    ,     , ...........,</a:t>
            </a:r>
          </a:p>
          <a:p>
            <a:pPr marL="469900" indent="-469900">
              <a:buNone/>
            </a:pPr>
            <a:endParaRPr lang="en-US" sz="2600" dirty="0"/>
          </a:p>
          <a:p>
            <a:pPr marL="869950" lvl="1" indent="-469900"/>
            <a:r>
              <a:rPr lang="en-US" sz="2600" dirty="0"/>
              <a:t>transitions :</a:t>
            </a:r>
          </a:p>
          <a:p>
            <a:pPr marL="1308100" lvl="2" indent="-436563"/>
            <a:r>
              <a:rPr lang="en-US" sz="2600" dirty="0">
                <a:solidFill>
                  <a:srgbClr val="C00000"/>
                </a:solidFill>
              </a:rPr>
              <a:t>push</a:t>
            </a:r>
            <a:r>
              <a:rPr lang="en-US" sz="2600" dirty="0"/>
              <a:t> one symbol onto stack </a:t>
            </a:r>
            <a:r>
              <a:rPr lang="en-US" sz="2600" dirty="0" err="1">
                <a:solidFill>
                  <a:srgbClr val="CC0000"/>
                </a:solidFill>
              </a:rPr>
              <a:t>i</a:t>
            </a:r>
            <a:endParaRPr lang="en-US" sz="2600" baseline="-25000" dirty="0">
              <a:solidFill>
                <a:srgbClr val="CC0000"/>
              </a:solidFill>
            </a:endParaRPr>
          </a:p>
          <a:p>
            <a:pPr marL="1308100" lvl="2" indent="-436563"/>
            <a:r>
              <a:rPr lang="en-US" sz="2600" dirty="0">
                <a:solidFill>
                  <a:srgbClr val="CC0000"/>
                </a:solidFill>
              </a:rPr>
              <a:t>pop</a:t>
            </a:r>
            <a:r>
              <a:rPr lang="en-US" sz="2600" dirty="0"/>
              <a:t> one symbol from stack </a:t>
            </a:r>
            <a:r>
              <a:rPr lang="en-US" sz="2600" dirty="0" err="1">
                <a:solidFill>
                  <a:srgbClr val="CC0000"/>
                </a:solidFill>
              </a:rPr>
              <a:t>i</a:t>
            </a:r>
            <a:endParaRPr lang="en-US" sz="2600" baseline="-25000" dirty="0">
              <a:solidFill>
                <a:srgbClr val="CC0000"/>
              </a:solidFill>
            </a:endParaRPr>
          </a:p>
          <a:p>
            <a:pPr marL="1308100" lvl="2" indent="-436563"/>
            <a:r>
              <a:rPr lang="en-US" sz="2600" dirty="0">
                <a:solidFill>
                  <a:srgbClr val="C00000"/>
                </a:solidFill>
              </a:rPr>
              <a:t>internal</a:t>
            </a:r>
            <a:r>
              <a:rPr lang="en-US" sz="2600" dirty="0">
                <a:solidFill>
                  <a:srgbClr val="CC0000"/>
                </a:solidFill>
              </a:rPr>
              <a:t> move: </a:t>
            </a:r>
            <a:r>
              <a:rPr lang="en-US" sz="2600" dirty="0"/>
              <a:t>stacks stay unchanged, only control location is altered</a:t>
            </a:r>
          </a:p>
          <a:p>
            <a:pPr marL="469900" indent="-469900"/>
            <a:endParaRPr lang="en-US" sz="1700" dirty="0" smtClean="0"/>
          </a:p>
          <a:p>
            <a:pPr marL="469900" indent="-469900"/>
            <a:r>
              <a:rPr lang="en-US" sz="2600" dirty="0" smtClean="0"/>
              <a:t>input is from a </a:t>
            </a:r>
            <a:r>
              <a:rPr lang="en-US" sz="2600" dirty="0">
                <a:solidFill>
                  <a:srgbClr val="C00000"/>
                </a:solidFill>
              </a:rPr>
              <a:t>one-way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>
                <a:solidFill>
                  <a:srgbClr val="C00000"/>
                </a:solidFill>
              </a:rPr>
              <a:t>read-only</a:t>
            </a:r>
            <a:r>
              <a:rPr lang="en-US" sz="2600" dirty="0" smtClean="0"/>
              <a:t> tape </a:t>
            </a:r>
          </a:p>
          <a:p>
            <a:pPr marL="469900" indent="-469900"/>
            <a:endParaRPr lang="en-US" sz="1700" dirty="0" smtClean="0"/>
          </a:p>
          <a:p>
            <a:pPr marL="469900" indent="-469900"/>
            <a:r>
              <a:rPr lang="en-US" sz="2600" dirty="0"/>
              <a:t>m</a:t>
            </a:r>
            <a:r>
              <a:rPr lang="en-US" sz="2600" dirty="0" smtClean="0"/>
              <a:t>odel of concurrency</a:t>
            </a:r>
            <a:endParaRPr lang="en-US" sz="2600" dirty="0"/>
          </a:p>
          <a:p>
            <a:pPr marL="869950" lvl="1" indent="-469900"/>
            <a:r>
              <a:rPr lang="en-US" sz="2600" dirty="0"/>
              <a:t>captures the control flow of concurrent programs with </a:t>
            </a:r>
            <a:r>
              <a:rPr lang="en-US" sz="2600" dirty="0">
                <a:solidFill>
                  <a:srgbClr val="C00000"/>
                </a:solidFill>
              </a:rPr>
              <a:t>shared memory </a:t>
            </a:r>
            <a:r>
              <a:rPr lang="en-US" sz="2600" dirty="0"/>
              <a:t>and </a:t>
            </a:r>
            <a:r>
              <a:rPr lang="en-US" sz="2600" dirty="0">
                <a:solidFill>
                  <a:srgbClr val="C00000"/>
                </a:solidFill>
              </a:rPr>
              <a:t>recursive procedure calls</a:t>
            </a:r>
          </a:p>
          <a:p>
            <a:pPr marL="469900" indent="-469900"/>
            <a:endParaRPr lang="en-US" dirty="0"/>
          </a:p>
        </p:txBody>
      </p:sp>
      <p:grpSp>
        <p:nvGrpSpPr>
          <p:cNvPr id="28" name="Gruppo 27"/>
          <p:cNvGrpSpPr/>
          <p:nvPr/>
        </p:nvGrpSpPr>
        <p:grpSpPr>
          <a:xfrm>
            <a:off x="3152800" y="1412776"/>
            <a:ext cx="2304256" cy="648072"/>
            <a:chOff x="3353106" y="2933237"/>
            <a:chExt cx="2768882" cy="927811"/>
          </a:xfrm>
        </p:grpSpPr>
        <p:grpSp>
          <p:nvGrpSpPr>
            <p:cNvPr id="55" name="Gruppo 54"/>
            <p:cNvGrpSpPr/>
            <p:nvPr/>
          </p:nvGrpSpPr>
          <p:grpSpPr>
            <a:xfrm>
              <a:off x="3393014" y="2933237"/>
              <a:ext cx="234026" cy="504056"/>
              <a:chOff x="7308304" y="2132856"/>
              <a:chExt cx="216024" cy="504056"/>
            </a:xfrm>
          </p:grpSpPr>
          <p:cxnSp>
            <p:nvCxnSpPr>
              <p:cNvPr id="46" name="Connettore 1 45"/>
              <p:cNvCxnSpPr/>
              <p:nvPr/>
            </p:nvCxnSpPr>
            <p:spPr>
              <a:xfrm rot="5400000">
                <a:off x="7056276" y="2384884"/>
                <a:ext cx="504056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ttore 1 46"/>
              <p:cNvCxnSpPr/>
              <p:nvPr/>
            </p:nvCxnSpPr>
            <p:spPr>
              <a:xfrm rot="5400000">
                <a:off x="7272300" y="2384884"/>
                <a:ext cx="504056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ttore 1 48"/>
              <p:cNvCxnSpPr/>
              <p:nvPr/>
            </p:nvCxnSpPr>
            <p:spPr>
              <a:xfrm>
                <a:off x="7308304" y="2636912"/>
                <a:ext cx="216024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1 49"/>
              <p:cNvCxnSpPr/>
              <p:nvPr/>
            </p:nvCxnSpPr>
            <p:spPr>
              <a:xfrm>
                <a:off x="7308304" y="2348880"/>
                <a:ext cx="216024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ttore 1 52"/>
              <p:cNvCxnSpPr/>
              <p:nvPr/>
            </p:nvCxnSpPr>
            <p:spPr>
              <a:xfrm>
                <a:off x="7308304" y="2492896"/>
                <a:ext cx="216024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uppo 55"/>
            <p:cNvGrpSpPr/>
            <p:nvPr/>
          </p:nvGrpSpPr>
          <p:grpSpPr>
            <a:xfrm>
              <a:off x="3982451" y="2933237"/>
              <a:ext cx="234026" cy="504056"/>
              <a:chOff x="7308304" y="2132856"/>
              <a:chExt cx="216024" cy="504056"/>
            </a:xfrm>
          </p:grpSpPr>
          <p:cxnSp>
            <p:nvCxnSpPr>
              <p:cNvPr id="57" name="Connettore 1 56"/>
              <p:cNvCxnSpPr/>
              <p:nvPr/>
            </p:nvCxnSpPr>
            <p:spPr>
              <a:xfrm rot="5400000">
                <a:off x="7056276" y="2384884"/>
                <a:ext cx="504056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ttore 1 57"/>
              <p:cNvCxnSpPr/>
              <p:nvPr/>
            </p:nvCxnSpPr>
            <p:spPr>
              <a:xfrm rot="5400000">
                <a:off x="7272300" y="2384884"/>
                <a:ext cx="504056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ttore 1 58"/>
              <p:cNvCxnSpPr/>
              <p:nvPr/>
            </p:nvCxnSpPr>
            <p:spPr>
              <a:xfrm>
                <a:off x="7308304" y="2636912"/>
                <a:ext cx="216024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ttore 1 59"/>
              <p:cNvCxnSpPr/>
              <p:nvPr/>
            </p:nvCxnSpPr>
            <p:spPr>
              <a:xfrm>
                <a:off x="7308304" y="2348880"/>
                <a:ext cx="216024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ttore 1 60"/>
              <p:cNvCxnSpPr/>
              <p:nvPr/>
            </p:nvCxnSpPr>
            <p:spPr>
              <a:xfrm>
                <a:off x="7308304" y="2492896"/>
                <a:ext cx="216024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CasellaDiTesto 73"/>
            <p:cNvSpPr txBox="1"/>
            <p:nvPr/>
          </p:nvSpPr>
          <p:spPr>
            <a:xfrm>
              <a:off x="3353106" y="349171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mtClean="0"/>
                <a:t>1</a:t>
              </a:r>
              <a:endParaRPr lang="it-IT"/>
            </a:p>
          </p:txBody>
        </p:sp>
        <p:sp>
          <p:nvSpPr>
            <p:cNvPr id="75" name="CasellaDiTesto 74"/>
            <p:cNvSpPr txBox="1"/>
            <p:nvPr/>
          </p:nvSpPr>
          <p:spPr>
            <a:xfrm>
              <a:off x="3928028" y="349004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mtClean="0"/>
                <a:t>2</a:t>
              </a:r>
              <a:endParaRPr lang="it-IT"/>
            </a:p>
          </p:txBody>
        </p:sp>
        <p:grpSp>
          <p:nvGrpSpPr>
            <p:cNvPr id="27" name="Gruppo 26"/>
            <p:cNvGrpSpPr/>
            <p:nvPr/>
          </p:nvGrpSpPr>
          <p:grpSpPr>
            <a:xfrm>
              <a:off x="5817096" y="2933237"/>
              <a:ext cx="304892" cy="908558"/>
              <a:chOff x="5728228" y="2933237"/>
              <a:chExt cx="304892" cy="908558"/>
            </a:xfrm>
          </p:grpSpPr>
          <p:grpSp>
            <p:nvGrpSpPr>
              <p:cNvPr id="62" name="Gruppo 61"/>
              <p:cNvGrpSpPr/>
              <p:nvPr/>
            </p:nvGrpSpPr>
            <p:grpSpPr>
              <a:xfrm>
                <a:off x="5746493" y="2933237"/>
                <a:ext cx="234026" cy="504056"/>
                <a:chOff x="7308304" y="2132856"/>
                <a:chExt cx="216024" cy="504056"/>
              </a:xfrm>
            </p:grpSpPr>
            <p:cxnSp>
              <p:nvCxnSpPr>
                <p:cNvPr id="63" name="Connettore 1 62"/>
                <p:cNvCxnSpPr/>
                <p:nvPr/>
              </p:nvCxnSpPr>
              <p:spPr>
                <a:xfrm rot="5400000">
                  <a:off x="7056276" y="2384884"/>
                  <a:ext cx="504056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ttore 1 63"/>
                <p:cNvCxnSpPr/>
                <p:nvPr/>
              </p:nvCxnSpPr>
              <p:spPr>
                <a:xfrm rot="5400000">
                  <a:off x="7272300" y="2384884"/>
                  <a:ext cx="504056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nettore 1 64"/>
                <p:cNvCxnSpPr/>
                <p:nvPr/>
              </p:nvCxnSpPr>
              <p:spPr>
                <a:xfrm>
                  <a:off x="7308304" y="2636912"/>
                  <a:ext cx="216024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nettore 1 65"/>
                <p:cNvCxnSpPr/>
                <p:nvPr/>
              </p:nvCxnSpPr>
              <p:spPr>
                <a:xfrm>
                  <a:off x="7308304" y="2348880"/>
                  <a:ext cx="216024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nettore 1 66"/>
                <p:cNvCxnSpPr/>
                <p:nvPr/>
              </p:nvCxnSpPr>
              <p:spPr>
                <a:xfrm>
                  <a:off x="7308304" y="2492896"/>
                  <a:ext cx="216024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CasellaDiTesto 75"/>
              <p:cNvSpPr txBox="1"/>
              <p:nvPr/>
            </p:nvSpPr>
            <p:spPr>
              <a:xfrm>
                <a:off x="5728228" y="3472463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mtClean="0"/>
                  <a:t>n</a:t>
                </a:r>
                <a:endParaRPr lang="it-IT"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7339" y="-315913"/>
            <a:ext cx="8915400" cy="1143001"/>
          </a:xfrm>
        </p:spPr>
        <p:txBody>
          <a:bodyPr anchor="b"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Future directions</a:t>
            </a:r>
            <a:endParaRPr lang="en-US" cap="smal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5301" y="980728"/>
            <a:ext cx="8994203" cy="4968552"/>
          </a:xfrm>
        </p:spPr>
        <p:txBody>
          <a:bodyPr>
            <a:noAutofit/>
          </a:bodyPr>
          <a:lstStyle/>
          <a:p>
            <a:r>
              <a:rPr lang="it-IT" sz="2800" dirty="0" err="1" smtClean="0"/>
              <a:t>Complexity</a:t>
            </a:r>
            <a:r>
              <a:rPr lang="it-IT" sz="2800" dirty="0" smtClean="0"/>
              <a:t> gap in </a:t>
            </a:r>
            <a:r>
              <a:rPr lang="it-IT" sz="2800" dirty="0" err="1" smtClean="0"/>
              <a:t>universality</a:t>
            </a:r>
            <a:r>
              <a:rPr lang="it-IT" sz="2800" dirty="0" smtClean="0"/>
              <a:t>, </a:t>
            </a:r>
            <a:r>
              <a:rPr lang="it-IT" sz="2800" dirty="0" err="1" smtClean="0"/>
              <a:t>containment</a:t>
            </a:r>
            <a:r>
              <a:rPr lang="it-IT" sz="2800" dirty="0" smtClean="0"/>
              <a:t>, </a:t>
            </a:r>
            <a:r>
              <a:rPr lang="it-IT" sz="2800" dirty="0" err="1" smtClean="0"/>
              <a:t>equality</a:t>
            </a:r>
            <a:r>
              <a:rPr lang="it-IT" sz="2800" dirty="0" smtClean="0"/>
              <a:t> </a:t>
            </a:r>
          </a:p>
          <a:p>
            <a:pPr lvl="1"/>
            <a:r>
              <a:rPr lang="it-IT" dirty="0" err="1" smtClean="0"/>
              <a:t>Exptime</a:t>
            </a:r>
            <a:r>
              <a:rPr lang="it-IT" dirty="0" smtClean="0"/>
              <a:t>- hard</a:t>
            </a:r>
          </a:p>
          <a:p>
            <a:pPr lvl="1"/>
            <a:r>
              <a:rPr lang="it-IT" dirty="0" err="1"/>
              <a:t>m</a:t>
            </a:r>
            <a:r>
              <a:rPr lang="it-IT" dirty="0" err="1" smtClean="0"/>
              <a:t>embership</a:t>
            </a:r>
            <a:r>
              <a:rPr lang="it-IT" dirty="0" smtClean="0"/>
              <a:t> to 2Exptime (via </a:t>
            </a:r>
            <a:r>
              <a:rPr lang="it-IT" dirty="0" err="1" smtClean="0"/>
              <a:t>complementation</a:t>
            </a:r>
            <a:r>
              <a:rPr lang="it-IT" dirty="0" smtClean="0"/>
              <a:t>)</a:t>
            </a:r>
            <a:endParaRPr lang="it-IT" dirty="0"/>
          </a:p>
          <a:p>
            <a:endParaRPr lang="it-IT" sz="1400" dirty="0" smtClean="0"/>
          </a:p>
          <a:p>
            <a:pPr marL="0" indent="0">
              <a:buNone/>
            </a:pPr>
            <a:r>
              <a:rPr lang="it-IT" sz="2800" dirty="0" smtClean="0"/>
              <a:t>    </a:t>
            </a:r>
            <a:r>
              <a:rPr lang="it-IT" sz="2800" dirty="0" err="1" smtClean="0"/>
              <a:t>Is</a:t>
            </a:r>
            <a:r>
              <a:rPr lang="it-IT" sz="2800" dirty="0" smtClean="0"/>
              <a:t> </a:t>
            </a:r>
            <a:r>
              <a:rPr lang="it-IT" sz="2800" dirty="0" err="1" smtClean="0"/>
              <a:t>complementation</a:t>
            </a:r>
            <a:r>
              <a:rPr lang="it-IT" sz="2800" dirty="0" smtClean="0"/>
              <a:t> </a:t>
            </a:r>
            <a:r>
              <a:rPr lang="it-IT" sz="2800" dirty="0" err="1" smtClean="0"/>
              <a:t>construction</a:t>
            </a:r>
            <a:r>
              <a:rPr lang="it-IT" sz="2800" dirty="0" smtClean="0"/>
              <a:t> </a:t>
            </a:r>
            <a:r>
              <a:rPr lang="it-IT" sz="2800" dirty="0" err="1" smtClean="0"/>
              <a:t>optimal</a:t>
            </a:r>
            <a:r>
              <a:rPr lang="it-IT" sz="2800" dirty="0" smtClean="0"/>
              <a:t>? </a:t>
            </a:r>
          </a:p>
          <a:p>
            <a:pPr marL="0" indent="0">
              <a:buNone/>
            </a:pPr>
            <a:r>
              <a:rPr lang="it-IT" sz="2800" dirty="0" smtClean="0"/>
              <a:t>    (</a:t>
            </a:r>
            <a:r>
              <a:rPr lang="it-IT" sz="2800" dirty="0" err="1" smtClean="0"/>
              <a:t>same</a:t>
            </a:r>
            <a:r>
              <a:rPr lang="it-IT" sz="2800" dirty="0" smtClean="0"/>
              <a:t> </a:t>
            </a:r>
            <a:r>
              <a:rPr lang="it-IT" sz="2800" dirty="0" err="1" smtClean="0"/>
              <a:t>holds</a:t>
            </a:r>
            <a:r>
              <a:rPr lang="it-IT" sz="2800" dirty="0" smtClean="0"/>
              <a:t> for </a:t>
            </a:r>
            <a:r>
              <a:rPr lang="it-IT" sz="2800" dirty="0" err="1" smtClean="0"/>
              <a:t>ordered</a:t>
            </a:r>
            <a:r>
              <a:rPr lang="it-IT" sz="2800" dirty="0" smtClean="0"/>
              <a:t> and </a:t>
            </a:r>
            <a:r>
              <a:rPr lang="it-IT" sz="2800" dirty="0" err="1" smtClean="0"/>
              <a:t>bounded-phase</a:t>
            </a:r>
            <a:r>
              <a:rPr lang="it-IT" sz="2800" dirty="0" smtClean="0"/>
              <a:t> MPL)</a:t>
            </a:r>
          </a:p>
          <a:p>
            <a:pPr marL="0" indent="0">
              <a:buNone/>
            </a:pPr>
            <a:endParaRPr lang="it-IT" sz="2800" dirty="0" smtClean="0"/>
          </a:p>
          <a:p>
            <a:r>
              <a:rPr lang="it-IT" sz="2800" dirty="0" smtClean="0"/>
              <a:t>Analysis of </a:t>
            </a:r>
            <a:r>
              <a:rPr lang="it-IT" sz="2800" dirty="0" err="1" smtClean="0"/>
              <a:t>multithreaded</a:t>
            </a:r>
            <a:r>
              <a:rPr lang="it-IT" sz="2800" dirty="0"/>
              <a:t> </a:t>
            </a:r>
            <a:r>
              <a:rPr lang="it-IT" sz="2800" dirty="0" err="1" smtClean="0"/>
              <a:t>programs</a:t>
            </a:r>
            <a:r>
              <a:rPr lang="it-IT" sz="2800" dirty="0" smtClean="0"/>
              <a:t>? </a:t>
            </a:r>
            <a:endParaRPr lang="en-US" sz="900" dirty="0" smtClean="0"/>
          </a:p>
          <a:p>
            <a:endParaRPr lang="it-IT" sz="2400" dirty="0"/>
          </a:p>
          <a:p>
            <a:endParaRPr lang="en-US" sz="2400" dirty="0" smtClean="0"/>
          </a:p>
          <a:p>
            <a:pPr marL="469900" indent="-469900"/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64075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7338" y="-315913"/>
            <a:ext cx="9054173" cy="1143001"/>
          </a:xfrm>
        </p:spPr>
        <p:txBody>
          <a:bodyPr anchor="b">
            <a:normAutofit fontScale="90000"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Multi-stack Pushdown Automata (MPA)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5301" y="980728"/>
            <a:ext cx="9138973" cy="4536726"/>
          </a:xfrm>
        </p:spPr>
        <p:txBody>
          <a:bodyPr>
            <a:normAutofit/>
          </a:bodyPr>
          <a:lstStyle/>
          <a:p>
            <a:pPr marL="469900" indent="-469900"/>
            <a:endParaRPr lang="en-US" sz="2800" dirty="0" smtClean="0"/>
          </a:p>
          <a:p>
            <a:pPr marL="469900" indent="-469900"/>
            <a:r>
              <a:rPr lang="en-US" sz="2800" dirty="0" smtClean="0"/>
              <a:t>Too expressive (</a:t>
            </a:r>
            <a:r>
              <a:rPr lang="en-US" sz="2400" dirty="0" smtClean="0"/>
              <a:t>equivalent to Turing machines)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Rettangolo 3"/>
          <p:cNvSpPr/>
          <p:nvPr/>
        </p:nvSpPr>
        <p:spPr>
          <a:xfrm>
            <a:off x="3524843" y="2492896"/>
            <a:ext cx="1638183" cy="5040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>
                <a:solidFill>
                  <a:schemeClr val="tx1"/>
                </a:solidFill>
              </a:rPr>
              <a:t>finite control</a:t>
            </a:r>
            <a:endParaRPr lang="it-IT">
              <a:solidFill>
                <a:schemeClr val="tx1"/>
              </a:solidFill>
            </a:endParaRPr>
          </a:p>
        </p:txBody>
      </p:sp>
      <p:sp>
        <p:nvSpPr>
          <p:cNvPr id="5" name="Callout con freccia in giù 4"/>
          <p:cNvSpPr/>
          <p:nvPr/>
        </p:nvSpPr>
        <p:spPr>
          <a:xfrm>
            <a:off x="3524842" y="2492896"/>
            <a:ext cx="1638182" cy="792088"/>
          </a:xfrm>
          <a:prstGeom prst="downArrowCallou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mtClean="0"/>
              <a:t>finite control</a:t>
            </a:r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2276703" y="3356991"/>
            <a:ext cx="468052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744755" y="3356991"/>
            <a:ext cx="468052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3212807" y="3356991"/>
            <a:ext cx="468052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3680859" y="3356991"/>
            <a:ext cx="468052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4148911" y="3356991"/>
            <a:ext cx="468052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1808651" y="3356991"/>
            <a:ext cx="46805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1 11"/>
          <p:cNvCxnSpPr/>
          <p:nvPr/>
        </p:nvCxnSpPr>
        <p:spPr>
          <a:xfrm rot="10800000">
            <a:off x="1184582" y="3356991"/>
            <a:ext cx="6240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/>
          <p:cNvCxnSpPr/>
          <p:nvPr/>
        </p:nvCxnSpPr>
        <p:spPr>
          <a:xfrm rot="10800000">
            <a:off x="1184582" y="3717031"/>
            <a:ext cx="6240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 rot="10800000" flipV="1">
            <a:off x="793787" y="3519295"/>
            <a:ext cx="858848" cy="1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 rot="10800000">
            <a:off x="560512" y="3356991"/>
            <a:ext cx="54606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 rot="10800000">
            <a:off x="560512" y="3717031"/>
            <a:ext cx="54606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/>
          <p:cNvSpPr/>
          <p:nvPr/>
        </p:nvSpPr>
        <p:spPr>
          <a:xfrm>
            <a:off x="4616963" y="3356991"/>
            <a:ext cx="468052" cy="36004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5085015" y="3356991"/>
            <a:ext cx="468052" cy="36004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5553067" y="3356991"/>
            <a:ext cx="468052" cy="36004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6021119" y="3356991"/>
            <a:ext cx="468052" cy="36004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/>
          <p:cNvSpPr/>
          <p:nvPr/>
        </p:nvSpPr>
        <p:spPr>
          <a:xfrm>
            <a:off x="6489171" y="3356991"/>
            <a:ext cx="46805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1 21"/>
          <p:cNvCxnSpPr/>
          <p:nvPr/>
        </p:nvCxnSpPr>
        <p:spPr>
          <a:xfrm rot="10800000">
            <a:off x="6957224" y="3356991"/>
            <a:ext cx="6240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 rot="10800000">
            <a:off x="6957223" y="3717031"/>
            <a:ext cx="6240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/>
          <p:cNvCxnSpPr/>
          <p:nvPr/>
        </p:nvCxnSpPr>
        <p:spPr>
          <a:xfrm rot="10800000" flipV="1">
            <a:off x="7190497" y="3536241"/>
            <a:ext cx="858848" cy="1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1 24"/>
          <p:cNvCxnSpPr/>
          <p:nvPr/>
        </p:nvCxnSpPr>
        <p:spPr>
          <a:xfrm rot="10800000">
            <a:off x="7581293" y="3356991"/>
            <a:ext cx="54606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/>
          <p:cNvCxnSpPr/>
          <p:nvPr/>
        </p:nvCxnSpPr>
        <p:spPr>
          <a:xfrm rot="10800000">
            <a:off x="7581293" y="3717031"/>
            <a:ext cx="54606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uppo 120"/>
          <p:cNvGrpSpPr/>
          <p:nvPr/>
        </p:nvGrpSpPr>
        <p:grpSpPr>
          <a:xfrm>
            <a:off x="2276703" y="3356992"/>
            <a:ext cx="2340260" cy="360040"/>
            <a:chOff x="2987824" y="4725144"/>
            <a:chExt cx="2160240" cy="360040"/>
          </a:xfrm>
        </p:grpSpPr>
        <p:sp>
          <p:nvSpPr>
            <p:cNvPr id="28" name="Rettangolo 27"/>
            <p:cNvSpPr/>
            <p:nvPr/>
          </p:nvSpPr>
          <p:spPr>
            <a:xfrm>
              <a:off x="2987824" y="4725144"/>
              <a:ext cx="432048" cy="36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3419872" y="4725144"/>
              <a:ext cx="432048" cy="36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29"/>
            <p:cNvSpPr/>
            <p:nvPr/>
          </p:nvSpPr>
          <p:spPr>
            <a:xfrm>
              <a:off x="3851920" y="4725144"/>
              <a:ext cx="432048" cy="36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Rettangolo 30"/>
            <p:cNvSpPr/>
            <p:nvPr/>
          </p:nvSpPr>
          <p:spPr>
            <a:xfrm>
              <a:off x="4283968" y="4725144"/>
              <a:ext cx="432048" cy="36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4716016" y="4725144"/>
              <a:ext cx="432048" cy="36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3" name="Gruppo 121"/>
          <p:cNvGrpSpPr/>
          <p:nvPr/>
        </p:nvGrpSpPr>
        <p:grpSpPr>
          <a:xfrm>
            <a:off x="4616963" y="3356992"/>
            <a:ext cx="1872208" cy="360040"/>
            <a:chOff x="5148064" y="4725144"/>
            <a:chExt cx="1728192" cy="360040"/>
          </a:xfrm>
        </p:grpSpPr>
        <p:sp>
          <p:nvSpPr>
            <p:cNvPr id="34" name="Rettangolo 33"/>
            <p:cNvSpPr/>
            <p:nvPr/>
          </p:nvSpPr>
          <p:spPr>
            <a:xfrm>
              <a:off x="5148064" y="4725144"/>
              <a:ext cx="432048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5580112" y="4725144"/>
              <a:ext cx="432048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6012160" y="4725144"/>
              <a:ext cx="432048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6444208" y="4725144"/>
              <a:ext cx="432048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8" name="Arco 37"/>
          <p:cNvSpPr/>
          <p:nvPr/>
        </p:nvSpPr>
        <p:spPr>
          <a:xfrm>
            <a:off x="1886661" y="4437112"/>
            <a:ext cx="1716191" cy="576064"/>
          </a:xfrm>
          <a:prstGeom prst="arc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Arco 38"/>
          <p:cNvSpPr/>
          <p:nvPr/>
        </p:nvSpPr>
        <p:spPr>
          <a:xfrm>
            <a:off x="4304929" y="4437112"/>
            <a:ext cx="1716191" cy="576064"/>
          </a:xfrm>
          <a:prstGeom prst="arc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/>
          <p:cNvSpPr/>
          <p:nvPr/>
        </p:nvSpPr>
        <p:spPr>
          <a:xfrm>
            <a:off x="3524843" y="2492896"/>
            <a:ext cx="1638182" cy="5223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>
                <a:solidFill>
                  <a:schemeClr val="tx1"/>
                </a:solidFill>
              </a:rPr>
              <a:t>finite control</a:t>
            </a:r>
            <a:endParaRPr lang="it-IT">
              <a:solidFill>
                <a:schemeClr val="tx1"/>
              </a:solidFill>
            </a:endParaRPr>
          </a:p>
        </p:txBody>
      </p:sp>
      <p:sp>
        <p:nvSpPr>
          <p:cNvPr id="41" name="CasellaDiTesto 40"/>
          <p:cNvSpPr txBox="1"/>
          <p:nvPr/>
        </p:nvSpPr>
        <p:spPr>
          <a:xfrm>
            <a:off x="3134799" y="414908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mtClean="0"/>
              <a:t>head</a:t>
            </a:r>
            <a:endParaRPr lang="it-IT"/>
          </a:p>
        </p:txBody>
      </p:sp>
      <p:sp>
        <p:nvSpPr>
          <p:cNvPr id="42" name="Rettangolo 41"/>
          <p:cNvSpPr/>
          <p:nvPr/>
        </p:nvSpPr>
        <p:spPr>
          <a:xfrm>
            <a:off x="2942777" y="5805486"/>
            <a:ext cx="2880320" cy="864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sym typeface="Symbol"/>
              </a:rPr>
              <a:t>(</a:t>
            </a:r>
            <a:r>
              <a:rPr lang="it-IT" sz="2400" dirty="0" smtClean="0">
                <a:solidFill>
                  <a:schemeClr val="tx1"/>
                </a:solidFill>
                <a:sym typeface="Symbol"/>
              </a:rPr>
              <a:t></a:t>
            </a:r>
            <a:r>
              <a:rPr lang="it-IT" sz="2400" dirty="0" smtClean="0">
                <a:solidFill>
                  <a:schemeClr val="tx1"/>
                </a:solidFill>
              </a:rPr>
              <a:t>-</a:t>
            </a:r>
            <a:r>
              <a:rPr lang="it-IT" sz="2400" dirty="0" err="1" smtClean="0">
                <a:solidFill>
                  <a:schemeClr val="tx1"/>
                </a:solidFill>
              </a:rPr>
              <a:t>moves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required</a:t>
            </a:r>
            <a:r>
              <a:rPr lang="it-IT" sz="2400" dirty="0" smtClean="0">
                <a:solidFill>
                  <a:schemeClr val="tx1"/>
                </a:solidFill>
              </a:rPr>
              <a:t>)</a:t>
            </a:r>
            <a:endParaRPr lang="it-IT" sz="2400" dirty="0">
              <a:solidFill>
                <a:schemeClr val="tx1"/>
              </a:solidFill>
            </a:endParaRPr>
          </a:p>
        </p:txBody>
      </p:sp>
      <p:pic>
        <p:nvPicPr>
          <p:cNvPr id="43" name="Picture 5" descr="Image:2006-02-04 Metal spiral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700" y="4365104"/>
            <a:ext cx="2231812" cy="1791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364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1.48148E-6 L -1.53846E-6 0.33333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6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6 -7.40741E-7 L -0.00016 0.13195 C -0.00257 0.16713 0.00192 0.19977 -0.00994 0.22037 C -0.02148 0.24144 -0.05433 0.25046 -0.06971 0.25718 L -0.10241 0.25718 " pathEditMode="relative" rAng="0" ptsTypes="AAAAA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12" y="1284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71 -0.00532 L -0.01571 0.10741 C -0.01571 0.15787 0.00817 0.22037 0.02772 0.22037 L 0.07115 0.22037 " pathEditMode="relative" rAng="0" ptsTypes="AAAA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3" y="1127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8" grpId="0" animBg="1"/>
      <p:bldP spid="39" grpId="0" animBg="1"/>
      <p:bldP spid="41" grpId="0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58614"/>
            <a:ext cx="8915400" cy="77809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Two restrictions</a:t>
            </a:r>
            <a:endParaRPr lang="en-US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5328592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Disallow the "slinky" moves</a:t>
            </a:r>
          </a:p>
          <a:p>
            <a:pPr lvl="1"/>
            <a:r>
              <a:rPr lang="en-US" sz="2600" dirty="0" smtClean="0"/>
              <a:t>bounded context-switching     </a:t>
            </a:r>
            <a:r>
              <a:rPr lang="en-US" sz="2400" dirty="0" smtClean="0"/>
              <a:t>[Qadeer-Rehof,TACAS’05]</a:t>
            </a:r>
          </a:p>
          <a:p>
            <a:pPr lvl="1"/>
            <a:r>
              <a:rPr lang="en-US" sz="2600" dirty="0" smtClean="0"/>
              <a:t>scope-bounded relations      </a:t>
            </a:r>
            <a:r>
              <a:rPr lang="en-US" sz="2400" dirty="0" smtClean="0"/>
              <a:t>[</a:t>
            </a:r>
            <a:r>
              <a:rPr lang="en-US" sz="2400" dirty="0" err="1" smtClean="0"/>
              <a:t>LaTorre</a:t>
            </a:r>
            <a:r>
              <a:rPr lang="en-US" sz="2400" dirty="0" smtClean="0"/>
              <a:t>-Napoli, CONCUR'11]</a:t>
            </a:r>
          </a:p>
          <a:p>
            <a:pPr lvl="1"/>
            <a:r>
              <a:rPr lang="en-US" sz="2600" dirty="0" smtClean="0"/>
              <a:t>bounded phase-switching     </a:t>
            </a:r>
            <a:r>
              <a:rPr lang="en-US" sz="2400" dirty="0" smtClean="0"/>
              <a:t>[</a:t>
            </a:r>
            <a:r>
              <a:rPr lang="en-US" sz="2400" dirty="0" err="1" smtClean="0"/>
              <a:t>LaTorre</a:t>
            </a:r>
            <a:r>
              <a:rPr lang="en-US" sz="2400" dirty="0" smtClean="0"/>
              <a:t> et al., LICS'07]</a:t>
            </a:r>
          </a:p>
          <a:p>
            <a:pPr lvl="1"/>
            <a:r>
              <a:rPr lang="en-US" sz="2600" dirty="0" smtClean="0"/>
              <a:t>ordered stack usage            </a:t>
            </a:r>
            <a:r>
              <a:rPr lang="en-US" sz="2400" dirty="0" smtClean="0"/>
              <a:t>[</a:t>
            </a:r>
            <a:r>
              <a:rPr lang="en-US" sz="2400" dirty="0" err="1" smtClean="0"/>
              <a:t>Breveglieri</a:t>
            </a:r>
            <a:r>
              <a:rPr lang="en-US" sz="2400" dirty="0" smtClean="0"/>
              <a:t> et al., J.FOCS'96]</a:t>
            </a:r>
          </a:p>
          <a:p>
            <a:pPr lvl="1"/>
            <a:endParaRPr lang="en-US" sz="900" dirty="0" smtClean="0"/>
          </a:p>
          <a:p>
            <a:pPr marL="400050" lvl="2" indent="0">
              <a:buNone/>
            </a:pPr>
            <a:r>
              <a:rPr lang="en-US" sz="2600" dirty="0" smtClean="0"/>
              <a:t>	      </a:t>
            </a: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main decision problems become decidable</a:t>
            </a:r>
          </a:p>
          <a:p>
            <a:pPr marL="400050" lvl="2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sz="2600" dirty="0" smtClean="0"/>
              <a:t>Input is </a:t>
            </a:r>
            <a:r>
              <a:rPr lang="en-US" sz="2600" dirty="0" smtClean="0">
                <a:solidFill>
                  <a:srgbClr val="FF0000"/>
                </a:solidFill>
              </a:rPr>
              <a:t>visible</a:t>
            </a:r>
            <a:r>
              <a:rPr lang="en-US" sz="2600" dirty="0" smtClean="0"/>
              <a:t> (push/pop are </a:t>
            </a:r>
            <a:r>
              <a:rPr lang="en-US" sz="2600" dirty="0" smtClean="0">
                <a:solidFill>
                  <a:srgbClr val="FF0000"/>
                </a:solidFill>
              </a:rPr>
              <a:t>driven </a:t>
            </a:r>
            <a:r>
              <a:rPr lang="en-US" sz="2600" dirty="0" smtClean="0"/>
              <a:t>by input symbols)</a:t>
            </a:r>
          </a:p>
          <a:p>
            <a:pPr lvl="1"/>
            <a:r>
              <a:rPr lang="en-US" sz="2600" dirty="0" smtClean="0"/>
              <a:t>Parallel simulation of multiple runs becomes possible </a:t>
            </a:r>
          </a:p>
          <a:p>
            <a:pPr marL="457200" lvl="1" indent="0">
              <a:buNone/>
            </a:pPr>
            <a:r>
              <a:rPr lang="en-US" sz="2600" dirty="0" smtClean="0"/>
              <a:t>  (standard cross product and subset-like constructions)</a:t>
            </a:r>
          </a:p>
          <a:p>
            <a:pPr marL="457200" lvl="1" indent="0">
              <a:buNone/>
            </a:pPr>
            <a:r>
              <a:rPr lang="en-US" sz="900" dirty="0" smtClean="0"/>
              <a:t>		</a:t>
            </a:r>
          </a:p>
          <a:p>
            <a:pPr marL="457200" lvl="1" indent="0">
              <a:buNone/>
            </a:pPr>
            <a:r>
              <a:rPr lang="en-US" sz="2600" dirty="0" smtClean="0"/>
              <a:t>		</a:t>
            </a: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gains closure under intersection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242755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7809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Our contribution</a:t>
            </a:r>
            <a:endParaRPr lang="en-US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76536" y="1523924"/>
            <a:ext cx="8496944" cy="4785396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smtClean="0"/>
              <a:t>A uniform </a:t>
            </a:r>
            <a:r>
              <a:rPr lang="en-US" sz="3100" dirty="0"/>
              <a:t>way </a:t>
            </a:r>
            <a:r>
              <a:rPr lang="en-US" sz="3100" dirty="0" smtClean="0"/>
              <a:t>to:</a:t>
            </a:r>
          </a:p>
          <a:p>
            <a:pPr lvl="1"/>
            <a:r>
              <a:rPr lang="en-US" sz="3100" dirty="0" smtClean="0"/>
              <a:t>show </a:t>
            </a:r>
            <a:r>
              <a:rPr lang="en-US" sz="3100" dirty="0"/>
              <a:t>closure under </a:t>
            </a:r>
            <a:r>
              <a:rPr lang="en-US" sz="3100" dirty="0">
                <a:solidFill>
                  <a:srgbClr val="FF0000"/>
                </a:solidFill>
              </a:rPr>
              <a:t>complement</a:t>
            </a:r>
          </a:p>
          <a:p>
            <a:pPr lvl="1"/>
            <a:r>
              <a:rPr lang="en-US" sz="3100" dirty="0"/>
              <a:t>d</a:t>
            </a:r>
            <a:r>
              <a:rPr lang="en-US" sz="3100" dirty="0" smtClean="0"/>
              <a:t>ecidability of </a:t>
            </a:r>
            <a:r>
              <a:rPr lang="en-US" sz="3100" dirty="0" smtClean="0">
                <a:solidFill>
                  <a:srgbClr val="FF0000"/>
                </a:solidFill>
              </a:rPr>
              <a:t>emptiness</a:t>
            </a:r>
            <a:endParaRPr lang="en-US" sz="3100" dirty="0"/>
          </a:p>
          <a:p>
            <a:pPr marL="0" indent="0">
              <a:buNone/>
            </a:pPr>
            <a:r>
              <a:rPr lang="en-US" sz="3100" dirty="0"/>
              <a:t> </a:t>
            </a:r>
            <a:r>
              <a:rPr lang="en-US" sz="3100" dirty="0" smtClean="0"/>
              <a:t>     for several classes of </a:t>
            </a:r>
            <a:r>
              <a:rPr lang="en-US" sz="3100" dirty="0">
                <a:solidFill>
                  <a:srgbClr val="FF0000"/>
                </a:solidFill>
              </a:rPr>
              <a:t>visibly </a:t>
            </a:r>
            <a:r>
              <a:rPr lang="en-US" sz="3100" dirty="0" smtClean="0">
                <a:solidFill>
                  <a:srgbClr val="FF0000"/>
                </a:solidFill>
              </a:rPr>
              <a:t>n-stack languages </a:t>
            </a:r>
          </a:p>
          <a:p>
            <a:endParaRPr lang="en-US" sz="3100" dirty="0"/>
          </a:p>
          <a:p>
            <a:r>
              <a:rPr lang="en-US" sz="3100" u="sng" dirty="0" smtClean="0"/>
              <a:t>Key ingredient</a:t>
            </a:r>
            <a:r>
              <a:rPr lang="en-US" sz="3100" dirty="0" smtClean="0"/>
              <a:t>: a new encoding of visibly n-stack words into a tree (</a:t>
            </a:r>
            <a:r>
              <a:rPr lang="en-US" sz="3100" dirty="0" smtClean="0">
                <a:solidFill>
                  <a:srgbClr val="FF0000"/>
                </a:solidFill>
              </a:rPr>
              <a:t>path tree</a:t>
            </a:r>
            <a:r>
              <a:rPr lang="en-US" sz="3100" dirty="0" smtClean="0"/>
              <a:t>)</a:t>
            </a:r>
          </a:p>
          <a:p>
            <a:pPr lvl="1"/>
            <a:r>
              <a:rPr lang="en-US" sz="3100" dirty="0" smtClean="0"/>
              <a:t>if the size of the tree labeling is bounded, 				path trees form a regular tree language</a:t>
            </a:r>
          </a:p>
          <a:p>
            <a:pPr marL="0" indent="0">
              <a:buNone/>
            </a:pPr>
            <a:endParaRPr lang="en-US" sz="2900" dirty="0" smtClean="0"/>
          </a:p>
          <a:p>
            <a:r>
              <a:rPr lang="en-US" sz="3100" dirty="0" smtClean="0"/>
              <a:t>For </a:t>
            </a:r>
            <a:r>
              <a:rPr lang="en-US" sz="3100" dirty="0" smtClean="0">
                <a:solidFill>
                  <a:srgbClr val="FF0000"/>
                </a:solidFill>
              </a:rPr>
              <a:t>bounded phase-switching </a:t>
            </a:r>
            <a:r>
              <a:rPr lang="en-US" sz="3100" dirty="0" smtClean="0"/>
              <a:t>MPA and </a:t>
            </a:r>
            <a:r>
              <a:rPr lang="en-US" sz="3100" dirty="0" smtClean="0">
                <a:solidFill>
                  <a:srgbClr val="FF0000"/>
                </a:solidFill>
              </a:rPr>
              <a:t>ordered</a:t>
            </a:r>
            <a:r>
              <a:rPr lang="en-US" sz="3100" dirty="0" smtClean="0"/>
              <a:t> MPA 	       our approach (almost) matches best known constructions and gains a new result</a:t>
            </a:r>
          </a:p>
        </p:txBody>
      </p:sp>
      <p:sp>
        <p:nvSpPr>
          <p:cNvPr id="4" name="Stella a 7 punte 3"/>
          <p:cNvSpPr/>
          <p:nvPr/>
        </p:nvSpPr>
        <p:spPr>
          <a:xfrm>
            <a:off x="1136576" y="4653136"/>
            <a:ext cx="7401272" cy="1872208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Closure under complement was not known to hold for ordered MPA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66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58614"/>
            <a:ext cx="8915400" cy="77809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A few observations....</a:t>
            </a:r>
            <a:endParaRPr lang="en-US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532859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Checking emptiness and closure under complement are crucial in the applications of an automata theory</a:t>
            </a:r>
          </a:p>
          <a:p>
            <a:endParaRPr lang="en-US" sz="1600" dirty="0" smtClean="0"/>
          </a:p>
          <a:p>
            <a:r>
              <a:rPr lang="en-US" sz="2400" dirty="0" smtClean="0"/>
              <a:t>Closure under complementation is </a:t>
            </a:r>
            <a:r>
              <a:rPr lang="en-US" sz="2400" dirty="0" smtClean="0">
                <a:solidFill>
                  <a:srgbClr val="FF0000"/>
                </a:solidFill>
              </a:rPr>
              <a:t>hard</a:t>
            </a:r>
            <a:r>
              <a:rPr lang="en-US" sz="2400" dirty="0" smtClean="0"/>
              <a:t> for classes of languages not closed under </a:t>
            </a:r>
            <a:r>
              <a:rPr lang="en-US" sz="2400" dirty="0" err="1" smtClean="0"/>
              <a:t>determinization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bounded phase-switching MPA and ordered MPA are </a:t>
            </a:r>
            <a:r>
              <a:rPr lang="en-US" sz="2400" dirty="0" smtClean="0">
                <a:solidFill>
                  <a:srgbClr val="FF0000"/>
                </a:solidFill>
              </a:rPr>
              <a:t>not</a:t>
            </a:r>
            <a:r>
              <a:rPr lang="en-US" sz="2400" dirty="0" smtClean="0"/>
              <a:t> closed under </a:t>
            </a:r>
            <a:r>
              <a:rPr lang="en-US" sz="2400" dirty="0" err="1" smtClean="0"/>
              <a:t>determinization</a:t>
            </a:r>
            <a:endParaRPr lang="en-US" sz="2400" dirty="0"/>
          </a:p>
          <a:p>
            <a:pPr lvl="1"/>
            <a:endParaRPr lang="en-US" sz="1600" dirty="0" smtClean="0"/>
          </a:p>
          <a:p>
            <a:r>
              <a:rPr lang="en-US" sz="2400" dirty="0" smtClean="0"/>
              <a:t>Interest for restrictions of MPA mainly comes from verification</a:t>
            </a:r>
          </a:p>
          <a:p>
            <a:pPr lvl="1"/>
            <a:r>
              <a:rPr lang="en-US" sz="2400" dirty="0"/>
              <a:t>bugs of concurrent programs are likely to occur within few context-switches  [</a:t>
            </a:r>
            <a:r>
              <a:rPr lang="en-US" sz="2400" dirty="0" err="1"/>
              <a:t>Musuvathi-Qadeer</a:t>
            </a:r>
            <a:r>
              <a:rPr lang="en-US" sz="2400" dirty="0"/>
              <a:t>, PLDI ‘07</a:t>
            </a:r>
            <a:r>
              <a:rPr lang="en-US" sz="2400" dirty="0" smtClean="0"/>
              <a:t>]</a:t>
            </a:r>
          </a:p>
          <a:p>
            <a:pPr lvl="1"/>
            <a:r>
              <a:rPr lang="en-US" sz="2400" dirty="0" smtClean="0"/>
              <a:t>efficient </a:t>
            </a:r>
            <a:r>
              <a:rPr lang="en-US" sz="2400" dirty="0" err="1" smtClean="0"/>
              <a:t>sequentializations</a:t>
            </a:r>
            <a:r>
              <a:rPr lang="en-US" sz="2400" dirty="0" smtClean="0"/>
              <a:t> of multithreaded programs </a:t>
            </a:r>
            <a:r>
              <a:rPr lang="en-US" sz="2400" dirty="0"/>
              <a:t>[Lal-Reps,CAV’08</a:t>
            </a:r>
            <a:r>
              <a:rPr lang="en-US" sz="2400" dirty="0" smtClean="0"/>
              <a:t>] </a:t>
            </a:r>
            <a:endParaRPr lang="en-US" sz="2400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898850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495300" y="-27384"/>
            <a:ext cx="8915400" cy="11381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More related work 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560512" y="1124744"/>
            <a:ext cx="8856984" cy="5328592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Visibly pushdown </a:t>
            </a:r>
            <a:r>
              <a:rPr lang="en-US" sz="2400" dirty="0"/>
              <a:t>languages </a:t>
            </a:r>
            <a:r>
              <a:rPr lang="en-US" sz="2200" dirty="0"/>
              <a:t>[</a:t>
            </a:r>
            <a:r>
              <a:rPr lang="en-US" sz="2200" dirty="0" err="1" smtClean="0"/>
              <a:t>Alur-Madhusudan</a:t>
            </a:r>
            <a:r>
              <a:rPr lang="en-US" sz="2200" dirty="0" smtClean="0"/>
              <a:t> J</a:t>
            </a:r>
            <a:r>
              <a:rPr lang="en-US" sz="2200" dirty="0"/>
              <a:t>. </a:t>
            </a:r>
            <a:r>
              <a:rPr lang="en-US" sz="2200" dirty="0" smtClean="0"/>
              <a:t>ACM'09] [</a:t>
            </a:r>
            <a:r>
              <a:rPr lang="en-US" sz="2200" dirty="0" err="1" smtClean="0"/>
              <a:t>Melhorn</a:t>
            </a:r>
            <a:r>
              <a:rPr lang="en-US" sz="2200" dirty="0"/>
              <a:t> </a:t>
            </a:r>
            <a:r>
              <a:rPr lang="en-US" sz="2200" dirty="0" smtClean="0"/>
              <a:t>ICALP'80]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900" dirty="0" smtClean="0"/>
          </a:p>
          <a:p>
            <a:pPr marL="0" lvl="1" indent="0">
              <a:buNone/>
            </a:pPr>
            <a:r>
              <a:rPr lang="it-IT" sz="2400" dirty="0" err="1"/>
              <a:t>R</a:t>
            </a:r>
            <a:r>
              <a:rPr lang="it-IT" sz="2400" dirty="0" err="1" smtClean="0"/>
              <a:t>estricted</a:t>
            </a:r>
            <a:r>
              <a:rPr lang="it-IT" sz="2400" dirty="0" smtClean="0"/>
              <a:t> </a:t>
            </a:r>
            <a:r>
              <a:rPr lang="it-IT" sz="2400" dirty="0" err="1" smtClean="0"/>
              <a:t>MPAs</a:t>
            </a:r>
            <a:r>
              <a:rPr lang="it-IT" sz="2400" dirty="0" smtClean="0"/>
              <a:t>: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it-IT" sz="2400" dirty="0" err="1" smtClean="0"/>
              <a:t>Emptiness</a:t>
            </a:r>
            <a:r>
              <a:rPr lang="it-IT" sz="2400" dirty="0" smtClean="0"/>
              <a:t>/</a:t>
            </a:r>
            <a:r>
              <a:rPr lang="it-IT" sz="2400" dirty="0" err="1" smtClean="0"/>
              <a:t>reachability</a:t>
            </a:r>
            <a:r>
              <a:rPr lang="it-IT" sz="2400" dirty="0" smtClean="0"/>
              <a:t>/</a:t>
            </a:r>
            <a:r>
              <a:rPr lang="it-IT" sz="2400" dirty="0" err="1" smtClean="0"/>
              <a:t>closure</a:t>
            </a:r>
            <a:r>
              <a:rPr lang="it-IT" sz="2400" dirty="0" smtClean="0"/>
              <a:t> </a:t>
            </a:r>
            <a:r>
              <a:rPr lang="it-IT" sz="2400" dirty="0" err="1" smtClean="0"/>
              <a:t>properties</a:t>
            </a:r>
            <a:r>
              <a:rPr lang="it-IT" sz="2400" dirty="0" smtClean="0"/>
              <a:t>      	</a:t>
            </a:r>
            <a:r>
              <a:rPr lang="en-US" sz="2200" dirty="0" smtClean="0"/>
              <a:t>[</a:t>
            </a:r>
            <a:r>
              <a:rPr lang="en-US" sz="2200" dirty="0" err="1" smtClean="0"/>
              <a:t>Carotenuto</a:t>
            </a:r>
            <a:r>
              <a:rPr lang="en-US" sz="2200" dirty="0" smtClean="0"/>
              <a:t> et al. DLT’07]  </a:t>
            </a:r>
            <a:r>
              <a:rPr lang="en-US" altLang="en-US" sz="2200" dirty="0" smtClean="0"/>
              <a:t>[</a:t>
            </a:r>
            <a:r>
              <a:rPr lang="en-US" altLang="en-US" sz="2200" dirty="0" err="1" smtClean="0"/>
              <a:t>Atig</a:t>
            </a:r>
            <a:r>
              <a:rPr lang="en-US" altLang="en-US" sz="2200" dirty="0" smtClean="0"/>
              <a:t> et al. DLT’08]           	</a:t>
            </a:r>
            <a:r>
              <a:rPr lang="en-US" sz="2200" dirty="0"/>
              <a:t>[Seth,CAV’10</a:t>
            </a:r>
            <a:r>
              <a:rPr lang="en-US" sz="2200" dirty="0" smtClean="0"/>
              <a:t>]  [</a:t>
            </a:r>
            <a:r>
              <a:rPr lang="en-US" sz="2200" dirty="0" err="1" smtClean="0"/>
              <a:t>LaTorre</a:t>
            </a:r>
            <a:r>
              <a:rPr lang="en-US" sz="2200" dirty="0" smtClean="0"/>
              <a:t> et al. LATIN'10] 			[</a:t>
            </a:r>
            <a:r>
              <a:rPr lang="en-US" sz="2200" dirty="0" err="1" smtClean="0"/>
              <a:t>LaTorre</a:t>
            </a:r>
            <a:r>
              <a:rPr lang="en-US" sz="2200" dirty="0" smtClean="0"/>
              <a:t> et al. DLT'14]</a:t>
            </a:r>
            <a:endParaRPr lang="en-US" sz="2200" dirty="0"/>
          </a:p>
          <a:p>
            <a:pPr marL="0" lvl="1" indent="0">
              <a:buNone/>
            </a:pPr>
            <a:endParaRPr lang="en-US" sz="9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Model-checking </a:t>
            </a:r>
            <a:r>
              <a:rPr lang="it-IT" sz="2200" dirty="0"/>
              <a:t>[</a:t>
            </a:r>
            <a:r>
              <a:rPr lang="en-US" altLang="en-US" sz="2200" dirty="0" err="1"/>
              <a:t>Atig</a:t>
            </a:r>
            <a:r>
              <a:rPr lang="en-US" altLang="en-US" sz="2200" dirty="0"/>
              <a:t>, FSTTCS’10</a:t>
            </a:r>
            <a:r>
              <a:rPr lang="it-IT" sz="2200" dirty="0"/>
              <a:t>] </a:t>
            </a:r>
            <a:r>
              <a:rPr lang="it-IT" sz="2200" dirty="0" smtClean="0"/>
              <a:t> </a:t>
            </a:r>
            <a:r>
              <a:rPr lang="en-US" altLang="en-US" sz="2200" dirty="0" smtClean="0"/>
              <a:t>[</a:t>
            </a:r>
            <a:r>
              <a:rPr lang="en-US" altLang="en-US" sz="2200" dirty="0" err="1" smtClean="0"/>
              <a:t>Bollig</a:t>
            </a:r>
            <a:r>
              <a:rPr lang="en-US" altLang="en-US" sz="2200" dirty="0" smtClean="0"/>
              <a:t> et al. </a:t>
            </a:r>
            <a:r>
              <a:rPr lang="en-US" altLang="en-US" sz="2200" dirty="0"/>
              <a:t>MFCS’11</a:t>
            </a:r>
            <a:r>
              <a:rPr lang="en-US" altLang="en-US" sz="2200" dirty="0" smtClean="0"/>
              <a:t>] 		</a:t>
            </a:r>
            <a:r>
              <a:rPr lang="it-IT" sz="2200" dirty="0" smtClean="0"/>
              <a:t>[</a:t>
            </a:r>
            <a:r>
              <a:rPr lang="it-IT" sz="2200" dirty="0"/>
              <a:t>La Torre-Napoli,TCS’12]  </a:t>
            </a:r>
            <a:r>
              <a:rPr lang="en-US" altLang="en-US" sz="2200" dirty="0" smtClean="0"/>
              <a:t>[</a:t>
            </a:r>
            <a:r>
              <a:rPr lang="en-US" altLang="en-US" sz="2200" dirty="0" err="1"/>
              <a:t>Atig</a:t>
            </a:r>
            <a:r>
              <a:rPr lang="en-US" altLang="en-US" sz="2200" dirty="0"/>
              <a:t> et al. ATVA’12</a:t>
            </a:r>
            <a:r>
              <a:rPr lang="en-US" altLang="en-US" sz="2200" dirty="0" smtClean="0"/>
              <a:t>] 		</a:t>
            </a:r>
            <a:r>
              <a:rPr lang="en-US" sz="2200" dirty="0" smtClean="0"/>
              <a:t>[</a:t>
            </a:r>
            <a:r>
              <a:rPr lang="en-US" sz="2200" dirty="0" err="1" smtClean="0"/>
              <a:t>Bollig</a:t>
            </a:r>
            <a:r>
              <a:rPr lang="en-US" sz="2200" dirty="0" smtClean="0"/>
              <a:t> et al. LICS’13]  [</a:t>
            </a:r>
            <a:r>
              <a:rPr lang="en-US" sz="2200" dirty="0"/>
              <a:t>Bansal-</a:t>
            </a:r>
            <a:r>
              <a:rPr lang="en-US" sz="2200" dirty="0" err="1"/>
              <a:t>Demri</a:t>
            </a:r>
            <a:r>
              <a:rPr lang="en-US" sz="2200" dirty="0"/>
              <a:t>, CSR’13</a:t>
            </a:r>
            <a:r>
              <a:rPr lang="en-US" sz="2200" dirty="0" smtClean="0"/>
              <a:t>]</a:t>
            </a:r>
          </a:p>
          <a:p>
            <a:pPr marL="0" lvl="1" indent="0">
              <a:buNone/>
            </a:pPr>
            <a:endParaRPr lang="en-US" sz="9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MSO of multiply nested words 			</a:t>
            </a:r>
            <a:r>
              <a:rPr lang="en-US" sz="2200" dirty="0" smtClean="0"/>
              <a:t>[</a:t>
            </a:r>
            <a:r>
              <a:rPr lang="en-US" sz="2200" dirty="0" err="1" smtClean="0"/>
              <a:t>Madhusudan-Parlato</a:t>
            </a:r>
            <a:r>
              <a:rPr lang="en-US" sz="2200" dirty="0" smtClean="0"/>
              <a:t> POPL'11] [</a:t>
            </a:r>
            <a:r>
              <a:rPr lang="en-US" sz="2200" dirty="0" err="1" smtClean="0"/>
              <a:t>Cyriac</a:t>
            </a:r>
            <a:r>
              <a:rPr lang="en-US" sz="2200" dirty="0" smtClean="0"/>
              <a:t> et al. CONCUR'12]</a:t>
            </a:r>
            <a:endParaRPr lang="en-US" sz="22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............</a:t>
            </a:r>
          </a:p>
        </p:txBody>
      </p:sp>
    </p:spTree>
    <p:extLst>
      <p:ext uri="{BB962C8B-B14F-4D97-AF65-F5344CB8AC3E}">
        <p14:creationId xmlns:p14="http://schemas.microsoft.com/office/powerpoint/2010/main" val="385495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502096" y="-171400"/>
            <a:ext cx="89154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Rest of the talk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1496616" y="1412776"/>
            <a:ext cx="7344816" cy="46805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Path trees</a:t>
            </a:r>
          </a:p>
          <a:p>
            <a:pPr lvl="1"/>
            <a:r>
              <a:rPr lang="en-US" sz="3200" dirty="0" smtClean="0"/>
              <a:t>Regularity</a:t>
            </a:r>
          </a:p>
          <a:p>
            <a:pPr lvl="1"/>
            <a:endParaRPr lang="en-US" sz="1900" dirty="0" smtClean="0"/>
          </a:p>
          <a:p>
            <a:r>
              <a:rPr lang="en-US" dirty="0" smtClean="0"/>
              <a:t>Bounded path-tree MVPL</a:t>
            </a:r>
          </a:p>
          <a:p>
            <a:pPr lvl="1"/>
            <a:r>
              <a:rPr lang="en-US" sz="3200" dirty="0" smtClean="0"/>
              <a:t>Complementation</a:t>
            </a:r>
          </a:p>
          <a:p>
            <a:pPr lvl="1"/>
            <a:r>
              <a:rPr lang="en-US" sz="3200" dirty="0" smtClean="0"/>
              <a:t>Emptiness</a:t>
            </a:r>
          </a:p>
          <a:p>
            <a:endParaRPr lang="en-US" sz="1600" dirty="0" smtClean="0"/>
          </a:p>
          <a:p>
            <a:r>
              <a:rPr lang="en-US" sz="3200" dirty="0" smtClean="0"/>
              <a:t>Application to other classes</a:t>
            </a:r>
          </a:p>
          <a:p>
            <a:endParaRPr lang="en-US" sz="1900" dirty="0" smtClean="0"/>
          </a:p>
          <a:p>
            <a:r>
              <a:rPr lang="en-US" dirty="0" smtClean="0"/>
              <a:t>Conclusions </a:t>
            </a:r>
          </a:p>
        </p:txBody>
      </p:sp>
    </p:spTree>
    <p:extLst>
      <p:ext uri="{BB962C8B-B14F-4D97-AF65-F5344CB8AC3E}">
        <p14:creationId xmlns:p14="http://schemas.microsoft.com/office/powerpoint/2010/main" val="29398194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7339" y="-315913"/>
            <a:ext cx="8915400" cy="1143001"/>
          </a:xfrm>
        </p:spPr>
        <p:txBody>
          <a:bodyPr anchor="b">
            <a:normAutofit/>
          </a:bodyPr>
          <a:lstStyle/>
          <a:p>
            <a:r>
              <a:rPr lang="en-US" smtClean="0">
                <a:solidFill>
                  <a:schemeClr val="accent2">
                    <a:lumMod val="50000"/>
                  </a:schemeClr>
                </a:solidFill>
              </a:rPr>
              <a:t>Encoding inputs as trees: stack trees</a:t>
            </a:r>
            <a:endParaRPr lang="en-US" cap="small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1067" y="1305559"/>
            <a:ext cx="8994203" cy="5291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/>
              <a:t>1-stack visible alphabet: a (call), </a:t>
            </a:r>
            <a:r>
              <a:rPr lang="en-US" sz="2400" smtClean="0">
                <a:solidFill>
                  <a:srgbClr val="FF0000"/>
                </a:solidFill>
              </a:rPr>
              <a:t>a’</a:t>
            </a:r>
            <a:r>
              <a:rPr lang="en-US" sz="2400" smtClean="0"/>
              <a:t> (</a:t>
            </a:r>
            <a:r>
              <a:rPr lang="en-US" sz="2400" err="1" smtClean="0"/>
              <a:t>retn</a:t>
            </a:r>
            <a:r>
              <a:rPr lang="en-US" sz="2400" smtClean="0"/>
              <a:t>), e (internal)</a:t>
            </a:r>
          </a:p>
          <a:p>
            <a:endParaRPr lang="en-US" sz="1000" smtClean="0"/>
          </a:p>
          <a:p>
            <a:pPr marL="0" indent="0">
              <a:buNone/>
            </a:pPr>
            <a:endParaRPr lang="en-US" sz="1200" smtClean="0"/>
          </a:p>
          <a:p>
            <a:pPr marL="0" indent="0">
              <a:buNone/>
            </a:pPr>
            <a:r>
              <a:rPr lang="en-US" sz="2400" smtClean="0"/>
              <a:t>       		e  a  </a:t>
            </a:r>
            <a:r>
              <a:rPr lang="en-US" sz="2400" err="1" smtClean="0"/>
              <a:t>a</a:t>
            </a:r>
            <a:r>
              <a:rPr lang="en-US" sz="2400" smtClean="0"/>
              <a:t>  </a:t>
            </a:r>
            <a:r>
              <a:rPr lang="en-US" sz="2400" err="1" smtClean="0"/>
              <a:t>a</a:t>
            </a:r>
            <a:r>
              <a:rPr lang="en-US" sz="2400" smtClean="0"/>
              <a:t>  e  </a:t>
            </a:r>
            <a:r>
              <a:rPr lang="en-US" sz="2400" err="1" smtClean="0"/>
              <a:t>e</a:t>
            </a:r>
            <a:r>
              <a:rPr lang="en-US" sz="2400" smtClean="0"/>
              <a:t>  </a:t>
            </a:r>
            <a:r>
              <a:rPr lang="en-US" sz="2400" smtClean="0">
                <a:solidFill>
                  <a:srgbClr val="FF0000"/>
                </a:solidFill>
              </a:rPr>
              <a:t>a’</a:t>
            </a:r>
            <a:r>
              <a:rPr lang="en-US" sz="2400" smtClean="0"/>
              <a:t>  e  </a:t>
            </a:r>
            <a:r>
              <a:rPr lang="en-US" sz="2400" smtClean="0">
                <a:solidFill>
                  <a:srgbClr val="FF0000"/>
                </a:solidFill>
              </a:rPr>
              <a:t>a’</a:t>
            </a:r>
            <a:r>
              <a:rPr lang="en-US" sz="2400" smtClean="0"/>
              <a:t>  e  a  e  </a:t>
            </a:r>
            <a:r>
              <a:rPr lang="en-US" sz="2400" smtClean="0">
                <a:solidFill>
                  <a:srgbClr val="FF0000"/>
                </a:solidFill>
              </a:rPr>
              <a:t>a’  a’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z="2400" smtClean="0"/>
              <a:t>corresponding stack tree</a:t>
            </a:r>
          </a:p>
          <a:p>
            <a:r>
              <a:rPr lang="en-US" sz="2400" smtClean="0"/>
              <a:t>successor is a left child </a:t>
            </a:r>
          </a:p>
          <a:p>
            <a:pPr marL="0" indent="0">
              <a:buNone/>
            </a:pPr>
            <a:r>
              <a:rPr lang="en-US" sz="2400" smtClean="0"/>
              <a:t>    unless it is a matched </a:t>
            </a:r>
            <a:r>
              <a:rPr lang="en-US" sz="2400" err="1" smtClean="0"/>
              <a:t>retn</a:t>
            </a:r>
            <a:endParaRPr lang="en-US" sz="2400" smtClean="0"/>
          </a:p>
          <a:p>
            <a:r>
              <a:rPr lang="en-US" sz="2400" smtClean="0"/>
              <a:t>in this case, it is the right </a:t>
            </a:r>
          </a:p>
          <a:p>
            <a:pPr marL="0" indent="0">
              <a:buNone/>
            </a:pPr>
            <a:r>
              <a:rPr lang="en-US" sz="2400"/>
              <a:t> </a:t>
            </a:r>
            <a:r>
              <a:rPr lang="en-US" sz="2400" smtClean="0"/>
              <a:t>   child of the matching call</a:t>
            </a:r>
            <a:endParaRPr lang="en-US" sz="2400"/>
          </a:p>
          <a:p>
            <a:pPr marL="0" indent="0">
              <a:buNone/>
            </a:pPr>
            <a:endParaRPr lang="en-US" sz="1500" smtClean="0"/>
          </a:p>
          <a:p>
            <a:pPr marL="0" indent="0">
              <a:buNone/>
            </a:pPr>
            <a:r>
              <a:rPr lang="en-US" sz="2400" smtClean="0"/>
              <a:t>DFS visit suffices to </a:t>
            </a:r>
          </a:p>
          <a:p>
            <a:pPr marL="0" indent="0">
              <a:buNone/>
            </a:pPr>
            <a:r>
              <a:rPr lang="en-US" sz="2400" smtClean="0"/>
              <a:t>reconstruct the linear order</a:t>
            </a:r>
          </a:p>
        </p:txBody>
      </p:sp>
      <p:sp>
        <p:nvSpPr>
          <p:cNvPr id="5" name="AutoShape 34"/>
          <p:cNvSpPr>
            <a:spLocks noChangeArrowheads="1"/>
          </p:cNvSpPr>
          <p:nvPr/>
        </p:nvSpPr>
        <p:spPr bwMode="auto">
          <a:xfrm>
            <a:off x="8743751" y="2206789"/>
            <a:ext cx="468000" cy="252000"/>
          </a:xfrm>
          <a:prstGeom prst="flowChartConnector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e</a:t>
            </a:r>
            <a:endParaRPr lang="en-US" sz="4400"/>
          </a:p>
        </p:txBody>
      </p:sp>
      <p:sp>
        <p:nvSpPr>
          <p:cNvPr id="6" name="AutoShape 35"/>
          <p:cNvSpPr>
            <a:spLocks noChangeArrowheads="1"/>
          </p:cNvSpPr>
          <p:nvPr/>
        </p:nvSpPr>
        <p:spPr bwMode="auto">
          <a:xfrm>
            <a:off x="8028142" y="2789196"/>
            <a:ext cx="468000" cy="252000"/>
          </a:xfrm>
          <a:prstGeom prst="flowChartConnector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a</a:t>
            </a:r>
            <a:endParaRPr lang="en-US" sz="4400"/>
          </a:p>
        </p:txBody>
      </p:sp>
      <p:sp>
        <p:nvSpPr>
          <p:cNvPr id="7" name="AutoShape 36"/>
          <p:cNvSpPr>
            <a:spLocks noChangeArrowheads="1"/>
          </p:cNvSpPr>
          <p:nvPr/>
        </p:nvSpPr>
        <p:spPr bwMode="auto">
          <a:xfrm>
            <a:off x="7118149" y="3450481"/>
            <a:ext cx="468000" cy="252000"/>
          </a:xfrm>
          <a:prstGeom prst="flowChartConnector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smtClean="0"/>
              <a:t>a</a:t>
            </a:r>
            <a:endParaRPr lang="en-US" sz="4400"/>
          </a:p>
        </p:txBody>
      </p:sp>
      <p:sp>
        <p:nvSpPr>
          <p:cNvPr id="8" name="AutoShape 37"/>
          <p:cNvSpPr>
            <a:spLocks noChangeArrowheads="1"/>
          </p:cNvSpPr>
          <p:nvPr/>
        </p:nvSpPr>
        <p:spPr bwMode="auto">
          <a:xfrm>
            <a:off x="6145954" y="4152397"/>
            <a:ext cx="468000" cy="252000"/>
          </a:xfrm>
          <a:prstGeom prst="flowChartConnector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a</a:t>
            </a:r>
            <a:endParaRPr lang="en-US"/>
          </a:p>
        </p:txBody>
      </p:sp>
      <p:cxnSp>
        <p:nvCxnSpPr>
          <p:cNvPr id="9" name="AutoShape 38"/>
          <p:cNvCxnSpPr>
            <a:cxnSpLocks noChangeShapeType="1"/>
            <a:stCxn id="5" idx="3"/>
            <a:endCxn id="6" idx="0"/>
          </p:cNvCxnSpPr>
          <p:nvPr/>
        </p:nvCxnSpPr>
        <p:spPr bwMode="auto">
          <a:xfrm flipH="1">
            <a:off x="8262142" y="2421884"/>
            <a:ext cx="550146" cy="3673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med"/>
          </a:ln>
          <a:effectLst/>
        </p:spPr>
      </p:cxnSp>
      <p:cxnSp>
        <p:nvCxnSpPr>
          <p:cNvPr id="10" name="AutoShape 39"/>
          <p:cNvCxnSpPr>
            <a:cxnSpLocks noChangeShapeType="1"/>
            <a:stCxn id="6" idx="3"/>
            <a:endCxn id="7" idx="0"/>
          </p:cNvCxnSpPr>
          <p:nvPr/>
        </p:nvCxnSpPr>
        <p:spPr bwMode="auto">
          <a:xfrm flipH="1">
            <a:off x="7352149" y="3004291"/>
            <a:ext cx="744530" cy="44619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med"/>
          </a:ln>
          <a:effectLst/>
        </p:spPr>
      </p:cxnSp>
      <p:cxnSp>
        <p:nvCxnSpPr>
          <p:cNvPr id="11" name="AutoShape 40"/>
          <p:cNvCxnSpPr>
            <a:cxnSpLocks noChangeShapeType="1"/>
            <a:stCxn id="7" idx="3"/>
            <a:endCxn id="8" idx="0"/>
          </p:cNvCxnSpPr>
          <p:nvPr/>
        </p:nvCxnSpPr>
        <p:spPr bwMode="auto">
          <a:xfrm flipH="1">
            <a:off x="6379954" y="3665576"/>
            <a:ext cx="806732" cy="48682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med"/>
          </a:ln>
          <a:effectLst/>
        </p:spPr>
      </p:cxnSp>
      <p:sp>
        <p:nvSpPr>
          <p:cNvPr id="12" name="AutoShape 41"/>
          <p:cNvSpPr>
            <a:spLocks noChangeArrowheads="1"/>
          </p:cNvSpPr>
          <p:nvPr/>
        </p:nvSpPr>
        <p:spPr bwMode="auto">
          <a:xfrm>
            <a:off x="5425143" y="4806773"/>
            <a:ext cx="468000" cy="252000"/>
          </a:xfrm>
          <a:prstGeom prst="flowChartConnector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e</a:t>
            </a:r>
            <a:endParaRPr lang="en-US" sz="4400"/>
          </a:p>
        </p:txBody>
      </p:sp>
      <p:cxnSp>
        <p:nvCxnSpPr>
          <p:cNvPr id="13" name="AutoShape 42"/>
          <p:cNvCxnSpPr>
            <a:cxnSpLocks noChangeShapeType="1"/>
            <a:stCxn id="8" idx="3"/>
            <a:endCxn id="12" idx="0"/>
          </p:cNvCxnSpPr>
          <p:nvPr/>
        </p:nvCxnSpPr>
        <p:spPr bwMode="auto">
          <a:xfrm flipH="1">
            <a:off x="5659143" y="4367492"/>
            <a:ext cx="555348" cy="43928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med"/>
          </a:ln>
          <a:effectLst/>
        </p:spPr>
      </p:cxnSp>
      <p:sp>
        <p:nvSpPr>
          <p:cNvPr id="14" name="AutoShape 43"/>
          <p:cNvSpPr>
            <a:spLocks noChangeArrowheads="1"/>
          </p:cNvSpPr>
          <p:nvPr/>
        </p:nvSpPr>
        <p:spPr bwMode="auto">
          <a:xfrm>
            <a:off x="5191143" y="5682264"/>
            <a:ext cx="468000" cy="252000"/>
          </a:xfrm>
          <a:prstGeom prst="flowChartConnector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smtClean="0"/>
              <a:t>e</a:t>
            </a:r>
            <a:endParaRPr lang="en-US" sz="2000"/>
          </a:p>
        </p:txBody>
      </p:sp>
      <p:cxnSp>
        <p:nvCxnSpPr>
          <p:cNvPr id="15" name="AutoShape 44"/>
          <p:cNvCxnSpPr>
            <a:cxnSpLocks noChangeShapeType="1"/>
            <a:stCxn id="12" idx="3"/>
            <a:endCxn id="14" idx="0"/>
          </p:cNvCxnSpPr>
          <p:nvPr/>
        </p:nvCxnSpPr>
        <p:spPr bwMode="auto">
          <a:xfrm flipH="1">
            <a:off x="5425143" y="5021868"/>
            <a:ext cx="68537" cy="66039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med"/>
          </a:ln>
          <a:effectLst/>
        </p:spPr>
      </p:cxnSp>
      <p:sp>
        <p:nvSpPr>
          <p:cNvPr id="16" name="AutoShape 45"/>
          <p:cNvSpPr>
            <a:spLocks noChangeArrowheads="1"/>
          </p:cNvSpPr>
          <p:nvPr/>
        </p:nvSpPr>
        <p:spPr bwMode="auto">
          <a:xfrm>
            <a:off x="6613953" y="4813443"/>
            <a:ext cx="468000" cy="252000"/>
          </a:xfrm>
          <a:prstGeom prst="flowChartConnector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smtClean="0">
                <a:solidFill>
                  <a:srgbClr val="FF0000"/>
                </a:solidFill>
              </a:rPr>
              <a:t>a’</a:t>
            </a:r>
            <a:endParaRPr lang="en-US" sz="2000">
              <a:solidFill>
                <a:srgbClr val="FF0000"/>
              </a:solidFill>
            </a:endParaRPr>
          </a:p>
        </p:txBody>
      </p:sp>
      <p:cxnSp>
        <p:nvCxnSpPr>
          <p:cNvPr id="17" name="AutoShape 46"/>
          <p:cNvCxnSpPr>
            <a:cxnSpLocks noChangeShapeType="1"/>
            <a:stCxn id="8" idx="5"/>
            <a:endCxn id="16" idx="0"/>
          </p:cNvCxnSpPr>
          <p:nvPr/>
        </p:nvCxnSpPr>
        <p:spPr bwMode="auto">
          <a:xfrm>
            <a:off x="6545417" y="4367492"/>
            <a:ext cx="302536" cy="445951"/>
          </a:xfrm>
          <a:prstGeom prst="straightConnector1">
            <a:avLst/>
          </a:prstGeom>
          <a:noFill/>
          <a:ln w="28575">
            <a:solidFill>
              <a:srgbClr val="FFCC00"/>
            </a:solidFill>
            <a:round/>
            <a:headEnd/>
            <a:tailEnd type="none" w="med" len="med"/>
          </a:ln>
          <a:effectLst/>
        </p:spPr>
      </p:cxnSp>
      <p:sp>
        <p:nvSpPr>
          <p:cNvPr id="18" name="AutoShape 47"/>
          <p:cNvSpPr>
            <a:spLocks noChangeArrowheads="1"/>
          </p:cNvSpPr>
          <p:nvPr/>
        </p:nvSpPr>
        <p:spPr bwMode="auto">
          <a:xfrm>
            <a:off x="6347482" y="5681160"/>
            <a:ext cx="468000" cy="252000"/>
          </a:xfrm>
          <a:prstGeom prst="flowChartConnector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smtClean="0"/>
              <a:t>e</a:t>
            </a:r>
            <a:endParaRPr lang="en-US"/>
          </a:p>
        </p:txBody>
      </p:sp>
      <p:cxnSp>
        <p:nvCxnSpPr>
          <p:cNvPr id="19" name="AutoShape 48"/>
          <p:cNvCxnSpPr>
            <a:cxnSpLocks noChangeShapeType="1"/>
            <a:stCxn id="16" idx="3"/>
            <a:endCxn id="18" idx="0"/>
          </p:cNvCxnSpPr>
          <p:nvPr/>
        </p:nvCxnSpPr>
        <p:spPr bwMode="auto">
          <a:xfrm flipH="1">
            <a:off x="6581482" y="5028538"/>
            <a:ext cx="101008" cy="65262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med"/>
          </a:ln>
          <a:effectLst/>
        </p:spPr>
      </p:cxnSp>
      <p:sp>
        <p:nvSpPr>
          <p:cNvPr id="20" name="AutoShape 49"/>
          <p:cNvSpPr>
            <a:spLocks noChangeArrowheads="1"/>
          </p:cNvSpPr>
          <p:nvPr/>
        </p:nvSpPr>
        <p:spPr bwMode="auto">
          <a:xfrm>
            <a:off x="8464272" y="4314388"/>
            <a:ext cx="468000" cy="252000"/>
          </a:xfrm>
          <a:prstGeom prst="flowChartConnector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a’</a:t>
            </a:r>
            <a:endParaRPr lang="en-US" sz="2000"/>
          </a:p>
        </p:txBody>
      </p:sp>
      <p:cxnSp>
        <p:nvCxnSpPr>
          <p:cNvPr id="21" name="AutoShape 50"/>
          <p:cNvCxnSpPr>
            <a:cxnSpLocks noChangeShapeType="1"/>
            <a:stCxn id="7" idx="5"/>
            <a:endCxn id="20" idx="0"/>
          </p:cNvCxnSpPr>
          <p:nvPr/>
        </p:nvCxnSpPr>
        <p:spPr bwMode="auto">
          <a:xfrm>
            <a:off x="7517612" y="3665576"/>
            <a:ext cx="1180660" cy="648812"/>
          </a:xfrm>
          <a:prstGeom prst="straightConnector1">
            <a:avLst/>
          </a:prstGeom>
          <a:noFill/>
          <a:ln w="28575">
            <a:solidFill>
              <a:srgbClr val="993366"/>
            </a:solidFill>
            <a:round/>
            <a:headEnd/>
            <a:tailEnd type="none" w="med" len="med"/>
          </a:ln>
          <a:effectLst/>
        </p:spPr>
      </p:cxnSp>
      <p:sp>
        <p:nvSpPr>
          <p:cNvPr id="22" name="AutoShape 51"/>
          <p:cNvSpPr>
            <a:spLocks noChangeArrowheads="1"/>
          </p:cNvSpPr>
          <p:nvPr/>
        </p:nvSpPr>
        <p:spPr bwMode="auto">
          <a:xfrm>
            <a:off x="7947904" y="4966536"/>
            <a:ext cx="468000" cy="252000"/>
          </a:xfrm>
          <a:prstGeom prst="flowChartConnector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smtClean="0"/>
              <a:t>e</a:t>
            </a:r>
            <a:endParaRPr lang="en-US"/>
          </a:p>
        </p:txBody>
      </p:sp>
      <p:cxnSp>
        <p:nvCxnSpPr>
          <p:cNvPr id="23" name="AutoShape 52"/>
          <p:cNvCxnSpPr>
            <a:cxnSpLocks noChangeShapeType="1"/>
            <a:stCxn id="20" idx="3"/>
            <a:endCxn id="22" idx="0"/>
          </p:cNvCxnSpPr>
          <p:nvPr/>
        </p:nvCxnSpPr>
        <p:spPr bwMode="auto">
          <a:xfrm flipH="1">
            <a:off x="8181904" y="4529483"/>
            <a:ext cx="350905" cy="43705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med"/>
          </a:ln>
          <a:effectLst/>
        </p:spPr>
      </p:cxnSp>
      <p:cxnSp>
        <p:nvCxnSpPr>
          <p:cNvPr id="24" name="AutoShape 53"/>
          <p:cNvCxnSpPr>
            <a:cxnSpLocks noChangeShapeType="1"/>
            <a:stCxn id="22" idx="3"/>
            <a:endCxn id="28" idx="0"/>
          </p:cNvCxnSpPr>
          <p:nvPr/>
        </p:nvCxnSpPr>
        <p:spPr bwMode="auto">
          <a:xfrm flipH="1">
            <a:off x="7972672" y="5181631"/>
            <a:ext cx="43769" cy="37352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med"/>
          </a:ln>
          <a:effectLst/>
        </p:spPr>
      </p:cxnSp>
      <p:sp>
        <p:nvSpPr>
          <p:cNvPr id="25" name="AutoShape 54"/>
          <p:cNvSpPr>
            <a:spLocks noChangeArrowheads="1"/>
          </p:cNvSpPr>
          <p:nvPr/>
        </p:nvSpPr>
        <p:spPr bwMode="auto">
          <a:xfrm>
            <a:off x="7231641" y="6232846"/>
            <a:ext cx="468000" cy="252000"/>
          </a:xfrm>
          <a:prstGeom prst="flowChartConnector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smtClean="0"/>
              <a:t>e</a:t>
            </a:r>
            <a:endParaRPr lang="en-US" sz="4400"/>
          </a:p>
        </p:txBody>
      </p:sp>
      <p:cxnSp>
        <p:nvCxnSpPr>
          <p:cNvPr id="26" name="AutoShape 55"/>
          <p:cNvCxnSpPr>
            <a:cxnSpLocks noChangeShapeType="1"/>
            <a:stCxn id="28" idx="3"/>
            <a:endCxn id="25" idx="0"/>
          </p:cNvCxnSpPr>
          <p:nvPr/>
        </p:nvCxnSpPr>
        <p:spPr bwMode="auto">
          <a:xfrm flipH="1">
            <a:off x="7465641" y="5770255"/>
            <a:ext cx="341568" cy="46259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med"/>
          </a:ln>
          <a:effectLst/>
        </p:spPr>
      </p:cxnSp>
      <p:cxnSp>
        <p:nvCxnSpPr>
          <p:cNvPr id="27" name="AutoShape 56"/>
          <p:cNvCxnSpPr>
            <a:cxnSpLocks noChangeShapeType="1"/>
            <a:stCxn id="28" idx="5"/>
            <a:endCxn id="29" idx="0"/>
          </p:cNvCxnSpPr>
          <p:nvPr/>
        </p:nvCxnSpPr>
        <p:spPr bwMode="auto">
          <a:xfrm>
            <a:off x="8138135" y="5770255"/>
            <a:ext cx="326137" cy="4318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med"/>
          </a:ln>
          <a:effectLst/>
        </p:spPr>
      </p:cxnSp>
      <p:sp>
        <p:nvSpPr>
          <p:cNvPr id="28" name="AutoShape 57"/>
          <p:cNvSpPr>
            <a:spLocks noChangeArrowheads="1"/>
          </p:cNvSpPr>
          <p:nvPr/>
        </p:nvSpPr>
        <p:spPr bwMode="auto">
          <a:xfrm>
            <a:off x="7738672" y="5555160"/>
            <a:ext cx="468000" cy="252000"/>
          </a:xfrm>
          <a:prstGeom prst="flowChartConnector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smtClean="0"/>
              <a:t>a</a:t>
            </a:r>
            <a:endParaRPr lang="en-US"/>
          </a:p>
        </p:txBody>
      </p:sp>
      <p:sp>
        <p:nvSpPr>
          <p:cNvPr id="29" name="AutoShape 58"/>
          <p:cNvSpPr>
            <a:spLocks noChangeArrowheads="1"/>
          </p:cNvSpPr>
          <p:nvPr/>
        </p:nvSpPr>
        <p:spPr bwMode="auto">
          <a:xfrm>
            <a:off x="8230272" y="6202105"/>
            <a:ext cx="468000" cy="252000"/>
          </a:xfrm>
          <a:prstGeom prst="flowChartConnector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smtClean="0">
                <a:solidFill>
                  <a:srgbClr val="FF0000"/>
                </a:solidFill>
              </a:rPr>
              <a:t>a’</a:t>
            </a:r>
            <a:endParaRPr lang="en-US"/>
          </a:p>
        </p:txBody>
      </p:sp>
      <p:sp>
        <p:nvSpPr>
          <p:cNvPr id="30" name="AutoShape 59"/>
          <p:cNvSpPr>
            <a:spLocks noChangeArrowheads="1"/>
          </p:cNvSpPr>
          <p:nvPr/>
        </p:nvSpPr>
        <p:spPr bwMode="auto">
          <a:xfrm>
            <a:off x="9075406" y="3309479"/>
            <a:ext cx="468000" cy="252000"/>
          </a:xfrm>
          <a:prstGeom prst="flowChartConnector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smtClean="0">
                <a:solidFill>
                  <a:srgbClr val="FF0000"/>
                </a:solidFill>
              </a:rPr>
              <a:t>a’</a:t>
            </a:r>
            <a:endParaRPr lang="en-US" sz="2000">
              <a:solidFill>
                <a:srgbClr val="FF0000"/>
              </a:solidFill>
            </a:endParaRPr>
          </a:p>
        </p:txBody>
      </p:sp>
      <p:cxnSp>
        <p:nvCxnSpPr>
          <p:cNvPr id="31" name="AutoShape 60"/>
          <p:cNvCxnSpPr>
            <a:cxnSpLocks noChangeShapeType="1"/>
            <a:stCxn id="6" idx="5"/>
            <a:endCxn id="30" idx="0"/>
          </p:cNvCxnSpPr>
          <p:nvPr/>
        </p:nvCxnSpPr>
        <p:spPr bwMode="auto">
          <a:xfrm>
            <a:off x="8427605" y="3004291"/>
            <a:ext cx="881801" cy="305188"/>
          </a:xfrm>
          <a:prstGeom prst="straightConnector1">
            <a:avLst/>
          </a:prstGeom>
          <a:noFill/>
          <a:ln w="28575">
            <a:solidFill>
              <a:srgbClr val="00CCFF"/>
            </a:solidFill>
            <a:round/>
            <a:headEnd/>
            <a:tailEnd type="none" w="med" len="med"/>
          </a:ln>
          <a:effectLst/>
        </p:spPr>
      </p:cxnSp>
      <p:sp>
        <p:nvSpPr>
          <p:cNvPr id="221214" name="Figura a mano libera 221213"/>
          <p:cNvSpPr/>
          <p:nvPr/>
        </p:nvSpPr>
        <p:spPr>
          <a:xfrm>
            <a:off x="5676181" y="4529154"/>
            <a:ext cx="1000664" cy="1095269"/>
          </a:xfrm>
          <a:custGeom>
            <a:avLst/>
            <a:gdLst>
              <a:gd name="connsiteX0" fmla="*/ 0 w 1000664"/>
              <a:gd name="connsiteY0" fmla="*/ 1095269 h 1095269"/>
              <a:gd name="connsiteX1" fmla="*/ 258793 w 1000664"/>
              <a:gd name="connsiteY1" fmla="*/ 543178 h 1095269"/>
              <a:gd name="connsiteX2" fmla="*/ 621102 w 1000664"/>
              <a:gd name="connsiteY2" fmla="*/ 8340 h 1095269"/>
              <a:gd name="connsiteX3" fmla="*/ 1000664 w 1000664"/>
              <a:gd name="connsiteY3" fmla="*/ 267133 h 109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664" h="1095269">
                <a:moveTo>
                  <a:pt x="0" y="1095269"/>
                </a:moveTo>
                <a:cubicBezTo>
                  <a:pt x="77638" y="909801"/>
                  <a:pt x="155276" y="724333"/>
                  <a:pt x="258793" y="543178"/>
                </a:cubicBezTo>
                <a:cubicBezTo>
                  <a:pt x="362310" y="362023"/>
                  <a:pt x="497457" y="54347"/>
                  <a:pt x="621102" y="8340"/>
                </a:cubicBezTo>
                <a:cubicBezTo>
                  <a:pt x="744747" y="-37667"/>
                  <a:pt x="872705" y="114733"/>
                  <a:pt x="1000664" y="267133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1215" name="Figura a mano libera 221214"/>
          <p:cNvSpPr/>
          <p:nvPr/>
        </p:nvSpPr>
        <p:spPr>
          <a:xfrm>
            <a:off x="6849374" y="3830030"/>
            <a:ext cx="1518249" cy="1794393"/>
          </a:xfrm>
          <a:custGeom>
            <a:avLst/>
            <a:gdLst>
              <a:gd name="connsiteX0" fmla="*/ 0 w 1518249"/>
              <a:gd name="connsiteY0" fmla="*/ 1794393 h 1794393"/>
              <a:gd name="connsiteX1" fmla="*/ 500332 w 1518249"/>
              <a:gd name="connsiteY1" fmla="*/ 1242302 h 1794393"/>
              <a:gd name="connsiteX2" fmla="*/ 17252 w 1518249"/>
              <a:gd name="connsiteY2" fmla="*/ 448672 h 1794393"/>
              <a:gd name="connsiteX3" fmla="*/ 552090 w 1518249"/>
              <a:gd name="connsiteY3" fmla="*/ 98 h 1794393"/>
              <a:gd name="connsiteX4" fmla="*/ 1518249 w 1518249"/>
              <a:gd name="connsiteY4" fmla="*/ 483178 h 179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8249" h="1794393">
                <a:moveTo>
                  <a:pt x="0" y="1794393"/>
                </a:moveTo>
                <a:cubicBezTo>
                  <a:pt x="248728" y="1630491"/>
                  <a:pt x="497457" y="1466589"/>
                  <a:pt x="500332" y="1242302"/>
                </a:cubicBezTo>
                <a:cubicBezTo>
                  <a:pt x="503207" y="1018015"/>
                  <a:pt x="8626" y="655706"/>
                  <a:pt x="17252" y="448672"/>
                </a:cubicBezTo>
                <a:cubicBezTo>
                  <a:pt x="25878" y="241638"/>
                  <a:pt x="301924" y="-5653"/>
                  <a:pt x="552090" y="98"/>
                </a:cubicBezTo>
                <a:cubicBezTo>
                  <a:pt x="802256" y="5849"/>
                  <a:pt x="1160252" y="244513"/>
                  <a:pt x="1518249" y="483178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1216" name="Figura a mano libera 221215"/>
          <p:cNvSpPr/>
          <p:nvPr/>
        </p:nvSpPr>
        <p:spPr>
          <a:xfrm>
            <a:off x="7729268" y="5951741"/>
            <a:ext cx="534838" cy="259278"/>
          </a:xfrm>
          <a:custGeom>
            <a:avLst/>
            <a:gdLst>
              <a:gd name="connsiteX0" fmla="*/ 0 w 534838"/>
              <a:gd name="connsiteY0" fmla="*/ 259278 h 259278"/>
              <a:gd name="connsiteX1" fmla="*/ 207034 w 534838"/>
              <a:gd name="connsiteY1" fmla="*/ 485 h 259278"/>
              <a:gd name="connsiteX2" fmla="*/ 534838 w 534838"/>
              <a:gd name="connsiteY2" fmla="*/ 207519 h 259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838" h="259278">
                <a:moveTo>
                  <a:pt x="0" y="259278"/>
                </a:moveTo>
                <a:cubicBezTo>
                  <a:pt x="58947" y="134195"/>
                  <a:pt x="117894" y="9112"/>
                  <a:pt x="207034" y="485"/>
                </a:cubicBezTo>
                <a:cubicBezTo>
                  <a:pt x="296174" y="-8142"/>
                  <a:pt x="415506" y="99688"/>
                  <a:pt x="534838" y="207519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1217" name="Figura a mano libera 221216"/>
          <p:cNvSpPr/>
          <p:nvPr/>
        </p:nvSpPr>
        <p:spPr>
          <a:xfrm>
            <a:off x="7814527" y="3170878"/>
            <a:ext cx="1460175" cy="2953877"/>
          </a:xfrm>
          <a:custGeom>
            <a:avLst/>
            <a:gdLst>
              <a:gd name="connsiteX0" fmla="*/ 880899 w 1460175"/>
              <a:gd name="connsiteY0" fmla="*/ 2953877 h 2953877"/>
              <a:gd name="connsiteX1" fmla="*/ 484084 w 1460175"/>
              <a:gd name="connsiteY1" fmla="*/ 2419039 h 2953877"/>
              <a:gd name="connsiteX2" fmla="*/ 656613 w 1460175"/>
              <a:gd name="connsiteY2" fmla="*/ 2004971 h 2953877"/>
              <a:gd name="connsiteX3" fmla="*/ 1450243 w 1460175"/>
              <a:gd name="connsiteY3" fmla="*/ 1245847 h 2953877"/>
              <a:gd name="connsiteX4" fmla="*/ 35511 w 1460175"/>
              <a:gd name="connsiteY4" fmla="*/ 365952 h 2953877"/>
              <a:gd name="connsiteX5" fmla="*/ 484084 w 1460175"/>
              <a:gd name="connsiteY5" fmla="*/ 3643 h 2953877"/>
              <a:gd name="connsiteX6" fmla="*/ 1122439 w 1460175"/>
              <a:gd name="connsiteY6" fmla="*/ 210677 h 2953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0175" h="2953877">
                <a:moveTo>
                  <a:pt x="880899" y="2953877"/>
                </a:moveTo>
                <a:cubicBezTo>
                  <a:pt x="701182" y="2765533"/>
                  <a:pt x="521465" y="2577190"/>
                  <a:pt x="484084" y="2419039"/>
                </a:cubicBezTo>
                <a:cubicBezTo>
                  <a:pt x="446703" y="2260888"/>
                  <a:pt x="495586" y="2200503"/>
                  <a:pt x="656613" y="2004971"/>
                </a:cubicBezTo>
                <a:cubicBezTo>
                  <a:pt x="817640" y="1809439"/>
                  <a:pt x="1553760" y="1519017"/>
                  <a:pt x="1450243" y="1245847"/>
                </a:cubicBezTo>
                <a:cubicBezTo>
                  <a:pt x="1346726" y="972677"/>
                  <a:pt x="196537" y="572986"/>
                  <a:pt x="35511" y="365952"/>
                </a:cubicBezTo>
                <a:cubicBezTo>
                  <a:pt x="-125516" y="158918"/>
                  <a:pt x="302929" y="29522"/>
                  <a:pt x="484084" y="3643"/>
                </a:cubicBezTo>
                <a:cubicBezTo>
                  <a:pt x="665239" y="-22236"/>
                  <a:pt x="893839" y="94220"/>
                  <a:pt x="1122439" y="210677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1219" name="Figura a mano libera 221218"/>
          <p:cNvSpPr/>
          <p:nvPr/>
        </p:nvSpPr>
        <p:spPr>
          <a:xfrm>
            <a:off x="3554083" y="2139240"/>
            <a:ext cx="1035170" cy="120881"/>
          </a:xfrm>
          <a:custGeom>
            <a:avLst/>
            <a:gdLst>
              <a:gd name="connsiteX0" fmla="*/ 0 w 1035170"/>
              <a:gd name="connsiteY0" fmla="*/ 103628 h 120881"/>
              <a:gd name="connsiteX1" fmla="*/ 552091 w 1035170"/>
              <a:gd name="connsiteY1" fmla="*/ 111 h 120881"/>
              <a:gd name="connsiteX2" fmla="*/ 1035170 w 1035170"/>
              <a:gd name="connsiteY2" fmla="*/ 120881 h 1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5170" h="120881">
                <a:moveTo>
                  <a:pt x="0" y="103628"/>
                </a:moveTo>
                <a:cubicBezTo>
                  <a:pt x="189781" y="50431"/>
                  <a:pt x="379563" y="-2765"/>
                  <a:pt x="552091" y="111"/>
                </a:cubicBezTo>
                <a:cubicBezTo>
                  <a:pt x="724619" y="2987"/>
                  <a:pt x="879894" y="61934"/>
                  <a:pt x="1035170" y="120881"/>
                </a:cubicBezTo>
              </a:path>
            </a:pathLst>
          </a:custGeom>
          <a:noFill/>
          <a:ln w="285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1220" name="Figura a mano libera 221219"/>
          <p:cNvSpPr/>
          <p:nvPr/>
        </p:nvSpPr>
        <p:spPr>
          <a:xfrm>
            <a:off x="3226279" y="2001105"/>
            <a:ext cx="2087593" cy="241763"/>
          </a:xfrm>
          <a:custGeom>
            <a:avLst/>
            <a:gdLst>
              <a:gd name="connsiteX0" fmla="*/ 0 w 2087593"/>
              <a:gd name="connsiteY0" fmla="*/ 207257 h 241763"/>
              <a:gd name="connsiteX1" fmla="*/ 1017917 w 2087593"/>
              <a:gd name="connsiteY1" fmla="*/ 223 h 241763"/>
              <a:gd name="connsiteX2" fmla="*/ 2087593 w 2087593"/>
              <a:gd name="connsiteY2" fmla="*/ 241763 h 24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7593" h="241763">
                <a:moveTo>
                  <a:pt x="0" y="207257"/>
                </a:moveTo>
                <a:cubicBezTo>
                  <a:pt x="334992" y="100864"/>
                  <a:pt x="669985" y="-5528"/>
                  <a:pt x="1017917" y="223"/>
                </a:cubicBezTo>
                <a:cubicBezTo>
                  <a:pt x="1365849" y="5974"/>
                  <a:pt x="1726721" y="123868"/>
                  <a:pt x="2087593" y="241763"/>
                </a:cubicBezTo>
              </a:path>
            </a:pathLst>
          </a:custGeom>
          <a:noFill/>
          <a:ln w="28575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1221" name="Figura a mano libera 221220"/>
          <p:cNvSpPr/>
          <p:nvPr/>
        </p:nvSpPr>
        <p:spPr>
          <a:xfrm>
            <a:off x="6090249" y="2132856"/>
            <a:ext cx="655608" cy="120880"/>
          </a:xfrm>
          <a:custGeom>
            <a:avLst/>
            <a:gdLst>
              <a:gd name="connsiteX0" fmla="*/ 0 w 655608"/>
              <a:gd name="connsiteY0" fmla="*/ 103628 h 120880"/>
              <a:gd name="connsiteX1" fmla="*/ 345057 w 655608"/>
              <a:gd name="connsiteY1" fmla="*/ 111 h 120880"/>
              <a:gd name="connsiteX2" fmla="*/ 655608 w 655608"/>
              <a:gd name="connsiteY2" fmla="*/ 120880 h 12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608" h="120880">
                <a:moveTo>
                  <a:pt x="0" y="103628"/>
                </a:moveTo>
                <a:cubicBezTo>
                  <a:pt x="117894" y="50432"/>
                  <a:pt x="235789" y="-2764"/>
                  <a:pt x="345057" y="111"/>
                </a:cubicBezTo>
                <a:cubicBezTo>
                  <a:pt x="454325" y="2986"/>
                  <a:pt x="554966" y="61933"/>
                  <a:pt x="655608" y="12088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1222" name="Figura a mano libera 221221"/>
          <p:cNvSpPr/>
          <p:nvPr/>
        </p:nvSpPr>
        <p:spPr>
          <a:xfrm>
            <a:off x="2881223" y="1811519"/>
            <a:ext cx="4278702" cy="448602"/>
          </a:xfrm>
          <a:custGeom>
            <a:avLst/>
            <a:gdLst>
              <a:gd name="connsiteX0" fmla="*/ 0 w 4278702"/>
              <a:gd name="connsiteY0" fmla="*/ 431349 h 448602"/>
              <a:gd name="connsiteX1" fmla="*/ 2173856 w 4278702"/>
              <a:gd name="connsiteY1" fmla="*/ 28 h 448602"/>
              <a:gd name="connsiteX2" fmla="*/ 4278702 w 4278702"/>
              <a:gd name="connsiteY2" fmla="*/ 448602 h 44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8702" h="448602">
                <a:moveTo>
                  <a:pt x="0" y="431349"/>
                </a:moveTo>
                <a:cubicBezTo>
                  <a:pt x="730369" y="214250"/>
                  <a:pt x="1460739" y="-2848"/>
                  <a:pt x="2173856" y="28"/>
                </a:cubicBezTo>
                <a:cubicBezTo>
                  <a:pt x="2886973" y="2903"/>
                  <a:pt x="3582837" y="225752"/>
                  <a:pt x="4278702" y="448602"/>
                </a:cubicBezTo>
              </a:path>
            </a:pathLst>
          </a:custGeom>
          <a:noFill/>
          <a:ln w="285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1224" name="Connettore 1 221223"/>
          <p:cNvCxnSpPr/>
          <p:nvPr/>
        </p:nvCxnSpPr>
        <p:spPr>
          <a:xfrm>
            <a:off x="2396744" y="2636912"/>
            <a:ext cx="252000" cy="0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1 104"/>
          <p:cNvCxnSpPr/>
          <p:nvPr/>
        </p:nvCxnSpPr>
        <p:spPr>
          <a:xfrm>
            <a:off x="2775507" y="2636912"/>
            <a:ext cx="252000" cy="0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1 105"/>
          <p:cNvCxnSpPr/>
          <p:nvPr/>
        </p:nvCxnSpPr>
        <p:spPr>
          <a:xfrm>
            <a:off x="3118294" y="2636912"/>
            <a:ext cx="252000" cy="0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1 106"/>
          <p:cNvCxnSpPr/>
          <p:nvPr/>
        </p:nvCxnSpPr>
        <p:spPr>
          <a:xfrm>
            <a:off x="3458085" y="2636912"/>
            <a:ext cx="252000" cy="0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1 107"/>
          <p:cNvCxnSpPr/>
          <p:nvPr/>
        </p:nvCxnSpPr>
        <p:spPr>
          <a:xfrm>
            <a:off x="3800872" y="2636912"/>
            <a:ext cx="252000" cy="0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1 108"/>
          <p:cNvCxnSpPr/>
          <p:nvPr/>
        </p:nvCxnSpPr>
        <p:spPr>
          <a:xfrm>
            <a:off x="4160912" y="2636912"/>
            <a:ext cx="252000" cy="0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1 109"/>
          <p:cNvCxnSpPr/>
          <p:nvPr/>
        </p:nvCxnSpPr>
        <p:spPr>
          <a:xfrm>
            <a:off x="4484976" y="2636912"/>
            <a:ext cx="252000" cy="0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1 110"/>
          <p:cNvCxnSpPr/>
          <p:nvPr/>
        </p:nvCxnSpPr>
        <p:spPr>
          <a:xfrm>
            <a:off x="4880992" y="2636912"/>
            <a:ext cx="252000" cy="0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1 111"/>
          <p:cNvCxnSpPr/>
          <p:nvPr/>
        </p:nvCxnSpPr>
        <p:spPr>
          <a:xfrm>
            <a:off x="5241032" y="2636912"/>
            <a:ext cx="252000" cy="0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1 112"/>
          <p:cNvCxnSpPr/>
          <p:nvPr/>
        </p:nvCxnSpPr>
        <p:spPr>
          <a:xfrm>
            <a:off x="5637104" y="2636912"/>
            <a:ext cx="252000" cy="0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1 113"/>
          <p:cNvCxnSpPr/>
          <p:nvPr/>
        </p:nvCxnSpPr>
        <p:spPr>
          <a:xfrm>
            <a:off x="5961112" y="2636912"/>
            <a:ext cx="252000" cy="0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1 114"/>
          <p:cNvCxnSpPr/>
          <p:nvPr/>
        </p:nvCxnSpPr>
        <p:spPr>
          <a:xfrm>
            <a:off x="6285176" y="2636912"/>
            <a:ext cx="252000" cy="0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ttore 1 115"/>
          <p:cNvCxnSpPr/>
          <p:nvPr/>
        </p:nvCxnSpPr>
        <p:spPr>
          <a:xfrm>
            <a:off x="6645216" y="2636912"/>
            <a:ext cx="252000" cy="0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1 116"/>
          <p:cNvCxnSpPr/>
          <p:nvPr/>
        </p:nvCxnSpPr>
        <p:spPr>
          <a:xfrm>
            <a:off x="7041232" y="2636912"/>
            <a:ext cx="252000" cy="0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792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12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2" grpId="0" animBg="1"/>
      <p:bldP spid="25" grpId="0" animBg="1"/>
      <p:bldP spid="28" grpId="0" animBg="1"/>
      <p:bldP spid="29" grpId="0" animBg="1"/>
      <p:bldP spid="30" grpId="0" animBg="1"/>
      <p:bldP spid="221214" grpId="0" animBg="1"/>
      <p:bldP spid="221215" grpId="0" animBg="1"/>
      <p:bldP spid="221216" grpId="0" animBg="1"/>
      <p:bldP spid="221217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alvatore">
      <a:majorFont>
        <a:latin typeface="Calisto MT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6852</TotalTime>
  <Words>1200</Words>
  <Application>Microsoft Macintosh PowerPoint</Application>
  <PresentationFormat>A4 Paper (210x297 mm)</PresentationFormat>
  <Paragraphs>282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Tema di Office</vt:lpstr>
      <vt:lpstr>A Unifying Approach for  Multistack Pushdown Automata</vt:lpstr>
      <vt:lpstr>Multi-stack Pushdown Automata (MPA)</vt:lpstr>
      <vt:lpstr>Multi-stack Pushdown Automata (MPA)</vt:lpstr>
      <vt:lpstr>Two restrictions</vt:lpstr>
      <vt:lpstr>Our contribution</vt:lpstr>
      <vt:lpstr>A few observations....</vt:lpstr>
      <vt:lpstr>More related work </vt:lpstr>
      <vt:lpstr>Rest of the talk</vt:lpstr>
      <vt:lpstr>Encoding inputs as trees: stack trees</vt:lpstr>
      <vt:lpstr>Stack trees with &gt;1 stack</vt:lpstr>
      <vt:lpstr>Path-trees</vt:lpstr>
      <vt:lpstr>Regularity of path-trees</vt:lpstr>
      <vt:lpstr>Regularity of path-trees</vt:lpstr>
      <vt:lpstr>Bounded path-tree languages (TMPL)</vt:lpstr>
      <vt:lpstr>TMPL are nondeterministic</vt:lpstr>
      <vt:lpstr>Constructions</vt:lpstr>
      <vt:lpstr>General results</vt:lpstr>
      <vt:lpstr>Known classes of MPA</vt:lpstr>
      <vt:lpstr>Conclusions</vt:lpstr>
      <vt:lpstr>Future directions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Reachability of  Multistack Pushdown Systems with  Scope-Bounded Matching Relations</dc:title>
  <dc:creator>Salvatore La Torre</dc:creator>
  <cp:lastModifiedBy>Julian Field</cp:lastModifiedBy>
  <cp:revision>457</cp:revision>
  <dcterms:modified xsi:type="dcterms:W3CDTF">2014-11-10T19:03:59Z</dcterms:modified>
</cp:coreProperties>
</file>