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4BD925-39BC-4A96-A7EB-068EA6C7E647}">
  <a:tblStyle styleId="{D24BD925-39BC-4A96-A7EB-068EA6C7E6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3d5ed8515_1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63d5ed851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3d5ed8515_1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63d5ed8515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3d5ed8515_1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63d5ed8515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3d5ed8515_1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63d5ed8515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d5ed8515_1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63d5ed8515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data race stuff could be skipped to gain time, or if you run out of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3d5ed8515_1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63d5ed8515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63d5ed8515_1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63d5ed8515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d5ed8515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63d5ed851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3d5ed8515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63d5ed851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3d5ed8515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3d5ed851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3d5ed8515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63d5ed851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may be cut to safe time, but it does explain the cause of all the complexity…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3d5ed8515_1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63d5ed851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d5ed8515_1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63d5ed8515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3d5ed8515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63d5ed8515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3d5ed8515_1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63d5ed8515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latorre@unisa.it" TargetMode="External"/><Relationship Id="rId4" Type="http://schemas.openxmlformats.org/officeDocument/2006/relationships/hyperlink" Target="mailto:gennaro.parlato@unimol.it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2.jpg"/><Relationship Id="rId5" Type="http://schemas.openxmlformats.org/officeDocument/2006/relationships/hyperlink" Target="mailto:p.schrammel@sussex.ac.uk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/>
              <a:t>CBMC-SSM: </a:t>
            </a:r>
            <a:endParaRPr sz="31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/>
              <a:t>Bounded Model Checking of C Programs with</a:t>
            </a:r>
            <a:endParaRPr sz="31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150"/>
              <a:t>Symbolic Shadow Memory</a:t>
            </a:r>
            <a:endParaRPr sz="63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224525"/>
            <a:ext cx="877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32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632">
                <a:solidFill>
                  <a:schemeClr val="dk1"/>
                </a:solidFill>
              </a:rPr>
              <a:t>Bernd Fischer</a:t>
            </a:r>
            <a:r>
              <a:rPr lang="en" sz="1632">
                <a:solidFill>
                  <a:schemeClr val="dk1"/>
                </a:solidFill>
              </a:rPr>
              <a:t>, Stellenbosch University, South Africa, </a:t>
            </a:r>
            <a:r>
              <a:rPr lang="en" sz="163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bfischer@sun.ac.za</a:t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632">
                <a:solidFill>
                  <a:schemeClr val="dk1"/>
                </a:solidFill>
              </a:rPr>
              <a:t>Salvatore La Torre</a:t>
            </a:r>
            <a:r>
              <a:rPr lang="en" sz="1632">
                <a:solidFill>
                  <a:schemeClr val="dk1"/>
                </a:solidFill>
              </a:rPr>
              <a:t>, University of Salerno, Italy, </a:t>
            </a:r>
            <a:r>
              <a:rPr lang="en" sz="163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slatorre@unisa.it</a:t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632">
                <a:solidFill>
                  <a:schemeClr val="dk1"/>
                </a:solidFill>
              </a:rPr>
              <a:t>Gennaro Parlato</a:t>
            </a:r>
            <a:r>
              <a:rPr lang="en" sz="1632">
                <a:solidFill>
                  <a:schemeClr val="dk1"/>
                </a:solidFill>
              </a:rPr>
              <a:t>, University of Molise, Italy, </a:t>
            </a:r>
            <a:r>
              <a:rPr lang="en" sz="163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gennaro.parlato@unimol.it</a:t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32">
                <a:solidFill>
                  <a:schemeClr val="dk1"/>
                </a:solidFill>
              </a:rPr>
              <a:t>Peter Schrammel</a:t>
            </a:r>
            <a:r>
              <a:rPr lang="en" sz="1632">
                <a:solidFill>
                  <a:schemeClr val="dk1"/>
                </a:solidFill>
              </a:rPr>
              <a:t>, University of Sussex and Diffblue, UK, </a:t>
            </a:r>
            <a:r>
              <a:rPr lang="en" sz="163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p.schrammel@sussex.ac.uk</a:t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3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825" y="4298750"/>
            <a:ext cx="1960524" cy="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6950" y="4150921"/>
            <a:ext cx="1811125" cy="88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449" y="4050811"/>
            <a:ext cx="1811130" cy="10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0700" y="4116589"/>
            <a:ext cx="2221600" cy="95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52088" y="4079275"/>
            <a:ext cx="1026726" cy="10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3925515" y="1178796"/>
            <a:ext cx="51539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declare shadow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b="0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(_Bool)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harness for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uname[8]; char passwd[8];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make_nondet_len_string(uname,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endParaRPr b="0" i="0" sz="1300" u="none" cap="none" strike="noStrike">
              <a:solidFill>
                <a:srgbClr val="9F5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make_nondet_len_string(passwd,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endParaRPr b="0" i="0" sz="13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call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json[46];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check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cbmc taint-example.c --unwind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 SUCCESSFUL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585833" y="3114646"/>
            <a:ext cx="20730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“peter”,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34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34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2674457" y="3861499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2674457" y="2925428"/>
            <a:ext cx="1151251" cy="612648"/>
          </a:xfrm>
          <a:prstGeom prst="wedgeRoundRectCallout">
            <a:avLst>
              <a:gd fmla="val -74977" name="adj1"/>
              <a:gd fmla="val 3719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263" name="Google Shape;263;p34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34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34"/>
          <p:cNvSpPr/>
          <p:nvPr/>
        </p:nvSpPr>
        <p:spPr>
          <a:xfrm>
            <a:off x="3226300" y="3835025"/>
            <a:ext cx="5787600" cy="1176900"/>
          </a:xfrm>
          <a:prstGeom prst="wedgeRoundRectCallout">
            <a:avLst>
              <a:gd fmla="val 12151" name="adj1"/>
              <a:gd fmla="val -74961" name="adj2"/>
              <a:gd fmla="val 16667" name="adj3"/>
            </a:avLst>
          </a:prstGeom>
          <a:solidFill>
            <a:srgbClr val="D8E6F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// Check property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_Bool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actual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__CPROVER_get_field(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&amp;buf[pos + i]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actual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expected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3925515" y="1178796"/>
            <a:ext cx="51539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declare shadow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b="0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(_Bool)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harness for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uname[8]; char passwd[8];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make_nondet_len_string(uname,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endParaRPr b="0" i="0" sz="1300" u="none" cap="none" strike="noStrike">
              <a:solidFill>
                <a:srgbClr val="9F5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make_nondet_len_string(passwd,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endParaRPr b="0" i="0" sz="13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call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json[46];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check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cbmc taint-example.c --unwind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 SUCCESSFUL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585833" y="3114646"/>
            <a:ext cx="20730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“peter”,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7" name="Google Shape;277;p35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35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2674457" y="3861499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2674457" y="2925428"/>
            <a:ext cx="1151251" cy="612648"/>
          </a:xfrm>
          <a:prstGeom prst="wedgeRoundRectCallout">
            <a:avLst>
              <a:gd fmla="val -74977" name="adj1"/>
              <a:gd fmla="val 3719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281" name="Google Shape;281;p35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35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3925515" y="1178796"/>
            <a:ext cx="51539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declare shadow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b="0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(_Bool)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harness for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uname[8]; char passwd[8];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make_nondet_len_string(uname,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endParaRPr b="0" i="0" sz="1300" u="none" cap="none" strike="noStrike">
              <a:solidFill>
                <a:srgbClr val="9F5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make_nondet_len_string(passwd,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call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json[46];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(json, </a:t>
            </a:r>
            <a:r>
              <a:rPr b="1" i="0" lang="en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passwd, uname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check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cbmc taint-example.c --unwind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 FAILED</a:t>
            </a:r>
            <a:endParaRPr b="1" i="0" sz="13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585833" y="3114646"/>
            <a:ext cx="21515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“peter”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36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2674457" y="3853942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rgbClr val="FF000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2674457" y="2917871"/>
            <a:ext cx="1151251" cy="612648"/>
          </a:xfrm>
          <a:prstGeom prst="wedgeRoundRectCallout">
            <a:avLst>
              <a:gd fmla="val -65131" name="adj1"/>
              <a:gd fmla="val 24862" name="adj2"/>
              <a:gd fmla="val 16667" name="adj3"/>
            </a:avLst>
          </a:prstGeom>
          <a:solidFill>
            <a:srgbClr val="FF000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298" name="Google Shape;298;p36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6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36"/>
          <p:cNvSpPr/>
          <p:nvPr/>
        </p:nvSpPr>
        <p:spPr>
          <a:xfrm>
            <a:off x="5793319" y="2862225"/>
            <a:ext cx="837186" cy="149853"/>
          </a:xfrm>
          <a:prstGeom prst="uturnArrow">
            <a:avLst>
              <a:gd fmla="val 0" name="adj1"/>
              <a:gd fmla="val 7797" name="adj2"/>
              <a:gd fmla="val 18025" name="adj3"/>
              <a:gd fmla="val 43750" name="adj4"/>
              <a:gd fmla="val 100000" name="adj5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 flipH="1">
            <a:off x="5779465" y="2855928"/>
            <a:ext cx="837186" cy="149853"/>
          </a:xfrm>
          <a:prstGeom prst="uturnArrow">
            <a:avLst>
              <a:gd fmla="val 0" name="adj1"/>
              <a:gd fmla="val 9074" name="adj2"/>
              <a:gd fmla="val 10365" name="adj3"/>
              <a:gd fmla="val 43750" name="adj4"/>
              <a:gd fmla="val 100000" name="adj5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43688" y="1149658"/>
            <a:ext cx="5067761" cy="381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Two-phase data race detection: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  1. Nondeterministically select shared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      memory write operation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  2. Detect read/write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      operations that race with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selected write operation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Uses shadow memory to track byte-precise information between phases. </a:t>
            </a:r>
            <a:endParaRPr/>
          </a:p>
        </p:txBody>
      </p:sp>
      <p:sp>
        <p:nvSpPr>
          <p:cNvPr id="307" name="Google Shape;3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Study: Data Race Detection</a:t>
            </a:r>
            <a:endParaRPr/>
          </a:p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6039405" y="313092"/>
            <a:ext cx="2751150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SV-COMP benchmarks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5925756" y="2539469"/>
            <a:ext cx="2978448" cy="566307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Instrumented SV-COMP benchmarks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6229133" y="4283438"/>
            <a:ext cx="2371691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result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6550893" y="3470965"/>
            <a:ext cx="1728173" cy="447284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CBMC-SSM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5831799" y="1050560"/>
            <a:ext cx="3166361" cy="1121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race detection instrumentation using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shadow memory API</a:t>
            </a:r>
            <a:endParaRPr/>
          </a:p>
        </p:txBody>
      </p:sp>
      <p:cxnSp>
        <p:nvCxnSpPr>
          <p:cNvPr id="314" name="Google Shape;314;p37"/>
          <p:cNvCxnSpPr>
            <a:stCxn id="309" idx="2"/>
            <a:endCxn id="313" idx="0"/>
          </p:cNvCxnSpPr>
          <p:nvPr/>
        </p:nvCxnSpPr>
        <p:spPr>
          <a:xfrm>
            <a:off x="7414980" y="706905"/>
            <a:ext cx="0" cy="343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37"/>
          <p:cNvCxnSpPr>
            <a:stCxn id="313" idx="2"/>
            <a:endCxn id="310" idx="0"/>
          </p:cNvCxnSpPr>
          <p:nvPr/>
        </p:nvCxnSpPr>
        <p:spPr>
          <a:xfrm>
            <a:off x="7414980" y="2171960"/>
            <a:ext cx="0" cy="367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37"/>
          <p:cNvCxnSpPr>
            <a:stCxn id="310" idx="2"/>
            <a:endCxn id="312" idx="0"/>
          </p:cNvCxnSpPr>
          <p:nvPr/>
        </p:nvCxnSpPr>
        <p:spPr>
          <a:xfrm>
            <a:off x="7414980" y="3105776"/>
            <a:ext cx="0" cy="36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37"/>
          <p:cNvCxnSpPr>
            <a:stCxn id="312" idx="2"/>
            <a:endCxn id="311" idx="0"/>
          </p:cNvCxnSpPr>
          <p:nvPr/>
        </p:nvCxnSpPr>
        <p:spPr>
          <a:xfrm>
            <a:off x="7414980" y="3918249"/>
            <a:ext cx="0" cy="36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11700" y="1976700"/>
            <a:ext cx="49899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829"/>
              <a:t>Implementation just 600 lines of code within Lazy-CSeq instrumentation framework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000"/>
              <a:t>(Inverso, Nguyen, Fischer, La Torre, Parlato 2015)</a:t>
            </a:r>
            <a:br>
              <a:rPr lang="en" sz="1829"/>
            </a:b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829"/>
              <a:t>Comparison on SV-COMP benchmarks </a:t>
            </a:r>
            <a:endParaRPr sz="119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19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829"/>
              <a:t>Competitive with dedicated tools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" sz="1829"/>
              <a:t>ThreadSanitizer and PorSE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" sz="1000"/>
              <a:t>(</a:t>
            </a:r>
            <a:r>
              <a:rPr lang="en" sz="1000">
                <a:solidFill>
                  <a:schemeClr val="dk1"/>
                </a:solidFill>
              </a:rPr>
              <a:t>Serebryany, Potapenko, Iskhodzhanov, Vyukov</a:t>
            </a:r>
            <a:r>
              <a:rPr lang="en" sz="1000"/>
              <a:t> 2011)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000"/>
              <a:t>(</a:t>
            </a:r>
            <a:r>
              <a:rPr lang="en" sz="1000">
                <a:solidFill>
                  <a:schemeClr val="dk1"/>
                </a:solidFill>
              </a:rPr>
              <a:t>Schemmel, Büning, Rodríguez, Laprell, Wehrle 2020)</a:t>
            </a:r>
            <a:endParaRPr sz="1000"/>
          </a:p>
        </p:txBody>
      </p:sp>
      <p:sp>
        <p:nvSpPr>
          <p:cNvPr id="323" name="Google Shape;3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Study: Data Race Detection</a:t>
            </a:r>
            <a:endParaRPr/>
          </a:p>
        </p:txBody>
      </p:sp>
      <p:graphicFrame>
        <p:nvGraphicFramePr>
          <p:cNvPr id="324" name="Google Shape;324;p38"/>
          <p:cNvGraphicFramePr/>
          <p:nvPr/>
        </p:nvGraphicFramePr>
        <p:xfrm>
          <a:off x="5491199" y="174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{D24BD925-39BC-4A96-A7EB-068EA6C7E647}</a:tableStyleId>
              </a:tblPr>
              <a:tblGrid>
                <a:gridCol w="1530550"/>
                <a:gridCol w="530625"/>
                <a:gridCol w="596850"/>
                <a:gridCol w="539950"/>
              </a:tblGrid>
              <a:tr h="125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Correct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136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107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102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Safe (78)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70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43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Unsafe (76)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66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47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Incorrect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Safe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Unsafe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Unknown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Timeout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Memoryout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Error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FF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68800" marB="68800" marR="68800" marL="68800">
                    <a:lnL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38"/>
          <p:cNvSpPr txBox="1"/>
          <p:nvPr/>
        </p:nvSpPr>
        <p:spPr>
          <a:xfrm rot="-5400000">
            <a:off x="6456874" y="823630"/>
            <a:ext cx="172826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CBMC-SSM</a:t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 rot="-5400000">
            <a:off x="6361501" y="-378295"/>
            <a:ext cx="3000000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Sanitizer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 rot="-5400000">
            <a:off x="6937781" y="-279039"/>
            <a:ext cx="30000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ctrTitle"/>
          </p:nvPr>
        </p:nvSpPr>
        <p:spPr>
          <a:xfrm>
            <a:off x="311708" y="413325"/>
            <a:ext cx="8520600" cy="1550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" sz="3150"/>
              <a:t>CBMC-SSM: </a:t>
            </a:r>
            <a:endParaRPr sz="3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lang="en" sz="3150"/>
              <a:t>Bounded Model Checking of C Programs with</a:t>
            </a:r>
            <a:endParaRPr sz="31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421"/>
              <a:buNone/>
            </a:pPr>
            <a:r>
              <a:rPr lang="en" sz="3150"/>
              <a:t>Symbolic Shadow Memory</a:t>
            </a:r>
            <a:endParaRPr sz="6300"/>
          </a:p>
        </p:txBody>
      </p:sp>
      <p:sp>
        <p:nvSpPr>
          <p:cNvPr id="334" name="Google Shape;334;p39"/>
          <p:cNvSpPr txBox="1"/>
          <p:nvPr>
            <p:ph idx="1" type="subTitle"/>
          </p:nvPr>
        </p:nvSpPr>
        <p:spPr>
          <a:xfrm>
            <a:off x="2981738" y="2834125"/>
            <a:ext cx="5850561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https://zenodo.org/record/7026604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75" y="2309375"/>
            <a:ext cx="2370689" cy="23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Rapid Development of Efficient Program Analyses for C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160625" y="640630"/>
            <a:ext cx="8697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Requires iterative experimentation and improvement on real/realistic programs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Support for most/all C features slows down iterations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Goal: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Methodology and tool support for fast experiment-improve cycles</a:t>
            </a:r>
            <a:endParaRPr b="1"/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311700" y="28649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Shadow Memory</a:t>
            </a:r>
            <a:endParaRPr sz="2500"/>
          </a:p>
        </p:txBody>
      </p:sp>
      <p:sp>
        <p:nvSpPr>
          <p:cNvPr id="114" name="Google Shape;114;p26"/>
          <p:cNvSpPr txBox="1"/>
          <p:nvPr/>
        </p:nvSpPr>
        <p:spPr>
          <a:xfrm>
            <a:off x="160625" y="3310434"/>
            <a:ext cx="5089576" cy="17063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58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for implementing program analyses</a:t>
            </a:r>
            <a:endParaRPr/>
          </a:p>
          <a:p>
            <a:pPr indent="0" lvl="0" marL="158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to associate data inferred during the analysis with the </a:t>
            </a: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memory objects 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the analyzed program</a:t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7671019" y="2892468"/>
            <a:ext cx="1219093" cy="104491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7055517" y="3733741"/>
            <a:ext cx="1219093" cy="1044915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memory object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6"/>
          <p:cNvCxnSpPr/>
          <p:nvPr/>
        </p:nvCxnSpPr>
        <p:spPr>
          <a:xfrm flipH="1" rot="10800000">
            <a:off x="7084979" y="2944238"/>
            <a:ext cx="632298" cy="87094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" name="Google Shape;118;p26"/>
          <p:cNvCxnSpPr/>
          <p:nvPr/>
        </p:nvCxnSpPr>
        <p:spPr>
          <a:xfrm flipH="1" rot="10800000">
            <a:off x="8223115" y="3860008"/>
            <a:ext cx="634510" cy="87087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153791" y="691084"/>
            <a:ext cx="5089576" cy="4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2"/>
                </a:solidFill>
              </a:rPr>
              <a:t>We follow the approach of implementing program analyses</a:t>
            </a:r>
            <a:endParaRPr/>
          </a:p>
          <a:p>
            <a:pPr indent="-28575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2"/>
                </a:solidFill>
              </a:rPr>
              <a:t>By automated source-level instrumentation</a:t>
            </a:r>
            <a:endParaRPr/>
          </a:p>
          <a:p>
            <a:pPr indent="-28575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2"/>
                </a:solidFill>
              </a:rPr>
              <a:t>Using </a:t>
            </a:r>
            <a:r>
              <a:rPr lang="en" sz="1800">
                <a:solidFill>
                  <a:srgbClr val="0000FF"/>
                </a:solidFill>
              </a:rPr>
              <a:t>shadow memory API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  <a:p>
            <a:pPr indent="-2159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Shadow memory API implementation provided by</a:t>
            </a:r>
            <a:r>
              <a:rPr lang="en" sz="1800">
                <a:solidFill>
                  <a:schemeClr val="dk2"/>
                </a:solidFill>
              </a:rPr>
              <a:t> tool </a:t>
            </a:r>
            <a:r>
              <a:rPr b="1" lang="en" sz="1800">
                <a:solidFill>
                  <a:schemeClr val="dk2"/>
                </a:solidFill>
              </a:rPr>
              <a:t>CBMC-SSM</a:t>
            </a:r>
            <a:endParaRPr b="1" sz="1800"/>
          </a:p>
        </p:txBody>
      </p:sp>
      <p:sp>
        <p:nvSpPr>
          <p:cNvPr id="125" name="Google Shape;125;p27"/>
          <p:cNvSpPr/>
          <p:nvPr/>
        </p:nvSpPr>
        <p:spPr>
          <a:xfrm>
            <a:off x="6494741" y="584225"/>
            <a:ext cx="1824573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5917805" y="2639514"/>
            <a:ext cx="2978448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Instrumented 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6221181" y="4207539"/>
            <a:ext cx="2371691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result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6542942" y="3399829"/>
            <a:ext cx="1728173" cy="447284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CBMC-SSM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5823848" y="1320907"/>
            <a:ext cx="3166361" cy="952105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Instrumentation using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shadow memory API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7"/>
          <p:cNvCxnSpPr>
            <a:stCxn id="125" idx="2"/>
            <a:endCxn id="129" idx="0"/>
          </p:cNvCxnSpPr>
          <p:nvPr/>
        </p:nvCxnSpPr>
        <p:spPr>
          <a:xfrm>
            <a:off x="7407027" y="978038"/>
            <a:ext cx="0" cy="342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27"/>
          <p:cNvCxnSpPr>
            <a:stCxn id="129" idx="2"/>
            <a:endCxn id="126" idx="0"/>
          </p:cNvCxnSpPr>
          <p:nvPr/>
        </p:nvCxnSpPr>
        <p:spPr>
          <a:xfrm>
            <a:off x="7407029" y="2273012"/>
            <a:ext cx="0" cy="366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7"/>
          <p:cNvCxnSpPr>
            <a:stCxn id="126" idx="2"/>
            <a:endCxn id="128" idx="0"/>
          </p:cNvCxnSpPr>
          <p:nvPr/>
        </p:nvCxnSpPr>
        <p:spPr>
          <a:xfrm>
            <a:off x="7407029" y="3033327"/>
            <a:ext cx="0" cy="366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7"/>
          <p:cNvCxnSpPr>
            <a:stCxn id="128" idx="2"/>
            <a:endCxn id="127" idx="0"/>
          </p:cNvCxnSpPr>
          <p:nvPr/>
        </p:nvCxnSpPr>
        <p:spPr>
          <a:xfrm>
            <a:off x="7407029" y="3847113"/>
            <a:ext cx="0" cy="360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Shadow Memory API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699375"/>
            <a:ext cx="86970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Declare a field with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00FF"/>
                </a:solidFill>
              </a:rPr>
              <a:t>name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rgbClr val="351C75"/>
                </a:solidFill>
              </a:rPr>
              <a:t>type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and initial </a:t>
            </a:r>
            <a:r>
              <a:rPr lang="en" sz="2000">
                <a:solidFill>
                  <a:srgbClr val="0000FF"/>
                </a:solidFill>
              </a:rPr>
              <a:t>value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__CPROVER_field_decl_global(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8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8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Get </a:t>
            </a:r>
            <a:r>
              <a:rPr lang="en" sz="2000">
                <a:solidFill>
                  <a:srgbClr val="0000FF"/>
                </a:solidFill>
              </a:rPr>
              <a:t>value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of field with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00FF"/>
                </a:solidFill>
              </a:rPr>
              <a:t>name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for memory at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9900FF"/>
                </a:solidFill>
              </a:rPr>
              <a:t>address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__CPROVER_field_get(</a:t>
            </a:r>
            <a:r>
              <a:rPr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Set field with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00FF"/>
                </a:solidFill>
              </a:rPr>
              <a:t>name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to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0000FF"/>
                </a:solidFill>
              </a:rPr>
              <a:t>value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2"/>
                </a:solidFill>
              </a:rPr>
              <a:t>for memory at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9900FF"/>
                </a:solidFill>
              </a:rPr>
              <a:t>address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__CPROVER_field_set(</a:t>
            </a:r>
            <a:r>
              <a:rPr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/>
          </a:p>
          <a:p>
            <a:pPr indent="0" lvl="0" marL="158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API Implementation in CBMC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593577"/>
            <a:ext cx="8339319" cy="1431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Bounded model checker for C programs </a:t>
            </a:r>
            <a:r>
              <a:rPr lang="en" sz="1000">
                <a:solidFill>
                  <a:schemeClr val="dk2"/>
                </a:solidFill>
              </a:rPr>
              <a:t>(Clarke, Kroening, Lerda 2004)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Shadow memory API functions interpreted during </a:t>
            </a:r>
            <a:r>
              <a:rPr lang="en" sz="1800">
                <a:solidFill>
                  <a:srgbClr val="0000FF"/>
                </a:solidFill>
              </a:rPr>
              <a:t>symbolic execution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2"/>
                </a:solidFill>
              </a:rPr>
              <a:t>Resulting formula solved by SAT/SMT solvers</a:t>
            </a:r>
            <a:endParaRPr sz="1800"/>
          </a:p>
        </p:txBody>
      </p:sp>
      <p:sp>
        <p:nvSpPr>
          <p:cNvPr id="148" name="Google Shape;148;p29"/>
          <p:cNvSpPr/>
          <p:nvPr/>
        </p:nvSpPr>
        <p:spPr>
          <a:xfrm>
            <a:off x="6413895" y="2052220"/>
            <a:ext cx="1136249" cy="88832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 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6261495" y="2204620"/>
            <a:ext cx="1136249" cy="88832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 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765061" y="2615319"/>
            <a:ext cx="1058631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8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3546871" y="2064769"/>
            <a:ext cx="1221035" cy="85296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object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3438371" y="2242006"/>
            <a:ext cx="1221035" cy="85296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object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3285971" y="2406231"/>
            <a:ext cx="1221035" cy="85296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object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6128395" y="2368832"/>
            <a:ext cx="1136249" cy="88832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 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9"/>
          <p:cNvCxnSpPr>
            <a:stCxn id="150" idx="3"/>
            <a:endCxn id="153" idx="1"/>
          </p:cNvCxnSpPr>
          <p:nvPr/>
        </p:nvCxnSpPr>
        <p:spPr>
          <a:xfrm flipH="1" rot="10800000">
            <a:off x="1823692" y="2832637"/>
            <a:ext cx="14622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9"/>
          <p:cNvCxnSpPr>
            <a:stCxn id="150" idx="3"/>
          </p:cNvCxnSpPr>
          <p:nvPr/>
        </p:nvCxnSpPr>
        <p:spPr>
          <a:xfrm>
            <a:off x="1823692" y="2846137"/>
            <a:ext cx="1460400" cy="1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 flipH="1" rot="10800000">
            <a:off x="1825506" y="2739532"/>
            <a:ext cx="1467175" cy="106604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29"/>
          <p:cNvSpPr txBox="1"/>
          <p:nvPr/>
        </p:nvSpPr>
        <p:spPr>
          <a:xfrm>
            <a:off x="1766340" y="2338377"/>
            <a:ext cx="20124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point 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9"/>
          <p:cNvCxnSpPr>
            <a:stCxn id="153" idx="3"/>
            <a:endCxn id="154" idx="1"/>
          </p:cNvCxnSpPr>
          <p:nvPr/>
        </p:nvCxnSpPr>
        <p:spPr>
          <a:xfrm flipH="1" rot="10800000">
            <a:off x="4507006" y="2812911"/>
            <a:ext cx="1621500" cy="1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29"/>
          <p:cNvSpPr txBox="1"/>
          <p:nvPr/>
        </p:nvSpPr>
        <p:spPr>
          <a:xfrm>
            <a:off x="4952391" y="2235427"/>
            <a:ext cx="12777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 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9"/>
          <p:cNvCxnSpPr/>
          <p:nvPr/>
        </p:nvCxnSpPr>
        <p:spPr>
          <a:xfrm flipH="1" rot="10800000">
            <a:off x="4646276" y="2722310"/>
            <a:ext cx="1482119" cy="1474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 flipH="1" rot="10800000">
            <a:off x="4766229" y="2616070"/>
            <a:ext cx="1362166" cy="19286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9"/>
          <p:cNvSpPr/>
          <p:nvPr/>
        </p:nvSpPr>
        <p:spPr>
          <a:xfrm>
            <a:off x="136692" y="3649168"/>
            <a:ext cx="2024468" cy="315033"/>
          </a:xfrm>
          <a:prstGeom prst="wedgeRoundRectCallout">
            <a:avLst>
              <a:gd fmla="val -1795" name="adj1"/>
              <a:gd fmla="val 132066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points-to analysis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34796" y="4174655"/>
            <a:ext cx="593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*p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778497" y="4185977"/>
            <a:ext cx="18437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⇾ {&amp;s + 4, &amp;x , &amp;y}</a:t>
            </a:r>
            <a:endParaRPr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2659185" y="3675421"/>
            <a:ext cx="2506487" cy="11054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4079" l="-29797" r="0" t="-1454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655127" y="3721814"/>
            <a:ext cx="5267246" cy="13160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7093" l="0" r="0" t="-1076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950520" y="4753691"/>
            <a:ext cx="2421281" cy="288545"/>
          </a:xfrm>
          <a:prstGeom prst="wedgeRoundRectCallout">
            <a:avLst>
              <a:gd fmla="val 45334" name="adj1"/>
              <a:gd fmla="val -138356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symbolic dereferencing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5578428" y="313092"/>
            <a:ext cx="2751150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5464779" y="2539469"/>
            <a:ext cx="2978448" cy="566307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5768156" y="4283438"/>
            <a:ext cx="2371691" cy="393813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result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6089916" y="3470965"/>
            <a:ext cx="1728173" cy="447284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CBMC-SSM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5370822" y="1050560"/>
            <a:ext cx="3166361" cy="1121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taint analysis Instrumentation using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shadow memory API</a:t>
            </a:r>
            <a:endParaRPr/>
          </a:p>
        </p:txBody>
      </p:sp>
      <p:cxnSp>
        <p:nvCxnSpPr>
          <p:cNvPr id="181" name="Google Shape;181;p30"/>
          <p:cNvCxnSpPr>
            <a:stCxn id="176" idx="2"/>
            <a:endCxn id="180" idx="0"/>
          </p:cNvCxnSpPr>
          <p:nvPr/>
        </p:nvCxnSpPr>
        <p:spPr>
          <a:xfrm>
            <a:off x="6954003" y="706905"/>
            <a:ext cx="0" cy="343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30"/>
          <p:cNvCxnSpPr>
            <a:stCxn id="180" idx="2"/>
            <a:endCxn id="177" idx="0"/>
          </p:cNvCxnSpPr>
          <p:nvPr/>
        </p:nvCxnSpPr>
        <p:spPr>
          <a:xfrm>
            <a:off x="6954002" y="2171960"/>
            <a:ext cx="0" cy="367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30"/>
          <p:cNvCxnSpPr>
            <a:stCxn id="177" idx="2"/>
            <a:endCxn id="179" idx="0"/>
          </p:cNvCxnSpPr>
          <p:nvPr/>
        </p:nvCxnSpPr>
        <p:spPr>
          <a:xfrm>
            <a:off x="6954003" y="3105776"/>
            <a:ext cx="0" cy="36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30"/>
          <p:cNvCxnSpPr>
            <a:stCxn id="179" idx="2"/>
            <a:endCxn id="178" idx="0"/>
          </p:cNvCxnSpPr>
          <p:nvPr/>
        </p:nvCxnSpPr>
        <p:spPr>
          <a:xfrm>
            <a:off x="6954002" y="3918249"/>
            <a:ext cx="0" cy="36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30"/>
          <p:cNvSpPr txBox="1"/>
          <p:nvPr/>
        </p:nvSpPr>
        <p:spPr>
          <a:xfrm>
            <a:off x="585833" y="3114646"/>
            <a:ext cx="20730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“peter”,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9" name="Google Shape;189;p30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30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2674457" y="3861499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2674457" y="2925428"/>
            <a:ext cx="1151251" cy="612648"/>
          </a:xfrm>
          <a:prstGeom prst="wedgeRoundRectCallout">
            <a:avLst>
              <a:gd fmla="val -74977" name="adj1"/>
              <a:gd fmla="val 37197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193" name="Google Shape;193;p30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30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3925515" y="1178796"/>
            <a:ext cx="51539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declare shadow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b="0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(_Bool)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harness for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uname[8]; char passwd[8];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make_nondet_len_string(uname,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endParaRPr b="0" i="0" sz="1300" u="none" cap="none" strike="noStrike">
              <a:solidFill>
                <a:srgbClr val="9F5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make_nondet_len_string(passwd,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endParaRPr b="0" i="0" sz="13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call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json[46];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check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cbmc taint-example.c --unwind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 SUCCESSFUL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585833" y="3114646"/>
            <a:ext cx="20730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“peter”,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" name="Google Shape;206;p31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31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2674457" y="3861499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2674457" y="2925428"/>
            <a:ext cx="1151251" cy="612648"/>
          </a:xfrm>
          <a:prstGeom prst="wedgeRoundRectCallout">
            <a:avLst>
              <a:gd fmla="val -74977" name="adj1"/>
              <a:gd fmla="val 3719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210" name="Google Shape;210;p31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3925515" y="1178796"/>
            <a:ext cx="51539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declare shadow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b="0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(_Bool)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harness for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uname[8]; char passwd[8];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make_nondet_len_string(uname,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endParaRPr b="0" i="0" sz="1300" u="none" cap="none" strike="noStrike">
              <a:solidFill>
                <a:srgbClr val="9F5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make_nondet_len_string(passwd,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endParaRPr b="0" i="0" sz="13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call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json[46];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check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cbmc taint-example.c --unwind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 SUCCESSFUL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585833" y="3114646"/>
            <a:ext cx="20730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“peter”,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" name="Google Shape;223;p32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32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2674457" y="3861499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2674457" y="2925428"/>
            <a:ext cx="1151251" cy="612648"/>
          </a:xfrm>
          <a:prstGeom prst="wedgeRoundRectCallout">
            <a:avLst>
              <a:gd fmla="val -74977" name="adj1"/>
              <a:gd fmla="val 3719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227" name="Google Shape;227;p32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32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32"/>
          <p:cNvSpPr/>
          <p:nvPr/>
        </p:nvSpPr>
        <p:spPr>
          <a:xfrm>
            <a:off x="3826075" y="3012600"/>
            <a:ext cx="5154000" cy="750600"/>
          </a:xfrm>
          <a:prstGeom prst="wedgeRoundRectCallout">
            <a:avLst>
              <a:gd fmla="val 15642" name="adj1"/>
              <a:gd fmla="val -99379" name="adj2"/>
              <a:gd fmla="val 16667" name="adj3"/>
            </a:avLst>
          </a:prstGeom>
          <a:solidFill>
            <a:srgbClr val="D8E6F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// Taint the input data</a:t>
            </a:r>
            <a:endParaRPr b="0" i="0" sz="1400" u="none" cap="none" strike="noStrike">
              <a:solidFill>
                <a:srgbClr val="A61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__CPROVER_set_field(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&amp;src[i]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12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Taint Analysis Example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3925515" y="1178796"/>
            <a:ext cx="51539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declare shadow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__CPROVER_field_decl_local(</a:t>
            </a:r>
            <a:r>
              <a:rPr b="0" i="0" lang="en" sz="13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(_Bool)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harness for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uname[8]; char passwd[8];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make_nondet_len_string(uname,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untainted</a:t>
            </a:r>
            <a:endParaRPr b="0" i="0" sz="1300" u="none" cap="none" strike="noStrike">
              <a:solidFill>
                <a:srgbClr val="9F5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make_nondet_len_string(passwd, </a:t>
            </a:r>
            <a:r>
              <a:rPr b="0" i="0" lang="en" sz="1300" u="none" cap="none" strike="noStrike">
                <a:solidFill>
                  <a:srgbClr val="0C5AD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" sz="1300" u="none" cap="none" strike="noStrike">
                <a:solidFill>
                  <a:srgbClr val="9F59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endParaRPr b="0" i="0" sz="13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call SUT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json[46];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 // check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check(json, uname, passwd);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cbmc taint-example.c --unwind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1300" u="none" cap="none" strike="noStrike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VERIFICATION SUCCESSFUL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585833" y="3114646"/>
            <a:ext cx="20730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“username”: “peter”,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“password”: “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824802" y="1447418"/>
            <a:ext cx="5918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1622335" y="1449080"/>
            <a:ext cx="8707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232464" y="2018560"/>
            <a:ext cx="2756058" cy="843666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uname     passwd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>
            <a:off x="2057711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33"/>
          <p:cNvSpPr/>
          <p:nvPr/>
        </p:nvSpPr>
        <p:spPr>
          <a:xfrm>
            <a:off x="2750071" y="1050560"/>
            <a:ext cx="914400" cy="303129"/>
          </a:xfrm>
          <a:prstGeom prst="wedgeRoundRectCallout">
            <a:avLst>
              <a:gd fmla="val -87775" name="adj1"/>
              <a:gd fmla="val 7673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tainted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2674457" y="3861499"/>
            <a:ext cx="1151251" cy="612648"/>
          </a:xfrm>
          <a:prstGeom prst="wedgeRoundRectCallout">
            <a:avLst>
              <a:gd fmla="val -89783" name="adj1"/>
              <a:gd fmla="val -5208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tainted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2674457" y="2925428"/>
            <a:ext cx="1151251" cy="612648"/>
          </a:xfrm>
          <a:prstGeom prst="wedgeRoundRectCallout">
            <a:avLst>
              <a:gd fmla="val -74977" name="adj1"/>
              <a:gd fmla="val 37197" name="adj2"/>
              <a:gd fmla="val 16667" name="adj3"/>
            </a:avLst>
          </a:prstGeom>
          <a:solidFill>
            <a:srgbClr val="92D050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to be untainted</a:t>
            </a:r>
            <a:endParaRPr/>
          </a:p>
        </p:txBody>
      </p:sp>
      <p:cxnSp>
        <p:nvCxnSpPr>
          <p:cNvPr id="245" name="Google Shape;245;p33"/>
          <p:cNvCxnSpPr/>
          <p:nvPr/>
        </p:nvCxnSpPr>
        <p:spPr>
          <a:xfrm>
            <a:off x="1120717" y="1763388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1622335" y="2885023"/>
            <a:ext cx="0" cy="2551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33"/>
          <p:cNvSpPr/>
          <p:nvPr/>
        </p:nvSpPr>
        <p:spPr>
          <a:xfrm>
            <a:off x="3925525" y="3238225"/>
            <a:ext cx="5192400" cy="1176900"/>
          </a:xfrm>
          <a:prstGeom prst="wedgeRoundRectCallout">
            <a:avLst>
              <a:gd fmla="val 8207" name="adj1"/>
              <a:gd fmla="val -68302" name="adj2"/>
              <a:gd fmla="val 16667" name="adj3"/>
            </a:avLst>
          </a:prstGeom>
          <a:solidFill>
            <a:srgbClr val="D8E6FC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// Propagate taint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buf[pos + i]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src[i]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__CPROVER_set_field(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&amp;buf[pos + i]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__CPROVER_get_field(</a:t>
            </a:r>
            <a:r>
              <a:rPr b="0" i="0" lang="en" sz="1400" u="none" cap="none" strike="noStrike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&amp;src[i]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"tainted"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