
<file path=[Content_Types].xml><?xml version="1.0" encoding="utf-8"?>
<Types xmlns="http://schemas.openxmlformats.org/package/2006/content-types">
  <Default ContentType="application/vnd.openxmlformats-package.relationships+xml" Extension="rels"/>
  <Default ContentType="application/xml" Extension="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4.xml"/>
  <Override ContentType="application/vnd.openxmlformats-officedocument.presentationml.slide+xml" PartName="/ppt/slides/slide2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" Type="http://schemas.openxmlformats.org/officeDocument/2006/relationships/presProps" Target="presProps.xml"/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3" Type="http://schemas.openxmlformats.org/officeDocument/2006/relationships/tableStyles" Target="tableStyles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idx="1" type="subTitle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3" Type="http://schemas.openxmlformats.org/officeDocument/2006/relationships/hyperlink" Target="http://users.ecs.soton.ac.uk/gp4/cseq/cseq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ctrTitle"/>
          </p:nvPr>
        </p:nvSpPr>
        <p:spPr>
          <a:xfrm>
            <a:off x="685800" y="140624"/>
            <a:ext cx="7772400" cy="2743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5000"/>
              <a:t>Unbounded Lazy-CSeq</a:t>
            </a:r>
            <a:r>
              <a:rPr lang="en-GB" sz="3600"/>
              <a:t> </a:t>
            </a:r>
          </a:p>
          <a:p>
            <a:pPr rtl="0">
              <a:spcBef>
                <a:spcPts val="0"/>
              </a:spcBef>
              <a:buNone/>
            </a:pPr>
            <a:r>
              <a:rPr lang="en-GB" sz="3600"/>
              <a:t>A Lazy Sequentialization Tool for </a:t>
            </a:r>
          </a:p>
          <a:p>
            <a:pPr rtl="0">
              <a:spcBef>
                <a:spcPts val="0"/>
              </a:spcBef>
              <a:buNone/>
            </a:pPr>
            <a:r>
              <a:rPr lang="en-GB" sz="3600"/>
              <a:t>C Programs with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3600"/>
              <a:t>Unbounded Context Switches </a:t>
            </a:r>
          </a:p>
        </p:txBody>
      </p:sp>
      <p:sp>
        <p:nvSpPr>
          <p:cNvPr id="31" name="Shape 31"/>
          <p:cNvSpPr txBox="1"/>
          <p:nvPr/>
        </p:nvSpPr>
        <p:spPr>
          <a:xfrm>
            <a:off x="1058925" y="3336125"/>
            <a:ext cx="2751300" cy="70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000" u="sng"/>
              <a:t>Truc Lam Nguyen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University of Southampton, UK</a:t>
            </a:r>
          </a:p>
        </p:txBody>
      </p:sp>
      <p:sp>
        <p:nvSpPr>
          <p:cNvPr id="32" name="Shape 32"/>
          <p:cNvSpPr txBox="1"/>
          <p:nvPr/>
        </p:nvSpPr>
        <p:spPr>
          <a:xfrm>
            <a:off x="5156900" y="3400000"/>
            <a:ext cx="2751300" cy="70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000"/>
              <a:t>Bernd Fischer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Stellenbosch University, South Africa</a:t>
            </a:r>
          </a:p>
        </p:txBody>
      </p:sp>
      <p:sp>
        <p:nvSpPr>
          <p:cNvPr id="33" name="Shape 33"/>
          <p:cNvSpPr txBox="1"/>
          <p:nvPr/>
        </p:nvSpPr>
        <p:spPr>
          <a:xfrm>
            <a:off x="1058925" y="4323950"/>
            <a:ext cx="2751300" cy="70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000"/>
              <a:t>Salvatore La Torre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University of Salerno, Italy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x="5156900" y="4287250"/>
            <a:ext cx="2751300" cy="7094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-GB" sz="2000"/>
              <a:t>Gennaro Parlato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-GB" sz="1200"/>
              <a:t>University of Southampton, UK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321775" y="2229100"/>
            <a:ext cx="1119899" cy="1413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40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40" name="Shape 40"/>
          <p:cNvSpPr/>
          <p:nvPr/>
        </p:nvSpPr>
        <p:spPr>
          <a:xfrm>
            <a:off x="2011750" y="2011750"/>
            <a:ext cx="2272800" cy="18485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-GB" sz="2600"/>
              <a:t>Unbounded Lazy-Cseq</a:t>
            </a:r>
          </a:p>
        </p:txBody>
      </p:sp>
      <p:sp>
        <p:nvSpPr>
          <p:cNvPr id="41" name="Shape 41"/>
          <p:cNvSpPr/>
          <p:nvPr/>
        </p:nvSpPr>
        <p:spPr>
          <a:xfrm>
            <a:off x="4854612" y="2229100"/>
            <a:ext cx="1119899" cy="14139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4000">
                <a:solidFill>
                  <a:srgbClr val="0000FF"/>
                </a:solidFill>
              </a:rPr>
              <a:t>P’</a:t>
            </a:r>
          </a:p>
        </p:txBody>
      </p:sp>
      <p:sp>
        <p:nvSpPr>
          <p:cNvPr id="42" name="Shape 42"/>
          <p:cNvSpPr/>
          <p:nvPr/>
        </p:nvSpPr>
        <p:spPr>
          <a:xfrm>
            <a:off x="6544575" y="2011750"/>
            <a:ext cx="2153100" cy="18485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400"/>
              <a:t>Predicate Abstraction Tool</a:t>
            </a:r>
          </a:p>
        </p:txBody>
      </p:sp>
      <p:sp>
        <p:nvSpPr>
          <p:cNvPr id="43" name="Shape 43"/>
          <p:cNvSpPr txBox="1"/>
          <p:nvPr/>
        </p:nvSpPr>
        <p:spPr>
          <a:xfrm>
            <a:off x="1207075" y="4480200"/>
            <a:ext cx="43824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2400">
                <a:solidFill>
                  <a:srgbClr val="0000FF"/>
                </a:solidFill>
              </a:rPr>
              <a:t>P’</a:t>
            </a:r>
            <a:r>
              <a:rPr lang="en-GB" sz="2400"/>
              <a:t> equivalent to </a:t>
            </a:r>
            <a:r>
              <a:rPr lang="en-GB" sz="240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44" name="Shape 44"/>
          <p:cNvSpPr/>
          <p:nvPr/>
        </p:nvSpPr>
        <p:spPr>
          <a:xfrm>
            <a:off x="6828875" y="3643000"/>
            <a:ext cx="2031899" cy="857400"/>
          </a:xfrm>
          <a:prstGeom prst="ellipse">
            <a:avLst/>
          </a:prstGeom>
          <a:solidFill>
            <a:srgbClr val="00FFFF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b="1" lang="en-GB" sz="1600"/>
              <a:t>CPAChecker</a:t>
            </a:r>
          </a:p>
        </p:txBody>
      </p:sp>
      <p:sp>
        <p:nvSpPr>
          <p:cNvPr id="45" name="Shape 45"/>
          <p:cNvSpPr txBox="1"/>
          <p:nvPr/>
        </p:nvSpPr>
        <p:spPr>
          <a:xfrm>
            <a:off x="202075" y="3860350"/>
            <a:ext cx="1359299" cy="5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600">
                <a:solidFill>
                  <a:srgbClr val="FF0000"/>
                </a:solidFill>
              </a:rPr>
              <a:t>concurrent </a:t>
            </a:r>
          </a:p>
          <a:p>
            <a:pPr>
              <a:spcBef>
                <a:spcPts val="0"/>
              </a:spcBef>
              <a:buNone/>
            </a:pPr>
            <a:r>
              <a:rPr lang="en-GB" sz="1600">
                <a:solidFill>
                  <a:srgbClr val="FF0000"/>
                </a:solidFill>
              </a:rPr>
              <a:t>C program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4854625" y="3860350"/>
            <a:ext cx="1359299" cy="543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0000FF"/>
                </a:solidFill>
              </a:rPr>
              <a:t>sequential 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sz="1600">
                <a:solidFill>
                  <a:srgbClr val="0000FF"/>
                </a:solidFill>
              </a:rPr>
              <a:t>C program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1896900" y="261000"/>
            <a:ext cx="5684699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-GB" sz="2200"/>
              <a:t>problem: analysis of </a:t>
            </a:r>
            <a:r>
              <a:rPr lang="en-GB" sz="2200">
                <a:solidFill>
                  <a:srgbClr val="FF0000"/>
                </a:solidFill>
              </a:rPr>
              <a:t>concurrent</a:t>
            </a:r>
            <a:r>
              <a:rPr lang="en-GB" sz="2200"/>
              <a:t> program</a:t>
            </a:r>
          </a:p>
          <a:p>
            <a:pPr algn="ctr">
              <a:spcBef>
                <a:spcPts val="0"/>
              </a:spcBef>
              <a:buNone/>
            </a:pPr>
            <a:r>
              <a:rPr lang="en-GB" sz="2200"/>
              <a:t>approach: reduction to </a:t>
            </a:r>
            <a:r>
              <a:rPr lang="en-GB" sz="2200">
                <a:solidFill>
                  <a:srgbClr val="0000FF"/>
                </a:solidFill>
              </a:rPr>
              <a:t>sequential</a:t>
            </a:r>
            <a:r>
              <a:rPr lang="en-GB" sz="2200"/>
              <a:t> analysis</a:t>
            </a:r>
          </a:p>
        </p:txBody>
      </p:sp>
      <p:sp>
        <p:nvSpPr>
          <p:cNvPr id="48" name="Shape 48"/>
          <p:cNvSpPr/>
          <p:nvPr/>
        </p:nvSpPr>
        <p:spPr>
          <a:xfrm>
            <a:off x="1736625" y="1375875"/>
            <a:ext cx="1831499" cy="949799"/>
          </a:xfrm>
          <a:prstGeom prst="ellipse">
            <a:avLst/>
          </a:prstGeom>
          <a:solidFill>
            <a:srgbClr val="FFFF00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-GB" sz="1200"/>
              <a:t>inlining,</a:t>
            </a:r>
          </a:p>
          <a:p>
            <a:pPr rtl="0">
              <a:spcBef>
                <a:spcPts val="0"/>
              </a:spcBef>
              <a:buNone/>
            </a:pPr>
            <a:r>
              <a:rPr lang="en-GB" sz="1200"/>
              <a:t>loop preserving</a:t>
            </a:r>
          </a:p>
          <a:p>
            <a:pPr>
              <a:spcBef>
                <a:spcPts val="0"/>
              </a:spcBef>
              <a:buNone/>
            </a:pPr>
            <a:r>
              <a:rPr lang="en-GB" sz="1200"/>
              <a:t>,...</a:t>
            </a:r>
          </a:p>
        </p:txBody>
      </p:sp>
      <p:sp>
        <p:nvSpPr>
          <p:cNvPr id="49" name="Shape 49"/>
          <p:cNvSpPr/>
          <p:nvPr/>
        </p:nvSpPr>
        <p:spPr>
          <a:xfrm>
            <a:off x="2788625" y="3556000"/>
            <a:ext cx="1570500" cy="857400"/>
          </a:xfrm>
          <a:prstGeom prst="ellipse">
            <a:avLst/>
          </a:prstGeom>
          <a:solidFill>
            <a:srgbClr val="FFFF00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-GB" sz="1200"/>
              <a:t>Unbounded</a:t>
            </a:r>
            <a:r>
              <a:rPr lang="en-GB" sz="1200"/>
              <a:t> context switches</a:t>
            </a:r>
          </a:p>
        </p:txBody>
      </p:sp>
      <p:sp>
        <p:nvSpPr>
          <p:cNvPr id="50" name="Shape 50"/>
          <p:cNvSpPr/>
          <p:nvPr/>
        </p:nvSpPr>
        <p:spPr>
          <a:xfrm>
            <a:off x="1578287" y="2723950"/>
            <a:ext cx="318600" cy="4241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4410287" y="2723950"/>
            <a:ext cx="318600" cy="4241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/>
          <p:nvPr/>
        </p:nvSpPr>
        <p:spPr>
          <a:xfrm>
            <a:off x="6100250" y="2723950"/>
            <a:ext cx="318600" cy="42419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/>
        </p:nvSpPr>
        <p:spPr>
          <a:xfrm>
            <a:off x="5153725" y="1046700"/>
            <a:ext cx="3860999" cy="3867899"/>
          </a:xfrm>
          <a:prstGeom prst="wedgeRoundRectCallout">
            <a:avLst>
              <a:gd fmla="val -82774" name="adj1"/>
              <a:gd fmla="val -28208" name="adj2"/>
              <a:gd fmla="val 0" name="adj3"/>
            </a:avLst>
          </a:prstGeom>
          <a:noFill/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 txBox="1"/>
          <p:nvPr>
            <p:ph type="title"/>
          </p:nvPr>
        </p:nvSpPr>
        <p:spPr>
          <a:xfrm>
            <a:off x="457200" y="35453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/>
              <a:t>Overview</a:t>
            </a:r>
          </a:p>
        </p:txBody>
      </p:sp>
      <p:sp>
        <p:nvSpPr>
          <p:cNvPr id="59" name="Shape 59"/>
          <p:cNvSpPr/>
          <p:nvPr/>
        </p:nvSpPr>
        <p:spPr>
          <a:xfrm>
            <a:off x="5489550" y="1599850"/>
            <a:ext cx="1393500" cy="27215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GUARD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S1;</a:t>
            </a:r>
          </a:p>
          <a:p>
            <a:pPr rtl="0" algn="ctr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GUARD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S2;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algn="ctr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GUARD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Sm;</a:t>
            </a:r>
          </a:p>
        </p:txBody>
      </p:sp>
      <p:sp>
        <p:nvSpPr>
          <p:cNvPr id="60" name="Shape 60"/>
          <p:cNvSpPr/>
          <p:nvPr/>
        </p:nvSpPr>
        <p:spPr>
          <a:xfrm>
            <a:off x="457200" y="1234725"/>
            <a:ext cx="3424499" cy="32129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/>
        </p:nvSpPr>
        <p:spPr>
          <a:xfrm>
            <a:off x="1125600" y="4550025"/>
            <a:ext cx="1971599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2000"/>
              <a:t>Main driver</a:t>
            </a:r>
          </a:p>
        </p:txBody>
      </p:sp>
      <p:cxnSp>
        <p:nvCxnSpPr>
          <p:cNvPr id="62" name="Shape 62"/>
          <p:cNvCxnSpPr/>
          <p:nvPr/>
        </p:nvCxnSpPr>
        <p:spPr>
          <a:xfrm>
            <a:off x="7112112" y="2841212"/>
            <a:ext cx="750299" cy="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63" name="Shape 63"/>
          <p:cNvSpPr txBox="1"/>
          <p:nvPr/>
        </p:nvSpPr>
        <p:spPr>
          <a:xfrm>
            <a:off x="5521050" y="4384775"/>
            <a:ext cx="13305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000"/>
              <a:t>T</a:t>
            </a:r>
            <a:r>
              <a:rPr baseline="-25000" lang="en-GB" sz="2000"/>
              <a:t>1</a:t>
            </a:r>
          </a:p>
        </p:txBody>
      </p:sp>
      <p:sp>
        <p:nvSpPr>
          <p:cNvPr id="64" name="Shape 64"/>
          <p:cNvSpPr txBox="1"/>
          <p:nvPr/>
        </p:nvSpPr>
        <p:spPr>
          <a:xfrm>
            <a:off x="7653800" y="4384775"/>
            <a:ext cx="1564499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000"/>
              <a:t>T</a:t>
            </a:r>
            <a:r>
              <a:rPr baseline="-25000" lang="en-GB" sz="2000"/>
              <a:t>n</a:t>
            </a:r>
          </a:p>
        </p:txBody>
      </p:sp>
      <p:sp>
        <p:nvSpPr>
          <p:cNvPr id="65" name="Shape 65"/>
          <p:cNvSpPr/>
          <p:nvPr/>
        </p:nvSpPr>
        <p:spPr>
          <a:xfrm>
            <a:off x="900600" y="2017712"/>
            <a:ext cx="2537699" cy="2391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thread function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tn(){...}</a:t>
            </a:r>
          </a:p>
        </p:txBody>
      </p:sp>
      <p:sp>
        <p:nvSpPr>
          <p:cNvPr id="66" name="Shape 66"/>
          <p:cNvSpPr/>
          <p:nvPr/>
        </p:nvSpPr>
        <p:spPr>
          <a:xfrm>
            <a:off x="682350" y="2469425"/>
            <a:ext cx="2858075" cy="181454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-GB" sz="1800">
                <a:latin typeface="Georgia"/>
                <a:ea typeface="Georgia"/>
                <a:cs typeface="Georgia"/>
                <a:sym typeface="Georgia"/>
              </a:rPr>
              <a:t>Simulation function</a:t>
            </a:r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rtl="0" algn="l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while (</a:t>
            </a:r>
            <a:r>
              <a:rPr lang="en-GB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</a:p>
          <a:p>
            <a:pPr indent="457200" marL="457200" rtl="0" algn="l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t1(); </a:t>
            </a:r>
          </a:p>
          <a:p>
            <a:pPr indent="457200" marL="457200" rtl="0" algn="l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</a:p>
          <a:p>
            <a:pPr indent="457200" marL="457200" rtl="0" algn="l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tn();</a:t>
            </a:r>
          </a:p>
          <a:p>
            <a:pPr indent="457200" algn="l">
              <a:spcBef>
                <a:spcPts val="0"/>
              </a:spcBef>
              <a:buNone/>
            </a:pPr>
            <a:r>
              <a:rPr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67" name="Shape 67"/>
          <p:cNvSpPr/>
          <p:nvPr/>
        </p:nvSpPr>
        <p:spPr>
          <a:xfrm>
            <a:off x="8091500" y="1599862"/>
            <a:ext cx="689099" cy="2721599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900600" y="1420987"/>
            <a:ext cx="2537699" cy="239100"/>
          </a:xfrm>
          <a:prstGeom prst="rect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>
                <a:latin typeface="Georgia"/>
                <a:ea typeface="Georgia"/>
                <a:cs typeface="Georgia"/>
                <a:sym typeface="Georgia"/>
              </a:rPr>
              <a:t>thread function</a:t>
            </a:r>
            <a:r>
              <a:rPr lang="en-GB"/>
              <a:t> </a:t>
            </a:r>
            <a:r>
              <a:rPr lang="en-GB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t1(){...}</a:t>
            </a:r>
          </a:p>
        </p:txBody>
      </p:sp>
      <p:cxnSp>
        <p:nvCxnSpPr>
          <p:cNvPr id="69" name="Shape 69"/>
          <p:cNvCxnSpPr/>
          <p:nvPr/>
        </p:nvCxnSpPr>
        <p:spPr>
          <a:xfrm flipH="1">
            <a:off x="2110937" y="1735225"/>
            <a:ext cx="900" cy="1721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cxnSp>
        <p:nvCxnSpPr>
          <p:cNvPr id="70" name="Shape 70"/>
          <p:cNvCxnSpPr/>
          <p:nvPr/>
        </p:nvCxnSpPr>
        <p:spPr>
          <a:xfrm>
            <a:off x="5897100" y="2256825"/>
            <a:ext cx="0" cy="1643999"/>
          </a:xfrm>
          <a:prstGeom prst="straightConnector1">
            <a:avLst/>
          </a:prstGeom>
          <a:noFill/>
          <a:ln cap="flat" w="19050">
            <a:solidFill>
              <a:srgbClr val="000000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71" name="Shape 71"/>
          <p:cNvSpPr txBox="1"/>
          <p:nvPr/>
        </p:nvSpPr>
        <p:spPr>
          <a:xfrm>
            <a:off x="6166775" y="1098300"/>
            <a:ext cx="1971599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2000"/>
              <a:t>Threads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idx="1" type="body"/>
          </p:nvPr>
        </p:nvSpPr>
        <p:spPr>
          <a:xfrm>
            <a:off x="457200" y="926950"/>
            <a:ext cx="8229600" cy="4046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Support dynamic thread creation with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GB"/>
              <a:t>bounded number of threads</a:t>
            </a:r>
          </a:p>
          <a:p>
            <a:pPr indent="-381000" lvl="1" marL="914400" rtl="0">
              <a:spcBef>
                <a:spcPts val="0"/>
              </a:spcBef>
              <a:buClr>
                <a:srgbClr val="000000"/>
              </a:buClr>
              <a:buSzPct val="80000"/>
              <a:buFont typeface="Courier New"/>
              <a:buChar char="o"/>
            </a:pPr>
            <a:r>
              <a:rPr lang="en-GB"/>
              <a:t>explicit context switch points in thread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Support unbounded number of context switches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Preserve (in)finite loops</a:t>
            </a:r>
          </a:p>
          <a:p>
            <a:pPr indent="-4191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/>
              <a:t>Can provide actual correctness proof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 txBox="1"/>
          <p:nvPr>
            <p:ph type="title"/>
          </p:nvPr>
        </p:nvSpPr>
        <p:spPr>
          <a:xfrm>
            <a:off x="457200" y="35453"/>
            <a:ext cx="8229600" cy="8574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/>
              <a:t>Features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3750" y="16210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GB" sz="4200"/>
              <a:t>Thank you!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0" y="2642425"/>
            <a:ext cx="9144000" cy="717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-GB" sz="30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users.ecs.soton.ac.uk/gp4/cseq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