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533" r:id="rId2"/>
    <p:sldId id="582" r:id="rId3"/>
    <p:sldId id="580" r:id="rId4"/>
    <p:sldId id="572" r:id="rId5"/>
    <p:sldId id="574" r:id="rId6"/>
    <p:sldId id="583" r:id="rId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0CC00"/>
    <a:srgbClr val="CC0099"/>
    <a:srgbClr val="00CC66"/>
    <a:srgbClr val="0099FF"/>
    <a:srgbClr val="33CC33"/>
    <a:srgbClr val="339933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 autoAdjust="0"/>
    <p:restoredTop sz="65719" autoAdjust="0"/>
  </p:normalViewPr>
  <p:slideViewPr>
    <p:cSldViewPr>
      <p:cViewPr>
        <p:scale>
          <a:sx n="85" d="100"/>
          <a:sy n="85" d="100"/>
        </p:scale>
        <p:origin x="-834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-2056" y="-10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26/04/2015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4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26/04/2015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5263"/>
            <a:ext cx="8839200" cy="7191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73400" cy="71913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4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500">
          <a:solidFill>
            <a:schemeClr val="tx1"/>
          </a:solidFill>
          <a:latin typeface="+mn-lt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276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dirty="0" smtClean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Mu-</a:t>
            </a:r>
            <a:r>
              <a:rPr lang="en-GB" sz="3200" dirty="0" err="1" smtClean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CSeq</a:t>
            </a:r>
            <a:r>
              <a:rPr lang="en-GB" sz="3200" dirty="0">
                <a:solidFill>
                  <a:srgbClr val="339933"/>
                </a:solidFill>
                <a:ea typeface="WenQuanYi Zen Hei" charset="0"/>
                <a:cs typeface="WenQuanYi Zen Hei" charset="0"/>
              </a:rPr>
              <a:t>:</a:t>
            </a:r>
          </a:p>
          <a:p>
            <a:pPr algn="ctr"/>
            <a:endParaRPr lang="en-GB" sz="1050" dirty="0">
              <a:solidFill>
                <a:srgbClr val="339933"/>
              </a:solidFill>
            </a:endParaRPr>
          </a:p>
          <a:p>
            <a:pPr lvl="0" algn="ctr">
              <a:buClr>
                <a:schemeClr val="lt1"/>
              </a:buClr>
              <a:buSzPct val="25000"/>
            </a:pPr>
            <a:r>
              <a:rPr lang="en-GB" sz="2800" b="1" smtClean="0">
                <a:solidFill>
                  <a:schemeClr val="lt1"/>
                </a:solidFill>
                <a:ea typeface="Arial"/>
                <a:sym typeface="Arial"/>
                <a:rtl val="0"/>
              </a:rPr>
              <a:t>   Sequentialization </a:t>
            </a:r>
            <a:r>
              <a:rPr lang="en-GB" sz="2800" b="1" dirty="0" smtClean="0">
                <a:solidFill>
                  <a:schemeClr val="lt1"/>
                </a:solidFill>
                <a:ea typeface="Arial"/>
                <a:sym typeface="Arial"/>
                <a:rtl val="0"/>
              </a:rPr>
              <a:t>by Read-implicit	</a:t>
            </a:r>
          </a:p>
          <a:p>
            <a:pPr lvl="0" algn="ctr">
              <a:buClr>
                <a:srgbClr val="A5A5A5"/>
              </a:buClr>
              <a:buSzPct val="25000"/>
            </a:pPr>
            <a:r>
              <a:rPr lang="en-GB" sz="2800" b="1" dirty="0" smtClean="0">
                <a:solidFill>
                  <a:srgbClr val="A5A5A5"/>
                </a:solidFill>
                <a:ea typeface="Arial"/>
                <a:sym typeface="Arial"/>
                <a:rtl val="0"/>
              </a:rPr>
              <a:t>and</a:t>
            </a:r>
          </a:p>
          <a:p>
            <a:pPr lvl="0" algn="ctr">
              <a:buClr>
                <a:schemeClr val="lt1"/>
              </a:buClr>
              <a:buSzPct val="25000"/>
            </a:pPr>
            <a:r>
              <a:rPr lang="en-GB" sz="2800" b="1" dirty="0" smtClean="0">
                <a:solidFill>
                  <a:schemeClr val="lt1"/>
                </a:solidFill>
                <a:ea typeface="Arial"/>
                <a:sym typeface="Arial"/>
                <a:rtl val="0"/>
              </a:rPr>
              <a:t>Coarse-grained Memory </a:t>
            </a:r>
            <a:r>
              <a:rPr lang="en-GB" sz="2800" b="1" dirty="0" err="1" smtClean="0">
                <a:solidFill>
                  <a:schemeClr val="lt1"/>
                </a:solidFill>
                <a:ea typeface="Arial"/>
                <a:sym typeface="Arial"/>
                <a:rtl val="0"/>
              </a:rPr>
              <a:t>Unwindings</a:t>
            </a:r>
            <a:endParaRPr lang="en-GB" sz="2800" b="1" dirty="0">
              <a:solidFill>
                <a:schemeClr val="lt1"/>
              </a:solidFill>
              <a:ea typeface="Arial"/>
              <a:sym typeface="Arial"/>
              <a:rtl val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51166"/>
              </p:ext>
            </p:extLst>
          </p:nvPr>
        </p:nvGraphicFramePr>
        <p:xfrm>
          <a:off x="990600" y="3810000"/>
          <a:ext cx="77343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48100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Ermenegildo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2400" b="1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Tomasco</a:t>
                      </a:r>
                      <a:endParaRPr lang="en-US" sz="2400" b="1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ea typeface="WenQuanYi Zen Hei" charset="0"/>
                          <a:cs typeface="WenQuanYi Zen Hei" charset="0"/>
                        </a:rPr>
                        <a:t>Omar Inverso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Bernd Fischer</a:t>
                      </a:r>
                      <a:endParaRPr lang="en-US" sz="2400" dirty="0" smtClean="0">
                        <a:solidFill>
                          <a:srgbClr val="595959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Stellenbosch University, South Africa</a:t>
                      </a:r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Salvatore La Torre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bg2"/>
                          </a:solidFill>
                        </a:rPr>
                        <a:t>Università</a:t>
                      </a:r>
                      <a:r>
                        <a:rPr lang="en-US" sz="1400" b="0" baseline="0" dirty="0" smtClean="0">
                          <a:solidFill>
                            <a:schemeClr val="bg2"/>
                          </a:solidFill>
                        </a:rPr>
                        <a:t> di Salerno, Italy</a:t>
                      </a:r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Gennaro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Parlato</a:t>
                      </a:r>
                      <a:endParaRPr lang="en-US" sz="2400" baseline="30000" dirty="0" smtClean="0">
                        <a:solidFill>
                          <a:prstClr val="black"/>
                        </a:solidFill>
                        <a:latin typeface="Arial" pitchFamily="34" charset="0"/>
                        <a:ea typeface="WenQuanYi Zen Hei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042080"/>
      </p:ext>
    </p:extLst>
  </p:cSld>
  <p:clrMapOvr>
    <a:masterClrMapping/>
  </p:clrMapOvr>
  <p:transition spd="med" advTm="13915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problem: analysis of </a:t>
            </a:r>
            <a:r>
              <a:rPr lang="en-US" sz="2000" b="1" dirty="0">
                <a:solidFill>
                  <a:srgbClr val="FF0000"/>
                </a:solidFill>
              </a:rPr>
              <a:t>concurrent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programs</a:t>
            </a:r>
          </a:p>
          <a:p>
            <a:pPr marL="0" indent="0" algn="ctr">
              <a:buNone/>
            </a:pPr>
            <a:r>
              <a:rPr lang="en-US" sz="2000" dirty="0"/>
              <a:t>approach: reduction to </a:t>
            </a:r>
            <a:r>
              <a:rPr lang="en-US" sz="2000" b="1" dirty="0">
                <a:solidFill>
                  <a:srgbClr val="0000FF"/>
                </a:solidFill>
              </a:rPr>
              <a:t>sequential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analysis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Cseq</a:t>
            </a:r>
            <a:r>
              <a:rPr lang="en-GB" smtClean="0">
                <a:solidFill>
                  <a:schemeClr val="bg1"/>
                </a:solidFill>
              </a:rPr>
              <a:t> framework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1156951" y="3446592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92983" y="2555965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00FF"/>
                </a:solidFill>
              </a:rPr>
              <a:t>sequential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4436999" y="3446512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436999" y="37345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0432" y="4220344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84943" y="2731730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36290" y="4220344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445111" y="37345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ight Arrow 13"/>
          <p:cNvSpPr/>
          <p:nvPr/>
        </p:nvSpPr>
        <p:spPr>
          <a:xfrm>
            <a:off x="2165063" y="373454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ounded Rectangle 28"/>
          <p:cNvSpPr/>
          <p:nvPr/>
        </p:nvSpPr>
        <p:spPr>
          <a:xfrm>
            <a:off x="5943600" y="31370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084073" y="3266304"/>
            <a:ext cx="1353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</a:t>
            </a:r>
            <a:r>
              <a:rPr lang="en-GB" sz="2000" dirty="0" smtClean="0"/>
              <a:t>equential</a:t>
            </a:r>
          </a:p>
          <a:p>
            <a:pPr algn="ctr"/>
            <a:r>
              <a:rPr lang="en-GB" sz="2000" dirty="0" smtClean="0"/>
              <a:t>analysis</a:t>
            </a:r>
          </a:p>
          <a:p>
            <a:pPr algn="ctr"/>
            <a:r>
              <a:rPr lang="en-GB" sz="2000" dirty="0" smtClean="0"/>
              <a:t>tool</a:t>
            </a:r>
            <a:endParaRPr lang="en-GB" sz="2000" dirty="0"/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2667000" y="3137049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081923" y="35814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err="1" smtClean="0"/>
              <a:t>CSeq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453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7"/>
    </mc:Choice>
    <mc:Fallback xmlns="">
      <p:transition spd="slow" advTm="2442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Memory Unwinding</a:t>
            </a:r>
            <a:endParaRPr lang="en-US" dirty="0"/>
          </a:p>
        </p:txBody>
      </p:sp>
      <p:sp>
        <p:nvSpPr>
          <p:cNvPr id="6" name="Shape 1633"/>
          <p:cNvSpPr/>
          <p:nvPr/>
        </p:nvSpPr>
        <p:spPr>
          <a:xfrm>
            <a:off x="0" y="836712"/>
            <a:ext cx="9067799" cy="5472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2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S</a:t>
            </a:r>
            <a:r>
              <a:rPr lang="en-GB" sz="2200" b="1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tores </a:t>
            </a:r>
            <a:r>
              <a:rPr lang="en-GB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sequence of writes</a:t>
            </a: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	     (thread, variable, value)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10" name="Shape 1687"/>
          <p:cNvCxnSpPr/>
          <p:nvPr/>
        </p:nvCxnSpPr>
        <p:spPr>
          <a:xfrm>
            <a:off x="3074819" y="2667000"/>
            <a:ext cx="0" cy="2428875"/>
          </a:xfrm>
          <a:prstGeom prst="straightConnector1">
            <a:avLst/>
          </a:prstGeom>
          <a:noFill/>
          <a:ln w="381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8194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460701"/>
            <a:ext cx="800100" cy="265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1"/>
    </mc:Choice>
    <mc:Fallback xmlns="">
      <p:transition spd="slow" advTm="2948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Sequentialization</a:t>
            </a:r>
            <a:endParaRPr lang="en-US" dirty="0"/>
          </a:p>
        </p:txBody>
      </p:sp>
      <p:sp>
        <p:nvSpPr>
          <p:cNvPr id="18" name="Shape 1488"/>
          <p:cNvSpPr/>
          <p:nvPr/>
        </p:nvSpPr>
        <p:spPr>
          <a:xfrm>
            <a:off x="57521" y="2204864"/>
            <a:ext cx="9067799" cy="41044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</a:rPr>
              <a:t>Mu-</a:t>
            </a:r>
            <a:r>
              <a:rPr lang="en-GB" sz="2400" b="1" dirty="0" err="1" smtClean="0">
                <a:solidFill>
                  <a:srgbClr val="000000"/>
                </a:solidFill>
              </a:rPr>
              <a:t>CSeq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b="1" dirty="0">
                <a:solidFill>
                  <a:srgbClr val="000000"/>
                </a:solidFill>
              </a:rPr>
              <a:t>Approach:</a:t>
            </a:r>
            <a:endParaRPr lang="en-GB" sz="3200" b="1" dirty="0">
              <a:solidFill>
                <a:srgbClr val="FF0000"/>
              </a:solidFill>
            </a:endParaRP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endParaRPr lang="en-GB" b="1" dirty="0" smtClean="0">
              <a:solidFill>
                <a:srgbClr val="FF0000"/>
              </a:solidFill>
            </a:endParaRPr>
          </a:p>
          <a:p>
            <a:pPr algn="ctr"/>
            <a:r>
              <a:rPr lang="en-GB" sz="2400" b="1" dirty="0" smtClean="0">
                <a:solidFill>
                  <a:srgbClr val="FF0000"/>
                </a:solidFill>
              </a:rPr>
              <a:t>    T</a:t>
            </a:r>
            <a:r>
              <a:rPr lang="en-GB" sz="24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₁ ∥ </a:t>
            </a:r>
            <a:r>
              <a:rPr lang="en-GB" sz="2400" b="1" dirty="0">
                <a:solidFill>
                  <a:srgbClr val="FF0000"/>
                </a:solidFill>
              </a:rPr>
              <a:t>T</a:t>
            </a:r>
            <a:r>
              <a:rPr lang="en-GB" sz="24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₂ </a:t>
            </a:r>
            <a:r>
              <a:rPr lang="en-GB" sz="2400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∥ ….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∥ </a:t>
            </a:r>
            <a:r>
              <a:rPr lang="en-GB" sz="2400" b="1" dirty="0" err="1" smtClean="0">
                <a:solidFill>
                  <a:srgbClr val="FF0000"/>
                </a:solidFill>
              </a:rPr>
              <a:t>T</a:t>
            </a:r>
            <a:r>
              <a:rPr lang="en-GB" b="1" dirty="0" err="1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n</a:t>
            </a:r>
            <a:r>
              <a:rPr lang="en-GB" sz="2400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    </a:t>
            </a:r>
            <a:r>
              <a:rPr lang="en-GB" sz="3200" b="1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</a:t>
            </a:r>
            <a:r>
              <a:rPr lang="en-GB" sz="2400" b="1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     </a:t>
            </a:r>
            <a:r>
              <a:rPr lang="en-GB" sz="2400" b="1" dirty="0" smtClean="0">
                <a:solidFill>
                  <a:srgbClr val="0000FF"/>
                </a:solidFill>
                <a:ea typeface="Arial Unicode MS"/>
                <a:cs typeface="Arial Unicode MS"/>
              </a:rPr>
              <a:t>MU</a:t>
            </a:r>
            <a:r>
              <a:rPr lang="en-GB" sz="24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 </a:t>
            </a:r>
            <a:r>
              <a:rPr lang="en-GB" sz="2400" b="1" dirty="0">
                <a:solidFill>
                  <a:srgbClr val="0000FF"/>
                </a:solidFill>
              </a:rPr>
              <a:t>T</a:t>
            </a:r>
            <a:r>
              <a:rPr lang="en-GB" sz="2400" b="1" dirty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̕₁</a:t>
            </a:r>
            <a:r>
              <a:rPr lang="en-GB" sz="2400" b="1" dirty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sz="2400" b="1" dirty="0">
                <a:solidFill>
                  <a:srgbClr val="0000FF"/>
                </a:solidFill>
              </a:rPr>
              <a:t> C</a:t>
            </a:r>
            <a:r>
              <a:rPr lang="en-GB" sz="2400" b="1" dirty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₁</a:t>
            </a:r>
            <a:r>
              <a:rPr lang="en-GB" sz="2400" b="1" dirty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 </a:t>
            </a:r>
            <a:r>
              <a:rPr lang="en-GB" sz="2400" b="1" dirty="0">
                <a:solidFill>
                  <a:srgbClr val="0000FF"/>
                </a:solidFill>
              </a:rPr>
              <a:t>T</a:t>
            </a:r>
            <a:r>
              <a:rPr lang="en-GB" sz="2400" b="1" dirty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̕₂</a:t>
            </a:r>
            <a:r>
              <a:rPr lang="en-GB" sz="2400" b="1" dirty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sz="2400" b="1" dirty="0">
                <a:solidFill>
                  <a:srgbClr val="0000FF"/>
                </a:solidFill>
              </a:rPr>
              <a:t> C</a:t>
            </a:r>
            <a:r>
              <a:rPr lang="en-GB" sz="24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₂;…</a:t>
            </a:r>
            <a:r>
              <a:rPr lang="en-GB" sz="2400" b="1" dirty="0">
                <a:solidFill>
                  <a:srgbClr val="0000FF"/>
                </a:solidFill>
              </a:rPr>
              <a:t> </a:t>
            </a:r>
            <a:r>
              <a:rPr lang="en-GB" sz="2400" b="1" dirty="0" smtClean="0">
                <a:solidFill>
                  <a:srgbClr val="0000FF"/>
                </a:solidFill>
              </a:rPr>
              <a:t>;</a:t>
            </a:r>
            <a:r>
              <a:rPr lang="en-GB" sz="2400" b="1" dirty="0" err="1" smtClean="0">
                <a:solidFill>
                  <a:srgbClr val="0000FF"/>
                </a:solidFill>
              </a:rPr>
              <a:t>T</a:t>
            </a:r>
            <a:r>
              <a:rPr lang="en-GB" sz="2400" b="1" dirty="0" err="1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</a:t>
            </a:r>
            <a:r>
              <a:rPr lang="en-GB" sz="1600" b="1" dirty="0" err="1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n</a:t>
            </a:r>
            <a:r>
              <a:rPr lang="en-GB" sz="2400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sz="2400" b="1" dirty="0" smtClean="0">
                <a:solidFill>
                  <a:srgbClr val="0000FF"/>
                </a:solidFill>
              </a:rPr>
              <a:t> C</a:t>
            </a:r>
            <a:r>
              <a:rPr lang="en-GB" sz="1600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n</a:t>
            </a:r>
            <a:endParaRPr lang="en-GB" sz="2400" dirty="0">
              <a:solidFill>
                <a:srgbClr val="0000FF"/>
              </a:solidFill>
              <a:ea typeface="Arial Unicode MS"/>
              <a:cs typeface="Arial Unicode MS"/>
            </a:endParaRPr>
          </a:p>
          <a:p>
            <a:pPr lvl="1">
              <a:buClr>
                <a:schemeClr val="tx1"/>
              </a:buClr>
            </a:pPr>
            <a:endParaRPr lang="en-GB" b="1" dirty="0" smtClean="0">
              <a:solidFill>
                <a:srgbClr val="0000FF"/>
              </a:solidFill>
              <a:ea typeface="Arial Unicode MS"/>
              <a:cs typeface="Arial Unicode MS"/>
            </a:endParaRPr>
          </a:p>
          <a:p>
            <a:pPr lvl="1">
              <a:buClr>
                <a:schemeClr val="tx1"/>
              </a:buClr>
            </a:pPr>
            <a:endParaRPr lang="en-GB" b="1" dirty="0">
              <a:solidFill>
                <a:srgbClr val="0000FF"/>
              </a:solidFill>
              <a:ea typeface="Arial Unicode MS"/>
              <a:cs typeface="Arial Unicode MS"/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2000" b="1" dirty="0" smtClean="0">
                <a:solidFill>
                  <a:srgbClr val="0000FF"/>
                </a:solidFill>
                <a:ea typeface="Arial Unicode MS"/>
                <a:cs typeface="Arial Unicode MS"/>
              </a:rPr>
              <a:t>MU</a:t>
            </a:r>
            <a:r>
              <a:rPr lang="en-GB" sz="2000" dirty="0" smtClean="0">
                <a:ea typeface="Arial Unicode MS"/>
                <a:cs typeface="Arial Unicode MS"/>
              </a:rPr>
              <a:t> is a guessed Memory Unwinding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00FF"/>
                </a:solidFill>
              </a:rPr>
              <a:t>T</a:t>
            </a:r>
            <a:r>
              <a:rPr lang="en-GB" sz="2000" b="1" dirty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 </a:t>
            </a:r>
            <a:r>
              <a:rPr lang="en-GB" sz="2000" b="1" baseline="-25000" dirty="0" err="1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i</a:t>
            </a:r>
            <a:r>
              <a:rPr lang="it-IT" sz="2000" dirty="0">
                <a:ea typeface="Arial Unicode MS"/>
                <a:cs typeface="Arial Unicode MS"/>
              </a:rPr>
              <a:t> simulates the execution of </a:t>
            </a:r>
            <a:r>
              <a:rPr lang="en-GB" sz="2000" b="1" dirty="0" err="1">
                <a:solidFill>
                  <a:srgbClr val="FF0000"/>
                </a:solidFill>
              </a:rPr>
              <a:t>T</a:t>
            </a:r>
            <a:r>
              <a:rPr lang="en-GB" sz="2000" b="1" baseline="-25000" dirty="0" err="1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i</a:t>
            </a:r>
            <a:endParaRPr lang="en-GB" sz="2000" baseline="-25000" dirty="0">
              <a:ea typeface="Arial Unicode M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checkers </a:t>
            </a:r>
            <a:r>
              <a:rPr lang="en-GB" sz="2000" b="1" dirty="0">
                <a:solidFill>
                  <a:srgbClr val="0000FF"/>
                </a:solidFill>
              </a:rPr>
              <a:t>Cᵢ</a:t>
            </a:r>
            <a:r>
              <a:rPr lang="en-GB" sz="2000" dirty="0">
                <a:solidFill>
                  <a:srgbClr val="000000"/>
                </a:solidFill>
              </a:rPr>
              <a:t> ensure that threads </a:t>
            </a:r>
            <a:r>
              <a:rPr lang="en-GB" sz="2000" b="1" dirty="0">
                <a:solidFill>
                  <a:srgbClr val="0000FF"/>
                </a:solidFill>
              </a:rPr>
              <a:t>T’ᵢ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>
                <a:solidFill>
                  <a:srgbClr val="000000"/>
                </a:solidFill>
              </a:rPr>
              <a:t>used memory consistently </a:t>
            </a: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489"/>
          <p:cNvSpPr/>
          <p:nvPr/>
        </p:nvSpPr>
        <p:spPr>
          <a:xfrm>
            <a:off x="3059832" y="975612"/>
            <a:ext cx="5791200" cy="10181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9800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convert </a:t>
            </a:r>
            <a:r>
              <a:rPr lang="en-GB" sz="2400" b="1" i="0" u="none" strike="noStrike" cap="none" baseline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concurrent</a:t>
            </a:r>
            <a:r>
              <a:rPr lang="en-GB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programs into</a:t>
            </a:r>
            <a:br>
              <a:rPr lang="en-GB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lang="en-GB" sz="2400" b="1" i="1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equivalent</a:t>
            </a:r>
            <a:r>
              <a:rPr lang="en-GB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GB" sz="2400" b="1" i="0" u="none" strike="noStrike" cap="none" baseline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sequential</a:t>
            </a:r>
            <a:r>
              <a:rPr lang="en-GB" sz="2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41843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62"/>
    </mc:Choice>
    <mc:Fallback xmlns="">
      <p:transition spd="slow" advTm="5746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Fine-   Coarse-grained     MU</a:t>
            </a:r>
            <a:endParaRPr lang="en-US" dirty="0"/>
          </a:p>
        </p:txBody>
      </p:sp>
      <p:sp>
        <p:nvSpPr>
          <p:cNvPr id="24" name="Shape 1661"/>
          <p:cNvSpPr txBox="1">
            <a:spLocks/>
          </p:cNvSpPr>
          <p:nvPr/>
        </p:nvSpPr>
        <p:spPr>
          <a:xfrm>
            <a:off x="-3045" y="990600"/>
            <a:ext cx="8686800" cy="5318719"/>
          </a:xfrm>
          <a:prstGeom prst="rect">
            <a:avLst/>
          </a:prstGeom>
          <a:noFill/>
          <a:ln>
            <a:noFill/>
          </a:ln>
        </p:spPr>
        <p:txBody>
          <a:bodyPr vert="horz" lIns="180000" tIns="45700" rIns="91425" bIns="45700" rtlCol="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indent="-165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800" kern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1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Fine-grained MU:</a:t>
            </a:r>
            <a:r>
              <a:rPr lang="en-GB" sz="24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GB" sz="2400" kern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</a:t>
            </a:r>
            <a:r>
              <a:rPr lang="en-GB" sz="24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writes of the shared variables in a 	run are exposed (SV-COMP 14-15)</a:t>
            </a:r>
          </a:p>
          <a:p>
            <a:pPr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24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GB"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3" name="Shape 1662"/>
          <p:cNvSpPr txBox="1"/>
          <p:nvPr/>
        </p:nvSpPr>
        <p:spPr>
          <a:xfrm>
            <a:off x="0" y="335280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lIns="180000" tIns="45700" rIns="91425" bIns="45700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4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Coarse grained MU: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GB" sz="2400" b="0" i="0" u="none" strike="noStrike" cap="none" baseline="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only relevant 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writes of the shared </a:t>
            </a:r>
            <a:r>
              <a:rPr lang="en-GB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variables </a:t>
            </a:r>
            <a:r>
              <a:rPr lang="en-GB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a run are </a:t>
            </a:r>
            <a:r>
              <a:rPr lang="en-GB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exposed </a:t>
            </a:r>
            <a:r>
              <a:rPr lang="en-GB" sz="2400" kern="0" dirty="0">
                <a:solidFill>
                  <a:schemeClr val="dk1"/>
                </a:solidFill>
                <a:ea typeface="Arial"/>
                <a:sym typeface="Arial"/>
                <a:rtl val="0"/>
              </a:rPr>
              <a:t>(</a:t>
            </a:r>
            <a:r>
              <a:rPr lang="en-GB" sz="2400" kern="0" dirty="0" smtClean="0">
                <a:solidFill>
                  <a:schemeClr val="dk1"/>
                </a:solidFill>
                <a:ea typeface="Arial"/>
                <a:sym typeface="Arial"/>
                <a:rtl val="0"/>
              </a:rPr>
              <a:t>SV-COMP 15</a:t>
            </a:r>
            <a:r>
              <a:rPr lang="en-GB" sz="2400" kern="0" dirty="0">
                <a:solidFill>
                  <a:schemeClr val="dk1"/>
                </a:solidFill>
                <a:ea typeface="Arial"/>
                <a:sym typeface="Arial"/>
                <a:rtl val="0"/>
              </a:rPr>
              <a:t>)</a:t>
            </a:r>
            <a:endParaRPr lang="en-GB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GB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indent="-190500">
              <a:buClr>
                <a:schemeClr val="dk1"/>
              </a:buClr>
            </a:pPr>
            <a:r>
              <a:rPr lang="en-GB" sz="2400" dirty="0">
                <a:solidFill>
                  <a:schemeClr val="dk1"/>
                </a:solidFill>
                <a:ea typeface="Arial"/>
                <a:sym typeface="Arial"/>
              </a:rPr>
              <a:t>More details: TACAS, </a:t>
            </a:r>
            <a:r>
              <a:rPr lang="en-GB" sz="2400" dirty="0" smtClean="0">
                <a:solidFill>
                  <a:schemeClr val="dk1"/>
                </a:solidFill>
                <a:ea typeface="Arial"/>
                <a:sym typeface="Arial"/>
              </a:rPr>
              <a:t>Tomorrow @ </a:t>
            </a:r>
            <a:r>
              <a:rPr lang="en-GB" sz="2400" dirty="0">
                <a:solidFill>
                  <a:schemeClr val="dk1"/>
                </a:solidFill>
                <a:ea typeface="Arial"/>
                <a:sym typeface="Arial"/>
              </a:rPr>
              <a:t>10.30</a:t>
            </a: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383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5"/>
    </mc:Choice>
    <mc:Fallback xmlns="">
      <p:transition spd="slow" advTm="1797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4400" b="1" dirty="0" smtClean="0"/>
              <a:t>Thank You</a:t>
            </a:r>
            <a:endParaRPr lang="en-GB" sz="4400" b="1" dirty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2400" dirty="0" err="1" smtClean="0">
                <a:latin typeface="Lucida Console" pitchFamily="49" charset="0"/>
                <a:cs typeface="Courier New" pitchFamily="49" charset="0"/>
              </a:rPr>
              <a:t>users.ecs.soton.ac.uk</a:t>
            </a: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/gp4/</a:t>
            </a:r>
            <a:r>
              <a:rPr lang="en-GB" sz="2400" dirty="0" err="1" smtClean="0">
                <a:latin typeface="Lucida Console" pitchFamily="49" charset="0"/>
                <a:cs typeface="Courier New" pitchFamily="49" charset="0"/>
              </a:rPr>
              <a:t>cseq</a:t>
            </a:r>
            <a:endParaRPr lang="en-GB" sz="2400" dirty="0" smtClean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12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57393</TotalTime>
  <Words>174</Words>
  <Application>Microsoft Office PowerPoint</Application>
  <PresentationFormat>On-screen Show (4:3)</PresentationFormat>
  <Paragraphs>65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Design</vt:lpstr>
      <vt:lpstr>PowerPoint Presentation</vt:lpstr>
      <vt:lpstr>Cseq framework</vt:lpstr>
      <vt:lpstr>Memory Unwinding</vt:lpstr>
      <vt:lpstr>Sequentialization</vt:lpstr>
      <vt:lpstr>Fine-   Coarse-grained     MU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5455</cp:revision>
  <cp:lastPrinted>2014-04-07T15:18:16Z</cp:lastPrinted>
  <dcterms:created xsi:type="dcterms:W3CDTF">2006-08-16T00:00:00Z</dcterms:created>
  <dcterms:modified xsi:type="dcterms:W3CDTF">2015-04-26T12:54:46Z</dcterms:modified>
</cp:coreProperties>
</file>