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theme/theme5.xml" ContentType="application/vnd.openxmlformats-officedocument.theme+xml"/>
  <Override PartName="/ppt/slides/slide11.xml" ContentType="application/vnd.openxmlformats-officedocument.presentationml.slide+xml"/>
  <Override PartName="/ppt/slideLayouts/slideLayout28.xml" ContentType="application/vnd.openxmlformats-officedocument.presentationml.slideLayout+xml"/>
  <Override PartName="/ppt/slideMasters/slideMaster3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4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28.xml" ContentType="application/vnd.openxmlformats-officedocument.presentationml.slide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2.xml" ContentType="application/vnd.openxmlformats-officedocument.presentationml.slideLayout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  <p:sldMasterId r:id="rId3"/>
    <p:sldMasterId r:id="rId4"/>
  </p:sldMasterIdLst>
  <p:notesMasterIdLst>
    <p:notesMasterId r:id="rId42"/>
  </p:notesMasterIdLst>
  <p:handoutMasterIdLst>
    <p:handoutMasterId r:id="rId43"/>
  </p:handoutMasterIdLst>
  <p:sldIdLst>
    <p:sldId id="265" r:id="rId5"/>
    <p:sldId id="321" r:id="rId6"/>
    <p:sldId id="322" r:id="rId7"/>
    <p:sldId id="323" r:id="rId8"/>
    <p:sldId id="310" r:id="rId9"/>
    <p:sldId id="311" r:id="rId10"/>
    <p:sldId id="313" r:id="rId11"/>
    <p:sldId id="286" r:id="rId12"/>
    <p:sldId id="324" r:id="rId13"/>
    <p:sldId id="275" r:id="rId14"/>
    <p:sldId id="285" r:id="rId15"/>
    <p:sldId id="325" r:id="rId16"/>
    <p:sldId id="329" r:id="rId17"/>
    <p:sldId id="268" r:id="rId18"/>
    <p:sldId id="277" r:id="rId19"/>
    <p:sldId id="279" r:id="rId20"/>
    <p:sldId id="280" r:id="rId21"/>
    <p:sldId id="294" r:id="rId22"/>
    <p:sldId id="290" r:id="rId23"/>
    <p:sldId id="276" r:id="rId24"/>
    <p:sldId id="270" r:id="rId25"/>
    <p:sldId id="300" r:id="rId26"/>
    <p:sldId id="303" r:id="rId27"/>
    <p:sldId id="327" r:id="rId28"/>
    <p:sldId id="304" r:id="rId29"/>
    <p:sldId id="305" r:id="rId30"/>
    <p:sldId id="306" r:id="rId31"/>
    <p:sldId id="291" r:id="rId32"/>
    <p:sldId id="292" r:id="rId33"/>
    <p:sldId id="307" r:id="rId34"/>
    <p:sldId id="318" r:id="rId35"/>
    <p:sldId id="319" r:id="rId36"/>
    <p:sldId id="320" r:id="rId37"/>
    <p:sldId id="260" r:id="rId38"/>
    <p:sldId id="326" r:id="rId39"/>
    <p:sldId id="316" r:id="rId40"/>
    <p:sldId id="328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FF9966"/>
    <a:srgbClr val="FF0000"/>
    <a:srgbClr val="00FFFF"/>
    <a:srgbClr val="F9FC40"/>
    <a:srgbClr val="003399"/>
    <a:srgbClr val="336699"/>
    <a:srgbClr val="008080"/>
    <a:srgbClr val="00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2913" autoAdjust="0"/>
    <p:restoredTop sz="90929"/>
  </p:normalViewPr>
  <p:slideViewPr>
    <p:cSldViewPr>
      <p:cViewPr varScale="1">
        <p:scale>
          <a:sx n="93" d="100"/>
          <a:sy n="93" d="100"/>
        </p:scale>
        <p:origin x="-480" y="17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r>
              <a:rPr lang="en-US"/>
              <a:t>Gennaro Parlato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r>
              <a:rPr lang="en-US"/>
              <a:t>Automata with Auxiliary Storage, Graph Automata, and Tree-Width 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FB98B2E8-2196-4AEB-A97E-866358EFBA1F}" type="slidenum">
              <a:rPr lang="en-US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5C765925-1A6E-4C6A-BE15-F5966A9EBF0F}" type="slidenum">
              <a:rPr lang="en-US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147BE-5B58-4F97-BD16-5BEA6F6AB703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A221A-0ED7-49F2-B6E9-050DDC1BDC2C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0A9F4-5114-42CC-89EB-9BE00D1B6C6D}" type="slidenum">
              <a:rPr lang="en-US"/>
              <a:pPr/>
              <a:t>11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628B2-B180-4B1D-93FB-A30E16B9481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DDE64-2557-4F01-852C-87ABF3AADF05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856E7-889D-4C7C-9551-9B89837EAA37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57BC-CC40-4590-865D-7A30467BA3D4}" type="slidenum">
              <a:rPr lang="en-US"/>
              <a:pPr/>
              <a:t>15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1C8D5-6B80-47EE-AD0E-7D050CE57E5B}" type="slidenum">
              <a:rPr lang="en-US"/>
              <a:pPr/>
              <a:t>16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60A7D-6B3B-41A0-8151-411782D255B1}" type="slidenum">
              <a:rPr lang="en-US"/>
              <a:pPr/>
              <a:t>17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25095-4FD7-44D6-8483-08FF092D6398}" type="slidenum">
              <a:rPr lang="en-US"/>
              <a:pPr/>
              <a:t>18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46F22-E055-445B-9448-7D19B6E5C20F}" type="slidenum">
              <a:rPr lang="en-US"/>
              <a:pPr/>
              <a:t>19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148D8-873D-48C7-8E9A-3C3293EBC635}" type="slidenum">
              <a:rPr lang="en-US"/>
              <a:pPr/>
              <a:t>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1660A-212A-4D8C-A1A0-F1BA74F29908}" type="slidenum">
              <a:rPr lang="en-US"/>
              <a:pPr/>
              <a:t>20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9BBC1-0D16-45E9-A262-E70255AAE43A}" type="slidenum">
              <a:rPr lang="en-US"/>
              <a:pPr/>
              <a:t>21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3B10F-CF55-4E49-B382-8BA55F268138}" type="slidenum">
              <a:rPr lang="en-US"/>
              <a:pPr/>
              <a:t>22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5EA97-542F-4AE0-AC48-2D817D024604}" type="slidenum">
              <a:rPr lang="en-US"/>
              <a:pPr/>
              <a:t>23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5EA97-542F-4AE0-AC48-2D817D024604}" type="slidenum">
              <a:rPr lang="en-US"/>
              <a:pPr/>
              <a:t>24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5E733-215B-469F-AB29-97FF054E139E}" type="slidenum">
              <a:rPr lang="en-US"/>
              <a:pPr/>
              <a:t>25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3A6C1-AD53-4ED5-8496-3ED977993B9B}" type="slidenum">
              <a:rPr lang="en-US"/>
              <a:pPr/>
              <a:t>26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9A0D-91FF-4BD2-8425-3E5F9D28BC90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20D49-5259-41EE-A207-191B29322D0B}" type="slidenum">
              <a:rPr lang="en-US"/>
              <a:pPr/>
              <a:t>28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3936D-008D-4A76-81AF-DF9783F6C166}" type="slidenum">
              <a:rPr lang="en-US"/>
              <a:pPr/>
              <a:t>29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148D8-873D-48C7-8E9A-3C3293EBC635}" type="slidenum">
              <a:rPr lang="en-US"/>
              <a:pPr/>
              <a:t>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4AAFC-3944-492F-ADA0-039B14A34E78}" type="slidenum">
              <a:rPr lang="en-US"/>
              <a:pPr/>
              <a:t>30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6A243-9CB8-40AF-8E76-6633A2C5EC14}" type="slidenum">
              <a:rPr lang="en-US"/>
              <a:pPr/>
              <a:t>31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C386F-79AF-4556-9728-E82004E2ABA2}" type="slidenum">
              <a:rPr lang="en-US"/>
              <a:pPr/>
              <a:t>32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9EA64-71A3-469C-945F-6E600E48541F}" type="slidenum">
              <a:rPr lang="en-US"/>
              <a:pPr/>
              <a:t>33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12FB-481A-43B6-8A8C-939CEF9C95DA}" type="slidenum">
              <a:rPr lang="en-US"/>
              <a:pPr/>
              <a:t>34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C12FB-481A-43B6-8A8C-939CEF9C95DA}" type="slidenum">
              <a:rPr lang="en-US"/>
              <a:pPr/>
              <a:t>35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56A89-61C2-414E-B407-667CB1C19865}" type="slidenum">
              <a:rPr lang="en-US"/>
              <a:pPr/>
              <a:t>36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56A89-61C2-414E-B407-667CB1C19865}" type="slidenum">
              <a:rPr lang="en-US"/>
              <a:pPr/>
              <a:t>37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148D8-873D-48C7-8E9A-3C3293EBC635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2789B-5CCF-43D0-A6F2-6D4D77685A2E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1DEA7-DC3C-491F-8B66-6A21B520C600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2F952-7136-4AF7-82BE-305334CD0DFE}" type="slidenum">
              <a:rPr lang="en-US"/>
              <a:pPr/>
              <a:t>7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530C9-0B34-410E-BBC1-FDC5AB403A05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57BC-CC40-4590-865D-7A30467BA3D4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B5E2248-D51D-4200-87BB-8C58C01E3E56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75D126-9E70-4582-A970-5AE6637D4194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63E9F-9EA9-424F-B036-D4E750738F33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4BA6-1291-42DA-A6BA-19A3BF075697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A2227-51C2-41C2-9BC2-C2851D1774EA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DE140-C6AD-4E1E-8E24-3FA2389C0320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B5E2248-D51D-4200-87BB-8C58C01E3E5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75D126-9E70-4582-A970-5AE6637D4194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37B5F-7845-46A2-ABD6-B995277C1A44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1C66A-DA39-4B52-A8AA-6CF72A74847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9D508-C56C-4AFF-90F7-5A71F7D6674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DBC59-52E6-48DB-B212-DAEDD9484C9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30704-F1A8-4E61-B0FB-2B228C20C4A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91938-C17D-4C40-BEAF-BFEA4D8DCA98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F0959-6520-43B5-B585-E1E2AA5E267C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7C43-8D4B-41AA-96D4-015667F5CE8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0AE81-33E3-48BA-9977-0FCB4D40761B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245C3-7DB6-4719-AAA0-84DFA209417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18A7A-4BC9-48A7-BEB1-335A52D9405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1D79-900C-4AEC-9FB1-6FA8A1EA269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C7D3B-41DF-424D-9A24-13E97FAC6C0D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23C1B-9E2B-4546-8AB6-BC9A1A11CC91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37B5F-7845-46A2-ABD6-B995277C1A44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1C66A-DA39-4B52-A8AA-6CF72A74847A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7BFB37-1809-412F-9B2C-186DE47AAEC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65D40-2C27-447E-A265-18CF691E543C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63E9F-9EA9-424F-B036-D4E750738F3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4BA6-1291-42DA-A6BA-19A3BF07569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A2227-51C2-41C2-9BC2-C2851D1774EA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DE140-C6AD-4E1E-8E24-3FA2389C032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B5E2248-D51D-4200-87BB-8C58C01E3E5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75D126-9E70-4582-A970-5AE6637D4194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37B5F-7845-46A2-ABD6-B995277C1A44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1C66A-DA39-4B52-A8AA-6CF72A74847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9D508-C56C-4AFF-90F7-5A71F7D6674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DBC59-52E6-48DB-B212-DAEDD9484C9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30704-F1A8-4E61-B0FB-2B228C20C4A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91938-C17D-4C40-BEAF-BFEA4D8DCA98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F0959-6520-43B5-B585-E1E2AA5E267C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7C43-8D4B-41AA-96D4-015667F5CE8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0AE81-33E3-48BA-9977-0FCB4D40761B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245C3-7DB6-4719-AAA0-84DFA209417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18A7A-4BC9-48A7-BEB1-335A52D9405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1D79-900C-4AEC-9FB1-6FA8A1EA269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9D508-C56C-4AFF-90F7-5A71F7D66746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DBC59-52E6-48DB-B212-DAEDD9484C92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C7D3B-41DF-424D-9A24-13E97FAC6C0D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23C1B-9E2B-4546-8AB6-BC9A1A11CC91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7BFB37-1809-412F-9B2C-186DE47AAEC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65D40-2C27-447E-A265-18CF691E543C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63E9F-9EA9-424F-B036-D4E750738F3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4BA6-1291-42DA-A6BA-19A3BF07569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A2227-51C2-41C2-9BC2-C2851D1774EA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DE140-C6AD-4E1E-8E24-3FA2389C032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5" name="Arc 3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1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B5E2248-D51D-4200-87BB-8C58C01E3E5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75D126-9E70-4582-A970-5AE6637D4194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37B5F-7845-46A2-ABD6-B995277C1A44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1C66A-DA39-4B52-A8AA-6CF72A74847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29D508-C56C-4AFF-90F7-5A71F7D66746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DBC59-52E6-48DB-B212-DAEDD9484C9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30704-F1A8-4E61-B0FB-2B228C20C4A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91938-C17D-4C40-BEAF-BFEA4D8DCA98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F0959-6520-43B5-B585-E1E2AA5E267C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7C43-8D4B-41AA-96D4-015667F5CE8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0AE81-33E3-48BA-9977-0FCB4D40761B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245C3-7DB6-4719-AAA0-84DFA2094172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E30704-F1A8-4E61-B0FB-2B228C20C4A3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91938-C17D-4C40-BEAF-BFEA4D8DCA98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18A7A-4BC9-48A7-BEB1-335A52D9405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1D79-900C-4AEC-9FB1-6FA8A1EA269A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C7D3B-41DF-424D-9A24-13E97FAC6C0D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23C1B-9E2B-4546-8AB6-BC9A1A11CC91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7BFB37-1809-412F-9B2C-186DE47AAEC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65D40-2C27-447E-A265-18CF691E543C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63E9F-9EA9-424F-B036-D4E750738F33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4BA6-1291-42DA-A6BA-19A3BF075697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A2227-51C2-41C2-9BC2-C2851D1774EA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DE140-C6AD-4E1E-8E24-3FA2389C032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F0959-6520-43B5-B585-E1E2AA5E267C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87C43-8D4B-41AA-96D4-015667F5CE87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0AE81-33E3-48BA-9977-0FCB4D40761B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245C3-7DB6-4719-AAA0-84DFA2094172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18A7A-4BC9-48A7-BEB1-335A52D94053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E1D79-900C-4AEC-9FB1-6FA8A1EA269A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C7D3B-41DF-424D-9A24-13E97FAC6C0D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23C1B-9E2B-4546-8AB6-BC9A1A11CC91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7BFB37-1809-412F-9B2C-186DE47AAEC0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65D40-2C27-447E-A265-18CF691E543C}" type="slidenum">
              <a:rPr lang="en-US"/>
              <a:pPr/>
              <a:t>‹n.›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fld id="{1DE2C7CE-57CA-4B3E-85E0-76B4A65D1600}" type="datetime1">
              <a:rPr lang="en-US"/>
              <a:pPr/>
              <a:t>10-10-2010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97C12E15-F686-4C75-A0D1-DAD30E90B230}" type="slidenum">
              <a:rPr lang="en-US"/>
              <a:pPr/>
              <a:t>‹n.›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>
    <p:cut/>
  </p:transition>
  <p:hf hdr="0" ftr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1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1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fld id="{1DE2C7CE-57CA-4B3E-85E0-76B4A65D160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97C12E15-F686-4C75-A0D1-DAD30E90B23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>
    <p:cut/>
  </p:transition>
  <p:hf hdr="0" ftr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1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1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fld id="{1DE2C7CE-57CA-4B3E-85E0-76B4A65D160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97C12E15-F686-4C75-A0D1-DAD30E90B23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>
    <p:cut/>
  </p:transition>
  <p:hf hdr="0" ftr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1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1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/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fld id="{1DE2C7CE-57CA-4B3E-85E0-76B4A65D1600}" type="datetime1">
              <a:rPr lang="en-US">
                <a:solidFill>
                  <a:srgbClr val="FFFFFF"/>
                </a:solidFill>
              </a:rPr>
              <a:pPr/>
              <a:t>10-10-2010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97C12E15-F686-4C75-A0D1-DAD30E90B230}" type="slidenum">
              <a:rPr lang="en-US">
                <a:solidFill>
                  <a:srgbClr val="FFFFFF"/>
                </a:solidFill>
              </a:rPr>
              <a:pPr/>
              <a:t>‹n.›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>
    <p:cut/>
  </p:transition>
  <p:hf hdr="0" ftr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1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1" charset="2"/>
        <a:buChar char="u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1" charset="2"/>
        <a:buChar char="«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14400"/>
            <a:ext cx="8532813" cy="1524000"/>
          </a:xfrm>
        </p:spPr>
        <p:txBody>
          <a:bodyPr anchor="ctr"/>
          <a:lstStyle/>
          <a:p>
            <a:pPr algn="ctr"/>
            <a:r>
              <a:rPr lang="en-US" sz="4800" dirty="0" smtClean="0">
                <a:ea typeface="AppleGothic" pitchFamily="1" charset="-127"/>
              </a:rPr>
              <a:t>The </a:t>
            </a:r>
            <a:r>
              <a:rPr lang="en-US" sz="4800" dirty="0" smtClean="0">
                <a:ea typeface="AppleGothic" pitchFamily="1" charset="-127"/>
              </a:rPr>
              <a:t>Tree-Width of </a:t>
            </a:r>
            <a:r>
              <a:rPr lang="en-US" sz="4800" dirty="0" smtClean="0">
                <a:ea typeface="AppleGothic" pitchFamily="1" charset="-127"/>
              </a:rPr>
              <a:t>automata </a:t>
            </a:r>
            <a:r>
              <a:rPr lang="en-US" sz="4800" dirty="0" smtClean="0">
                <a:ea typeface="AppleGothic" pitchFamily="1" charset="-127"/>
              </a:rPr>
              <a:t>with </a:t>
            </a:r>
            <a:br>
              <a:rPr lang="en-US" sz="4800" dirty="0" smtClean="0">
                <a:ea typeface="AppleGothic" pitchFamily="1" charset="-127"/>
              </a:rPr>
            </a:br>
            <a:r>
              <a:rPr lang="en-US" sz="4800" dirty="0" smtClean="0">
                <a:ea typeface="AppleGothic" pitchFamily="1" charset="-127"/>
              </a:rPr>
              <a:t>auxiliary storage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8001000" cy="1752600"/>
          </a:xfrm>
        </p:spPr>
        <p:txBody>
          <a:bodyPr/>
          <a:lstStyle/>
          <a:p>
            <a:r>
              <a:rPr lang="en-US" sz="3600" dirty="0" err="1" smtClean="0"/>
              <a:t>Gennaro</a:t>
            </a:r>
            <a:r>
              <a:rPr lang="en-US" sz="3600" dirty="0" smtClean="0"/>
              <a:t> </a:t>
            </a:r>
            <a:r>
              <a:rPr lang="en-US" sz="3600" dirty="0" err="1" smtClean="0"/>
              <a:t>Parlato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                      </a:t>
            </a:r>
            <a:r>
              <a:rPr lang="en-US" sz="2800" dirty="0" smtClean="0">
                <a:solidFill>
                  <a:schemeClr val="tx2"/>
                </a:solidFill>
              </a:rPr>
              <a:t>(LIAFA, CNRS, Paris, France)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joint work with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2800" dirty="0" smtClean="0"/>
              <a:t>P. </a:t>
            </a:r>
            <a:r>
              <a:rPr lang="en-US" sz="2800" dirty="0" err="1" smtClean="0"/>
              <a:t>Madhusudan</a:t>
            </a:r>
            <a:r>
              <a:rPr lang="en-US" sz="2800" dirty="0" smtClean="0"/>
              <a:t>    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Univ</a:t>
            </a:r>
            <a:r>
              <a:rPr lang="en-US" sz="1800" dirty="0" smtClean="0">
                <a:solidFill>
                  <a:schemeClr val="tx2"/>
                </a:solidFill>
              </a:rPr>
              <a:t> of Illinois at Urbana-</a:t>
            </a:r>
            <a:r>
              <a:rPr lang="en-US" sz="1800" dirty="0" smtClean="0">
                <a:solidFill>
                  <a:schemeClr val="tx2"/>
                </a:solidFill>
              </a:rPr>
              <a:t>Champaign, USA</a:t>
            </a:r>
            <a:r>
              <a:rPr lang="en-US" sz="1800" dirty="0" smtClean="0"/>
              <a:t>)</a:t>
            </a:r>
            <a:endParaRPr lang="en-US" sz="2800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 sz="3500"/>
              <a:t>We give simulations for …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9FC40"/>
                </a:solidFill>
              </a:rPr>
              <a:t>Pushdown automata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Behavior graphs: </a:t>
            </a:r>
            <a:r>
              <a:rPr lang="en-US" sz="2000" dirty="0">
                <a:solidFill>
                  <a:srgbClr val="FF9966"/>
                </a:solidFill>
              </a:rPr>
              <a:t>nested words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Tree-width:          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9FC40"/>
                </a:solidFill>
              </a:rPr>
              <a:t>-stack pushdown automata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Behavior graphs: 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9966"/>
                </a:solidFill>
              </a:rPr>
              <a:t>-nested words</a:t>
            </a:r>
            <a:r>
              <a:rPr lang="en-US" sz="2000" dirty="0"/>
              <a:t>        (unbounded tree-width)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Restrictions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/>
              <a:t>k-contexts          tree-width:</a:t>
            </a:r>
            <a:r>
              <a:rPr lang="en-US" sz="1800" dirty="0">
                <a:solidFill>
                  <a:srgbClr val="009999"/>
                </a:solidFill>
              </a:rPr>
              <a:t>   </a:t>
            </a:r>
            <a:r>
              <a:rPr lang="en-US" sz="1800" dirty="0">
                <a:solidFill>
                  <a:srgbClr val="FF0000"/>
                </a:solidFill>
              </a:rPr>
              <a:t>O( k )</a:t>
            </a:r>
            <a:r>
              <a:rPr lang="en-US" sz="1800" dirty="0"/>
              <a:t>          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/>
              <a:t>k-phases            tree-width:   </a:t>
            </a:r>
            <a:r>
              <a:rPr lang="en-US" sz="1800" dirty="0">
                <a:solidFill>
                  <a:srgbClr val="FF0000"/>
                </a:solidFill>
              </a:rPr>
              <a:t>O(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baseline="30000" dirty="0">
                <a:solidFill>
                  <a:srgbClr val="FF0000"/>
                </a:solidFill>
              </a:rPr>
              <a:t>k 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endParaRPr lang="en-US" sz="1800" dirty="0"/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800" dirty="0"/>
              <a:t>ordered               tree-width:  </a:t>
            </a:r>
            <a:r>
              <a:rPr lang="en-US" sz="1800" dirty="0">
                <a:solidFill>
                  <a:srgbClr val="FF0000"/>
                </a:solidFill>
              </a:rPr>
              <a:t>O(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 2</a:t>
            </a:r>
            <a:r>
              <a:rPr lang="en-US" sz="1800" baseline="30000" dirty="0">
                <a:solidFill>
                  <a:srgbClr val="FF0000"/>
                </a:solidFill>
              </a:rPr>
              <a:t>n 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endParaRPr lang="en-US" sz="18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9FC40"/>
                </a:solidFill>
              </a:rPr>
              <a:t>Distributed automata with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9FC40"/>
                </a:solidFill>
              </a:rPr>
              <a:t>-processes &amp; FIFO queues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Behavior graphs:      </a:t>
            </a:r>
            <a:r>
              <a:rPr lang="en-US" sz="1800" dirty="0">
                <a:solidFill>
                  <a:srgbClr val="FF9966"/>
                </a:solidFill>
              </a:rPr>
              <a:t>stack-queue graphs</a:t>
            </a:r>
            <a:r>
              <a:rPr lang="en-US" sz="1800" dirty="0"/>
              <a:t>        (unbounded tree-width)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Restrictions: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finite state processes  with    </a:t>
            </a:r>
            <a:r>
              <a:rPr lang="en-US" sz="1600" dirty="0" err="1"/>
              <a:t>polyforest</a:t>
            </a:r>
            <a:r>
              <a:rPr lang="en-US" sz="1600" dirty="0"/>
              <a:t>  architecture                </a:t>
            </a:r>
            <a:r>
              <a:rPr lang="en-US" sz="1600" dirty="0" smtClean="0"/>
              <a:t>  </a:t>
            </a:r>
            <a:r>
              <a:rPr lang="en-US" sz="1600" dirty="0"/>
              <a:t>- tree-width: </a:t>
            </a:r>
            <a:r>
              <a:rPr lang="en-US" sz="1800" dirty="0">
                <a:solidFill>
                  <a:srgbClr val="FF0000"/>
                </a:solidFill>
              </a:rPr>
              <a:t>O(</a:t>
            </a:r>
            <a:r>
              <a:rPr lang="en-US" sz="1600" dirty="0">
                <a:solidFill>
                  <a:srgbClr val="FF0000"/>
                </a:solidFill>
              </a:rPr>
              <a:t>n)</a:t>
            </a:r>
            <a:r>
              <a:rPr lang="en-US" sz="1600" dirty="0"/>
              <a:t>       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pushdown processes  with    forest architecture  + well queuing - tree-width: </a:t>
            </a:r>
            <a:r>
              <a:rPr lang="en-US" sz="1600" dirty="0">
                <a:solidFill>
                  <a:srgbClr val="FF0000"/>
                </a:solidFill>
              </a:rPr>
              <a:t>O(n)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65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/>
              <a:t>Tree-width of graphs     </a:t>
            </a:r>
            <a:r>
              <a:rPr lang="en-US" sz="3600"/>
              <a:t>G=(V,E)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1676400"/>
          </a:xfrm>
        </p:spPr>
        <p:txBody>
          <a:bodyPr/>
          <a:lstStyle/>
          <a:p>
            <a:pPr marL="533400" indent="-533400">
              <a:buFont typeface="Wingdings" pitchFamily="1" charset="2"/>
              <a:buNone/>
            </a:pPr>
            <a:r>
              <a:rPr lang="en-US" sz="1800"/>
              <a:t>A </a:t>
            </a:r>
            <a:r>
              <a:rPr lang="en-US" sz="1800">
                <a:solidFill>
                  <a:srgbClr val="FF9966"/>
                </a:solidFill>
              </a:rPr>
              <a:t>tree decomposition</a:t>
            </a:r>
            <a:r>
              <a:rPr lang="en-US" sz="1800"/>
              <a:t> of </a:t>
            </a:r>
            <a:r>
              <a:rPr lang="en-US" sz="1800" i="1"/>
              <a:t>G</a:t>
            </a:r>
            <a:r>
              <a:rPr lang="en-US" sz="1800"/>
              <a:t> is a pair </a:t>
            </a:r>
            <a:r>
              <a:rPr lang="en-US" sz="1800">
                <a:solidFill>
                  <a:srgbClr val="FF9966"/>
                </a:solidFill>
              </a:rPr>
              <a:t>(</a:t>
            </a:r>
            <a:r>
              <a:rPr lang="en-US" sz="1800" i="1">
                <a:solidFill>
                  <a:srgbClr val="FF9966"/>
                </a:solidFill>
              </a:rPr>
              <a:t>T</a:t>
            </a:r>
            <a:r>
              <a:rPr lang="en-US" sz="1800">
                <a:solidFill>
                  <a:srgbClr val="FF9966"/>
                </a:solidFill>
              </a:rPr>
              <a:t>, {</a:t>
            </a:r>
            <a:r>
              <a:rPr lang="en-US" sz="1800" i="1">
                <a:solidFill>
                  <a:srgbClr val="FF9966"/>
                </a:solidFill>
              </a:rPr>
              <a:t>bag</a:t>
            </a:r>
            <a:r>
              <a:rPr lang="en-US" sz="1800" i="1" baseline="-25000">
                <a:solidFill>
                  <a:srgbClr val="FF9966"/>
                </a:solidFill>
              </a:rPr>
              <a:t>z</a:t>
            </a:r>
            <a:r>
              <a:rPr lang="en-US" sz="1800" i="1">
                <a:solidFill>
                  <a:srgbClr val="FF9966"/>
                </a:solidFill>
              </a:rPr>
              <a:t> </a:t>
            </a:r>
            <a:r>
              <a:rPr lang="en-US" sz="1800">
                <a:solidFill>
                  <a:srgbClr val="FF9966"/>
                </a:solidFill>
              </a:rPr>
              <a:t>}</a:t>
            </a:r>
            <a:r>
              <a:rPr lang="en-US" sz="1800" i="1" baseline="-25000">
                <a:solidFill>
                  <a:srgbClr val="FF9966"/>
                </a:solidFill>
              </a:rPr>
              <a:t>z is a node of T</a:t>
            </a:r>
            <a:r>
              <a:rPr lang="en-US" sz="1800" i="1">
                <a:solidFill>
                  <a:srgbClr val="FF9966"/>
                </a:solidFill>
              </a:rPr>
              <a:t> </a:t>
            </a:r>
            <a:r>
              <a:rPr lang="en-US" sz="1800">
                <a:solidFill>
                  <a:srgbClr val="FF9966"/>
                </a:solidFill>
              </a:rPr>
              <a:t>)</a:t>
            </a:r>
            <a:r>
              <a:rPr lang="en-US" sz="1800"/>
              <a:t>, where T is a tree and </a:t>
            </a:r>
            <a:r>
              <a:rPr lang="en-US" sz="1800" i="1"/>
              <a:t>bag</a:t>
            </a:r>
            <a:r>
              <a:rPr lang="en-US" sz="1800" i="1" baseline="-25000"/>
              <a:t>z  </a:t>
            </a:r>
            <a:r>
              <a:rPr lang="en-US" sz="1800" i="1"/>
              <a:t>is a subset of G nodes, such that</a:t>
            </a:r>
            <a:endParaRPr lang="en-US" sz="1800"/>
          </a:p>
          <a:p>
            <a:pPr marL="952500" lvl="1" indent="-495300"/>
            <a:r>
              <a:rPr lang="en-US" sz="1600"/>
              <a:t>every edge of </a:t>
            </a:r>
            <a:r>
              <a:rPr lang="en-US" sz="1600" i="1"/>
              <a:t>G</a:t>
            </a:r>
            <a:r>
              <a:rPr lang="en-US" sz="1600"/>
              <a:t> has both endpoints in some bag</a:t>
            </a:r>
          </a:p>
          <a:p>
            <a:pPr marL="952500" lvl="1" indent="-495300"/>
            <a:r>
              <a:rPr lang="en-US" sz="1600"/>
              <a:t>for every node of </a:t>
            </a:r>
            <a:r>
              <a:rPr lang="en-US" sz="1600" i="1"/>
              <a:t>G</a:t>
            </a:r>
            <a:r>
              <a:rPr lang="en-US" sz="1600"/>
              <a:t> the set of bags that contain  it  form a subtree of </a:t>
            </a:r>
            <a:r>
              <a:rPr lang="en-US" sz="1600" i="1"/>
              <a:t>T</a:t>
            </a:r>
          </a:p>
          <a:p>
            <a:pPr marL="952500" lvl="1" indent="-495300"/>
            <a:endParaRPr lang="en-US" sz="1600"/>
          </a:p>
        </p:txBody>
      </p:sp>
      <p:pic>
        <p:nvPicPr>
          <p:cNvPr id="86020" name="Picture 4" descr="treewidth-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667000"/>
            <a:ext cx="3105150" cy="3943350"/>
          </a:xfrm>
          <a:prstGeom prst="rect">
            <a:avLst/>
          </a:prstGeom>
          <a:noFill/>
        </p:spPr>
      </p:pic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" y="2971800"/>
            <a:ext cx="434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>
              <a:latin typeface="Arial" charset="0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533400" y="35814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 i="1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r>
              <a:rPr kumimoji="0" lang="en-US" sz="1800" dirty="0">
                <a:latin typeface="Arial" charset="0"/>
              </a:rPr>
              <a:t>The </a:t>
            </a:r>
            <a:r>
              <a:rPr kumimoji="0" lang="en-US" sz="1800" b="1" dirty="0">
                <a:solidFill>
                  <a:srgbClr val="FF9966"/>
                </a:solidFill>
                <a:latin typeface="Arial" charset="0"/>
              </a:rPr>
              <a:t>width</a:t>
            </a:r>
            <a:r>
              <a:rPr kumimoji="0" lang="en-US" sz="1800" dirty="0">
                <a:latin typeface="Arial" charset="0"/>
              </a:rPr>
              <a:t> of the tree decomposition is the maximum of |</a:t>
            </a:r>
            <a:r>
              <a:rPr kumimoji="0" lang="en-US" sz="1800" i="1" dirty="0" err="1">
                <a:latin typeface="Arial" charset="0"/>
              </a:rPr>
              <a:t>bag</a:t>
            </a:r>
            <a:r>
              <a:rPr kumimoji="0" lang="en-US" sz="1800" i="1" baseline="-25000" dirty="0" err="1">
                <a:latin typeface="Arial" charset="0"/>
              </a:rPr>
              <a:t>z</a:t>
            </a:r>
            <a:r>
              <a:rPr kumimoji="0" lang="en-US" sz="1800" dirty="0">
                <a:latin typeface="Arial" charset="0"/>
              </a:rPr>
              <a:t>|-1 over all T nodes </a:t>
            </a:r>
            <a:r>
              <a:rPr kumimoji="0" lang="en-US" sz="1800" i="1" dirty="0">
                <a:latin typeface="Arial" charset="0"/>
              </a:rPr>
              <a:t>z</a:t>
            </a:r>
            <a:endParaRPr kumimoji="0" lang="en-US" sz="1800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r>
              <a:rPr kumimoji="0" lang="en-US" sz="1800" dirty="0">
                <a:latin typeface="Arial" charset="0"/>
              </a:rPr>
              <a:t> 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r>
              <a:rPr kumimoji="0" lang="en-US" sz="1800" dirty="0">
                <a:latin typeface="Arial" charset="0"/>
              </a:rPr>
              <a:t>The </a:t>
            </a:r>
            <a:r>
              <a:rPr kumimoji="0" lang="en-US" sz="1800" dirty="0" err="1">
                <a:solidFill>
                  <a:srgbClr val="FF0000"/>
                </a:solidFill>
                <a:latin typeface="Arial" charset="0"/>
              </a:rPr>
              <a:t>treewidth</a:t>
            </a:r>
            <a:r>
              <a:rPr kumimoji="0" lang="en-US" sz="1800" dirty="0">
                <a:latin typeface="Arial" charset="0"/>
              </a:rPr>
              <a:t> of a graph </a:t>
            </a:r>
            <a:r>
              <a:rPr kumimoji="0" lang="en-US" sz="1800" i="1" dirty="0">
                <a:latin typeface="Arial" charset="0"/>
              </a:rPr>
              <a:t>G</a:t>
            </a:r>
            <a:r>
              <a:rPr kumimoji="0" lang="en-US" sz="1800" dirty="0">
                <a:latin typeface="Arial" charset="0"/>
              </a:rPr>
              <a:t>,  is the minimum such width over all tree decompositions of </a:t>
            </a:r>
            <a:r>
              <a:rPr kumimoji="0" lang="en-US" sz="1800" i="1" dirty="0" smtClean="0">
                <a:latin typeface="Arial" charset="0"/>
              </a:rPr>
              <a:t>G</a:t>
            </a: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 i="1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r>
              <a:rPr kumimoji="0" lang="en-US" sz="1800" i="1" dirty="0" smtClean="0">
                <a:latin typeface="Arial" charset="0"/>
              </a:rPr>
              <a:t>Tree width of a tree is 1 </a:t>
            </a:r>
            <a:r>
              <a:rPr kumimoji="0" lang="en-US" sz="1800" i="1" dirty="0" smtClean="0">
                <a:latin typeface="Arial" charset="0"/>
                <a:sym typeface="Wingdings" pitchFamily="2" charset="2"/>
              </a:rPr>
              <a:t></a:t>
            </a:r>
            <a:endParaRPr kumimoji="0" lang="en-US" sz="1800" i="1" dirty="0">
              <a:latin typeface="Arial" charset="0"/>
            </a:endParaRPr>
          </a:p>
          <a:p>
            <a:pPr marL="533400" indent="-5334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1" charset="2"/>
              <a:buNone/>
            </a:pPr>
            <a:endParaRPr kumimoji="0" lang="en-US" sz="1800" dirty="0">
              <a:latin typeface="Arial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/>
          <a:lstStyle/>
          <a:p>
            <a:pPr algn="ctr"/>
            <a:r>
              <a:rPr lang="en-US" dirty="0"/>
              <a:t>Monadic </a:t>
            </a:r>
            <a:r>
              <a:rPr lang="en-US" dirty="0" smtClean="0"/>
              <a:t>second-order logic</a:t>
            </a:r>
            <a:r>
              <a:rPr lang="en-US" dirty="0"/>
              <a:t> </a:t>
            </a:r>
            <a:r>
              <a:rPr lang="en-US" dirty="0" smtClean="0"/>
              <a:t>on graphs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For a fixed alphabet </a:t>
            </a:r>
            <a:r>
              <a:rPr lang="en-US" sz="1800" dirty="0">
                <a:sym typeface="Symbol" pitchFamily="1" charset="2"/>
              </a:rPr>
              <a:t></a:t>
            </a:r>
            <a:r>
              <a:rPr lang="en-US" sz="1800" dirty="0"/>
              <a:t>, a </a:t>
            </a:r>
            <a:r>
              <a:rPr lang="en-US" sz="1800" dirty="0">
                <a:sym typeface="Symbol" pitchFamily="1" charset="2"/>
              </a:rPr>
              <a:t>-labeled graph is a structure </a:t>
            </a:r>
            <a:r>
              <a:rPr lang="en-US" sz="1800" i="1" dirty="0">
                <a:sym typeface="Symbol" pitchFamily="1" charset="2"/>
              </a:rPr>
              <a:t>(V, {E</a:t>
            </a:r>
            <a:r>
              <a:rPr lang="en-US" sz="1800" i="1" baseline="-25000" dirty="0"/>
              <a:t>a</a:t>
            </a:r>
            <a:r>
              <a:rPr lang="en-US" sz="1800" i="1" dirty="0">
                <a:sym typeface="Symbol" pitchFamily="1" charset="2"/>
              </a:rPr>
              <a:t>} </a:t>
            </a:r>
            <a:r>
              <a:rPr lang="en-US" sz="1800" i="1" baseline="-25000" dirty="0"/>
              <a:t>a </a:t>
            </a:r>
            <a:r>
              <a:rPr lang="en-US" sz="1400" i="1" baseline="-25000" dirty="0">
                <a:sym typeface="Symbol" pitchFamily="1" charset="2"/>
              </a:rPr>
              <a:t></a:t>
            </a:r>
            <a:r>
              <a:rPr lang="en-US" sz="1800" i="1" baseline="-25000" dirty="0"/>
              <a:t> </a:t>
            </a:r>
            <a:r>
              <a:rPr lang="en-US" sz="1800" i="1" baseline="-25000" dirty="0">
                <a:sym typeface="Symbol" pitchFamily="1" charset="2"/>
              </a:rPr>
              <a:t></a:t>
            </a:r>
            <a:r>
              <a:rPr lang="en-US" sz="1800" i="1" baseline="-25000" dirty="0"/>
              <a:t> </a:t>
            </a:r>
            <a:r>
              <a:rPr lang="en-US" sz="1800" i="1" dirty="0">
                <a:sym typeface="Symbol" pitchFamily="1" charset="2"/>
              </a:rPr>
              <a:t>)</a:t>
            </a:r>
            <a:r>
              <a:rPr lang="en-US" sz="1800" dirty="0">
                <a:sym typeface="Symbol" pitchFamily="1" charset="2"/>
              </a:rPr>
              <a:t> where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V</a:t>
            </a:r>
            <a:r>
              <a:rPr lang="en-US" sz="1700" dirty="0"/>
              <a:t> is a finite set of vertices </a:t>
            </a:r>
          </a:p>
          <a:p>
            <a:pPr lvl="1">
              <a:lnSpc>
                <a:spcPct val="90000"/>
              </a:lnSpc>
            </a:pPr>
            <a:r>
              <a:rPr lang="en-US" sz="1700" i="1" dirty="0">
                <a:sym typeface="Symbol" pitchFamily="1" charset="2"/>
              </a:rPr>
              <a:t>E</a:t>
            </a:r>
            <a:r>
              <a:rPr lang="en-US" sz="1700" i="1" baseline="-25000" dirty="0"/>
              <a:t>a</a:t>
            </a:r>
            <a:r>
              <a:rPr lang="en-US" sz="1700" i="1" dirty="0">
                <a:sym typeface="Symbol" pitchFamily="1" charset="2"/>
              </a:rPr>
              <a:t>  </a:t>
            </a:r>
            <a:r>
              <a:rPr lang="en-US" sz="1300" i="1" dirty="0">
                <a:sym typeface="Symbol" pitchFamily="1" charset="2"/>
              </a:rPr>
              <a:t></a:t>
            </a:r>
            <a:r>
              <a:rPr lang="en-US" sz="1700" i="1" dirty="0">
                <a:sym typeface="Symbol" pitchFamily="1" charset="2"/>
              </a:rPr>
              <a:t>  V x V</a:t>
            </a:r>
            <a:r>
              <a:rPr lang="en-US" sz="1700" dirty="0">
                <a:sym typeface="Symbol" pitchFamily="1" charset="2"/>
              </a:rPr>
              <a:t>    is a set of edges labeled by </a:t>
            </a:r>
            <a:r>
              <a:rPr lang="en-US" sz="1700" i="1" dirty="0">
                <a:sym typeface="Symbol" pitchFamily="1" charset="2"/>
              </a:rPr>
              <a:t>a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MSO is given by the following syntax</a:t>
            </a:r>
            <a:r>
              <a:rPr lang="en-US" dirty="0">
                <a:latin typeface="Helvetica" pitchFamily="1" charset="0"/>
              </a:rPr>
              <a:t> 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9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 smtClean="0">
                <a:sym typeface="Symbol" pitchFamily="1" charset="2"/>
              </a:rPr>
              <a:t>  </a:t>
            </a:r>
            <a:r>
              <a:rPr lang="en-US" sz="2400" dirty="0">
                <a:sym typeface="Symbol" pitchFamily="1" charset="2"/>
              </a:rPr>
              <a:t>:</a:t>
            </a:r>
            <a:r>
              <a:rPr lang="en-US" sz="2400" dirty="0"/>
              <a:t>:=      x=y   </a:t>
            </a:r>
            <a:r>
              <a:rPr lang="en-US" sz="2400" dirty="0" smtClean="0"/>
              <a:t>|   </a:t>
            </a:r>
            <a:r>
              <a:rPr lang="en-US" sz="2400" dirty="0">
                <a:sym typeface="Symbol" pitchFamily="1" charset="2"/>
              </a:rPr>
              <a:t>E</a:t>
            </a:r>
            <a:r>
              <a:rPr lang="en-US" sz="2400" baseline="-25000" dirty="0"/>
              <a:t>a</a:t>
            </a:r>
            <a:r>
              <a:rPr lang="en-US" sz="2400" dirty="0">
                <a:sym typeface="Symbol" pitchFamily="1" charset="2"/>
              </a:rPr>
              <a:t>(</a:t>
            </a:r>
            <a:r>
              <a:rPr lang="en-US" sz="2400" dirty="0" err="1">
                <a:sym typeface="Symbol" pitchFamily="1" charset="2"/>
              </a:rPr>
              <a:t>x,y</a:t>
            </a:r>
            <a:r>
              <a:rPr lang="en-US" sz="2400" dirty="0">
                <a:sym typeface="Symbol" pitchFamily="1" charset="2"/>
              </a:rPr>
              <a:t>)  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|  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    </a:t>
            </a:r>
            <a:r>
              <a:rPr lang="en-US" sz="2400" dirty="0" smtClean="0">
                <a:sym typeface="Symbol" pitchFamily="1" charset="2"/>
              </a:rPr>
              <a:t>|  </a:t>
            </a:r>
            <a:r>
              <a:rPr lang="en-US" sz="2400" dirty="0">
                <a:sym typeface="Symbol" pitchFamily="1" charset="2"/>
              </a:rPr>
              <a:t>    | </a:t>
            </a:r>
            <a:r>
              <a:rPr lang="en-US" sz="2400" dirty="0" smtClean="0">
                <a:sym typeface="Symbol" pitchFamily="1" charset="2"/>
              </a:rPr>
              <a:t> </a:t>
            </a:r>
            <a:r>
              <a:rPr lang="en-US" sz="2400" dirty="0">
                <a:sym typeface="Symbol" pitchFamily="1" charset="2"/>
              </a:rPr>
              <a:t>x. (x)  </a:t>
            </a:r>
            <a:r>
              <a:rPr lang="en-US" sz="2400" dirty="0" smtClean="0">
                <a:sym typeface="Symbol" pitchFamily="1" charset="2"/>
              </a:rPr>
              <a:t>|  </a:t>
            </a:r>
            <a:r>
              <a:rPr lang="en-US" sz="2400" dirty="0">
                <a:sym typeface="Symbol" pitchFamily="1" charset="2"/>
              </a:rPr>
              <a:t>X. (X)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/>
              <a:t>      where </a:t>
            </a:r>
          </a:p>
          <a:p>
            <a:pPr lvl="1">
              <a:lnSpc>
                <a:spcPct val="90000"/>
              </a:lnSpc>
            </a:pPr>
            <a:r>
              <a:rPr lang="en-US" sz="1700" i="1" dirty="0"/>
              <a:t>x, y</a:t>
            </a:r>
            <a:r>
              <a:rPr lang="en-US" sz="1700" dirty="0"/>
              <a:t> are first-order variables,       </a:t>
            </a:r>
            <a:r>
              <a:rPr lang="en-US" sz="1700" i="1" dirty="0"/>
              <a:t>X</a:t>
            </a:r>
            <a:r>
              <a:rPr lang="en-US" sz="1700" dirty="0"/>
              <a:t> is a second-order variable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sym typeface="Symbol" pitchFamily="1" charset="2"/>
              </a:rPr>
              <a:t>E</a:t>
            </a:r>
            <a:r>
              <a:rPr lang="en-US" sz="1700" baseline="-25000" dirty="0"/>
              <a:t>a</a:t>
            </a:r>
            <a:r>
              <a:rPr lang="en-US" sz="1700" dirty="0">
                <a:sym typeface="Symbol" pitchFamily="1" charset="2"/>
              </a:rPr>
              <a:t>(</a:t>
            </a:r>
            <a:r>
              <a:rPr lang="en-US" sz="1700" dirty="0" err="1">
                <a:sym typeface="Symbol" pitchFamily="1" charset="2"/>
              </a:rPr>
              <a:t>x,y</a:t>
            </a:r>
            <a:r>
              <a:rPr lang="en-US" sz="1700" dirty="0">
                <a:sym typeface="Symbol" pitchFamily="1" charset="2"/>
              </a:rPr>
              <a:t>) is a binary relation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700" dirty="0">
              <a:sym typeface="Symbol" pitchFamily="1" charset="2"/>
            </a:endParaRPr>
          </a:p>
          <a:p>
            <a:pPr>
              <a:lnSpc>
                <a:spcPct val="90000"/>
              </a:lnSpc>
            </a:pPr>
            <a:r>
              <a:rPr lang="en-US" sz="1800" dirty="0"/>
              <a:t>A class of </a:t>
            </a:r>
            <a:r>
              <a:rPr lang="en-US" sz="1800" dirty="0">
                <a:sym typeface="Symbol" pitchFamily="1" charset="2"/>
              </a:rPr>
              <a:t>-labeled graphs </a:t>
            </a:r>
            <a:r>
              <a:rPr lang="en-US" sz="1800" i="1" dirty="0">
                <a:sym typeface="Symbol" pitchFamily="1" charset="2"/>
              </a:rPr>
              <a:t>C</a:t>
            </a:r>
            <a:r>
              <a:rPr lang="en-US" sz="1800" dirty="0">
                <a:sym typeface="Symbol" pitchFamily="1" charset="2"/>
              </a:rPr>
              <a:t> is MSO-definable if there is a </a:t>
            </a:r>
            <a:r>
              <a:rPr lang="en-US" sz="1800" i="1" dirty="0">
                <a:sym typeface="Symbol" pitchFamily="1" charset="2"/>
              </a:rPr>
              <a:t></a:t>
            </a:r>
            <a:r>
              <a:rPr lang="en-US" sz="1800" dirty="0">
                <a:sym typeface="Symbol" pitchFamily="1" charset="2"/>
              </a:rPr>
              <a:t> such that 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>
                <a:sym typeface="Symbol" pitchFamily="1" charset="2"/>
              </a:rPr>
              <a:t>                              </a:t>
            </a:r>
            <a:r>
              <a:rPr lang="en-US" sz="1800" i="1" dirty="0">
                <a:sym typeface="Symbol" pitchFamily="1" charset="2"/>
              </a:rPr>
              <a:t></a:t>
            </a:r>
            <a:r>
              <a:rPr lang="en-US" sz="1800" dirty="0">
                <a:sym typeface="Symbol" pitchFamily="1" charset="2"/>
              </a:rPr>
              <a:t> holds on </a:t>
            </a:r>
            <a:r>
              <a:rPr lang="en-US" sz="1800" i="1" dirty="0">
                <a:sym typeface="Symbol" pitchFamily="1" charset="2"/>
              </a:rPr>
              <a:t>G</a:t>
            </a:r>
            <a:r>
              <a:rPr lang="en-US" sz="1800" dirty="0">
                <a:sym typeface="Symbol" pitchFamily="1" charset="2"/>
              </a:rPr>
              <a:t>         </a:t>
            </a:r>
            <a:r>
              <a:rPr lang="en-US" sz="1800" dirty="0" err="1">
                <a:sym typeface="Symbol" pitchFamily="1" charset="2"/>
              </a:rPr>
              <a:t>iff</a:t>
            </a:r>
            <a:r>
              <a:rPr lang="en-US" sz="1800" dirty="0">
                <a:sym typeface="Symbol" pitchFamily="1" charset="2"/>
              </a:rPr>
              <a:t>         </a:t>
            </a:r>
            <a:r>
              <a:rPr lang="en-US" sz="1800" i="1" dirty="0">
                <a:sym typeface="Symbol" pitchFamily="1" charset="2"/>
              </a:rPr>
              <a:t>G</a:t>
            </a:r>
            <a:r>
              <a:rPr lang="en-US" sz="1800" dirty="0">
                <a:sym typeface="Symbol" pitchFamily="1" charset="2"/>
              </a:rPr>
              <a:t> is a graph in </a:t>
            </a:r>
            <a:r>
              <a:rPr lang="en-US" sz="1800" i="1" dirty="0">
                <a:sym typeface="Symbol" pitchFamily="1" charset="2"/>
              </a:rPr>
              <a:t>C</a:t>
            </a:r>
            <a:r>
              <a:rPr lang="en-US" sz="1800" dirty="0">
                <a:sym typeface="Symbol" pitchFamily="1" charset="2"/>
              </a:rPr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/>
          <a:lstStyle/>
          <a:p>
            <a:r>
              <a:rPr lang="en-US" dirty="0" smtClean="0"/>
              <a:t>MSO on graphs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400" dirty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400" dirty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Satisfiability</a:t>
            </a:r>
            <a:r>
              <a:rPr lang="en-US" sz="2000" dirty="0" smtClean="0"/>
              <a:t> problem for MSO on a class of graphs C: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Given  </a:t>
            </a:r>
            <a:r>
              <a:rPr lang="en-US" sz="2800" dirty="0" smtClean="0">
                <a:solidFill>
                  <a:srgbClr val="FFFFFF"/>
                </a:solidFill>
                <a:ea typeface="+mn-ea"/>
                <a:cs typeface="+mn-cs"/>
                <a:sym typeface="Symbol" pitchFamily="1" charset="2"/>
              </a:rPr>
              <a:t></a:t>
            </a:r>
            <a:r>
              <a:rPr lang="en-US" sz="3200" dirty="0" smtClean="0">
                <a:solidFill>
                  <a:srgbClr val="FFFFFF"/>
                </a:solidFill>
                <a:ea typeface="+mn-ea"/>
                <a:cs typeface="+mn-cs"/>
                <a:sym typeface="Symbol" pitchFamily="1" charset="2"/>
              </a:rPr>
              <a:t> </a:t>
            </a:r>
            <a:r>
              <a:rPr lang="en-US" sz="1800" dirty="0" smtClean="0"/>
              <a:t> is there a graph G in C satisfies  </a:t>
            </a:r>
            <a:r>
              <a:rPr lang="en-US" sz="2800" dirty="0" smtClean="0">
                <a:solidFill>
                  <a:srgbClr val="FFFFFF"/>
                </a:solidFill>
                <a:ea typeface="+mn-ea"/>
                <a:cs typeface="+mn-cs"/>
                <a:sym typeface="Symbol" pitchFamily="1" charset="2"/>
              </a:rPr>
              <a:t> </a:t>
            </a:r>
            <a:r>
              <a:rPr lang="en-US" sz="2000" dirty="0" smtClean="0">
                <a:solidFill>
                  <a:srgbClr val="FFFFFF"/>
                </a:solidFill>
                <a:ea typeface="+mn-ea"/>
                <a:cs typeface="+mn-cs"/>
                <a:sym typeface="Symbol" pitchFamily="1" charset="2"/>
              </a:rPr>
              <a:t>?</a:t>
            </a:r>
            <a:endParaRPr lang="en-US" sz="14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Over the class of all graphs, MSO is </a:t>
            </a:r>
            <a:r>
              <a:rPr lang="en-US" sz="1800" dirty="0" err="1" smtClean="0"/>
              <a:t>undecidable</a:t>
            </a:r>
            <a:r>
              <a:rPr lang="en-US" sz="1800" dirty="0"/>
              <a:t> </a:t>
            </a:r>
            <a:r>
              <a:rPr lang="en-US" sz="1800" dirty="0" smtClean="0"/>
              <a:t> (even FO is </a:t>
            </a:r>
            <a:r>
              <a:rPr lang="en-US" sz="1800" dirty="0" err="1" smtClean="0"/>
              <a:t>undecidable</a:t>
            </a:r>
            <a:r>
              <a:rPr lang="en-US" sz="1800" dirty="0" smtClean="0"/>
              <a:t>).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err="1" smtClean="0"/>
              <a:t>Satisfiability</a:t>
            </a:r>
            <a:r>
              <a:rPr lang="en-US" sz="1800" dirty="0" smtClean="0"/>
              <a:t> </a:t>
            </a:r>
            <a:r>
              <a:rPr lang="en-US" sz="1800" dirty="0"/>
              <a:t>problem for MSO is decidable on </a:t>
            </a:r>
            <a:r>
              <a:rPr lang="en-US" sz="1800" dirty="0" smtClean="0"/>
              <a:t>the </a:t>
            </a:r>
            <a:r>
              <a:rPr lang="en-US" sz="1800" dirty="0"/>
              <a:t>class of </a:t>
            </a:r>
            <a:r>
              <a:rPr lang="en-US" sz="1800" dirty="0" smtClean="0"/>
              <a:t>all graphs of tree width k, for any k.                                                                [</a:t>
            </a:r>
            <a:r>
              <a:rPr lang="en-US" sz="1800" dirty="0" err="1" smtClean="0"/>
              <a:t>Courcelle</a:t>
            </a:r>
            <a:r>
              <a:rPr lang="en-US" sz="1800" dirty="0" smtClean="0"/>
              <a:t>]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In fact,  if  C is any class of graphs of bounded tree-width that is MSO definable, then </a:t>
            </a:r>
            <a:r>
              <a:rPr lang="en-US" sz="1800" dirty="0" err="1" smtClean="0"/>
              <a:t>satisfiability</a:t>
            </a:r>
            <a:r>
              <a:rPr lang="en-US" sz="1800" dirty="0" smtClean="0"/>
              <a:t> of MSO on C is decidable.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Hence  graph automata emptiness is decidable of any class C of </a:t>
            </a:r>
            <a:r>
              <a:rPr lang="en-US" sz="1800" dirty="0" err="1" smtClean="0"/>
              <a:t>bdd</a:t>
            </a:r>
            <a:r>
              <a:rPr lang="en-US" sz="1800" dirty="0" smtClean="0"/>
              <a:t> </a:t>
            </a:r>
            <a:r>
              <a:rPr lang="en-US" sz="1800" dirty="0" err="1" smtClean="0"/>
              <a:t>tw</a:t>
            </a:r>
            <a:r>
              <a:rPr lang="en-US" sz="1800" dirty="0" smtClean="0"/>
              <a:t> that is MSO definable.</a:t>
            </a:r>
            <a:endParaRPr lang="en-US" sz="1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4200"/>
            <a:ext cx="8305800" cy="1143000"/>
          </a:xfrm>
        </p:spPr>
        <p:txBody>
          <a:bodyPr/>
          <a:lstStyle/>
          <a:p>
            <a:pPr algn="ctr"/>
            <a:r>
              <a:rPr lang="en-US" sz="4000"/>
              <a:t>Simulation 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for 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 pushdown automata</a:t>
            </a:r>
            <a:br>
              <a:rPr lang="en-US" sz="4000"/>
            </a:b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Nested words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648200"/>
            <a:ext cx="8763000" cy="2133600"/>
          </a:xfrm>
        </p:spPr>
        <p:txBody>
          <a:bodyPr/>
          <a:lstStyle/>
          <a:p>
            <a:r>
              <a:rPr lang="en-US" sz="2000"/>
              <a:t>A NW graph captures the behavior of a run</a:t>
            </a:r>
          </a:p>
          <a:p>
            <a:pPr lvl="1"/>
            <a:r>
              <a:rPr lang="en-US" sz="2000"/>
              <a:t>The stack is compiled down into the nested word  (</a:t>
            </a:r>
            <a:r>
              <a:rPr lang="en-US" sz="2000">
                <a:solidFill>
                  <a:srgbClr val="F9FC40"/>
                </a:solidFill>
              </a:rPr>
              <a:t>nesting edges</a:t>
            </a:r>
            <a:r>
              <a:rPr lang="en-US" sz="2000"/>
              <a:t>)</a:t>
            </a:r>
          </a:p>
          <a:p>
            <a:r>
              <a:rPr lang="en-US" sz="2000"/>
              <a:t>The class of NWs is </a:t>
            </a:r>
            <a:r>
              <a:rPr lang="en-US" sz="2000">
                <a:solidFill>
                  <a:srgbClr val="FF0000"/>
                </a:solidFill>
              </a:rPr>
              <a:t>MSO definable</a:t>
            </a:r>
            <a:endParaRPr lang="en-US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609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143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1752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AutoShape 7"/>
          <p:cNvSpPr>
            <a:spLocks noChangeArrowheads="1"/>
          </p:cNvSpPr>
          <p:nvPr/>
        </p:nvSpPr>
        <p:spPr bwMode="auto">
          <a:xfrm>
            <a:off x="2362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AutoShape 8"/>
          <p:cNvSpPr>
            <a:spLocks noChangeArrowheads="1"/>
          </p:cNvSpPr>
          <p:nvPr/>
        </p:nvSpPr>
        <p:spPr bwMode="auto">
          <a:xfrm>
            <a:off x="29718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35814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4191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4800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5410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60198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AutoShape 14"/>
          <p:cNvSpPr>
            <a:spLocks noChangeArrowheads="1"/>
          </p:cNvSpPr>
          <p:nvPr/>
        </p:nvSpPr>
        <p:spPr bwMode="auto">
          <a:xfrm>
            <a:off x="66294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>
            <a:off x="7239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8" name="AutoShape 16"/>
          <p:cNvCxnSpPr>
            <a:cxnSpLocks noChangeShapeType="1"/>
            <a:stCxn id="69636" idx="6"/>
            <a:endCxn id="69637" idx="2"/>
          </p:cNvCxnSpPr>
          <p:nvPr/>
        </p:nvCxnSpPr>
        <p:spPr bwMode="auto">
          <a:xfrm>
            <a:off x="762000" y="3503613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49" name="AutoShape 17"/>
          <p:cNvCxnSpPr>
            <a:cxnSpLocks noChangeShapeType="1"/>
            <a:stCxn id="69637" idx="6"/>
            <a:endCxn id="69638" idx="2"/>
          </p:cNvCxnSpPr>
          <p:nvPr/>
        </p:nvCxnSpPr>
        <p:spPr bwMode="auto">
          <a:xfrm>
            <a:off x="1295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7848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8458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52" name="AutoShape 20"/>
          <p:cNvCxnSpPr>
            <a:cxnSpLocks noChangeShapeType="1"/>
            <a:stCxn id="69638" idx="6"/>
            <a:endCxn id="69639" idx="2"/>
          </p:cNvCxnSpPr>
          <p:nvPr/>
        </p:nvCxnSpPr>
        <p:spPr bwMode="auto">
          <a:xfrm>
            <a:off x="1905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3" name="AutoShape 21"/>
          <p:cNvCxnSpPr>
            <a:cxnSpLocks noChangeShapeType="1"/>
            <a:stCxn id="69639" idx="6"/>
            <a:endCxn id="69640" idx="2"/>
          </p:cNvCxnSpPr>
          <p:nvPr/>
        </p:nvCxnSpPr>
        <p:spPr bwMode="auto">
          <a:xfrm>
            <a:off x="25146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4" name="AutoShape 22"/>
          <p:cNvCxnSpPr>
            <a:cxnSpLocks noChangeShapeType="1"/>
            <a:stCxn id="69640" idx="6"/>
            <a:endCxn id="69641" idx="2"/>
          </p:cNvCxnSpPr>
          <p:nvPr/>
        </p:nvCxnSpPr>
        <p:spPr bwMode="auto">
          <a:xfrm>
            <a:off x="31242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5" name="AutoShape 23"/>
          <p:cNvCxnSpPr>
            <a:cxnSpLocks noChangeShapeType="1"/>
            <a:stCxn id="69641" idx="6"/>
            <a:endCxn id="69642" idx="2"/>
          </p:cNvCxnSpPr>
          <p:nvPr/>
        </p:nvCxnSpPr>
        <p:spPr bwMode="auto">
          <a:xfrm>
            <a:off x="37338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6" name="AutoShape 24"/>
          <p:cNvCxnSpPr>
            <a:cxnSpLocks noChangeShapeType="1"/>
            <a:stCxn id="69642" idx="6"/>
            <a:endCxn id="69643" idx="2"/>
          </p:cNvCxnSpPr>
          <p:nvPr/>
        </p:nvCxnSpPr>
        <p:spPr bwMode="auto">
          <a:xfrm>
            <a:off x="4343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7" name="AutoShape 25"/>
          <p:cNvCxnSpPr>
            <a:cxnSpLocks noChangeShapeType="1"/>
            <a:stCxn id="69643" idx="6"/>
            <a:endCxn id="69644" idx="2"/>
          </p:cNvCxnSpPr>
          <p:nvPr/>
        </p:nvCxnSpPr>
        <p:spPr bwMode="auto">
          <a:xfrm>
            <a:off x="4953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8" name="AutoShape 26"/>
          <p:cNvCxnSpPr>
            <a:cxnSpLocks noChangeShapeType="1"/>
            <a:stCxn id="69644" idx="6"/>
            <a:endCxn id="69645" idx="2"/>
          </p:cNvCxnSpPr>
          <p:nvPr/>
        </p:nvCxnSpPr>
        <p:spPr bwMode="auto">
          <a:xfrm>
            <a:off x="55626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59" name="AutoShape 27"/>
          <p:cNvCxnSpPr>
            <a:cxnSpLocks noChangeShapeType="1"/>
            <a:stCxn id="69645" idx="6"/>
            <a:endCxn id="69646" idx="2"/>
          </p:cNvCxnSpPr>
          <p:nvPr/>
        </p:nvCxnSpPr>
        <p:spPr bwMode="auto">
          <a:xfrm>
            <a:off x="61722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0" name="AutoShape 28"/>
          <p:cNvCxnSpPr>
            <a:cxnSpLocks noChangeShapeType="1"/>
            <a:stCxn id="69646" idx="6"/>
            <a:endCxn id="69647" idx="2"/>
          </p:cNvCxnSpPr>
          <p:nvPr/>
        </p:nvCxnSpPr>
        <p:spPr bwMode="auto">
          <a:xfrm>
            <a:off x="67818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1" name="AutoShape 29"/>
          <p:cNvCxnSpPr>
            <a:cxnSpLocks noChangeShapeType="1"/>
            <a:stCxn id="69647" idx="6"/>
            <a:endCxn id="69650" idx="2"/>
          </p:cNvCxnSpPr>
          <p:nvPr/>
        </p:nvCxnSpPr>
        <p:spPr bwMode="auto">
          <a:xfrm>
            <a:off x="7391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2" name="AutoShape 30"/>
          <p:cNvCxnSpPr>
            <a:cxnSpLocks noChangeShapeType="1"/>
            <a:stCxn id="69650" idx="6"/>
            <a:endCxn id="69651" idx="2"/>
          </p:cNvCxnSpPr>
          <p:nvPr/>
        </p:nvCxnSpPr>
        <p:spPr bwMode="auto">
          <a:xfrm>
            <a:off x="8001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5" name="AutoShape 33"/>
          <p:cNvCxnSpPr>
            <a:cxnSpLocks noChangeShapeType="1"/>
            <a:stCxn id="69637" idx="0"/>
            <a:endCxn id="69651" idx="1"/>
          </p:cNvCxnSpPr>
          <p:nvPr/>
        </p:nvCxnSpPr>
        <p:spPr bwMode="auto">
          <a:xfrm rot="5400000" flipV="1">
            <a:off x="4838700" y="-192087"/>
            <a:ext cx="22225" cy="7261225"/>
          </a:xfrm>
          <a:prstGeom prst="curvedConnector3">
            <a:avLst>
              <a:gd name="adj1" fmla="val -6585718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6" name="AutoShape 34"/>
          <p:cNvCxnSpPr>
            <a:cxnSpLocks noChangeShapeType="1"/>
            <a:stCxn id="69638" idx="0"/>
            <a:endCxn id="69644" idx="0"/>
          </p:cNvCxnSpPr>
          <p:nvPr/>
        </p:nvCxnSpPr>
        <p:spPr bwMode="auto">
          <a:xfrm rot="5400000" flipV="1">
            <a:off x="3656806" y="1599407"/>
            <a:ext cx="1587" cy="3657600"/>
          </a:xfrm>
          <a:prstGeom prst="curvedConnector3">
            <a:avLst>
              <a:gd name="adj1" fmla="val -550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67" name="AutoShape 35"/>
          <p:cNvCxnSpPr>
            <a:cxnSpLocks noChangeShapeType="1"/>
            <a:stCxn id="69639" idx="0"/>
            <a:endCxn id="69642" idx="0"/>
          </p:cNvCxnSpPr>
          <p:nvPr/>
        </p:nvCxnSpPr>
        <p:spPr bwMode="auto">
          <a:xfrm rot="5400000" flipV="1">
            <a:off x="3352006" y="2513807"/>
            <a:ext cx="1587" cy="1828800"/>
          </a:xfrm>
          <a:prstGeom prst="curvedConnector3">
            <a:avLst>
              <a:gd name="adj1" fmla="val -304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9670" name="AutoShape 38"/>
          <p:cNvCxnSpPr>
            <a:cxnSpLocks noChangeShapeType="1"/>
            <a:stCxn id="69646" idx="0"/>
            <a:endCxn id="69650" idx="0"/>
          </p:cNvCxnSpPr>
          <p:nvPr/>
        </p:nvCxnSpPr>
        <p:spPr bwMode="auto">
          <a:xfrm rot="5400000" flipV="1">
            <a:off x="7314406" y="2818607"/>
            <a:ext cx="1587" cy="1219200"/>
          </a:xfrm>
          <a:prstGeom prst="curvedConnector3">
            <a:avLst>
              <a:gd name="adj1" fmla="val -332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990600" y="3429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1600200" y="3429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2209800" y="3429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69674" name="Text Box 42"/>
          <p:cNvSpPr txBox="1">
            <a:spLocks noChangeArrowheads="1"/>
          </p:cNvSpPr>
          <p:nvPr/>
        </p:nvSpPr>
        <p:spPr bwMode="auto">
          <a:xfrm>
            <a:off x="2870200" y="315277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3476625" y="315277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69676" name="Text Box 44"/>
          <p:cNvSpPr txBox="1">
            <a:spLocks noChangeArrowheads="1"/>
          </p:cNvSpPr>
          <p:nvPr/>
        </p:nvSpPr>
        <p:spPr bwMode="auto">
          <a:xfrm>
            <a:off x="4044950" y="3429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69677" name="Text Box 45"/>
          <p:cNvSpPr txBox="1">
            <a:spLocks noChangeArrowheads="1"/>
          </p:cNvSpPr>
          <p:nvPr/>
        </p:nvSpPr>
        <p:spPr bwMode="auto">
          <a:xfrm>
            <a:off x="4686300" y="31242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264150" y="3429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69679" name="Text Box 47"/>
          <p:cNvSpPr txBox="1">
            <a:spLocks noChangeArrowheads="1"/>
          </p:cNvSpPr>
          <p:nvPr/>
        </p:nvSpPr>
        <p:spPr bwMode="auto">
          <a:xfrm>
            <a:off x="5876925" y="31242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477000" y="3429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7134225" y="308927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69682" name="Text Box 50"/>
          <p:cNvSpPr txBox="1">
            <a:spLocks noChangeArrowheads="1"/>
          </p:cNvSpPr>
          <p:nvPr/>
        </p:nvSpPr>
        <p:spPr bwMode="auto">
          <a:xfrm>
            <a:off x="7702550" y="3429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69683" name="Text Box 51"/>
          <p:cNvSpPr txBox="1">
            <a:spLocks noChangeArrowheads="1"/>
          </p:cNvSpPr>
          <p:nvPr/>
        </p:nvSpPr>
        <p:spPr bwMode="auto">
          <a:xfrm>
            <a:off x="8305800" y="3429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Nested words have tree-width 2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609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</a:t>
            </a:r>
            <a:endParaRPr 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1143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2</a:t>
            </a:r>
            <a:endParaRPr lang="en-US"/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1752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2362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4</a:t>
            </a:r>
            <a:endParaRPr lang="en-US"/>
          </a:p>
        </p:txBody>
      </p:sp>
      <p:sp>
        <p:nvSpPr>
          <p:cNvPr id="73736" name="AutoShape 8"/>
          <p:cNvSpPr>
            <a:spLocks noChangeArrowheads="1"/>
          </p:cNvSpPr>
          <p:nvPr/>
        </p:nvSpPr>
        <p:spPr bwMode="auto">
          <a:xfrm>
            <a:off x="2971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5</a:t>
            </a:r>
            <a:endParaRPr lang="en-US"/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3581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6</a:t>
            </a:r>
            <a:endParaRPr 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4191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7</a:t>
            </a:r>
            <a:endParaRPr lang="en-US"/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4800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8</a:t>
            </a:r>
            <a:endParaRPr lang="en-US"/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5410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9</a:t>
            </a:r>
            <a:endParaRPr lang="en-US"/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6019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10</a:t>
            </a:r>
            <a:endParaRPr lang="en-US"/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6629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11</a:t>
            </a:r>
            <a:endParaRPr lang="en-US"/>
          </a:p>
        </p:txBody>
      </p:sp>
      <p:sp>
        <p:nvSpPr>
          <p:cNvPr id="73743" name="AutoShape 15"/>
          <p:cNvSpPr>
            <a:spLocks noChangeArrowheads="1"/>
          </p:cNvSpPr>
          <p:nvPr/>
        </p:nvSpPr>
        <p:spPr bwMode="auto">
          <a:xfrm>
            <a:off x="7239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73744" name="AutoShape 16"/>
          <p:cNvCxnSpPr>
            <a:cxnSpLocks noChangeShapeType="1"/>
            <a:stCxn id="73732" idx="6"/>
            <a:endCxn id="73733" idx="2"/>
          </p:cNvCxnSpPr>
          <p:nvPr/>
        </p:nvCxnSpPr>
        <p:spPr bwMode="auto">
          <a:xfrm>
            <a:off x="762000" y="2319338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45" name="AutoShape 17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>
            <a:off x="1295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46" name="AutoShape 18"/>
          <p:cNvSpPr>
            <a:spLocks noChangeArrowheads="1"/>
          </p:cNvSpPr>
          <p:nvPr/>
        </p:nvSpPr>
        <p:spPr bwMode="auto">
          <a:xfrm>
            <a:off x="7848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13</a:t>
            </a:r>
            <a:endParaRPr lang="en-US"/>
          </a:p>
        </p:txBody>
      </p:sp>
      <p:sp>
        <p:nvSpPr>
          <p:cNvPr id="73747" name="AutoShape 19"/>
          <p:cNvSpPr>
            <a:spLocks noChangeArrowheads="1"/>
          </p:cNvSpPr>
          <p:nvPr/>
        </p:nvSpPr>
        <p:spPr bwMode="auto">
          <a:xfrm>
            <a:off x="8458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14</a:t>
            </a:r>
            <a:endParaRPr lang="en-US"/>
          </a:p>
        </p:txBody>
      </p:sp>
      <p:cxnSp>
        <p:nvCxnSpPr>
          <p:cNvPr id="73748" name="AutoShape 20"/>
          <p:cNvCxnSpPr>
            <a:cxnSpLocks noChangeShapeType="1"/>
            <a:stCxn id="73734" idx="6"/>
            <a:endCxn id="73735" idx="2"/>
          </p:cNvCxnSpPr>
          <p:nvPr/>
        </p:nvCxnSpPr>
        <p:spPr bwMode="auto">
          <a:xfrm>
            <a:off x="19050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49" name="AutoShape 21"/>
          <p:cNvCxnSpPr>
            <a:cxnSpLocks noChangeShapeType="1"/>
            <a:stCxn id="73735" idx="6"/>
            <a:endCxn id="73736" idx="2"/>
          </p:cNvCxnSpPr>
          <p:nvPr/>
        </p:nvCxnSpPr>
        <p:spPr bwMode="auto">
          <a:xfrm>
            <a:off x="2514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0" name="AutoShape 22"/>
          <p:cNvCxnSpPr>
            <a:cxnSpLocks noChangeShapeType="1"/>
            <a:stCxn id="73736" idx="6"/>
            <a:endCxn id="73737" idx="2"/>
          </p:cNvCxnSpPr>
          <p:nvPr/>
        </p:nvCxnSpPr>
        <p:spPr bwMode="auto">
          <a:xfrm>
            <a:off x="3124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1" name="AutoShape 23"/>
          <p:cNvCxnSpPr>
            <a:cxnSpLocks noChangeShapeType="1"/>
            <a:stCxn id="73737" idx="6"/>
            <a:endCxn id="73738" idx="2"/>
          </p:cNvCxnSpPr>
          <p:nvPr/>
        </p:nvCxnSpPr>
        <p:spPr bwMode="auto">
          <a:xfrm>
            <a:off x="37338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2" name="AutoShape 24"/>
          <p:cNvCxnSpPr>
            <a:cxnSpLocks noChangeShapeType="1"/>
            <a:stCxn id="73738" idx="6"/>
            <a:endCxn id="73739" idx="2"/>
          </p:cNvCxnSpPr>
          <p:nvPr/>
        </p:nvCxnSpPr>
        <p:spPr bwMode="auto">
          <a:xfrm>
            <a:off x="4343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3" name="AutoShape 25"/>
          <p:cNvCxnSpPr>
            <a:cxnSpLocks noChangeShapeType="1"/>
            <a:stCxn id="73739" idx="6"/>
            <a:endCxn id="73740" idx="2"/>
          </p:cNvCxnSpPr>
          <p:nvPr/>
        </p:nvCxnSpPr>
        <p:spPr bwMode="auto">
          <a:xfrm>
            <a:off x="49530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4" name="AutoShape 26"/>
          <p:cNvCxnSpPr>
            <a:cxnSpLocks noChangeShapeType="1"/>
            <a:stCxn id="73740" idx="6"/>
            <a:endCxn id="73741" idx="2"/>
          </p:cNvCxnSpPr>
          <p:nvPr/>
        </p:nvCxnSpPr>
        <p:spPr bwMode="auto">
          <a:xfrm>
            <a:off x="5562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5" name="AutoShape 27"/>
          <p:cNvCxnSpPr>
            <a:cxnSpLocks noChangeShapeType="1"/>
            <a:stCxn id="73741" idx="6"/>
            <a:endCxn id="73742" idx="2"/>
          </p:cNvCxnSpPr>
          <p:nvPr/>
        </p:nvCxnSpPr>
        <p:spPr bwMode="auto">
          <a:xfrm>
            <a:off x="6172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6" name="AutoShape 28"/>
          <p:cNvCxnSpPr>
            <a:cxnSpLocks noChangeShapeType="1"/>
            <a:stCxn id="73742" idx="6"/>
            <a:endCxn id="73743" idx="2"/>
          </p:cNvCxnSpPr>
          <p:nvPr/>
        </p:nvCxnSpPr>
        <p:spPr bwMode="auto">
          <a:xfrm>
            <a:off x="67818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7" name="AutoShape 29"/>
          <p:cNvCxnSpPr>
            <a:cxnSpLocks noChangeShapeType="1"/>
            <a:stCxn id="73743" idx="6"/>
            <a:endCxn id="73746" idx="2"/>
          </p:cNvCxnSpPr>
          <p:nvPr/>
        </p:nvCxnSpPr>
        <p:spPr bwMode="auto">
          <a:xfrm>
            <a:off x="7391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58" name="AutoShape 30"/>
          <p:cNvCxnSpPr>
            <a:cxnSpLocks noChangeShapeType="1"/>
            <a:stCxn id="73746" idx="6"/>
            <a:endCxn id="73747" idx="2"/>
          </p:cNvCxnSpPr>
          <p:nvPr/>
        </p:nvCxnSpPr>
        <p:spPr bwMode="auto">
          <a:xfrm>
            <a:off x="80010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61" name="AutoShape 33"/>
          <p:cNvCxnSpPr>
            <a:cxnSpLocks noChangeShapeType="1"/>
            <a:stCxn id="73733" idx="0"/>
            <a:endCxn id="73747" idx="1"/>
          </p:cNvCxnSpPr>
          <p:nvPr/>
        </p:nvCxnSpPr>
        <p:spPr bwMode="auto">
          <a:xfrm rot="5400000" flipV="1">
            <a:off x="4838700" y="-1376362"/>
            <a:ext cx="22225" cy="7261225"/>
          </a:xfrm>
          <a:prstGeom prst="curvedConnector3">
            <a:avLst>
              <a:gd name="adj1" fmla="val -5000005"/>
            </a:avLst>
          </a:prstGeom>
          <a:noFill/>
          <a:ln w="22225">
            <a:solidFill>
              <a:srgbClr val="00FF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62" name="AutoShape 34"/>
          <p:cNvCxnSpPr>
            <a:cxnSpLocks noChangeShapeType="1"/>
            <a:stCxn id="73734" idx="0"/>
            <a:endCxn id="73740" idx="0"/>
          </p:cNvCxnSpPr>
          <p:nvPr/>
        </p:nvCxnSpPr>
        <p:spPr bwMode="auto">
          <a:xfrm rot="5400000" flipV="1">
            <a:off x="3656806" y="415132"/>
            <a:ext cx="1587" cy="3657600"/>
          </a:xfrm>
          <a:prstGeom prst="curvedConnector3">
            <a:avLst>
              <a:gd name="adj1" fmla="val -43100005"/>
            </a:avLst>
          </a:prstGeom>
          <a:noFill/>
          <a:ln w="22225">
            <a:solidFill>
              <a:srgbClr val="993366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63" name="AutoShape 35"/>
          <p:cNvCxnSpPr>
            <a:cxnSpLocks noChangeShapeType="1"/>
            <a:stCxn id="73735" idx="0"/>
            <a:endCxn id="73738" idx="0"/>
          </p:cNvCxnSpPr>
          <p:nvPr/>
        </p:nvCxnSpPr>
        <p:spPr bwMode="auto">
          <a:xfrm rot="5400000" flipV="1">
            <a:off x="3352006" y="1329532"/>
            <a:ext cx="1587" cy="1828800"/>
          </a:xfrm>
          <a:prstGeom prst="curvedConnector3">
            <a:avLst>
              <a:gd name="adj1" fmla="val -217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64" name="AutoShape 36"/>
          <p:cNvCxnSpPr>
            <a:cxnSpLocks noChangeShapeType="1"/>
            <a:stCxn id="73742" idx="0"/>
            <a:endCxn id="73746" idx="0"/>
          </p:cNvCxnSpPr>
          <p:nvPr/>
        </p:nvCxnSpPr>
        <p:spPr bwMode="auto">
          <a:xfrm rot="5400000" flipV="1">
            <a:off x="7314406" y="1634332"/>
            <a:ext cx="1587" cy="1219200"/>
          </a:xfrm>
          <a:prstGeom prst="curvedConnector3">
            <a:avLst>
              <a:gd name="adj1" fmla="val -24500005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990600" y="2286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1600200" y="2286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2209800" y="2286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2870200" y="19685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3476625" y="19685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4044950" y="2244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4686300" y="193992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73772" name="Text Box 44"/>
          <p:cNvSpPr txBox="1">
            <a:spLocks noChangeArrowheads="1"/>
          </p:cNvSpPr>
          <p:nvPr/>
        </p:nvSpPr>
        <p:spPr bwMode="auto">
          <a:xfrm>
            <a:off x="5264150" y="2244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73773" name="Text Box 45"/>
          <p:cNvSpPr txBox="1">
            <a:spLocks noChangeArrowheads="1"/>
          </p:cNvSpPr>
          <p:nvPr/>
        </p:nvSpPr>
        <p:spPr bwMode="auto">
          <a:xfrm>
            <a:off x="5876925" y="193992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73774" name="Text Box 46"/>
          <p:cNvSpPr txBox="1">
            <a:spLocks noChangeArrowheads="1"/>
          </p:cNvSpPr>
          <p:nvPr/>
        </p:nvSpPr>
        <p:spPr bwMode="auto">
          <a:xfrm>
            <a:off x="6477000" y="2244725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  <p:sp>
        <p:nvSpPr>
          <p:cNvPr id="73775" name="Text Box 47"/>
          <p:cNvSpPr txBox="1">
            <a:spLocks noChangeArrowheads="1"/>
          </p:cNvSpPr>
          <p:nvPr/>
        </p:nvSpPr>
        <p:spPr bwMode="auto">
          <a:xfrm>
            <a:off x="7134225" y="1905000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7702550" y="2244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8305800" y="2244725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/>
              <a:t> </a:t>
            </a:r>
          </a:p>
        </p:txBody>
      </p:sp>
      <p:sp>
        <p:nvSpPr>
          <p:cNvPr id="73779" name="AutoShape 51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</a:t>
            </a:r>
            <a:endParaRPr lang="en-US"/>
          </a:p>
        </p:txBody>
      </p:sp>
      <p:sp>
        <p:nvSpPr>
          <p:cNvPr id="73780" name="AutoShape 52"/>
          <p:cNvSpPr>
            <a:spLocks noChangeArrowheads="1"/>
          </p:cNvSpPr>
          <p:nvPr/>
        </p:nvSpPr>
        <p:spPr bwMode="auto">
          <a:xfrm>
            <a:off x="2667000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2</a:t>
            </a:r>
            <a:endParaRPr lang="en-US"/>
          </a:p>
        </p:txBody>
      </p:sp>
      <p:sp>
        <p:nvSpPr>
          <p:cNvPr id="73781" name="AutoShape 53"/>
          <p:cNvSpPr>
            <a:spLocks noChangeArrowheads="1"/>
          </p:cNvSpPr>
          <p:nvPr/>
        </p:nvSpPr>
        <p:spPr bwMode="auto">
          <a:xfrm>
            <a:off x="1905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3</a:t>
            </a:r>
            <a:endParaRPr lang="en-US"/>
          </a:p>
        </p:txBody>
      </p:sp>
      <p:sp>
        <p:nvSpPr>
          <p:cNvPr id="73782" name="AutoShape 54"/>
          <p:cNvSpPr>
            <a:spLocks noChangeArrowheads="1"/>
          </p:cNvSpPr>
          <p:nvPr/>
        </p:nvSpPr>
        <p:spPr bwMode="auto">
          <a:xfrm>
            <a:off x="1066800" y="4800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4</a:t>
            </a:r>
            <a:endParaRPr lang="en-US"/>
          </a:p>
        </p:txBody>
      </p:sp>
      <p:cxnSp>
        <p:nvCxnSpPr>
          <p:cNvPr id="73783" name="AutoShape 55"/>
          <p:cNvCxnSpPr>
            <a:cxnSpLocks noChangeShapeType="1"/>
            <a:stCxn id="73779" idx="2"/>
            <a:endCxn id="73780" idx="7"/>
          </p:cNvCxnSpPr>
          <p:nvPr/>
        </p:nvCxnSpPr>
        <p:spPr bwMode="auto">
          <a:xfrm flipH="1">
            <a:off x="2797175" y="3505200"/>
            <a:ext cx="8604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4" name="AutoShape 56"/>
          <p:cNvCxnSpPr>
            <a:cxnSpLocks noChangeShapeType="1"/>
            <a:stCxn id="73780" idx="3"/>
            <a:endCxn id="73781" idx="7"/>
          </p:cNvCxnSpPr>
          <p:nvPr/>
        </p:nvCxnSpPr>
        <p:spPr bwMode="auto">
          <a:xfrm flipH="1">
            <a:off x="2035175" y="3940175"/>
            <a:ext cx="654050" cy="3492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785" name="AutoShape 57"/>
          <p:cNvCxnSpPr>
            <a:cxnSpLocks noChangeShapeType="1"/>
            <a:stCxn id="73781" idx="3"/>
            <a:endCxn id="73782" idx="0"/>
          </p:cNvCxnSpPr>
          <p:nvPr/>
        </p:nvCxnSpPr>
        <p:spPr bwMode="auto">
          <a:xfrm flipH="1">
            <a:off x="1143000" y="4397375"/>
            <a:ext cx="784225" cy="4032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86" name="AutoShape 58"/>
          <p:cNvSpPr>
            <a:spLocks noChangeArrowheads="1"/>
          </p:cNvSpPr>
          <p:nvPr/>
        </p:nvSpPr>
        <p:spPr bwMode="auto">
          <a:xfrm>
            <a:off x="609600" y="5257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5</a:t>
            </a:r>
            <a:endParaRPr lang="en-US"/>
          </a:p>
        </p:txBody>
      </p:sp>
      <p:cxnSp>
        <p:nvCxnSpPr>
          <p:cNvPr id="73787" name="AutoShape 59"/>
          <p:cNvCxnSpPr>
            <a:cxnSpLocks noChangeShapeType="1"/>
            <a:stCxn id="73782" idx="3"/>
            <a:endCxn id="73786" idx="0"/>
          </p:cNvCxnSpPr>
          <p:nvPr/>
        </p:nvCxnSpPr>
        <p:spPr bwMode="auto">
          <a:xfrm flipH="1">
            <a:off x="685800" y="4930775"/>
            <a:ext cx="4032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88" name="AutoShape 60"/>
          <p:cNvSpPr>
            <a:spLocks noChangeArrowheads="1"/>
          </p:cNvSpPr>
          <p:nvPr/>
        </p:nvSpPr>
        <p:spPr bwMode="auto">
          <a:xfrm>
            <a:off x="457200" y="571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6</a:t>
            </a:r>
            <a:endParaRPr lang="en-US"/>
          </a:p>
        </p:txBody>
      </p:sp>
      <p:cxnSp>
        <p:nvCxnSpPr>
          <p:cNvPr id="73789" name="AutoShape 61"/>
          <p:cNvCxnSpPr>
            <a:cxnSpLocks noChangeShapeType="1"/>
            <a:stCxn id="73786" idx="3"/>
            <a:endCxn id="73788" idx="0"/>
          </p:cNvCxnSpPr>
          <p:nvPr/>
        </p:nvCxnSpPr>
        <p:spPr bwMode="auto">
          <a:xfrm flipH="1">
            <a:off x="533400" y="5387975"/>
            <a:ext cx="984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90" name="AutoShape 62"/>
          <p:cNvSpPr>
            <a:spLocks noChangeArrowheads="1"/>
          </p:cNvSpPr>
          <p:nvPr/>
        </p:nvSpPr>
        <p:spPr bwMode="auto">
          <a:xfrm>
            <a:off x="1524000" y="5257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7</a:t>
            </a:r>
            <a:endParaRPr lang="en-US"/>
          </a:p>
        </p:txBody>
      </p:sp>
      <p:cxnSp>
        <p:nvCxnSpPr>
          <p:cNvPr id="73792" name="AutoShape 64"/>
          <p:cNvCxnSpPr>
            <a:cxnSpLocks noChangeShapeType="1"/>
            <a:stCxn id="73782" idx="5"/>
            <a:endCxn id="73790" idx="1"/>
          </p:cNvCxnSpPr>
          <p:nvPr/>
        </p:nvCxnSpPr>
        <p:spPr bwMode="auto">
          <a:xfrm>
            <a:off x="1196975" y="4930775"/>
            <a:ext cx="349250" cy="349250"/>
          </a:xfrm>
          <a:prstGeom prst="straightConnector1">
            <a:avLst/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73793" name="AutoShape 65"/>
          <p:cNvSpPr>
            <a:spLocks noChangeArrowheads="1"/>
          </p:cNvSpPr>
          <p:nvPr/>
        </p:nvSpPr>
        <p:spPr bwMode="auto">
          <a:xfrm>
            <a:off x="1295400" y="571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8</a:t>
            </a:r>
            <a:endParaRPr lang="en-US"/>
          </a:p>
        </p:txBody>
      </p:sp>
      <p:cxnSp>
        <p:nvCxnSpPr>
          <p:cNvPr id="73794" name="AutoShape 66"/>
          <p:cNvCxnSpPr>
            <a:cxnSpLocks noChangeShapeType="1"/>
            <a:stCxn id="73790" idx="3"/>
            <a:endCxn id="73793" idx="0"/>
          </p:cNvCxnSpPr>
          <p:nvPr/>
        </p:nvCxnSpPr>
        <p:spPr bwMode="auto">
          <a:xfrm flipH="1">
            <a:off x="1371600" y="5387975"/>
            <a:ext cx="1746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795" name="AutoShape 67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9</a:t>
            </a:r>
            <a:endParaRPr lang="en-US"/>
          </a:p>
        </p:txBody>
      </p:sp>
      <p:cxnSp>
        <p:nvCxnSpPr>
          <p:cNvPr id="73796" name="AutoShape 68"/>
          <p:cNvCxnSpPr>
            <a:cxnSpLocks noChangeShapeType="1"/>
            <a:stCxn id="73781" idx="5"/>
            <a:endCxn id="73795" idx="0"/>
          </p:cNvCxnSpPr>
          <p:nvPr/>
        </p:nvCxnSpPr>
        <p:spPr bwMode="auto">
          <a:xfrm>
            <a:off x="2035175" y="4397375"/>
            <a:ext cx="1012825" cy="479425"/>
          </a:xfrm>
          <a:prstGeom prst="straightConnector1">
            <a:avLst/>
          </a:prstGeom>
          <a:noFill/>
          <a:ln w="22225">
            <a:solidFill>
              <a:srgbClr val="993366"/>
            </a:solidFill>
            <a:round/>
            <a:headEnd/>
            <a:tailEnd type="triangle" w="med" len="med"/>
          </a:ln>
          <a:effectLst/>
        </p:spPr>
      </p:cxnSp>
      <p:sp>
        <p:nvSpPr>
          <p:cNvPr id="73798" name="AutoShape 70"/>
          <p:cNvSpPr>
            <a:spLocks noChangeArrowheads="1"/>
          </p:cNvSpPr>
          <p:nvPr/>
        </p:nvSpPr>
        <p:spPr bwMode="auto">
          <a:xfrm>
            <a:off x="2667000" y="5334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10</a:t>
            </a:r>
            <a:endParaRPr lang="en-US"/>
          </a:p>
        </p:txBody>
      </p:sp>
      <p:cxnSp>
        <p:nvCxnSpPr>
          <p:cNvPr id="73799" name="AutoShape 71"/>
          <p:cNvCxnSpPr>
            <a:cxnSpLocks noChangeShapeType="1"/>
            <a:stCxn id="73795" idx="3"/>
            <a:endCxn id="73798" idx="0"/>
          </p:cNvCxnSpPr>
          <p:nvPr/>
        </p:nvCxnSpPr>
        <p:spPr bwMode="auto">
          <a:xfrm flipH="1">
            <a:off x="2743200" y="5006975"/>
            <a:ext cx="2508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801" name="AutoShape 73"/>
          <p:cNvCxnSpPr>
            <a:cxnSpLocks noChangeShapeType="1"/>
            <a:stCxn id="73798" idx="3"/>
            <a:endCxn id="73800" idx="0"/>
          </p:cNvCxnSpPr>
          <p:nvPr/>
        </p:nvCxnSpPr>
        <p:spPr bwMode="auto">
          <a:xfrm flipH="1">
            <a:off x="2438400" y="5464175"/>
            <a:ext cx="2508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3802" name="AutoShape 74"/>
          <p:cNvSpPr>
            <a:spLocks noChangeArrowheads="1"/>
          </p:cNvSpPr>
          <p:nvPr/>
        </p:nvSpPr>
        <p:spPr bwMode="auto">
          <a:xfrm>
            <a:off x="1981200" y="6248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12</a:t>
            </a:r>
            <a:endParaRPr lang="en-US"/>
          </a:p>
        </p:txBody>
      </p:sp>
      <p:cxnSp>
        <p:nvCxnSpPr>
          <p:cNvPr id="73803" name="AutoShape 75"/>
          <p:cNvCxnSpPr>
            <a:cxnSpLocks noChangeShapeType="1"/>
            <a:stCxn id="73800" idx="3"/>
            <a:endCxn id="73802" idx="0"/>
          </p:cNvCxnSpPr>
          <p:nvPr/>
        </p:nvCxnSpPr>
        <p:spPr bwMode="auto">
          <a:xfrm flipH="1">
            <a:off x="2057400" y="5921375"/>
            <a:ext cx="3270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3806" name="AutoShape 78"/>
          <p:cNvCxnSpPr>
            <a:cxnSpLocks noChangeShapeType="1"/>
            <a:stCxn id="73800" idx="5"/>
            <a:endCxn id="73805" idx="1"/>
          </p:cNvCxnSpPr>
          <p:nvPr/>
        </p:nvCxnSpPr>
        <p:spPr bwMode="auto">
          <a:xfrm>
            <a:off x="2492375" y="5921375"/>
            <a:ext cx="273050" cy="3492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3800" name="AutoShape 72"/>
          <p:cNvSpPr>
            <a:spLocks noChangeArrowheads="1"/>
          </p:cNvSpPr>
          <p:nvPr/>
        </p:nvSpPr>
        <p:spPr bwMode="auto">
          <a:xfrm>
            <a:off x="2362200" y="5791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11</a:t>
            </a:r>
            <a:endParaRPr lang="en-US"/>
          </a:p>
        </p:txBody>
      </p:sp>
      <p:sp>
        <p:nvSpPr>
          <p:cNvPr id="73805" name="AutoShape 77"/>
          <p:cNvSpPr>
            <a:spLocks noChangeArrowheads="1"/>
          </p:cNvSpPr>
          <p:nvPr/>
        </p:nvSpPr>
        <p:spPr bwMode="auto">
          <a:xfrm>
            <a:off x="2743200" y="6248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13</a:t>
            </a:r>
            <a:endParaRPr lang="en-US"/>
          </a:p>
        </p:txBody>
      </p:sp>
      <p:sp>
        <p:nvSpPr>
          <p:cNvPr id="73808" name="AutoShape 80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14</a:t>
            </a:r>
            <a:endParaRPr lang="en-US"/>
          </a:p>
        </p:txBody>
      </p:sp>
      <p:cxnSp>
        <p:nvCxnSpPr>
          <p:cNvPr id="73809" name="AutoShape 81"/>
          <p:cNvCxnSpPr>
            <a:cxnSpLocks noChangeShapeType="1"/>
            <a:stCxn id="73780" idx="5"/>
            <a:endCxn id="73808" idx="1"/>
          </p:cNvCxnSpPr>
          <p:nvPr/>
        </p:nvCxnSpPr>
        <p:spPr bwMode="auto">
          <a:xfrm>
            <a:off x="2797175" y="3940175"/>
            <a:ext cx="730250" cy="349250"/>
          </a:xfrm>
          <a:prstGeom prst="straightConnector1">
            <a:avLst/>
          </a:prstGeom>
          <a:noFill/>
          <a:ln w="22225">
            <a:solidFill>
              <a:srgbClr val="00CCFF"/>
            </a:solidFill>
            <a:round/>
            <a:headEnd/>
            <a:tailEnd type="triangle" w="med" len="med"/>
          </a:ln>
          <a:effectLst/>
        </p:spPr>
      </p:cxnSp>
      <p:sp>
        <p:nvSpPr>
          <p:cNvPr id="73810" name="Rectangle 82"/>
          <p:cNvSpPr>
            <a:spLocks noChangeArrowheads="1"/>
          </p:cNvSpPr>
          <p:nvPr/>
        </p:nvSpPr>
        <p:spPr bwMode="auto">
          <a:xfrm>
            <a:off x="4724400" y="3505200"/>
            <a:ext cx="41148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 u="sng">
                <a:solidFill>
                  <a:schemeClr val="bg1"/>
                </a:solidFill>
                <a:latin typeface="Arial" charset="0"/>
              </a:rPr>
              <a:t>Tree decomposition of NW</a:t>
            </a: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Nodes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NW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and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T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are the same</a:t>
            </a: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Edges: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(u,v)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a linear edge of NW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and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not a pop node then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the left-son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u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(u,v)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a nesting edge then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the right-son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u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latin typeface="Arial" charset="0"/>
              </a:rPr>
              <a:t> </a:t>
            </a:r>
          </a:p>
        </p:txBody>
      </p:sp>
      <p:sp>
        <p:nvSpPr>
          <p:cNvPr id="73811" name="Line 83"/>
          <p:cNvSpPr>
            <a:spLocks noChangeShapeType="1"/>
          </p:cNvSpPr>
          <p:nvPr/>
        </p:nvSpPr>
        <p:spPr bwMode="auto">
          <a:xfrm>
            <a:off x="152400" y="3200400"/>
            <a:ext cx="8610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13" name="Text Box 85"/>
          <p:cNvSpPr txBox="1">
            <a:spLocks noChangeArrowheads="1"/>
          </p:cNvSpPr>
          <p:nvPr/>
        </p:nvSpPr>
        <p:spPr bwMode="auto">
          <a:xfrm>
            <a:off x="469900" y="228600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Nested words have tree-width 2</a:t>
            </a:r>
          </a:p>
        </p:txBody>
      </p:sp>
      <p:sp>
        <p:nvSpPr>
          <p:cNvPr id="75779" name="AutoShape 3"/>
          <p:cNvSpPr>
            <a:spLocks noChangeArrowheads="1"/>
          </p:cNvSpPr>
          <p:nvPr/>
        </p:nvSpPr>
        <p:spPr bwMode="auto">
          <a:xfrm>
            <a:off x="609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</a:t>
            </a:r>
            <a:endParaRPr lang="en-US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143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2</a:t>
            </a:r>
            <a:endParaRPr lang="en-US"/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1752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2362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4</a:t>
            </a:r>
            <a:endParaRPr lang="en-US"/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2971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5</a:t>
            </a:r>
            <a:endParaRPr lang="en-US"/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auto">
          <a:xfrm>
            <a:off x="3581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6</a:t>
            </a:r>
            <a:endParaRPr lang="en-US"/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4191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7</a:t>
            </a:r>
            <a:endParaRPr lang="en-US"/>
          </a:p>
        </p:txBody>
      </p:sp>
      <p:sp>
        <p:nvSpPr>
          <p:cNvPr id="75786" name="AutoShape 10"/>
          <p:cNvSpPr>
            <a:spLocks noChangeArrowheads="1"/>
          </p:cNvSpPr>
          <p:nvPr/>
        </p:nvSpPr>
        <p:spPr bwMode="auto">
          <a:xfrm>
            <a:off x="4800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8</a:t>
            </a:r>
            <a:endParaRPr lang="en-US"/>
          </a:p>
        </p:txBody>
      </p:sp>
      <p:sp>
        <p:nvSpPr>
          <p:cNvPr id="75787" name="AutoShape 11"/>
          <p:cNvSpPr>
            <a:spLocks noChangeArrowheads="1"/>
          </p:cNvSpPr>
          <p:nvPr/>
        </p:nvSpPr>
        <p:spPr bwMode="auto">
          <a:xfrm>
            <a:off x="5410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9</a:t>
            </a:r>
            <a:endParaRPr lang="en-US"/>
          </a:p>
        </p:txBody>
      </p:sp>
      <p:sp>
        <p:nvSpPr>
          <p:cNvPr id="75788" name="AutoShape 12"/>
          <p:cNvSpPr>
            <a:spLocks noChangeArrowheads="1"/>
          </p:cNvSpPr>
          <p:nvPr/>
        </p:nvSpPr>
        <p:spPr bwMode="auto">
          <a:xfrm>
            <a:off x="6019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10</a:t>
            </a:r>
            <a:endParaRPr lang="en-US"/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>
            <a:off x="6629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11</a:t>
            </a:r>
            <a:endParaRPr lang="en-US"/>
          </a:p>
        </p:txBody>
      </p:sp>
      <p:sp>
        <p:nvSpPr>
          <p:cNvPr id="75790" name="AutoShape 14"/>
          <p:cNvSpPr>
            <a:spLocks noChangeArrowheads="1"/>
          </p:cNvSpPr>
          <p:nvPr/>
        </p:nvSpPr>
        <p:spPr bwMode="auto">
          <a:xfrm>
            <a:off x="7239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75791" name="AutoShape 15"/>
          <p:cNvCxnSpPr>
            <a:cxnSpLocks noChangeShapeType="1"/>
            <a:stCxn id="75779" idx="6"/>
            <a:endCxn id="75780" idx="2"/>
          </p:cNvCxnSpPr>
          <p:nvPr/>
        </p:nvCxnSpPr>
        <p:spPr bwMode="auto">
          <a:xfrm>
            <a:off x="762000" y="2319338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792" name="AutoShape 16"/>
          <p:cNvCxnSpPr>
            <a:cxnSpLocks noChangeShapeType="1"/>
            <a:stCxn id="75780" idx="6"/>
            <a:endCxn id="75781" idx="2"/>
          </p:cNvCxnSpPr>
          <p:nvPr/>
        </p:nvCxnSpPr>
        <p:spPr bwMode="auto">
          <a:xfrm>
            <a:off x="1295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793" name="AutoShape 17"/>
          <p:cNvSpPr>
            <a:spLocks noChangeArrowheads="1"/>
          </p:cNvSpPr>
          <p:nvPr/>
        </p:nvSpPr>
        <p:spPr bwMode="auto">
          <a:xfrm>
            <a:off x="7848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13</a:t>
            </a:r>
            <a:endParaRPr lang="en-US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8458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14</a:t>
            </a:r>
            <a:endParaRPr lang="en-US"/>
          </a:p>
        </p:txBody>
      </p:sp>
      <p:cxnSp>
        <p:nvCxnSpPr>
          <p:cNvPr id="75795" name="AutoShape 19"/>
          <p:cNvCxnSpPr>
            <a:cxnSpLocks noChangeShapeType="1"/>
            <a:stCxn id="75781" idx="6"/>
            <a:endCxn id="75782" idx="2"/>
          </p:cNvCxnSpPr>
          <p:nvPr/>
        </p:nvCxnSpPr>
        <p:spPr bwMode="auto">
          <a:xfrm>
            <a:off x="19050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796" name="AutoShape 20"/>
          <p:cNvCxnSpPr>
            <a:cxnSpLocks noChangeShapeType="1"/>
            <a:stCxn id="75782" idx="6"/>
            <a:endCxn id="75783" idx="2"/>
          </p:cNvCxnSpPr>
          <p:nvPr/>
        </p:nvCxnSpPr>
        <p:spPr bwMode="auto">
          <a:xfrm>
            <a:off x="2514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797" name="AutoShape 21"/>
          <p:cNvCxnSpPr>
            <a:cxnSpLocks noChangeShapeType="1"/>
            <a:stCxn id="75783" idx="6"/>
            <a:endCxn id="75784" idx="2"/>
          </p:cNvCxnSpPr>
          <p:nvPr/>
        </p:nvCxnSpPr>
        <p:spPr bwMode="auto">
          <a:xfrm>
            <a:off x="3124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798" name="AutoShape 22"/>
          <p:cNvCxnSpPr>
            <a:cxnSpLocks noChangeShapeType="1"/>
            <a:stCxn id="75784" idx="6"/>
            <a:endCxn id="75785" idx="2"/>
          </p:cNvCxnSpPr>
          <p:nvPr/>
        </p:nvCxnSpPr>
        <p:spPr bwMode="auto">
          <a:xfrm>
            <a:off x="37338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75799" name="AutoShape 23"/>
          <p:cNvCxnSpPr>
            <a:cxnSpLocks noChangeShapeType="1"/>
            <a:stCxn id="75785" idx="6"/>
            <a:endCxn id="75786" idx="2"/>
          </p:cNvCxnSpPr>
          <p:nvPr/>
        </p:nvCxnSpPr>
        <p:spPr bwMode="auto">
          <a:xfrm>
            <a:off x="4343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00" name="AutoShape 24"/>
          <p:cNvCxnSpPr>
            <a:cxnSpLocks noChangeShapeType="1"/>
            <a:stCxn id="75786" idx="6"/>
            <a:endCxn id="75787" idx="2"/>
          </p:cNvCxnSpPr>
          <p:nvPr/>
        </p:nvCxnSpPr>
        <p:spPr bwMode="auto">
          <a:xfrm>
            <a:off x="49530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75801" name="AutoShape 25"/>
          <p:cNvCxnSpPr>
            <a:cxnSpLocks noChangeShapeType="1"/>
            <a:stCxn id="75787" idx="6"/>
            <a:endCxn id="75788" idx="2"/>
          </p:cNvCxnSpPr>
          <p:nvPr/>
        </p:nvCxnSpPr>
        <p:spPr bwMode="auto">
          <a:xfrm>
            <a:off x="5562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02" name="AutoShape 26"/>
          <p:cNvCxnSpPr>
            <a:cxnSpLocks noChangeShapeType="1"/>
            <a:stCxn id="75788" idx="6"/>
            <a:endCxn id="75789" idx="2"/>
          </p:cNvCxnSpPr>
          <p:nvPr/>
        </p:nvCxnSpPr>
        <p:spPr bwMode="auto">
          <a:xfrm>
            <a:off x="6172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03" name="AutoShape 27"/>
          <p:cNvCxnSpPr>
            <a:cxnSpLocks noChangeShapeType="1"/>
            <a:stCxn id="75789" idx="6"/>
            <a:endCxn id="75790" idx="2"/>
          </p:cNvCxnSpPr>
          <p:nvPr/>
        </p:nvCxnSpPr>
        <p:spPr bwMode="auto">
          <a:xfrm>
            <a:off x="67818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04" name="AutoShape 28"/>
          <p:cNvCxnSpPr>
            <a:cxnSpLocks noChangeShapeType="1"/>
            <a:stCxn id="75790" idx="6"/>
            <a:endCxn id="75793" idx="2"/>
          </p:cNvCxnSpPr>
          <p:nvPr/>
        </p:nvCxnSpPr>
        <p:spPr bwMode="auto">
          <a:xfrm>
            <a:off x="73914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75805" name="AutoShape 29"/>
          <p:cNvCxnSpPr>
            <a:cxnSpLocks noChangeShapeType="1"/>
            <a:stCxn id="75793" idx="6"/>
            <a:endCxn id="75794" idx="2"/>
          </p:cNvCxnSpPr>
          <p:nvPr/>
        </p:nvCxnSpPr>
        <p:spPr bwMode="auto">
          <a:xfrm>
            <a:off x="80010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75808" name="AutoShape 32"/>
          <p:cNvCxnSpPr>
            <a:cxnSpLocks noChangeShapeType="1"/>
            <a:stCxn id="75780" idx="0"/>
            <a:endCxn id="75794" idx="1"/>
          </p:cNvCxnSpPr>
          <p:nvPr/>
        </p:nvCxnSpPr>
        <p:spPr bwMode="auto">
          <a:xfrm rot="5400000" flipV="1">
            <a:off x="4838700" y="-1376362"/>
            <a:ext cx="22225" cy="7261225"/>
          </a:xfrm>
          <a:prstGeom prst="curvedConnector3">
            <a:avLst>
              <a:gd name="adj1" fmla="val -5000005"/>
            </a:avLst>
          </a:prstGeom>
          <a:noFill/>
          <a:ln w="22225">
            <a:solidFill>
              <a:srgbClr val="00FFFF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09" name="AutoShape 33"/>
          <p:cNvCxnSpPr>
            <a:cxnSpLocks noChangeShapeType="1"/>
            <a:stCxn id="75781" idx="0"/>
            <a:endCxn id="75787" idx="0"/>
          </p:cNvCxnSpPr>
          <p:nvPr/>
        </p:nvCxnSpPr>
        <p:spPr bwMode="auto">
          <a:xfrm rot="5400000" flipV="1">
            <a:off x="3656806" y="415132"/>
            <a:ext cx="1587" cy="3657600"/>
          </a:xfrm>
          <a:prstGeom prst="curvedConnector3">
            <a:avLst>
              <a:gd name="adj1" fmla="val -43100005"/>
            </a:avLst>
          </a:prstGeom>
          <a:noFill/>
          <a:ln w="22225">
            <a:solidFill>
              <a:srgbClr val="993366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10" name="AutoShape 34"/>
          <p:cNvCxnSpPr>
            <a:cxnSpLocks noChangeShapeType="1"/>
            <a:stCxn id="75782" idx="0"/>
            <a:endCxn id="75785" idx="0"/>
          </p:cNvCxnSpPr>
          <p:nvPr/>
        </p:nvCxnSpPr>
        <p:spPr bwMode="auto">
          <a:xfrm rot="5400000" flipV="1">
            <a:off x="3352006" y="1329532"/>
            <a:ext cx="1587" cy="1828800"/>
          </a:xfrm>
          <a:prstGeom prst="curvedConnector3">
            <a:avLst>
              <a:gd name="adj1" fmla="val -217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11" name="AutoShape 35"/>
          <p:cNvCxnSpPr>
            <a:cxnSpLocks noChangeShapeType="1"/>
            <a:stCxn id="75789" idx="0"/>
            <a:endCxn id="75793" idx="0"/>
          </p:cNvCxnSpPr>
          <p:nvPr/>
        </p:nvCxnSpPr>
        <p:spPr bwMode="auto">
          <a:xfrm rot="5400000" flipV="1">
            <a:off x="7314406" y="1634332"/>
            <a:ext cx="1587" cy="1219200"/>
          </a:xfrm>
          <a:prstGeom prst="curvedConnector3">
            <a:avLst>
              <a:gd name="adj1" fmla="val -24500005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5825" name="AutoShape 49"/>
          <p:cNvSpPr>
            <a:spLocks noChangeArrowheads="1"/>
          </p:cNvSpPr>
          <p:nvPr/>
        </p:nvSpPr>
        <p:spPr bwMode="auto">
          <a:xfrm>
            <a:off x="3657600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</a:t>
            </a:r>
            <a:endParaRPr lang="en-US"/>
          </a:p>
        </p:txBody>
      </p:sp>
      <p:sp>
        <p:nvSpPr>
          <p:cNvPr id="75826" name="AutoShape 50"/>
          <p:cNvSpPr>
            <a:spLocks noChangeArrowheads="1"/>
          </p:cNvSpPr>
          <p:nvPr/>
        </p:nvSpPr>
        <p:spPr bwMode="auto">
          <a:xfrm>
            <a:off x="2667000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2</a:t>
            </a:r>
            <a:endParaRPr lang="en-US"/>
          </a:p>
        </p:txBody>
      </p:sp>
      <p:sp>
        <p:nvSpPr>
          <p:cNvPr id="75827" name="AutoShape 51"/>
          <p:cNvSpPr>
            <a:spLocks noChangeArrowheads="1"/>
          </p:cNvSpPr>
          <p:nvPr/>
        </p:nvSpPr>
        <p:spPr bwMode="auto">
          <a:xfrm>
            <a:off x="1905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3</a:t>
            </a:r>
            <a:endParaRPr lang="en-US"/>
          </a:p>
        </p:txBody>
      </p:sp>
      <p:sp>
        <p:nvSpPr>
          <p:cNvPr id="75828" name="AutoShape 52"/>
          <p:cNvSpPr>
            <a:spLocks noChangeArrowheads="1"/>
          </p:cNvSpPr>
          <p:nvPr/>
        </p:nvSpPr>
        <p:spPr bwMode="auto">
          <a:xfrm>
            <a:off x="1066800" y="4800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4</a:t>
            </a:r>
            <a:endParaRPr lang="en-US"/>
          </a:p>
        </p:txBody>
      </p:sp>
      <p:cxnSp>
        <p:nvCxnSpPr>
          <p:cNvPr id="75829" name="AutoShape 53"/>
          <p:cNvCxnSpPr>
            <a:cxnSpLocks noChangeShapeType="1"/>
            <a:stCxn id="75825" idx="2"/>
            <a:endCxn id="75826" idx="7"/>
          </p:cNvCxnSpPr>
          <p:nvPr/>
        </p:nvCxnSpPr>
        <p:spPr bwMode="auto">
          <a:xfrm flipH="1">
            <a:off x="2797175" y="3505200"/>
            <a:ext cx="8604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30" name="AutoShape 54"/>
          <p:cNvCxnSpPr>
            <a:cxnSpLocks noChangeShapeType="1"/>
            <a:stCxn id="75826" idx="3"/>
            <a:endCxn id="75827" idx="7"/>
          </p:cNvCxnSpPr>
          <p:nvPr/>
        </p:nvCxnSpPr>
        <p:spPr bwMode="auto">
          <a:xfrm flipH="1">
            <a:off x="2035175" y="3940175"/>
            <a:ext cx="654050" cy="34925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31" name="AutoShape 55"/>
          <p:cNvCxnSpPr>
            <a:cxnSpLocks noChangeShapeType="1"/>
            <a:stCxn id="75827" idx="3"/>
            <a:endCxn id="75828" idx="0"/>
          </p:cNvCxnSpPr>
          <p:nvPr/>
        </p:nvCxnSpPr>
        <p:spPr bwMode="auto">
          <a:xfrm flipH="1">
            <a:off x="1143000" y="4397375"/>
            <a:ext cx="784225" cy="4032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832" name="AutoShape 56"/>
          <p:cNvSpPr>
            <a:spLocks noChangeArrowheads="1"/>
          </p:cNvSpPr>
          <p:nvPr/>
        </p:nvSpPr>
        <p:spPr bwMode="auto">
          <a:xfrm>
            <a:off x="609600" y="5257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5</a:t>
            </a:r>
            <a:endParaRPr lang="en-US"/>
          </a:p>
        </p:txBody>
      </p:sp>
      <p:cxnSp>
        <p:nvCxnSpPr>
          <p:cNvPr id="75833" name="AutoShape 57"/>
          <p:cNvCxnSpPr>
            <a:cxnSpLocks noChangeShapeType="1"/>
            <a:stCxn id="75828" idx="3"/>
            <a:endCxn id="75832" idx="0"/>
          </p:cNvCxnSpPr>
          <p:nvPr/>
        </p:nvCxnSpPr>
        <p:spPr bwMode="auto">
          <a:xfrm flipH="1">
            <a:off x="685800" y="4930775"/>
            <a:ext cx="4032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834" name="AutoShape 58"/>
          <p:cNvSpPr>
            <a:spLocks noChangeArrowheads="1"/>
          </p:cNvSpPr>
          <p:nvPr/>
        </p:nvSpPr>
        <p:spPr bwMode="auto">
          <a:xfrm>
            <a:off x="457200" y="571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6</a:t>
            </a:r>
            <a:endParaRPr lang="en-US"/>
          </a:p>
        </p:txBody>
      </p:sp>
      <p:cxnSp>
        <p:nvCxnSpPr>
          <p:cNvPr id="75835" name="AutoShape 59"/>
          <p:cNvCxnSpPr>
            <a:cxnSpLocks noChangeShapeType="1"/>
            <a:stCxn id="75832" idx="3"/>
            <a:endCxn id="75834" idx="0"/>
          </p:cNvCxnSpPr>
          <p:nvPr/>
        </p:nvCxnSpPr>
        <p:spPr bwMode="auto">
          <a:xfrm flipH="1">
            <a:off x="533400" y="5387975"/>
            <a:ext cx="984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836" name="AutoShape 60"/>
          <p:cNvSpPr>
            <a:spLocks noChangeArrowheads="1"/>
          </p:cNvSpPr>
          <p:nvPr/>
        </p:nvSpPr>
        <p:spPr bwMode="auto">
          <a:xfrm>
            <a:off x="1524000" y="5257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7</a:t>
            </a:r>
            <a:endParaRPr lang="en-US"/>
          </a:p>
        </p:txBody>
      </p:sp>
      <p:cxnSp>
        <p:nvCxnSpPr>
          <p:cNvPr id="75837" name="AutoShape 61"/>
          <p:cNvCxnSpPr>
            <a:cxnSpLocks noChangeShapeType="1"/>
            <a:stCxn id="75828" idx="5"/>
            <a:endCxn id="75836" idx="1"/>
          </p:cNvCxnSpPr>
          <p:nvPr/>
        </p:nvCxnSpPr>
        <p:spPr bwMode="auto">
          <a:xfrm>
            <a:off x="1196975" y="4930775"/>
            <a:ext cx="349250" cy="349250"/>
          </a:xfrm>
          <a:prstGeom prst="straightConnector1">
            <a:avLst/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75838" name="AutoShape 62"/>
          <p:cNvSpPr>
            <a:spLocks noChangeArrowheads="1"/>
          </p:cNvSpPr>
          <p:nvPr/>
        </p:nvSpPr>
        <p:spPr bwMode="auto">
          <a:xfrm>
            <a:off x="1295400" y="571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8</a:t>
            </a:r>
            <a:endParaRPr lang="en-US"/>
          </a:p>
        </p:txBody>
      </p:sp>
      <p:cxnSp>
        <p:nvCxnSpPr>
          <p:cNvPr id="75839" name="AutoShape 63"/>
          <p:cNvCxnSpPr>
            <a:cxnSpLocks noChangeShapeType="1"/>
            <a:stCxn id="75836" idx="3"/>
            <a:endCxn id="75838" idx="0"/>
          </p:cNvCxnSpPr>
          <p:nvPr/>
        </p:nvCxnSpPr>
        <p:spPr bwMode="auto">
          <a:xfrm flipH="1">
            <a:off x="1371600" y="5387975"/>
            <a:ext cx="1746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840" name="AutoShape 64"/>
          <p:cNvSpPr>
            <a:spLocks noChangeArrowheads="1"/>
          </p:cNvSpPr>
          <p:nvPr/>
        </p:nvSpPr>
        <p:spPr bwMode="auto">
          <a:xfrm>
            <a:off x="2971800" y="4876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9</a:t>
            </a:r>
            <a:endParaRPr lang="en-US"/>
          </a:p>
        </p:txBody>
      </p:sp>
      <p:cxnSp>
        <p:nvCxnSpPr>
          <p:cNvPr id="75841" name="AutoShape 65"/>
          <p:cNvCxnSpPr>
            <a:cxnSpLocks noChangeShapeType="1"/>
            <a:stCxn id="75827" idx="5"/>
            <a:endCxn id="75840" idx="0"/>
          </p:cNvCxnSpPr>
          <p:nvPr/>
        </p:nvCxnSpPr>
        <p:spPr bwMode="auto">
          <a:xfrm>
            <a:off x="2035175" y="4397375"/>
            <a:ext cx="1012825" cy="479425"/>
          </a:xfrm>
          <a:prstGeom prst="straightConnector1">
            <a:avLst/>
          </a:prstGeom>
          <a:noFill/>
          <a:ln w="22225">
            <a:solidFill>
              <a:srgbClr val="993366"/>
            </a:solidFill>
            <a:round/>
            <a:headEnd/>
            <a:tailEnd type="triangle" w="med" len="med"/>
          </a:ln>
          <a:effectLst/>
        </p:spPr>
      </p:cxnSp>
      <p:sp>
        <p:nvSpPr>
          <p:cNvPr id="75842" name="AutoShape 66"/>
          <p:cNvSpPr>
            <a:spLocks noChangeArrowheads="1"/>
          </p:cNvSpPr>
          <p:nvPr/>
        </p:nvSpPr>
        <p:spPr bwMode="auto">
          <a:xfrm>
            <a:off x="2667000" y="5334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10</a:t>
            </a:r>
            <a:endParaRPr lang="en-US"/>
          </a:p>
        </p:txBody>
      </p:sp>
      <p:cxnSp>
        <p:nvCxnSpPr>
          <p:cNvPr id="75843" name="AutoShape 67"/>
          <p:cNvCxnSpPr>
            <a:cxnSpLocks noChangeShapeType="1"/>
            <a:stCxn id="75840" idx="3"/>
            <a:endCxn id="75842" idx="0"/>
          </p:cNvCxnSpPr>
          <p:nvPr/>
        </p:nvCxnSpPr>
        <p:spPr bwMode="auto">
          <a:xfrm flipH="1">
            <a:off x="2743200" y="5006975"/>
            <a:ext cx="2508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44" name="AutoShape 68"/>
          <p:cNvCxnSpPr>
            <a:cxnSpLocks noChangeShapeType="1"/>
            <a:stCxn id="75842" idx="3"/>
            <a:endCxn id="75848" idx="0"/>
          </p:cNvCxnSpPr>
          <p:nvPr/>
        </p:nvCxnSpPr>
        <p:spPr bwMode="auto">
          <a:xfrm flipH="1">
            <a:off x="2438400" y="5464175"/>
            <a:ext cx="2508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845" name="AutoShape 69"/>
          <p:cNvSpPr>
            <a:spLocks noChangeArrowheads="1"/>
          </p:cNvSpPr>
          <p:nvPr/>
        </p:nvSpPr>
        <p:spPr bwMode="auto">
          <a:xfrm>
            <a:off x="1981200" y="6248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12</a:t>
            </a:r>
            <a:endParaRPr lang="en-US"/>
          </a:p>
        </p:txBody>
      </p:sp>
      <p:cxnSp>
        <p:nvCxnSpPr>
          <p:cNvPr id="75846" name="AutoShape 70"/>
          <p:cNvCxnSpPr>
            <a:cxnSpLocks noChangeShapeType="1"/>
            <a:stCxn id="75848" idx="3"/>
            <a:endCxn id="75845" idx="0"/>
          </p:cNvCxnSpPr>
          <p:nvPr/>
        </p:nvCxnSpPr>
        <p:spPr bwMode="auto">
          <a:xfrm flipH="1">
            <a:off x="2057400" y="5921375"/>
            <a:ext cx="327025" cy="3270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847" name="AutoShape 71"/>
          <p:cNvCxnSpPr>
            <a:cxnSpLocks noChangeShapeType="1"/>
            <a:stCxn id="75848" idx="5"/>
            <a:endCxn id="75849" idx="1"/>
          </p:cNvCxnSpPr>
          <p:nvPr/>
        </p:nvCxnSpPr>
        <p:spPr bwMode="auto">
          <a:xfrm>
            <a:off x="2492375" y="5921375"/>
            <a:ext cx="273050" cy="3492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75848" name="AutoShape 72"/>
          <p:cNvSpPr>
            <a:spLocks noChangeArrowheads="1"/>
          </p:cNvSpPr>
          <p:nvPr/>
        </p:nvSpPr>
        <p:spPr bwMode="auto">
          <a:xfrm>
            <a:off x="2362200" y="5791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11</a:t>
            </a:r>
            <a:endParaRPr lang="en-US"/>
          </a:p>
        </p:txBody>
      </p:sp>
      <p:sp>
        <p:nvSpPr>
          <p:cNvPr id="75849" name="AutoShape 73"/>
          <p:cNvSpPr>
            <a:spLocks noChangeArrowheads="1"/>
          </p:cNvSpPr>
          <p:nvPr/>
        </p:nvSpPr>
        <p:spPr bwMode="auto">
          <a:xfrm>
            <a:off x="2743200" y="6248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13</a:t>
            </a:r>
            <a:endParaRPr lang="en-US"/>
          </a:p>
        </p:txBody>
      </p:sp>
      <p:sp>
        <p:nvSpPr>
          <p:cNvPr id="75850" name="AutoShape 74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14</a:t>
            </a:r>
            <a:endParaRPr lang="en-US"/>
          </a:p>
        </p:txBody>
      </p:sp>
      <p:cxnSp>
        <p:nvCxnSpPr>
          <p:cNvPr id="75851" name="AutoShape 75"/>
          <p:cNvCxnSpPr>
            <a:cxnSpLocks noChangeShapeType="1"/>
            <a:stCxn id="75826" idx="5"/>
            <a:endCxn id="75850" idx="1"/>
          </p:cNvCxnSpPr>
          <p:nvPr/>
        </p:nvCxnSpPr>
        <p:spPr bwMode="auto">
          <a:xfrm>
            <a:off x="2797175" y="3940175"/>
            <a:ext cx="730250" cy="349250"/>
          </a:xfrm>
          <a:prstGeom prst="straightConnector1">
            <a:avLst/>
          </a:prstGeom>
          <a:noFill/>
          <a:ln w="22225">
            <a:solidFill>
              <a:srgbClr val="00CCFF"/>
            </a:solidFill>
            <a:round/>
            <a:headEnd/>
            <a:tailEnd type="triangle" w="med" len="med"/>
          </a:ln>
          <a:effectLst/>
        </p:spPr>
      </p:cxnSp>
      <p:sp>
        <p:nvSpPr>
          <p:cNvPr id="75852" name="Rectangle 76"/>
          <p:cNvSpPr>
            <a:spLocks noChangeArrowheads="1"/>
          </p:cNvSpPr>
          <p:nvPr/>
        </p:nvSpPr>
        <p:spPr bwMode="auto">
          <a:xfrm>
            <a:off x="4724400" y="3505200"/>
            <a:ext cx="41148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 u="sng">
                <a:solidFill>
                  <a:schemeClr val="bg1"/>
                </a:solidFill>
                <a:latin typeface="Arial" charset="0"/>
              </a:rPr>
              <a:t>Tree decomposition of NW</a:t>
            </a: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Nodes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NW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and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T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are the same</a:t>
            </a: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Edges: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(u,v)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a linear edge of NW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and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not a pop node then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the left-son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u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(u,v)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a nesting edge then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v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is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the right-son of </a:t>
            </a:r>
            <a:r>
              <a:rPr lang="en-US" sz="1800" i="1">
                <a:solidFill>
                  <a:schemeClr val="bg1"/>
                </a:solidFill>
                <a:latin typeface="Arial" charset="0"/>
              </a:rPr>
              <a:t>u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latin typeface="Arial" charset="0"/>
              </a:rPr>
              <a:t> </a:t>
            </a:r>
          </a:p>
        </p:txBody>
      </p:sp>
      <p:sp>
        <p:nvSpPr>
          <p:cNvPr id="75853" name="Line 77"/>
          <p:cNvSpPr>
            <a:spLocks noChangeShapeType="1"/>
          </p:cNvSpPr>
          <p:nvPr/>
        </p:nvSpPr>
        <p:spPr bwMode="auto">
          <a:xfrm>
            <a:off x="152400" y="3200400"/>
            <a:ext cx="8610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55" name="Freeform 79"/>
          <p:cNvSpPr>
            <a:spLocks/>
          </p:cNvSpPr>
          <p:nvPr/>
        </p:nvSpPr>
        <p:spPr bwMode="auto">
          <a:xfrm>
            <a:off x="685800" y="5092700"/>
            <a:ext cx="685800" cy="6985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96" y="200"/>
              </a:cxn>
              <a:cxn ang="0">
                <a:pos x="288" y="8"/>
              </a:cxn>
              <a:cxn ang="0">
                <a:pos x="432" y="152"/>
              </a:cxn>
            </a:cxnLst>
            <a:rect l="0" t="0" r="r" b="b"/>
            <a:pathLst>
              <a:path w="432" h="440">
                <a:moveTo>
                  <a:pt x="0" y="440"/>
                </a:moveTo>
                <a:cubicBezTo>
                  <a:pt x="24" y="356"/>
                  <a:pt x="48" y="272"/>
                  <a:pt x="96" y="200"/>
                </a:cubicBezTo>
                <a:cubicBezTo>
                  <a:pt x="144" y="128"/>
                  <a:pt x="232" y="16"/>
                  <a:pt x="288" y="8"/>
                </a:cubicBezTo>
                <a:cubicBezTo>
                  <a:pt x="344" y="0"/>
                  <a:pt x="408" y="128"/>
                  <a:pt x="432" y="15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56" name="Freeform 80"/>
          <p:cNvSpPr>
            <a:spLocks/>
          </p:cNvSpPr>
          <p:nvPr/>
        </p:nvSpPr>
        <p:spPr bwMode="auto">
          <a:xfrm>
            <a:off x="1435100" y="4572000"/>
            <a:ext cx="1384300" cy="1308100"/>
          </a:xfrm>
          <a:custGeom>
            <a:avLst/>
            <a:gdLst/>
            <a:ahLst/>
            <a:cxnLst>
              <a:cxn ang="0">
                <a:pos x="56" y="824"/>
              </a:cxn>
              <a:cxn ang="0">
                <a:pos x="248" y="440"/>
              </a:cxn>
              <a:cxn ang="0">
                <a:pos x="8" y="200"/>
              </a:cxn>
              <a:cxn ang="0">
                <a:pos x="296" y="8"/>
              </a:cxn>
              <a:cxn ang="0">
                <a:pos x="872" y="248"/>
              </a:cxn>
            </a:cxnLst>
            <a:rect l="0" t="0" r="r" b="b"/>
            <a:pathLst>
              <a:path w="872" h="824">
                <a:moveTo>
                  <a:pt x="56" y="824"/>
                </a:moveTo>
                <a:cubicBezTo>
                  <a:pt x="156" y="684"/>
                  <a:pt x="256" y="544"/>
                  <a:pt x="248" y="440"/>
                </a:cubicBezTo>
                <a:cubicBezTo>
                  <a:pt x="240" y="336"/>
                  <a:pt x="0" y="272"/>
                  <a:pt x="8" y="200"/>
                </a:cubicBezTo>
                <a:cubicBezTo>
                  <a:pt x="16" y="128"/>
                  <a:pt x="152" y="0"/>
                  <a:pt x="296" y="8"/>
                </a:cubicBezTo>
                <a:cubicBezTo>
                  <a:pt x="440" y="16"/>
                  <a:pt x="656" y="132"/>
                  <a:pt x="872" y="2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57" name="Freeform 81"/>
          <p:cNvSpPr>
            <a:spLocks/>
          </p:cNvSpPr>
          <p:nvPr/>
        </p:nvSpPr>
        <p:spPr bwMode="auto">
          <a:xfrm>
            <a:off x="2349500" y="4114800"/>
            <a:ext cx="1003300" cy="2133600"/>
          </a:xfrm>
          <a:custGeom>
            <a:avLst/>
            <a:gdLst/>
            <a:ahLst/>
            <a:cxnLst>
              <a:cxn ang="0">
                <a:pos x="392" y="1344"/>
              </a:cxn>
              <a:cxn ang="0">
                <a:pos x="248" y="1056"/>
              </a:cxn>
              <a:cxn ang="0">
                <a:pos x="584" y="528"/>
              </a:cxn>
              <a:cxn ang="0">
                <a:pos x="56" y="144"/>
              </a:cxn>
              <a:cxn ang="0">
                <a:pos x="248" y="0"/>
              </a:cxn>
              <a:cxn ang="0">
                <a:pos x="632" y="144"/>
              </a:cxn>
            </a:cxnLst>
            <a:rect l="0" t="0" r="r" b="b"/>
            <a:pathLst>
              <a:path w="632" h="1344">
                <a:moveTo>
                  <a:pt x="392" y="1344"/>
                </a:moveTo>
                <a:cubicBezTo>
                  <a:pt x="304" y="1268"/>
                  <a:pt x="216" y="1192"/>
                  <a:pt x="248" y="1056"/>
                </a:cubicBezTo>
                <a:cubicBezTo>
                  <a:pt x="280" y="920"/>
                  <a:pt x="616" y="680"/>
                  <a:pt x="584" y="528"/>
                </a:cubicBezTo>
                <a:cubicBezTo>
                  <a:pt x="552" y="376"/>
                  <a:pt x="112" y="232"/>
                  <a:pt x="56" y="144"/>
                </a:cubicBezTo>
                <a:cubicBezTo>
                  <a:pt x="0" y="56"/>
                  <a:pt x="152" y="0"/>
                  <a:pt x="248" y="0"/>
                </a:cubicBezTo>
                <a:cubicBezTo>
                  <a:pt x="344" y="0"/>
                  <a:pt x="488" y="72"/>
                  <a:pt x="632" y="14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58" name="Freeform 82"/>
          <p:cNvSpPr>
            <a:spLocks/>
          </p:cNvSpPr>
          <p:nvPr/>
        </p:nvSpPr>
        <p:spPr bwMode="auto">
          <a:xfrm>
            <a:off x="2209800" y="6070600"/>
            <a:ext cx="381000" cy="3302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96" y="16"/>
              </a:cxn>
              <a:cxn ang="0">
                <a:pos x="240" y="112"/>
              </a:cxn>
            </a:cxnLst>
            <a:rect l="0" t="0" r="r" b="b"/>
            <a:pathLst>
              <a:path w="240" h="208">
                <a:moveTo>
                  <a:pt x="0" y="208"/>
                </a:moveTo>
                <a:cubicBezTo>
                  <a:pt x="28" y="120"/>
                  <a:pt x="56" y="32"/>
                  <a:pt x="96" y="16"/>
                </a:cubicBezTo>
                <a:cubicBezTo>
                  <a:pt x="136" y="0"/>
                  <a:pt x="188" y="56"/>
                  <a:pt x="240" y="11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55" grpId="0" animBg="1"/>
      <p:bldP spid="75856" grpId="0" animBg="1"/>
      <p:bldP spid="75857" grpId="0" animBg="1"/>
      <p:bldP spid="758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sz="3600"/>
              <a:t>Nested words have bounded tree-width </a:t>
            </a:r>
            <a:endParaRPr lang="en-US"/>
          </a:p>
        </p:txBody>
      </p:sp>
      <p:sp>
        <p:nvSpPr>
          <p:cNvPr id="104451" name="AutoShape 3"/>
          <p:cNvSpPr>
            <a:spLocks noChangeArrowheads="1"/>
          </p:cNvSpPr>
          <p:nvPr/>
        </p:nvSpPr>
        <p:spPr bwMode="auto">
          <a:xfrm>
            <a:off x="609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</a:t>
            </a:r>
            <a:endParaRPr lang="en-US"/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2</a:t>
            </a:r>
            <a:endParaRPr lang="en-US"/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1752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2362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4</a:t>
            </a:r>
            <a:endParaRPr lang="en-US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2971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5</a:t>
            </a:r>
            <a:endParaRPr lang="en-US"/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3581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6</a:t>
            </a:r>
            <a:endParaRPr lang="en-US"/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4191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7</a:t>
            </a:r>
            <a:endParaRPr lang="en-US"/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>
            <a:off x="4800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8</a:t>
            </a:r>
            <a:endParaRPr lang="en-US"/>
          </a:p>
        </p:txBody>
      </p:sp>
      <p:sp>
        <p:nvSpPr>
          <p:cNvPr id="104459" name="AutoShape 11"/>
          <p:cNvSpPr>
            <a:spLocks noChangeArrowheads="1"/>
          </p:cNvSpPr>
          <p:nvPr/>
        </p:nvSpPr>
        <p:spPr bwMode="auto">
          <a:xfrm>
            <a:off x="5410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9</a:t>
            </a:r>
            <a:endParaRPr lang="en-US"/>
          </a:p>
        </p:txBody>
      </p:sp>
      <p:sp>
        <p:nvSpPr>
          <p:cNvPr id="104460" name="AutoShape 12"/>
          <p:cNvSpPr>
            <a:spLocks noChangeArrowheads="1"/>
          </p:cNvSpPr>
          <p:nvPr/>
        </p:nvSpPr>
        <p:spPr bwMode="auto">
          <a:xfrm>
            <a:off x="60198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10</a:t>
            </a:r>
            <a:endParaRPr lang="en-US"/>
          </a:p>
        </p:txBody>
      </p:sp>
      <p:sp>
        <p:nvSpPr>
          <p:cNvPr id="104461" name="AutoShape 13"/>
          <p:cNvSpPr>
            <a:spLocks noChangeArrowheads="1"/>
          </p:cNvSpPr>
          <p:nvPr/>
        </p:nvSpPr>
        <p:spPr bwMode="auto">
          <a:xfrm>
            <a:off x="66294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11</a:t>
            </a:r>
            <a:endParaRPr lang="en-US"/>
          </a:p>
        </p:txBody>
      </p:sp>
      <p:sp>
        <p:nvSpPr>
          <p:cNvPr id="104462" name="AutoShape 14"/>
          <p:cNvSpPr>
            <a:spLocks noChangeArrowheads="1"/>
          </p:cNvSpPr>
          <p:nvPr/>
        </p:nvSpPr>
        <p:spPr bwMode="auto">
          <a:xfrm>
            <a:off x="72390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4463" name="AutoShape 15"/>
          <p:cNvCxnSpPr>
            <a:cxnSpLocks noChangeShapeType="1"/>
            <a:stCxn id="104451" idx="6"/>
            <a:endCxn id="104452" idx="2"/>
          </p:cNvCxnSpPr>
          <p:nvPr/>
        </p:nvCxnSpPr>
        <p:spPr bwMode="auto">
          <a:xfrm>
            <a:off x="762000" y="2319338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64" name="AutoShape 16"/>
          <p:cNvCxnSpPr>
            <a:cxnSpLocks noChangeShapeType="1"/>
            <a:stCxn id="104452" idx="6"/>
            <a:endCxn id="104453" idx="2"/>
          </p:cNvCxnSpPr>
          <p:nvPr/>
        </p:nvCxnSpPr>
        <p:spPr bwMode="auto">
          <a:xfrm>
            <a:off x="1295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65" name="AutoShape 17"/>
          <p:cNvSpPr>
            <a:spLocks noChangeArrowheads="1"/>
          </p:cNvSpPr>
          <p:nvPr/>
        </p:nvSpPr>
        <p:spPr bwMode="auto">
          <a:xfrm>
            <a:off x="78486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13</a:t>
            </a:r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8458200" y="2243138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00"/>
              <a:t>14</a:t>
            </a:r>
            <a:endParaRPr lang="en-US"/>
          </a:p>
        </p:txBody>
      </p:sp>
      <p:cxnSp>
        <p:nvCxnSpPr>
          <p:cNvPr id="104467" name="AutoShape 19"/>
          <p:cNvCxnSpPr>
            <a:cxnSpLocks noChangeShapeType="1"/>
            <a:stCxn id="104453" idx="6"/>
            <a:endCxn id="104454" idx="2"/>
          </p:cNvCxnSpPr>
          <p:nvPr/>
        </p:nvCxnSpPr>
        <p:spPr bwMode="auto">
          <a:xfrm>
            <a:off x="19050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68" name="AutoShape 20"/>
          <p:cNvCxnSpPr>
            <a:cxnSpLocks noChangeShapeType="1"/>
            <a:stCxn id="104454" idx="6"/>
            <a:endCxn id="104455" idx="2"/>
          </p:cNvCxnSpPr>
          <p:nvPr/>
        </p:nvCxnSpPr>
        <p:spPr bwMode="auto">
          <a:xfrm>
            <a:off x="2514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69" name="AutoShape 21"/>
          <p:cNvCxnSpPr>
            <a:cxnSpLocks noChangeShapeType="1"/>
            <a:stCxn id="104455" idx="6"/>
            <a:endCxn id="104456" idx="2"/>
          </p:cNvCxnSpPr>
          <p:nvPr/>
        </p:nvCxnSpPr>
        <p:spPr bwMode="auto">
          <a:xfrm>
            <a:off x="3124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0" name="AutoShape 22"/>
          <p:cNvCxnSpPr>
            <a:cxnSpLocks noChangeShapeType="1"/>
            <a:stCxn id="104456" idx="6"/>
            <a:endCxn id="104457" idx="2"/>
          </p:cNvCxnSpPr>
          <p:nvPr/>
        </p:nvCxnSpPr>
        <p:spPr bwMode="auto">
          <a:xfrm>
            <a:off x="37338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04471" name="AutoShape 23"/>
          <p:cNvCxnSpPr>
            <a:cxnSpLocks noChangeShapeType="1"/>
            <a:stCxn id="104457" idx="6"/>
            <a:endCxn id="104458" idx="2"/>
          </p:cNvCxnSpPr>
          <p:nvPr/>
        </p:nvCxnSpPr>
        <p:spPr bwMode="auto">
          <a:xfrm>
            <a:off x="43434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2" name="AutoShape 24"/>
          <p:cNvCxnSpPr>
            <a:cxnSpLocks noChangeShapeType="1"/>
            <a:stCxn id="104458" idx="6"/>
            <a:endCxn id="104459" idx="2"/>
          </p:cNvCxnSpPr>
          <p:nvPr/>
        </p:nvCxnSpPr>
        <p:spPr bwMode="auto">
          <a:xfrm>
            <a:off x="49530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04473" name="AutoShape 25"/>
          <p:cNvCxnSpPr>
            <a:cxnSpLocks noChangeShapeType="1"/>
            <a:stCxn id="104459" idx="6"/>
            <a:endCxn id="104460" idx="2"/>
          </p:cNvCxnSpPr>
          <p:nvPr/>
        </p:nvCxnSpPr>
        <p:spPr bwMode="auto">
          <a:xfrm>
            <a:off x="55626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4" name="AutoShape 26"/>
          <p:cNvCxnSpPr>
            <a:cxnSpLocks noChangeShapeType="1"/>
            <a:stCxn id="104460" idx="6"/>
            <a:endCxn id="104461" idx="2"/>
          </p:cNvCxnSpPr>
          <p:nvPr/>
        </p:nvCxnSpPr>
        <p:spPr bwMode="auto">
          <a:xfrm>
            <a:off x="61722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5" name="AutoShape 27"/>
          <p:cNvCxnSpPr>
            <a:cxnSpLocks noChangeShapeType="1"/>
            <a:stCxn id="104461" idx="6"/>
            <a:endCxn id="104462" idx="2"/>
          </p:cNvCxnSpPr>
          <p:nvPr/>
        </p:nvCxnSpPr>
        <p:spPr bwMode="auto">
          <a:xfrm>
            <a:off x="6781800" y="2319338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6" name="AutoShape 28"/>
          <p:cNvCxnSpPr>
            <a:cxnSpLocks noChangeShapeType="1"/>
            <a:stCxn id="104462" idx="6"/>
            <a:endCxn id="104465" idx="2"/>
          </p:cNvCxnSpPr>
          <p:nvPr/>
        </p:nvCxnSpPr>
        <p:spPr bwMode="auto">
          <a:xfrm>
            <a:off x="73914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04477" name="AutoShape 29"/>
          <p:cNvCxnSpPr>
            <a:cxnSpLocks noChangeShapeType="1"/>
            <a:stCxn id="104465" idx="6"/>
            <a:endCxn id="104466" idx="2"/>
          </p:cNvCxnSpPr>
          <p:nvPr/>
        </p:nvCxnSpPr>
        <p:spPr bwMode="auto">
          <a:xfrm>
            <a:off x="8001000" y="2319338"/>
            <a:ext cx="457200" cy="0"/>
          </a:xfrm>
          <a:prstGeom prst="straightConnector1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04478" name="AutoShape 30"/>
          <p:cNvCxnSpPr>
            <a:cxnSpLocks noChangeShapeType="1"/>
            <a:stCxn id="104452" idx="0"/>
            <a:endCxn id="104466" idx="1"/>
          </p:cNvCxnSpPr>
          <p:nvPr/>
        </p:nvCxnSpPr>
        <p:spPr bwMode="auto">
          <a:xfrm rot="5400000" flipV="1">
            <a:off x="4838700" y="-1376362"/>
            <a:ext cx="22225" cy="7261225"/>
          </a:xfrm>
          <a:prstGeom prst="curvedConnector3">
            <a:avLst>
              <a:gd name="adj1" fmla="val -5000005"/>
            </a:avLst>
          </a:prstGeom>
          <a:noFill/>
          <a:ln w="22225">
            <a:solidFill>
              <a:srgbClr val="00FF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79" name="AutoShape 31"/>
          <p:cNvCxnSpPr>
            <a:cxnSpLocks noChangeShapeType="1"/>
            <a:stCxn id="104453" idx="0"/>
            <a:endCxn id="104459" idx="0"/>
          </p:cNvCxnSpPr>
          <p:nvPr/>
        </p:nvCxnSpPr>
        <p:spPr bwMode="auto">
          <a:xfrm rot="5400000" flipV="1">
            <a:off x="3656806" y="415132"/>
            <a:ext cx="1587" cy="3657600"/>
          </a:xfrm>
          <a:prstGeom prst="curvedConnector3">
            <a:avLst>
              <a:gd name="adj1" fmla="val -43100005"/>
            </a:avLst>
          </a:prstGeom>
          <a:noFill/>
          <a:ln w="22225">
            <a:solidFill>
              <a:srgbClr val="993366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80" name="AutoShape 32"/>
          <p:cNvCxnSpPr>
            <a:cxnSpLocks noChangeShapeType="1"/>
            <a:stCxn id="104454" idx="0"/>
            <a:endCxn id="104457" idx="0"/>
          </p:cNvCxnSpPr>
          <p:nvPr/>
        </p:nvCxnSpPr>
        <p:spPr bwMode="auto">
          <a:xfrm rot="5400000" flipV="1">
            <a:off x="3352006" y="1329532"/>
            <a:ext cx="1587" cy="1828800"/>
          </a:xfrm>
          <a:prstGeom prst="curvedConnector3">
            <a:avLst>
              <a:gd name="adj1" fmla="val -217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04481" name="AutoShape 33"/>
          <p:cNvCxnSpPr>
            <a:cxnSpLocks noChangeShapeType="1"/>
            <a:stCxn id="104461" idx="0"/>
            <a:endCxn id="104465" idx="0"/>
          </p:cNvCxnSpPr>
          <p:nvPr/>
        </p:nvCxnSpPr>
        <p:spPr bwMode="auto">
          <a:xfrm rot="5400000" flipV="1">
            <a:off x="7314406" y="1634332"/>
            <a:ext cx="1587" cy="1219200"/>
          </a:xfrm>
          <a:prstGeom prst="curvedConnector3">
            <a:avLst>
              <a:gd name="adj1" fmla="val -24500005"/>
            </a:avLst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04509" name="Rectangle 61"/>
          <p:cNvSpPr>
            <a:spLocks noChangeArrowheads="1"/>
          </p:cNvSpPr>
          <p:nvPr/>
        </p:nvSpPr>
        <p:spPr bwMode="auto">
          <a:xfrm>
            <a:off x="4724400" y="3505200"/>
            <a:ext cx="41148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u="sng">
                <a:solidFill>
                  <a:schemeClr val="bg1"/>
                </a:solidFill>
                <a:latin typeface="Arial" charset="0"/>
              </a:rPr>
              <a:t>Tree decomposition of NW</a:t>
            </a: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Bags: 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u is un the Bag</a:t>
            </a:r>
            <a:r>
              <a:rPr lang="en-US" sz="1800" baseline="-25000">
                <a:solidFill>
                  <a:schemeClr val="bg1"/>
                </a:solidFill>
                <a:latin typeface="Arial" charset="0"/>
              </a:rPr>
              <a:t>u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if (u,v) is an edge of NW add u to the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bags of all nodes of the unique path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  in T from u to v </a:t>
            </a:r>
          </a:p>
        </p:txBody>
      </p:sp>
      <p:sp>
        <p:nvSpPr>
          <p:cNvPr id="104510" name="Line 62"/>
          <p:cNvSpPr>
            <a:spLocks noChangeShapeType="1"/>
          </p:cNvSpPr>
          <p:nvPr/>
        </p:nvSpPr>
        <p:spPr bwMode="auto">
          <a:xfrm>
            <a:off x="152400" y="3200400"/>
            <a:ext cx="8610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517" name="Group 69"/>
          <p:cNvGrpSpPr>
            <a:grpSpLocks/>
          </p:cNvGrpSpPr>
          <p:nvPr/>
        </p:nvGrpSpPr>
        <p:grpSpPr bwMode="auto">
          <a:xfrm>
            <a:off x="457200" y="3429000"/>
            <a:ext cx="3352800" cy="2971800"/>
            <a:chOff x="288" y="2160"/>
            <a:chExt cx="2112" cy="1872"/>
          </a:xfrm>
        </p:grpSpPr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2304" y="216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</a:t>
              </a:r>
              <a:endParaRPr lang="en-US"/>
            </a:p>
          </p:txBody>
        </p:sp>
        <p:sp>
          <p:nvSpPr>
            <p:cNvPr id="104483" name="AutoShape 35"/>
            <p:cNvSpPr>
              <a:spLocks noChangeArrowheads="1"/>
            </p:cNvSpPr>
            <p:nvPr/>
          </p:nvSpPr>
          <p:spPr bwMode="auto">
            <a:xfrm>
              <a:off x="1680" y="240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2</a:t>
              </a:r>
              <a:endParaRPr lang="en-US"/>
            </a:p>
          </p:txBody>
        </p:sp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1200" y="2688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3</a:t>
              </a:r>
              <a:endParaRPr lang="en-US"/>
            </a:p>
          </p:txBody>
        </p:sp>
        <p:sp>
          <p:nvSpPr>
            <p:cNvPr id="104485" name="AutoShape 37"/>
            <p:cNvSpPr>
              <a:spLocks noChangeArrowheads="1"/>
            </p:cNvSpPr>
            <p:nvPr/>
          </p:nvSpPr>
          <p:spPr bwMode="auto">
            <a:xfrm>
              <a:off x="672" y="3024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4</a:t>
              </a:r>
              <a:endParaRPr lang="en-US"/>
            </a:p>
          </p:txBody>
        </p:sp>
        <p:cxnSp>
          <p:nvCxnSpPr>
            <p:cNvPr id="104486" name="AutoShape 38"/>
            <p:cNvCxnSpPr>
              <a:cxnSpLocks noChangeShapeType="1"/>
              <a:stCxn id="104482" idx="2"/>
              <a:endCxn id="104483" idx="7"/>
            </p:cNvCxnSpPr>
            <p:nvPr/>
          </p:nvCxnSpPr>
          <p:spPr bwMode="auto">
            <a:xfrm flipH="1">
              <a:off x="1762" y="2208"/>
              <a:ext cx="542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87" name="AutoShape 39"/>
            <p:cNvCxnSpPr>
              <a:cxnSpLocks noChangeShapeType="1"/>
              <a:stCxn id="104483" idx="3"/>
              <a:endCxn id="104484" idx="7"/>
            </p:cNvCxnSpPr>
            <p:nvPr/>
          </p:nvCxnSpPr>
          <p:spPr bwMode="auto">
            <a:xfrm flipH="1">
              <a:off x="1282" y="2482"/>
              <a:ext cx="412" cy="22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88" name="AutoShape 40"/>
            <p:cNvCxnSpPr>
              <a:cxnSpLocks noChangeShapeType="1"/>
              <a:stCxn id="104484" idx="3"/>
              <a:endCxn id="104485" idx="0"/>
            </p:cNvCxnSpPr>
            <p:nvPr/>
          </p:nvCxnSpPr>
          <p:spPr bwMode="auto">
            <a:xfrm flipH="1">
              <a:off x="720" y="2770"/>
              <a:ext cx="494" cy="25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89" name="AutoShape 41"/>
            <p:cNvSpPr>
              <a:spLocks noChangeArrowheads="1"/>
            </p:cNvSpPr>
            <p:nvPr/>
          </p:nvSpPr>
          <p:spPr bwMode="auto">
            <a:xfrm>
              <a:off x="384" y="3312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5</a:t>
              </a:r>
              <a:endParaRPr lang="en-US"/>
            </a:p>
          </p:txBody>
        </p:sp>
        <p:cxnSp>
          <p:nvCxnSpPr>
            <p:cNvPr id="104490" name="AutoShape 42"/>
            <p:cNvCxnSpPr>
              <a:cxnSpLocks noChangeShapeType="1"/>
              <a:stCxn id="104485" idx="3"/>
              <a:endCxn id="104489" idx="0"/>
            </p:cNvCxnSpPr>
            <p:nvPr/>
          </p:nvCxnSpPr>
          <p:spPr bwMode="auto">
            <a:xfrm flipH="1">
              <a:off x="432" y="3106"/>
              <a:ext cx="254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91" name="AutoShape 43"/>
            <p:cNvSpPr>
              <a:spLocks noChangeArrowheads="1"/>
            </p:cNvSpPr>
            <p:nvPr/>
          </p:nvSpPr>
          <p:spPr bwMode="auto">
            <a:xfrm>
              <a:off x="288" y="360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6</a:t>
              </a:r>
              <a:endParaRPr lang="en-US"/>
            </a:p>
          </p:txBody>
        </p:sp>
        <p:cxnSp>
          <p:nvCxnSpPr>
            <p:cNvPr id="104492" name="AutoShape 44"/>
            <p:cNvCxnSpPr>
              <a:cxnSpLocks noChangeShapeType="1"/>
              <a:stCxn id="104489" idx="3"/>
              <a:endCxn id="104491" idx="0"/>
            </p:cNvCxnSpPr>
            <p:nvPr/>
          </p:nvCxnSpPr>
          <p:spPr bwMode="auto">
            <a:xfrm flipH="1">
              <a:off x="336" y="3394"/>
              <a:ext cx="62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93" name="AutoShape 45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7</a:t>
              </a:r>
              <a:endParaRPr lang="en-US"/>
            </a:p>
          </p:txBody>
        </p:sp>
        <p:cxnSp>
          <p:nvCxnSpPr>
            <p:cNvPr id="104494" name="AutoShape 46"/>
            <p:cNvCxnSpPr>
              <a:cxnSpLocks noChangeShapeType="1"/>
              <a:stCxn id="104485" idx="5"/>
              <a:endCxn id="104493" idx="1"/>
            </p:cNvCxnSpPr>
            <p:nvPr/>
          </p:nvCxnSpPr>
          <p:spPr bwMode="auto">
            <a:xfrm>
              <a:off x="754" y="3106"/>
              <a:ext cx="220" cy="220"/>
            </a:xfrm>
            <a:prstGeom prst="straightConnector1">
              <a:avLst/>
            </a:prstGeom>
            <a:noFill/>
            <a:ln w="22225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95" name="AutoShape 47"/>
            <p:cNvSpPr>
              <a:spLocks noChangeArrowheads="1"/>
            </p:cNvSpPr>
            <p:nvPr/>
          </p:nvSpPr>
          <p:spPr bwMode="auto">
            <a:xfrm>
              <a:off x="816" y="360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8</a:t>
              </a:r>
              <a:endParaRPr lang="en-US"/>
            </a:p>
          </p:txBody>
        </p:sp>
        <p:cxnSp>
          <p:nvCxnSpPr>
            <p:cNvPr id="104496" name="AutoShape 48"/>
            <p:cNvCxnSpPr>
              <a:cxnSpLocks noChangeShapeType="1"/>
              <a:stCxn id="104493" idx="3"/>
              <a:endCxn id="104495" idx="0"/>
            </p:cNvCxnSpPr>
            <p:nvPr/>
          </p:nvCxnSpPr>
          <p:spPr bwMode="auto">
            <a:xfrm flipH="1">
              <a:off x="864" y="3394"/>
              <a:ext cx="110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97" name="AutoShape 49"/>
            <p:cNvSpPr>
              <a:spLocks noChangeArrowheads="1"/>
            </p:cNvSpPr>
            <p:nvPr/>
          </p:nvSpPr>
          <p:spPr bwMode="auto">
            <a:xfrm>
              <a:off x="1872" y="3072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9</a:t>
              </a:r>
              <a:endParaRPr lang="en-US"/>
            </a:p>
          </p:txBody>
        </p:sp>
        <p:cxnSp>
          <p:nvCxnSpPr>
            <p:cNvPr id="104498" name="AutoShape 50"/>
            <p:cNvCxnSpPr>
              <a:cxnSpLocks noChangeShapeType="1"/>
              <a:stCxn id="104484" idx="5"/>
              <a:endCxn id="104497" idx="0"/>
            </p:cNvCxnSpPr>
            <p:nvPr/>
          </p:nvCxnSpPr>
          <p:spPr bwMode="auto">
            <a:xfrm>
              <a:off x="1282" y="2770"/>
              <a:ext cx="638" cy="302"/>
            </a:xfrm>
            <a:prstGeom prst="straightConnector1">
              <a:avLst/>
            </a:prstGeom>
            <a:noFill/>
            <a:ln w="22225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99" name="AutoShape 51"/>
            <p:cNvSpPr>
              <a:spLocks noChangeArrowheads="1"/>
            </p:cNvSpPr>
            <p:nvPr/>
          </p:nvSpPr>
          <p:spPr bwMode="auto">
            <a:xfrm>
              <a:off x="1680" y="3360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10</a:t>
              </a:r>
              <a:endParaRPr lang="en-US"/>
            </a:p>
          </p:txBody>
        </p:sp>
        <p:cxnSp>
          <p:nvCxnSpPr>
            <p:cNvPr id="104500" name="AutoShape 52"/>
            <p:cNvCxnSpPr>
              <a:cxnSpLocks noChangeShapeType="1"/>
              <a:stCxn id="104497" idx="3"/>
              <a:endCxn id="104499" idx="0"/>
            </p:cNvCxnSpPr>
            <p:nvPr/>
          </p:nvCxnSpPr>
          <p:spPr bwMode="auto">
            <a:xfrm flipH="1">
              <a:off x="1728" y="3154"/>
              <a:ext cx="158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501" name="AutoShape 53"/>
            <p:cNvCxnSpPr>
              <a:cxnSpLocks noChangeShapeType="1"/>
              <a:stCxn id="104499" idx="3"/>
              <a:endCxn id="104505" idx="0"/>
            </p:cNvCxnSpPr>
            <p:nvPr/>
          </p:nvCxnSpPr>
          <p:spPr bwMode="auto">
            <a:xfrm flipH="1">
              <a:off x="1536" y="3442"/>
              <a:ext cx="158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502" name="AutoShape 54"/>
            <p:cNvSpPr>
              <a:spLocks noChangeArrowheads="1"/>
            </p:cNvSpPr>
            <p:nvPr/>
          </p:nvSpPr>
          <p:spPr bwMode="auto">
            <a:xfrm>
              <a:off x="1248" y="3936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12</a:t>
              </a:r>
              <a:endParaRPr lang="en-US"/>
            </a:p>
          </p:txBody>
        </p:sp>
        <p:cxnSp>
          <p:nvCxnSpPr>
            <p:cNvPr id="104503" name="AutoShape 55"/>
            <p:cNvCxnSpPr>
              <a:cxnSpLocks noChangeShapeType="1"/>
              <a:stCxn id="104505" idx="3"/>
              <a:endCxn id="104502" idx="0"/>
            </p:cNvCxnSpPr>
            <p:nvPr/>
          </p:nvCxnSpPr>
          <p:spPr bwMode="auto">
            <a:xfrm flipH="1">
              <a:off x="1296" y="3730"/>
              <a:ext cx="206" cy="20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504" name="AutoShape 56"/>
            <p:cNvCxnSpPr>
              <a:cxnSpLocks noChangeShapeType="1"/>
              <a:stCxn id="104505" idx="5"/>
              <a:endCxn id="104506" idx="1"/>
            </p:cNvCxnSpPr>
            <p:nvPr/>
          </p:nvCxnSpPr>
          <p:spPr bwMode="auto">
            <a:xfrm>
              <a:off x="1570" y="3730"/>
              <a:ext cx="172" cy="220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505" name="AutoShape 57"/>
            <p:cNvSpPr>
              <a:spLocks noChangeArrowheads="1"/>
            </p:cNvSpPr>
            <p:nvPr/>
          </p:nvSpPr>
          <p:spPr bwMode="auto">
            <a:xfrm>
              <a:off x="1488" y="3648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11</a:t>
              </a:r>
              <a:endParaRPr lang="en-US"/>
            </a:p>
          </p:txBody>
        </p:sp>
        <p:sp>
          <p:nvSpPr>
            <p:cNvPr id="104506" name="AutoShape 58"/>
            <p:cNvSpPr>
              <a:spLocks noChangeArrowheads="1"/>
            </p:cNvSpPr>
            <p:nvPr/>
          </p:nvSpPr>
          <p:spPr bwMode="auto">
            <a:xfrm>
              <a:off x="1728" y="3936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13</a:t>
              </a:r>
              <a:endParaRPr lang="en-US"/>
            </a:p>
          </p:txBody>
        </p:sp>
        <p:sp>
          <p:nvSpPr>
            <p:cNvPr id="104507" name="AutoShape 59"/>
            <p:cNvSpPr>
              <a:spLocks noChangeArrowheads="1"/>
            </p:cNvSpPr>
            <p:nvPr/>
          </p:nvSpPr>
          <p:spPr bwMode="auto">
            <a:xfrm>
              <a:off x="2208" y="2688"/>
              <a:ext cx="96" cy="9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000"/>
                <a:t>14</a:t>
              </a:r>
              <a:endParaRPr lang="en-US"/>
            </a:p>
          </p:txBody>
        </p:sp>
        <p:cxnSp>
          <p:nvCxnSpPr>
            <p:cNvPr id="104508" name="AutoShape 60"/>
            <p:cNvCxnSpPr>
              <a:cxnSpLocks noChangeShapeType="1"/>
              <a:stCxn id="104483" idx="5"/>
              <a:endCxn id="104507" idx="1"/>
            </p:cNvCxnSpPr>
            <p:nvPr/>
          </p:nvCxnSpPr>
          <p:spPr bwMode="auto">
            <a:xfrm>
              <a:off x="1762" y="2482"/>
              <a:ext cx="460" cy="220"/>
            </a:xfrm>
            <a:prstGeom prst="straightConnector1">
              <a:avLst/>
            </a:prstGeom>
            <a:noFill/>
            <a:ln w="22225">
              <a:solidFill>
                <a:srgbClr val="00CC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511" name="Freeform 63"/>
            <p:cNvSpPr>
              <a:spLocks/>
            </p:cNvSpPr>
            <p:nvPr/>
          </p:nvSpPr>
          <p:spPr bwMode="auto">
            <a:xfrm>
              <a:off x="432" y="3208"/>
              <a:ext cx="432" cy="44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96" y="200"/>
                </a:cxn>
                <a:cxn ang="0">
                  <a:pos x="288" y="8"/>
                </a:cxn>
                <a:cxn ang="0">
                  <a:pos x="432" y="152"/>
                </a:cxn>
              </a:cxnLst>
              <a:rect l="0" t="0" r="r" b="b"/>
              <a:pathLst>
                <a:path w="432" h="440">
                  <a:moveTo>
                    <a:pt x="0" y="440"/>
                  </a:moveTo>
                  <a:cubicBezTo>
                    <a:pt x="24" y="356"/>
                    <a:pt x="48" y="272"/>
                    <a:pt x="96" y="200"/>
                  </a:cubicBezTo>
                  <a:cubicBezTo>
                    <a:pt x="144" y="128"/>
                    <a:pt x="232" y="16"/>
                    <a:pt x="288" y="8"/>
                  </a:cubicBezTo>
                  <a:cubicBezTo>
                    <a:pt x="344" y="0"/>
                    <a:pt x="408" y="128"/>
                    <a:pt x="432" y="1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2" name="Freeform 64"/>
            <p:cNvSpPr>
              <a:spLocks/>
            </p:cNvSpPr>
            <p:nvPr/>
          </p:nvSpPr>
          <p:spPr bwMode="auto">
            <a:xfrm>
              <a:off x="904" y="2880"/>
              <a:ext cx="872" cy="824"/>
            </a:xfrm>
            <a:custGeom>
              <a:avLst/>
              <a:gdLst/>
              <a:ahLst/>
              <a:cxnLst>
                <a:cxn ang="0">
                  <a:pos x="56" y="824"/>
                </a:cxn>
                <a:cxn ang="0">
                  <a:pos x="248" y="440"/>
                </a:cxn>
                <a:cxn ang="0">
                  <a:pos x="8" y="200"/>
                </a:cxn>
                <a:cxn ang="0">
                  <a:pos x="296" y="8"/>
                </a:cxn>
                <a:cxn ang="0">
                  <a:pos x="872" y="248"/>
                </a:cxn>
              </a:cxnLst>
              <a:rect l="0" t="0" r="r" b="b"/>
              <a:pathLst>
                <a:path w="872" h="824">
                  <a:moveTo>
                    <a:pt x="56" y="824"/>
                  </a:moveTo>
                  <a:cubicBezTo>
                    <a:pt x="156" y="684"/>
                    <a:pt x="256" y="544"/>
                    <a:pt x="248" y="440"/>
                  </a:cubicBezTo>
                  <a:cubicBezTo>
                    <a:pt x="240" y="336"/>
                    <a:pt x="0" y="272"/>
                    <a:pt x="8" y="200"/>
                  </a:cubicBezTo>
                  <a:cubicBezTo>
                    <a:pt x="16" y="128"/>
                    <a:pt x="152" y="0"/>
                    <a:pt x="296" y="8"/>
                  </a:cubicBezTo>
                  <a:cubicBezTo>
                    <a:pt x="440" y="16"/>
                    <a:pt x="656" y="132"/>
                    <a:pt x="872" y="24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Freeform 65"/>
            <p:cNvSpPr>
              <a:spLocks/>
            </p:cNvSpPr>
            <p:nvPr/>
          </p:nvSpPr>
          <p:spPr bwMode="auto">
            <a:xfrm>
              <a:off x="1480" y="2592"/>
              <a:ext cx="632" cy="1344"/>
            </a:xfrm>
            <a:custGeom>
              <a:avLst/>
              <a:gdLst/>
              <a:ahLst/>
              <a:cxnLst>
                <a:cxn ang="0">
                  <a:pos x="392" y="1344"/>
                </a:cxn>
                <a:cxn ang="0">
                  <a:pos x="248" y="1056"/>
                </a:cxn>
                <a:cxn ang="0">
                  <a:pos x="584" y="528"/>
                </a:cxn>
                <a:cxn ang="0">
                  <a:pos x="56" y="144"/>
                </a:cxn>
                <a:cxn ang="0">
                  <a:pos x="248" y="0"/>
                </a:cxn>
                <a:cxn ang="0">
                  <a:pos x="632" y="144"/>
                </a:cxn>
              </a:cxnLst>
              <a:rect l="0" t="0" r="r" b="b"/>
              <a:pathLst>
                <a:path w="632" h="1344">
                  <a:moveTo>
                    <a:pt x="392" y="1344"/>
                  </a:moveTo>
                  <a:cubicBezTo>
                    <a:pt x="304" y="1268"/>
                    <a:pt x="216" y="1192"/>
                    <a:pt x="248" y="1056"/>
                  </a:cubicBezTo>
                  <a:cubicBezTo>
                    <a:pt x="280" y="920"/>
                    <a:pt x="616" y="680"/>
                    <a:pt x="584" y="528"/>
                  </a:cubicBezTo>
                  <a:cubicBezTo>
                    <a:pt x="552" y="376"/>
                    <a:pt x="112" y="232"/>
                    <a:pt x="56" y="144"/>
                  </a:cubicBezTo>
                  <a:cubicBezTo>
                    <a:pt x="0" y="56"/>
                    <a:pt x="152" y="0"/>
                    <a:pt x="248" y="0"/>
                  </a:cubicBezTo>
                  <a:cubicBezTo>
                    <a:pt x="344" y="0"/>
                    <a:pt x="488" y="72"/>
                    <a:pt x="632" y="14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4" name="Freeform 66"/>
            <p:cNvSpPr>
              <a:spLocks/>
            </p:cNvSpPr>
            <p:nvPr/>
          </p:nvSpPr>
          <p:spPr bwMode="auto">
            <a:xfrm>
              <a:off x="1392" y="3824"/>
              <a:ext cx="240" cy="208"/>
            </a:xfrm>
            <a:custGeom>
              <a:avLst/>
              <a:gdLst/>
              <a:ahLst/>
              <a:cxnLst>
                <a:cxn ang="0">
                  <a:pos x="0" y="208"/>
                </a:cxn>
                <a:cxn ang="0">
                  <a:pos x="96" y="16"/>
                </a:cxn>
                <a:cxn ang="0">
                  <a:pos x="240" y="112"/>
                </a:cxn>
              </a:cxnLst>
              <a:rect l="0" t="0" r="r" b="b"/>
              <a:pathLst>
                <a:path w="240" h="208">
                  <a:moveTo>
                    <a:pt x="0" y="208"/>
                  </a:moveTo>
                  <a:cubicBezTo>
                    <a:pt x="28" y="120"/>
                    <a:pt x="56" y="32"/>
                    <a:pt x="96" y="16"/>
                  </a:cubicBezTo>
                  <a:cubicBezTo>
                    <a:pt x="136" y="0"/>
                    <a:pt x="188" y="56"/>
                    <a:pt x="240" y="11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5" name="AutoShape 67"/>
            <p:cNvSpPr>
              <a:spLocks noChangeArrowheads="1"/>
            </p:cNvSpPr>
            <p:nvPr/>
          </p:nvSpPr>
          <p:spPr bwMode="auto">
            <a:xfrm>
              <a:off x="480" y="2448"/>
              <a:ext cx="624" cy="288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3, 2, 8,13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4200"/>
            <a:ext cx="8305800" cy="1143000"/>
          </a:xfrm>
        </p:spPr>
        <p:txBody>
          <a:bodyPr/>
          <a:lstStyle/>
          <a:p>
            <a:pPr algn="ctr"/>
            <a:r>
              <a:rPr lang="en-US" sz="4000"/>
              <a:t>Simulation 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for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 multistack pushdown automata</a:t>
            </a:r>
            <a:br>
              <a:rPr lang="en-US" sz="4000"/>
            </a:b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/>
          <a:lstStyle/>
          <a:p>
            <a:r>
              <a:rPr lang="en-US" dirty="0" smtClean="0"/>
              <a:t>Automata with aux storage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endParaRPr lang="en-US" sz="2000" dirty="0"/>
          </a:p>
          <a:p>
            <a:r>
              <a:rPr lang="en-US" sz="2400" dirty="0" smtClean="0"/>
              <a:t>Turing machines = finite automata + 1 infinite tape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Undecidable</a:t>
            </a:r>
            <a:r>
              <a:rPr lang="en-US" sz="2400" dirty="0" smtClean="0"/>
              <a:t> membership and emptiness</a:t>
            </a:r>
          </a:p>
          <a:p>
            <a:endParaRPr lang="en-US" sz="2400" dirty="0"/>
          </a:p>
          <a:p>
            <a:r>
              <a:rPr lang="en-US" sz="2400" dirty="0" smtClean="0"/>
              <a:t>CFLs   =  nondeterministic finite automata + 1 stack</a:t>
            </a:r>
            <a:br>
              <a:rPr lang="en-US" sz="2400" dirty="0" smtClean="0"/>
            </a:br>
            <a:r>
              <a:rPr lang="en-US" sz="2400" dirty="0" smtClean="0"/>
              <a:t>	Decidable membership and emptiness</a:t>
            </a:r>
            <a:endParaRPr lang="en-US" sz="2200" dirty="0" smtClean="0"/>
          </a:p>
          <a:p>
            <a:endParaRPr lang="en-US" sz="2000" dirty="0"/>
          </a:p>
          <a:p>
            <a:r>
              <a:rPr lang="en-US" sz="2200" dirty="0" smtClean="0"/>
              <a:t>Finite automata + 2 stacks;        Finite automata + 1 queue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 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undecidable</a:t>
            </a:r>
            <a:r>
              <a:rPr lang="en-US" sz="2200" dirty="0" smtClean="0">
                <a:sym typeface="Wingdings" pitchFamily="2" charset="2"/>
              </a:rPr>
              <a:t> membership and emptiness</a:t>
            </a:r>
          </a:p>
          <a:p>
            <a:pPr>
              <a:buNone/>
            </a:pPr>
            <a:endParaRPr lang="en-US" sz="2200" dirty="0">
              <a:sym typeface="Wingdings" pitchFamily="2" charset="2"/>
            </a:endParaRP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dirty="0" smtClean="0">
                <a:sym typeface="Wingdings" pitchFamily="2" charset="2"/>
              </a:rPr>
              <a:t>   Studies into finding the “boundary” of decidability</a:t>
            </a: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/>
            </a:r>
            <a:br>
              <a:rPr lang="en-US" sz="2200" dirty="0" smtClean="0">
                <a:sym typeface="Wingdings" pitchFamily="2" charset="2"/>
              </a:rPr>
            </a:br>
            <a:endParaRPr lang="en-US" sz="2200" dirty="0" smtClean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r>
              <a:rPr lang="en-US" sz="4000"/>
              <a:t>Multistack pushdown automata</a:t>
            </a:r>
            <a:br>
              <a:rPr lang="en-US" sz="4000"/>
            </a:br>
            <a:endParaRPr lang="en-US"/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838200" y="3352800"/>
            <a:ext cx="533400" cy="1143000"/>
            <a:chOff x="480" y="3072"/>
            <a:chExt cx="336" cy="720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480" y="3072"/>
              <a:ext cx="33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480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48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480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1752600" y="3352800"/>
            <a:ext cx="533400" cy="1143000"/>
            <a:chOff x="480" y="3072"/>
            <a:chExt cx="336" cy="720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480" y="3072"/>
              <a:ext cx="33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480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48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480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3429000" y="3352800"/>
            <a:ext cx="533400" cy="1143000"/>
            <a:chOff x="480" y="3072"/>
            <a:chExt cx="336" cy="720"/>
          </a:xfrm>
        </p:grpSpPr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80" y="3072"/>
              <a:ext cx="33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480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8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480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26670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1676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Finite Control</a:t>
            </a:r>
            <a:endParaRPr lang="en-US">
              <a:latin typeface="Arial" charset="0"/>
            </a:endParaRP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4800600" y="2133600"/>
            <a:ext cx="3962400" cy="2819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Finite number of stacks  S</a:t>
            </a:r>
            <a:r>
              <a:rPr lang="en-US" sz="1800" baseline="-25000">
                <a:solidFill>
                  <a:schemeClr val="bg1"/>
                </a:solidFill>
                <a:latin typeface="Arial" charset="0"/>
              </a:rPr>
              <a:t>1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, …,S</a:t>
            </a:r>
            <a:r>
              <a:rPr lang="en-US" sz="1800" baseline="-25000">
                <a:solidFill>
                  <a:schemeClr val="bg1"/>
                </a:solidFill>
                <a:latin typeface="Arial" charset="0"/>
              </a:rPr>
              <a:t>n</a:t>
            </a:r>
            <a:endParaRPr lang="en-US" sz="1800">
              <a:solidFill>
                <a:schemeClr val="bg1"/>
              </a:solidFill>
              <a:latin typeface="Arial" charset="0"/>
            </a:endParaRP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Stack alphabet </a:t>
            </a:r>
            <a:r>
              <a:rPr lang="en-US" sz="1800">
                <a:solidFill>
                  <a:schemeClr val="bg1"/>
                </a:solidFill>
                <a:latin typeface="Arial" charset="0"/>
                <a:sym typeface="Symbol" pitchFamily="1" charset="2"/>
              </a:rPr>
              <a:t>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Finite set of states Q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Initial state q</a:t>
            </a:r>
            <a:r>
              <a:rPr lang="en-US" sz="1800" baseline="-25000">
                <a:solidFill>
                  <a:schemeClr val="bg1"/>
                </a:solidFill>
                <a:latin typeface="Arial" charset="0"/>
              </a:rPr>
              <a:t>0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Final states F </a:t>
            </a:r>
            <a:r>
              <a:rPr lang="en-US" sz="1800">
                <a:solidFill>
                  <a:schemeClr val="bg1"/>
                </a:solidFill>
                <a:latin typeface="Arial" charset="0"/>
                <a:sym typeface="Symbol" pitchFamily="1" charset="2"/>
              </a:rPr>
              <a:t> 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Q</a:t>
            </a:r>
          </a:p>
          <a:p>
            <a:r>
              <a:rPr lang="en-US" sz="1800">
                <a:solidFill>
                  <a:schemeClr val="bg1"/>
                </a:solidFill>
                <a:latin typeface="Arial" charset="0"/>
              </a:rPr>
              <a:t>A set of moves :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Internal move: (q, q’) 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Pop move: (q, </a:t>
            </a:r>
            <a:r>
              <a:rPr lang="en-US" sz="1800">
                <a:solidFill>
                  <a:schemeClr val="bg1"/>
                </a:solidFill>
                <a:latin typeface="Arial" charset="0"/>
                <a:sym typeface="Symbol" pitchFamily="1" charset="2"/>
              </a:rPr>
              <a:t>, stack_num, q’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)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bg1"/>
                </a:solidFill>
                <a:latin typeface="Arial" charset="0"/>
              </a:rPr>
              <a:t> Push move: (q, </a:t>
            </a:r>
            <a:r>
              <a:rPr lang="en-US" sz="1800">
                <a:solidFill>
                  <a:schemeClr val="bg1"/>
                </a:solidFill>
                <a:latin typeface="Arial" charset="0"/>
                <a:sym typeface="Symbol" pitchFamily="1" charset="2"/>
              </a:rPr>
              <a:t>, stack_num, q’</a:t>
            </a:r>
            <a:r>
              <a:rPr lang="en-US" sz="1800">
                <a:solidFill>
                  <a:schemeClr val="bg1"/>
                </a:solidFill>
                <a:latin typeface="Arial" charset="0"/>
              </a:rPr>
              <a:t>)</a:t>
            </a:r>
            <a:endParaRPr lang="en-US" sz="1800">
              <a:latin typeface="Arial" charset="0"/>
            </a:endParaRPr>
          </a:p>
          <a:p>
            <a:endParaRPr lang="en-US" sz="1800">
              <a:latin typeface="Arial" charset="0"/>
            </a:endParaRP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8382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S</a:t>
            </a:r>
            <a:r>
              <a:rPr lang="en-US" baseline="-25000">
                <a:latin typeface="Arial" charset="0"/>
              </a:rPr>
              <a:t>1</a:t>
            </a:r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7526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S</a:t>
            </a:r>
            <a:r>
              <a:rPr lang="en-US" baseline="-25000">
                <a:latin typeface="Arial" charset="0"/>
              </a:rPr>
              <a:t>2</a:t>
            </a:r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34290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S</a:t>
            </a:r>
            <a:r>
              <a:rPr lang="en-US" baseline="-25000">
                <a:latin typeface="Arial" charset="0"/>
              </a:rPr>
              <a:t>n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Multiply Nested Words (MNW)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953000"/>
            <a:ext cx="8763000" cy="2133600"/>
          </a:xfrm>
        </p:spPr>
        <p:txBody>
          <a:bodyPr/>
          <a:lstStyle/>
          <a:p>
            <a:r>
              <a:rPr lang="en-US" sz="2000" dirty="0"/>
              <a:t>A MNW graph captures the behavior of a run</a:t>
            </a:r>
          </a:p>
          <a:p>
            <a:pPr lvl="1"/>
            <a:r>
              <a:rPr lang="en-US" sz="2000" dirty="0"/>
              <a:t>Stacks are compiled down into the graph (nesting edges)</a:t>
            </a:r>
          </a:p>
          <a:p>
            <a:r>
              <a:rPr lang="en-US" sz="2000" dirty="0"/>
              <a:t>The class MNWs is MSO definable</a:t>
            </a:r>
          </a:p>
          <a:p>
            <a:r>
              <a:rPr lang="en-US" sz="2000" dirty="0"/>
              <a:t>Unbounded </a:t>
            </a:r>
            <a:r>
              <a:rPr lang="en-US" sz="2000" dirty="0" smtClean="0"/>
              <a:t>tree-width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(</a:t>
            </a:r>
            <a:r>
              <a:rPr lang="en-US" sz="2000" dirty="0" err="1" smtClean="0"/>
              <a:t>undecidable</a:t>
            </a:r>
            <a:r>
              <a:rPr lang="en-US" sz="2000" dirty="0" smtClean="0"/>
              <a:t> emptiness problem)</a:t>
            </a:r>
            <a:endParaRPr lang="en-US" sz="2000" dirty="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609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1143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1752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2362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29718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AutoShape 9"/>
          <p:cNvSpPr>
            <a:spLocks noChangeArrowheads="1"/>
          </p:cNvSpPr>
          <p:nvPr/>
        </p:nvSpPr>
        <p:spPr bwMode="auto">
          <a:xfrm>
            <a:off x="35814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AutoShape 10"/>
          <p:cNvSpPr>
            <a:spLocks noChangeArrowheads="1"/>
          </p:cNvSpPr>
          <p:nvPr/>
        </p:nvSpPr>
        <p:spPr bwMode="auto">
          <a:xfrm>
            <a:off x="4191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AutoShape 11"/>
          <p:cNvSpPr>
            <a:spLocks noChangeArrowheads="1"/>
          </p:cNvSpPr>
          <p:nvPr/>
        </p:nvSpPr>
        <p:spPr bwMode="auto">
          <a:xfrm>
            <a:off x="4800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5410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AutoShape 13"/>
          <p:cNvSpPr>
            <a:spLocks noChangeArrowheads="1"/>
          </p:cNvSpPr>
          <p:nvPr/>
        </p:nvSpPr>
        <p:spPr bwMode="auto">
          <a:xfrm>
            <a:off x="60198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>
            <a:off x="66294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AutoShape 15"/>
          <p:cNvSpPr>
            <a:spLocks noChangeArrowheads="1"/>
          </p:cNvSpPr>
          <p:nvPr/>
        </p:nvSpPr>
        <p:spPr bwMode="auto">
          <a:xfrm>
            <a:off x="72390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2" name="AutoShape 16"/>
          <p:cNvCxnSpPr>
            <a:cxnSpLocks noChangeShapeType="1"/>
            <a:stCxn id="55300" idx="6"/>
            <a:endCxn id="55301" idx="2"/>
          </p:cNvCxnSpPr>
          <p:nvPr/>
        </p:nvCxnSpPr>
        <p:spPr bwMode="auto">
          <a:xfrm>
            <a:off x="762000" y="3503613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13" name="AutoShape 17"/>
          <p:cNvCxnSpPr>
            <a:cxnSpLocks noChangeShapeType="1"/>
            <a:stCxn id="55301" idx="6"/>
            <a:endCxn id="55302" idx="2"/>
          </p:cNvCxnSpPr>
          <p:nvPr/>
        </p:nvCxnSpPr>
        <p:spPr bwMode="auto">
          <a:xfrm>
            <a:off x="1295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314" name="AutoShape 18"/>
          <p:cNvSpPr>
            <a:spLocks noChangeArrowheads="1"/>
          </p:cNvSpPr>
          <p:nvPr/>
        </p:nvSpPr>
        <p:spPr bwMode="auto">
          <a:xfrm>
            <a:off x="78486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AutoShape 19"/>
          <p:cNvSpPr>
            <a:spLocks noChangeArrowheads="1"/>
          </p:cNvSpPr>
          <p:nvPr/>
        </p:nvSpPr>
        <p:spPr bwMode="auto">
          <a:xfrm>
            <a:off x="8458200" y="34274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6" name="AutoShape 20"/>
          <p:cNvCxnSpPr>
            <a:cxnSpLocks noChangeShapeType="1"/>
            <a:stCxn id="55302" idx="6"/>
            <a:endCxn id="55303" idx="2"/>
          </p:cNvCxnSpPr>
          <p:nvPr/>
        </p:nvCxnSpPr>
        <p:spPr bwMode="auto">
          <a:xfrm>
            <a:off x="1905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17" name="AutoShape 21"/>
          <p:cNvCxnSpPr>
            <a:cxnSpLocks noChangeShapeType="1"/>
            <a:stCxn id="55303" idx="6"/>
            <a:endCxn id="55304" idx="2"/>
          </p:cNvCxnSpPr>
          <p:nvPr/>
        </p:nvCxnSpPr>
        <p:spPr bwMode="auto">
          <a:xfrm>
            <a:off x="25146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18" name="AutoShape 22"/>
          <p:cNvCxnSpPr>
            <a:cxnSpLocks noChangeShapeType="1"/>
            <a:stCxn id="55304" idx="6"/>
            <a:endCxn id="55305" idx="2"/>
          </p:cNvCxnSpPr>
          <p:nvPr/>
        </p:nvCxnSpPr>
        <p:spPr bwMode="auto">
          <a:xfrm>
            <a:off x="31242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19" name="AutoShape 23"/>
          <p:cNvCxnSpPr>
            <a:cxnSpLocks noChangeShapeType="1"/>
            <a:stCxn id="55305" idx="6"/>
            <a:endCxn id="55306" idx="2"/>
          </p:cNvCxnSpPr>
          <p:nvPr/>
        </p:nvCxnSpPr>
        <p:spPr bwMode="auto">
          <a:xfrm>
            <a:off x="37338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0" name="AutoShape 24"/>
          <p:cNvCxnSpPr>
            <a:cxnSpLocks noChangeShapeType="1"/>
            <a:stCxn id="55306" idx="6"/>
            <a:endCxn id="55307" idx="2"/>
          </p:cNvCxnSpPr>
          <p:nvPr/>
        </p:nvCxnSpPr>
        <p:spPr bwMode="auto">
          <a:xfrm>
            <a:off x="4343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1" name="AutoShape 25"/>
          <p:cNvCxnSpPr>
            <a:cxnSpLocks noChangeShapeType="1"/>
            <a:stCxn id="55307" idx="6"/>
            <a:endCxn id="55308" idx="2"/>
          </p:cNvCxnSpPr>
          <p:nvPr/>
        </p:nvCxnSpPr>
        <p:spPr bwMode="auto">
          <a:xfrm>
            <a:off x="4953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2" name="AutoShape 26"/>
          <p:cNvCxnSpPr>
            <a:cxnSpLocks noChangeShapeType="1"/>
            <a:stCxn id="55308" idx="6"/>
            <a:endCxn id="55309" idx="2"/>
          </p:cNvCxnSpPr>
          <p:nvPr/>
        </p:nvCxnSpPr>
        <p:spPr bwMode="auto">
          <a:xfrm>
            <a:off x="55626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3" name="AutoShape 27"/>
          <p:cNvCxnSpPr>
            <a:cxnSpLocks noChangeShapeType="1"/>
            <a:stCxn id="55309" idx="6"/>
            <a:endCxn id="55310" idx="2"/>
          </p:cNvCxnSpPr>
          <p:nvPr/>
        </p:nvCxnSpPr>
        <p:spPr bwMode="auto">
          <a:xfrm>
            <a:off x="61722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4" name="AutoShape 28"/>
          <p:cNvCxnSpPr>
            <a:cxnSpLocks noChangeShapeType="1"/>
            <a:stCxn id="55310" idx="6"/>
            <a:endCxn id="55311" idx="2"/>
          </p:cNvCxnSpPr>
          <p:nvPr/>
        </p:nvCxnSpPr>
        <p:spPr bwMode="auto">
          <a:xfrm>
            <a:off x="67818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5" name="AutoShape 29"/>
          <p:cNvCxnSpPr>
            <a:cxnSpLocks noChangeShapeType="1"/>
            <a:stCxn id="55311" idx="6"/>
            <a:endCxn id="55314" idx="2"/>
          </p:cNvCxnSpPr>
          <p:nvPr/>
        </p:nvCxnSpPr>
        <p:spPr bwMode="auto">
          <a:xfrm>
            <a:off x="73914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6" name="AutoShape 30"/>
          <p:cNvCxnSpPr>
            <a:cxnSpLocks noChangeShapeType="1"/>
            <a:stCxn id="55314" idx="6"/>
            <a:endCxn id="55315" idx="2"/>
          </p:cNvCxnSpPr>
          <p:nvPr/>
        </p:nvCxnSpPr>
        <p:spPr bwMode="auto">
          <a:xfrm>
            <a:off x="8001000" y="35036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29" name="AutoShape 33"/>
          <p:cNvCxnSpPr>
            <a:cxnSpLocks noChangeShapeType="1"/>
            <a:stCxn id="55301" idx="0"/>
            <a:endCxn id="55315" idx="1"/>
          </p:cNvCxnSpPr>
          <p:nvPr/>
        </p:nvCxnSpPr>
        <p:spPr bwMode="auto">
          <a:xfrm rot="5400000" flipV="1">
            <a:off x="4838700" y="-192087"/>
            <a:ext cx="22225" cy="7261225"/>
          </a:xfrm>
          <a:prstGeom prst="curvedConnector3">
            <a:avLst>
              <a:gd name="adj1" fmla="val -6585718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30" name="AutoShape 34"/>
          <p:cNvCxnSpPr>
            <a:cxnSpLocks noChangeShapeType="1"/>
            <a:stCxn id="55302" idx="0"/>
            <a:endCxn id="55308" idx="0"/>
          </p:cNvCxnSpPr>
          <p:nvPr/>
        </p:nvCxnSpPr>
        <p:spPr bwMode="auto">
          <a:xfrm rot="5400000" flipV="1">
            <a:off x="3656806" y="1599407"/>
            <a:ext cx="1587" cy="3657600"/>
          </a:xfrm>
          <a:prstGeom prst="curvedConnector3">
            <a:avLst>
              <a:gd name="adj1" fmla="val -550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31" name="AutoShape 35"/>
          <p:cNvCxnSpPr>
            <a:cxnSpLocks noChangeShapeType="1"/>
            <a:stCxn id="55303" idx="0"/>
            <a:endCxn id="55306" idx="0"/>
          </p:cNvCxnSpPr>
          <p:nvPr/>
        </p:nvCxnSpPr>
        <p:spPr bwMode="auto">
          <a:xfrm rot="5400000" flipV="1">
            <a:off x="3352006" y="2513807"/>
            <a:ext cx="1587" cy="1828800"/>
          </a:xfrm>
          <a:prstGeom prst="curvedConnector3">
            <a:avLst>
              <a:gd name="adj1" fmla="val -304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32" name="AutoShape 36"/>
          <p:cNvCxnSpPr>
            <a:cxnSpLocks noChangeShapeType="1"/>
            <a:stCxn id="55305" idx="4"/>
            <a:endCxn id="55307" idx="4"/>
          </p:cNvCxnSpPr>
          <p:nvPr/>
        </p:nvCxnSpPr>
        <p:spPr bwMode="auto">
          <a:xfrm rot="16200000" flipH="1">
            <a:off x="4266406" y="2971007"/>
            <a:ext cx="1587" cy="1219200"/>
          </a:xfrm>
          <a:prstGeom prst="curvedConnector3">
            <a:avLst>
              <a:gd name="adj1" fmla="val 29300000"/>
            </a:avLst>
          </a:prstGeom>
          <a:noFill/>
          <a:ln w="22225">
            <a:solidFill>
              <a:srgbClr val="3366FF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33" name="AutoShape 37"/>
          <p:cNvCxnSpPr>
            <a:cxnSpLocks noChangeShapeType="1"/>
            <a:stCxn id="55304" idx="4"/>
            <a:endCxn id="55311" idx="4"/>
          </p:cNvCxnSpPr>
          <p:nvPr/>
        </p:nvCxnSpPr>
        <p:spPr bwMode="auto">
          <a:xfrm rot="16200000" flipH="1">
            <a:off x="5180806" y="1447007"/>
            <a:ext cx="1587" cy="4267200"/>
          </a:xfrm>
          <a:prstGeom prst="curvedConnector3">
            <a:avLst>
              <a:gd name="adj1" fmla="val 66300000"/>
            </a:avLst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55334" name="AutoShape 38"/>
          <p:cNvCxnSpPr>
            <a:cxnSpLocks noChangeShapeType="1"/>
            <a:stCxn id="55310" idx="0"/>
            <a:endCxn id="55314" idx="0"/>
          </p:cNvCxnSpPr>
          <p:nvPr/>
        </p:nvCxnSpPr>
        <p:spPr bwMode="auto">
          <a:xfrm rot="5400000" flipV="1">
            <a:off x="7314406" y="2818607"/>
            <a:ext cx="1587" cy="1219200"/>
          </a:xfrm>
          <a:prstGeom prst="curvedConnector3">
            <a:avLst>
              <a:gd name="adj1" fmla="val -33200005"/>
            </a:avLst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990600" y="35052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36" name="Text Box 40"/>
          <p:cNvSpPr txBox="1">
            <a:spLocks noChangeArrowheads="1"/>
          </p:cNvSpPr>
          <p:nvPr/>
        </p:nvSpPr>
        <p:spPr bwMode="auto">
          <a:xfrm>
            <a:off x="1600200" y="35052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2209800" y="35052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2774950" y="30480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2</a:t>
            </a:r>
            <a:r>
              <a:rPr lang="en-US"/>
              <a:t> 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3384550" y="30480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2</a:t>
            </a:r>
            <a:r>
              <a:rPr lang="en-US"/>
              <a:t> 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4038600" y="34290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4648200" y="30480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2</a:t>
            </a:r>
            <a:r>
              <a:rPr lang="en-US"/>
              <a:t> </a:t>
            </a:r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5213350" y="34290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43" name="Text Box 47"/>
          <p:cNvSpPr txBox="1">
            <a:spLocks noChangeArrowheads="1"/>
          </p:cNvSpPr>
          <p:nvPr/>
        </p:nvSpPr>
        <p:spPr bwMode="auto">
          <a:xfrm>
            <a:off x="5876925" y="3165475"/>
            <a:ext cx="371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US"/>
          </a:p>
        </p:txBody>
      </p:sp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6477000" y="3429000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7112000" y="30480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2</a:t>
            </a:r>
            <a:r>
              <a:rPr lang="en-US"/>
              <a:t> 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7696200" y="35052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8305800" y="3505200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/>
              <a:t>Bounded-context MPAs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k-contexts</a:t>
            </a:r>
            <a:r>
              <a:rPr lang="en-US" sz="1800" dirty="0"/>
              <a:t>  </a:t>
            </a:r>
            <a:r>
              <a:rPr lang="en-US" sz="2400" dirty="0"/>
              <a:t>MVPA</a:t>
            </a:r>
            <a:r>
              <a:rPr lang="en-US" sz="1800" dirty="0"/>
              <a:t>                                 </a:t>
            </a:r>
            <a:r>
              <a:rPr lang="en-US" sz="2000" dirty="0"/>
              <a:t> </a:t>
            </a:r>
            <a:r>
              <a:rPr lang="en-US" sz="1500" dirty="0" smtClean="0">
                <a:solidFill>
                  <a:schemeClr val="tx2"/>
                </a:solidFill>
              </a:rPr>
              <a:t>(Qadeer</a:t>
            </a:r>
            <a:r>
              <a:rPr lang="en-US" sz="1500" dirty="0">
                <a:solidFill>
                  <a:schemeClr val="tx2"/>
                </a:solidFill>
              </a:rPr>
              <a:t>, </a:t>
            </a:r>
            <a:r>
              <a:rPr lang="en-US" sz="1500" dirty="0" err="1" smtClean="0">
                <a:solidFill>
                  <a:schemeClr val="tx2"/>
                </a:solidFill>
              </a:rPr>
              <a:t>Rehof</a:t>
            </a:r>
            <a:r>
              <a:rPr lang="en-US" sz="1500" dirty="0" smtClean="0">
                <a:solidFill>
                  <a:schemeClr val="tx2"/>
                </a:solidFill>
              </a:rPr>
              <a:t>: TACAS’05</a:t>
            </a:r>
            <a:r>
              <a:rPr lang="en-US" sz="1500" dirty="0">
                <a:solidFill>
                  <a:schemeClr val="tx2"/>
                </a:solidFill>
              </a:rPr>
              <a:t>)</a:t>
            </a:r>
            <a:endParaRPr lang="en-US" sz="13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/>
              <a:t>            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/>
              <a:t>In a context only one stack can be used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/>
              <a:t>The class of </a:t>
            </a:r>
            <a:r>
              <a:rPr lang="en-US" sz="1800" dirty="0">
                <a:solidFill>
                  <a:srgbClr val="FF9966"/>
                </a:solidFill>
              </a:rPr>
              <a:t>MNWs with k contexts</a:t>
            </a:r>
            <a:r>
              <a:rPr lang="en-US" sz="1800" dirty="0"/>
              <a:t> is    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MSO definable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tree-width:  </a:t>
            </a:r>
            <a:r>
              <a:rPr lang="en-US" sz="1800" dirty="0">
                <a:solidFill>
                  <a:srgbClr val="FF0000"/>
                </a:solidFill>
              </a:rPr>
              <a:t>k + 1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solidFill>
                  <a:srgbClr val="FF9966"/>
                </a:solidFill>
              </a:rPr>
              <a:t>The emptiness problem for bounded-context MPAs can be proved to be decidable by using the schema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2400" dirty="0"/>
          </a:p>
        </p:txBody>
      </p:sp>
      <p:grpSp>
        <p:nvGrpSpPr>
          <p:cNvPr id="116755" name="Group 19"/>
          <p:cNvGrpSpPr>
            <a:grpSpLocks/>
          </p:cNvGrpSpPr>
          <p:nvPr/>
        </p:nvGrpSpPr>
        <p:grpSpPr bwMode="auto">
          <a:xfrm>
            <a:off x="1066800" y="2590800"/>
            <a:ext cx="5943600" cy="0"/>
            <a:chOff x="672" y="1632"/>
            <a:chExt cx="3744" cy="0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672" y="1632"/>
              <a:ext cx="864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632" y="1632"/>
              <a:ext cx="86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2592" y="1632"/>
              <a:ext cx="86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3552" y="1632"/>
              <a:ext cx="86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765" name="Group 29"/>
          <p:cNvGrpSpPr>
            <a:grpSpLocks/>
          </p:cNvGrpSpPr>
          <p:nvPr/>
        </p:nvGrpSpPr>
        <p:grpSpPr bwMode="auto">
          <a:xfrm>
            <a:off x="5410200" y="3048000"/>
            <a:ext cx="2895600" cy="1752600"/>
            <a:chOff x="3408" y="1920"/>
            <a:chExt cx="1824" cy="1104"/>
          </a:xfrm>
        </p:grpSpPr>
        <p:sp>
          <p:nvSpPr>
            <p:cNvPr id="116756" name="AutoShape 20"/>
            <p:cNvSpPr>
              <a:spLocks noChangeArrowheads="1"/>
            </p:cNvSpPr>
            <p:nvPr/>
          </p:nvSpPr>
          <p:spPr bwMode="auto">
            <a:xfrm>
              <a:off x="3408" y="2448"/>
              <a:ext cx="336" cy="57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AutoShape 22"/>
            <p:cNvSpPr>
              <a:spLocks noChangeArrowheads="1"/>
            </p:cNvSpPr>
            <p:nvPr/>
          </p:nvSpPr>
          <p:spPr bwMode="auto">
            <a:xfrm>
              <a:off x="3936" y="2448"/>
              <a:ext cx="336" cy="57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4896" y="2448"/>
              <a:ext cx="336" cy="57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Oval 24"/>
            <p:cNvSpPr>
              <a:spLocks noChangeArrowheads="1"/>
            </p:cNvSpPr>
            <p:nvPr/>
          </p:nvSpPr>
          <p:spPr bwMode="auto">
            <a:xfrm>
              <a:off x="4224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6761" name="AutoShape 25"/>
            <p:cNvCxnSpPr>
              <a:cxnSpLocks noChangeShapeType="1"/>
              <a:stCxn id="116760" idx="3"/>
              <a:endCxn id="116756" idx="0"/>
            </p:cNvCxnSpPr>
            <p:nvPr/>
          </p:nvCxnSpPr>
          <p:spPr bwMode="auto">
            <a:xfrm flipH="1">
              <a:off x="3576" y="2043"/>
              <a:ext cx="669" cy="4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62" name="AutoShape 26"/>
            <p:cNvCxnSpPr>
              <a:cxnSpLocks noChangeShapeType="1"/>
              <a:stCxn id="116760" idx="4"/>
              <a:endCxn id="116758" idx="0"/>
            </p:cNvCxnSpPr>
            <p:nvPr/>
          </p:nvCxnSpPr>
          <p:spPr bwMode="auto">
            <a:xfrm flipH="1">
              <a:off x="4104" y="2064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6763" name="AutoShape 27"/>
            <p:cNvCxnSpPr>
              <a:cxnSpLocks noChangeShapeType="1"/>
              <a:stCxn id="116760" idx="5"/>
              <a:endCxn id="116759" idx="0"/>
            </p:cNvCxnSpPr>
            <p:nvPr/>
          </p:nvCxnSpPr>
          <p:spPr bwMode="auto">
            <a:xfrm>
              <a:off x="4347" y="2043"/>
              <a:ext cx="717" cy="4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6764" name="Text Box 28"/>
            <p:cNvSpPr txBox="1">
              <a:spLocks noChangeArrowheads="1"/>
            </p:cNvSpPr>
            <p:nvPr/>
          </p:nvSpPr>
          <p:spPr bwMode="auto">
            <a:xfrm>
              <a:off x="4416" y="25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/>
              <a:t>Bounded-phase MPAs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k-phase</a:t>
            </a:r>
            <a:r>
              <a:rPr lang="en-US" sz="1800" dirty="0"/>
              <a:t>  </a:t>
            </a:r>
            <a:r>
              <a:rPr lang="en-US" sz="2400" dirty="0"/>
              <a:t>MVPA</a:t>
            </a:r>
            <a:r>
              <a:rPr lang="en-US" sz="1600" dirty="0"/>
              <a:t>                    </a:t>
            </a:r>
            <a:r>
              <a:rPr lang="en-US" sz="1700" dirty="0">
                <a:solidFill>
                  <a:schemeClr val="tx2"/>
                </a:solidFill>
              </a:rPr>
              <a:t>(La Torre, Madhusudan, </a:t>
            </a:r>
            <a:r>
              <a:rPr lang="en-US" sz="1700" dirty="0" smtClean="0">
                <a:solidFill>
                  <a:schemeClr val="tx2"/>
                </a:solidFill>
              </a:rPr>
              <a:t>Parlato </a:t>
            </a:r>
            <a:r>
              <a:rPr lang="en-US" sz="1700" dirty="0">
                <a:solidFill>
                  <a:schemeClr val="tx2"/>
                </a:solidFill>
              </a:rPr>
              <a:t>- LICS’07)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400" dirty="0"/>
              <a:t>            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400" dirty="0"/>
              <a:t>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/>
              <a:t>In a phase only one stack can be popped (all the stacks can be pushed)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/>
              <a:t>MNWs with k phases are    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MSO definable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tree-width:   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baseline="30000" dirty="0">
                <a:solidFill>
                  <a:srgbClr val="FF0000"/>
                </a:solidFill>
              </a:rPr>
              <a:t>k</a:t>
            </a:r>
            <a:r>
              <a:rPr lang="en-US" sz="1600" dirty="0">
                <a:solidFill>
                  <a:srgbClr val="FF0000"/>
                </a:solidFill>
              </a:rPr>
              <a:t> + 2</a:t>
            </a:r>
            <a:r>
              <a:rPr lang="en-US" sz="1600" baseline="30000" dirty="0">
                <a:solidFill>
                  <a:srgbClr val="FF0000"/>
                </a:solidFill>
              </a:rPr>
              <a:t>k-1</a:t>
            </a:r>
            <a:r>
              <a:rPr lang="en-US" sz="1600" dirty="0">
                <a:solidFill>
                  <a:srgbClr val="FF0000"/>
                </a:solidFill>
              </a:rPr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1600" dirty="0" smtClean="0"/>
              <a:t>(not easy to show; complex tree decomposition)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solidFill>
                  <a:srgbClr val="FF9966"/>
                </a:solidFill>
              </a:rPr>
              <a:t>The emptiness problem for bounded-phase MPAs </a:t>
            </a:r>
            <a:r>
              <a:rPr lang="en-US" sz="2400" dirty="0" smtClean="0">
                <a:solidFill>
                  <a:srgbClr val="FF9966"/>
                </a:solidFill>
              </a:rPr>
              <a:t>is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solidFill>
                  <a:srgbClr val="FF9966"/>
                </a:solidFill>
              </a:rPr>
              <a:t> </a:t>
            </a:r>
            <a:r>
              <a:rPr lang="en-US" sz="2400" dirty="0" smtClean="0">
                <a:solidFill>
                  <a:srgbClr val="FF9966"/>
                </a:solidFill>
              </a:rPr>
              <a:t>hence </a:t>
            </a:r>
            <a:r>
              <a:rPr lang="en-US" sz="2400" dirty="0">
                <a:solidFill>
                  <a:srgbClr val="FF9966"/>
                </a:solidFill>
              </a:rPr>
              <a:t>proved to be decidable by using the schema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2400" dirty="0"/>
          </a:p>
        </p:txBody>
      </p:sp>
      <p:grpSp>
        <p:nvGrpSpPr>
          <p:cNvPr id="123913" name="Group 9"/>
          <p:cNvGrpSpPr>
            <a:grpSpLocks/>
          </p:cNvGrpSpPr>
          <p:nvPr/>
        </p:nvGrpSpPr>
        <p:grpSpPr bwMode="auto">
          <a:xfrm>
            <a:off x="1066800" y="2209800"/>
            <a:ext cx="5943600" cy="0"/>
            <a:chOff x="672" y="1632"/>
            <a:chExt cx="3744" cy="0"/>
          </a:xfrm>
        </p:grpSpPr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672" y="1632"/>
              <a:ext cx="864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1632" y="1632"/>
              <a:ext cx="86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2592" y="1632"/>
              <a:ext cx="86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3552" y="1632"/>
              <a:ext cx="86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66800" y="2209800"/>
            <a:ext cx="5943600" cy="0"/>
            <a:chOff x="672" y="1632"/>
            <a:chExt cx="3744" cy="0"/>
          </a:xfrm>
        </p:grpSpPr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672" y="1632"/>
              <a:ext cx="864" cy="0"/>
            </a:xfrm>
            <a:prstGeom prst="line">
              <a:avLst/>
            </a:prstGeom>
            <a:noFill/>
            <a:ln w="34925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>
              <a:off x="1632" y="1632"/>
              <a:ext cx="864" cy="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2592" y="1632"/>
              <a:ext cx="864" cy="0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3552" y="1632"/>
              <a:ext cx="86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-28770"/>
            <a:ext cx="7772400" cy="688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/>
              <a:t>Ordered MPAs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Ordered</a:t>
            </a:r>
            <a:r>
              <a:rPr lang="en-US" sz="1800"/>
              <a:t>  </a:t>
            </a:r>
            <a:r>
              <a:rPr lang="en-US" sz="2400"/>
              <a:t>MVPAs</a:t>
            </a:r>
            <a:r>
              <a:rPr lang="en-US" sz="1400"/>
              <a:t>                           </a:t>
            </a:r>
            <a:r>
              <a:rPr lang="en-US" sz="1700">
                <a:solidFill>
                  <a:schemeClr val="tx2"/>
                </a:solidFill>
              </a:rPr>
              <a:t>(Breveglieri et al, </a:t>
            </a:r>
            <a:r>
              <a:rPr lang="en-US" sz="1700" i="1">
                <a:solidFill>
                  <a:schemeClr val="tx2"/>
                </a:solidFill>
              </a:rPr>
              <a:t>J. Found. Comput. Sci.’95</a:t>
            </a:r>
            <a:r>
              <a:rPr lang="en-US" sz="1700">
                <a:solidFill>
                  <a:schemeClr val="tx2"/>
                </a:solidFill>
              </a:rPr>
              <a:t>)</a:t>
            </a:r>
            <a:endParaRPr lang="en-US" sz="13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200"/>
              <a:t>            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200"/>
              <a:t>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Only the first non empty stack can be popped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>
                <a:solidFill>
                  <a:srgbClr val="FF0000"/>
                </a:solidFill>
              </a:rPr>
              <a:t> All stacks can be pushed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4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/>
              <a:t>Ordered MNWs are    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MSO definable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tree-width:  </a:t>
            </a:r>
            <a:r>
              <a:rPr lang="en-US" sz="1800">
                <a:solidFill>
                  <a:srgbClr val="FF0000"/>
                </a:solidFill>
              </a:rPr>
              <a:t>(n+1) 2</a:t>
            </a:r>
            <a:r>
              <a:rPr lang="en-US" sz="1800" baseline="30000">
                <a:solidFill>
                  <a:srgbClr val="FF0000"/>
                </a:solidFill>
              </a:rPr>
              <a:t>n-1</a:t>
            </a:r>
            <a:r>
              <a:rPr lang="en-US" sz="1800">
                <a:solidFill>
                  <a:srgbClr val="FF0000"/>
                </a:solidFill>
              </a:rPr>
              <a:t>+1</a:t>
            </a:r>
            <a:r>
              <a:rPr lang="en-US" sz="1800"/>
              <a:t>, where n is the number of stacks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>
                <a:solidFill>
                  <a:srgbClr val="FF9966"/>
                </a:solidFill>
              </a:rPr>
              <a:t>The emptiness problem for ordered MPAs can be proved to be decidable by using the schema</a:t>
            </a:r>
            <a:endParaRPr lang="en-US" sz="25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4200"/>
            <a:ext cx="8305800" cy="1143000"/>
          </a:xfrm>
        </p:spPr>
        <p:txBody>
          <a:bodyPr/>
          <a:lstStyle/>
          <a:p>
            <a:pPr algn="ctr"/>
            <a:r>
              <a:rPr lang="en-US" sz="4000"/>
              <a:t>Simulation 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for</a:t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r>
              <a:rPr lang="en-US" sz="4000"/>
              <a:t> distributed automata</a:t>
            </a: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with queues</a:t>
            </a:r>
            <a:br>
              <a:rPr lang="en-US" sz="4000"/>
            </a:b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 sz="3500"/>
              <a:t>Distributed automata with queues </a:t>
            </a: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 lvl="1">
              <a:buFont typeface="Wingdings" pitchFamily="1" charset="2"/>
              <a:buNone/>
            </a:pPr>
            <a:endParaRPr lang="en-US" sz="1800"/>
          </a:p>
          <a:p>
            <a:pPr lvl="1">
              <a:buFont typeface="Wingdings" pitchFamily="1" charset="2"/>
              <a:buNone/>
            </a:pPr>
            <a:endParaRPr lang="en-US" sz="1800"/>
          </a:p>
          <a:p>
            <a:r>
              <a:rPr lang="en-US" sz="2400"/>
              <a:t>Distributed automata with queues with</a:t>
            </a:r>
          </a:p>
          <a:p>
            <a:pPr lvl="1"/>
            <a:r>
              <a:rPr lang="en-US" sz="2400"/>
              <a:t>finite state processes</a:t>
            </a:r>
          </a:p>
          <a:p>
            <a:pPr lvl="1"/>
            <a:r>
              <a:rPr lang="en-US" sz="2400"/>
              <a:t>pushdown processes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35052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2971800" y="4876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40386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35052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42672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28" name="AutoShape 32"/>
          <p:cNvCxnSpPr>
            <a:cxnSpLocks noChangeShapeType="1"/>
            <a:stCxn id="132124" idx="7"/>
            <a:endCxn id="132123" idx="3"/>
          </p:cNvCxnSpPr>
          <p:nvPr/>
        </p:nvCxnSpPr>
        <p:spPr bwMode="auto">
          <a:xfrm flipV="1">
            <a:off x="3167063" y="4386263"/>
            <a:ext cx="371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29" name="AutoShape 33"/>
          <p:cNvCxnSpPr>
            <a:cxnSpLocks noChangeShapeType="1"/>
            <a:stCxn id="132123" idx="5"/>
            <a:endCxn id="132125" idx="1"/>
          </p:cNvCxnSpPr>
          <p:nvPr/>
        </p:nvCxnSpPr>
        <p:spPr bwMode="auto">
          <a:xfrm>
            <a:off x="3700463" y="4386263"/>
            <a:ext cx="37147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0" name="AutoShape 34"/>
          <p:cNvCxnSpPr>
            <a:cxnSpLocks noChangeShapeType="1"/>
            <a:stCxn id="132124" idx="5"/>
            <a:endCxn id="132126" idx="1"/>
          </p:cNvCxnSpPr>
          <p:nvPr/>
        </p:nvCxnSpPr>
        <p:spPr bwMode="auto">
          <a:xfrm>
            <a:off x="3167063" y="5072063"/>
            <a:ext cx="3714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1" name="AutoShape 35"/>
          <p:cNvCxnSpPr>
            <a:cxnSpLocks noChangeShapeType="1"/>
            <a:stCxn id="132127" idx="1"/>
            <a:endCxn id="132123" idx="6"/>
          </p:cNvCxnSpPr>
          <p:nvPr/>
        </p:nvCxnSpPr>
        <p:spPr bwMode="auto">
          <a:xfrm flipH="1" flipV="1">
            <a:off x="3733800" y="4305300"/>
            <a:ext cx="566738" cy="14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2" name="AutoShape 36"/>
          <p:cNvCxnSpPr>
            <a:cxnSpLocks noChangeShapeType="1"/>
            <a:stCxn id="132126" idx="7"/>
            <a:endCxn id="132125" idx="3"/>
          </p:cNvCxnSpPr>
          <p:nvPr/>
        </p:nvCxnSpPr>
        <p:spPr bwMode="auto">
          <a:xfrm flipV="1">
            <a:off x="3700463" y="5224463"/>
            <a:ext cx="3714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3" name="AutoShape 37"/>
          <p:cNvCxnSpPr>
            <a:cxnSpLocks noChangeShapeType="1"/>
            <a:stCxn id="132125" idx="7"/>
            <a:endCxn id="132127" idx="3"/>
          </p:cNvCxnSpPr>
          <p:nvPr/>
        </p:nvCxnSpPr>
        <p:spPr bwMode="auto">
          <a:xfrm flipV="1">
            <a:off x="4233863" y="4614863"/>
            <a:ext cx="666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/>
              <a:t>Queue graphs (finite processes)</a:t>
            </a:r>
          </a:p>
        </p:txBody>
      </p:sp>
      <p:sp>
        <p:nvSpPr>
          <p:cNvPr id="98308" name="AutoShape 4"/>
          <p:cNvSpPr>
            <a:spLocks noChangeArrowheads="1"/>
          </p:cNvSpPr>
          <p:nvPr/>
        </p:nvSpPr>
        <p:spPr bwMode="auto">
          <a:xfrm>
            <a:off x="838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AutoShape 5"/>
          <p:cNvSpPr>
            <a:spLocks noChangeArrowheads="1"/>
          </p:cNvSpPr>
          <p:nvPr/>
        </p:nvSpPr>
        <p:spPr bwMode="auto">
          <a:xfrm>
            <a:off x="1371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1981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590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2004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AutoShape 9"/>
          <p:cNvSpPr>
            <a:spLocks noChangeArrowheads="1"/>
          </p:cNvSpPr>
          <p:nvPr/>
        </p:nvSpPr>
        <p:spPr bwMode="auto">
          <a:xfrm>
            <a:off x="38100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AutoShape 10"/>
          <p:cNvSpPr>
            <a:spLocks noChangeArrowheads="1"/>
          </p:cNvSpPr>
          <p:nvPr/>
        </p:nvSpPr>
        <p:spPr bwMode="auto">
          <a:xfrm>
            <a:off x="4419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AutoShape 11"/>
          <p:cNvSpPr>
            <a:spLocks noChangeArrowheads="1"/>
          </p:cNvSpPr>
          <p:nvPr/>
        </p:nvSpPr>
        <p:spPr bwMode="auto">
          <a:xfrm>
            <a:off x="5029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auto">
          <a:xfrm>
            <a:off x="5638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>
            <a:off x="62484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AutoShape 14"/>
          <p:cNvSpPr>
            <a:spLocks noChangeArrowheads="1"/>
          </p:cNvSpPr>
          <p:nvPr/>
        </p:nvSpPr>
        <p:spPr bwMode="auto">
          <a:xfrm>
            <a:off x="68580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7467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20" name="AutoShape 16"/>
          <p:cNvCxnSpPr>
            <a:cxnSpLocks noChangeShapeType="1"/>
            <a:stCxn id="98308" idx="6"/>
            <a:endCxn id="98309" idx="2"/>
          </p:cNvCxnSpPr>
          <p:nvPr/>
        </p:nvCxnSpPr>
        <p:spPr bwMode="auto">
          <a:xfrm>
            <a:off x="990600" y="3198813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1" name="AutoShape 17"/>
          <p:cNvCxnSpPr>
            <a:cxnSpLocks noChangeShapeType="1"/>
            <a:stCxn id="98309" idx="6"/>
            <a:endCxn id="98310" idx="2"/>
          </p:cNvCxnSpPr>
          <p:nvPr/>
        </p:nvCxnSpPr>
        <p:spPr bwMode="auto">
          <a:xfrm>
            <a:off x="1524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8077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8686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24" name="AutoShape 20"/>
          <p:cNvCxnSpPr>
            <a:cxnSpLocks noChangeShapeType="1"/>
            <a:stCxn id="98310" idx="6"/>
            <a:endCxn id="98311" idx="2"/>
          </p:cNvCxnSpPr>
          <p:nvPr/>
        </p:nvCxnSpPr>
        <p:spPr bwMode="auto">
          <a:xfrm>
            <a:off x="2133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5" name="AutoShape 21"/>
          <p:cNvCxnSpPr>
            <a:cxnSpLocks noChangeShapeType="1"/>
            <a:stCxn id="98311" idx="6"/>
            <a:endCxn id="98312" idx="2"/>
          </p:cNvCxnSpPr>
          <p:nvPr/>
        </p:nvCxnSpPr>
        <p:spPr bwMode="auto">
          <a:xfrm>
            <a:off x="27432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6" name="AutoShape 22"/>
          <p:cNvCxnSpPr>
            <a:cxnSpLocks noChangeShapeType="1"/>
            <a:stCxn id="98312" idx="6"/>
            <a:endCxn id="98313" idx="2"/>
          </p:cNvCxnSpPr>
          <p:nvPr/>
        </p:nvCxnSpPr>
        <p:spPr bwMode="auto">
          <a:xfrm>
            <a:off x="33528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7" name="AutoShape 23"/>
          <p:cNvCxnSpPr>
            <a:cxnSpLocks noChangeShapeType="1"/>
            <a:stCxn id="98313" idx="6"/>
            <a:endCxn id="98314" idx="2"/>
          </p:cNvCxnSpPr>
          <p:nvPr/>
        </p:nvCxnSpPr>
        <p:spPr bwMode="auto">
          <a:xfrm>
            <a:off x="39624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8" name="AutoShape 24"/>
          <p:cNvCxnSpPr>
            <a:cxnSpLocks noChangeShapeType="1"/>
            <a:stCxn id="98314" idx="6"/>
            <a:endCxn id="98315" idx="2"/>
          </p:cNvCxnSpPr>
          <p:nvPr/>
        </p:nvCxnSpPr>
        <p:spPr bwMode="auto">
          <a:xfrm>
            <a:off x="4572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29" name="AutoShape 25"/>
          <p:cNvCxnSpPr>
            <a:cxnSpLocks noChangeShapeType="1"/>
            <a:stCxn id="98315" idx="6"/>
            <a:endCxn id="98316" idx="2"/>
          </p:cNvCxnSpPr>
          <p:nvPr/>
        </p:nvCxnSpPr>
        <p:spPr bwMode="auto">
          <a:xfrm>
            <a:off x="5181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30" name="AutoShape 26"/>
          <p:cNvCxnSpPr>
            <a:cxnSpLocks noChangeShapeType="1"/>
            <a:stCxn id="98316" idx="6"/>
            <a:endCxn id="98317" idx="2"/>
          </p:cNvCxnSpPr>
          <p:nvPr/>
        </p:nvCxnSpPr>
        <p:spPr bwMode="auto">
          <a:xfrm>
            <a:off x="57912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31" name="AutoShape 27"/>
          <p:cNvCxnSpPr>
            <a:cxnSpLocks noChangeShapeType="1"/>
            <a:stCxn id="98317" idx="6"/>
            <a:endCxn id="98318" idx="2"/>
          </p:cNvCxnSpPr>
          <p:nvPr/>
        </p:nvCxnSpPr>
        <p:spPr bwMode="auto">
          <a:xfrm>
            <a:off x="64008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32" name="AutoShape 28"/>
          <p:cNvCxnSpPr>
            <a:cxnSpLocks noChangeShapeType="1"/>
            <a:stCxn id="98318" idx="6"/>
            <a:endCxn id="98319" idx="2"/>
          </p:cNvCxnSpPr>
          <p:nvPr/>
        </p:nvCxnSpPr>
        <p:spPr bwMode="auto">
          <a:xfrm>
            <a:off x="70104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33" name="AutoShape 29"/>
          <p:cNvCxnSpPr>
            <a:cxnSpLocks noChangeShapeType="1"/>
            <a:stCxn id="98319" idx="6"/>
            <a:endCxn id="98322" idx="2"/>
          </p:cNvCxnSpPr>
          <p:nvPr/>
        </p:nvCxnSpPr>
        <p:spPr bwMode="auto">
          <a:xfrm>
            <a:off x="7620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34" name="AutoShape 30"/>
          <p:cNvCxnSpPr>
            <a:cxnSpLocks noChangeShapeType="1"/>
            <a:stCxn id="98322" idx="6"/>
            <a:endCxn id="98323" idx="2"/>
          </p:cNvCxnSpPr>
          <p:nvPr/>
        </p:nvCxnSpPr>
        <p:spPr bwMode="auto">
          <a:xfrm>
            <a:off x="8229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35" name="AutoShape 31"/>
          <p:cNvSpPr>
            <a:spLocks noChangeArrowheads="1"/>
          </p:cNvSpPr>
          <p:nvPr/>
        </p:nvSpPr>
        <p:spPr bwMode="auto">
          <a:xfrm>
            <a:off x="838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6" name="AutoShape 32"/>
          <p:cNvSpPr>
            <a:spLocks noChangeArrowheads="1"/>
          </p:cNvSpPr>
          <p:nvPr/>
        </p:nvSpPr>
        <p:spPr bwMode="auto">
          <a:xfrm>
            <a:off x="1371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8" name="AutoShape 34"/>
          <p:cNvSpPr>
            <a:spLocks noChangeArrowheads="1"/>
          </p:cNvSpPr>
          <p:nvPr/>
        </p:nvSpPr>
        <p:spPr bwMode="auto">
          <a:xfrm>
            <a:off x="2590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39" name="AutoShape 35"/>
          <p:cNvSpPr>
            <a:spLocks noChangeArrowheads="1"/>
          </p:cNvSpPr>
          <p:nvPr/>
        </p:nvSpPr>
        <p:spPr bwMode="auto">
          <a:xfrm>
            <a:off x="32004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38100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1" name="AutoShape 37"/>
          <p:cNvSpPr>
            <a:spLocks noChangeArrowheads="1"/>
          </p:cNvSpPr>
          <p:nvPr/>
        </p:nvSpPr>
        <p:spPr bwMode="auto">
          <a:xfrm>
            <a:off x="4419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AutoShape 38"/>
          <p:cNvSpPr>
            <a:spLocks noChangeArrowheads="1"/>
          </p:cNvSpPr>
          <p:nvPr/>
        </p:nvSpPr>
        <p:spPr bwMode="auto">
          <a:xfrm>
            <a:off x="5029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3" name="AutoShape 39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4" name="AutoShape 40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5" name="AutoShape 41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46" name="AutoShape 42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47" name="AutoShape 43"/>
          <p:cNvCxnSpPr>
            <a:cxnSpLocks noChangeShapeType="1"/>
            <a:stCxn id="98335" idx="6"/>
            <a:endCxn id="98336" idx="2"/>
          </p:cNvCxnSpPr>
          <p:nvPr/>
        </p:nvCxnSpPr>
        <p:spPr bwMode="auto">
          <a:xfrm>
            <a:off x="990600" y="1981200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48" name="AutoShape 44"/>
          <p:cNvCxnSpPr>
            <a:cxnSpLocks noChangeShapeType="1"/>
            <a:stCxn id="98336" idx="6"/>
            <a:endCxn id="98337" idx="2"/>
          </p:cNvCxnSpPr>
          <p:nvPr/>
        </p:nvCxnSpPr>
        <p:spPr bwMode="auto">
          <a:xfrm>
            <a:off x="1524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8077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51" name="AutoShape 47"/>
          <p:cNvCxnSpPr>
            <a:cxnSpLocks noChangeShapeType="1"/>
            <a:stCxn id="98337" idx="6"/>
            <a:endCxn id="98338" idx="2"/>
          </p:cNvCxnSpPr>
          <p:nvPr/>
        </p:nvCxnSpPr>
        <p:spPr bwMode="auto">
          <a:xfrm>
            <a:off x="2133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2" name="AutoShape 48"/>
          <p:cNvCxnSpPr>
            <a:cxnSpLocks noChangeShapeType="1"/>
            <a:stCxn id="98338" idx="6"/>
            <a:endCxn id="98339" idx="2"/>
          </p:cNvCxnSpPr>
          <p:nvPr/>
        </p:nvCxnSpPr>
        <p:spPr bwMode="auto">
          <a:xfrm>
            <a:off x="27432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3" name="AutoShape 49"/>
          <p:cNvCxnSpPr>
            <a:cxnSpLocks noChangeShapeType="1"/>
            <a:stCxn id="98339" idx="6"/>
            <a:endCxn id="98340" idx="2"/>
          </p:cNvCxnSpPr>
          <p:nvPr/>
        </p:nvCxnSpPr>
        <p:spPr bwMode="auto">
          <a:xfrm>
            <a:off x="33528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4" name="AutoShape 50"/>
          <p:cNvCxnSpPr>
            <a:cxnSpLocks noChangeShapeType="1"/>
            <a:stCxn id="98340" idx="6"/>
            <a:endCxn id="98341" idx="2"/>
          </p:cNvCxnSpPr>
          <p:nvPr/>
        </p:nvCxnSpPr>
        <p:spPr bwMode="auto">
          <a:xfrm>
            <a:off x="39624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5" name="AutoShape 51"/>
          <p:cNvCxnSpPr>
            <a:cxnSpLocks noChangeShapeType="1"/>
            <a:stCxn id="98341" idx="6"/>
            <a:endCxn id="98342" idx="2"/>
          </p:cNvCxnSpPr>
          <p:nvPr/>
        </p:nvCxnSpPr>
        <p:spPr bwMode="auto">
          <a:xfrm>
            <a:off x="4572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6" name="AutoShape 52"/>
          <p:cNvCxnSpPr>
            <a:cxnSpLocks noChangeShapeType="1"/>
            <a:stCxn id="98342" idx="6"/>
            <a:endCxn id="98343" idx="2"/>
          </p:cNvCxnSpPr>
          <p:nvPr/>
        </p:nvCxnSpPr>
        <p:spPr bwMode="auto">
          <a:xfrm>
            <a:off x="5181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7" name="AutoShape 53"/>
          <p:cNvCxnSpPr>
            <a:cxnSpLocks noChangeShapeType="1"/>
            <a:stCxn id="98343" idx="6"/>
            <a:endCxn id="98344" idx="2"/>
          </p:cNvCxnSpPr>
          <p:nvPr/>
        </p:nvCxnSpPr>
        <p:spPr bwMode="auto">
          <a:xfrm>
            <a:off x="57912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8" name="AutoShape 54"/>
          <p:cNvCxnSpPr>
            <a:cxnSpLocks noChangeShapeType="1"/>
            <a:stCxn id="98344" idx="6"/>
            <a:endCxn id="98345" idx="2"/>
          </p:cNvCxnSpPr>
          <p:nvPr/>
        </p:nvCxnSpPr>
        <p:spPr bwMode="auto">
          <a:xfrm>
            <a:off x="64008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59" name="AutoShape 55"/>
          <p:cNvCxnSpPr>
            <a:cxnSpLocks noChangeShapeType="1"/>
            <a:stCxn id="98345" idx="6"/>
            <a:endCxn id="98346" idx="2"/>
          </p:cNvCxnSpPr>
          <p:nvPr/>
        </p:nvCxnSpPr>
        <p:spPr bwMode="auto">
          <a:xfrm>
            <a:off x="70104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60" name="AutoShape 56"/>
          <p:cNvCxnSpPr>
            <a:cxnSpLocks noChangeShapeType="1"/>
            <a:stCxn id="98346" idx="6"/>
            <a:endCxn id="98349" idx="2"/>
          </p:cNvCxnSpPr>
          <p:nvPr/>
        </p:nvCxnSpPr>
        <p:spPr bwMode="auto">
          <a:xfrm>
            <a:off x="7620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61" name="AutoShape 57"/>
          <p:cNvCxnSpPr>
            <a:cxnSpLocks noChangeShapeType="1"/>
            <a:stCxn id="98349" idx="6"/>
            <a:endCxn id="98350" idx="2"/>
          </p:cNvCxnSpPr>
          <p:nvPr/>
        </p:nvCxnSpPr>
        <p:spPr bwMode="auto">
          <a:xfrm>
            <a:off x="8229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62" name="AutoShape 58"/>
          <p:cNvSpPr>
            <a:spLocks noChangeArrowheads="1"/>
          </p:cNvSpPr>
          <p:nvPr/>
        </p:nvSpPr>
        <p:spPr bwMode="auto">
          <a:xfrm>
            <a:off x="838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3" name="AutoShape 59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4" name="AutoShape 60"/>
          <p:cNvSpPr>
            <a:spLocks noChangeArrowheads="1"/>
          </p:cNvSpPr>
          <p:nvPr/>
        </p:nvSpPr>
        <p:spPr bwMode="auto">
          <a:xfrm>
            <a:off x="1981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5" name="AutoShape 61"/>
          <p:cNvSpPr>
            <a:spLocks noChangeArrowheads="1"/>
          </p:cNvSpPr>
          <p:nvPr/>
        </p:nvSpPr>
        <p:spPr bwMode="auto">
          <a:xfrm>
            <a:off x="2590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6" name="AutoShape 62"/>
          <p:cNvSpPr>
            <a:spLocks noChangeArrowheads="1"/>
          </p:cNvSpPr>
          <p:nvPr/>
        </p:nvSpPr>
        <p:spPr bwMode="auto">
          <a:xfrm>
            <a:off x="32004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7" name="AutoShape 63"/>
          <p:cNvSpPr>
            <a:spLocks noChangeArrowheads="1"/>
          </p:cNvSpPr>
          <p:nvPr/>
        </p:nvSpPr>
        <p:spPr bwMode="auto">
          <a:xfrm>
            <a:off x="3810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8" name="AutoShape 64"/>
          <p:cNvSpPr>
            <a:spLocks noChangeArrowheads="1"/>
          </p:cNvSpPr>
          <p:nvPr/>
        </p:nvSpPr>
        <p:spPr bwMode="auto">
          <a:xfrm>
            <a:off x="4419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69" name="AutoShape 65"/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70" name="AutoShape 66"/>
          <p:cNvSpPr>
            <a:spLocks noChangeArrowheads="1"/>
          </p:cNvSpPr>
          <p:nvPr/>
        </p:nvSpPr>
        <p:spPr bwMode="auto">
          <a:xfrm>
            <a:off x="5638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71" name="AutoShape 67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72" name="AutoShape 68"/>
          <p:cNvSpPr>
            <a:spLocks noChangeArrowheads="1"/>
          </p:cNvSpPr>
          <p:nvPr/>
        </p:nvSpPr>
        <p:spPr bwMode="auto">
          <a:xfrm>
            <a:off x="6858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73" name="AutoShape 69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74" name="AutoShape 70"/>
          <p:cNvCxnSpPr>
            <a:cxnSpLocks noChangeShapeType="1"/>
            <a:stCxn id="98362" idx="6"/>
            <a:endCxn id="98363" idx="2"/>
          </p:cNvCxnSpPr>
          <p:nvPr/>
        </p:nvCxnSpPr>
        <p:spPr bwMode="auto">
          <a:xfrm>
            <a:off x="990600" y="4343400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75" name="AutoShape 71"/>
          <p:cNvCxnSpPr>
            <a:cxnSpLocks noChangeShapeType="1"/>
            <a:stCxn id="98363" idx="6"/>
            <a:endCxn id="98364" idx="2"/>
          </p:cNvCxnSpPr>
          <p:nvPr/>
        </p:nvCxnSpPr>
        <p:spPr bwMode="auto">
          <a:xfrm>
            <a:off x="1524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76" name="AutoShape 72"/>
          <p:cNvSpPr>
            <a:spLocks noChangeArrowheads="1"/>
          </p:cNvSpPr>
          <p:nvPr/>
        </p:nvSpPr>
        <p:spPr bwMode="auto">
          <a:xfrm>
            <a:off x="8077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77" name="AutoShape 73"/>
          <p:cNvSpPr>
            <a:spLocks noChangeArrowheads="1"/>
          </p:cNvSpPr>
          <p:nvPr/>
        </p:nvSpPr>
        <p:spPr bwMode="auto">
          <a:xfrm>
            <a:off x="8686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78" name="AutoShape 74"/>
          <p:cNvCxnSpPr>
            <a:cxnSpLocks noChangeShapeType="1"/>
            <a:stCxn id="98364" idx="6"/>
            <a:endCxn id="98365" idx="2"/>
          </p:cNvCxnSpPr>
          <p:nvPr/>
        </p:nvCxnSpPr>
        <p:spPr bwMode="auto">
          <a:xfrm>
            <a:off x="2133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79" name="AutoShape 75"/>
          <p:cNvCxnSpPr>
            <a:cxnSpLocks noChangeShapeType="1"/>
            <a:stCxn id="98365" idx="6"/>
            <a:endCxn id="98366" idx="2"/>
          </p:cNvCxnSpPr>
          <p:nvPr/>
        </p:nvCxnSpPr>
        <p:spPr bwMode="auto">
          <a:xfrm>
            <a:off x="27432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0" name="AutoShape 76"/>
          <p:cNvCxnSpPr>
            <a:cxnSpLocks noChangeShapeType="1"/>
            <a:stCxn id="98366" idx="6"/>
            <a:endCxn id="98367" idx="2"/>
          </p:cNvCxnSpPr>
          <p:nvPr/>
        </p:nvCxnSpPr>
        <p:spPr bwMode="auto">
          <a:xfrm>
            <a:off x="33528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1" name="AutoShape 77"/>
          <p:cNvCxnSpPr>
            <a:cxnSpLocks noChangeShapeType="1"/>
            <a:stCxn id="98367" idx="6"/>
            <a:endCxn id="98368" idx="2"/>
          </p:cNvCxnSpPr>
          <p:nvPr/>
        </p:nvCxnSpPr>
        <p:spPr bwMode="auto">
          <a:xfrm>
            <a:off x="39624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2" name="AutoShape 78"/>
          <p:cNvCxnSpPr>
            <a:cxnSpLocks noChangeShapeType="1"/>
            <a:stCxn id="98368" idx="6"/>
            <a:endCxn id="98369" idx="2"/>
          </p:cNvCxnSpPr>
          <p:nvPr/>
        </p:nvCxnSpPr>
        <p:spPr bwMode="auto">
          <a:xfrm>
            <a:off x="4572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3" name="AutoShape 79"/>
          <p:cNvCxnSpPr>
            <a:cxnSpLocks noChangeShapeType="1"/>
            <a:stCxn id="98369" idx="6"/>
            <a:endCxn id="98370" idx="2"/>
          </p:cNvCxnSpPr>
          <p:nvPr/>
        </p:nvCxnSpPr>
        <p:spPr bwMode="auto">
          <a:xfrm>
            <a:off x="5181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4" name="AutoShape 80"/>
          <p:cNvCxnSpPr>
            <a:cxnSpLocks noChangeShapeType="1"/>
            <a:stCxn id="98370" idx="6"/>
            <a:endCxn id="98371" idx="2"/>
          </p:cNvCxnSpPr>
          <p:nvPr/>
        </p:nvCxnSpPr>
        <p:spPr bwMode="auto">
          <a:xfrm>
            <a:off x="57912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5" name="AutoShape 81"/>
          <p:cNvCxnSpPr>
            <a:cxnSpLocks noChangeShapeType="1"/>
            <a:stCxn id="98371" idx="6"/>
            <a:endCxn id="98372" idx="2"/>
          </p:cNvCxnSpPr>
          <p:nvPr/>
        </p:nvCxnSpPr>
        <p:spPr bwMode="auto">
          <a:xfrm>
            <a:off x="64008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6" name="AutoShape 82"/>
          <p:cNvCxnSpPr>
            <a:cxnSpLocks noChangeShapeType="1"/>
            <a:stCxn id="98372" idx="6"/>
            <a:endCxn id="98373" idx="2"/>
          </p:cNvCxnSpPr>
          <p:nvPr/>
        </p:nvCxnSpPr>
        <p:spPr bwMode="auto">
          <a:xfrm>
            <a:off x="70104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7" name="AutoShape 83"/>
          <p:cNvCxnSpPr>
            <a:cxnSpLocks noChangeShapeType="1"/>
            <a:stCxn id="98373" idx="6"/>
            <a:endCxn id="98376" idx="2"/>
          </p:cNvCxnSpPr>
          <p:nvPr/>
        </p:nvCxnSpPr>
        <p:spPr bwMode="auto">
          <a:xfrm>
            <a:off x="7620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8" name="AutoShape 84"/>
          <p:cNvCxnSpPr>
            <a:cxnSpLocks noChangeShapeType="1"/>
            <a:stCxn id="98376" idx="6"/>
            <a:endCxn id="98377" idx="2"/>
          </p:cNvCxnSpPr>
          <p:nvPr/>
        </p:nvCxnSpPr>
        <p:spPr bwMode="auto">
          <a:xfrm>
            <a:off x="8229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89" name="AutoShape 85"/>
          <p:cNvCxnSpPr>
            <a:cxnSpLocks noChangeShapeType="1"/>
            <a:stCxn id="98310" idx="7"/>
            <a:endCxn id="98338" idx="3"/>
          </p:cNvCxnSpPr>
          <p:nvPr/>
        </p:nvCxnSpPr>
        <p:spPr bwMode="auto">
          <a:xfrm flipV="1">
            <a:off x="2111375" y="2035175"/>
            <a:ext cx="501650" cy="1109663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  <a:effectLst/>
        </p:spPr>
      </p:cxnSp>
      <p:cxnSp>
        <p:nvCxnSpPr>
          <p:cNvPr id="98390" name="AutoShape 86"/>
          <p:cNvCxnSpPr>
            <a:cxnSpLocks noChangeShapeType="1"/>
            <a:stCxn id="98314" idx="7"/>
          </p:cNvCxnSpPr>
          <p:nvPr/>
        </p:nvCxnSpPr>
        <p:spPr bwMode="auto">
          <a:xfrm flipV="1">
            <a:off x="4549775" y="2057400"/>
            <a:ext cx="1089025" cy="10874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</p:cxnSp>
      <p:cxnSp>
        <p:nvCxnSpPr>
          <p:cNvPr id="98391" name="AutoShape 87"/>
          <p:cNvCxnSpPr>
            <a:cxnSpLocks noChangeShapeType="1"/>
            <a:stCxn id="98317" idx="7"/>
            <a:endCxn id="98346" idx="3"/>
          </p:cNvCxnSpPr>
          <p:nvPr/>
        </p:nvCxnSpPr>
        <p:spPr bwMode="auto">
          <a:xfrm flipV="1">
            <a:off x="6378575" y="2035175"/>
            <a:ext cx="1111250" cy="110966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</p:cxnSp>
      <p:cxnSp>
        <p:nvCxnSpPr>
          <p:cNvPr id="98392" name="AutoShape 88"/>
          <p:cNvCxnSpPr>
            <a:cxnSpLocks noChangeShapeType="1"/>
            <a:stCxn id="98319" idx="7"/>
            <a:endCxn id="98350" idx="4"/>
          </p:cNvCxnSpPr>
          <p:nvPr/>
        </p:nvCxnSpPr>
        <p:spPr bwMode="auto">
          <a:xfrm flipV="1">
            <a:off x="7597775" y="2057400"/>
            <a:ext cx="1165225" cy="10874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</p:cxnSp>
      <p:cxnSp>
        <p:nvCxnSpPr>
          <p:cNvPr id="98393" name="AutoShape 89"/>
          <p:cNvCxnSpPr>
            <a:cxnSpLocks noChangeShapeType="1"/>
            <a:stCxn id="98312" idx="5"/>
            <a:endCxn id="98368" idx="1"/>
          </p:cNvCxnSpPr>
          <p:nvPr/>
        </p:nvCxnSpPr>
        <p:spPr bwMode="auto">
          <a:xfrm>
            <a:off x="3330575" y="3252788"/>
            <a:ext cx="1111250" cy="1036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</p:cxnSp>
      <p:cxnSp>
        <p:nvCxnSpPr>
          <p:cNvPr id="98394" name="AutoShape 90"/>
          <p:cNvCxnSpPr>
            <a:cxnSpLocks noChangeShapeType="1"/>
            <a:stCxn id="98313" idx="5"/>
            <a:endCxn id="98377" idx="1"/>
          </p:cNvCxnSpPr>
          <p:nvPr/>
        </p:nvCxnSpPr>
        <p:spPr bwMode="auto">
          <a:xfrm>
            <a:off x="3940175" y="3252788"/>
            <a:ext cx="4768850" cy="1036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</p:cxnSp>
      <p:sp>
        <p:nvSpPr>
          <p:cNvPr id="98406" name="Text Box 102"/>
          <p:cNvSpPr txBox="1">
            <a:spLocks noChangeArrowheads="1"/>
          </p:cNvSpPr>
          <p:nvPr/>
        </p:nvSpPr>
        <p:spPr bwMode="auto">
          <a:xfrm>
            <a:off x="76200" y="17526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98407" name="Text Box 103"/>
          <p:cNvSpPr txBox="1">
            <a:spLocks noChangeArrowheads="1"/>
          </p:cNvSpPr>
          <p:nvPr/>
        </p:nvSpPr>
        <p:spPr bwMode="auto">
          <a:xfrm>
            <a:off x="76200" y="29718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98408" name="Text Box 104"/>
          <p:cNvSpPr txBox="1">
            <a:spLocks noChangeArrowheads="1"/>
          </p:cNvSpPr>
          <p:nvPr/>
        </p:nvSpPr>
        <p:spPr bwMode="auto">
          <a:xfrm>
            <a:off x="76200" y="41148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98412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228600" y="4724400"/>
            <a:ext cx="8763000" cy="2133600"/>
          </a:xfrm>
          <a:noFill/>
          <a:ln/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FF9966"/>
                </a:solidFill>
              </a:rPr>
              <a:t>queue graph</a:t>
            </a:r>
            <a:r>
              <a:rPr lang="en-US" sz="2000" dirty="0"/>
              <a:t> captures the behavior of a run</a:t>
            </a:r>
          </a:p>
          <a:p>
            <a:pPr lvl="1"/>
            <a:r>
              <a:rPr lang="en-US" sz="2000" dirty="0"/>
              <a:t>queues are compiled down into the graph (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 edges</a:t>
            </a:r>
            <a:r>
              <a:rPr lang="en-US" sz="2000" dirty="0"/>
              <a:t>)</a:t>
            </a:r>
          </a:p>
          <a:p>
            <a:r>
              <a:rPr lang="en-US" sz="2000" dirty="0"/>
              <a:t>The class </a:t>
            </a:r>
            <a:r>
              <a:rPr lang="en-US" sz="2000" dirty="0" smtClean="0"/>
              <a:t>of queue </a:t>
            </a:r>
            <a:r>
              <a:rPr lang="en-US" sz="2000" dirty="0"/>
              <a:t>graphs is MSO </a:t>
            </a:r>
            <a:r>
              <a:rPr lang="en-US" sz="2000" dirty="0" smtClean="0"/>
              <a:t>definable</a:t>
            </a:r>
            <a:br>
              <a:rPr lang="en-US" sz="2000" dirty="0" smtClean="0"/>
            </a:br>
            <a:r>
              <a:rPr lang="en-US" sz="2000" dirty="0" smtClean="0"/>
              <a:t>   (linear orders for each process, FIFO edges)</a:t>
            </a:r>
            <a:endParaRPr lang="en-US" sz="2000" dirty="0"/>
          </a:p>
          <a:p>
            <a:r>
              <a:rPr lang="en-US" sz="2000" dirty="0"/>
              <a:t>Unbounded tree-width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sz="4000"/>
              <a:t>Stack-queue graphs (PD processes)</a:t>
            </a:r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838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1371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>
            <a:off x="1981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>
            <a:off x="2590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32004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AutoShape 9"/>
          <p:cNvSpPr>
            <a:spLocks noChangeArrowheads="1"/>
          </p:cNvSpPr>
          <p:nvPr/>
        </p:nvSpPr>
        <p:spPr bwMode="auto">
          <a:xfrm>
            <a:off x="38100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AutoShape 10"/>
          <p:cNvSpPr>
            <a:spLocks noChangeArrowheads="1"/>
          </p:cNvSpPr>
          <p:nvPr/>
        </p:nvSpPr>
        <p:spPr bwMode="auto">
          <a:xfrm>
            <a:off x="4419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AutoShape 11"/>
          <p:cNvSpPr>
            <a:spLocks noChangeArrowheads="1"/>
          </p:cNvSpPr>
          <p:nvPr/>
        </p:nvSpPr>
        <p:spPr bwMode="auto">
          <a:xfrm>
            <a:off x="5029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AutoShape 12"/>
          <p:cNvSpPr>
            <a:spLocks noChangeArrowheads="1"/>
          </p:cNvSpPr>
          <p:nvPr/>
        </p:nvSpPr>
        <p:spPr bwMode="auto">
          <a:xfrm>
            <a:off x="5638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62484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AutoShape 14"/>
          <p:cNvSpPr>
            <a:spLocks noChangeArrowheads="1"/>
          </p:cNvSpPr>
          <p:nvPr/>
        </p:nvSpPr>
        <p:spPr bwMode="auto">
          <a:xfrm>
            <a:off x="68580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AutoShape 15"/>
          <p:cNvSpPr>
            <a:spLocks noChangeArrowheads="1"/>
          </p:cNvSpPr>
          <p:nvPr/>
        </p:nvSpPr>
        <p:spPr bwMode="auto">
          <a:xfrm>
            <a:off x="74676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68" name="AutoShape 16"/>
          <p:cNvCxnSpPr>
            <a:cxnSpLocks noChangeShapeType="1"/>
            <a:stCxn id="100356" idx="6"/>
            <a:endCxn id="100357" idx="2"/>
          </p:cNvCxnSpPr>
          <p:nvPr/>
        </p:nvCxnSpPr>
        <p:spPr bwMode="auto">
          <a:xfrm>
            <a:off x="990600" y="3198813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69" name="AutoShape 17"/>
          <p:cNvCxnSpPr>
            <a:cxnSpLocks noChangeShapeType="1"/>
            <a:stCxn id="100357" idx="6"/>
            <a:endCxn id="100358" idx="2"/>
          </p:cNvCxnSpPr>
          <p:nvPr/>
        </p:nvCxnSpPr>
        <p:spPr bwMode="auto">
          <a:xfrm>
            <a:off x="1524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70" name="AutoShape 18"/>
          <p:cNvSpPr>
            <a:spLocks noChangeArrowheads="1"/>
          </p:cNvSpPr>
          <p:nvPr/>
        </p:nvSpPr>
        <p:spPr bwMode="auto">
          <a:xfrm>
            <a:off x="80772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AutoShape 19"/>
          <p:cNvSpPr>
            <a:spLocks noChangeArrowheads="1"/>
          </p:cNvSpPr>
          <p:nvPr/>
        </p:nvSpPr>
        <p:spPr bwMode="auto">
          <a:xfrm>
            <a:off x="8686800" y="31226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72" name="AutoShape 20"/>
          <p:cNvCxnSpPr>
            <a:cxnSpLocks noChangeShapeType="1"/>
            <a:stCxn id="100358" idx="6"/>
            <a:endCxn id="100359" idx="2"/>
          </p:cNvCxnSpPr>
          <p:nvPr/>
        </p:nvCxnSpPr>
        <p:spPr bwMode="auto">
          <a:xfrm>
            <a:off x="2133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3" name="AutoShape 21"/>
          <p:cNvCxnSpPr>
            <a:cxnSpLocks noChangeShapeType="1"/>
            <a:stCxn id="100359" idx="6"/>
            <a:endCxn id="100360" idx="2"/>
          </p:cNvCxnSpPr>
          <p:nvPr/>
        </p:nvCxnSpPr>
        <p:spPr bwMode="auto">
          <a:xfrm>
            <a:off x="27432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4" name="AutoShape 22"/>
          <p:cNvCxnSpPr>
            <a:cxnSpLocks noChangeShapeType="1"/>
            <a:stCxn id="100360" idx="6"/>
            <a:endCxn id="100361" idx="2"/>
          </p:cNvCxnSpPr>
          <p:nvPr/>
        </p:nvCxnSpPr>
        <p:spPr bwMode="auto">
          <a:xfrm>
            <a:off x="33528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5" name="AutoShape 23"/>
          <p:cNvCxnSpPr>
            <a:cxnSpLocks noChangeShapeType="1"/>
            <a:stCxn id="100361" idx="6"/>
            <a:endCxn id="100362" idx="2"/>
          </p:cNvCxnSpPr>
          <p:nvPr/>
        </p:nvCxnSpPr>
        <p:spPr bwMode="auto">
          <a:xfrm>
            <a:off x="39624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6" name="AutoShape 24"/>
          <p:cNvCxnSpPr>
            <a:cxnSpLocks noChangeShapeType="1"/>
            <a:stCxn id="100362" idx="6"/>
            <a:endCxn id="100363" idx="2"/>
          </p:cNvCxnSpPr>
          <p:nvPr/>
        </p:nvCxnSpPr>
        <p:spPr bwMode="auto">
          <a:xfrm>
            <a:off x="4572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7" name="AutoShape 25"/>
          <p:cNvCxnSpPr>
            <a:cxnSpLocks noChangeShapeType="1"/>
            <a:stCxn id="100363" idx="6"/>
            <a:endCxn id="100364" idx="2"/>
          </p:cNvCxnSpPr>
          <p:nvPr/>
        </p:nvCxnSpPr>
        <p:spPr bwMode="auto">
          <a:xfrm>
            <a:off x="5181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8" name="AutoShape 26"/>
          <p:cNvCxnSpPr>
            <a:cxnSpLocks noChangeShapeType="1"/>
            <a:stCxn id="100364" idx="6"/>
            <a:endCxn id="100365" idx="2"/>
          </p:cNvCxnSpPr>
          <p:nvPr/>
        </p:nvCxnSpPr>
        <p:spPr bwMode="auto">
          <a:xfrm>
            <a:off x="57912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79" name="AutoShape 27"/>
          <p:cNvCxnSpPr>
            <a:cxnSpLocks noChangeShapeType="1"/>
            <a:stCxn id="100365" idx="6"/>
            <a:endCxn id="100366" idx="2"/>
          </p:cNvCxnSpPr>
          <p:nvPr/>
        </p:nvCxnSpPr>
        <p:spPr bwMode="auto">
          <a:xfrm>
            <a:off x="64008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80" name="AutoShape 28"/>
          <p:cNvCxnSpPr>
            <a:cxnSpLocks noChangeShapeType="1"/>
            <a:stCxn id="100366" idx="6"/>
            <a:endCxn id="100367" idx="2"/>
          </p:cNvCxnSpPr>
          <p:nvPr/>
        </p:nvCxnSpPr>
        <p:spPr bwMode="auto">
          <a:xfrm>
            <a:off x="70104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81" name="AutoShape 29"/>
          <p:cNvCxnSpPr>
            <a:cxnSpLocks noChangeShapeType="1"/>
            <a:stCxn id="100367" idx="6"/>
            <a:endCxn id="100370" idx="2"/>
          </p:cNvCxnSpPr>
          <p:nvPr/>
        </p:nvCxnSpPr>
        <p:spPr bwMode="auto">
          <a:xfrm>
            <a:off x="76200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82" name="AutoShape 30"/>
          <p:cNvCxnSpPr>
            <a:cxnSpLocks noChangeShapeType="1"/>
            <a:stCxn id="100370" idx="6"/>
            <a:endCxn id="100371" idx="2"/>
          </p:cNvCxnSpPr>
          <p:nvPr/>
        </p:nvCxnSpPr>
        <p:spPr bwMode="auto">
          <a:xfrm>
            <a:off x="8229600" y="31988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83" name="AutoShape 31"/>
          <p:cNvSpPr>
            <a:spLocks noChangeArrowheads="1"/>
          </p:cNvSpPr>
          <p:nvPr/>
        </p:nvSpPr>
        <p:spPr bwMode="auto">
          <a:xfrm>
            <a:off x="838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4" name="AutoShape 32"/>
          <p:cNvSpPr>
            <a:spLocks noChangeArrowheads="1"/>
          </p:cNvSpPr>
          <p:nvPr/>
        </p:nvSpPr>
        <p:spPr bwMode="auto">
          <a:xfrm>
            <a:off x="1371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5" name="AutoShape 33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6" name="AutoShape 34"/>
          <p:cNvSpPr>
            <a:spLocks noChangeArrowheads="1"/>
          </p:cNvSpPr>
          <p:nvPr/>
        </p:nvSpPr>
        <p:spPr bwMode="auto">
          <a:xfrm>
            <a:off x="2590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7" name="AutoShape 35"/>
          <p:cNvSpPr>
            <a:spLocks noChangeArrowheads="1"/>
          </p:cNvSpPr>
          <p:nvPr/>
        </p:nvSpPr>
        <p:spPr bwMode="auto">
          <a:xfrm>
            <a:off x="32004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8" name="AutoShape 36"/>
          <p:cNvSpPr>
            <a:spLocks noChangeArrowheads="1"/>
          </p:cNvSpPr>
          <p:nvPr/>
        </p:nvSpPr>
        <p:spPr bwMode="auto">
          <a:xfrm>
            <a:off x="38100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89" name="AutoShape 37"/>
          <p:cNvSpPr>
            <a:spLocks noChangeArrowheads="1"/>
          </p:cNvSpPr>
          <p:nvPr/>
        </p:nvSpPr>
        <p:spPr bwMode="auto">
          <a:xfrm>
            <a:off x="4419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0" name="AutoShape 38"/>
          <p:cNvSpPr>
            <a:spLocks noChangeArrowheads="1"/>
          </p:cNvSpPr>
          <p:nvPr/>
        </p:nvSpPr>
        <p:spPr bwMode="auto">
          <a:xfrm>
            <a:off x="5029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1" name="AutoShape 39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2" name="AutoShape 40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AutoShape 41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AutoShape 42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95" name="AutoShape 43"/>
          <p:cNvCxnSpPr>
            <a:cxnSpLocks noChangeShapeType="1"/>
            <a:stCxn id="100383" idx="6"/>
            <a:endCxn id="100384" idx="2"/>
          </p:cNvCxnSpPr>
          <p:nvPr/>
        </p:nvCxnSpPr>
        <p:spPr bwMode="auto">
          <a:xfrm>
            <a:off x="990600" y="1981200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396" name="AutoShape 44"/>
          <p:cNvCxnSpPr>
            <a:cxnSpLocks noChangeShapeType="1"/>
            <a:stCxn id="100384" idx="6"/>
            <a:endCxn id="100385" idx="2"/>
          </p:cNvCxnSpPr>
          <p:nvPr/>
        </p:nvCxnSpPr>
        <p:spPr bwMode="auto">
          <a:xfrm>
            <a:off x="1524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97" name="AutoShape 45"/>
          <p:cNvSpPr>
            <a:spLocks noChangeArrowheads="1"/>
          </p:cNvSpPr>
          <p:nvPr/>
        </p:nvSpPr>
        <p:spPr bwMode="auto">
          <a:xfrm>
            <a:off x="80772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98" name="AutoShape 46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399" name="AutoShape 47"/>
          <p:cNvCxnSpPr>
            <a:cxnSpLocks noChangeShapeType="1"/>
            <a:stCxn id="100385" idx="6"/>
            <a:endCxn id="100386" idx="2"/>
          </p:cNvCxnSpPr>
          <p:nvPr/>
        </p:nvCxnSpPr>
        <p:spPr bwMode="auto">
          <a:xfrm>
            <a:off x="2133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0" name="AutoShape 48"/>
          <p:cNvCxnSpPr>
            <a:cxnSpLocks noChangeShapeType="1"/>
            <a:stCxn id="100386" idx="6"/>
            <a:endCxn id="100387" idx="2"/>
          </p:cNvCxnSpPr>
          <p:nvPr/>
        </p:nvCxnSpPr>
        <p:spPr bwMode="auto">
          <a:xfrm>
            <a:off x="27432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1" name="AutoShape 49"/>
          <p:cNvCxnSpPr>
            <a:cxnSpLocks noChangeShapeType="1"/>
            <a:stCxn id="100387" idx="6"/>
            <a:endCxn id="100388" idx="2"/>
          </p:cNvCxnSpPr>
          <p:nvPr/>
        </p:nvCxnSpPr>
        <p:spPr bwMode="auto">
          <a:xfrm>
            <a:off x="33528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2" name="AutoShape 50"/>
          <p:cNvCxnSpPr>
            <a:cxnSpLocks noChangeShapeType="1"/>
            <a:stCxn id="100388" idx="6"/>
            <a:endCxn id="100389" idx="2"/>
          </p:cNvCxnSpPr>
          <p:nvPr/>
        </p:nvCxnSpPr>
        <p:spPr bwMode="auto">
          <a:xfrm>
            <a:off x="39624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3" name="AutoShape 51"/>
          <p:cNvCxnSpPr>
            <a:cxnSpLocks noChangeShapeType="1"/>
            <a:stCxn id="100389" idx="6"/>
            <a:endCxn id="100390" idx="2"/>
          </p:cNvCxnSpPr>
          <p:nvPr/>
        </p:nvCxnSpPr>
        <p:spPr bwMode="auto">
          <a:xfrm>
            <a:off x="4572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4" name="AutoShape 52"/>
          <p:cNvCxnSpPr>
            <a:cxnSpLocks noChangeShapeType="1"/>
            <a:stCxn id="100390" idx="6"/>
            <a:endCxn id="100391" idx="2"/>
          </p:cNvCxnSpPr>
          <p:nvPr/>
        </p:nvCxnSpPr>
        <p:spPr bwMode="auto">
          <a:xfrm>
            <a:off x="5181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5" name="AutoShape 53"/>
          <p:cNvCxnSpPr>
            <a:cxnSpLocks noChangeShapeType="1"/>
            <a:stCxn id="100391" idx="6"/>
            <a:endCxn id="100392" idx="2"/>
          </p:cNvCxnSpPr>
          <p:nvPr/>
        </p:nvCxnSpPr>
        <p:spPr bwMode="auto">
          <a:xfrm>
            <a:off x="57912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6" name="AutoShape 54"/>
          <p:cNvCxnSpPr>
            <a:cxnSpLocks noChangeShapeType="1"/>
            <a:stCxn id="100392" idx="6"/>
            <a:endCxn id="100393" idx="2"/>
          </p:cNvCxnSpPr>
          <p:nvPr/>
        </p:nvCxnSpPr>
        <p:spPr bwMode="auto">
          <a:xfrm>
            <a:off x="64008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7" name="AutoShape 55"/>
          <p:cNvCxnSpPr>
            <a:cxnSpLocks noChangeShapeType="1"/>
            <a:stCxn id="100393" idx="6"/>
            <a:endCxn id="100394" idx="2"/>
          </p:cNvCxnSpPr>
          <p:nvPr/>
        </p:nvCxnSpPr>
        <p:spPr bwMode="auto">
          <a:xfrm>
            <a:off x="70104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8" name="AutoShape 56"/>
          <p:cNvCxnSpPr>
            <a:cxnSpLocks noChangeShapeType="1"/>
            <a:stCxn id="100394" idx="6"/>
            <a:endCxn id="100397" idx="2"/>
          </p:cNvCxnSpPr>
          <p:nvPr/>
        </p:nvCxnSpPr>
        <p:spPr bwMode="auto">
          <a:xfrm>
            <a:off x="76200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09" name="AutoShape 57"/>
          <p:cNvCxnSpPr>
            <a:cxnSpLocks noChangeShapeType="1"/>
            <a:stCxn id="100397" idx="6"/>
            <a:endCxn id="100398" idx="2"/>
          </p:cNvCxnSpPr>
          <p:nvPr/>
        </p:nvCxnSpPr>
        <p:spPr bwMode="auto">
          <a:xfrm>
            <a:off x="8229600" y="19812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410" name="AutoShape 58"/>
          <p:cNvSpPr>
            <a:spLocks noChangeArrowheads="1"/>
          </p:cNvSpPr>
          <p:nvPr/>
        </p:nvSpPr>
        <p:spPr bwMode="auto">
          <a:xfrm>
            <a:off x="838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1" name="AutoShape 59"/>
          <p:cNvSpPr>
            <a:spLocks noChangeArrowheads="1"/>
          </p:cNvSpPr>
          <p:nvPr/>
        </p:nvSpPr>
        <p:spPr bwMode="auto">
          <a:xfrm>
            <a:off x="1371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2" name="AutoShape 60"/>
          <p:cNvSpPr>
            <a:spLocks noChangeArrowheads="1"/>
          </p:cNvSpPr>
          <p:nvPr/>
        </p:nvSpPr>
        <p:spPr bwMode="auto">
          <a:xfrm>
            <a:off x="1981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3" name="AutoShape 61"/>
          <p:cNvSpPr>
            <a:spLocks noChangeArrowheads="1"/>
          </p:cNvSpPr>
          <p:nvPr/>
        </p:nvSpPr>
        <p:spPr bwMode="auto">
          <a:xfrm>
            <a:off x="2590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4" name="AutoShape 62"/>
          <p:cNvSpPr>
            <a:spLocks noChangeArrowheads="1"/>
          </p:cNvSpPr>
          <p:nvPr/>
        </p:nvSpPr>
        <p:spPr bwMode="auto">
          <a:xfrm>
            <a:off x="32004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5" name="AutoShape 63"/>
          <p:cNvSpPr>
            <a:spLocks noChangeArrowheads="1"/>
          </p:cNvSpPr>
          <p:nvPr/>
        </p:nvSpPr>
        <p:spPr bwMode="auto">
          <a:xfrm>
            <a:off x="3810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6" name="AutoShape 64"/>
          <p:cNvSpPr>
            <a:spLocks noChangeArrowheads="1"/>
          </p:cNvSpPr>
          <p:nvPr/>
        </p:nvSpPr>
        <p:spPr bwMode="auto">
          <a:xfrm>
            <a:off x="4419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7" name="AutoShape 65"/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8" name="AutoShape 66"/>
          <p:cNvSpPr>
            <a:spLocks noChangeArrowheads="1"/>
          </p:cNvSpPr>
          <p:nvPr/>
        </p:nvSpPr>
        <p:spPr bwMode="auto">
          <a:xfrm>
            <a:off x="5638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19" name="AutoShape 67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20" name="AutoShape 68"/>
          <p:cNvSpPr>
            <a:spLocks noChangeArrowheads="1"/>
          </p:cNvSpPr>
          <p:nvPr/>
        </p:nvSpPr>
        <p:spPr bwMode="auto">
          <a:xfrm>
            <a:off x="68580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21" name="AutoShape 69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422" name="AutoShape 70"/>
          <p:cNvCxnSpPr>
            <a:cxnSpLocks noChangeShapeType="1"/>
            <a:stCxn id="100410" idx="6"/>
            <a:endCxn id="100411" idx="2"/>
          </p:cNvCxnSpPr>
          <p:nvPr/>
        </p:nvCxnSpPr>
        <p:spPr bwMode="auto">
          <a:xfrm>
            <a:off x="990600" y="4343400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23" name="AutoShape 71"/>
          <p:cNvCxnSpPr>
            <a:cxnSpLocks noChangeShapeType="1"/>
            <a:stCxn id="100411" idx="6"/>
            <a:endCxn id="100412" idx="2"/>
          </p:cNvCxnSpPr>
          <p:nvPr/>
        </p:nvCxnSpPr>
        <p:spPr bwMode="auto">
          <a:xfrm>
            <a:off x="1524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424" name="AutoShape 72"/>
          <p:cNvSpPr>
            <a:spLocks noChangeArrowheads="1"/>
          </p:cNvSpPr>
          <p:nvPr/>
        </p:nvSpPr>
        <p:spPr bwMode="auto">
          <a:xfrm>
            <a:off x="80772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25" name="AutoShape 73"/>
          <p:cNvSpPr>
            <a:spLocks noChangeArrowheads="1"/>
          </p:cNvSpPr>
          <p:nvPr/>
        </p:nvSpPr>
        <p:spPr bwMode="auto">
          <a:xfrm>
            <a:off x="86868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426" name="AutoShape 74"/>
          <p:cNvCxnSpPr>
            <a:cxnSpLocks noChangeShapeType="1"/>
            <a:stCxn id="100412" idx="6"/>
            <a:endCxn id="100413" idx="2"/>
          </p:cNvCxnSpPr>
          <p:nvPr/>
        </p:nvCxnSpPr>
        <p:spPr bwMode="auto">
          <a:xfrm>
            <a:off x="2133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27" name="AutoShape 75"/>
          <p:cNvCxnSpPr>
            <a:cxnSpLocks noChangeShapeType="1"/>
            <a:stCxn id="100413" idx="6"/>
            <a:endCxn id="100414" idx="2"/>
          </p:cNvCxnSpPr>
          <p:nvPr/>
        </p:nvCxnSpPr>
        <p:spPr bwMode="auto">
          <a:xfrm>
            <a:off x="27432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28" name="AutoShape 76"/>
          <p:cNvCxnSpPr>
            <a:cxnSpLocks noChangeShapeType="1"/>
            <a:stCxn id="100414" idx="6"/>
            <a:endCxn id="100415" idx="2"/>
          </p:cNvCxnSpPr>
          <p:nvPr/>
        </p:nvCxnSpPr>
        <p:spPr bwMode="auto">
          <a:xfrm>
            <a:off x="33528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29" name="AutoShape 77"/>
          <p:cNvCxnSpPr>
            <a:cxnSpLocks noChangeShapeType="1"/>
            <a:stCxn id="100415" idx="6"/>
            <a:endCxn id="100416" idx="2"/>
          </p:cNvCxnSpPr>
          <p:nvPr/>
        </p:nvCxnSpPr>
        <p:spPr bwMode="auto">
          <a:xfrm>
            <a:off x="39624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0" name="AutoShape 78"/>
          <p:cNvCxnSpPr>
            <a:cxnSpLocks noChangeShapeType="1"/>
            <a:stCxn id="100416" idx="6"/>
            <a:endCxn id="100417" idx="2"/>
          </p:cNvCxnSpPr>
          <p:nvPr/>
        </p:nvCxnSpPr>
        <p:spPr bwMode="auto">
          <a:xfrm>
            <a:off x="4572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1" name="AutoShape 79"/>
          <p:cNvCxnSpPr>
            <a:cxnSpLocks noChangeShapeType="1"/>
            <a:stCxn id="100417" idx="6"/>
            <a:endCxn id="100418" idx="2"/>
          </p:cNvCxnSpPr>
          <p:nvPr/>
        </p:nvCxnSpPr>
        <p:spPr bwMode="auto">
          <a:xfrm>
            <a:off x="5181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2" name="AutoShape 80"/>
          <p:cNvCxnSpPr>
            <a:cxnSpLocks noChangeShapeType="1"/>
            <a:stCxn id="100418" idx="6"/>
            <a:endCxn id="100419" idx="2"/>
          </p:cNvCxnSpPr>
          <p:nvPr/>
        </p:nvCxnSpPr>
        <p:spPr bwMode="auto">
          <a:xfrm>
            <a:off x="57912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3" name="AutoShape 81"/>
          <p:cNvCxnSpPr>
            <a:cxnSpLocks noChangeShapeType="1"/>
            <a:stCxn id="100419" idx="6"/>
            <a:endCxn id="100420" idx="2"/>
          </p:cNvCxnSpPr>
          <p:nvPr/>
        </p:nvCxnSpPr>
        <p:spPr bwMode="auto">
          <a:xfrm>
            <a:off x="64008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4" name="AutoShape 82"/>
          <p:cNvCxnSpPr>
            <a:cxnSpLocks noChangeShapeType="1"/>
            <a:stCxn id="100420" idx="6"/>
            <a:endCxn id="100421" idx="2"/>
          </p:cNvCxnSpPr>
          <p:nvPr/>
        </p:nvCxnSpPr>
        <p:spPr bwMode="auto">
          <a:xfrm>
            <a:off x="70104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5" name="AutoShape 83"/>
          <p:cNvCxnSpPr>
            <a:cxnSpLocks noChangeShapeType="1"/>
            <a:stCxn id="100421" idx="6"/>
            <a:endCxn id="100424" idx="2"/>
          </p:cNvCxnSpPr>
          <p:nvPr/>
        </p:nvCxnSpPr>
        <p:spPr bwMode="auto">
          <a:xfrm>
            <a:off x="76200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6" name="AutoShape 84"/>
          <p:cNvCxnSpPr>
            <a:cxnSpLocks noChangeShapeType="1"/>
            <a:stCxn id="100424" idx="6"/>
            <a:endCxn id="100425" idx="2"/>
          </p:cNvCxnSpPr>
          <p:nvPr/>
        </p:nvCxnSpPr>
        <p:spPr bwMode="auto">
          <a:xfrm>
            <a:off x="8229600" y="4343400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7" name="AutoShape 85"/>
          <p:cNvCxnSpPr>
            <a:cxnSpLocks noChangeShapeType="1"/>
            <a:stCxn id="100358" idx="7"/>
            <a:endCxn id="100386" idx="3"/>
          </p:cNvCxnSpPr>
          <p:nvPr/>
        </p:nvCxnSpPr>
        <p:spPr bwMode="auto">
          <a:xfrm flipV="1">
            <a:off x="2111375" y="2035175"/>
            <a:ext cx="501650" cy="1109663"/>
          </a:xfrm>
          <a:prstGeom prst="straightConnector1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8" name="AutoShape 86"/>
          <p:cNvCxnSpPr>
            <a:cxnSpLocks noChangeShapeType="1"/>
            <a:stCxn id="100362" idx="7"/>
          </p:cNvCxnSpPr>
          <p:nvPr/>
        </p:nvCxnSpPr>
        <p:spPr bwMode="auto">
          <a:xfrm flipV="1">
            <a:off x="4549775" y="2057400"/>
            <a:ext cx="1089025" cy="10874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39" name="AutoShape 87"/>
          <p:cNvCxnSpPr>
            <a:cxnSpLocks noChangeShapeType="1"/>
            <a:stCxn id="100365" idx="7"/>
            <a:endCxn id="100394" idx="3"/>
          </p:cNvCxnSpPr>
          <p:nvPr/>
        </p:nvCxnSpPr>
        <p:spPr bwMode="auto">
          <a:xfrm flipV="1">
            <a:off x="6378575" y="2035175"/>
            <a:ext cx="1111250" cy="1109663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0" name="AutoShape 88"/>
          <p:cNvCxnSpPr>
            <a:cxnSpLocks noChangeShapeType="1"/>
            <a:stCxn id="100367" idx="7"/>
            <a:endCxn id="100398" idx="4"/>
          </p:cNvCxnSpPr>
          <p:nvPr/>
        </p:nvCxnSpPr>
        <p:spPr bwMode="auto">
          <a:xfrm flipV="1">
            <a:off x="7597775" y="2057400"/>
            <a:ext cx="1165225" cy="1087438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1" name="AutoShape 89"/>
          <p:cNvCxnSpPr>
            <a:cxnSpLocks noChangeShapeType="1"/>
            <a:stCxn id="100360" idx="5"/>
            <a:endCxn id="100416" idx="1"/>
          </p:cNvCxnSpPr>
          <p:nvPr/>
        </p:nvCxnSpPr>
        <p:spPr bwMode="auto">
          <a:xfrm>
            <a:off x="3330575" y="3252788"/>
            <a:ext cx="1111250" cy="1036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2" name="AutoShape 90"/>
          <p:cNvCxnSpPr>
            <a:cxnSpLocks noChangeShapeType="1"/>
            <a:stCxn id="100361" idx="5"/>
            <a:endCxn id="100425" idx="1"/>
          </p:cNvCxnSpPr>
          <p:nvPr/>
        </p:nvCxnSpPr>
        <p:spPr bwMode="auto">
          <a:xfrm>
            <a:off x="3940175" y="3252788"/>
            <a:ext cx="4768850" cy="1036637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3" name="AutoShape 91"/>
          <p:cNvCxnSpPr>
            <a:cxnSpLocks noChangeShapeType="1"/>
            <a:stCxn id="100384" idx="0"/>
            <a:endCxn id="100385" idx="0"/>
          </p:cNvCxnSpPr>
          <p:nvPr/>
        </p:nvCxnSpPr>
        <p:spPr bwMode="auto">
          <a:xfrm rot="5400000" flipV="1">
            <a:off x="17518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4" name="AutoShape 92"/>
          <p:cNvCxnSpPr>
            <a:cxnSpLocks noChangeShapeType="1"/>
            <a:stCxn id="100387" idx="0"/>
            <a:endCxn id="100390" idx="0"/>
          </p:cNvCxnSpPr>
          <p:nvPr/>
        </p:nvCxnSpPr>
        <p:spPr bwMode="auto">
          <a:xfrm rot="5400000" flipV="1">
            <a:off x="4190206" y="991394"/>
            <a:ext cx="1588" cy="1828800"/>
          </a:xfrm>
          <a:prstGeom prst="curvedConnector3">
            <a:avLst>
              <a:gd name="adj1" fmla="val -27600005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5" name="AutoShape 93"/>
          <p:cNvCxnSpPr>
            <a:cxnSpLocks noChangeShapeType="1"/>
            <a:stCxn id="100388" idx="0"/>
            <a:endCxn id="100389" idx="0"/>
          </p:cNvCxnSpPr>
          <p:nvPr/>
        </p:nvCxnSpPr>
        <p:spPr bwMode="auto">
          <a:xfrm rot="5400000" flipV="1">
            <a:off x="41902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6" name="AutoShape 94"/>
          <p:cNvCxnSpPr>
            <a:cxnSpLocks noChangeShapeType="1"/>
            <a:stCxn id="100392" idx="0"/>
            <a:endCxn id="100393" idx="0"/>
          </p:cNvCxnSpPr>
          <p:nvPr/>
        </p:nvCxnSpPr>
        <p:spPr bwMode="auto">
          <a:xfrm rot="5400000" flipV="1">
            <a:off x="6628606" y="1600994"/>
            <a:ext cx="1588" cy="609600"/>
          </a:xfrm>
          <a:prstGeom prst="curvedConnector3">
            <a:avLst>
              <a:gd name="adj1" fmla="val -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7" name="AutoShape 95"/>
          <p:cNvCxnSpPr>
            <a:cxnSpLocks noChangeShapeType="1"/>
            <a:stCxn id="100359" idx="0"/>
            <a:endCxn id="100364" idx="0"/>
          </p:cNvCxnSpPr>
          <p:nvPr/>
        </p:nvCxnSpPr>
        <p:spPr bwMode="auto">
          <a:xfrm rot="5400000" flipV="1">
            <a:off x="4190206" y="1599407"/>
            <a:ext cx="1587" cy="3048000"/>
          </a:xfrm>
          <a:prstGeom prst="curvedConnector3">
            <a:avLst>
              <a:gd name="adj1" fmla="val -20200005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8" name="AutoShape 96"/>
          <p:cNvCxnSpPr>
            <a:cxnSpLocks noChangeShapeType="1"/>
            <a:stCxn id="100357" idx="0"/>
            <a:endCxn id="100366" idx="0"/>
          </p:cNvCxnSpPr>
          <p:nvPr/>
        </p:nvCxnSpPr>
        <p:spPr bwMode="auto">
          <a:xfrm rot="5400000" flipV="1">
            <a:off x="4190206" y="380207"/>
            <a:ext cx="1587" cy="5486400"/>
          </a:xfrm>
          <a:prstGeom prst="curvedConnector3">
            <a:avLst>
              <a:gd name="adj1" fmla="val -38100005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49" name="AutoShape 97"/>
          <p:cNvCxnSpPr>
            <a:cxnSpLocks noChangeShapeType="1"/>
            <a:stCxn id="100412" idx="4"/>
            <a:endCxn id="100413" idx="4"/>
          </p:cNvCxnSpPr>
          <p:nvPr/>
        </p:nvCxnSpPr>
        <p:spPr bwMode="auto">
          <a:xfrm rot="16200000" flipH="1">
            <a:off x="2361406" y="4115594"/>
            <a:ext cx="1588" cy="609600"/>
          </a:xfrm>
          <a:prstGeom prst="curvedConnector3">
            <a:avLst>
              <a:gd name="adj1" fmla="val 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50" name="AutoShape 98"/>
          <p:cNvCxnSpPr>
            <a:cxnSpLocks noChangeShapeType="1"/>
            <a:stCxn id="100411" idx="4"/>
            <a:endCxn id="100414" idx="4"/>
          </p:cNvCxnSpPr>
          <p:nvPr/>
        </p:nvCxnSpPr>
        <p:spPr bwMode="auto">
          <a:xfrm rot="16200000" flipH="1">
            <a:off x="2361406" y="3505994"/>
            <a:ext cx="1588" cy="1828800"/>
          </a:xfrm>
          <a:prstGeom prst="curvedConnector3">
            <a:avLst>
              <a:gd name="adj1" fmla="val 275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51" name="AutoShape 99"/>
          <p:cNvCxnSpPr>
            <a:cxnSpLocks noChangeShapeType="1"/>
            <a:stCxn id="100417" idx="4"/>
            <a:endCxn id="100424" idx="4"/>
          </p:cNvCxnSpPr>
          <p:nvPr/>
        </p:nvCxnSpPr>
        <p:spPr bwMode="auto">
          <a:xfrm rot="16200000" flipH="1">
            <a:off x="6628606" y="2896394"/>
            <a:ext cx="1588" cy="3048000"/>
          </a:xfrm>
          <a:prstGeom prst="curvedConnector3">
            <a:avLst>
              <a:gd name="adj1" fmla="val 312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52" name="AutoShape 100"/>
          <p:cNvCxnSpPr>
            <a:cxnSpLocks noChangeShapeType="1"/>
            <a:stCxn id="100418" idx="4"/>
            <a:endCxn id="100419" idx="4"/>
          </p:cNvCxnSpPr>
          <p:nvPr/>
        </p:nvCxnSpPr>
        <p:spPr bwMode="auto">
          <a:xfrm rot="16200000" flipH="1">
            <a:off x="6019006" y="4115594"/>
            <a:ext cx="1588" cy="609600"/>
          </a:xfrm>
          <a:prstGeom prst="curvedConnector3">
            <a:avLst>
              <a:gd name="adj1" fmla="val 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453" name="AutoShape 101"/>
          <p:cNvCxnSpPr>
            <a:cxnSpLocks noChangeShapeType="1"/>
            <a:stCxn id="100420" idx="4"/>
            <a:endCxn id="100421" idx="4"/>
          </p:cNvCxnSpPr>
          <p:nvPr/>
        </p:nvCxnSpPr>
        <p:spPr bwMode="auto">
          <a:xfrm rot="16200000" flipH="1">
            <a:off x="7238206" y="4115594"/>
            <a:ext cx="1588" cy="609600"/>
          </a:xfrm>
          <a:prstGeom prst="curvedConnector3">
            <a:avLst>
              <a:gd name="adj1" fmla="val 14400000"/>
            </a:avLst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454" name="Text Box 102"/>
          <p:cNvSpPr txBox="1">
            <a:spLocks noChangeArrowheads="1"/>
          </p:cNvSpPr>
          <p:nvPr/>
        </p:nvSpPr>
        <p:spPr bwMode="auto">
          <a:xfrm>
            <a:off x="76200" y="17526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100455" name="Text Box 103"/>
          <p:cNvSpPr txBox="1">
            <a:spLocks noChangeArrowheads="1"/>
          </p:cNvSpPr>
          <p:nvPr/>
        </p:nvSpPr>
        <p:spPr bwMode="auto">
          <a:xfrm>
            <a:off x="76200" y="29718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100456" name="Text Box 104"/>
          <p:cNvSpPr txBox="1">
            <a:spLocks noChangeArrowheads="1"/>
          </p:cNvSpPr>
          <p:nvPr/>
        </p:nvSpPr>
        <p:spPr bwMode="auto">
          <a:xfrm>
            <a:off x="76200" y="4114800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  <a:r>
              <a:rPr lang="en-US" baseline="-25000">
                <a:latin typeface="Arial" charset="0"/>
              </a:rPr>
              <a:t>3</a:t>
            </a:r>
            <a:r>
              <a:rPr lang="en-US">
                <a:latin typeface="Arial" charset="0"/>
              </a:rPr>
              <a:t>:</a:t>
            </a:r>
            <a:endParaRPr lang="en-US"/>
          </a:p>
        </p:txBody>
      </p:sp>
      <p:sp>
        <p:nvSpPr>
          <p:cNvPr id="100458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228600" y="5105400"/>
            <a:ext cx="8763000" cy="2133600"/>
          </a:xfrm>
          <a:noFill/>
          <a:ln/>
        </p:spPr>
        <p:txBody>
          <a:bodyPr/>
          <a:lstStyle/>
          <a:p>
            <a:r>
              <a:rPr lang="en-US" sz="2000"/>
              <a:t>A </a:t>
            </a:r>
            <a:r>
              <a:rPr lang="en-US" sz="2000">
                <a:solidFill>
                  <a:srgbClr val="FF9966"/>
                </a:solidFill>
              </a:rPr>
              <a:t>stack-queue graph</a:t>
            </a:r>
            <a:r>
              <a:rPr lang="en-US" sz="2000"/>
              <a:t> captures the behavior of a run</a:t>
            </a:r>
          </a:p>
          <a:p>
            <a:pPr lvl="1"/>
            <a:r>
              <a:rPr lang="en-US" sz="2000"/>
              <a:t>Stacks and queues are compiled down into the graph</a:t>
            </a:r>
          </a:p>
          <a:p>
            <a:r>
              <a:rPr lang="en-US" sz="2000"/>
              <a:t>The class stack-queue graphs is MSO definable</a:t>
            </a:r>
          </a:p>
          <a:p>
            <a:r>
              <a:rPr lang="en-US" sz="2000"/>
              <a:t>Unbounded tree-width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dirty="0" smtClean="0"/>
              <a:t>Verification: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renewed interest in </a:t>
            </a:r>
            <a:r>
              <a:rPr lang="en-US" sz="3200" dirty="0" err="1" smtClean="0"/>
              <a:t>automata+aux</a:t>
            </a:r>
            <a:r>
              <a:rPr lang="en-US" sz="3200" dirty="0" smtClean="0"/>
              <a:t> storage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r>
              <a:rPr lang="en-US" sz="2200" dirty="0" smtClean="0">
                <a:solidFill>
                  <a:srgbClr val="FF0000"/>
                </a:solidFill>
                <a:sym typeface="Wingdings" pitchFamily="2" charset="2"/>
              </a:rPr>
              <a:t>PDA emptiness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Emptiness algorithm using “summaries” 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Result due to </a:t>
            </a:r>
            <a:r>
              <a:rPr lang="en-US" sz="2000" dirty="0" err="1" smtClean="0">
                <a:sym typeface="Wingdings" pitchFamily="2" charset="2"/>
              </a:rPr>
              <a:t>Buchi</a:t>
            </a:r>
            <a:r>
              <a:rPr lang="en-US" sz="2000" dirty="0" smtClean="0">
                <a:sym typeface="Wingdings" pitchFamily="2" charset="2"/>
              </a:rPr>
              <a:t> that reachable configurations of a PDA is regular</a:t>
            </a:r>
            <a:br>
              <a:rPr lang="en-US" sz="2000" dirty="0" smtClean="0">
                <a:sym typeface="Wingdings" pitchFamily="2" charset="2"/>
              </a:rPr>
            </a:br>
            <a:endParaRPr lang="en-US" sz="2000" dirty="0" smtClean="0">
              <a:sym typeface="Wingdings" pitchFamily="2" charset="2"/>
            </a:endParaRPr>
          </a:p>
          <a:p>
            <a:r>
              <a:rPr lang="en-US" sz="2200" dirty="0" smtClean="0">
                <a:solidFill>
                  <a:srgbClr val="FF0000"/>
                </a:solidFill>
                <a:sym typeface="Wingdings" pitchFamily="2" charset="2"/>
              </a:rPr>
              <a:t>Static analysis of control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Reps-Horowitz-</a:t>
            </a:r>
            <a:r>
              <a:rPr lang="en-US" sz="2000" dirty="0" err="1" smtClean="0">
                <a:sym typeface="Wingdings" pitchFamily="2" charset="2"/>
              </a:rPr>
              <a:t>Sagiv</a:t>
            </a:r>
            <a:r>
              <a:rPr lang="en-US" sz="2000" dirty="0" smtClean="0">
                <a:sym typeface="Wingdings" pitchFamily="2" charset="2"/>
              </a:rPr>
              <a:t>; Pnueli-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Context-sensitive static data-flow analysis of programs with 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dirty="0" smtClean="0">
                <a:sym typeface="Wingdings" pitchFamily="2" charset="2"/>
              </a:rPr>
              <a:t>recursion is essentially PDA emptiness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r>
              <a:rPr lang="en-US" sz="2200" dirty="0" smtClean="0">
                <a:solidFill>
                  <a:srgbClr val="FF0000"/>
                </a:solidFill>
                <a:sym typeface="Wingdings" pitchFamily="2" charset="2"/>
              </a:rPr>
              <a:t>SLAM project from Microsoft Research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Predicate abstraction of software that abstracts data to 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dirty="0" smtClean="0">
                <a:sym typeface="Wingdings" pitchFamily="2" charset="2"/>
              </a:rPr>
              <a:t>Boolean domains [Ball-Rajamani-’90</a:t>
            </a:r>
            <a:r>
              <a:rPr lang="en-US" sz="2000" dirty="0">
                <a:sym typeface="Wingdings" pitchFamily="2" charset="2"/>
              </a:rPr>
              <a:t>]</a:t>
            </a:r>
            <a:endParaRPr lang="en-US" sz="2000" dirty="0" smtClean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Constructs a PDA model and checks emptiness/</a:t>
            </a:r>
            <a:r>
              <a:rPr lang="en-US" sz="2000" dirty="0" err="1" smtClean="0">
                <a:sym typeface="Wingdings" pitchFamily="2" charset="2"/>
              </a:rPr>
              <a:t>reachability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sz="2000" b="1" dirty="0" smtClean="0">
                <a:solidFill>
                  <a:srgbClr val="FF9966"/>
                </a:solidFill>
                <a:sym typeface="Wingdings" pitchFamily="2" charset="2"/>
              </a:rPr>
              <a:t>BEBOP:</a:t>
            </a:r>
            <a:r>
              <a:rPr lang="en-US" sz="2000" dirty="0" smtClean="0">
                <a:solidFill>
                  <a:srgbClr val="FF9966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PDA emptiness using “summaries”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b="1" dirty="0" smtClean="0">
                <a:solidFill>
                  <a:srgbClr val="FF9966"/>
                </a:solidFill>
                <a:sym typeface="Wingdings" pitchFamily="2" charset="2"/>
              </a:rPr>
              <a:t>MOPED:</a:t>
            </a:r>
            <a:r>
              <a:rPr lang="en-US" sz="2000" dirty="0" smtClean="0">
                <a:sym typeface="Wingdings" pitchFamily="2" charset="2"/>
              </a:rPr>
              <a:t> PDA emptiness using regularity of reachable </a:t>
            </a:r>
            <a:r>
              <a:rPr lang="en-US" sz="2000" dirty="0" err="1" smtClean="0">
                <a:sym typeface="Wingdings" pitchFamily="2" charset="2"/>
              </a:rPr>
              <a:t>configs</a:t>
            </a:r>
            <a:r>
              <a:rPr lang="en-US" sz="2000" dirty="0" smtClean="0">
                <a:sym typeface="Wingdings" pitchFamily="2" charset="2"/>
              </a:rPr>
              <a:t/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/>
            </a:r>
            <a:br>
              <a:rPr lang="en-US" sz="2200" dirty="0" smtClean="0">
                <a:sym typeface="Wingdings" pitchFamily="2" charset="2"/>
              </a:rPr>
            </a:br>
            <a:endParaRPr lang="en-US" sz="2200" dirty="0" smtClean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sz="4000" dirty="0"/>
              <a:t>Decidable class </a:t>
            </a:r>
            <a:r>
              <a:rPr lang="en-US" sz="1800" dirty="0" smtClean="0"/>
              <a:t>(</a:t>
            </a:r>
            <a:r>
              <a:rPr lang="en-US" sz="1800" dirty="0"/>
              <a:t>La Torre, Madhusudan, </a:t>
            </a:r>
            <a:r>
              <a:rPr lang="en-US" sz="1800" dirty="0" smtClean="0"/>
              <a:t>Parlato, </a:t>
            </a:r>
            <a:r>
              <a:rPr lang="en-US" sz="1800" dirty="0"/>
              <a:t>TACAS’08) </a:t>
            </a:r>
            <a:endParaRPr lang="en-US" dirty="0"/>
          </a:p>
        </p:txBody>
      </p:sp>
      <p:sp>
        <p:nvSpPr>
          <p:cNvPr id="134248" name="Rectangle 10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99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Pushdown processes - directed forests + well-queuing</a:t>
            </a:r>
            <a:endParaRPr lang="en-US" sz="2000" dirty="0">
              <a:solidFill>
                <a:srgbClr val="FF9966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solidFill>
                  <a:srgbClr val="FF9966"/>
                </a:solidFill>
              </a:rPr>
              <a:t>Well-queuing condition</a:t>
            </a:r>
            <a:r>
              <a:rPr lang="en-US" sz="2000" dirty="0"/>
              <a:t>: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/>
              <a:t>	each process can receive a message only when its stack is empty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 dirty="0"/>
          </a:p>
        </p:txBody>
      </p:sp>
      <p:sp>
        <p:nvSpPr>
          <p:cNvPr id="134261" name="Oval 117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62" name="Oval 118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63" name="Oval 119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64" name="Oval 120"/>
          <p:cNvSpPr>
            <a:spLocks noChangeArrowheads="1"/>
          </p:cNvSpPr>
          <p:nvPr/>
        </p:nvSpPr>
        <p:spPr bwMode="auto">
          <a:xfrm>
            <a:off x="21336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65" name="Oval 121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66" name="AutoShape 122"/>
          <p:cNvCxnSpPr>
            <a:cxnSpLocks noChangeShapeType="1"/>
            <a:stCxn id="134261" idx="3"/>
            <a:endCxn id="134262" idx="7"/>
          </p:cNvCxnSpPr>
          <p:nvPr/>
        </p:nvCxnSpPr>
        <p:spPr bwMode="auto">
          <a:xfrm flipH="1">
            <a:off x="1708150" y="4298950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267" name="AutoShape 123"/>
          <p:cNvCxnSpPr>
            <a:cxnSpLocks noChangeShapeType="1"/>
          </p:cNvCxnSpPr>
          <p:nvPr/>
        </p:nvCxnSpPr>
        <p:spPr bwMode="auto">
          <a:xfrm flipH="1">
            <a:off x="1054100" y="4876800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268" name="AutoShape 124"/>
          <p:cNvCxnSpPr>
            <a:cxnSpLocks noChangeShapeType="1"/>
            <a:stCxn id="134263" idx="3"/>
            <a:endCxn id="134264" idx="7"/>
          </p:cNvCxnSpPr>
          <p:nvPr/>
        </p:nvCxnSpPr>
        <p:spPr bwMode="auto">
          <a:xfrm flipH="1">
            <a:off x="2393950" y="5060950"/>
            <a:ext cx="5461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269" name="AutoShape 125"/>
          <p:cNvCxnSpPr>
            <a:cxnSpLocks noChangeShapeType="1"/>
            <a:stCxn id="134261" idx="5"/>
            <a:endCxn id="134263" idx="1"/>
          </p:cNvCxnSpPr>
          <p:nvPr/>
        </p:nvCxnSpPr>
        <p:spPr bwMode="auto">
          <a:xfrm>
            <a:off x="2317750" y="4298950"/>
            <a:ext cx="6223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270" name="Oval 126"/>
          <p:cNvSpPr>
            <a:spLocks noChangeArrowheads="1"/>
          </p:cNvSpPr>
          <p:nvPr/>
        </p:nvSpPr>
        <p:spPr bwMode="auto">
          <a:xfrm>
            <a:off x="35052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4271" name="AutoShape 127"/>
          <p:cNvCxnSpPr>
            <a:cxnSpLocks noChangeShapeType="1"/>
            <a:stCxn id="134263" idx="5"/>
            <a:endCxn id="134270" idx="1"/>
          </p:cNvCxnSpPr>
          <p:nvPr/>
        </p:nvCxnSpPr>
        <p:spPr bwMode="auto">
          <a:xfrm>
            <a:off x="3155950" y="5060950"/>
            <a:ext cx="393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275" name="Rectangle 131"/>
          <p:cNvSpPr>
            <a:spLocks noChangeArrowheads="1"/>
          </p:cNvSpPr>
          <p:nvPr/>
        </p:nvSpPr>
        <p:spPr bwMode="auto">
          <a:xfrm>
            <a:off x="4191000" y="3048000"/>
            <a:ext cx="4724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TREE-WIDTH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rial" charset="0"/>
              </a:rPr>
              <a:t>Any run can be simulated by a 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push-down automaton</a:t>
            </a:r>
          </a:p>
          <a:p>
            <a:endParaRPr lang="en-US" sz="80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- These stack queue graphs can be 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sz="2000" dirty="0">
                <a:solidFill>
                  <a:srgbClr val="F9FC40"/>
                </a:solidFill>
                <a:latin typeface="Arial" charset="0"/>
              </a:rPr>
              <a:t>decomposed in nested words 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with nested-word-width n</a:t>
            </a:r>
          </a:p>
          <a:p>
            <a:endParaRPr lang="en-US" sz="200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- Graph decompositions compose</a:t>
            </a:r>
          </a:p>
          <a:p>
            <a:endParaRPr lang="en-US" sz="90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- Tree-width: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3n-1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sz="4000"/>
              <a:t>Decidable class     </a:t>
            </a:r>
            <a:r>
              <a:rPr lang="en-US" sz="1800"/>
              <a:t>(La Torre, Madhusudan, P., TACAS’08) 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99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Finite processes - polyforest architectures </a:t>
            </a:r>
            <a:endParaRPr lang="en-US" sz="13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2000"/>
              <a:t>A directed graph is a </a:t>
            </a:r>
            <a:r>
              <a:rPr lang="en-US" sz="2000">
                <a:solidFill>
                  <a:srgbClr val="FF9966"/>
                </a:solidFill>
              </a:rPr>
              <a:t>polyforest</a:t>
            </a:r>
            <a:r>
              <a:rPr lang="en-US" sz="2000"/>
              <a:t> if the underlying undirected graph is a forest</a:t>
            </a:r>
            <a:endParaRPr lang="en-US" sz="150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600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2057400" y="403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28956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2133600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Oval 8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8969" name="AutoShape 9"/>
          <p:cNvCxnSpPr>
            <a:cxnSpLocks noChangeShapeType="1"/>
            <a:stCxn id="168964" idx="3"/>
            <a:endCxn id="168965" idx="7"/>
          </p:cNvCxnSpPr>
          <p:nvPr/>
        </p:nvCxnSpPr>
        <p:spPr bwMode="auto">
          <a:xfrm flipH="1">
            <a:off x="1708150" y="4298950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8970" name="AutoShape 10"/>
          <p:cNvCxnSpPr>
            <a:cxnSpLocks noChangeShapeType="1"/>
          </p:cNvCxnSpPr>
          <p:nvPr/>
        </p:nvCxnSpPr>
        <p:spPr bwMode="auto">
          <a:xfrm flipH="1">
            <a:off x="1054100" y="4876800"/>
            <a:ext cx="3937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68971" name="AutoShape 11"/>
          <p:cNvCxnSpPr>
            <a:cxnSpLocks noChangeShapeType="1"/>
            <a:stCxn id="168966" idx="3"/>
            <a:endCxn id="168967" idx="7"/>
          </p:cNvCxnSpPr>
          <p:nvPr/>
        </p:nvCxnSpPr>
        <p:spPr bwMode="auto">
          <a:xfrm flipH="1">
            <a:off x="2393950" y="5060950"/>
            <a:ext cx="54610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68972" name="AutoShape 12"/>
          <p:cNvCxnSpPr>
            <a:cxnSpLocks noChangeShapeType="1"/>
            <a:stCxn id="168964" idx="5"/>
            <a:endCxn id="168966" idx="1"/>
          </p:cNvCxnSpPr>
          <p:nvPr/>
        </p:nvCxnSpPr>
        <p:spPr bwMode="auto">
          <a:xfrm>
            <a:off x="2317750" y="4298950"/>
            <a:ext cx="62230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8973" name="Oval 13"/>
          <p:cNvSpPr>
            <a:spLocks noChangeArrowheads="1"/>
          </p:cNvSpPr>
          <p:nvPr/>
        </p:nvSpPr>
        <p:spPr bwMode="auto">
          <a:xfrm>
            <a:off x="35052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8974" name="AutoShape 14"/>
          <p:cNvCxnSpPr>
            <a:cxnSpLocks noChangeShapeType="1"/>
            <a:stCxn id="168966" idx="5"/>
            <a:endCxn id="168973" idx="1"/>
          </p:cNvCxnSpPr>
          <p:nvPr/>
        </p:nvCxnSpPr>
        <p:spPr bwMode="auto">
          <a:xfrm>
            <a:off x="3155950" y="5060950"/>
            <a:ext cx="393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4191000" y="3276600"/>
            <a:ext cx="47244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TREE-WIDTH</a:t>
            </a:r>
          </a:p>
          <a:p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Arial" charset="0"/>
              </a:rPr>
              <a:t> edges can be reversed to make 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it a directed tree</a:t>
            </a:r>
          </a:p>
          <a:p>
            <a:endParaRPr lang="en-US" sz="80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- These queue graphs can be seen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as stack-queue graphs for directed </a:t>
            </a: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  forests + well queuing (no stack)</a:t>
            </a:r>
          </a:p>
          <a:p>
            <a:endParaRPr lang="en-US" sz="900" dirty="0">
              <a:solidFill>
                <a:schemeClr val="bg1"/>
              </a:solidFill>
              <a:latin typeface="Arial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charset="0"/>
              </a:rPr>
              <a:t>- Tree-width: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charset="0"/>
              </a:rPr>
              <a:t>3n-1</a:t>
            </a:r>
          </a:p>
        </p:txBody>
      </p:sp>
      <p:grpSp>
        <p:nvGrpSpPr>
          <p:cNvPr id="168979" name="Group 19"/>
          <p:cNvGrpSpPr>
            <a:grpSpLocks/>
          </p:cNvGrpSpPr>
          <p:nvPr/>
        </p:nvGrpSpPr>
        <p:grpSpPr bwMode="auto">
          <a:xfrm>
            <a:off x="901700" y="4843463"/>
            <a:ext cx="2800350" cy="469900"/>
            <a:chOff x="568" y="3784"/>
            <a:chExt cx="1764" cy="296"/>
          </a:xfrm>
        </p:grpSpPr>
        <p:cxnSp>
          <p:nvCxnSpPr>
            <p:cNvPr id="168976" name="AutoShape 16"/>
            <p:cNvCxnSpPr>
              <a:cxnSpLocks noChangeShapeType="1"/>
            </p:cNvCxnSpPr>
            <p:nvPr/>
          </p:nvCxnSpPr>
          <p:spPr bwMode="auto">
            <a:xfrm flipH="1">
              <a:off x="568" y="3784"/>
              <a:ext cx="248" cy="24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8977" name="AutoShape 17"/>
            <p:cNvCxnSpPr>
              <a:cxnSpLocks noChangeShapeType="1"/>
            </p:cNvCxnSpPr>
            <p:nvPr/>
          </p:nvCxnSpPr>
          <p:spPr bwMode="auto">
            <a:xfrm flipH="1">
              <a:off x="1440" y="3832"/>
              <a:ext cx="344" cy="24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8978" name="AutoShape 18"/>
            <p:cNvCxnSpPr>
              <a:cxnSpLocks noChangeShapeType="1"/>
            </p:cNvCxnSpPr>
            <p:nvPr/>
          </p:nvCxnSpPr>
          <p:spPr bwMode="auto">
            <a:xfrm>
              <a:off x="2084" y="3832"/>
              <a:ext cx="248" cy="20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4200"/>
            <a:ext cx="8305800" cy="1143000"/>
          </a:xfrm>
        </p:spPr>
        <p:txBody>
          <a:bodyPr/>
          <a:lstStyle/>
          <a:p>
            <a:pPr algn="ctr"/>
            <a:r>
              <a:rPr lang="en-US" sz="4000" dirty="0"/>
              <a:t>Conclusions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 and 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Future directions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05800" cy="1143000"/>
          </a:xfrm>
        </p:spPr>
        <p:txBody>
          <a:bodyPr/>
          <a:lstStyle/>
          <a:p>
            <a:r>
              <a:rPr lang="en-US" sz="4300"/>
              <a:t>Decidable emptiness problem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 err="1">
                <a:solidFill>
                  <a:srgbClr val="F9FC40"/>
                </a:solidFill>
              </a:rPr>
              <a:t>Multistack</a:t>
            </a:r>
            <a:r>
              <a:rPr lang="en-US" sz="2000" dirty="0">
                <a:solidFill>
                  <a:srgbClr val="F9FC40"/>
                </a:solidFill>
              </a:rPr>
              <a:t> pushdown automata with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7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k-contexts                               </a:t>
            </a:r>
            <a:r>
              <a:rPr lang="en-US" sz="1600" dirty="0">
                <a:solidFill>
                  <a:schemeClr val="accent2"/>
                </a:solidFill>
              </a:rPr>
              <a:t>                             </a:t>
            </a:r>
            <a:r>
              <a:rPr lang="en-US" sz="1600" dirty="0">
                <a:solidFill>
                  <a:srgbClr val="FF9966"/>
                </a:solidFill>
              </a:rPr>
              <a:t>(</a:t>
            </a:r>
            <a:r>
              <a:rPr lang="en-US" sz="1600" dirty="0" err="1">
                <a:solidFill>
                  <a:srgbClr val="FF9966"/>
                </a:solidFill>
              </a:rPr>
              <a:t>Rehof</a:t>
            </a:r>
            <a:r>
              <a:rPr lang="en-US" sz="1600" dirty="0">
                <a:solidFill>
                  <a:srgbClr val="FF9966"/>
                </a:solidFill>
              </a:rPr>
              <a:t>, Qadeer  -  </a:t>
            </a:r>
            <a:r>
              <a:rPr lang="en-US" sz="2000" dirty="0">
                <a:solidFill>
                  <a:srgbClr val="FF9966"/>
                </a:solidFill>
              </a:rPr>
              <a:t>TACAS’05</a:t>
            </a:r>
            <a:r>
              <a:rPr lang="en-US" sz="1600" dirty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k-phases                                                 </a:t>
            </a:r>
            <a:r>
              <a:rPr lang="en-US" sz="1600" dirty="0">
                <a:solidFill>
                  <a:srgbClr val="FF9966"/>
                </a:solidFill>
              </a:rPr>
              <a:t>(La Torre, Madhusudan, P.  -  </a:t>
            </a:r>
            <a:r>
              <a:rPr lang="en-US" sz="2000" dirty="0">
                <a:solidFill>
                  <a:srgbClr val="FF9966"/>
                </a:solidFill>
              </a:rPr>
              <a:t>LICS’07</a:t>
            </a:r>
            <a:r>
              <a:rPr lang="en-US" sz="1600" dirty="0">
                <a:solidFill>
                  <a:srgbClr val="FF9966"/>
                </a:solidFill>
              </a:rPr>
              <a:t>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ordered           </a:t>
            </a:r>
            <a:r>
              <a:rPr lang="en-US" sz="1600" dirty="0">
                <a:solidFill>
                  <a:srgbClr val="FF9966"/>
                </a:solidFill>
              </a:rPr>
              <a:t>(</a:t>
            </a:r>
            <a:r>
              <a:rPr lang="en-US" sz="1600" dirty="0" err="1">
                <a:solidFill>
                  <a:srgbClr val="FF9966"/>
                </a:solidFill>
              </a:rPr>
              <a:t>Breveglieri</a:t>
            </a:r>
            <a:r>
              <a:rPr lang="en-US" sz="1600" dirty="0">
                <a:solidFill>
                  <a:srgbClr val="FF9966"/>
                </a:solidFill>
              </a:rPr>
              <a:t>, Cherubini, </a:t>
            </a:r>
            <a:r>
              <a:rPr lang="en-US" sz="1600" dirty="0" err="1">
                <a:solidFill>
                  <a:srgbClr val="FF9966"/>
                </a:solidFill>
              </a:rPr>
              <a:t>Citrini</a:t>
            </a:r>
            <a:r>
              <a:rPr lang="en-US" sz="1600" dirty="0">
                <a:solidFill>
                  <a:srgbClr val="FF9966"/>
                </a:solidFill>
              </a:rPr>
              <a:t>, Crespi-</a:t>
            </a:r>
            <a:r>
              <a:rPr lang="en-US" sz="1600" dirty="0" err="1">
                <a:solidFill>
                  <a:srgbClr val="FF9966"/>
                </a:solidFill>
              </a:rPr>
              <a:t>Reghizzi</a:t>
            </a:r>
            <a:endParaRPr lang="en-US" sz="1600" dirty="0">
              <a:solidFill>
                <a:srgbClr val="FF9966"/>
              </a:solidFill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solidFill>
                  <a:srgbClr val="FF9966"/>
                </a:solidFill>
              </a:rPr>
              <a:t>                                                                      -  </a:t>
            </a:r>
            <a:r>
              <a:rPr lang="en-US" sz="2000" i="1" dirty="0">
                <a:solidFill>
                  <a:srgbClr val="FF9966"/>
                </a:solidFill>
              </a:rPr>
              <a:t>Int.</a:t>
            </a:r>
            <a:r>
              <a:rPr lang="en-US" sz="2000" dirty="0">
                <a:solidFill>
                  <a:srgbClr val="FF9966"/>
                </a:solidFill>
              </a:rPr>
              <a:t> </a:t>
            </a:r>
            <a:r>
              <a:rPr lang="en-US" sz="2000" i="1" dirty="0">
                <a:solidFill>
                  <a:srgbClr val="FF9966"/>
                </a:solidFill>
              </a:rPr>
              <a:t>J. Found. </a:t>
            </a:r>
            <a:r>
              <a:rPr lang="en-US" sz="2000" i="1" dirty="0" err="1">
                <a:solidFill>
                  <a:srgbClr val="FF9966"/>
                </a:solidFill>
              </a:rPr>
              <a:t>Comput</a:t>
            </a:r>
            <a:r>
              <a:rPr lang="en-US" sz="2000" i="1" dirty="0">
                <a:solidFill>
                  <a:srgbClr val="FF9966"/>
                </a:solidFill>
              </a:rPr>
              <a:t>. Sci.’95</a:t>
            </a:r>
            <a:r>
              <a:rPr lang="en-US" sz="1600" dirty="0">
                <a:solidFill>
                  <a:srgbClr val="FF9966"/>
                </a:solidFill>
              </a:rPr>
              <a:t>)</a:t>
            </a:r>
            <a:endParaRPr lang="en-US" sz="1000" dirty="0">
              <a:solidFill>
                <a:srgbClr val="FF99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Parameterized pushdown automata with k-rounds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1300" dirty="0" smtClean="0">
                <a:solidFill>
                  <a:srgbClr val="FF9966"/>
                </a:solidFill>
              </a:rPr>
              <a:t>                                                        </a:t>
            </a:r>
            <a:r>
              <a:rPr lang="en-US" sz="1600" dirty="0" smtClean="0">
                <a:solidFill>
                  <a:srgbClr val="FF9966"/>
                </a:solidFill>
              </a:rPr>
              <a:t>(La Torre, Madhusudan, P.  -  </a:t>
            </a:r>
            <a:r>
              <a:rPr lang="en-US" dirty="0" smtClean="0">
                <a:solidFill>
                  <a:srgbClr val="FF9966"/>
                </a:solidFill>
              </a:rPr>
              <a:t>CAV’10</a:t>
            </a:r>
            <a:r>
              <a:rPr lang="en-US" sz="1600" dirty="0" smtClean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0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0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0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solidFill>
                  <a:srgbClr val="F9FC40"/>
                </a:solidFill>
              </a:rPr>
              <a:t>Distributed automata with finite processes &amp; FIFO queues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800" dirty="0">
              <a:solidFill>
                <a:srgbClr val="F9FC4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600" dirty="0"/>
              <a:t>finite state processes  with    </a:t>
            </a:r>
            <a:r>
              <a:rPr lang="en-US" sz="1600" dirty="0" err="1"/>
              <a:t>polyforest</a:t>
            </a:r>
            <a:r>
              <a:rPr lang="en-US" sz="1600" dirty="0"/>
              <a:t> architecture        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pushdown processes  with    forest architecture      + well queuing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solidFill>
                  <a:srgbClr val="FF9966"/>
                </a:solidFill>
              </a:rPr>
              <a:t>                                                                   (La Torre, Madhusudan, P. - </a:t>
            </a:r>
            <a:r>
              <a:rPr lang="en-US" sz="2000" dirty="0">
                <a:solidFill>
                  <a:srgbClr val="FF9966"/>
                </a:solidFill>
              </a:rPr>
              <a:t>TACAS’08</a:t>
            </a:r>
            <a:r>
              <a:rPr lang="en-US" sz="1600" dirty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0000"/>
                </a:solidFill>
              </a:rPr>
              <a:t>Non-confluent architectures   +  eager runs</a:t>
            </a:r>
            <a:endParaRPr lang="en-US" sz="16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solidFill>
                  <a:srgbClr val="FF9966"/>
                </a:solidFill>
              </a:rPr>
              <a:t>    	    	                       (</a:t>
            </a:r>
            <a:r>
              <a:rPr lang="en-US" sz="1600" dirty="0" err="1">
                <a:solidFill>
                  <a:srgbClr val="FF9966"/>
                </a:solidFill>
              </a:rPr>
              <a:t>Heußner</a:t>
            </a:r>
            <a:r>
              <a:rPr lang="en-US" sz="1600" dirty="0">
                <a:solidFill>
                  <a:srgbClr val="FF9966"/>
                </a:solidFill>
              </a:rPr>
              <a:t>, </a:t>
            </a:r>
            <a:r>
              <a:rPr lang="en-US" sz="1600" dirty="0" err="1">
                <a:solidFill>
                  <a:srgbClr val="FF9966"/>
                </a:solidFill>
              </a:rPr>
              <a:t>Leroux</a:t>
            </a:r>
            <a:r>
              <a:rPr lang="en-US" sz="1600" dirty="0">
                <a:solidFill>
                  <a:srgbClr val="FF9966"/>
                </a:solidFill>
              </a:rPr>
              <a:t>, Muscholl, </a:t>
            </a:r>
            <a:r>
              <a:rPr lang="en-US" sz="1600" dirty="0" err="1">
                <a:solidFill>
                  <a:srgbClr val="FF9966"/>
                </a:solidFill>
              </a:rPr>
              <a:t>Sutre</a:t>
            </a:r>
            <a:r>
              <a:rPr lang="en-US" sz="1600" dirty="0">
                <a:solidFill>
                  <a:srgbClr val="FF9966"/>
                </a:solidFill>
              </a:rPr>
              <a:t> - </a:t>
            </a:r>
            <a:r>
              <a:rPr lang="en-US" sz="2000" dirty="0">
                <a:solidFill>
                  <a:srgbClr val="FF9966"/>
                </a:solidFill>
              </a:rPr>
              <a:t>FOSSACS’10</a:t>
            </a:r>
            <a:r>
              <a:rPr lang="en-US" sz="1600" dirty="0">
                <a:solidFill>
                  <a:srgbClr val="FF9966"/>
                </a:solidFill>
              </a:rPr>
              <a:t>)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096000" cy="11430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C000"/>
                </a:solidFill>
              </a:rPr>
              <a:t>general </a:t>
            </a:r>
            <a:r>
              <a:rPr lang="en-US" sz="2400" dirty="0">
                <a:solidFill>
                  <a:srgbClr val="FFC000"/>
                </a:solidFill>
              </a:rPr>
              <a:t>criterion </a:t>
            </a:r>
            <a:r>
              <a:rPr lang="en-US" sz="2400" dirty="0"/>
              <a:t>that </a:t>
            </a:r>
            <a:r>
              <a:rPr lang="en-US" sz="2400" u="sng" dirty="0"/>
              <a:t>uniformly</a:t>
            </a:r>
            <a:r>
              <a:rPr lang="en-US" sz="2400" dirty="0"/>
              <a:t> explains many decidability results for </a:t>
            </a:r>
            <a:r>
              <a:rPr lang="en-US" sz="2400" dirty="0" smtClean="0"/>
              <a:t>automata </a:t>
            </a:r>
            <a:r>
              <a:rPr lang="en-US" sz="2400" dirty="0"/>
              <a:t>with auxiliary storage (</a:t>
            </a:r>
            <a:r>
              <a:rPr lang="en-US" sz="2400" dirty="0" err="1" smtClean="0"/>
              <a:t>stacks,queues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9FC40"/>
                </a:solidFill>
              </a:rPr>
              <a:t>New results can be easily derived</a:t>
            </a:r>
            <a:endParaRPr lang="en-US" sz="2400" b="1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</a:t>
            </a:r>
            <a:r>
              <a:rPr lang="en-US" sz="2000" dirty="0" err="1" smtClean="0"/>
              <a:t>multistack</a:t>
            </a:r>
            <a:r>
              <a:rPr lang="en-US" sz="2000" dirty="0" smtClean="0"/>
              <a:t> pushdown automata considering phases where in each phase only one stack can be pushed but all the stacks can be popped can be shown decidable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Flipping the direction of edges you get bounded-phase MNWs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General result can be extended to graphs of </a:t>
            </a:r>
            <a:r>
              <a:rPr lang="en-US" sz="2000" dirty="0" err="1" smtClean="0"/>
              <a:t>bdd</a:t>
            </a:r>
            <a:r>
              <a:rPr lang="en-US" sz="2000" dirty="0" smtClean="0"/>
              <a:t> clique width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Extends to infinite words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err="1" smtClean="0"/>
              <a:t>Buchi</a:t>
            </a:r>
            <a:r>
              <a:rPr lang="en-US" sz="1800" dirty="0" smtClean="0"/>
              <a:t>/parity ordered multi-stack automata is decidable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2400" dirty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700" dirty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096000" cy="11430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700" dirty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New view of automata with storage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Don’t be “mesmerized” by the storage capabilities and </a:t>
            </a:r>
            <a:br>
              <a:rPr lang="en-US" sz="2200" dirty="0" smtClean="0"/>
            </a:br>
            <a:r>
              <a:rPr lang="en-US" sz="2200" dirty="0" smtClean="0"/>
              <a:t>restrictions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Look instead at the the underlying graph that captures the</a:t>
            </a:r>
            <a:br>
              <a:rPr lang="en-US" sz="2200" dirty="0" smtClean="0"/>
            </a:br>
            <a:r>
              <a:rPr lang="en-US" sz="2200" dirty="0" smtClean="0"/>
              <a:t>storage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 smtClean="0"/>
              <a:t>(graph automaton working on these graphs must be able to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simulate the automaton with aux storage)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Look at the tree-width of this graph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9FC40"/>
                </a:solidFill>
              </a:rPr>
              <a:t> </a:t>
            </a:r>
            <a:endParaRPr lang="en-US" sz="2400" dirty="0" smtClean="0">
              <a:solidFill>
                <a:srgbClr val="FF9966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FF9966"/>
                </a:solidFill>
              </a:rPr>
              <a:t>Complexity: matches best known time complexity</a:t>
            </a:r>
            <a:endParaRPr lang="en-US" sz="1800" dirty="0" smtClean="0"/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096000" cy="1143000"/>
          </a:xfrm>
        </p:spPr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Graph automata working over bounded tree-width graphs are a powerful class that can explain many emptiness results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     </a:t>
            </a:r>
            <a:r>
              <a:rPr lang="en-US" sz="2000" dirty="0" smtClean="0"/>
              <a:t>But what about </a:t>
            </a:r>
            <a:r>
              <a:rPr lang="en-US" sz="2000" dirty="0" smtClean="0">
                <a:solidFill>
                  <a:srgbClr val="FFFF00"/>
                </a:solidFill>
              </a:rPr>
              <a:t>complementation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Is there a “graph-theoretic” property that captures when automata can be complemented?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000" dirty="0" smtClean="0"/>
              <a:t>  (Bounded phase visibly pushdown languages are </a:t>
            </a:r>
            <a:r>
              <a:rPr lang="en-US" sz="2000" dirty="0" err="1" smtClean="0"/>
              <a:t>complementable</a:t>
            </a:r>
            <a:r>
              <a:rPr lang="en-US" sz="2000" dirty="0" smtClean="0"/>
              <a:t>!)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We cannot handle </a:t>
            </a:r>
            <a:r>
              <a:rPr lang="en-US" sz="2000" dirty="0" smtClean="0">
                <a:solidFill>
                  <a:srgbClr val="FFFF00"/>
                </a:solidFill>
              </a:rPr>
              <a:t>counters</a:t>
            </a:r>
            <a:r>
              <a:rPr lang="en-US" sz="2000" dirty="0" smtClean="0"/>
              <a:t> effectively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Decision procedures for counters are very different (Petri-net </a:t>
            </a:r>
            <a:r>
              <a:rPr lang="en-US" sz="1800" dirty="0" err="1" smtClean="0"/>
              <a:t>coverability</a:t>
            </a:r>
            <a:r>
              <a:rPr lang="en-US" sz="1800" dirty="0" smtClean="0"/>
              <a:t>/WQO)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Can we incorporate this decision procedure also into a general theory?</a:t>
            </a:r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096000" cy="1143000"/>
          </a:xfrm>
        </p:spPr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Automata played an important role in hardware verification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LTL </a:t>
            </a:r>
            <a:r>
              <a:rPr lang="en-US" sz="1800" dirty="0" smtClean="0">
                <a:sym typeface="Wingdings" pitchFamily="2" charset="2"/>
              </a:rPr>
              <a:t> Automata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Automata on infinite words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ym typeface="Wingdings" pitchFamily="2" charset="2"/>
              </a:rPr>
              <a:t>Model-checking finite-state systems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role of automata in software verification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Models of programs obtained by data-abstraction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Interfaces for software modules</a:t>
            </a:r>
            <a:br>
              <a:rPr lang="en-US" sz="1800" dirty="0" smtClean="0"/>
            </a:br>
            <a:r>
              <a:rPr lang="en-US" sz="1800" dirty="0" smtClean="0"/>
              <a:t>               (capturing module usage; learning automata)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Deciding logics for program verification, especially heap logics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(Recent work on using decidable logics on graphs of </a:t>
            </a:r>
            <a:r>
              <a:rPr lang="en-US" sz="1800" dirty="0" err="1" smtClean="0"/>
              <a:t>bdd</a:t>
            </a:r>
            <a:r>
              <a:rPr lang="en-US" sz="1800" dirty="0" smtClean="0"/>
              <a:t> </a:t>
            </a:r>
            <a:r>
              <a:rPr lang="en-US" sz="1800" dirty="0" err="1" smtClean="0"/>
              <a:t>tw</a:t>
            </a:r>
            <a:r>
              <a:rPr lang="en-US" sz="1800" dirty="0" smtClean="0"/>
              <a:t> to</a:t>
            </a:r>
            <a:br>
              <a:rPr lang="en-US" sz="1800" dirty="0" smtClean="0"/>
            </a:br>
            <a:r>
              <a:rPr lang="en-US" sz="1800" dirty="0" smtClean="0"/>
              <a:t>        decide properties of heaps – [Madhusudan, Parlato, Qiu’10]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6019800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Thank you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r>
              <a:rPr lang="en-US" dirty="0" smtClean="0"/>
              <a:t>Verification: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 smtClean="0"/>
              <a:t>renewed interest in </a:t>
            </a:r>
            <a:r>
              <a:rPr lang="en-US" sz="3200" dirty="0" err="1" smtClean="0"/>
              <a:t>automata+aux</a:t>
            </a:r>
            <a:r>
              <a:rPr lang="en-US" sz="3200" dirty="0" smtClean="0"/>
              <a:t> storage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endParaRPr lang="en-US" sz="22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Concurrent program verification using abstraction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Each program has its own “control stack”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Static analysis  Emptiness of multi-stack automata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Distributed systems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(message-passing systems – OS – event-driven)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Processes communicate using message queues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Static analysis  Emptiness of Finite state automata + queues</a:t>
            </a:r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 smtClean="0">
                <a:sym typeface="Wingdings" pitchFamily="2" charset="2"/>
              </a:rPr>
              <a:t>When individual processes have recursion, </a:t>
            </a:r>
            <a:endParaRPr lang="en-US" sz="2000" dirty="0">
              <a:sym typeface="Wingdings" pitchFamily="2" charset="2"/>
            </a:endParaRP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Static analysis  Emptiness of FSA + stacks  + queues !</a:t>
            </a:r>
          </a:p>
          <a:p>
            <a:pPr lvl="1"/>
            <a:endParaRPr lang="en-US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/>
            </a:r>
            <a:br>
              <a:rPr lang="en-US" sz="2200" dirty="0" smtClean="0">
                <a:sym typeface="Wingdings" pitchFamily="2" charset="2"/>
              </a:rPr>
            </a:br>
            <a:endParaRPr lang="en-US" sz="2200" dirty="0" smtClean="0">
              <a:sym typeface="Wingdings" pitchFamily="2" charset="2"/>
            </a:endParaRPr>
          </a:p>
          <a:p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05800" cy="1143000"/>
          </a:xfrm>
        </p:spPr>
        <p:txBody>
          <a:bodyPr/>
          <a:lstStyle/>
          <a:p>
            <a:r>
              <a:rPr lang="en-US" dirty="0" smtClean="0"/>
              <a:t>Decidable emptiness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 err="1">
                <a:solidFill>
                  <a:srgbClr val="F9FC40"/>
                </a:solidFill>
              </a:rPr>
              <a:t>Multistack</a:t>
            </a:r>
            <a:r>
              <a:rPr lang="en-US" sz="2400" dirty="0">
                <a:solidFill>
                  <a:srgbClr val="F9FC40"/>
                </a:solidFill>
              </a:rPr>
              <a:t> pushdown automata with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800" dirty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k-context-switches                  </a:t>
            </a:r>
            <a:r>
              <a:rPr lang="en-US" sz="1800" dirty="0" smtClean="0">
                <a:solidFill>
                  <a:schemeClr val="accent2"/>
                </a:solidFill>
              </a:rPr>
              <a:t>                   </a:t>
            </a:r>
            <a:r>
              <a:rPr lang="en-US" sz="1800" dirty="0">
                <a:solidFill>
                  <a:srgbClr val="FF9966"/>
                </a:solidFill>
              </a:rPr>
              <a:t>(</a:t>
            </a:r>
            <a:r>
              <a:rPr lang="en-US" sz="1800" dirty="0" err="1">
                <a:solidFill>
                  <a:srgbClr val="FF9966"/>
                </a:solidFill>
              </a:rPr>
              <a:t>Rehof</a:t>
            </a:r>
            <a:r>
              <a:rPr lang="en-US" sz="1800" dirty="0">
                <a:solidFill>
                  <a:srgbClr val="FF9966"/>
                </a:solidFill>
              </a:rPr>
              <a:t>, Qadeer  -  </a:t>
            </a:r>
            <a:r>
              <a:rPr lang="en-US" sz="2000" dirty="0">
                <a:solidFill>
                  <a:srgbClr val="FF9966"/>
                </a:solidFill>
              </a:rPr>
              <a:t>TACAS’05</a:t>
            </a:r>
            <a:r>
              <a:rPr lang="en-US" sz="1800" dirty="0">
                <a:solidFill>
                  <a:srgbClr val="FF9966"/>
                </a:solidFill>
              </a:rPr>
              <a:t>)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k-phases     </a:t>
            </a:r>
            <a:r>
              <a:rPr lang="en-US" sz="1800" dirty="0" smtClean="0"/>
              <a:t>                          </a:t>
            </a:r>
            <a:r>
              <a:rPr lang="en-US" sz="1800" dirty="0" smtClean="0">
                <a:solidFill>
                  <a:srgbClr val="FF9966"/>
                </a:solidFill>
              </a:rPr>
              <a:t>(</a:t>
            </a:r>
            <a:r>
              <a:rPr lang="en-US" sz="1800" dirty="0">
                <a:solidFill>
                  <a:srgbClr val="FF9966"/>
                </a:solidFill>
              </a:rPr>
              <a:t>La Torre, Madhusudan, </a:t>
            </a:r>
            <a:r>
              <a:rPr lang="en-US" sz="1800" dirty="0" smtClean="0">
                <a:solidFill>
                  <a:srgbClr val="FF9966"/>
                </a:solidFill>
              </a:rPr>
              <a:t>Parlato  </a:t>
            </a:r>
            <a:r>
              <a:rPr lang="en-US" sz="1800" dirty="0">
                <a:solidFill>
                  <a:srgbClr val="FF9966"/>
                </a:solidFill>
              </a:rPr>
              <a:t>-  </a:t>
            </a:r>
            <a:r>
              <a:rPr lang="en-US" sz="2000" dirty="0">
                <a:solidFill>
                  <a:srgbClr val="FF9966"/>
                </a:solidFill>
              </a:rPr>
              <a:t>LICS’07</a:t>
            </a:r>
            <a:r>
              <a:rPr lang="en-US" sz="1800" dirty="0">
                <a:solidFill>
                  <a:srgbClr val="FF9966"/>
                </a:solidFill>
              </a:rPr>
              <a:t>)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ordered    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9966"/>
                </a:solidFill>
              </a:rPr>
              <a:t>(</a:t>
            </a:r>
            <a:r>
              <a:rPr lang="en-US" sz="1800" dirty="0" err="1">
                <a:solidFill>
                  <a:srgbClr val="FF9966"/>
                </a:solidFill>
              </a:rPr>
              <a:t>Breveglieri</a:t>
            </a:r>
            <a:r>
              <a:rPr lang="en-US" sz="1800" dirty="0">
                <a:solidFill>
                  <a:srgbClr val="FF9966"/>
                </a:solidFill>
              </a:rPr>
              <a:t>, Cherubini, </a:t>
            </a:r>
            <a:r>
              <a:rPr lang="en-US" sz="1800" dirty="0" err="1">
                <a:solidFill>
                  <a:srgbClr val="FF9966"/>
                </a:solidFill>
              </a:rPr>
              <a:t>Citrini</a:t>
            </a:r>
            <a:r>
              <a:rPr lang="en-US" sz="1800" dirty="0">
                <a:solidFill>
                  <a:srgbClr val="FF9966"/>
                </a:solidFill>
              </a:rPr>
              <a:t>, </a:t>
            </a:r>
            <a:r>
              <a:rPr lang="en-US" sz="1800" dirty="0" smtClean="0">
                <a:solidFill>
                  <a:srgbClr val="FF9966"/>
                </a:solidFill>
              </a:rPr>
              <a:t>Crespi-</a:t>
            </a:r>
            <a:r>
              <a:rPr lang="en-US" sz="1800" dirty="0" err="1" smtClean="0">
                <a:solidFill>
                  <a:srgbClr val="FF9966"/>
                </a:solidFill>
              </a:rPr>
              <a:t>Reghizzi</a:t>
            </a:r>
            <a:r>
              <a:rPr lang="en-US" sz="1800" dirty="0">
                <a:solidFill>
                  <a:srgbClr val="FF9966"/>
                </a:solidFill>
              </a:rPr>
              <a:t> </a:t>
            </a:r>
            <a:r>
              <a:rPr lang="en-US" sz="1800" dirty="0" smtClean="0">
                <a:solidFill>
                  <a:srgbClr val="FF9966"/>
                </a:solidFill>
              </a:rPr>
              <a:t>– JFOCS’95)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Parameterized pushdown automata with k contexts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1500" dirty="0" smtClean="0">
                <a:solidFill>
                  <a:srgbClr val="FF9966"/>
                </a:solidFill>
              </a:rPr>
              <a:t>                                   </a:t>
            </a:r>
            <a:r>
              <a:rPr lang="en-US" sz="1800" dirty="0">
                <a:solidFill>
                  <a:srgbClr val="FF9966"/>
                </a:solidFill>
              </a:rPr>
              <a:t>(La Torre, Madhusudan, </a:t>
            </a:r>
            <a:r>
              <a:rPr lang="en-US" sz="1800" dirty="0" smtClean="0">
                <a:solidFill>
                  <a:srgbClr val="FF9966"/>
                </a:solidFill>
              </a:rPr>
              <a:t>Parlato  </a:t>
            </a:r>
            <a:r>
              <a:rPr lang="en-US" sz="1800" dirty="0">
                <a:solidFill>
                  <a:srgbClr val="FF9966"/>
                </a:solidFill>
              </a:rPr>
              <a:t>-  </a:t>
            </a:r>
            <a:r>
              <a:rPr lang="en-US" dirty="0">
                <a:solidFill>
                  <a:srgbClr val="FF9966"/>
                </a:solidFill>
              </a:rPr>
              <a:t>CAV’10</a:t>
            </a:r>
            <a:r>
              <a:rPr lang="en-US" sz="1800" dirty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 dirty="0"/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2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solidFill>
                  <a:srgbClr val="F9FC40"/>
                </a:solidFill>
              </a:rPr>
              <a:t>Distributed automata with finite processes &amp; FIFO queues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900" dirty="0">
              <a:solidFill>
                <a:srgbClr val="F9FC4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finite state processes  with    </a:t>
            </a:r>
            <a:r>
              <a:rPr lang="en-US" sz="1800" dirty="0" err="1"/>
              <a:t>polyforest</a:t>
            </a:r>
            <a:r>
              <a:rPr lang="en-US" sz="1800" dirty="0"/>
              <a:t> architecture        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pushdown processes  with    forest architecture      + well queuing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                                            </a:t>
            </a:r>
            <a:r>
              <a:rPr lang="en-US" sz="1800" dirty="0">
                <a:solidFill>
                  <a:srgbClr val="FF9966"/>
                </a:solidFill>
              </a:rPr>
              <a:t>(La Torre, Madhusudan, </a:t>
            </a:r>
            <a:r>
              <a:rPr lang="en-US" sz="1800" dirty="0" smtClean="0">
                <a:solidFill>
                  <a:srgbClr val="FF9966"/>
                </a:solidFill>
              </a:rPr>
              <a:t>Parlato. </a:t>
            </a:r>
            <a:r>
              <a:rPr lang="en-US" sz="1800" dirty="0">
                <a:solidFill>
                  <a:srgbClr val="FF9966"/>
                </a:solidFill>
              </a:rPr>
              <a:t>- </a:t>
            </a:r>
            <a:r>
              <a:rPr lang="en-US" sz="2000" dirty="0">
                <a:solidFill>
                  <a:srgbClr val="FF9966"/>
                </a:solidFill>
              </a:rPr>
              <a:t>TACAS’08</a:t>
            </a:r>
            <a:r>
              <a:rPr lang="en-US" sz="1800" dirty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Non-confluent architectures   +  size 1 queues          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>
                <a:solidFill>
                  <a:srgbClr val="FF9966"/>
                </a:solidFill>
              </a:rPr>
              <a:t>    	    	               (</a:t>
            </a:r>
            <a:r>
              <a:rPr lang="en-US" sz="1800" dirty="0" err="1">
                <a:solidFill>
                  <a:srgbClr val="FF9966"/>
                </a:solidFill>
              </a:rPr>
              <a:t>Heußner</a:t>
            </a:r>
            <a:r>
              <a:rPr lang="en-US" sz="1800" dirty="0">
                <a:solidFill>
                  <a:srgbClr val="FF9966"/>
                </a:solidFill>
              </a:rPr>
              <a:t>, </a:t>
            </a:r>
            <a:r>
              <a:rPr lang="en-US" sz="1800" dirty="0" err="1">
                <a:solidFill>
                  <a:srgbClr val="FF9966"/>
                </a:solidFill>
              </a:rPr>
              <a:t>Leroux</a:t>
            </a:r>
            <a:r>
              <a:rPr lang="en-US" sz="1800" dirty="0">
                <a:solidFill>
                  <a:srgbClr val="FF9966"/>
                </a:solidFill>
              </a:rPr>
              <a:t>, Muscholl, </a:t>
            </a:r>
            <a:r>
              <a:rPr lang="en-US" sz="1800" dirty="0" err="1">
                <a:solidFill>
                  <a:srgbClr val="FF9966"/>
                </a:solidFill>
              </a:rPr>
              <a:t>Sutre</a:t>
            </a:r>
            <a:r>
              <a:rPr lang="en-US" sz="1800" dirty="0">
                <a:solidFill>
                  <a:srgbClr val="FF9966"/>
                </a:solidFill>
              </a:rPr>
              <a:t> - </a:t>
            </a:r>
            <a:r>
              <a:rPr lang="en-US" sz="2000" dirty="0">
                <a:solidFill>
                  <a:srgbClr val="FF9966"/>
                </a:solidFill>
              </a:rPr>
              <a:t>FOSSACS’10</a:t>
            </a:r>
            <a:r>
              <a:rPr lang="en-US" sz="1800" dirty="0" smtClean="0">
                <a:solidFill>
                  <a:srgbClr val="FF9966"/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800" dirty="0">
              <a:solidFill>
                <a:srgbClr val="FF99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-900000">
            <a:off x="1217039" y="2072648"/>
            <a:ext cx="6346481" cy="25853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Uniform property: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Awkward definitions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fragile</a:t>
            </a:r>
            <a:endParaRPr lang="en-US" sz="5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05800" cy="1143000"/>
          </a:xfrm>
        </p:spPr>
        <p:txBody>
          <a:bodyPr/>
          <a:lstStyle/>
          <a:p>
            <a:r>
              <a:rPr lang="en-US" sz="4700"/>
              <a:t>The question is …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400" dirty="0">
              <a:solidFill>
                <a:srgbClr val="F9FC40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1400" dirty="0">
              <a:solidFill>
                <a:srgbClr val="F9FC40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 smtClean="0"/>
              <a:t>So many decidable subclasses; so much awkwardness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2000" dirty="0">
              <a:solidFill>
                <a:srgbClr val="F9FC40"/>
              </a:solidFill>
            </a:endParaRPr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r>
              <a:rPr lang="en-US" sz="3200" dirty="0">
                <a:solidFill>
                  <a:srgbClr val="F9FC40"/>
                </a:solidFill>
              </a:rPr>
              <a:t>Is there a </a:t>
            </a:r>
            <a:r>
              <a:rPr lang="en-US" sz="3200" dirty="0" smtClean="0">
                <a:solidFill>
                  <a:srgbClr val="F9FC40"/>
                </a:solidFill>
              </a:rPr>
              <a:t>robust common </a:t>
            </a:r>
            <a:r>
              <a:rPr lang="en-US" sz="3200" dirty="0">
                <a:solidFill>
                  <a:srgbClr val="F9FC40"/>
                </a:solidFill>
              </a:rPr>
              <a:t>principle that </a:t>
            </a:r>
            <a:r>
              <a:rPr lang="en-US" sz="3200" dirty="0" smtClean="0">
                <a:solidFill>
                  <a:srgbClr val="F9FC40"/>
                </a:solidFill>
              </a:rPr>
              <a:t>explains </a:t>
            </a:r>
            <a:r>
              <a:rPr lang="en-US" sz="3200" dirty="0">
                <a:solidFill>
                  <a:srgbClr val="F9FC40"/>
                </a:solidFill>
              </a:rPr>
              <a:t>their decidability?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3200" dirty="0">
              <a:solidFill>
                <a:srgbClr val="F9FC40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3200" dirty="0">
                <a:solidFill>
                  <a:srgbClr val="F9FC40"/>
                </a:solidFill>
              </a:rPr>
              <a:t>Answer</a:t>
            </a:r>
            <a:r>
              <a:rPr lang="en-US" sz="3200" dirty="0" smtClean="0">
                <a:solidFill>
                  <a:srgbClr val="F9FC40"/>
                </a:solidFill>
              </a:rPr>
              <a:t>:</a:t>
            </a:r>
            <a:endParaRPr lang="en-US" sz="3200" dirty="0">
              <a:solidFill>
                <a:srgbClr val="F9FC40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dirty="0">
                <a:solidFill>
                  <a:srgbClr val="FF0000"/>
                </a:solidFill>
              </a:rPr>
              <a:t>We present a general criterion that uniformly explains many of such results:</a:t>
            </a:r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 smtClean="0"/>
              <a:t>Simulated by graph automata working on graphs of bounded tree-width.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/>
          <a:lstStyle/>
          <a:p>
            <a:r>
              <a:rPr lang="en-US"/>
              <a:t>Graph automata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Fix a class </a:t>
            </a:r>
            <a:r>
              <a:rPr lang="en-US" sz="2000" i="1" dirty="0">
                <a:sym typeface="Symbol" pitchFamily="1" charset="2"/>
              </a:rPr>
              <a:t>C</a:t>
            </a:r>
            <a:r>
              <a:rPr lang="en-US" sz="2000" dirty="0"/>
              <a:t>  of </a:t>
            </a:r>
            <a:r>
              <a:rPr lang="en-US" sz="2000" dirty="0">
                <a:sym typeface="Symbol" pitchFamily="1" charset="2"/>
              </a:rPr>
              <a:t>-labeled graphs</a:t>
            </a: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000" dirty="0"/>
              <a:t>A graph automaton over </a:t>
            </a:r>
            <a:r>
              <a:rPr lang="en-US" sz="2000" i="1" dirty="0"/>
              <a:t>C</a:t>
            </a:r>
            <a:r>
              <a:rPr lang="en-US" sz="2000" dirty="0"/>
              <a:t> is a triple GA = ( Q,   </a:t>
            </a:r>
            <a:r>
              <a:rPr lang="en-US" sz="2000" dirty="0">
                <a:sym typeface="Symbol" pitchFamily="1" charset="2"/>
              </a:rPr>
              <a:t>{</a:t>
            </a:r>
            <a:r>
              <a:rPr lang="en-US" sz="2000" dirty="0" err="1">
                <a:sym typeface="Symbol" pitchFamily="1" charset="2"/>
              </a:rPr>
              <a:t>tiles</a:t>
            </a:r>
            <a:r>
              <a:rPr lang="en-US" sz="2000" baseline="-25000" dirty="0" err="1"/>
              <a:t>a</a:t>
            </a:r>
            <a:r>
              <a:rPr lang="en-US" sz="2000" dirty="0">
                <a:sym typeface="Symbol" pitchFamily="1" charset="2"/>
              </a:rPr>
              <a:t>} </a:t>
            </a:r>
            <a:r>
              <a:rPr lang="en-US" sz="2000" baseline="-25000" dirty="0"/>
              <a:t>a </a:t>
            </a:r>
            <a:r>
              <a:rPr lang="en-US" sz="2000" baseline="-25000" dirty="0">
                <a:sym typeface="Symbol" pitchFamily="1" charset="2"/>
              </a:rPr>
              <a:t></a:t>
            </a:r>
            <a:r>
              <a:rPr lang="en-US" sz="2000" baseline="-25000" dirty="0"/>
              <a:t> </a:t>
            </a:r>
            <a:r>
              <a:rPr lang="en-US" sz="2000" baseline="-25000" dirty="0">
                <a:sym typeface="Symbol" pitchFamily="1" charset="2"/>
              </a:rPr>
              <a:t></a:t>
            </a:r>
            <a:r>
              <a:rPr lang="en-US" sz="2000" dirty="0"/>
              <a:t>,  type  ) </a:t>
            </a: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i="1" dirty="0"/>
              <a:t>Q</a:t>
            </a:r>
            <a:r>
              <a:rPr lang="en-US" sz="1800" dirty="0"/>
              <a:t> is a finite set of states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tiles</a:t>
            </a:r>
            <a:r>
              <a:rPr lang="en-US" sz="1800" baseline="-25000" dirty="0" err="1"/>
              <a:t>a</a:t>
            </a:r>
            <a:r>
              <a:rPr lang="en-US" sz="1800" i="1" dirty="0"/>
              <a:t> </a:t>
            </a:r>
            <a:r>
              <a:rPr lang="en-US" sz="1800" i="1" dirty="0">
                <a:sym typeface="Symbol" pitchFamily="1" charset="2"/>
              </a:rPr>
              <a:t> </a:t>
            </a:r>
            <a:r>
              <a:rPr lang="en-US" sz="1800" i="1" dirty="0"/>
              <a:t>Q x Q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type: Q </a:t>
            </a:r>
            <a:r>
              <a:rPr lang="en-US" sz="1800" dirty="0">
                <a:sym typeface="Symbol" pitchFamily="1" charset="2"/>
              </a:rPr>
              <a:t></a:t>
            </a:r>
            <a:r>
              <a:rPr lang="en-US" sz="1800" dirty="0"/>
              <a:t> 2</a:t>
            </a:r>
            <a:r>
              <a:rPr lang="en-US" sz="1800" baseline="30000" dirty="0">
                <a:sym typeface="Symbol" pitchFamily="1" charset="2"/>
              </a:rPr>
              <a:t></a:t>
            </a:r>
            <a:r>
              <a:rPr lang="en-US" sz="1800" dirty="0"/>
              <a:t> x 2</a:t>
            </a:r>
            <a:r>
              <a:rPr lang="en-US" sz="1800" baseline="30000" dirty="0">
                <a:sym typeface="Symbol" pitchFamily="1" charset="2"/>
              </a:rPr>
              <a:t>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2000" dirty="0">
                <a:sym typeface="Symbol" pitchFamily="1" charset="2"/>
              </a:rPr>
              <a:t>graph G is </a:t>
            </a:r>
            <a:r>
              <a:rPr lang="en-US" sz="2000" dirty="0">
                <a:solidFill>
                  <a:srgbClr val="FF9966"/>
                </a:solidFill>
                <a:sym typeface="Symbol" pitchFamily="1" charset="2"/>
              </a:rPr>
              <a:t>accepted</a:t>
            </a:r>
            <a:r>
              <a:rPr lang="en-US" sz="2000" dirty="0">
                <a:sym typeface="Symbol" pitchFamily="1" charset="2"/>
              </a:rPr>
              <a:t> by GA if we can decorate each node with a state such that </a:t>
            </a:r>
          </a:p>
          <a:p>
            <a:pPr>
              <a:lnSpc>
                <a:spcPct val="90000"/>
              </a:lnSpc>
            </a:pPr>
            <a:endParaRPr lang="en-US" sz="800" dirty="0">
              <a:sym typeface="Symbol" pitchFamily="1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pitchFamily="1" charset="2"/>
              </a:rPr>
              <a:t>Each edge can be tiled</a:t>
            </a:r>
          </a:p>
          <a:p>
            <a:pPr lvl="1">
              <a:lnSpc>
                <a:spcPct val="90000"/>
              </a:lnSpc>
            </a:pPr>
            <a:endParaRPr lang="en-US" sz="900" dirty="0">
              <a:sym typeface="Symbol" pitchFamily="1" charset="2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pitchFamily="1" charset="2"/>
              </a:rPr>
              <a:t>Each node v decorated with state </a:t>
            </a:r>
            <a:r>
              <a:rPr lang="en-US" sz="1800" dirty="0" err="1">
                <a:solidFill>
                  <a:srgbClr val="FF0000"/>
                </a:solidFill>
                <a:sym typeface="Symbol" pitchFamily="1" charset="2"/>
              </a:rPr>
              <a:t>q</a:t>
            </a:r>
            <a:r>
              <a:rPr lang="en-US" sz="1800" baseline="-250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ym typeface="Symbol" pitchFamily="1" charset="2"/>
              </a:rPr>
              <a:t> must satisfy the type condition</a:t>
            </a: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r>
              <a:rPr lang="en-US" sz="1700" dirty="0">
                <a:sym typeface="Symbol" pitchFamily="1" charset="2"/>
              </a:rPr>
              <a:t>	If    type( </a:t>
            </a:r>
            <a:r>
              <a:rPr lang="en-US" sz="1700" dirty="0" err="1">
                <a:solidFill>
                  <a:srgbClr val="FF0000"/>
                </a:solidFill>
                <a:sym typeface="Symbol" pitchFamily="1" charset="2"/>
              </a:rPr>
              <a:t>q</a:t>
            </a:r>
            <a:r>
              <a:rPr lang="en-US" sz="1700" baseline="-25000" dirty="0" err="1">
                <a:solidFill>
                  <a:srgbClr val="FF0000"/>
                </a:solidFill>
              </a:rPr>
              <a:t>i</a:t>
            </a:r>
            <a:r>
              <a:rPr lang="en-US" sz="1700" baseline="-25000" dirty="0"/>
              <a:t> </a:t>
            </a:r>
            <a:r>
              <a:rPr lang="en-US" sz="1700" dirty="0">
                <a:sym typeface="Symbol" pitchFamily="1" charset="2"/>
              </a:rPr>
              <a:t>) = ( IN, OUT )   </a:t>
            </a:r>
            <a:r>
              <a:rPr lang="en-US" sz="1700" dirty="0" smtClean="0">
                <a:sym typeface="Symbol" pitchFamily="1" charset="2"/>
              </a:rPr>
              <a:t>then Incoming-edges = In, Outgoing-edges = Out</a:t>
            </a:r>
            <a:endParaRPr lang="en-US" sz="1700" dirty="0">
              <a:sym typeface="Symbol" pitchFamily="1" charset="2"/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700" dirty="0">
              <a:sym typeface="Symbol" pitchFamily="1" charset="2"/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700" dirty="0">
              <a:sym typeface="Symbol" pitchFamily="1" charset="2"/>
            </a:endParaRPr>
          </a:p>
          <a:p>
            <a:pPr lvl="1">
              <a:lnSpc>
                <a:spcPct val="90000"/>
              </a:lnSpc>
              <a:buFont typeface="Wingdings" pitchFamily="1" charset="2"/>
              <a:buNone/>
            </a:pPr>
            <a:endParaRPr lang="en-US" sz="1700" dirty="0">
              <a:sym typeface="Symbol" pitchFamily="1" charset="2"/>
            </a:endParaRPr>
          </a:p>
        </p:txBody>
      </p:sp>
      <p:grpSp>
        <p:nvGrpSpPr>
          <p:cNvPr id="151635" name="Group 83"/>
          <p:cNvGrpSpPr>
            <a:grpSpLocks/>
          </p:cNvGrpSpPr>
          <p:nvPr/>
        </p:nvGrpSpPr>
        <p:grpSpPr bwMode="auto">
          <a:xfrm>
            <a:off x="5562600" y="2286000"/>
            <a:ext cx="2667000" cy="1981200"/>
            <a:chOff x="3220" y="-384"/>
            <a:chExt cx="1680" cy="1248"/>
          </a:xfrm>
        </p:grpSpPr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3220" y="-240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000" baseline="-250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4132" y="-38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000" baseline="-2500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341" y="614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000" baseline="-2500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3940" y="566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000" baseline="-2500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4637" y="480"/>
              <a:ext cx="2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Arial" charset="0"/>
                </a:rPr>
                <a:t>q</a:t>
              </a:r>
              <a:r>
                <a:rPr lang="en-US" sz="2000" baseline="-2500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/>
            </a:p>
          </p:txBody>
        </p:sp>
      </p:grpSp>
      <p:grpSp>
        <p:nvGrpSpPr>
          <p:cNvPr id="151636" name="Group 84"/>
          <p:cNvGrpSpPr>
            <a:grpSpLocks/>
          </p:cNvGrpSpPr>
          <p:nvPr/>
        </p:nvGrpSpPr>
        <p:grpSpPr bwMode="auto">
          <a:xfrm>
            <a:off x="5486400" y="2562225"/>
            <a:ext cx="2520950" cy="1476375"/>
            <a:chOff x="5040" y="-162"/>
            <a:chExt cx="1588" cy="930"/>
          </a:xfrm>
        </p:grpSpPr>
        <p:sp>
          <p:nvSpPr>
            <p:cNvPr id="151612" name="Oval 60"/>
            <p:cNvSpPr>
              <a:spLocks noChangeArrowheads="1"/>
            </p:cNvSpPr>
            <p:nvPr/>
          </p:nvSpPr>
          <p:spPr bwMode="auto">
            <a:xfrm>
              <a:off x="5188" y="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3" name="Oval 61"/>
            <p:cNvSpPr>
              <a:spLocks noChangeArrowheads="1"/>
            </p:cNvSpPr>
            <p:nvPr/>
          </p:nvSpPr>
          <p:spPr bwMode="auto">
            <a:xfrm>
              <a:off x="6052" y="-4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4" name="Oval 62"/>
            <p:cNvSpPr>
              <a:spLocks noChangeArrowheads="1"/>
            </p:cNvSpPr>
            <p:nvPr/>
          </p:nvSpPr>
          <p:spPr bwMode="auto">
            <a:xfrm>
              <a:off x="5716" y="5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5" name="Oval 63"/>
            <p:cNvSpPr>
              <a:spLocks noChangeArrowheads="1"/>
            </p:cNvSpPr>
            <p:nvPr/>
          </p:nvSpPr>
          <p:spPr bwMode="auto">
            <a:xfrm>
              <a:off x="6484" y="4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6" name="Oval 64"/>
            <p:cNvSpPr>
              <a:spLocks noChangeArrowheads="1"/>
            </p:cNvSpPr>
            <p:nvPr/>
          </p:nvSpPr>
          <p:spPr bwMode="auto">
            <a:xfrm>
              <a:off x="5140" y="6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1617" name="AutoShape 65"/>
            <p:cNvCxnSpPr>
              <a:cxnSpLocks noChangeShapeType="1"/>
              <a:stCxn id="151612" idx="7"/>
              <a:endCxn id="151613" idx="2"/>
            </p:cNvCxnSpPr>
            <p:nvPr/>
          </p:nvCxnSpPr>
          <p:spPr bwMode="auto">
            <a:xfrm flipV="1">
              <a:off x="5311" y="24"/>
              <a:ext cx="741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618" name="AutoShape 66"/>
            <p:cNvCxnSpPr>
              <a:cxnSpLocks noChangeShapeType="1"/>
              <a:stCxn id="151614" idx="7"/>
              <a:endCxn id="151613" idx="3"/>
            </p:cNvCxnSpPr>
            <p:nvPr/>
          </p:nvCxnSpPr>
          <p:spPr bwMode="auto">
            <a:xfrm flipV="1">
              <a:off x="5839" y="75"/>
              <a:ext cx="234" cy="4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619" name="AutoShape 67"/>
            <p:cNvCxnSpPr>
              <a:cxnSpLocks noChangeShapeType="1"/>
              <a:stCxn id="151613" idx="5"/>
              <a:endCxn id="151615" idx="1"/>
            </p:cNvCxnSpPr>
            <p:nvPr/>
          </p:nvCxnSpPr>
          <p:spPr bwMode="auto">
            <a:xfrm>
              <a:off x="6175" y="75"/>
              <a:ext cx="330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620" name="AutoShape 68"/>
            <p:cNvCxnSpPr>
              <a:cxnSpLocks noChangeShapeType="1"/>
              <a:stCxn id="151614" idx="6"/>
              <a:endCxn id="151615" idx="2"/>
            </p:cNvCxnSpPr>
            <p:nvPr/>
          </p:nvCxnSpPr>
          <p:spPr bwMode="auto">
            <a:xfrm flipV="1">
              <a:off x="5860" y="504"/>
              <a:ext cx="6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621" name="AutoShape 69"/>
            <p:cNvCxnSpPr>
              <a:cxnSpLocks noChangeShapeType="1"/>
              <a:stCxn id="151616" idx="0"/>
              <a:endCxn id="151612" idx="3"/>
            </p:cNvCxnSpPr>
            <p:nvPr/>
          </p:nvCxnSpPr>
          <p:spPr bwMode="auto">
            <a:xfrm flipH="1" flipV="1">
              <a:off x="5209" y="219"/>
              <a:ext cx="3" cy="4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622" name="AutoShape 70"/>
            <p:cNvCxnSpPr>
              <a:cxnSpLocks noChangeShapeType="1"/>
              <a:stCxn id="151616" idx="6"/>
              <a:endCxn id="151614" idx="2"/>
            </p:cNvCxnSpPr>
            <p:nvPr/>
          </p:nvCxnSpPr>
          <p:spPr bwMode="auto">
            <a:xfrm flipV="1">
              <a:off x="5284" y="600"/>
              <a:ext cx="43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1623" name="Text Box 71"/>
            <p:cNvSpPr txBox="1">
              <a:spLocks noChangeArrowheads="1"/>
            </p:cNvSpPr>
            <p:nvPr/>
          </p:nvSpPr>
          <p:spPr bwMode="auto">
            <a:xfrm>
              <a:off x="5572" y="-16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51624" name="Text Box 72"/>
            <p:cNvSpPr txBox="1">
              <a:spLocks noChangeArrowheads="1"/>
            </p:cNvSpPr>
            <p:nvPr/>
          </p:nvSpPr>
          <p:spPr bwMode="auto">
            <a:xfrm>
              <a:off x="5380" y="43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51625" name="Text Box 73"/>
            <p:cNvSpPr txBox="1">
              <a:spLocks noChangeArrowheads="1"/>
            </p:cNvSpPr>
            <p:nvPr/>
          </p:nvSpPr>
          <p:spPr bwMode="auto">
            <a:xfrm>
              <a:off x="6388" y="3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6039" y="32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151627" name="Text Box 75"/>
            <p:cNvSpPr txBox="1">
              <a:spLocks noChangeArrowheads="1"/>
            </p:cNvSpPr>
            <p:nvPr/>
          </p:nvSpPr>
          <p:spPr bwMode="auto">
            <a:xfrm>
              <a:off x="5040" y="2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151633" name="Text Box 81"/>
            <p:cNvSpPr txBox="1">
              <a:spLocks noChangeArrowheads="1"/>
            </p:cNvSpPr>
            <p:nvPr/>
          </p:nvSpPr>
          <p:spPr bwMode="auto">
            <a:xfrm>
              <a:off x="5751" y="1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c</a:t>
              </a:r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151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51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04800" y="4876800"/>
            <a:ext cx="5715000" cy="1676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Graph Automata over a class of graphs C</a:t>
            </a:r>
            <a:endParaRPr lang="en-US"/>
          </a:p>
          <a:p>
            <a:pPr algn="ctr"/>
            <a:endParaRPr lang="en-US" sz="1400"/>
          </a:p>
          <a:p>
            <a:pPr algn="ctr"/>
            <a:endParaRPr lang="en-US" sz="1400"/>
          </a:p>
          <a:p>
            <a:pPr algn="ctr"/>
            <a:endParaRPr lang="en-US" sz="1400"/>
          </a:p>
          <a:p>
            <a:pPr algn="ctr"/>
            <a:endParaRPr lang="en-US"/>
          </a:p>
          <a:p>
            <a:pPr algn="ctr"/>
            <a:r>
              <a:rPr lang="en-US" sz="1800">
                <a:latin typeface="Arial" charset="0"/>
              </a:rPr>
              <a:t>(MSO definable)</a:t>
            </a:r>
            <a:endParaRPr lang="en-US" sz="2000">
              <a:latin typeface="Arial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/>
          <a:lstStyle/>
          <a:p>
            <a:r>
              <a:rPr lang="en-US"/>
              <a:t>Main schema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09600" y="1447800"/>
            <a:ext cx="1828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Automaton with </a:t>
            </a:r>
          </a:p>
          <a:p>
            <a:pPr algn="ctr"/>
            <a:r>
              <a:rPr lang="en-US" sz="1800">
                <a:latin typeface="Arial" charset="0"/>
              </a:rPr>
              <a:t>auxiliary storage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73125" y="5383213"/>
            <a:ext cx="1946275" cy="712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Class of graphs C</a:t>
            </a:r>
          </a:p>
          <a:p>
            <a:pPr algn="ctr"/>
            <a:r>
              <a:rPr lang="en-US" sz="1600" dirty="0" smtClean="0">
                <a:latin typeface="Arial" charset="0"/>
              </a:rPr>
              <a:t>working over</a:t>
            </a:r>
            <a:br>
              <a:rPr lang="en-US" sz="1600" dirty="0" smtClean="0">
                <a:latin typeface="Arial" charset="0"/>
              </a:rPr>
            </a:br>
            <a:r>
              <a:rPr lang="en-US" sz="1600" dirty="0" smtClean="0">
                <a:latin typeface="Arial" charset="0"/>
              </a:rPr>
              <a:t>automaton behaviors</a:t>
            </a:r>
            <a:endParaRPr lang="en-US" sz="1600" dirty="0">
              <a:latin typeface="Arial" charset="0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624263" y="5397500"/>
            <a:ext cx="1709737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Tiling the </a:t>
            </a:r>
          </a:p>
          <a:p>
            <a:pPr algn="ctr"/>
            <a:r>
              <a:rPr lang="en-US" sz="1600">
                <a:latin typeface="Arial" charset="0"/>
              </a:rPr>
              <a:t>graphs in C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3543300" y="1524000"/>
            <a:ext cx="2057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MSO satisfiability </a:t>
            </a:r>
          </a:p>
          <a:p>
            <a:pPr algn="ctr"/>
            <a:r>
              <a:rPr lang="en-US" sz="1800">
                <a:latin typeface="Arial" charset="0"/>
              </a:rPr>
              <a:t>over graphs</a:t>
            </a:r>
          </a:p>
          <a:p>
            <a:pPr algn="ctr"/>
            <a:r>
              <a:rPr lang="en-US" sz="1800">
                <a:latin typeface="Arial" charset="0"/>
              </a:rPr>
              <a:t>(Undecidable)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6553200" y="2705100"/>
            <a:ext cx="2286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9FC40"/>
                </a:solidFill>
                <a:latin typeface="Arial" charset="0"/>
              </a:rPr>
              <a:t>Extension of</a:t>
            </a:r>
          </a:p>
          <a:p>
            <a:pPr algn="ctr"/>
            <a:r>
              <a:rPr lang="en-US" sz="1800">
                <a:solidFill>
                  <a:srgbClr val="F9FC40"/>
                </a:solidFill>
                <a:latin typeface="Arial" charset="0"/>
              </a:rPr>
              <a:t>Courcelle’s Theorem</a:t>
            </a: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 rot="2479217">
            <a:off x="1066800" y="3400425"/>
            <a:ext cx="2819400" cy="485775"/>
          </a:xfrm>
          <a:prstGeom prst="rightArrow">
            <a:avLst>
              <a:gd name="adj1" fmla="val 50000"/>
              <a:gd name="adj2" fmla="val 1450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Empt. M reduces to Empt. GA</a:t>
            </a: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 rot="-5456227">
            <a:off x="3352006" y="3401219"/>
            <a:ext cx="2106613" cy="485775"/>
          </a:xfrm>
          <a:prstGeom prst="rightArrow">
            <a:avLst>
              <a:gd name="adj1" fmla="val 50000"/>
              <a:gd name="adj2" fmla="val 1084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Arial" charset="0"/>
              </a:rPr>
              <a:t>Empt. GA reduces to</a:t>
            </a:r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 rot="5400000">
            <a:off x="6398419" y="1574006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7070725" y="1074738"/>
            <a:ext cx="1789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If C has bounded </a:t>
            </a:r>
          </a:p>
          <a:p>
            <a:r>
              <a:rPr lang="en-US" sz="1600">
                <a:latin typeface="Arial" charset="0"/>
              </a:rPr>
              <a:t>Tree-width </a:t>
            </a:r>
          </a:p>
          <a:p>
            <a:r>
              <a:rPr lang="en-US" sz="1600">
                <a:latin typeface="Arial" charset="0"/>
              </a:rPr>
              <a:t>(decidable)</a:t>
            </a:r>
            <a:endParaRPr lang="en-US">
              <a:latin typeface="Arial" charset="0"/>
            </a:endParaRP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14313" y="3733800"/>
            <a:ext cx="268128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All classes C 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corresponding to decidable 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classes turn out to have </a:t>
            </a:r>
          </a:p>
          <a:p>
            <a:r>
              <a:rPr lang="en-US" sz="1600">
                <a:solidFill>
                  <a:srgbClr val="FF0000"/>
                </a:solidFill>
                <a:latin typeface="Arial" charset="0"/>
              </a:rPr>
              <a:t>bounded tree-width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 animBg="1"/>
      <p:bldP spid="88077" grpId="0" animBg="1"/>
      <p:bldP spid="88078" grpId="0"/>
      <p:bldP spid="880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dirty="0" smtClean="0"/>
              <a:t>PDA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Nested </a:t>
            </a:r>
            <a:r>
              <a:rPr lang="en-US" dirty="0"/>
              <a:t>words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743200"/>
          </a:xfrm>
        </p:spPr>
        <p:txBody>
          <a:bodyPr/>
          <a:lstStyle/>
          <a:p>
            <a:r>
              <a:rPr lang="en-US" sz="2000" dirty="0"/>
              <a:t>A NW graph captures the behavior of a run</a:t>
            </a:r>
          </a:p>
          <a:p>
            <a:pPr lvl="1"/>
            <a:r>
              <a:rPr lang="en-US" sz="2000" dirty="0"/>
              <a:t>The stack is compiled down into the nested word  (</a:t>
            </a:r>
            <a:r>
              <a:rPr lang="en-US" sz="2000" dirty="0">
                <a:solidFill>
                  <a:srgbClr val="F9FC40"/>
                </a:solidFill>
              </a:rPr>
              <a:t>nesting edges</a:t>
            </a:r>
            <a:r>
              <a:rPr lang="en-US" sz="2000" dirty="0"/>
              <a:t>)</a:t>
            </a:r>
          </a:p>
          <a:p>
            <a:r>
              <a:rPr lang="en-US" sz="2000" dirty="0"/>
              <a:t>The class of </a:t>
            </a:r>
            <a:r>
              <a:rPr lang="en-US" sz="2000" dirty="0" smtClean="0"/>
              <a:t>NWs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MSO </a:t>
            </a:r>
            <a:r>
              <a:rPr lang="en-US" sz="2000" dirty="0" smtClean="0">
                <a:solidFill>
                  <a:srgbClr val="FF0000"/>
                </a:solidFill>
              </a:rPr>
              <a:t>definable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FFFF"/>
                </a:solidFill>
              </a:rPr>
              <a:t>(linear order + nesting edges; nesting edges should not cross)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Graph automata working over this graph can simulate a PDA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NWs have </a:t>
            </a:r>
            <a:r>
              <a:rPr lang="en-US" sz="2000" dirty="0" smtClean="0">
                <a:solidFill>
                  <a:srgbClr val="FF0000"/>
                </a:solidFill>
              </a:rPr>
              <a:t>tree-width</a:t>
            </a:r>
            <a:r>
              <a:rPr lang="en-US" sz="2000" dirty="0" smtClean="0">
                <a:solidFill>
                  <a:srgbClr val="FFFFFF"/>
                </a:solidFill>
              </a:rPr>
              <a:t> 2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Hence decidable emptiness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685800" y="2632075"/>
            <a:ext cx="8223250" cy="796925"/>
            <a:chOff x="609600" y="3089275"/>
            <a:chExt cx="8223250" cy="796925"/>
          </a:xfrm>
        </p:grpSpPr>
        <p:sp>
          <p:nvSpPr>
            <p:cNvPr id="69636" name="AutoShape 4"/>
            <p:cNvSpPr>
              <a:spLocks noChangeArrowheads="1"/>
            </p:cNvSpPr>
            <p:nvPr/>
          </p:nvSpPr>
          <p:spPr bwMode="auto">
            <a:xfrm>
              <a:off x="6096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37" name="AutoShape 5"/>
            <p:cNvSpPr>
              <a:spLocks noChangeArrowheads="1"/>
            </p:cNvSpPr>
            <p:nvPr/>
          </p:nvSpPr>
          <p:spPr bwMode="auto">
            <a:xfrm>
              <a:off x="11430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>
              <a:off x="17526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23622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0" name="AutoShape 8"/>
            <p:cNvSpPr>
              <a:spLocks noChangeArrowheads="1"/>
            </p:cNvSpPr>
            <p:nvPr/>
          </p:nvSpPr>
          <p:spPr bwMode="auto">
            <a:xfrm>
              <a:off x="29718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1" name="AutoShape 9"/>
            <p:cNvSpPr>
              <a:spLocks noChangeArrowheads="1"/>
            </p:cNvSpPr>
            <p:nvPr/>
          </p:nvSpPr>
          <p:spPr bwMode="auto">
            <a:xfrm>
              <a:off x="35814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2" name="AutoShape 10"/>
            <p:cNvSpPr>
              <a:spLocks noChangeArrowheads="1"/>
            </p:cNvSpPr>
            <p:nvPr/>
          </p:nvSpPr>
          <p:spPr bwMode="auto">
            <a:xfrm>
              <a:off x="41910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3" name="AutoShape 11"/>
            <p:cNvSpPr>
              <a:spLocks noChangeArrowheads="1"/>
            </p:cNvSpPr>
            <p:nvPr/>
          </p:nvSpPr>
          <p:spPr bwMode="auto">
            <a:xfrm>
              <a:off x="48006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>
              <a:off x="54102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5" name="AutoShape 13"/>
            <p:cNvSpPr>
              <a:spLocks noChangeArrowheads="1"/>
            </p:cNvSpPr>
            <p:nvPr/>
          </p:nvSpPr>
          <p:spPr bwMode="auto">
            <a:xfrm>
              <a:off x="60198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6294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47" name="AutoShape 15"/>
            <p:cNvSpPr>
              <a:spLocks noChangeArrowheads="1"/>
            </p:cNvSpPr>
            <p:nvPr/>
          </p:nvSpPr>
          <p:spPr bwMode="auto">
            <a:xfrm>
              <a:off x="72390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69648" name="AutoShape 16"/>
            <p:cNvCxnSpPr>
              <a:cxnSpLocks noChangeShapeType="1"/>
              <a:stCxn id="69636" idx="6"/>
              <a:endCxn id="69637" idx="2"/>
            </p:cNvCxnSpPr>
            <p:nvPr/>
          </p:nvCxnSpPr>
          <p:spPr bwMode="auto">
            <a:xfrm>
              <a:off x="762000" y="3503613"/>
              <a:ext cx="3810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49" name="AutoShape 17"/>
            <p:cNvCxnSpPr>
              <a:cxnSpLocks noChangeShapeType="1"/>
              <a:stCxn id="69637" idx="6"/>
              <a:endCxn id="69638" idx="2"/>
            </p:cNvCxnSpPr>
            <p:nvPr/>
          </p:nvCxnSpPr>
          <p:spPr bwMode="auto">
            <a:xfrm>
              <a:off x="12954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650" name="AutoShape 18"/>
            <p:cNvSpPr>
              <a:spLocks noChangeArrowheads="1"/>
            </p:cNvSpPr>
            <p:nvPr/>
          </p:nvSpPr>
          <p:spPr bwMode="auto">
            <a:xfrm>
              <a:off x="78486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51" name="AutoShape 19"/>
            <p:cNvSpPr>
              <a:spLocks noChangeArrowheads="1"/>
            </p:cNvSpPr>
            <p:nvPr/>
          </p:nvSpPr>
          <p:spPr bwMode="auto">
            <a:xfrm>
              <a:off x="8458200" y="342741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69652" name="AutoShape 20"/>
            <p:cNvCxnSpPr>
              <a:cxnSpLocks noChangeShapeType="1"/>
              <a:stCxn id="69638" idx="6"/>
              <a:endCxn id="69639" idx="2"/>
            </p:cNvCxnSpPr>
            <p:nvPr/>
          </p:nvCxnSpPr>
          <p:spPr bwMode="auto">
            <a:xfrm>
              <a:off x="19050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3" name="AutoShape 21"/>
            <p:cNvCxnSpPr>
              <a:cxnSpLocks noChangeShapeType="1"/>
              <a:stCxn id="69639" idx="6"/>
              <a:endCxn id="69640" idx="2"/>
            </p:cNvCxnSpPr>
            <p:nvPr/>
          </p:nvCxnSpPr>
          <p:spPr bwMode="auto">
            <a:xfrm>
              <a:off x="25146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4" name="AutoShape 22"/>
            <p:cNvCxnSpPr>
              <a:cxnSpLocks noChangeShapeType="1"/>
              <a:stCxn id="69640" idx="6"/>
              <a:endCxn id="69641" idx="2"/>
            </p:cNvCxnSpPr>
            <p:nvPr/>
          </p:nvCxnSpPr>
          <p:spPr bwMode="auto">
            <a:xfrm>
              <a:off x="31242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5" name="AutoShape 23"/>
            <p:cNvCxnSpPr>
              <a:cxnSpLocks noChangeShapeType="1"/>
              <a:stCxn id="69641" idx="6"/>
              <a:endCxn id="69642" idx="2"/>
            </p:cNvCxnSpPr>
            <p:nvPr/>
          </p:nvCxnSpPr>
          <p:spPr bwMode="auto">
            <a:xfrm>
              <a:off x="37338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6" name="AutoShape 24"/>
            <p:cNvCxnSpPr>
              <a:cxnSpLocks noChangeShapeType="1"/>
              <a:stCxn id="69642" idx="6"/>
              <a:endCxn id="69643" idx="2"/>
            </p:cNvCxnSpPr>
            <p:nvPr/>
          </p:nvCxnSpPr>
          <p:spPr bwMode="auto">
            <a:xfrm>
              <a:off x="43434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7" name="AutoShape 25"/>
            <p:cNvCxnSpPr>
              <a:cxnSpLocks noChangeShapeType="1"/>
              <a:stCxn id="69643" idx="6"/>
              <a:endCxn id="69644" idx="2"/>
            </p:cNvCxnSpPr>
            <p:nvPr/>
          </p:nvCxnSpPr>
          <p:spPr bwMode="auto">
            <a:xfrm>
              <a:off x="49530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8" name="AutoShape 26"/>
            <p:cNvCxnSpPr>
              <a:cxnSpLocks noChangeShapeType="1"/>
              <a:stCxn id="69644" idx="6"/>
              <a:endCxn id="69645" idx="2"/>
            </p:cNvCxnSpPr>
            <p:nvPr/>
          </p:nvCxnSpPr>
          <p:spPr bwMode="auto">
            <a:xfrm>
              <a:off x="55626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59" name="AutoShape 27"/>
            <p:cNvCxnSpPr>
              <a:cxnSpLocks noChangeShapeType="1"/>
              <a:stCxn id="69645" idx="6"/>
              <a:endCxn id="69646" idx="2"/>
            </p:cNvCxnSpPr>
            <p:nvPr/>
          </p:nvCxnSpPr>
          <p:spPr bwMode="auto">
            <a:xfrm>
              <a:off x="61722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0" name="AutoShape 28"/>
            <p:cNvCxnSpPr>
              <a:cxnSpLocks noChangeShapeType="1"/>
              <a:stCxn id="69646" idx="6"/>
              <a:endCxn id="69647" idx="2"/>
            </p:cNvCxnSpPr>
            <p:nvPr/>
          </p:nvCxnSpPr>
          <p:spPr bwMode="auto">
            <a:xfrm>
              <a:off x="67818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1" name="AutoShape 29"/>
            <p:cNvCxnSpPr>
              <a:cxnSpLocks noChangeShapeType="1"/>
              <a:stCxn id="69647" idx="6"/>
              <a:endCxn id="69650" idx="2"/>
            </p:cNvCxnSpPr>
            <p:nvPr/>
          </p:nvCxnSpPr>
          <p:spPr bwMode="auto">
            <a:xfrm>
              <a:off x="73914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2" name="AutoShape 30"/>
            <p:cNvCxnSpPr>
              <a:cxnSpLocks noChangeShapeType="1"/>
              <a:stCxn id="69650" idx="6"/>
              <a:endCxn id="69651" idx="2"/>
            </p:cNvCxnSpPr>
            <p:nvPr/>
          </p:nvCxnSpPr>
          <p:spPr bwMode="auto">
            <a:xfrm>
              <a:off x="8001000" y="350361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5" name="AutoShape 33"/>
            <p:cNvCxnSpPr>
              <a:cxnSpLocks noChangeShapeType="1"/>
              <a:stCxn id="69637" idx="0"/>
              <a:endCxn id="69651" idx="1"/>
            </p:cNvCxnSpPr>
            <p:nvPr/>
          </p:nvCxnSpPr>
          <p:spPr bwMode="auto">
            <a:xfrm rot="5400000" flipV="1">
              <a:off x="4838700" y="-192087"/>
              <a:ext cx="22225" cy="7261225"/>
            </a:xfrm>
            <a:prstGeom prst="curvedConnector3">
              <a:avLst>
                <a:gd name="adj1" fmla="val -6585718"/>
              </a:avLst>
            </a:prstGeom>
            <a:noFill/>
            <a:ln w="22225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6" name="AutoShape 34"/>
            <p:cNvCxnSpPr>
              <a:cxnSpLocks noChangeShapeType="1"/>
              <a:stCxn id="69638" idx="0"/>
              <a:endCxn id="69644" idx="0"/>
            </p:cNvCxnSpPr>
            <p:nvPr/>
          </p:nvCxnSpPr>
          <p:spPr bwMode="auto">
            <a:xfrm rot="5400000" flipV="1">
              <a:off x="3656806" y="1599407"/>
              <a:ext cx="1587" cy="3657600"/>
            </a:xfrm>
            <a:prstGeom prst="curvedConnector3">
              <a:avLst>
                <a:gd name="adj1" fmla="val -55000005"/>
              </a:avLst>
            </a:prstGeom>
            <a:noFill/>
            <a:ln w="22225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67" name="AutoShape 35"/>
            <p:cNvCxnSpPr>
              <a:cxnSpLocks noChangeShapeType="1"/>
              <a:stCxn id="69639" idx="0"/>
              <a:endCxn id="69642" idx="0"/>
            </p:cNvCxnSpPr>
            <p:nvPr/>
          </p:nvCxnSpPr>
          <p:spPr bwMode="auto">
            <a:xfrm rot="5400000" flipV="1">
              <a:off x="3352006" y="2513807"/>
              <a:ext cx="1587" cy="1828800"/>
            </a:xfrm>
            <a:prstGeom prst="curvedConnector3">
              <a:avLst>
                <a:gd name="adj1" fmla="val -30400005"/>
              </a:avLst>
            </a:prstGeom>
            <a:noFill/>
            <a:ln w="22225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670" name="AutoShape 38"/>
            <p:cNvCxnSpPr>
              <a:cxnSpLocks noChangeShapeType="1"/>
              <a:stCxn id="69646" idx="0"/>
              <a:endCxn id="69650" idx="0"/>
            </p:cNvCxnSpPr>
            <p:nvPr/>
          </p:nvCxnSpPr>
          <p:spPr bwMode="auto">
            <a:xfrm rot="5400000" flipV="1">
              <a:off x="7314406" y="2818607"/>
              <a:ext cx="1587" cy="1219200"/>
            </a:xfrm>
            <a:prstGeom prst="curvedConnector3">
              <a:avLst>
                <a:gd name="adj1" fmla="val -33200005"/>
              </a:avLst>
            </a:prstGeom>
            <a:noFill/>
            <a:ln w="22225">
              <a:solidFill>
                <a:srgbClr val="FFCC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671" name="Text Box 39"/>
            <p:cNvSpPr txBox="1">
              <a:spLocks noChangeArrowheads="1"/>
            </p:cNvSpPr>
            <p:nvPr/>
          </p:nvSpPr>
          <p:spPr bwMode="auto">
            <a:xfrm>
              <a:off x="990600" y="3429000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push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72" name="Text Box 40"/>
            <p:cNvSpPr txBox="1">
              <a:spLocks noChangeArrowheads="1"/>
            </p:cNvSpPr>
            <p:nvPr/>
          </p:nvSpPr>
          <p:spPr bwMode="auto">
            <a:xfrm>
              <a:off x="1600200" y="3429000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push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73" name="Text Box 41"/>
            <p:cNvSpPr txBox="1">
              <a:spLocks noChangeArrowheads="1"/>
            </p:cNvSpPr>
            <p:nvPr/>
          </p:nvSpPr>
          <p:spPr bwMode="auto">
            <a:xfrm>
              <a:off x="2209800" y="3429000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push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74" name="Text Box 42"/>
            <p:cNvSpPr txBox="1">
              <a:spLocks noChangeArrowheads="1"/>
            </p:cNvSpPr>
            <p:nvPr/>
          </p:nvSpPr>
          <p:spPr bwMode="auto">
            <a:xfrm>
              <a:off x="2870200" y="3152775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int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75" name="Text Box 43"/>
            <p:cNvSpPr txBox="1">
              <a:spLocks noChangeArrowheads="1"/>
            </p:cNvSpPr>
            <p:nvPr/>
          </p:nvSpPr>
          <p:spPr bwMode="auto">
            <a:xfrm>
              <a:off x="3476625" y="3152775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int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76" name="Text Box 44"/>
            <p:cNvSpPr txBox="1">
              <a:spLocks noChangeArrowheads="1"/>
            </p:cNvSpPr>
            <p:nvPr/>
          </p:nvSpPr>
          <p:spPr bwMode="auto">
            <a:xfrm>
              <a:off x="4044950" y="3429000"/>
              <a:ext cx="527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pop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77" name="Text Box 45"/>
            <p:cNvSpPr txBox="1">
              <a:spLocks noChangeArrowheads="1"/>
            </p:cNvSpPr>
            <p:nvPr/>
          </p:nvSpPr>
          <p:spPr bwMode="auto">
            <a:xfrm>
              <a:off x="4686300" y="31242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int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78" name="Text Box 46"/>
            <p:cNvSpPr txBox="1">
              <a:spLocks noChangeArrowheads="1"/>
            </p:cNvSpPr>
            <p:nvPr/>
          </p:nvSpPr>
          <p:spPr bwMode="auto">
            <a:xfrm>
              <a:off x="5264150" y="3429000"/>
              <a:ext cx="527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pop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79" name="Text Box 47"/>
            <p:cNvSpPr txBox="1">
              <a:spLocks noChangeArrowheads="1"/>
            </p:cNvSpPr>
            <p:nvPr/>
          </p:nvSpPr>
          <p:spPr bwMode="auto">
            <a:xfrm>
              <a:off x="5876925" y="3124200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int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80" name="Text Box 48"/>
            <p:cNvSpPr txBox="1">
              <a:spLocks noChangeArrowheads="1"/>
            </p:cNvSpPr>
            <p:nvPr/>
          </p:nvSpPr>
          <p:spPr bwMode="auto">
            <a:xfrm>
              <a:off x="6477000" y="3429000"/>
              <a:ext cx="596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push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81" name="Text Box 49"/>
            <p:cNvSpPr txBox="1">
              <a:spLocks noChangeArrowheads="1"/>
            </p:cNvSpPr>
            <p:nvPr/>
          </p:nvSpPr>
          <p:spPr bwMode="auto">
            <a:xfrm>
              <a:off x="7134225" y="3089275"/>
              <a:ext cx="3714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int</a:t>
              </a: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682" name="Text Box 50"/>
            <p:cNvSpPr txBox="1">
              <a:spLocks noChangeArrowheads="1"/>
            </p:cNvSpPr>
            <p:nvPr/>
          </p:nvSpPr>
          <p:spPr bwMode="auto">
            <a:xfrm>
              <a:off x="7702550" y="3429000"/>
              <a:ext cx="527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pop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69683" name="Text Box 51"/>
            <p:cNvSpPr txBox="1">
              <a:spLocks noChangeArrowheads="1"/>
            </p:cNvSpPr>
            <p:nvPr/>
          </p:nvSpPr>
          <p:spPr bwMode="auto">
            <a:xfrm>
              <a:off x="8305800" y="3429000"/>
              <a:ext cx="527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</a:rPr>
                <a:t>pop</a:t>
              </a:r>
              <a:r>
                <a:rPr lang="en-US">
                  <a:solidFill>
                    <a:srgbClr val="FFFFFF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Blank Presentation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Blank Presentation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Blank Presentation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 Presentation">
  <a:themeElements>
    <a:clrScheme name="Blank Presentation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Blank Presentation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19151</TotalTime>
  <Words>2864</Words>
  <Application>Microsoft Office PowerPoint</Application>
  <PresentationFormat>Presentazione su schermo (4:3)</PresentationFormat>
  <Paragraphs>624</Paragraphs>
  <Slides>37</Slides>
  <Notes>37</Notes>
  <HiddenSlides>0</HiddenSlides>
  <MMClips>0</MMClips>
  <ScaleCrop>false</ScaleCrop>
  <HeadingPairs>
    <vt:vector size="4" baseType="variant">
      <vt:variant>
        <vt:lpstr>Modello struttura</vt:lpstr>
      </vt:variant>
      <vt:variant>
        <vt:i4>4</vt:i4>
      </vt:variant>
      <vt:variant>
        <vt:lpstr>Titoli diapositive</vt:lpstr>
      </vt:variant>
      <vt:variant>
        <vt:i4>37</vt:i4>
      </vt:variant>
    </vt:vector>
  </HeadingPairs>
  <TitlesOfParts>
    <vt:vector size="41" baseType="lpstr">
      <vt:lpstr>Blank Presentation</vt:lpstr>
      <vt:lpstr>1_Blank Presentation</vt:lpstr>
      <vt:lpstr>2_Blank Presentation</vt:lpstr>
      <vt:lpstr>3_Blank Presentation</vt:lpstr>
      <vt:lpstr>The Tree-Width of automata with  auxiliary storage</vt:lpstr>
      <vt:lpstr>Automata with aux storage</vt:lpstr>
      <vt:lpstr>Verification:   renewed interest in automata+aux storage</vt:lpstr>
      <vt:lpstr>Verification:   renewed interest in automata+aux storage</vt:lpstr>
      <vt:lpstr>Decidable emptiness</vt:lpstr>
      <vt:lpstr>The question is …</vt:lpstr>
      <vt:lpstr>Graph automata</vt:lpstr>
      <vt:lpstr>Main schema</vt:lpstr>
      <vt:lpstr>PDA   Nested words</vt:lpstr>
      <vt:lpstr>We give simulations for …</vt:lpstr>
      <vt:lpstr>Tree-width of graphs     G=(V,E)</vt:lpstr>
      <vt:lpstr>Monadic second-order logic on graphs</vt:lpstr>
      <vt:lpstr>MSO on graphs</vt:lpstr>
      <vt:lpstr>Simulation   for    pushdown automata </vt:lpstr>
      <vt:lpstr>Nested words</vt:lpstr>
      <vt:lpstr>Nested words have tree-width 2</vt:lpstr>
      <vt:lpstr>Nested words have tree-width 2</vt:lpstr>
      <vt:lpstr>Nested words have bounded tree-width </vt:lpstr>
      <vt:lpstr>Simulation   for   multistack pushdown automata </vt:lpstr>
      <vt:lpstr>Multistack pushdown automata </vt:lpstr>
      <vt:lpstr>Multiply Nested Words (MNW)</vt:lpstr>
      <vt:lpstr>Bounded-context MPAs </vt:lpstr>
      <vt:lpstr>Bounded-phase MPAs </vt:lpstr>
      <vt:lpstr>Diapositiva 24</vt:lpstr>
      <vt:lpstr>Ordered MPAs </vt:lpstr>
      <vt:lpstr>Simulation   for   distributed automata   with queues </vt:lpstr>
      <vt:lpstr>Distributed automata with queues </vt:lpstr>
      <vt:lpstr>Queue graphs (finite processes)</vt:lpstr>
      <vt:lpstr>Stack-queue graphs (PD processes)</vt:lpstr>
      <vt:lpstr>Decidable class (La Torre, Madhusudan, Parlato, TACAS’08) </vt:lpstr>
      <vt:lpstr>Decidable class     (La Torre, Madhusudan, P., TACAS’08) </vt:lpstr>
      <vt:lpstr>Conclusions   and   Future directions </vt:lpstr>
      <vt:lpstr>Decidable emptiness problem</vt:lpstr>
      <vt:lpstr>Conclusion</vt:lpstr>
      <vt:lpstr>Conclusion</vt:lpstr>
      <vt:lpstr>Future work</vt:lpstr>
      <vt:lpstr>Future work</vt:lpstr>
    </vt:vector>
  </TitlesOfParts>
  <Company>pippo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with Auxiliary Storage,  Graph Automata,  and Tree-Width</dc:title>
  <dc:creator>pippo</dc:creator>
  <cp:lastModifiedBy>Gennaro Parlato</cp:lastModifiedBy>
  <cp:revision>228</cp:revision>
  <cp:lastPrinted>1904-01-01T00:00:00Z</cp:lastPrinted>
  <dcterms:created xsi:type="dcterms:W3CDTF">2010-10-10T12:27:47Z</dcterms:created>
  <dcterms:modified xsi:type="dcterms:W3CDTF">2010-10-10T12:42:23Z</dcterms:modified>
</cp:coreProperties>
</file>