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322" r:id="rId2"/>
    <p:sldId id="494" r:id="rId3"/>
    <p:sldId id="469" r:id="rId4"/>
    <p:sldId id="470" r:id="rId5"/>
    <p:sldId id="471" r:id="rId6"/>
    <p:sldId id="472" r:id="rId7"/>
    <p:sldId id="481" r:id="rId8"/>
    <p:sldId id="482" r:id="rId9"/>
    <p:sldId id="474" r:id="rId10"/>
    <p:sldId id="480" r:id="rId11"/>
    <p:sldId id="484" r:id="rId12"/>
    <p:sldId id="475" r:id="rId13"/>
    <p:sldId id="485" r:id="rId14"/>
    <p:sldId id="476" r:id="rId15"/>
    <p:sldId id="487" r:id="rId16"/>
    <p:sldId id="489" r:id="rId17"/>
    <p:sldId id="486" r:id="rId18"/>
    <p:sldId id="488" r:id="rId19"/>
    <p:sldId id="490" r:id="rId20"/>
    <p:sldId id="491" r:id="rId21"/>
    <p:sldId id="477" r:id="rId22"/>
    <p:sldId id="479" r:id="rId23"/>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FE9FD"/>
    <a:srgbClr val="E6E6E6"/>
    <a:srgbClr val="00CC00"/>
    <a:srgbClr val="FFFF66"/>
    <a:srgbClr val="CC0099"/>
    <a:srgbClr val="00CC66"/>
    <a:srgbClr val="0099FF"/>
    <a:srgbClr val="33CC33"/>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2" autoAdjust="0"/>
    <p:restoredTop sz="87173" autoAdjust="0"/>
  </p:normalViewPr>
  <p:slideViewPr>
    <p:cSldViewPr>
      <p:cViewPr varScale="1">
        <p:scale>
          <a:sx n="74" d="100"/>
          <a:sy n="74" d="100"/>
        </p:scale>
        <p:origin x="-864" y="-10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handoutMaster" Target="handoutMasters/handout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4D009FD5-5A4F-4A93-AC6A-90DF1249C410}" type="datetimeFigureOut">
              <a:rPr lang="en-GB" smtClean="0"/>
              <a:pPr/>
              <a:t>28/09/17</a:t>
            </a:fld>
            <a:endParaRPr lang="en-GB"/>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584B5E72-00C4-4201-8956-859207294DF6}" type="slidenum">
              <a:rPr lang="en-GB" smtClean="0"/>
              <a:pPr/>
              <a:t>‹#›</a:t>
            </a:fld>
            <a:endParaRPr lang="en-GB"/>
          </a:p>
        </p:txBody>
      </p:sp>
    </p:spTree>
    <p:extLst>
      <p:ext uri="{BB962C8B-B14F-4D97-AF65-F5344CB8AC3E}">
        <p14:creationId xmlns:p14="http://schemas.microsoft.com/office/powerpoint/2010/main" val="3014280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FFC0E497-AE79-4E1B-B8CF-A55E96744664}" type="datetimeFigureOut">
              <a:rPr lang="en-GB" smtClean="0"/>
              <a:pPr/>
              <a:t>28/09/17</a:t>
            </a:fld>
            <a:endParaRPr lang="en-GB"/>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93E4BFA8-19A8-4C1D-B766-047885705882}" type="slidenum">
              <a:rPr lang="en-GB" smtClean="0"/>
              <a:pPr/>
              <a:t>‹#›</a:t>
            </a:fld>
            <a:endParaRPr lang="en-GB"/>
          </a:p>
        </p:txBody>
      </p:sp>
    </p:spTree>
    <p:extLst>
      <p:ext uri="{BB962C8B-B14F-4D97-AF65-F5344CB8AC3E}">
        <p14:creationId xmlns:p14="http://schemas.microsoft.com/office/powerpoint/2010/main" val="251540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C37D35-FC23-461C-9144-61A553DC6525}" type="slidenum">
              <a:rPr lang="en-US"/>
              <a:pPr/>
              <a:t>1</a:t>
            </a:fld>
            <a:endParaRPr lang="en-US"/>
          </a:p>
        </p:txBody>
      </p:sp>
      <p:sp>
        <p:nvSpPr>
          <p:cNvPr id="21505" name="Rectangle 1"/>
          <p:cNvSpPr txBox="1">
            <a:spLocks noGrp="1" noRot="1" noChangeAspect="1" noChangeArrowheads="1"/>
          </p:cNvSpPr>
          <p:nvPr>
            <p:ph type="sldImg"/>
          </p:nvPr>
        </p:nvSpPr>
        <p:spPr bwMode="auto">
          <a:xfrm>
            <a:off x="1479550" y="744538"/>
            <a:ext cx="4905375" cy="367982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87065" y="4659916"/>
            <a:ext cx="6291705" cy="4415226"/>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Bounded because our SMA implementations are bounded. Naïve</a:t>
            </a:r>
            <a:r>
              <a:rPr lang="en-US" baseline="0" dirty="0" smtClean="0"/>
              <a:t> because inefficient, use different rep here, shown later</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12</a:t>
            </a:fld>
            <a:endParaRPr lang="en-GB"/>
          </a:p>
        </p:txBody>
      </p:sp>
    </p:spTree>
    <p:extLst>
      <p:ext uri="{BB962C8B-B14F-4D97-AF65-F5344CB8AC3E}">
        <p14:creationId xmlns:p14="http://schemas.microsoft.com/office/powerpoint/2010/main" val="207791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13</a:t>
            </a:fld>
            <a:endParaRPr lang="en-GB"/>
          </a:p>
        </p:txBody>
      </p:sp>
    </p:spTree>
    <p:extLst>
      <p:ext uri="{BB962C8B-B14F-4D97-AF65-F5344CB8AC3E}">
        <p14:creationId xmlns:p14="http://schemas.microsoft.com/office/powerpoint/2010/main" val="1205498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 variables, W writes, T threads</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14</a:t>
            </a:fld>
            <a:endParaRPr lang="en-GB"/>
          </a:p>
        </p:txBody>
      </p:sp>
    </p:spTree>
    <p:extLst>
      <p:ext uri="{BB962C8B-B14F-4D97-AF65-F5344CB8AC3E}">
        <p14:creationId xmlns:p14="http://schemas.microsoft.com/office/powerpoint/2010/main" val="571600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Possible</a:t>
            </a:r>
            <a:r>
              <a:rPr lang="en-US" baseline="0" dirty="0" smtClean="0"/>
              <a:t> FIFO violation: j can be beyond next write to different variable, fixed in write function</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15</a:t>
            </a:fld>
            <a:endParaRPr lang="en-GB"/>
          </a:p>
        </p:txBody>
      </p:sp>
    </p:spTree>
    <p:extLst>
      <p:ext uri="{BB962C8B-B14F-4D97-AF65-F5344CB8AC3E}">
        <p14:creationId xmlns:p14="http://schemas.microsoft.com/office/powerpoint/2010/main" val="519530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16</a:t>
            </a:fld>
            <a:endParaRPr lang="en-GB"/>
          </a:p>
        </p:txBody>
      </p:sp>
    </p:spTree>
    <p:extLst>
      <p:ext uri="{BB962C8B-B14F-4D97-AF65-F5344CB8AC3E}">
        <p14:creationId xmlns:p14="http://schemas.microsoft.com/office/powerpoint/2010/main" val="1180227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17</a:t>
            </a:fld>
            <a:endParaRPr lang="en-GB"/>
          </a:p>
        </p:txBody>
      </p:sp>
    </p:spTree>
    <p:extLst>
      <p:ext uri="{BB962C8B-B14F-4D97-AF65-F5344CB8AC3E}">
        <p14:creationId xmlns:p14="http://schemas.microsoft.com/office/powerpoint/2010/main" val="2395581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b="0" i="0" u="none" strike="noStrike" kern="1200" baseline="0" dirty="0" smtClean="0">
                <a:solidFill>
                  <a:schemeClr val="tx1"/>
                </a:solidFill>
                <a:latin typeface="+mn-lt"/>
                <a:ea typeface="+mn-ea"/>
                <a:cs typeface="+mn-cs"/>
              </a:rPr>
              <a:t>Note that the update of the current thread timestamp by read can cause this value to be larger than the update timestamp of the last write, which is correct. To avoid that we wrongly move the time back, in fence we make the assignment only when this is not the case.</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18</a:t>
            </a:fld>
            <a:endParaRPr lang="en-GB"/>
          </a:p>
        </p:txBody>
      </p:sp>
    </p:spTree>
    <p:extLst>
      <p:ext uri="{BB962C8B-B14F-4D97-AF65-F5344CB8AC3E}">
        <p14:creationId xmlns:p14="http://schemas.microsoft.com/office/powerpoint/2010/main" val="4233585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19</a:t>
            </a:fld>
            <a:endParaRPr lang="en-GB"/>
          </a:p>
        </p:txBody>
      </p:sp>
    </p:spTree>
    <p:extLst>
      <p:ext uri="{BB962C8B-B14F-4D97-AF65-F5344CB8AC3E}">
        <p14:creationId xmlns:p14="http://schemas.microsoft.com/office/powerpoint/2010/main" val="4231204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20</a:t>
            </a:fld>
            <a:endParaRPr lang="en-GB"/>
          </a:p>
        </p:txBody>
      </p:sp>
    </p:spTree>
    <p:extLst>
      <p:ext uri="{BB962C8B-B14F-4D97-AF65-F5344CB8AC3E}">
        <p14:creationId xmlns:p14="http://schemas.microsoft.com/office/powerpoint/2010/main" val="271587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 max number of writes per tracked location, U number of tracked heap locations</a:t>
            </a:r>
            <a:r>
              <a:rPr lang="en-US" baseline="0" dirty="0" smtClean="0"/>
              <a:t> (all non-heap </a:t>
            </a:r>
            <a:r>
              <a:rPr lang="en-US" baseline="0" dirty="0" err="1" smtClean="0"/>
              <a:t>globals</a:t>
            </a:r>
            <a:r>
              <a:rPr lang="en-US" baseline="0" dirty="0" smtClean="0"/>
              <a:t> tracked), M number of memory allocations</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21</a:t>
            </a:fld>
            <a:endParaRPr lang="en-GB"/>
          </a:p>
        </p:txBody>
      </p:sp>
    </p:spTree>
    <p:extLst>
      <p:ext uri="{BB962C8B-B14F-4D97-AF65-F5344CB8AC3E}">
        <p14:creationId xmlns:p14="http://schemas.microsoft.com/office/powerpoint/2010/main" val="406571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3C37D35-FC23-461C-9144-61A553DC6525}" type="slidenum">
              <a:rPr lang="en-US"/>
              <a:pPr/>
              <a:t>2</a:t>
            </a:fld>
            <a:endParaRPr lang="en-US"/>
          </a:p>
        </p:txBody>
      </p:sp>
      <p:sp>
        <p:nvSpPr>
          <p:cNvPr id="21505" name="Rectangle 1"/>
          <p:cNvSpPr txBox="1">
            <a:spLocks noGrp="1" noRot="1" noChangeAspect="1" noChangeArrowheads="1"/>
          </p:cNvSpPr>
          <p:nvPr>
            <p:ph type="sldImg"/>
          </p:nvPr>
        </p:nvSpPr>
        <p:spPr bwMode="auto">
          <a:xfrm>
            <a:off x="1479550" y="744538"/>
            <a:ext cx="4905375" cy="3679825"/>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787065" y="4659916"/>
            <a:ext cx="6291705" cy="4415226"/>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647293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22</a:t>
            </a:fld>
            <a:endParaRPr lang="en-GB"/>
          </a:p>
        </p:txBody>
      </p:sp>
    </p:spTree>
    <p:extLst>
      <p:ext uri="{BB962C8B-B14F-4D97-AF65-F5344CB8AC3E}">
        <p14:creationId xmlns:p14="http://schemas.microsoft.com/office/powerpoint/2010/main" val="1490378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Work is situated in the context of verification / bug-finding for</a:t>
            </a:r>
            <a:r>
              <a:rPr lang="en-US" baseline="0" dirty="0" smtClean="0"/>
              <a:t> shared memory concurrency</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3</a:t>
            </a:fld>
            <a:endParaRPr lang="en-GB"/>
          </a:p>
        </p:txBody>
      </p:sp>
    </p:spTree>
    <p:extLst>
      <p:ext uri="{BB962C8B-B14F-4D97-AF65-F5344CB8AC3E}">
        <p14:creationId xmlns:p14="http://schemas.microsoft.com/office/powerpoint/2010/main" val="2069333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6</a:t>
            </a:fld>
            <a:endParaRPr lang="en-GB"/>
          </a:p>
        </p:txBody>
      </p:sp>
    </p:spTree>
    <p:extLst>
      <p:ext uri="{BB962C8B-B14F-4D97-AF65-F5344CB8AC3E}">
        <p14:creationId xmlns:p14="http://schemas.microsoft.com/office/powerpoint/2010/main" val="383371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7</a:t>
            </a:fld>
            <a:endParaRPr lang="en-GB"/>
          </a:p>
        </p:txBody>
      </p:sp>
    </p:spTree>
    <p:extLst>
      <p:ext uri="{BB962C8B-B14F-4D97-AF65-F5344CB8AC3E}">
        <p14:creationId xmlns:p14="http://schemas.microsoft.com/office/powerpoint/2010/main" val="2608551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Goal is</a:t>
            </a:r>
            <a:r>
              <a:rPr lang="en-US" baseline="0" dirty="0" smtClean="0"/>
              <a:t> extension to WMMs</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8</a:t>
            </a:fld>
            <a:endParaRPr lang="en-GB"/>
          </a:p>
        </p:txBody>
      </p:sp>
    </p:spTree>
    <p:extLst>
      <p:ext uri="{BB962C8B-B14F-4D97-AF65-F5344CB8AC3E}">
        <p14:creationId xmlns:p14="http://schemas.microsoft.com/office/powerpoint/2010/main" val="272380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read/write operations on heap-allocated</a:t>
            </a:r>
            <a:r>
              <a:rPr lang="en-US" baseline="0" dirty="0" smtClean="0"/>
              <a:t> memory, </a:t>
            </a:r>
            <a:r>
              <a:rPr lang="en-US" baseline="0" dirty="0" err="1" smtClean="0"/>
              <a:t>init</a:t>
            </a:r>
            <a:r>
              <a:rPr lang="en-US" baseline="0" dirty="0" smtClean="0"/>
              <a:t>, terminate, error </a:t>
            </a:r>
            <a:r>
              <a:rPr lang="en-US" baseline="0" dirty="0" err="1" smtClean="0"/>
              <a:t>etc</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9</a:t>
            </a:fld>
            <a:endParaRPr lang="en-GB"/>
          </a:p>
        </p:txBody>
      </p:sp>
    </p:spTree>
    <p:extLst>
      <p:ext uri="{BB962C8B-B14F-4D97-AF65-F5344CB8AC3E}">
        <p14:creationId xmlns:p14="http://schemas.microsoft.com/office/powerpoint/2010/main" val="4134966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Can ignore all non-visible statements</a:t>
            </a:r>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10</a:t>
            </a:fld>
            <a:endParaRPr lang="en-GB"/>
          </a:p>
        </p:txBody>
      </p:sp>
    </p:spTree>
    <p:extLst>
      <p:ext uri="{BB962C8B-B14F-4D97-AF65-F5344CB8AC3E}">
        <p14:creationId xmlns:p14="http://schemas.microsoft.com/office/powerpoint/2010/main" val="1764927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93E4BFA8-19A8-4C1D-B766-047885705882}" type="slidenum">
              <a:rPr lang="en-GB" smtClean="0"/>
              <a:pPr/>
              <a:t>11</a:t>
            </a:fld>
            <a:endParaRPr lang="en-GB"/>
          </a:p>
        </p:txBody>
      </p:sp>
    </p:spTree>
    <p:extLst>
      <p:ext uri="{BB962C8B-B14F-4D97-AF65-F5344CB8AC3E}">
        <p14:creationId xmlns:p14="http://schemas.microsoft.com/office/powerpoint/2010/main" val="765317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5"/>
          <p:cNvSpPr>
            <a:spLocks noChangeArrowheads="1"/>
          </p:cNvSpPr>
          <p:nvPr userDrawn="1"/>
        </p:nvSpPr>
        <p:spPr bwMode="auto">
          <a:xfrm>
            <a:off x="0" y="4572000"/>
            <a:ext cx="9144000" cy="2185214"/>
          </a:xfrm>
          <a:prstGeom prst="rect">
            <a:avLst/>
          </a:prstGeom>
          <a:noFill/>
          <a:ln w="9525">
            <a:noFill/>
            <a:miter lim="800000"/>
            <a:headEnd/>
            <a:tailEnd/>
          </a:ln>
          <a:effectLst/>
        </p:spPr>
        <p:txBody>
          <a:bodyPr>
            <a:spAutoFit/>
          </a:bodyPr>
          <a:lstStyle/>
          <a:p>
            <a:pPr marL="514350" indent="-514350" algn="ctr">
              <a:buNone/>
              <a:defRPr/>
            </a:pPr>
            <a:r>
              <a:rPr lang="en-GB" sz="3200" dirty="0" smtClean="0">
                <a:latin typeface="Arial" charset="0"/>
                <a:cs typeface="Arial" charset="0"/>
              </a:rPr>
              <a:t>Bernd Fischer</a:t>
            </a:r>
          </a:p>
          <a:p>
            <a:pPr marL="514350" marR="0" indent="-514350" algn="ctr" defTabSz="914400" rtl="0" eaLnBrk="1" fontAlgn="auto" latinLnBrk="0" hangingPunct="1">
              <a:lnSpc>
                <a:spcPct val="100000"/>
              </a:lnSpc>
              <a:spcBef>
                <a:spcPts val="0"/>
              </a:spcBef>
              <a:spcAft>
                <a:spcPts val="0"/>
              </a:spcAft>
              <a:buClrTx/>
              <a:buSzTx/>
              <a:buFontTx/>
              <a:buNone/>
              <a:tabLst/>
              <a:defRPr/>
            </a:pPr>
            <a:r>
              <a:rPr lang="en-GB" sz="2400" dirty="0" smtClean="0">
                <a:latin typeface="Arial" charset="0"/>
                <a:cs typeface="Arial" charset="0"/>
              </a:rPr>
              <a:t>ESS Group, ECS, University of Southampton</a:t>
            </a:r>
          </a:p>
          <a:p>
            <a:pPr marL="514350" marR="0" indent="-514350" algn="ctr" defTabSz="914400" rtl="0" eaLnBrk="1" fontAlgn="auto" latinLnBrk="0" hangingPunct="1">
              <a:lnSpc>
                <a:spcPct val="100000"/>
              </a:lnSpc>
              <a:spcBef>
                <a:spcPts val="1200"/>
              </a:spcBef>
              <a:spcAft>
                <a:spcPts val="0"/>
              </a:spcAft>
              <a:buClrTx/>
              <a:buSzTx/>
              <a:buFontTx/>
              <a:buNone/>
              <a:tabLst/>
              <a:defRPr/>
            </a:pPr>
            <a:r>
              <a:rPr lang="en-GB" sz="2400" dirty="0" smtClean="0">
                <a:latin typeface="Lucida Console" pitchFamily="49" charset="0"/>
                <a:cs typeface="Courier New" pitchFamily="49" charset="0"/>
              </a:rPr>
              <a:t>b.fischer@ecs.soton.ac.uk</a:t>
            </a:r>
          </a:p>
          <a:p>
            <a:pPr marL="514350" indent="-514350" algn="ctr">
              <a:spcBef>
                <a:spcPts val="1200"/>
              </a:spcBef>
              <a:buNone/>
              <a:defRPr/>
            </a:pPr>
            <a:endParaRPr lang="en-GB" sz="3200" dirty="0" smtClean="0">
              <a:latin typeface="Arial" charset="0"/>
              <a:cs typeface="Arial" charset="0"/>
            </a:endParaRPr>
          </a:p>
        </p:txBody>
      </p:sp>
      <p:sp>
        <p:nvSpPr>
          <p:cNvPr id="3" name="Rectangle 7"/>
          <p:cNvSpPr>
            <a:spLocks noChangeArrowheads="1"/>
          </p:cNvSpPr>
          <p:nvPr userDrawn="1"/>
        </p:nvSpPr>
        <p:spPr bwMode="auto">
          <a:xfrm>
            <a:off x="0" y="1752600"/>
            <a:ext cx="9144000" cy="2286000"/>
          </a:xfrm>
          <a:prstGeom prst="rect">
            <a:avLst/>
          </a:prstGeom>
          <a:noFill/>
          <a:ln w="9525">
            <a:noFill/>
            <a:miter lim="800000"/>
            <a:headEnd/>
            <a:tailEnd/>
          </a:ln>
          <a:effectLst/>
        </p:spPr>
        <p:txBody>
          <a:bodyPr anchor="ctr"/>
          <a:lstStyle/>
          <a:p>
            <a:pPr algn="ctr">
              <a:defRPr/>
            </a:pPr>
            <a:r>
              <a:rPr lang="en-GB" sz="4400" b="1" dirty="0" smtClean="0">
                <a:solidFill>
                  <a:srgbClr val="FF3300"/>
                </a:solidFill>
                <a:latin typeface="Arial" charset="0"/>
                <a:cs typeface="Arial" charset="0"/>
              </a:rPr>
              <a:t>Research Overview</a:t>
            </a:r>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19065"/>
            <a:ext cx="2209800" cy="62817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119065"/>
            <a:ext cx="6477000" cy="62817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839200" cy="719137"/>
          </a:xfrm>
        </p:spPr>
        <p:txBody>
          <a:bodyPr/>
          <a:lstStyle>
            <a:lvl1pPr>
              <a:defRPr>
                <a:solidFill>
                  <a:srgbClr val="0000FF"/>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914400"/>
            <a:ext cx="8763000" cy="5410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90600"/>
            <a:ext cx="43053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228600" y="119063"/>
            <a:ext cx="8839200" cy="71913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8"/>
          <p:cNvSpPr>
            <a:spLocks noGrp="1" noChangeArrowheads="1"/>
          </p:cNvSpPr>
          <p:nvPr>
            <p:ph type="body" idx="1"/>
          </p:nvPr>
        </p:nvSpPr>
        <p:spPr bwMode="auto">
          <a:xfrm>
            <a:off x="228600" y="990600"/>
            <a:ext cx="87630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5" name="Picture 16" descr="US_Horizontal RGB 300dpi"/>
          <p:cNvPicPr>
            <a:picLocks noChangeAspect="1" noChangeArrowheads="1"/>
          </p:cNvPicPr>
          <p:nvPr userDrawn="1"/>
        </p:nvPicPr>
        <p:blipFill>
          <a:blip r:embed="rId13" cstate="print">
            <a:clrChange>
              <a:clrFrom>
                <a:srgbClr val="FFFFFF"/>
              </a:clrFrom>
              <a:clrTo>
                <a:srgbClr val="FFFFFF">
                  <a:alpha val="0"/>
                </a:srgbClr>
              </a:clrTo>
            </a:clrChange>
          </a:blip>
          <a:srcRect r="86792"/>
          <a:stretch>
            <a:fillRect/>
          </a:stretch>
        </p:blipFill>
        <p:spPr bwMode="auto">
          <a:xfrm>
            <a:off x="8382000" y="147638"/>
            <a:ext cx="533400" cy="614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txStyles>
    <p:titleStyle>
      <a:lvl1pPr algn="l" rtl="0" eaLnBrk="0" fontAlgn="base" hangingPunct="0">
        <a:spcBef>
          <a:spcPct val="0"/>
        </a:spcBef>
        <a:spcAft>
          <a:spcPct val="0"/>
        </a:spcAft>
        <a:defRPr sz="3200" b="1">
          <a:solidFill>
            <a:srgbClr val="0000FF"/>
          </a:solidFill>
          <a:latin typeface="+mj-lt"/>
          <a:ea typeface="+mj-ea"/>
          <a:cs typeface="+mj-cs"/>
        </a:defRPr>
      </a:lvl1pPr>
      <a:lvl2pPr algn="l" rtl="0" eaLnBrk="0" fontAlgn="base" hangingPunct="0">
        <a:spcBef>
          <a:spcPct val="0"/>
        </a:spcBef>
        <a:spcAft>
          <a:spcPct val="0"/>
        </a:spcAft>
        <a:defRPr sz="3200" b="1">
          <a:solidFill>
            <a:schemeClr val="tx2"/>
          </a:solidFill>
          <a:latin typeface="Arial" charset="0"/>
          <a:cs typeface="Arial" charset="0"/>
        </a:defRPr>
      </a:lvl2pPr>
      <a:lvl3pPr algn="l" rtl="0" eaLnBrk="0" fontAlgn="base" hangingPunct="0">
        <a:spcBef>
          <a:spcPct val="0"/>
        </a:spcBef>
        <a:spcAft>
          <a:spcPct val="0"/>
        </a:spcAft>
        <a:defRPr sz="3200" b="1">
          <a:solidFill>
            <a:schemeClr val="tx2"/>
          </a:solidFill>
          <a:latin typeface="Arial" charset="0"/>
          <a:cs typeface="Arial" charset="0"/>
        </a:defRPr>
      </a:lvl3pPr>
      <a:lvl4pPr algn="l" rtl="0" eaLnBrk="0" fontAlgn="base" hangingPunct="0">
        <a:spcBef>
          <a:spcPct val="0"/>
        </a:spcBef>
        <a:spcAft>
          <a:spcPct val="0"/>
        </a:spcAft>
        <a:defRPr sz="3200" b="1">
          <a:solidFill>
            <a:schemeClr val="tx2"/>
          </a:solidFill>
          <a:latin typeface="Arial" charset="0"/>
          <a:cs typeface="Arial" charset="0"/>
        </a:defRPr>
      </a:lvl4pPr>
      <a:lvl5pPr algn="l" rtl="0" eaLnBrk="0" fontAlgn="base" hangingPunct="0">
        <a:spcBef>
          <a:spcPct val="0"/>
        </a:spcBef>
        <a:spcAft>
          <a:spcPct val="0"/>
        </a:spcAft>
        <a:defRPr sz="3200" b="1">
          <a:solidFill>
            <a:schemeClr val="tx2"/>
          </a:solidFill>
          <a:latin typeface="Arial" charset="0"/>
          <a:cs typeface="Arial" charset="0"/>
        </a:defRPr>
      </a:lvl5pPr>
      <a:lvl6pPr marL="457200" algn="l" rtl="0" fontAlgn="base">
        <a:spcBef>
          <a:spcPct val="0"/>
        </a:spcBef>
        <a:spcAft>
          <a:spcPct val="0"/>
        </a:spcAft>
        <a:defRPr sz="3400" b="1">
          <a:solidFill>
            <a:schemeClr val="tx2"/>
          </a:solidFill>
          <a:latin typeface="Arial" charset="0"/>
          <a:cs typeface="Arial" charset="0"/>
        </a:defRPr>
      </a:lvl6pPr>
      <a:lvl7pPr marL="914400" algn="l" rtl="0" fontAlgn="base">
        <a:spcBef>
          <a:spcPct val="0"/>
        </a:spcBef>
        <a:spcAft>
          <a:spcPct val="0"/>
        </a:spcAft>
        <a:defRPr sz="3400" b="1">
          <a:solidFill>
            <a:schemeClr val="tx2"/>
          </a:solidFill>
          <a:latin typeface="Arial" charset="0"/>
          <a:cs typeface="Arial" charset="0"/>
        </a:defRPr>
      </a:lvl7pPr>
      <a:lvl8pPr marL="1371600" algn="l" rtl="0" fontAlgn="base">
        <a:spcBef>
          <a:spcPct val="0"/>
        </a:spcBef>
        <a:spcAft>
          <a:spcPct val="0"/>
        </a:spcAft>
        <a:defRPr sz="3400" b="1">
          <a:solidFill>
            <a:schemeClr val="tx2"/>
          </a:solidFill>
          <a:latin typeface="Arial" charset="0"/>
          <a:cs typeface="Arial" charset="0"/>
        </a:defRPr>
      </a:lvl8pPr>
      <a:lvl9pPr marL="1828800" algn="l" rtl="0" fontAlgn="base">
        <a:spcBef>
          <a:spcPct val="0"/>
        </a:spcBef>
        <a:spcAft>
          <a:spcPct val="0"/>
        </a:spcAft>
        <a:defRPr sz="34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cs typeface="+mn-cs"/>
        </a:defRPr>
      </a:lvl2pPr>
      <a:lvl3pPr marL="1143000" indent="-228600" algn="l" rtl="0" eaLnBrk="0" fontAlgn="base" hangingPunct="0">
        <a:spcBef>
          <a:spcPct val="20000"/>
        </a:spcBef>
        <a:spcAft>
          <a:spcPct val="0"/>
        </a:spcAft>
        <a:buFont typeface="MT Extra" pitchFamily="18" charset="2"/>
        <a:buChar char="&gt;"/>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2400" y="0"/>
            <a:ext cx="1371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3" name="Rectangle 1"/>
          <p:cNvSpPr>
            <a:spLocks noChangeArrowheads="1"/>
          </p:cNvSpPr>
          <p:nvPr/>
        </p:nvSpPr>
        <p:spPr bwMode="auto">
          <a:xfrm>
            <a:off x="0" y="2743200"/>
            <a:ext cx="9144000" cy="3968864"/>
          </a:xfrm>
          <a:prstGeom prst="rect">
            <a:avLst/>
          </a:prstGeom>
          <a:noFill/>
          <a:ln w="9360">
            <a:noFill/>
            <a:miter lim="800000"/>
            <a:headEnd/>
            <a:tailEnd/>
          </a:ln>
          <a:effectLst/>
        </p:spPr>
        <p:txBody>
          <a:bodyPr wrap="square" lIns="90000" tIns="45000" rIns="90000" bIns="45000">
            <a:spAutoFit/>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ES" sz="2800" dirty="0" err="1"/>
              <a:t>Ermenegildo</a:t>
            </a:r>
            <a:r>
              <a:rPr lang="es-ES" sz="2800" dirty="0"/>
              <a:t> </a:t>
            </a:r>
            <a:r>
              <a:rPr lang="es-ES" sz="2800" dirty="0" err="1"/>
              <a:t>Tomasco</a:t>
            </a:r>
            <a:r>
              <a:rPr lang="en-US" sz="2800" baseline="30000" dirty="0">
                <a:solidFill>
                  <a:prstClr val="black"/>
                </a:solidFill>
                <a:latin typeface="Arial" pitchFamily="34" charset="0"/>
                <a:ea typeface="WenQuanYi Zen Hei" charset="0"/>
                <a:cs typeface="Arial" pitchFamily="34" charset="0"/>
              </a:rPr>
              <a:t>1</a:t>
            </a:r>
            <a:r>
              <a:rPr lang="es-ES" sz="2800" dirty="0"/>
              <a:t>, </a:t>
            </a:r>
            <a:r>
              <a:rPr lang="es-ES" sz="2800" dirty="0" err="1"/>
              <a:t>Truc</a:t>
            </a:r>
            <a:r>
              <a:rPr lang="es-ES" sz="2800" dirty="0"/>
              <a:t> L. </a:t>
            </a:r>
            <a:r>
              <a:rPr lang="es-ES" sz="2800" dirty="0" err="1"/>
              <a:t>Nguyen</a:t>
            </a:r>
            <a:r>
              <a:rPr lang="en-US" sz="2800" baseline="30000" dirty="0">
                <a:solidFill>
                  <a:prstClr val="black"/>
                </a:solidFill>
                <a:latin typeface="Arial" pitchFamily="34" charset="0"/>
                <a:ea typeface="WenQuanYi Zen Hei" charset="0"/>
                <a:cs typeface="Arial" pitchFamily="34" charset="0"/>
              </a:rPr>
              <a:t>1</a:t>
            </a:r>
            <a:r>
              <a:rPr lang="es-ES" sz="2800" dirty="0"/>
              <a:t>,</a:t>
            </a:r>
            <a:br>
              <a:rPr lang="es-ES" sz="2800" dirty="0"/>
            </a:br>
            <a:r>
              <a:rPr lang="en-US" sz="2800" b="1" dirty="0">
                <a:solidFill>
                  <a:srgbClr val="000000"/>
                </a:solidFill>
                <a:ea typeface="WenQuanYi Zen Hei" charset="0"/>
                <a:cs typeface="WenQuanYi Zen Hei" charset="0"/>
              </a:rPr>
              <a:t>Bernd Fischer</a:t>
            </a:r>
            <a:r>
              <a:rPr lang="en-US" sz="2800" baseline="30000" dirty="0">
                <a:solidFill>
                  <a:prstClr val="black"/>
                </a:solidFill>
                <a:latin typeface="Arial" pitchFamily="34" charset="0"/>
                <a:ea typeface="WenQuanYi Zen Hei" charset="0"/>
                <a:cs typeface="Arial" pitchFamily="34" charset="0"/>
              </a:rPr>
              <a:t>2</a:t>
            </a:r>
            <a:r>
              <a:rPr lang="en-US" sz="2800" dirty="0">
                <a:solidFill>
                  <a:srgbClr val="000000"/>
                </a:solidFill>
                <a:ea typeface="WenQuanYi Zen Hei" charset="0"/>
                <a:cs typeface="WenQuanYi Zen Hei" charset="0"/>
              </a:rPr>
              <a:t>, Salvatore La Torre</a:t>
            </a:r>
            <a:r>
              <a:rPr lang="en-US" sz="2800" baseline="30000" dirty="0">
                <a:solidFill>
                  <a:prstClr val="black"/>
                </a:solidFill>
                <a:latin typeface="Arial" pitchFamily="34" charset="0"/>
                <a:ea typeface="WenQuanYi Zen Hei" charset="0"/>
                <a:cs typeface="Arial" pitchFamily="34" charset="0"/>
              </a:rPr>
              <a:t>3</a:t>
            </a:r>
            <a:r>
              <a:rPr lang="en-US" sz="2800" dirty="0">
                <a:solidFill>
                  <a:srgbClr val="000000"/>
                </a:solidFill>
                <a:ea typeface="WenQuanYi Zen Hei" charset="0"/>
                <a:cs typeface="WenQuanYi Zen Hei" charset="0"/>
              </a:rPr>
              <a:t>, </a:t>
            </a:r>
            <a:r>
              <a:rPr lang="en-US" sz="2800" dirty="0" err="1">
                <a:solidFill>
                  <a:srgbClr val="000000"/>
                </a:solidFill>
                <a:ea typeface="WenQuanYi Zen Hei" charset="0"/>
                <a:cs typeface="WenQuanYi Zen Hei" charset="0"/>
              </a:rPr>
              <a:t>Gennaro</a:t>
            </a:r>
            <a:r>
              <a:rPr lang="en-US" sz="2800" dirty="0">
                <a:solidFill>
                  <a:srgbClr val="000000"/>
                </a:solidFill>
                <a:ea typeface="WenQuanYi Zen Hei" charset="0"/>
                <a:cs typeface="WenQuanYi Zen Hei" charset="0"/>
              </a:rPr>
              <a:t> Parlato</a:t>
            </a:r>
            <a:r>
              <a:rPr lang="en-US" sz="2800" baseline="30000" dirty="0">
                <a:solidFill>
                  <a:prstClr val="black"/>
                </a:solidFill>
                <a:latin typeface="Arial" pitchFamily="34" charset="0"/>
                <a:ea typeface="WenQuanYi Zen Hei" charset="0"/>
                <a:cs typeface="Arial" pitchFamily="34" charset="0"/>
              </a:rPr>
              <a:t>1</a:t>
            </a: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aseline="30000" dirty="0">
                <a:solidFill>
                  <a:prstClr val="black"/>
                </a:solidFill>
                <a:latin typeface="Arial" pitchFamily="34" charset="0"/>
                <a:ea typeface="WenQuanYi Zen Hei" charset="0"/>
                <a:cs typeface="Arial" pitchFamily="34" charset="0"/>
              </a:rPr>
              <a:t>1</a:t>
            </a:r>
            <a:r>
              <a:rPr lang="en-US" dirty="0">
                <a:solidFill>
                  <a:prstClr val="black"/>
                </a:solidFill>
                <a:latin typeface="Arial" pitchFamily="34" charset="0"/>
                <a:ea typeface="WenQuanYi Zen Hei" charset="0"/>
                <a:cs typeface="Arial" pitchFamily="34" charset="0"/>
              </a:rPr>
              <a:t> University of Southampton, United Kingdom</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aseline="30000" dirty="0">
                <a:solidFill>
                  <a:prstClr val="black"/>
                </a:solidFill>
                <a:latin typeface="Arial" pitchFamily="34" charset="0"/>
                <a:ea typeface="WenQuanYi Zen Hei" charset="0"/>
                <a:cs typeface="Arial" pitchFamily="34" charset="0"/>
              </a:rPr>
              <a:t>2</a:t>
            </a:r>
            <a:r>
              <a:rPr lang="en-US" dirty="0">
                <a:solidFill>
                  <a:prstClr val="black"/>
                </a:solidFill>
                <a:latin typeface="Arial" pitchFamily="34" charset="0"/>
                <a:ea typeface="WenQuanYi Zen Hei" charset="0"/>
                <a:cs typeface="Arial" pitchFamily="34" charset="0"/>
              </a:rPr>
              <a:t> Stellenbosch University, South Africa</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aseline="30000" dirty="0">
                <a:solidFill>
                  <a:prstClr val="black"/>
                </a:solidFill>
                <a:latin typeface="Arial" pitchFamily="34" charset="0"/>
                <a:ea typeface="WenQuanYi Zen Hei" charset="0"/>
                <a:cs typeface="Arial" pitchFamily="34" charset="0"/>
              </a:rPr>
              <a:t>3</a:t>
            </a:r>
            <a:r>
              <a:rPr lang="en-US" dirty="0">
                <a:solidFill>
                  <a:prstClr val="black"/>
                </a:solidFill>
                <a:latin typeface="Arial" pitchFamily="34" charset="0"/>
                <a:ea typeface="WenQuanYi Zen Hei" charset="0"/>
                <a:cs typeface="Arial" pitchFamily="34" charset="0"/>
              </a:rPr>
              <a:t> </a:t>
            </a:r>
            <a:r>
              <a:rPr lang="it-IT" dirty="0" smtClean="0"/>
              <a:t>Università </a:t>
            </a:r>
            <a:r>
              <a:rPr lang="it-IT" dirty="0"/>
              <a:t>degli Studi di Salerno, Italy</a:t>
            </a:r>
            <a:endParaRPr lang="en-US" dirty="0">
              <a:solidFill>
                <a:prstClr val="black"/>
              </a:solidFill>
              <a:latin typeface="Arial" pitchFamily="34" charset="0"/>
              <a:ea typeface="WenQuanYi Zen Hei" charset="0"/>
              <a:cs typeface="Arial" pitchFamily="34"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a:solidFill>
                <a:prstClr val="black"/>
              </a:solidFill>
              <a:latin typeface="Arial" pitchFamily="34" charset="0"/>
              <a:ea typeface="WenQuanYi Zen Hei" charset="0"/>
              <a:cs typeface="Arial" pitchFamily="34"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baseline="30000" dirty="0">
              <a:solidFill>
                <a:prstClr val="black"/>
              </a:solidFill>
              <a:latin typeface="Arial" pitchFamily="34" charset="0"/>
              <a:ea typeface="WenQuanYi Zen Hei" charset="0"/>
              <a:cs typeface="Arial" pitchFamily="34"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p:txBody>
      </p:sp>
      <p:sp>
        <p:nvSpPr>
          <p:cNvPr id="3074" name="Rectangle 2"/>
          <p:cNvSpPr>
            <a:spLocks noChangeArrowheads="1"/>
          </p:cNvSpPr>
          <p:nvPr/>
        </p:nvSpPr>
        <p:spPr bwMode="auto">
          <a:xfrm>
            <a:off x="2" y="685800"/>
            <a:ext cx="9143999" cy="1676400"/>
          </a:xfrm>
          <a:prstGeom prst="rect">
            <a:avLst/>
          </a:prstGeom>
          <a:noFill/>
          <a:ln w="9360">
            <a:noFill/>
            <a:miter lim="800000"/>
            <a:headEnd/>
            <a:tailEnd/>
          </a:ln>
          <a:effectLst/>
        </p:spPr>
        <p:txBody>
          <a:bodyPr lIns="90000" tIns="45000" rIns="90000" bIns="45000" anchor="ct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ZA" sz="3600" b="1" dirty="0">
                <a:solidFill>
                  <a:srgbClr val="FF0000"/>
                </a:solidFill>
                <a:ea typeface="WenQuanYi Zen Hei" charset="0"/>
                <a:cs typeface="WenQuanYi Zen Hei" charset="0"/>
              </a:rPr>
              <a:t>Using Shared Memory Abstractions</a:t>
            </a:r>
            <a:br>
              <a:rPr lang="en-ZA" sz="3600" b="1" dirty="0">
                <a:solidFill>
                  <a:srgbClr val="FF0000"/>
                </a:solidFill>
                <a:ea typeface="WenQuanYi Zen Hei" charset="0"/>
                <a:cs typeface="WenQuanYi Zen Hei" charset="0"/>
              </a:rPr>
            </a:br>
            <a:r>
              <a:rPr lang="en-ZA" sz="3600" b="1" dirty="0">
                <a:solidFill>
                  <a:srgbClr val="FF0000"/>
                </a:solidFill>
                <a:ea typeface="WenQuanYi Zen Hei" charset="0"/>
                <a:cs typeface="WenQuanYi Zen Hei" charset="0"/>
              </a:rPr>
              <a:t>to Design Eager </a:t>
            </a:r>
            <a:r>
              <a:rPr lang="en-ZA" sz="3600" b="1" dirty="0" err="1">
                <a:solidFill>
                  <a:srgbClr val="FF0000"/>
                </a:solidFill>
                <a:ea typeface="WenQuanYi Zen Hei" charset="0"/>
                <a:cs typeface="WenQuanYi Zen Hei" charset="0"/>
              </a:rPr>
              <a:t>Sequentializations</a:t>
            </a:r>
            <a:r>
              <a:rPr lang="en-ZA" sz="3600" b="1" dirty="0">
                <a:solidFill>
                  <a:srgbClr val="FF0000"/>
                </a:solidFill>
                <a:ea typeface="WenQuanYi Zen Hei" charset="0"/>
                <a:cs typeface="WenQuanYi Zen Hei" charset="0"/>
              </a:rPr>
              <a:t> for Weak Memory Models</a:t>
            </a:r>
            <a:endParaRPr lang="en-US" sz="3600" b="1" dirty="0">
              <a:solidFill>
                <a:srgbClr val="FF0000"/>
              </a:solidFill>
              <a:ea typeface="WenQuanYi Zen Hei" charset="0"/>
              <a:cs typeface="WenQuanYi Zen Hei" charset="0"/>
            </a:endParaRPr>
          </a:p>
        </p:txBody>
      </p:sp>
      <p:pic>
        <p:nvPicPr>
          <p:cNvPr id="9" name="Picture 29" descr="US_Stacked RGB 300dpi"/>
          <p:cNvPicPr>
            <a:picLocks noChangeAspect="1" noChangeArrowheads="1"/>
          </p:cNvPicPr>
          <p:nvPr/>
        </p:nvPicPr>
        <p:blipFill>
          <a:blip r:embed="rId3" cstate="print"/>
          <a:srcRect/>
          <a:stretch>
            <a:fillRect/>
          </a:stretch>
        </p:blipFill>
        <p:spPr bwMode="auto">
          <a:xfrm>
            <a:off x="3324246" y="5562600"/>
            <a:ext cx="3076554" cy="1007572"/>
          </a:xfrm>
          <a:prstGeom prst="rect">
            <a:avLst/>
          </a:prstGeom>
          <a:noFill/>
          <a:ln w="9525">
            <a:noFill/>
            <a:miter lim="800000"/>
            <a:headEnd/>
            <a:tailEnd/>
          </a:ln>
        </p:spPr>
      </p:pic>
      <p:pic>
        <p:nvPicPr>
          <p:cNvPr id="10" name="Picture 9" descr="marine_blue _logo"/>
          <p:cNvPicPr>
            <a:picLocks noChangeAspect="1"/>
          </p:cNvPicPr>
          <p:nvPr/>
        </p:nvPicPr>
        <p:blipFill>
          <a:blip r:embed="rId4" cstate="print"/>
          <a:srcRect/>
          <a:stretch>
            <a:fillRect/>
          </a:stretch>
        </p:blipFill>
        <p:spPr bwMode="auto">
          <a:xfrm>
            <a:off x="410756" y="5638801"/>
            <a:ext cx="2561044" cy="556416"/>
          </a:xfrm>
          <a:prstGeom prst="rect">
            <a:avLst/>
          </a:prstGeom>
          <a:noFill/>
        </p:spPr>
      </p:pic>
      <p:pic>
        <p:nvPicPr>
          <p:cNvPr id="11" name="Picture 10" descr="logo3.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0400" y="5542357"/>
            <a:ext cx="1524000" cy="957661"/>
          </a:xfrm>
          <a:prstGeom prst="rect">
            <a:avLst/>
          </a:prstGeom>
        </p:spPr>
      </p:pic>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Shared </a:t>
            </a:r>
            <a:r>
              <a:rPr lang="en-GB" dirty="0" smtClean="0"/>
              <a:t>Memory Abstractions </a:t>
            </a:r>
            <a:r>
              <a:rPr lang="en-GB" dirty="0"/>
              <a:t>(SMA)</a:t>
            </a:r>
            <a:endParaRPr lang="en-ZA" dirty="0"/>
          </a:p>
        </p:txBody>
      </p:sp>
      <p:sp>
        <p:nvSpPr>
          <p:cNvPr id="3" name="Content Placeholder 2"/>
          <p:cNvSpPr>
            <a:spLocks noGrp="1"/>
          </p:cNvSpPr>
          <p:nvPr>
            <p:ph idx="1"/>
          </p:nvPr>
        </p:nvSpPr>
        <p:spPr>
          <a:xfrm>
            <a:off x="228600" y="914400"/>
            <a:ext cx="8915400" cy="5410200"/>
          </a:xfrm>
        </p:spPr>
        <p:txBody>
          <a:bodyPr/>
          <a:lstStyle/>
          <a:p>
            <a:pPr marL="0" indent="0">
              <a:buNone/>
            </a:pPr>
            <a:r>
              <a:rPr lang="en-US" sz="2600" b="1" dirty="0" smtClean="0"/>
              <a:t>Theoretical perspective</a:t>
            </a:r>
          </a:p>
          <a:p>
            <a:r>
              <a:rPr lang="en-ZA" sz="2600" dirty="0" smtClean="0"/>
              <a:t>program </a:t>
            </a:r>
            <a:r>
              <a:rPr lang="en-ZA" sz="2600" i="1" dirty="0"/>
              <a:t>P</a:t>
            </a:r>
            <a:r>
              <a:rPr lang="en-ZA" sz="2600" dirty="0" smtClean="0"/>
              <a:t> = </a:t>
            </a:r>
            <a:r>
              <a:rPr lang="en-ZA" sz="2600" i="1" dirty="0"/>
              <a:t>C</a:t>
            </a:r>
            <a:r>
              <a:rPr lang="en-ZA" sz="2600" dirty="0" smtClean="0"/>
              <a:t> | </a:t>
            </a:r>
            <a:r>
              <a:rPr lang="en-ZA" sz="2600" i="1" dirty="0"/>
              <a:t>M</a:t>
            </a:r>
            <a:r>
              <a:rPr lang="en-ZA" sz="2600" dirty="0" smtClean="0"/>
              <a:t> is </a:t>
            </a:r>
            <a:r>
              <a:rPr lang="en-ZA" sz="2600" dirty="0" smtClean="0">
                <a:solidFill>
                  <a:srgbClr val="0000FF"/>
                </a:solidFill>
              </a:rPr>
              <a:t>labelled transition system</a:t>
            </a:r>
          </a:p>
          <a:p>
            <a:pPr lvl="1"/>
            <a:r>
              <a:rPr lang="en-US" sz="2600" dirty="0" smtClean="0"/>
              <a:t>labelled with / </a:t>
            </a:r>
            <a:r>
              <a:rPr lang="en-US" sz="2600" dirty="0"/>
              <a:t>synchronized via signature of SMA </a:t>
            </a:r>
            <a:r>
              <a:rPr lang="el-GR" sz="2600" dirty="0"/>
              <a:t>Σ</a:t>
            </a:r>
            <a:r>
              <a:rPr lang="en-US" sz="2600" baseline="-25000" dirty="0"/>
              <a:t>SMA</a:t>
            </a:r>
            <a:r>
              <a:rPr lang="en-US" sz="2600" dirty="0"/>
              <a:t> </a:t>
            </a:r>
            <a:endParaRPr lang="en-ZA" sz="2600" dirty="0"/>
          </a:p>
          <a:p>
            <a:pPr lvl="1"/>
            <a:r>
              <a:rPr lang="en-US" sz="2600" i="1" dirty="0">
                <a:ea typeface="+mn-ea"/>
              </a:rPr>
              <a:t>C</a:t>
            </a:r>
            <a:r>
              <a:rPr lang="en-US" sz="2600" dirty="0" smtClean="0"/>
              <a:t> </a:t>
            </a:r>
            <a:r>
              <a:rPr lang="en-US" sz="2600" dirty="0" smtClean="0">
                <a:solidFill>
                  <a:srgbClr val="0000FF"/>
                </a:solidFill>
              </a:rPr>
              <a:t>control-flow transition system </a:t>
            </a:r>
            <a:r>
              <a:rPr lang="en-US" sz="2600" dirty="0" smtClean="0"/>
              <a:t>(i.e., threads)</a:t>
            </a:r>
          </a:p>
          <a:p>
            <a:pPr lvl="1"/>
            <a:r>
              <a:rPr lang="en-US" sz="2600" i="1" dirty="0">
                <a:ea typeface="+mn-ea"/>
              </a:rPr>
              <a:t>M</a:t>
            </a:r>
            <a:r>
              <a:rPr lang="en-US" sz="2600" dirty="0" smtClean="0"/>
              <a:t> </a:t>
            </a:r>
            <a:r>
              <a:rPr lang="en-US" sz="2600" dirty="0" smtClean="0">
                <a:solidFill>
                  <a:srgbClr val="0000FF"/>
                </a:solidFill>
              </a:rPr>
              <a:t>SMA transition system</a:t>
            </a:r>
          </a:p>
          <a:p>
            <a:r>
              <a:rPr lang="en-US" sz="2600" i="1" dirty="0" smtClean="0"/>
              <a:t>L</a:t>
            </a:r>
            <a:r>
              <a:rPr lang="en-US" sz="2600" dirty="0" smtClean="0"/>
              <a:t> </a:t>
            </a:r>
            <a:r>
              <a:rPr lang="en-US" sz="2600" dirty="0" smtClean="0">
                <a:solidFill>
                  <a:srgbClr val="0000FF"/>
                </a:solidFill>
              </a:rPr>
              <a:t>thread-asynchronous</a:t>
            </a:r>
          </a:p>
          <a:p>
            <a:pPr lvl="1">
              <a:buSzPct val="90000"/>
              <a:buFont typeface="Symbol" panose="05050102010706020507" pitchFamily="18" charset="2"/>
              <a:buChar char="Û"/>
            </a:pPr>
            <a:r>
              <a:rPr lang="en-US" sz="2600" dirty="0" smtClean="0"/>
              <a:t> all words </a:t>
            </a:r>
            <a:r>
              <a:rPr lang="el-GR" sz="2600" dirty="0"/>
              <a:t>α </a:t>
            </a:r>
            <a:r>
              <a:rPr lang="en-US" sz="2600" dirty="0" smtClean="0"/>
              <a:t>have same per-thread projection </a:t>
            </a:r>
            <a:r>
              <a:rPr lang="el-GR" sz="2600" dirty="0" smtClean="0"/>
              <a:t>π</a:t>
            </a:r>
            <a:r>
              <a:rPr lang="en-US" sz="2600" dirty="0" smtClean="0"/>
              <a:t>(</a:t>
            </a:r>
            <a:r>
              <a:rPr lang="el-GR" sz="2600" dirty="0" smtClean="0"/>
              <a:t>α</a:t>
            </a:r>
            <a:r>
              <a:rPr lang="en-US" sz="2600" dirty="0" smtClean="0"/>
              <a:t>)</a:t>
            </a:r>
          </a:p>
          <a:p>
            <a:pPr lvl="0"/>
            <a:r>
              <a:rPr lang="en-US" sz="2600" i="1" dirty="0" smtClean="0">
                <a:solidFill>
                  <a:srgbClr val="000000"/>
                </a:solidFill>
              </a:rPr>
              <a:t>L</a:t>
            </a:r>
            <a:r>
              <a:rPr lang="en-US" sz="2600" baseline="30000" dirty="0" smtClean="0">
                <a:solidFill>
                  <a:srgbClr val="000000"/>
                </a:solidFill>
              </a:rPr>
              <a:t>#</a:t>
            </a:r>
            <a:r>
              <a:rPr lang="en-US" sz="2600" dirty="0" smtClean="0">
                <a:solidFill>
                  <a:srgbClr val="000000"/>
                </a:solidFill>
              </a:rPr>
              <a:t> </a:t>
            </a:r>
            <a:r>
              <a:rPr lang="en-US" sz="2600" dirty="0" smtClean="0">
                <a:solidFill>
                  <a:srgbClr val="0000FF"/>
                </a:solidFill>
              </a:rPr>
              <a:t>thread-asynchronous closure</a:t>
            </a:r>
          </a:p>
          <a:p>
            <a:r>
              <a:rPr lang="en-US" sz="2600" i="1" dirty="0" smtClean="0"/>
              <a:t>L</a:t>
            </a:r>
            <a:r>
              <a:rPr lang="en-US" sz="2600" i="1" baseline="-25000" dirty="0" smtClean="0"/>
              <a:t>1</a:t>
            </a:r>
            <a:r>
              <a:rPr lang="en-US" sz="2600" i="1" dirty="0" smtClean="0"/>
              <a:t> ~ L</a:t>
            </a:r>
            <a:r>
              <a:rPr lang="en-US" sz="2600" i="1" baseline="-25000" dirty="0"/>
              <a:t>2</a:t>
            </a:r>
            <a:r>
              <a:rPr lang="en-US" sz="2600" dirty="0" smtClean="0"/>
              <a:t> </a:t>
            </a:r>
            <a:r>
              <a:rPr lang="en-US" sz="2600" dirty="0" smtClean="0">
                <a:solidFill>
                  <a:srgbClr val="0000FF"/>
                </a:solidFill>
              </a:rPr>
              <a:t>thread-wise equivalent</a:t>
            </a:r>
            <a:endParaRPr lang="en-US" sz="2600" dirty="0">
              <a:solidFill>
                <a:srgbClr val="0000FF"/>
              </a:solidFill>
            </a:endParaRPr>
          </a:p>
          <a:p>
            <a:pPr lvl="1">
              <a:buSzPct val="90000"/>
              <a:buFont typeface="Symbol" panose="05050102010706020507" pitchFamily="18" charset="2"/>
              <a:buChar char="Û"/>
            </a:pPr>
            <a:r>
              <a:rPr lang="en-US" sz="2600" dirty="0" smtClean="0"/>
              <a:t> </a:t>
            </a:r>
            <a:r>
              <a:rPr lang="el-GR" sz="2600" dirty="0" smtClean="0"/>
              <a:t>α </a:t>
            </a:r>
            <a:r>
              <a:rPr lang="el-GR" sz="2600" dirty="0" smtClean="0">
                <a:cs typeface="Arial" panose="020B0604020202020204" pitchFamily="34" charset="0"/>
              </a:rPr>
              <a:t>ϵ</a:t>
            </a:r>
            <a:r>
              <a:rPr lang="en-US" sz="2600" dirty="0" smtClean="0">
                <a:cs typeface="Arial" panose="020B0604020202020204" pitchFamily="34" charset="0"/>
              </a:rPr>
              <a:t> </a:t>
            </a:r>
            <a:r>
              <a:rPr lang="en-US" sz="2600" i="1" dirty="0"/>
              <a:t>L</a:t>
            </a:r>
            <a:r>
              <a:rPr lang="en-US" sz="2600" i="1" baseline="-25000" dirty="0"/>
              <a:t>1</a:t>
            </a:r>
            <a:r>
              <a:rPr lang="en-US" sz="2600" dirty="0" smtClean="0">
                <a:cs typeface="Arial" panose="020B0604020202020204" pitchFamily="34" charset="0"/>
              </a:rPr>
              <a:t> </a:t>
            </a:r>
            <a:r>
              <a:rPr lang="en-US" sz="2600" dirty="0" smtClean="0">
                <a:cs typeface="Arial" panose="020B0604020202020204" pitchFamily="34" charset="0"/>
                <a:sym typeface="Symbol" panose="05050102010706020507" pitchFamily="18" charset="2"/>
              </a:rPr>
              <a:t>implies </a:t>
            </a:r>
            <a:r>
              <a:rPr lang="el-GR" sz="2600" dirty="0" smtClean="0"/>
              <a:t>α</a:t>
            </a:r>
            <a:r>
              <a:rPr lang="en-US" sz="2600" dirty="0" smtClean="0"/>
              <a:t>’</a:t>
            </a:r>
            <a:r>
              <a:rPr lang="el-GR" sz="2600" dirty="0" smtClean="0"/>
              <a:t> </a:t>
            </a:r>
            <a:r>
              <a:rPr lang="el-GR" sz="2600" dirty="0">
                <a:cs typeface="Arial" panose="020B0604020202020204" pitchFamily="34" charset="0"/>
              </a:rPr>
              <a:t>ϵ</a:t>
            </a:r>
            <a:r>
              <a:rPr lang="en-US" sz="2600" dirty="0">
                <a:cs typeface="Arial" panose="020B0604020202020204" pitchFamily="34" charset="0"/>
              </a:rPr>
              <a:t> </a:t>
            </a:r>
            <a:r>
              <a:rPr lang="en-US" sz="2600" i="1" dirty="0"/>
              <a:t>L</a:t>
            </a:r>
            <a:r>
              <a:rPr lang="en-US" sz="2600" i="1" baseline="-25000" dirty="0"/>
              <a:t>2</a:t>
            </a:r>
            <a:r>
              <a:rPr lang="en-US" sz="2600" dirty="0" smtClean="0">
                <a:cs typeface="Arial" panose="020B0604020202020204" pitchFamily="34" charset="0"/>
              </a:rPr>
              <a:t> </a:t>
            </a:r>
            <a:r>
              <a:rPr lang="en-US" sz="2600" dirty="0" err="1" smtClean="0"/>
              <a:t>s.t.</a:t>
            </a:r>
            <a:r>
              <a:rPr lang="en-US" sz="2600" dirty="0" smtClean="0"/>
              <a:t> </a:t>
            </a:r>
            <a:r>
              <a:rPr lang="el-GR" sz="2600" dirty="0" smtClean="0"/>
              <a:t>π</a:t>
            </a:r>
            <a:r>
              <a:rPr lang="en-US" sz="2600" dirty="0" smtClean="0"/>
              <a:t>(</a:t>
            </a:r>
            <a:r>
              <a:rPr lang="el-GR" sz="2600" dirty="0" smtClean="0"/>
              <a:t>α</a:t>
            </a:r>
            <a:r>
              <a:rPr lang="en-US" sz="2600" dirty="0" smtClean="0"/>
              <a:t>) = </a:t>
            </a:r>
            <a:r>
              <a:rPr lang="el-GR" sz="2600" dirty="0" smtClean="0"/>
              <a:t>π</a:t>
            </a:r>
            <a:r>
              <a:rPr lang="en-US" sz="2600" dirty="0" smtClean="0"/>
              <a:t>(</a:t>
            </a:r>
            <a:r>
              <a:rPr lang="el-GR" sz="2600" dirty="0" smtClean="0"/>
              <a:t>α</a:t>
            </a:r>
            <a:r>
              <a:rPr lang="en-US" sz="2600" dirty="0" smtClean="0"/>
              <a:t>’)</a:t>
            </a:r>
          </a:p>
          <a:p>
            <a:pPr>
              <a:buClr>
                <a:schemeClr val="tx1"/>
              </a:buClr>
              <a:buSzPct val="90000"/>
              <a:buFont typeface="Symbol" panose="05050102010706020507" pitchFamily="18" charset="2"/>
              <a:buChar char=""/>
            </a:pPr>
            <a:r>
              <a:rPr lang="en-US" sz="2600" dirty="0" smtClean="0"/>
              <a:t> thread-asynchronous and thread-wise equivalence</a:t>
            </a:r>
            <a:br>
              <a:rPr lang="en-US" sz="2600" dirty="0" smtClean="0"/>
            </a:br>
            <a:r>
              <a:rPr lang="en-US" sz="2600" dirty="0" smtClean="0"/>
              <a:t> preserve per-thread order but “factor out” </a:t>
            </a:r>
            <a:r>
              <a:rPr lang="en-US" sz="2600" dirty="0" err="1" smtClean="0"/>
              <a:t>interleavings</a:t>
            </a:r>
            <a:endParaRPr lang="en-US" sz="2600" dirty="0" smtClean="0"/>
          </a:p>
          <a:p>
            <a:pPr lvl="0"/>
            <a:endParaRPr lang="en-US" sz="2600" dirty="0" smtClean="0">
              <a:solidFill>
                <a:srgbClr val="0000FF"/>
              </a:solidFill>
            </a:endParaRPr>
          </a:p>
          <a:p>
            <a:pPr marL="457200" lvl="1" indent="0">
              <a:buNone/>
            </a:pPr>
            <a:endParaRPr lang="en-US" sz="2600" dirty="0"/>
          </a:p>
        </p:txBody>
      </p:sp>
      <p:sp>
        <p:nvSpPr>
          <p:cNvPr id="4" name="Rounded Rectangular Callout 3"/>
          <p:cNvSpPr/>
          <p:nvPr/>
        </p:nvSpPr>
        <p:spPr>
          <a:xfrm>
            <a:off x="5179142" y="2819400"/>
            <a:ext cx="3733800" cy="762000"/>
          </a:xfrm>
          <a:prstGeom prst="wedgeRoundRectCallout">
            <a:avLst>
              <a:gd name="adj1" fmla="val -21434"/>
              <a:gd name="adj2" fmla="val 7715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from each thread’s perspective:</a:t>
            </a:r>
          </a:p>
          <a:p>
            <a:pPr marL="342900" lvl="0" indent="-342900" eaLnBrk="0" fontAlgn="base" hangingPunct="0">
              <a:spcAft>
                <a:spcPct val="0"/>
              </a:spcAft>
            </a:pPr>
            <a:r>
              <a:rPr lang="en-GB" sz="2000" kern="0" dirty="0" smtClean="0">
                <a:solidFill>
                  <a:schemeClr val="tx1"/>
                </a:solidFill>
              </a:rPr>
              <a:t>all words are the same</a:t>
            </a:r>
            <a:endParaRPr lang="en-GB" sz="2000" dirty="0">
              <a:solidFill>
                <a:schemeClr val="tx1"/>
              </a:solidFill>
            </a:endParaRPr>
          </a:p>
        </p:txBody>
      </p:sp>
      <p:sp>
        <p:nvSpPr>
          <p:cNvPr id="5" name="Rounded Rectangular Callout 4"/>
          <p:cNvSpPr/>
          <p:nvPr/>
        </p:nvSpPr>
        <p:spPr>
          <a:xfrm>
            <a:off x="5179142" y="4267200"/>
            <a:ext cx="3733800" cy="762000"/>
          </a:xfrm>
          <a:prstGeom prst="wedgeRoundRectCallout">
            <a:avLst>
              <a:gd name="adj1" fmla="val -21146"/>
              <a:gd name="adj2" fmla="val 7586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smtClean="0">
                <a:solidFill>
                  <a:schemeClr val="tx1"/>
                </a:solidFill>
              </a:rPr>
              <a:t>L</a:t>
            </a:r>
            <a:r>
              <a:rPr lang="en-GB" sz="2000" kern="0" baseline="-25000" dirty="0" smtClean="0">
                <a:solidFill>
                  <a:schemeClr val="tx1"/>
                </a:solidFill>
              </a:rPr>
              <a:t>1</a:t>
            </a:r>
            <a:r>
              <a:rPr lang="en-GB" sz="2000" kern="0" dirty="0" smtClean="0">
                <a:solidFill>
                  <a:schemeClr val="tx1"/>
                </a:solidFill>
              </a:rPr>
              <a:t> and L</a:t>
            </a:r>
            <a:r>
              <a:rPr lang="en-GB" sz="2000" kern="0" baseline="-25000" dirty="0" smtClean="0">
                <a:solidFill>
                  <a:schemeClr val="tx1"/>
                </a:solidFill>
              </a:rPr>
              <a:t>2</a:t>
            </a:r>
            <a:r>
              <a:rPr lang="en-GB" sz="2000" kern="0" dirty="0" smtClean="0">
                <a:solidFill>
                  <a:schemeClr val="tx1"/>
                </a:solidFill>
              </a:rPr>
              <a:t> contain same words</a:t>
            </a:r>
          </a:p>
          <a:p>
            <a:pPr marL="342900" lvl="0" indent="-342900" eaLnBrk="0" fontAlgn="base" hangingPunct="0">
              <a:spcAft>
                <a:spcPct val="0"/>
              </a:spcAft>
            </a:pPr>
            <a:r>
              <a:rPr lang="en-GB" sz="2000" kern="0" dirty="0" smtClean="0">
                <a:solidFill>
                  <a:schemeClr val="tx1"/>
                </a:solidFill>
              </a:rPr>
              <a:t>(modulo per-thread projection)</a:t>
            </a:r>
            <a:endParaRPr lang="en-GB" sz="2000" dirty="0">
              <a:solidFill>
                <a:schemeClr val="tx1"/>
              </a:solidFill>
            </a:endParaRPr>
          </a:p>
        </p:txBody>
      </p:sp>
    </p:spTree>
    <p:extLst>
      <p:ext uri="{BB962C8B-B14F-4D97-AF65-F5344CB8AC3E}">
        <p14:creationId xmlns:p14="http://schemas.microsoft.com/office/powerpoint/2010/main" val="42481481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Shared </a:t>
            </a:r>
            <a:r>
              <a:rPr lang="en-GB" dirty="0" smtClean="0"/>
              <a:t>Memory Abstractions </a:t>
            </a:r>
            <a:r>
              <a:rPr lang="en-GB" dirty="0"/>
              <a:t>(SMA)</a:t>
            </a:r>
            <a:endParaRPr lang="en-ZA" dirty="0"/>
          </a:p>
        </p:txBody>
      </p:sp>
      <p:sp>
        <p:nvSpPr>
          <p:cNvPr id="3" name="Content Placeholder 2"/>
          <p:cNvSpPr>
            <a:spLocks noGrp="1"/>
          </p:cNvSpPr>
          <p:nvPr>
            <p:ph idx="1"/>
          </p:nvPr>
        </p:nvSpPr>
        <p:spPr>
          <a:xfrm>
            <a:off x="228600" y="914400"/>
            <a:ext cx="8686800" cy="5410200"/>
          </a:xfrm>
        </p:spPr>
        <p:txBody>
          <a:bodyPr/>
          <a:lstStyle/>
          <a:p>
            <a:pPr marL="0" indent="0">
              <a:buNone/>
            </a:pPr>
            <a:r>
              <a:rPr lang="en-US" sz="2600" b="1" dirty="0" smtClean="0"/>
              <a:t>Theoretical perspective</a:t>
            </a:r>
          </a:p>
          <a:p>
            <a:r>
              <a:rPr lang="en-US" sz="2600" b="1" dirty="0" smtClean="0"/>
              <a:t>Theorem: </a:t>
            </a:r>
            <a:r>
              <a:rPr lang="en-US" sz="2600" dirty="0" smtClean="0"/>
              <a:t>If </a:t>
            </a:r>
            <a:r>
              <a:rPr lang="en-US" sz="2600" i="1" dirty="0" smtClean="0"/>
              <a:t>L</a:t>
            </a:r>
            <a:r>
              <a:rPr lang="en-US" sz="2600" dirty="0" smtClean="0"/>
              <a:t>(</a:t>
            </a:r>
            <a:r>
              <a:rPr lang="en-US" sz="2600" i="1" dirty="0" smtClean="0"/>
              <a:t>M</a:t>
            </a:r>
            <a:r>
              <a:rPr lang="en-US" sz="2600" dirty="0" smtClean="0"/>
              <a:t>) is thread-asynchronous and</a:t>
            </a:r>
            <a:br>
              <a:rPr lang="en-US" sz="2600" dirty="0" smtClean="0"/>
            </a:br>
            <a:r>
              <a:rPr lang="en-US" sz="2600" i="1" dirty="0" smtClean="0"/>
              <a:t>L</a:t>
            </a:r>
            <a:r>
              <a:rPr lang="en-US" sz="2600" dirty="0" smtClean="0"/>
              <a:t>(</a:t>
            </a:r>
            <a:r>
              <a:rPr lang="en-US" sz="2600" i="1" dirty="0" smtClean="0"/>
              <a:t>C</a:t>
            </a:r>
            <a:r>
              <a:rPr lang="en-US" sz="2600" i="1" baseline="-25000" dirty="0" smtClean="0"/>
              <a:t>1</a:t>
            </a:r>
            <a:r>
              <a:rPr lang="en-US" sz="2600" dirty="0"/>
              <a:t>) ~ </a:t>
            </a:r>
            <a:r>
              <a:rPr lang="en-US" sz="2600" i="1" dirty="0"/>
              <a:t>L</a:t>
            </a:r>
            <a:r>
              <a:rPr lang="en-US" sz="2600" dirty="0"/>
              <a:t>(</a:t>
            </a:r>
            <a:r>
              <a:rPr lang="en-US" sz="2600" i="1" dirty="0"/>
              <a:t>C</a:t>
            </a:r>
            <a:r>
              <a:rPr lang="en-US" sz="2600" i="1" baseline="-25000" dirty="0"/>
              <a:t>2</a:t>
            </a:r>
            <a:r>
              <a:rPr lang="en-US" sz="2600" dirty="0" smtClean="0"/>
              <a:t>), then an error is reachable in </a:t>
            </a:r>
            <a:r>
              <a:rPr lang="en-US" sz="2600" i="1" dirty="0"/>
              <a:t>C</a:t>
            </a:r>
            <a:r>
              <a:rPr lang="en-US" sz="2600" i="1" baseline="-25000" dirty="0"/>
              <a:t>1</a:t>
            </a:r>
            <a:r>
              <a:rPr lang="en-US" sz="2600" dirty="0" smtClean="0"/>
              <a:t> | </a:t>
            </a:r>
            <a:r>
              <a:rPr lang="en-US" sz="2600" i="1" dirty="0" smtClean="0"/>
              <a:t>M</a:t>
            </a:r>
            <a:r>
              <a:rPr lang="en-US" sz="2600" dirty="0"/>
              <a:t/>
            </a:r>
            <a:br>
              <a:rPr lang="en-US" sz="2600" dirty="0"/>
            </a:br>
            <a:r>
              <a:rPr lang="en-US" sz="2600" dirty="0" err="1" smtClean="0"/>
              <a:t>iff</a:t>
            </a:r>
            <a:r>
              <a:rPr lang="en-US" sz="2600" dirty="0" smtClean="0"/>
              <a:t> it is reachable in </a:t>
            </a:r>
            <a:r>
              <a:rPr lang="en-US" sz="2600" i="1" dirty="0" smtClean="0"/>
              <a:t>C</a:t>
            </a:r>
            <a:r>
              <a:rPr lang="en-US" sz="2600" i="1" baseline="-25000" dirty="0" smtClean="0"/>
              <a:t>2</a:t>
            </a:r>
            <a:r>
              <a:rPr lang="en-US" sz="2600" dirty="0" smtClean="0"/>
              <a:t> | </a:t>
            </a:r>
            <a:r>
              <a:rPr lang="en-US" sz="2600" i="1" dirty="0" smtClean="0"/>
              <a:t>M</a:t>
            </a:r>
            <a:r>
              <a:rPr lang="en-US" sz="2600" dirty="0" smtClean="0"/>
              <a:t>.</a:t>
            </a:r>
          </a:p>
          <a:p>
            <a:endParaRPr lang="en-US" sz="2600" b="1" dirty="0" smtClean="0"/>
          </a:p>
          <a:p>
            <a:endParaRPr lang="en-US" sz="2600" b="1" dirty="0"/>
          </a:p>
          <a:p>
            <a:pPr>
              <a:spcBef>
                <a:spcPts val="3000"/>
              </a:spcBef>
            </a:pPr>
            <a:r>
              <a:rPr lang="en-US" sz="2600" b="1" dirty="0" smtClean="0"/>
              <a:t>Theorem: </a:t>
            </a:r>
            <a:r>
              <a:rPr lang="en-US" sz="2600" dirty="0"/>
              <a:t>If </a:t>
            </a:r>
            <a:r>
              <a:rPr lang="en-US" sz="2600" i="1" dirty="0" smtClean="0"/>
              <a:t>L</a:t>
            </a:r>
            <a:r>
              <a:rPr lang="en-US" sz="2600" dirty="0" smtClean="0"/>
              <a:t>(</a:t>
            </a:r>
            <a:r>
              <a:rPr lang="en-US" sz="2600" i="1" dirty="0" smtClean="0"/>
              <a:t>M</a:t>
            </a:r>
            <a:r>
              <a:rPr lang="en-US" sz="2600" i="1" baseline="-25000" dirty="0"/>
              <a:t>1</a:t>
            </a:r>
            <a:r>
              <a:rPr lang="en-US" sz="2600" dirty="0" smtClean="0"/>
              <a:t>) </a:t>
            </a:r>
            <a:r>
              <a:rPr lang="en-US" sz="2600" i="1" dirty="0" smtClean="0"/>
              <a:t>= L</a:t>
            </a:r>
            <a:r>
              <a:rPr lang="en-US" sz="2600" dirty="0" smtClean="0"/>
              <a:t>(</a:t>
            </a:r>
            <a:r>
              <a:rPr lang="en-US" sz="2600" i="1" dirty="0" smtClean="0"/>
              <a:t>M</a:t>
            </a:r>
            <a:r>
              <a:rPr lang="en-US" sz="2600" i="1" baseline="-25000" dirty="0" smtClean="0"/>
              <a:t>2</a:t>
            </a:r>
            <a:r>
              <a:rPr lang="en-US" sz="2600" dirty="0" smtClean="0"/>
              <a:t>)</a:t>
            </a:r>
            <a:r>
              <a:rPr lang="en-US" sz="2600" i="1" baseline="30000" dirty="0" smtClean="0"/>
              <a:t>#</a:t>
            </a:r>
            <a:r>
              <a:rPr lang="en-US" sz="2600" i="1" dirty="0" smtClean="0"/>
              <a:t>, </a:t>
            </a:r>
            <a:r>
              <a:rPr lang="en-US" sz="2600" dirty="0" smtClean="0"/>
              <a:t>then </a:t>
            </a:r>
            <a:r>
              <a:rPr lang="en-US" sz="2600" dirty="0"/>
              <a:t>an error is reachable in </a:t>
            </a:r>
            <a:r>
              <a:rPr lang="en-US" sz="2600" i="1" dirty="0" smtClean="0"/>
              <a:t>C</a:t>
            </a:r>
            <a:r>
              <a:rPr lang="en-US" sz="2600" dirty="0" smtClean="0"/>
              <a:t> </a:t>
            </a:r>
            <a:r>
              <a:rPr lang="en-US" sz="2600" dirty="0"/>
              <a:t>| </a:t>
            </a:r>
            <a:r>
              <a:rPr lang="en-US" sz="2600" i="1" dirty="0" smtClean="0"/>
              <a:t>M</a:t>
            </a:r>
            <a:r>
              <a:rPr lang="en-US" sz="2600" i="1" baseline="-25000" dirty="0" smtClean="0"/>
              <a:t>1</a:t>
            </a:r>
            <a:r>
              <a:rPr lang="en-US" sz="2600" dirty="0" smtClean="0"/>
              <a:t> </a:t>
            </a:r>
            <a:r>
              <a:rPr lang="en-US" sz="2600" dirty="0" err="1" smtClean="0"/>
              <a:t>iff</a:t>
            </a:r>
            <a:r>
              <a:rPr lang="en-US" sz="2600" dirty="0" smtClean="0"/>
              <a:t> </a:t>
            </a:r>
            <a:r>
              <a:rPr lang="en-US" sz="2600" dirty="0"/>
              <a:t>it is reachable in </a:t>
            </a:r>
            <a:r>
              <a:rPr lang="en-US" sz="2600" i="1" dirty="0" smtClean="0"/>
              <a:t>C</a:t>
            </a:r>
            <a:r>
              <a:rPr lang="en-US" sz="2600" dirty="0" smtClean="0"/>
              <a:t> </a:t>
            </a:r>
            <a:r>
              <a:rPr lang="en-US" sz="2600" dirty="0"/>
              <a:t>| </a:t>
            </a:r>
            <a:r>
              <a:rPr lang="en-US" sz="2600" i="1" dirty="0" smtClean="0"/>
              <a:t>M</a:t>
            </a:r>
            <a:r>
              <a:rPr lang="en-US" sz="2600" i="1" baseline="-25000" dirty="0"/>
              <a:t>2</a:t>
            </a:r>
            <a:r>
              <a:rPr lang="en-US" sz="2600" dirty="0" smtClean="0"/>
              <a:t>.</a:t>
            </a:r>
            <a:endParaRPr lang="en-US" sz="2600" dirty="0"/>
          </a:p>
          <a:p>
            <a:endParaRPr lang="en-US" sz="2600" b="1" dirty="0" smtClean="0"/>
          </a:p>
          <a:p>
            <a:pPr lvl="0"/>
            <a:endParaRPr lang="en-US" sz="2600" dirty="0" smtClean="0">
              <a:solidFill>
                <a:srgbClr val="0000FF"/>
              </a:solidFill>
            </a:endParaRPr>
          </a:p>
          <a:p>
            <a:pPr marL="457200" lvl="1" indent="0">
              <a:buNone/>
            </a:pPr>
            <a:endParaRPr lang="en-US" sz="2600" dirty="0"/>
          </a:p>
        </p:txBody>
      </p:sp>
      <p:sp>
        <p:nvSpPr>
          <p:cNvPr id="7" name="Rounded Rectangular Callout 6"/>
          <p:cNvSpPr/>
          <p:nvPr/>
        </p:nvSpPr>
        <p:spPr>
          <a:xfrm>
            <a:off x="1143000" y="2971800"/>
            <a:ext cx="7010400" cy="762000"/>
          </a:xfrm>
          <a:prstGeom prst="wedgeRoundRectCallout">
            <a:avLst>
              <a:gd name="adj1" fmla="val -21533"/>
              <a:gd name="adj2" fmla="val -80265"/>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smtClean="0">
                <a:solidFill>
                  <a:schemeClr val="tx1"/>
                </a:solidFill>
              </a:rPr>
              <a:t>If </a:t>
            </a:r>
            <a:r>
              <a:rPr lang="en-GB" sz="2000" i="1" kern="0" dirty="0" smtClean="0">
                <a:solidFill>
                  <a:schemeClr val="tx1"/>
                </a:solidFill>
              </a:rPr>
              <a:t>M</a:t>
            </a:r>
            <a:r>
              <a:rPr lang="en-GB" sz="2000" kern="0" dirty="0" smtClean="0">
                <a:solidFill>
                  <a:schemeClr val="tx1"/>
                </a:solidFill>
              </a:rPr>
              <a:t> is thread-asynchronous, we can re-arrange thread</a:t>
            </a:r>
          </a:p>
          <a:p>
            <a:pPr marL="342900" lvl="0" indent="-342900" eaLnBrk="0" fontAlgn="base" hangingPunct="0">
              <a:spcAft>
                <a:spcPct val="0"/>
              </a:spcAft>
            </a:pPr>
            <a:r>
              <a:rPr lang="en-GB" sz="2000" kern="0" dirty="0" err="1" smtClean="0">
                <a:solidFill>
                  <a:schemeClr val="tx1"/>
                </a:solidFill>
              </a:rPr>
              <a:t>interleavings</a:t>
            </a:r>
            <a:r>
              <a:rPr lang="en-GB" sz="2000" kern="0" dirty="0" smtClean="0">
                <a:solidFill>
                  <a:schemeClr val="tx1"/>
                </a:solidFill>
              </a:rPr>
              <a:t> without breaking the verification procedure.</a:t>
            </a:r>
            <a:endParaRPr lang="en-GB" sz="2000" dirty="0">
              <a:solidFill>
                <a:schemeClr val="tx1"/>
              </a:solidFill>
            </a:endParaRPr>
          </a:p>
        </p:txBody>
      </p:sp>
      <p:sp>
        <p:nvSpPr>
          <p:cNvPr id="8" name="Rounded Rectangular Callout 7"/>
          <p:cNvSpPr/>
          <p:nvPr/>
        </p:nvSpPr>
        <p:spPr>
          <a:xfrm>
            <a:off x="1143000" y="5105400"/>
            <a:ext cx="7010400" cy="762000"/>
          </a:xfrm>
          <a:prstGeom prst="wedgeRoundRectCallout">
            <a:avLst>
              <a:gd name="adj1" fmla="val -21533"/>
              <a:gd name="adj2" fmla="val -7897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smtClean="0">
                <a:solidFill>
                  <a:schemeClr val="tx1"/>
                </a:solidFill>
              </a:rPr>
              <a:t>We can replace a memory model by a thread-asynchronous</a:t>
            </a:r>
          </a:p>
          <a:p>
            <a:pPr marL="342900" lvl="0" indent="-342900" eaLnBrk="0" fontAlgn="base" hangingPunct="0">
              <a:spcAft>
                <a:spcPct val="0"/>
              </a:spcAft>
            </a:pPr>
            <a:r>
              <a:rPr lang="en-GB" sz="2000" kern="0" dirty="0" smtClean="0">
                <a:solidFill>
                  <a:schemeClr val="tx1"/>
                </a:solidFill>
              </a:rPr>
              <a:t>SMA without breaking the verification procedure.</a:t>
            </a:r>
            <a:endParaRPr lang="en-GB" sz="2000" dirty="0">
              <a:solidFill>
                <a:schemeClr val="tx1"/>
              </a:solidFill>
            </a:endParaRPr>
          </a:p>
        </p:txBody>
      </p:sp>
    </p:spTree>
    <p:extLst>
      <p:ext uri="{BB962C8B-B14F-4D97-AF65-F5344CB8AC3E}">
        <p14:creationId xmlns:p14="http://schemas.microsoft.com/office/powerpoint/2010/main" val="2320008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(Bounded) Verification with SMAs</a:t>
            </a:r>
            <a:endParaRPr lang="en-ZA" dirty="0"/>
          </a:p>
        </p:txBody>
      </p:sp>
      <p:sp>
        <p:nvSpPr>
          <p:cNvPr id="3" name="Content Placeholder 2"/>
          <p:cNvSpPr>
            <a:spLocks noGrp="1"/>
          </p:cNvSpPr>
          <p:nvPr>
            <p:ph idx="1"/>
          </p:nvPr>
        </p:nvSpPr>
        <p:spPr>
          <a:xfrm>
            <a:off x="228600" y="914400"/>
            <a:ext cx="8686800" cy="5410200"/>
          </a:xfrm>
        </p:spPr>
        <p:txBody>
          <a:bodyPr/>
          <a:lstStyle/>
          <a:p>
            <a:pPr marL="0" indent="0">
              <a:buNone/>
            </a:pPr>
            <a:r>
              <a:rPr lang="en-US" sz="2600" dirty="0" smtClean="0"/>
              <a:t>Guess</a:t>
            </a:r>
            <a:r>
              <a:rPr lang="en-US" sz="2600" dirty="0" smtClean="0">
                <a:solidFill>
                  <a:srgbClr val="0000FF"/>
                </a:solidFill>
              </a:rPr>
              <a:t> memory unwinding</a:t>
            </a:r>
          </a:p>
          <a:p>
            <a:pPr>
              <a:buClr>
                <a:schemeClr val="tx1"/>
              </a:buClr>
              <a:buFont typeface="Arial" panose="020B0604020202020204" pitchFamily="34" charset="0"/>
              <a:buChar char="="/>
            </a:pPr>
            <a:r>
              <a:rPr lang="en-US" sz="2600" dirty="0" smtClean="0"/>
              <a:t>data structure(s) to store </a:t>
            </a:r>
            <a:r>
              <a:rPr lang="en-US" sz="2600" dirty="0" smtClean="0">
                <a:solidFill>
                  <a:srgbClr val="0000FF"/>
                </a:solidFill>
              </a:rPr>
              <a:t>sequence of writes </a:t>
            </a:r>
            <a:r>
              <a:rPr lang="en-US" sz="2600" dirty="0" smtClean="0"/>
              <a:t>over</a:t>
            </a:r>
            <a:r>
              <a:rPr lang="en-US" sz="2600" dirty="0" smtClean="0">
                <a:solidFill>
                  <a:srgbClr val="0000FF"/>
                </a:solidFill>
              </a:rPr>
              <a:t> </a:t>
            </a:r>
            <a:r>
              <a:rPr lang="el-GR" sz="2600" dirty="0"/>
              <a:t>Σ</a:t>
            </a:r>
            <a:r>
              <a:rPr lang="en-US" sz="2600" baseline="-25000" dirty="0"/>
              <a:t>SMA </a:t>
            </a:r>
            <a:endParaRPr lang="en-US" sz="2600" dirty="0" smtClean="0">
              <a:solidFill>
                <a:srgbClr val="0000FF"/>
              </a:solidFill>
            </a:endParaRPr>
          </a:p>
          <a:p>
            <a:pPr lvl="1"/>
            <a:r>
              <a:rPr lang="en-US" sz="2600" dirty="0"/>
              <a:t>n</a:t>
            </a:r>
            <a:r>
              <a:rPr lang="en-US" sz="2600" dirty="0" smtClean="0"/>
              <a:t>aïve: array of (</a:t>
            </a:r>
            <a:r>
              <a:rPr lang="en-US" sz="2600" dirty="0" err="1" smtClean="0"/>
              <a:t>var</a:t>
            </a:r>
            <a:r>
              <a:rPr lang="en-US" sz="2600" dirty="0" smtClean="0"/>
              <a:t>, </a:t>
            </a:r>
            <a:r>
              <a:rPr lang="en-US" sz="2600" dirty="0" err="1" smtClean="0"/>
              <a:t>val</a:t>
            </a:r>
            <a:r>
              <a:rPr lang="en-US" sz="2600" dirty="0" smtClean="0"/>
              <a:t>, thread) triples</a:t>
            </a:r>
          </a:p>
          <a:p>
            <a:pPr marL="0" indent="0">
              <a:spcBef>
                <a:spcPts val="1800"/>
              </a:spcBef>
              <a:buNone/>
            </a:pPr>
            <a:r>
              <a:rPr lang="en-US" sz="2600" dirty="0">
                <a:solidFill>
                  <a:srgbClr val="0000FF"/>
                </a:solidFill>
              </a:rPr>
              <a:t>A</a:t>
            </a:r>
            <a:r>
              <a:rPr lang="en-US" sz="2600" dirty="0" smtClean="0">
                <a:solidFill>
                  <a:srgbClr val="0000FF"/>
                </a:solidFill>
              </a:rPr>
              <a:t>ssume-guarantee reasoning:</a:t>
            </a:r>
            <a:endParaRPr lang="en-ZA" sz="2600" dirty="0">
              <a:solidFill>
                <a:srgbClr val="0000FF"/>
              </a:solidFill>
            </a:endParaRPr>
          </a:p>
        </p:txBody>
      </p:sp>
      <p:sp>
        <p:nvSpPr>
          <p:cNvPr id="4" name="Rettangolo 1"/>
          <p:cNvSpPr/>
          <p:nvPr/>
        </p:nvSpPr>
        <p:spPr>
          <a:xfrm>
            <a:off x="3069109" y="3489726"/>
            <a:ext cx="584437" cy="124944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schemeClr val="tx1"/>
                </a:solidFill>
              </a:rPr>
              <a:t>t</a:t>
            </a:r>
            <a:r>
              <a:rPr lang="it-IT" sz="2000" baseline="-25000" dirty="0" smtClean="0">
                <a:solidFill>
                  <a:schemeClr val="tx1"/>
                </a:solidFill>
              </a:rPr>
              <a:t>1</a:t>
            </a:r>
            <a:endParaRPr lang="en-US" sz="1100" baseline="-25000" dirty="0">
              <a:solidFill>
                <a:schemeClr val="tx1"/>
              </a:solidFill>
            </a:endParaRPr>
          </a:p>
        </p:txBody>
      </p:sp>
      <p:sp>
        <p:nvSpPr>
          <p:cNvPr id="5" name="Ovale 2"/>
          <p:cNvSpPr/>
          <p:nvPr/>
        </p:nvSpPr>
        <p:spPr>
          <a:xfrm>
            <a:off x="4170136" y="3352800"/>
            <a:ext cx="687664" cy="1490663"/>
          </a:xfrm>
          <a:prstGeom prst="ellipse">
            <a:avLst/>
          </a:prstGeom>
          <a:solidFill>
            <a:srgbClr val="7030A0"/>
          </a:solidFill>
          <a:ln w="444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wordArtVert" lIns="0" tIns="0" rIns="0" bIns="0" rtlCol="0" anchor="ctr"/>
          <a:lstStyle/>
          <a:p>
            <a:pPr algn="ctr"/>
            <a:r>
              <a:rPr lang="it-IT" sz="700" dirty="0" smtClean="0"/>
              <a:t>memory unwinding</a:t>
            </a:r>
            <a:endParaRPr lang="en-US" sz="700" dirty="0"/>
          </a:p>
        </p:txBody>
      </p:sp>
      <p:sp>
        <p:nvSpPr>
          <p:cNvPr id="6" name="Rettangolo 5"/>
          <p:cNvSpPr/>
          <p:nvPr/>
        </p:nvSpPr>
        <p:spPr>
          <a:xfrm>
            <a:off x="5374390" y="3489726"/>
            <a:ext cx="584437" cy="124944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smtClean="0">
                <a:solidFill>
                  <a:schemeClr val="tx1"/>
                </a:solidFill>
              </a:rPr>
              <a:t>t</a:t>
            </a:r>
            <a:r>
              <a:rPr lang="it-IT" sz="2000" baseline="-25000" dirty="0" smtClean="0">
                <a:solidFill>
                  <a:schemeClr val="tx1"/>
                </a:solidFill>
              </a:rPr>
              <a:t>2</a:t>
            </a:r>
            <a:endParaRPr lang="en-US" sz="1100" baseline="-25000" dirty="0">
              <a:solidFill>
                <a:schemeClr val="tx1"/>
              </a:solidFill>
            </a:endParaRPr>
          </a:p>
        </p:txBody>
      </p:sp>
      <p:sp>
        <p:nvSpPr>
          <p:cNvPr id="7" name="Ovale 8"/>
          <p:cNvSpPr/>
          <p:nvPr/>
        </p:nvSpPr>
        <p:spPr>
          <a:xfrm>
            <a:off x="4172000" y="3048000"/>
            <a:ext cx="2131735" cy="2057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ttore 2 6"/>
          <p:cNvCxnSpPr/>
          <p:nvPr/>
        </p:nvCxnSpPr>
        <p:spPr>
          <a:xfrm>
            <a:off x="3718484" y="3818527"/>
            <a:ext cx="478668"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Connettore 2 11"/>
          <p:cNvCxnSpPr/>
          <p:nvPr/>
        </p:nvCxnSpPr>
        <p:spPr>
          <a:xfrm>
            <a:off x="3711227" y="4048687"/>
            <a:ext cx="460773"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Connettore 2 12"/>
          <p:cNvCxnSpPr/>
          <p:nvPr/>
        </p:nvCxnSpPr>
        <p:spPr>
          <a:xfrm>
            <a:off x="3718484" y="4343400"/>
            <a:ext cx="453516"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Connettore 2 13"/>
          <p:cNvCxnSpPr/>
          <p:nvPr/>
        </p:nvCxnSpPr>
        <p:spPr>
          <a:xfrm>
            <a:off x="4857800" y="3818527"/>
            <a:ext cx="451652"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Connettore 2 14"/>
          <p:cNvCxnSpPr/>
          <p:nvPr/>
        </p:nvCxnSpPr>
        <p:spPr>
          <a:xfrm>
            <a:off x="4857800" y="4048687"/>
            <a:ext cx="444395"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Connettore 2 15"/>
          <p:cNvCxnSpPr/>
          <p:nvPr/>
        </p:nvCxnSpPr>
        <p:spPr>
          <a:xfrm>
            <a:off x="4857800" y="4343400"/>
            <a:ext cx="451652" cy="0"/>
          </a:xfrm>
          <a:prstGeom prst="straightConnector1">
            <a:avLst/>
          </a:prstGeom>
          <a:ln w="444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Ovale 25"/>
          <p:cNvSpPr/>
          <p:nvPr/>
        </p:nvSpPr>
        <p:spPr>
          <a:xfrm>
            <a:off x="2724201" y="3048000"/>
            <a:ext cx="2133600" cy="2057400"/>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hape 82"/>
          <p:cNvSpPr txBox="1">
            <a:spLocks/>
          </p:cNvSpPr>
          <p:nvPr/>
        </p:nvSpPr>
        <p:spPr>
          <a:xfrm>
            <a:off x="4845224" y="5310247"/>
            <a:ext cx="3384376" cy="1433621"/>
          </a:xfrm>
          <a:prstGeom prst="rect">
            <a:avLst/>
          </a:prstGeom>
          <a:noFill/>
          <a:ln w="25400" cap="flat">
            <a:solidFill>
              <a:schemeClr val="bg1">
                <a:lumMod val="75000"/>
              </a:schemeClr>
            </a:solidFill>
            <a:prstDash val="dash"/>
            <a:round/>
            <a:headEnd type="none" w="med" len="med"/>
            <a:tailEnd type="none" w="med" len="med"/>
          </a:ln>
        </p:spPr>
        <p:txBody>
          <a:bodyPr lIns="91425" tIns="45700" rIns="91425" bIns="45700" anchor="t" anchorCtr="0">
            <a:noAutofit/>
          </a:bodyPr>
          <a:lstStyle>
            <a:defPPr marR="0" algn="l" rtl="0">
              <a:lnSpc>
                <a:spcPct val="100000"/>
              </a:lnSpc>
              <a:spcBef>
                <a:spcPts val="0"/>
              </a:spcBef>
              <a:spcAft>
                <a:spcPts val="0"/>
              </a:spcAft>
            </a:defPPr>
            <a:lvl1pPr marL="342900" marR="0" indent="38100" algn="l" rtl="0">
              <a:lnSpc>
                <a:spcPct val="100000"/>
              </a:lnSpc>
              <a:spcBef>
                <a:spcPts val="36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1pPr>
            <a:lvl2pPr marL="800100" marR="0" indent="25400" algn="l" rtl="0">
              <a:lnSpc>
                <a:spcPct val="100000"/>
              </a:lnSpc>
              <a:spcBef>
                <a:spcPts val="32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2pPr>
            <a:lvl3pPr marL="1200150" marR="0" indent="69850" algn="l" rtl="0">
              <a:lnSpc>
                <a:spcPct val="100000"/>
              </a:lnSpc>
              <a:spcBef>
                <a:spcPts val="2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3pPr>
            <a:lvl4pPr marL="1600200" marR="0" indent="127000" algn="l" rtl="0">
              <a:lnSpc>
                <a:spcPct val="100000"/>
              </a:lnSpc>
              <a:spcBef>
                <a:spcPts val="2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4pPr>
            <a:lvl5pPr marL="2057400" marR="0" indent="114300" algn="l" rtl="0">
              <a:lnSpc>
                <a:spcPct val="100000"/>
              </a:lnSpc>
              <a:spcBef>
                <a:spcPts val="24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5pPr>
            <a:lvl6pPr marL="25146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6pPr>
            <a:lvl7pPr marL="29718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7pPr>
            <a:lvl8pPr marL="34290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8pPr>
            <a:lvl9pPr marL="38862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9pPr>
          </a:lstStyle>
          <a:p>
            <a:pPr indent="-342900">
              <a:lnSpc>
                <a:spcPct val="85000"/>
              </a:lnSpc>
              <a:spcBef>
                <a:spcPts val="1200"/>
              </a:spcBef>
              <a:buNone/>
            </a:pPr>
            <a:r>
              <a:rPr lang="en-US" sz="2000" b="1" dirty="0" smtClean="0">
                <a:solidFill>
                  <a:srgbClr val="FF0000"/>
                </a:solidFill>
                <a:latin typeface="+mn-lt"/>
                <a:ea typeface="+mn-ea"/>
                <a:cs typeface="+mn-cs"/>
              </a:rPr>
              <a:t>assumes</a:t>
            </a:r>
            <a:r>
              <a:rPr lang="en-US" sz="2000" dirty="0" smtClean="0">
                <a:solidFill>
                  <a:schemeClr val="dk1"/>
                </a:solidFill>
              </a:rPr>
              <a:t>: </a:t>
            </a:r>
          </a:p>
          <a:p>
            <a:pPr marL="0" indent="0">
              <a:lnSpc>
                <a:spcPct val="85000"/>
              </a:lnSpc>
              <a:spcBef>
                <a:spcPts val="400"/>
              </a:spcBef>
              <a:buFont typeface="Arial"/>
              <a:buNone/>
            </a:pPr>
            <a:r>
              <a:rPr lang="en-US" sz="2000" dirty="0" smtClean="0">
                <a:solidFill>
                  <a:schemeClr val="dk1"/>
                </a:solidFill>
              </a:rPr>
              <a:t>   MU writes of other threads</a:t>
            </a:r>
          </a:p>
          <a:p>
            <a:pPr indent="-342900">
              <a:lnSpc>
                <a:spcPct val="85000"/>
              </a:lnSpc>
              <a:spcBef>
                <a:spcPts val="1200"/>
              </a:spcBef>
              <a:buNone/>
            </a:pPr>
            <a:r>
              <a:rPr lang="en-US" sz="2000" b="1" dirty="0" smtClean="0">
                <a:solidFill>
                  <a:srgbClr val="0000FF"/>
                </a:solidFill>
                <a:latin typeface="+mn-lt"/>
                <a:ea typeface="+mn-ea"/>
                <a:cs typeface="+mn-cs"/>
              </a:rPr>
              <a:t>guarantees</a:t>
            </a:r>
            <a:r>
              <a:rPr lang="en-US" sz="2000" dirty="0" smtClean="0">
                <a:solidFill>
                  <a:schemeClr val="dk1"/>
                </a:solidFill>
              </a:rPr>
              <a:t>: </a:t>
            </a:r>
          </a:p>
          <a:p>
            <a:pPr marL="0" indent="0">
              <a:lnSpc>
                <a:spcPct val="85000"/>
              </a:lnSpc>
              <a:spcBef>
                <a:spcPts val="400"/>
              </a:spcBef>
              <a:buFont typeface="Arial"/>
              <a:buNone/>
            </a:pPr>
            <a:r>
              <a:rPr lang="en-US" sz="2000" dirty="0" smtClean="0">
                <a:solidFill>
                  <a:schemeClr val="dk1"/>
                </a:solidFill>
              </a:rPr>
              <a:t>   its own MU writes</a:t>
            </a:r>
            <a:endParaRPr lang="en-US" sz="2000" dirty="0">
              <a:solidFill>
                <a:schemeClr val="dk1"/>
              </a:solidFill>
            </a:endParaRPr>
          </a:p>
        </p:txBody>
      </p:sp>
      <p:sp>
        <p:nvSpPr>
          <p:cNvPr id="18" name="CasellaDiTesto 64"/>
          <p:cNvSpPr txBox="1"/>
          <p:nvPr/>
        </p:nvSpPr>
        <p:spPr>
          <a:xfrm>
            <a:off x="4292800" y="5877600"/>
            <a:ext cx="442336" cy="584775"/>
          </a:xfrm>
          <a:prstGeom prst="rect">
            <a:avLst/>
          </a:prstGeom>
          <a:noFill/>
        </p:spPr>
        <p:txBody>
          <a:bodyPr wrap="square" rtlCol="0">
            <a:spAutoFit/>
          </a:bodyPr>
          <a:lstStyle/>
          <a:p>
            <a:r>
              <a:rPr lang="it-IT" sz="3200" b="1" dirty="0" smtClean="0">
                <a:sym typeface="Symbol" panose="05050102010706020507" pitchFamily="18" charset="2"/>
              </a:rPr>
              <a:t></a:t>
            </a:r>
            <a:endParaRPr lang="en-US" sz="2400" b="1" dirty="0"/>
          </a:p>
        </p:txBody>
      </p:sp>
      <p:sp>
        <p:nvSpPr>
          <p:cNvPr id="19" name="TextBox 18"/>
          <p:cNvSpPr txBox="1"/>
          <p:nvPr/>
        </p:nvSpPr>
        <p:spPr>
          <a:xfrm>
            <a:off x="812776" y="4910137"/>
            <a:ext cx="349776" cy="400110"/>
          </a:xfrm>
          <a:prstGeom prst="rect">
            <a:avLst/>
          </a:prstGeom>
          <a:noFill/>
          <a:ln w="25400">
            <a:solidFill>
              <a:schemeClr val="bg1">
                <a:lumMod val="75000"/>
              </a:schemeClr>
            </a:solidFill>
            <a:prstDash val="dash"/>
          </a:ln>
        </p:spPr>
        <p:txBody>
          <a:bodyPr wrap="none" rtlCol="0">
            <a:spAutoFit/>
          </a:bodyPr>
          <a:lstStyle/>
          <a:p>
            <a:r>
              <a:rPr lang="en-GB" sz="2000" dirty="0" smtClean="0"/>
              <a:t>t</a:t>
            </a:r>
            <a:r>
              <a:rPr lang="en-GB" sz="2000" baseline="-25000" dirty="0" smtClean="0"/>
              <a:t>1</a:t>
            </a:r>
            <a:endParaRPr lang="en-GB" sz="2000" dirty="0"/>
          </a:p>
        </p:txBody>
      </p:sp>
      <p:sp>
        <p:nvSpPr>
          <p:cNvPr id="21" name="Shape 82"/>
          <p:cNvSpPr txBox="1">
            <a:spLocks/>
          </p:cNvSpPr>
          <p:nvPr/>
        </p:nvSpPr>
        <p:spPr>
          <a:xfrm>
            <a:off x="812776" y="5310247"/>
            <a:ext cx="3384376" cy="1433621"/>
          </a:xfrm>
          <a:prstGeom prst="rect">
            <a:avLst/>
          </a:prstGeom>
          <a:noFill/>
          <a:ln w="25400" cap="flat">
            <a:solidFill>
              <a:schemeClr val="bg1">
                <a:lumMod val="75000"/>
              </a:schemeClr>
            </a:solidFill>
            <a:prstDash val="dash"/>
            <a:round/>
            <a:headEnd type="none" w="med" len="med"/>
            <a:tailEnd type="none" w="med" len="med"/>
          </a:ln>
        </p:spPr>
        <p:txBody>
          <a:bodyPr lIns="91425" tIns="45700" rIns="91425" bIns="45700" anchor="t" anchorCtr="0">
            <a:noAutofit/>
          </a:bodyPr>
          <a:lstStyle>
            <a:defPPr marR="0" algn="l" rtl="0">
              <a:lnSpc>
                <a:spcPct val="100000"/>
              </a:lnSpc>
              <a:spcBef>
                <a:spcPts val="0"/>
              </a:spcBef>
              <a:spcAft>
                <a:spcPts val="0"/>
              </a:spcAft>
            </a:defPPr>
            <a:lvl1pPr marL="342900" marR="0" indent="38100" algn="l" rtl="0">
              <a:lnSpc>
                <a:spcPct val="100000"/>
              </a:lnSpc>
              <a:spcBef>
                <a:spcPts val="36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1pPr>
            <a:lvl2pPr marL="800100" marR="0" indent="25400" algn="l" rtl="0">
              <a:lnSpc>
                <a:spcPct val="100000"/>
              </a:lnSpc>
              <a:spcBef>
                <a:spcPts val="32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2pPr>
            <a:lvl3pPr marL="1200150" marR="0" indent="69850" algn="l" rtl="0">
              <a:lnSpc>
                <a:spcPct val="100000"/>
              </a:lnSpc>
              <a:spcBef>
                <a:spcPts val="2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3pPr>
            <a:lvl4pPr marL="1600200" marR="0" indent="127000" algn="l" rtl="0">
              <a:lnSpc>
                <a:spcPct val="100000"/>
              </a:lnSpc>
              <a:spcBef>
                <a:spcPts val="28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4pPr>
            <a:lvl5pPr marL="2057400" marR="0" indent="114300" algn="l" rtl="0">
              <a:lnSpc>
                <a:spcPct val="100000"/>
              </a:lnSpc>
              <a:spcBef>
                <a:spcPts val="24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5pPr>
            <a:lvl6pPr marL="25146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6pPr>
            <a:lvl7pPr marL="29718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7pPr>
            <a:lvl8pPr marL="34290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8pPr>
            <a:lvl9pPr marL="3886200" marR="0" indent="165100" algn="l" rtl="0">
              <a:lnSpc>
                <a:spcPct val="100000"/>
              </a:lnSpc>
              <a:spcBef>
                <a:spcPts val="400"/>
              </a:spcBef>
              <a:spcAft>
                <a:spcPts val="0"/>
              </a:spcAft>
              <a:buClr>
                <a:schemeClr val="dk1"/>
              </a:buClr>
              <a:buFont typeface="Arial"/>
              <a:buChar char="»"/>
              <a:defRPr sz="1400" b="0" i="0" u="none" strike="noStrike" cap="none" baseline="0">
                <a:solidFill>
                  <a:srgbClr val="000000"/>
                </a:solidFill>
                <a:latin typeface="Arial"/>
                <a:ea typeface="Arial"/>
                <a:cs typeface="Arial"/>
                <a:sym typeface="Arial"/>
              </a:defRPr>
            </a:lvl9pPr>
          </a:lstStyle>
          <a:p>
            <a:pPr indent="-342900">
              <a:lnSpc>
                <a:spcPct val="85000"/>
              </a:lnSpc>
              <a:spcBef>
                <a:spcPts val="1200"/>
              </a:spcBef>
              <a:buNone/>
            </a:pPr>
            <a:r>
              <a:rPr lang="en-US" sz="2000" b="1" dirty="0" smtClean="0">
                <a:solidFill>
                  <a:srgbClr val="FF0000"/>
                </a:solidFill>
                <a:latin typeface="+mn-lt"/>
                <a:ea typeface="+mn-ea"/>
                <a:cs typeface="+mn-cs"/>
              </a:rPr>
              <a:t>assumes</a:t>
            </a:r>
            <a:r>
              <a:rPr lang="en-US" sz="2000" dirty="0" smtClean="0">
                <a:solidFill>
                  <a:schemeClr val="dk1"/>
                </a:solidFill>
              </a:rPr>
              <a:t>: </a:t>
            </a:r>
          </a:p>
          <a:p>
            <a:pPr marL="0" indent="0">
              <a:lnSpc>
                <a:spcPct val="85000"/>
              </a:lnSpc>
              <a:spcBef>
                <a:spcPts val="400"/>
              </a:spcBef>
              <a:buFont typeface="Arial"/>
              <a:buNone/>
            </a:pPr>
            <a:r>
              <a:rPr lang="en-US" sz="2000" dirty="0" smtClean="0">
                <a:solidFill>
                  <a:schemeClr val="dk1"/>
                </a:solidFill>
              </a:rPr>
              <a:t>   MU writes of other threads</a:t>
            </a:r>
          </a:p>
          <a:p>
            <a:pPr indent="-342900">
              <a:lnSpc>
                <a:spcPct val="85000"/>
              </a:lnSpc>
              <a:spcBef>
                <a:spcPts val="1200"/>
              </a:spcBef>
              <a:buNone/>
            </a:pPr>
            <a:r>
              <a:rPr lang="en-US" sz="2000" b="1" dirty="0" smtClean="0">
                <a:solidFill>
                  <a:srgbClr val="0000FF"/>
                </a:solidFill>
                <a:latin typeface="+mn-lt"/>
                <a:ea typeface="+mn-ea"/>
                <a:cs typeface="+mn-cs"/>
              </a:rPr>
              <a:t>guarantees</a:t>
            </a:r>
            <a:r>
              <a:rPr lang="en-US" sz="2000" dirty="0" smtClean="0">
                <a:solidFill>
                  <a:schemeClr val="dk1"/>
                </a:solidFill>
              </a:rPr>
              <a:t>: </a:t>
            </a:r>
          </a:p>
          <a:p>
            <a:pPr marL="0" indent="0">
              <a:lnSpc>
                <a:spcPct val="85000"/>
              </a:lnSpc>
              <a:spcBef>
                <a:spcPts val="400"/>
              </a:spcBef>
              <a:buFont typeface="Arial"/>
              <a:buNone/>
            </a:pPr>
            <a:r>
              <a:rPr lang="en-US" sz="2000" dirty="0" smtClean="0">
                <a:solidFill>
                  <a:schemeClr val="dk1"/>
                </a:solidFill>
              </a:rPr>
              <a:t>   its own MU writes</a:t>
            </a:r>
            <a:endParaRPr lang="en-US" sz="2000" dirty="0">
              <a:solidFill>
                <a:schemeClr val="dk1"/>
              </a:solidFill>
            </a:endParaRPr>
          </a:p>
        </p:txBody>
      </p:sp>
      <p:sp>
        <p:nvSpPr>
          <p:cNvPr id="34" name="TextBox 33"/>
          <p:cNvSpPr txBox="1"/>
          <p:nvPr/>
        </p:nvSpPr>
        <p:spPr>
          <a:xfrm>
            <a:off x="7879824" y="4910137"/>
            <a:ext cx="349776" cy="400110"/>
          </a:xfrm>
          <a:prstGeom prst="rect">
            <a:avLst/>
          </a:prstGeom>
          <a:noFill/>
          <a:ln w="25400">
            <a:solidFill>
              <a:schemeClr val="bg1">
                <a:lumMod val="75000"/>
              </a:schemeClr>
            </a:solidFill>
            <a:prstDash val="dash"/>
          </a:ln>
        </p:spPr>
        <p:txBody>
          <a:bodyPr wrap="none" rtlCol="0">
            <a:spAutoFit/>
          </a:bodyPr>
          <a:lstStyle/>
          <a:p>
            <a:r>
              <a:rPr lang="en-GB" sz="2000" dirty="0" smtClean="0"/>
              <a:t>t</a:t>
            </a:r>
            <a:r>
              <a:rPr lang="en-GB" sz="2000" baseline="-25000" dirty="0"/>
              <a:t>2</a:t>
            </a:r>
            <a:endParaRPr lang="en-GB" sz="2000" dirty="0"/>
          </a:p>
        </p:txBody>
      </p:sp>
    </p:spTree>
    <p:extLst>
      <p:ext uri="{BB962C8B-B14F-4D97-AF65-F5344CB8AC3E}">
        <p14:creationId xmlns:p14="http://schemas.microsoft.com/office/powerpoint/2010/main" val="17853073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6" grpId="0" animBg="1"/>
      <p:bldP spid="17" grpId="0" animBg="1"/>
      <p:bldP spid="18" grpId="0"/>
      <p:bldP spid="19" grpId="0" animBg="1"/>
      <p:bldP spid="21"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(Bounded) Verification with SMAs</a:t>
            </a:r>
            <a:endParaRPr lang="en-ZA" dirty="0"/>
          </a:p>
        </p:txBody>
      </p:sp>
      <p:sp>
        <p:nvSpPr>
          <p:cNvPr id="3" name="Content Placeholder 2"/>
          <p:cNvSpPr>
            <a:spLocks noGrp="1"/>
          </p:cNvSpPr>
          <p:nvPr>
            <p:ph idx="1"/>
          </p:nvPr>
        </p:nvSpPr>
        <p:spPr>
          <a:xfrm>
            <a:off x="228600" y="914400"/>
            <a:ext cx="8686800" cy="5410200"/>
          </a:xfrm>
        </p:spPr>
        <p:txBody>
          <a:bodyPr/>
          <a:lstStyle/>
          <a:p>
            <a:pPr marL="0" indent="0">
              <a:buNone/>
            </a:pPr>
            <a:r>
              <a:rPr lang="en-ZA" sz="2600" dirty="0" smtClean="0">
                <a:solidFill>
                  <a:srgbClr val="0000FF"/>
                </a:solidFill>
              </a:rPr>
              <a:t>Check </a:t>
            </a:r>
            <a:r>
              <a:rPr lang="en-ZA" sz="2600" dirty="0">
                <a:solidFill>
                  <a:srgbClr val="0000FF"/>
                </a:solidFill>
              </a:rPr>
              <a:t>assume-guarantee condition </a:t>
            </a:r>
            <a:r>
              <a:rPr lang="en-ZA" sz="2600" dirty="0"/>
              <a:t>for each thread</a:t>
            </a:r>
            <a:r>
              <a:rPr lang="en-ZA" sz="2600" dirty="0" smtClean="0"/>
              <a:t>:</a:t>
            </a:r>
          </a:p>
          <a:p>
            <a:r>
              <a:rPr lang="en-ZA" sz="2600" dirty="0"/>
              <a:t>for each </a:t>
            </a:r>
            <a:r>
              <a:rPr lang="en-ZA" sz="2600" dirty="0" smtClean="0">
                <a:solidFill>
                  <a:srgbClr val="0000FF"/>
                </a:solidFill>
              </a:rPr>
              <a:t>write</a:t>
            </a:r>
            <a:r>
              <a:rPr lang="en-ZA" sz="2600" dirty="0" smtClean="0"/>
              <a:t>:</a:t>
            </a:r>
          </a:p>
          <a:p>
            <a:pPr lvl="1"/>
            <a:r>
              <a:rPr lang="en-ZA" sz="2600" dirty="0" smtClean="0"/>
              <a:t>get next write for thread id</a:t>
            </a:r>
          </a:p>
          <a:p>
            <a:pPr lvl="1"/>
            <a:r>
              <a:rPr lang="en-ZA" sz="2600" dirty="0"/>
              <a:t>check </a:t>
            </a:r>
            <a:r>
              <a:rPr lang="en-ZA" sz="2600" dirty="0" smtClean="0"/>
              <a:t>right </a:t>
            </a:r>
            <a:r>
              <a:rPr lang="en-ZA" sz="2600" dirty="0"/>
              <a:t>variable</a:t>
            </a:r>
          </a:p>
          <a:p>
            <a:pPr lvl="1"/>
            <a:r>
              <a:rPr lang="en-ZA" sz="2600" dirty="0"/>
              <a:t>check </a:t>
            </a:r>
            <a:r>
              <a:rPr lang="en-ZA" sz="2600" dirty="0" smtClean="0"/>
              <a:t>right </a:t>
            </a:r>
            <a:r>
              <a:rPr lang="en-ZA" sz="2600" dirty="0"/>
              <a:t>value</a:t>
            </a:r>
          </a:p>
          <a:p>
            <a:r>
              <a:rPr lang="en-ZA" sz="2600" dirty="0"/>
              <a:t>ensure all writes are matched</a:t>
            </a:r>
          </a:p>
          <a:p>
            <a:r>
              <a:rPr lang="en-ZA" sz="2600" dirty="0"/>
              <a:t>for each </a:t>
            </a:r>
            <a:r>
              <a:rPr lang="en-ZA" sz="2600" dirty="0">
                <a:solidFill>
                  <a:srgbClr val="0000FF"/>
                </a:solidFill>
              </a:rPr>
              <a:t>read</a:t>
            </a:r>
            <a:r>
              <a:rPr lang="en-ZA" sz="2600" dirty="0"/>
              <a:t>:</a:t>
            </a:r>
          </a:p>
          <a:p>
            <a:pPr lvl="1"/>
            <a:r>
              <a:rPr lang="en-ZA" sz="2600" dirty="0"/>
              <a:t>pick value from write in </a:t>
            </a:r>
            <a:r>
              <a:rPr lang="en-ZA" sz="2600" dirty="0">
                <a:solidFill>
                  <a:srgbClr val="0000FF"/>
                </a:solidFill>
              </a:rPr>
              <a:t>right range</a:t>
            </a:r>
          </a:p>
          <a:p>
            <a:pPr marL="0" indent="0">
              <a:buNone/>
            </a:pPr>
            <a:endParaRPr lang="en-ZA" sz="2600" dirty="0" smtClean="0"/>
          </a:p>
        </p:txBody>
      </p:sp>
      <p:sp>
        <p:nvSpPr>
          <p:cNvPr id="20" name="Rettangolo 1"/>
          <p:cNvSpPr/>
          <p:nvPr/>
        </p:nvSpPr>
        <p:spPr>
          <a:xfrm>
            <a:off x="6096000" y="1457604"/>
            <a:ext cx="1066800" cy="27363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pPr lvl="0">
              <a:buClr>
                <a:srgbClr val="000000"/>
              </a:buClr>
              <a:buSzPct val="25000"/>
            </a:pPr>
            <a:r>
              <a:rPr lang="en-GB" sz="1800" dirty="0" smtClean="0">
                <a:solidFill>
                  <a:srgbClr val="000000"/>
                </a:solidFill>
                <a:ea typeface="Arial"/>
                <a:cs typeface="Arial"/>
              </a:rPr>
              <a:t>   y=1</a:t>
            </a:r>
            <a:endParaRPr lang="en-GB" sz="1800" dirty="0">
              <a:solidFill>
                <a:srgbClr val="000000"/>
              </a:solidFill>
              <a:ea typeface="Arial"/>
              <a:cs typeface="Arial"/>
            </a:endParaRPr>
          </a:p>
          <a:p>
            <a:pPr lvl="0">
              <a:buClr>
                <a:srgbClr val="000000"/>
              </a:buClr>
              <a:buSzPct val="25000"/>
            </a:pPr>
            <a:r>
              <a:rPr lang="en-GB" sz="1800" dirty="0" smtClean="0">
                <a:solidFill>
                  <a:srgbClr val="000000"/>
                </a:solidFill>
                <a:ea typeface="Arial"/>
                <a:cs typeface="Arial"/>
              </a:rPr>
              <a:t>   ….</a:t>
            </a:r>
            <a:endParaRPr lang="en-GB" sz="1800" dirty="0">
              <a:solidFill>
                <a:srgbClr val="000000"/>
              </a:solidFill>
              <a:ea typeface="Arial"/>
              <a:cs typeface="Arial"/>
            </a:endParaRPr>
          </a:p>
          <a:p>
            <a:pPr lvl="0">
              <a:buClr>
                <a:srgbClr val="000000"/>
              </a:buClr>
              <a:buSzPct val="25000"/>
            </a:pPr>
            <a:r>
              <a:rPr lang="en-GB" sz="1800" dirty="0" smtClean="0">
                <a:solidFill>
                  <a:srgbClr val="000000"/>
                </a:solidFill>
                <a:ea typeface="Arial"/>
                <a:cs typeface="Arial"/>
              </a:rPr>
              <a:t>   a=x+5</a:t>
            </a:r>
            <a:endParaRPr lang="en-GB" sz="1800" dirty="0">
              <a:solidFill>
                <a:srgbClr val="000000"/>
              </a:solidFill>
              <a:ea typeface="Arial"/>
              <a:cs typeface="Arial"/>
            </a:endParaRPr>
          </a:p>
          <a:p>
            <a:pPr lvl="0">
              <a:buClr>
                <a:srgbClr val="000000"/>
              </a:buClr>
              <a:buSzPct val="25000"/>
            </a:pPr>
            <a:r>
              <a:rPr lang="en-GB" sz="1800" dirty="0" smtClean="0">
                <a:solidFill>
                  <a:srgbClr val="000000"/>
                </a:solidFill>
                <a:ea typeface="Arial"/>
                <a:cs typeface="Arial"/>
              </a:rPr>
              <a:t>   .....</a:t>
            </a:r>
          </a:p>
          <a:p>
            <a:pPr lvl="0">
              <a:buClr>
                <a:srgbClr val="000000"/>
              </a:buClr>
              <a:buSzPct val="25000"/>
            </a:pPr>
            <a:r>
              <a:rPr lang="en-GB" sz="1800" dirty="0">
                <a:solidFill>
                  <a:srgbClr val="000000"/>
                </a:solidFill>
                <a:ea typeface="Arial"/>
                <a:cs typeface="Arial"/>
              </a:rPr>
              <a:t> </a:t>
            </a:r>
            <a:r>
              <a:rPr lang="en-GB" sz="1800" dirty="0" smtClean="0">
                <a:solidFill>
                  <a:srgbClr val="000000"/>
                </a:solidFill>
                <a:ea typeface="Arial"/>
                <a:cs typeface="Arial"/>
              </a:rPr>
              <a:t>  x=1</a:t>
            </a:r>
            <a:endParaRPr lang="en-GB" sz="1800" dirty="0">
              <a:solidFill>
                <a:srgbClr val="000000"/>
              </a:solidFill>
              <a:ea typeface="Arial"/>
              <a:cs typeface="Arial"/>
            </a:endParaRPr>
          </a:p>
          <a:p>
            <a:pPr lvl="0">
              <a:buClr>
                <a:srgbClr val="000000"/>
              </a:buClr>
              <a:buSzPct val="25000"/>
            </a:pPr>
            <a:r>
              <a:rPr lang="en-GB" sz="1800" dirty="0" smtClean="0">
                <a:solidFill>
                  <a:srgbClr val="000000"/>
                </a:solidFill>
                <a:ea typeface="Arial"/>
                <a:cs typeface="Arial"/>
              </a:rPr>
              <a:t>   ….</a:t>
            </a:r>
          </a:p>
          <a:p>
            <a:pPr lvl="0">
              <a:buClr>
                <a:srgbClr val="000000"/>
              </a:buClr>
              <a:buSzPct val="25000"/>
            </a:pPr>
            <a:r>
              <a:rPr lang="en-GB" sz="1800" dirty="0">
                <a:solidFill>
                  <a:srgbClr val="000000"/>
                </a:solidFill>
                <a:ea typeface="Arial"/>
                <a:cs typeface="Arial"/>
              </a:rPr>
              <a:t> </a:t>
            </a:r>
            <a:r>
              <a:rPr lang="en-GB" sz="1800" dirty="0" smtClean="0">
                <a:solidFill>
                  <a:srgbClr val="000000"/>
                </a:solidFill>
                <a:ea typeface="Arial"/>
                <a:cs typeface="Arial"/>
              </a:rPr>
              <a:t> </a:t>
            </a:r>
          </a:p>
          <a:p>
            <a:pPr lvl="0">
              <a:buClr>
                <a:srgbClr val="000000"/>
              </a:buClr>
              <a:buSzPct val="25000"/>
            </a:pPr>
            <a:endParaRPr lang="en-GB" sz="1800" dirty="0">
              <a:solidFill>
                <a:srgbClr val="000000"/>
              </a:solidFill>
              <a:ea typeface="Arial"/>
              <a:cs typeface="Arial"/>
            </a:endParaRPr>
          </a:p>
        </p:txBody>
      </p:sp>
      <p:sp>
        <p:nvSpPr>
          <p:cNvPr id="22" name="Ovale 2"/>
          <p:cNvSpPr/>
          <p:nvPr/>
        </p:nvSpPr>
        <p:spPr>
          <a:xfrm>
            <a:off x="7835280" y="1371600"/>
            <a:ext cx="1080120" cy="288032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hape 170"/>
          <p:cNvSpPr/>
          <p:nvPr/>
        </p:nvSpPr>
        <p:spPr>
          <a:xfrm>
            <a:off x="8106630" y="1947664"/>
            <a:ext cx="573274" cy="235578"/>
          </a:xfrm>
          <a:prstGeom prst="rect">
            <a:avLst/>
          </a:prstGeom>
          <a:solidFill>
            <a:srgbClr val="00B0F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b="0" i="0" u="none" strike="noStrike" cap="none" baseline="0" dirty="0">
                <a:solidFill>
                  <a:srgbClr val="000000"/>
                </a:solidFill>
                <a:latin typeface="Arial"/>
                <a:ea typeface="Arial"/>
                <a:cs typeface="Arial"/>
                <a:sym typeface="Arial"/>
              </a:rPr>
              <a:t>x=2</a:t>
            </a:r>
            <a:endParaRPr lang="en-GB" sz="1600" b="0" i="0" u="none" strike="noStrike" cap="none" baseline="0" dirty="0">
              <a:solidFill>
                <a:srgbClr val="000000"/>
              </a:solidFill>
              <a:latin typeface="Arial"/>
              <a:ea typeface="Arial"/>
              <a:cs typeface="Arial"/>
              <a:sym typeface="Arial"/>
            </a:endParaRPr>
          </a:p>
        </p:txBody>
      </p:sp>
      <p:sp>
        <p:nvSpPr>
          <p:cNvPr id="24" name="Shape 170"/>
          <p:cNvSpPr/>
          <p:nvPr/>
        </p:nvSpPr>
        <p:spPr>
          <a:xfrm>
            <a:off x="8103840" y="2176388"/>
            <a:ext cx="573274" cy="235578"/>
          </a:xfrm>
          <a:prstGeom prst="rect">
            <a:avLst/>
          </a:prstGeom>
          <a:solidFill>
            <a:srgbClr val="92D05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b="0" i="0" u="none" strike="noStrike" cap="none" baseline="0" dirty="0" smtClean="0">
                <a:solidFill>
                  <a:srgbClr val="000000"/>
                </a:solidFill>
                <a:latin typeface="Arial"/>
                <a:ea typeface="Arial"/>
                <a:cs typeface="Arial"/>
                <a:sym typeface="Arial"/>
              </a:rPr>
              <a:t>y=1</a:t>
            </a:r>
            <a:endParaRPr lang="en-GB" sz="1600" b="0" i="0" u="none" strike="noStrike" cap="none" baseline="0" dirty="0">
              <a:solidFill>
                <a:srgbClr val="000000"/>
              </a:solidFill>
              <a:latin typeface="Arial"/>
              <a:ea typeface="Arial"/>
              <a:cs typeface="Arial"/>
              <a:sym typeface="Arial"/>
            </a:endParaRPr>
          </a:p>
        </p:txBody>
      </p:sp>
      <p:sp>
        <p:nvSpPr>
          <p:cNvPr id="25" name="Shape 170"/>
          <p:cNvSpPr/>
          <p:nvPr/>
        </p:nvSpPr>
        <p:spPr>
          <a:xfrm>
            <a:off x="8103840" y="2411462"/>
            <a:ext cx="573274" cy="235578"/>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dirty="0"/>
              <a:t>y</a:t>
            </a:r>
            <a:r>
              <a:rPr lang="en-GB" sz="1800" b="0" i="0" u="none" strike="noStrike" cap="none" baseline="0" dirty="0" smtClean="0">
                <a:solidFill>
                  <a:srgbClr val="000000"/>
                </a:solidFill>
                <a:latin typeface="Arial"/>
                <a:ea typeface="Arial"/>
                <a:cs typeface="Arial"/>
                <a:sym typeface="Arial"/>
              </a:rPr>
              <a:t>=1</a:t>
            </a:r>
            <a:endParaRPr lang="en-GB" sz="1600" b="0" i="0" u="none" strike="noStrike" cap="none" baseline="0" dirty="0">
              <a:solidFill>
                <a:srgbClr val="000000"/>
              </a:solidFill>
              <a:latin typeface="Arial"/>
              <a:ea typeface="Arial"/>
              <a:cs typeface="Arial"/>
              <a:sym typeface="Arial"/>
            </a:endParaRPr>
          </a:p>
        </p:txBody>
      </p:sp>
      <p:sp>
        <p:nvSpPr>
          <p:cNvPr id="26" name="Shape 170"/>
          <p:cNvSpPr/>
          <p:nvPr/>
        </p:nvSpPr>
        <p:spPr>
          <a:xfrm>
            <a:off x="8106630" y="3351378"/>
            <a:ext cx="573274" cy="235578"/>
          </a:xfrm>
          <a:prstGeom prst="rect">
            <a:avLst/>
          </a:prstGeom>
          <a:solidFill>
            <a:srgbClr val="FF000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dirty="0"/>
              <a:t>x</a:t>
            </a:r>
            <a:r>
              <a:rPr lang="en-GB" sz="1800" b="0" i="0" u="none" strike="noStrike" cap="none" baseline="0" dirty="0" smtClean="0">
                <a:solidFill>
                  <a:srgbClr val="000000"/>
                </a:solidFill>
                <a:latin typeface="Arial"/>
                <a:ea typeface="Arial"/>
                <a:cs typeface="Arial"/>
                <a:sym typeface="Arial"/>
              </a:rPr>
              <a:t>=1</a:t>
            </a:r>
            <a:endParaRPr lang="en-GB" sz="1600" b="0" i="0" u="none" strike="noStrike" cap="none" baseline="0" dirty="0">
              <a:solidFill>
                <a:srgbClr val="000000"/>
              </a:solidFill>
              <a:latin typeface="Arial"/>
              <a:ea typeface="Arial"/>
              <a:cs typeface="Arial"/>
              <a:sym typeface="Arial"/>
            </a:endParaRPr>
          </a:p>
        </p:txBody>
      </p:sp>
      <p:sp>
        <p:nvSpPr>
          <p:cNvPr id="27" name="Shape 170"/>
          <p:cNvSpPr/>
          <p:nvPr/>
        </p:nvSpPr>
        <p:spPr>
          <a:xfrm>
            <a:off x="8103840" y="2879072"/>
            <a:ext cx="573274" cy="235578"/>
          </a:xfrm>
          <a:prstGeom prst="rect">
            <a:avLst/>
          </a:prstGeom>
          <a:solidFill>
            <a:srgbClr val="92D05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dirty="0" smtClean="0"/>
              <a:t>x</a:t>
            </a:r>
            <a:r>
              <a:rPr lang="en-GB" sz="1800" b="0" i="0" u="none" strike="noStrike" cap="none" baseline="0" dirty="0" smtClean="0">
                <a:solidFill>
                  <a:srgbClr val="000000"/>
                </a:solidFill>
                <a:latin typeface="Arial"/>
                <a:ea typeface="Arial"/>
                <a:cs typeface="Arial"/>
                <a:sym typeface="Arial"/>
              </a:rPr>
              <a:t>=3</a:t>
            </a:r>
            <a:endParaRPr lang="en-GB" sz="1600" b="0" i="0" u="none" strike="noStrike" cap="none" baseline="0" dirty="0">
              <a:solidFill>
                <a:srgbClr val="000000"/>
              </a:solidFill>
              <a:latin typeface="Arial"/>
              <a:ea typeface="Arial"/>
              <a:cs typeface="Arial"/>
              <a:sym typeface="Arial"/>
            </a:endParaRPr>
          </a:p>
        </p:txBody>
      </p:sp>
      <p:sp>
        <p:nvSpPr>
          <p:cNvPr id="28" name="Shape 170"/>
          <p:cNvSpPr/>
          <p:nvPr/>
        </p:nvSpPr>
        <p:spPr>
          <a:xfrm>
            <a:off x="8103840" y="3114650"/>
            <a:ext cx="573274" cy="235578"/>
          </a:xfrm>
          <a:prstGeom prst="rect">
            <a:avLst/>
          </a:prstGeom>
          <a:solidFill>
            <a:srgbClr val="92D05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b="0" i="0" u="none" strike="noStrike" cap="none" baseline="0" dirty="0" smtClean="0">
                <a:solidFill>
                  <a:srgbClr val="000000"/>
                </a:solidFill>
                <a:latin typeface="Arial"/>
                <a:ea typeface="Arial"/>
                <a:cs typeface="Arial"/>
                <a:sym typeface="Arial"/>
              </a:rPr>
              <a:t>y=8</a:t>
            </a:r>
          </a:p>
        </p:txBody>
      </p:sp>
      <p:sp>
        <p:nvSpPr>
          <p:cNvPr id="29" name="Shape 170"/>
          <p:cNvSpPr/>
          <p:nvPr/>
        </p:nvSpPr>
        <p:spPr>
          <a:xfrm>
            <a:off x="8103840" y="2646536"/>
            <a:ext cx="573274" cy="235578"/>
          </a:xfrm>
          <a:prstGeom prst="rect">
            <a:avLst/>
          </a:prstGeom>
          <a:solidFill>
            <a:srgbClr val="00B0F0"/>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GB" sz="1800" dirty="0"/>
              <a:t>z</a:t>
            </a:r>
            <a:r>
              <a:rPr lang="en-GB" sz="1800" b="0" i="0" u="none" strike="noStrike" cap="none" baseline="0" dirty="0" smtClean="0">
                <a:solidFill>
                  <a:srgbClr val="000000"/>
                </a:solidFill>
                <a:latin typeface="Arial"/>
                <a:ea typeface="Arial"/>
                <a:cs typeface="Arial"/>
                <a:sym typeface="Arial"/>
              </a:rPr>
              <a:t>=2</a:t>
            </a:r>
            <a:endParaRPr lang="en-GB" sz="1600" b="0" i="0" u="none" strike="noStrike" cap="none" baseline="0" dirty="0">
              <a:solidFill>
                <a:srgbClr val="000000"/>
              </a:solidFill>
              <a:latin typeface="Arial"/>
              <a:ea typeface="Arial"/>
              <a:cs typeface="Arial"/>
              <a:sym typeface="Arial"/>
            </a:endParaRPr>
          </a:p>
        </p:txBody>
      </p:sp>
      <p:cxnSp>
        <p:nvCxnSpPr>
          <p:cNvPr id="30" name="Connettore 2 5"/>
          <p:cNvCxnSpPr/>
          <p:nvPr/>
        </p:nvCxnSpPr>
        <p:spPr>
          <a:xfrm>
            <a:off x="6735688" y="1860376"/>
            <a:ext cx="1296144" cy="648072"/>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ttore 2 29"/>
          <p:cNvCxnSpPr/>
          <p:nvPr/>
        </p:nvCxnSpPr>
        <p:spPr>
          <a:xfrm>
            <a:off x="6735688" y="2925216"/>
            <a:ext cx="1296144" cy="51933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Connettore 2 33"/>
          <p:cNvCxnSpPr/>
          <p:nvPr/>
        </p:nvCxnSpPr>
        <p:spPr>
          <a:xfrm>
            <a:off x="6951712" y="2505910"/>
            <a:ext cx="1044116" cy="506594"/>
          </a:xfrm>
          <a:prstGeom prst="straightConnector1">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Connettore 2 35"/>
          <p:cNvCxnSpPr/>
          <p:nvPr/>
        </p:nvCxnSpPr>
        <p:spPr>
          <a:xfrm flipV="1">
            <a:off x="6951712" y="2076400"/>
            <a:ext cx="1008112" cy="300731"/>
          </a:xfrm>
          <a:prstGeom prst="straightConnector1">
            <a:avLst/>
          </a:prstGeom>
          <a:ln w="38100">
            <a:solidFill>
              <a:schemeClr val="tx1"/>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8103840" y="1932384"/>
            <a:ext cx="576064" cy="144016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ular Callout 36"/>
          <p:cNvSpPr/>
          <p:nvPr/>
        </p:nvSpPr>
        <p:spPr>
          <a:xfrm>
            <a:off x="3962400" y="4943264"/>
            <a:ext cx="4343400" cy="619336"/>
          </a:xfrm>
          <a:prstGeom prst="wedgeRoundRectCallout">
            <a:avLst>
              <a:gd name="adj1" fmla="val -21673"/>
              <a:gd name="adj2" fmla="val -81555"/>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600" kern="0" dirty="0" smtClean="0">
                <a:solidFill>
                  <a:schemeClr val="tx1"/>
                </a:solidFill>
              </a:rPr>
              <a:t>depends on memory model</a:t>
            </a:r>
            <a:endParaRPr lang="en-GB" sz="2600" dirty="0">
              <a:solidFill>
                <a:schemeClr val="tx1"/>
              </a:solidFill>
            </a:endParaRPr>
          </a:p>
        </p:txBody>
      </p:sp>
    </p:spTree>
    <p:extLst>
      <p:ext uri="{BB962C8B-B14F-4D97-AF65-F5344CB8AC3E}">
        <p14:creationId xmlns:p14="http://schemas.microsoft.com/office/powerpoint/2010/main" val="1352338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5" presetClass="emph" presetSubtype="0" nodeType="withEffect">
                                  <p:stCondLst>
                                    <p:cond delay="0"/>
                                  </p:stCondLst>
                                  <p:iterate type="lt">
                                    <p:tmAbs val="25"/>
                                  </p:iterate>
                                  <p:childTnLst>
                                    <p:set>
                                      <p:cBhvr override="childStyle">
                                        <p:cTn id="32" dur="indefinite"/>
                                        <p:tgtEl>
                                          <p:spTgt spid="20">
                                            <p:txEl>
                                              <p:pRg st="2" end="2"/>
                                            </p:txEl>
                                          </p:spTgt>
                                        </p:tgtEl>
                                        <p:attrNameLst>
                                          <p:attrName>style.fontWeight</p:attrName>
                                        </p:attrNameLst>
                                      </p:cBhvr>
                                      <p:to>
                                        <p:strVal val="bold"/>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8153400" y="0"/>
            <a:ext cx="990600" cy="79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228600" y="76200"/>
            <a:ext cx="9448800" cy="719137"/>
          </a:xfrm>
        </p:spPr>
        <p:txBody>
          <a:bodyPr/>
          <a:lstStyle/>
          <a:p>
            <a:r>
              <a:rPr lang="en-GB" spc="-30" dirty="0" smtClean="0"/>
              <a:t>Individual Memory-Location Unwinding (IMU)</a:t>
            </a:r>
            <a:endParaRPr lang="en-ZA" spc="-30" dirty="0"/>
          </a:p>
        </p:txBody>
      </p:sp>
      <p:sp>
        <p:nvSpPr>
          <p:cNvPr id="3" name="Content Placeholder 2"/>
          <p:cNvSpPr>
            <a:spLocks noGrp="1"/>
          </p:cNvSpPr>
          <p:nvPr>
            <p:ph idx="1"/>
          </p:nvPr>
        </p:nvSpPr>
        <p:spPr>
          <a:xfrm>
            <a:off x="228600" y="914400"/>
            <a:ext cx="8991600" cy="4800600"/>
          </a:xfrm>
        </p:spPr>
        <p:txBody>
          <a:bodyPr/>
          <a:lstStyle/>
          <a:p>
            <a:pPr marL="0" indent="0">
              <a:buNone/>
            </a:pPr>
            <a:r>
              <a:rPr lang="en-US" sz="2600" dirty="0" smtClean="0">
                <a:solidFill>
                  <a:srgbClr val="0000FF"/>
                </a:solidFill>
              </a:rPr>
              <a:t>Alternative representation </a:t>
            </a:r>
            <a:r>
              <a:rPr lang="en-US" sz="2600" dirty="0" smtClean="0"/>
              <a:t>of writes (for now for SC)</a:t>
            </a:r>
            <a:r>
              <a:rPr lang="en-ZA" sz="2600" dirty="0" smtClean="0">
                <a:solidFill>
                  <a:srgbClr val="0000FF"/>
                </a:solidFill>
              </a:rPr>
              <a:t>:</a:t>
            </a:r>
          </a:p>
          <a:p>
            <a:pPr marL="0" indent="0">
              <a:buNone/>
            </a:pPr>
            <a:r>
              <a:rPr lang="en-US" sz="2600" dirty="0"/>
              <a:t> </a:t>
            </a:r>
            <a:r>
              <a:rPr lang="en-US" sz="2600" dirty="0" smtClean="0"/>
              <a:t>   array of (thread, value, timestamp) triples </a:t>
            </a:r>
            <a:r>
              <a:rPr lang="en-US" sz="2600" dirty="0" smtClean="0">
                <a:solidFill>
                  <a:srgbClr val="0000FF"/>
                </a:solidFill>
              </a:rPr>
              <a:t>per variable</a:t>
            </a: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a:p>
            <a:pPr marL="0" indent="0">
              <a:buNone/>
            </a:pPr>
            <a:r>
              <a:rPr lang="en-US" sz="2600" dirty="0" smtClean="0"/>
              <a:t>+ array to </a:t>
            </a:r>
            <a:r>
              <a:rPr lang="en-US" sz="2600" dirty="0" smtClean="0">
                <a:solidFill>
                  <a:srgbClr val="0000FF"/>
                </a:solidFill>
              </a:rPr>
              <a:t>“link” writes of each thread </a:t>
            </a:r>
            <a:r>
              <a:rPr lang="en-US" sz="2600" dirty="0" smtClean="0"/>
              <a:t>in temporal order</a:t>
            </a:r>
          </a:p>
        </p:txBody>
      </p:sp>
      <p:graphicFrame>
        <p:nvGraphicFramePr>
          <p:cNvPr id="5" name="Table 4"/>
          <p:cNvGraphicFramePr>
            <a:graphicFrameLocks noGrp="1"/>
          </p:cNvGraphicFramePr>
          <p:nvPr>
            <p:extLst>
              <p:ext uri="{D42A27DB-BD31-4B8C-83A1-F6EECF244321}">
                <p14:modId xmlns:p14="http://schemas.microsoft.com/office/powerpoint/2010/main" val="2226487496"/>
              </p:ext>
            </p:extLst>
          </p:nvPr>
        </p:nvGraphicFramePr>
        <p:xfrm>
          <a:off x="1143000" y="2133600"/>
          <a:ext cx="2057400" cy="2377440"/>
        </p:xfrm>
        <a:graphic>
          <a:graphicData uri="http://schemas.openxmlformats.org/drawingml/2006/table">
            <a:tbl>
              <a:tblPr firstRow="1" bandRow="1">
                <a:tableStyleId>{72833802-FEF1-4C79-8D5D-14CF1EAF98D9}</a:tableStyleId>
              </a:tblPr>
              <a:tblGrid>
                <a:gridCol w="685800">
                  <a:extLst>
                    <a:ext uri="{9D8B030D-6E8A-4147-A177-3AD203B41FA5}">
                      <a16:colId xmlns:a16="http://schemas.microsoft.com/office/drawing/2014/main" xmlns="" val="2568347627"/>
                    </a:ext>
                  </a:extLst>
                </a:gridCol>
                <a:gridCol w="685800">
                  <a:extLst>
                    <a:ext uri="{9D8B030D-6E8A-4147-A177-3AD203B41FA5}">
                      <a16:colId xmlns:a16="http://schemas.microsoft.com/office/drawing/2014/main" xmlns="" val="3494230629"/>
                    </a:ext>
                  </a:extLst>
                </a:gridCol>
                <a:gridCol w="685800">
                  <a:extLst>
                    <a:ext uri="{9D8B030D-6E8A-4147-A177-3AD203B41FA5}">
                      <a16:colId xmlns:a16="http://schemas.microsoft.com/office/drawing/2014/main" xmlns="" val="688969955"/>
                    </a:ext>
                  </a:extLst>
                </a:gridCol>
              </a:tblGrid>
              <a:tr h="370840">
                <a:tc>
                  <a:txBody>
                    <a:bodyPr/>
                    <a:lstStyle/>
                    <a:p>
                      <a:r>
                        <a:rPr lang="en-US" sz="2000" b="0" dirty="0" err="1" smtClean="0">
                          <a:solidFill>
                            <a:schemeClr val="tx1"/>
                          </a:solidFill>
                        </a:rPr>
                        <a:t>thr</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val</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ts</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extLst>
                  <a:ext uri="{0D108BD9-81ED-4DB2-BD59-A6C34878D82A}">
                    <a16:rowId xmlns:a16="http://schemas.microsoft.com/office/drawing/2014/main" xmlns="" val="2185830470"/>
                  </a:ext>
                </a:extLst>
              </a:tr>
              <a:tr h="370840">
                <a:tc>
                  <a:txBody>
                    <a:bodyPr/>
                    <a:lstStyle/>
                    <a:p>
                      <a:r>
                        <a:rPr lang="en-US" sz="2000" dirty="0" smtClean="0"/>
                        <a:t>t</a:t>
                      </a:r>
                      <a:r>
                        <a:rPr lang="en-US" sz="2000" baseline="-25000" dirty="0" smtClean="0"/>
                        <a:t>1</a:t>
                      </a:r>
                      <a:endParaRPr lang="en-ZA"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78675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2</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7</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90209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2</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9</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48526204"/>
                  </a:ext>
                </a:extLst>
              </a:tr>
              <a:tr h="370840">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76266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13</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1261052"/>
                  </a:ext>
                </a:extLst>
              </a:tr>
            </a:tbl>
          </a:graphicData>
        </a:graphic>
      </p:graphicFrame>
      <p:cxnSp>
        <p:nvCxnSpPr>
          <p:cNvPr id="7" name="Straight Arrow Connector 6"/>
          <p:cNvCxnSpPr/>
          <p:nvPr/>
        </p:nvCxnSpPr>
        <p:spPr>
          <a:xfrm>
            <a:off x="685800" y="2667000"/>
            <a:ext cx="0" cy="17526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ight Brace 8"/>
          <p:cNvSpPr/>
          <p:nvPr/>
        </p:nvSpPr>
        <p:spPr>
          <a:xfrm rot="5400000">
            <a:off x="2101574" y="3689626"/>
            <a:ext cx="140252" cy="20574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p:cNvSpPr txBox="1"/>
          <p:nvPr/>
        </p:nvSpPr>
        <p:spPr>
          <a:xfrm>
            <a:off x="1524000" y="4788452"/>
            <a:ext cx="1337226" cy="400110"/>
          </a:xfrm>
          <a:prstGeom prst="rect">
            <a:avLst/>
          </a:prstGeom>
          <a:noFill/>
        </p:spPr>
        <p:txBody>
          <a:bodyPr wrap="none" rtlCol="0">
            <a:spAutoFit/>
          </a:bodyPr>
          <a:lstStyle/>
          <a:p>
            <a:r>
              <a:rPr lang="en-US" sz="2000" dirty="0" smtClean="0"/>
              <a:t>writes to x</a:t>
            </a:r>
            <a:endParaRPr lang="en-ZA" sz="2000" dirty="0"/>
          </a:p>
        </p:txBody>
      </p:sp>
      <p:graphicFrame>
        <p:nvGraphicFramePr>
          <p:cNvPr id="12" name="Table 11"/>
          <p:cNvGraphicFramePr>
            <a:graphicFrameLocks noGrp="1"/>
          </p:cNvGraphicFramePr>
          <p:nvPr>
            <p:extLst>
              <p:ext uri="{D42A27DB-BD31-4B8C-83A1-F6EECF244321}">
                <p14:modId xmlns:p14="http://schemas.microsoft.com/office/powerpoint/2010/main" val="127283150"/>
              </p:ext>
            </p:extLst>
          </p:nvPr>
        </p:nvGraphicFramePr>
        <p:xfrm>
          <a:off x="5562600" y="2133600"/>
          <a:ext cx="2057400" cy="2377440"/>
        </p:xfrm>
        <a:graphic>
          <a:graphicData uri="http://schemas.openxmlformats.org/drawingml/2006/table">
            <a:tbl>
              <a:tblPr firstRow="1" bandRow="1">
                <a:tableStyleId>{72833802-FEF1-4C79-8D5D-14CF1EAF98D9}</a:tableStyleId>
              </a:tblPr>
              <a:tblGrid>
                <a:gridCol w="685800">
                  <a:extLst>
                    <a:ext uri="{9D8B030D-6E8A-4147-A177-3AD203B41FA5}">
                      <a16:colId xmlns:a16="http://schemas.microsoft.com/office/drawing/2014/main" xmlns="" val="2568347627"/>
                    </a:ext>
                  </a:extLst>
                </a:gridCol>
                <a:gridCol w="685800">
                  <a:extLst>
                    <a:ext uri="{9D8B030D-6E8A-4147-A177-3AD203B41FA5}">
                      <a16:colId xmlns:a16="http://schemas.microsoft.com/office/drawing/2014/main" xmlns="" val="3494230629"/>
                    </a:ext>
                  </a:extLst>
                </a:gridCol>
                <a:gridCol w="685800">
                  <a:extLst>
                    <a:ext uri="{9D8B030D-6E8A-4147-A177-3AD203B41FA5}">
                      <a16:colId xmlns:a16="http://schemas.microsoft.com/office/drawing/2014/main" xmlns="" val="688969955"/>
                    </a:ext>
                  </a:extLst>
                </a:gridCol>
              </a:tblGrid>
              <a:tr h="370840">
                <a:tc>
                  <a:txBody>
                    <a:bodyPr/>
                    <a:lstStyle/>
                    <a:p>
                      <a:r>
                        <a:rPr lang="en-US" sz="2000" b="0" dirty="0" err="1" smtClean="0">
                          <a:solidFill>
                            <a:schemeClr val="tx1"/>
                          </a:solidFill>
                        </a:rPr>
                        <a:t>thr</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val</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ts</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extLst>
                  <a:ext uri="{0D108BD9-81ED-4DB2-BD59-A6C34878D82A}">
                    <a16:rowId xmlns:a16="http://schemas.microsoft.com/office/drawing/2014/main" xmlns="" val="2185830470"/>
                  </a:ext>
                </a:extLst>
              </a:tr>
              <a:tr h="370840">
                <a:tc>
                  <a:txBody>
                    <a:bodyPr/>
                    <a:lstStyle/>
                    <a:p>
                      <a:r>
                        <a:rPr lang="en-US" sz="2000" dirty="0" smtClean="0"/>
                        <a:t>t</a:t>
                      </a:r>
                      <a:r>
                        <a:rPr lang="en-US" sz="2000" baseline="-25000" dirty="0" smtClean="0"/>
                        <a:t>2</a:t>
                      </a:r>
                      <a:endParaRPr lang="en-ZA"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78675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2</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5</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90209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1</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48526204"/>
                  </a:ext>
                </a:extLst>
              </a:tr>
              <a:tr h="370840">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76266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42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1261052"/>
                  </a:ext>
                </a:extLst>
              </a:tr>
            </a:tbl>
          </a:graphicData>
        </a:graphic>
      </p:graphicFrame>
      <p:sp>
        <p:nvSpPr>
          <p:cNvPr id="13" name="Right Brace 12"/>
          <p:cNvSpPr/>
          <p:nvPr/>
        </p:nvSpPr>
        <p:spPr>
          <a:xfrm rot="5400000">
            <a:off x="6521174" y="3689626"/>
            <a:ext cx="140252" cy="20574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p:cNvSpPr txBox="1"/>
          <p:nvPr/>
        </p:nvSpPr>
        <p:spPr>
          <a:xfrm>
            <a:off x="5943600" y="4788452"/>
            <a:ext cx="1337226" cy="400110"/>
          </a:xfrm>
          <a:prstGeom prst="rect">
            <a:avLst/>
          </a:prstGeom>
          <a:noFill/>
        </p:spPr>
        <p:txBody>
          <a:bodyPr wrap="none" rtlCol="0">
            <a:spAutoFit/>
          </a:bodyPr>
          <a:lstStyle/>
          <a:p>
            <a:r>
              <a:rPr lang="en-US" sz="2000" dirty="0" smtClean="0"/>
              <a:t>writes to z</a:t>
            </a:r>
            <a:endParaRPr lang="en-ZA" sz="2000" dirty="0"/>
          </a:p>
        </p:txBody>
      </p:sp>
      <p:sp>
        <p:nvSpPr>
          <p:cNvPr id="15" name="TextBox 14"/>
          <p:cNvSpPr txBox="1"/>
          <p:nvPr/>
        </p:nvSpPr>
        <p:spPr>
          <a:xfrm>
            <a:off x="3200400" y="2895600"/>
            <a:ext cx="2362200" cy="646331"/>
          </a:xfrm>
          <a:prstGeom prst="rect">
            <a:avLst/>
          </a:prstGeom>
          <a:noFill/>
        </p:spPr>
        <p:txBody>
          <a:bodyPr wrap="square" rtlCol="0">
            <a:spAutoFit/>
          </a:bodyPr>
          <a:lstStyle/>
          <a:p>
            <a:pPr algn="ctr"/>
            <a:r>
              <a:rPr lang="en-US" sz="3600" b="1" dirty="0" smtClean="0"/>
              <a:t>…</a:t>
            </a:r>
            <a:endParaRPr lang="en-ZA" sz="3600" b="1" dirty="0"/>
          </a:p>
        </p:txBody>
      </p:sp>
      <p:sp>
        <p:nvSpPr>
          <p:cNvPr id="16" name="TextBox 15"/>
          <p:cNvSpPr txBox="1"/>
          <p:nvPr/>
        </p:nvSpPr>
        <p:spPr>
          <a:xfrm>
            <a:off x="506895" y="5993608"/>
            <a:ext cx="3607905" cy="492443"/>
          </a:xfrm>
          <a:prstGeom prst="rect">
            <a:avLst/>
          </a:prstGeom>
          <a:noFill/>
        </p:spPr>
        <p:txBody>
          <a:bodyPr wrap="square" rtlCol="0">
            <a:spAutoFit/>
          </a:bodyPr>
          <a:lstStyle/>
          <a:p>
            <a:r>
              <a:rPr lang="en-US" sz="2600" dirty="0" err="1" smtClean="0"/>
              <a:t>thr_next_write</a:t>
            </a:r>
            <a:r>
              <a:rPr lang="en-US" sz="2600" dirty="0" smtClean="0"/>
              <a:t>[v][t][</a:t>
            </a:r>
            <a:r>
              <a:rPr lang="en-US" sz="2600" dirty="0" err="1" smtClean="0"/>
              <a:t>i</a:t>
            </a:r>
            <a:r>
              <a:rPr lang="en-US" sz="2600" dirty="0" smtClean="0"/>
              <a:t>] =</a:t>
            </a:r>
            <a:endParaRPr lang="en-ZA" sz="2600" dirty="0"/>
          </a:p>
        </p:txBody>
      </p:sp>
      <p:sp>
        <p:nvSpPr>
          <p:cNvPr id="17" name="TextBox 16"/>
          <p:cNvSpPr txBox="1"/>
          <p:nvPr/>
        </p:nvSpPr>
        <p:spPr>
          <a:xfrm>
            <a:off x="4114800" y="5703300"/>
            <a:ext cx="5029200" cy="1078500"/>
          </a:xfrm>
          <a:prstGeom prst="rect">
            <a:avLst/>
          </a:prstGeom>
          <a:noFill/>
        </p:spPr>
        <p:txBody>
          <a:bodyPr wrap="square" rtlCol="0">
            <a:spAutoFit/>
          </a:bodyPr>
          <a:lstStyle/>
          <a:p>
            <a:pPr>
              <a:lnSpc>
                <a:spcPct val="125000"/>
              </a:lnSpc>
            </a:pPr>
            <a:r>
              <a:rPr lang="en-US" sz="2600" dirty="0"/>
              <a:t>index of next write of t to v after </a:t>
            </a:r>
            <a:r>
              <a:rPr lang="en-US" sz="2600" dirty="0" err="1" smtClean="0"/>
              <a:t>i</a:t>
            </a:r>
            <a:endParaRPr lang="en-US" sz="2600" dirty="0" smtClean="0"/>
          </a:p>
          <a:p>
            <a:pPr>
              <a:lnSpc>
                <a:spcPct val="125000"/>
              </a:lnSpc>
            </a:pPr>
            <a:r>
              <a:rPr lang="en-US" sz="2600" dirty="0" smtClean="0"/>
              <a:t>W (if no more writes)</a:t>
            </a:r>
            <a:endParaRPr lang="en-US" sz="2600" dirty="0"/>
          </a:p>
        </p:txBody>
      </p:sp>
      <p:sp>
        <p:nvSpPr>
          <p:cNvPr id="18" name="Right Brace 17"/>
          <p:cNvSpPr/>
          <p:nvPr/>
        </p:nvSpPr>
        <p:spPr>
          <a:xfrm rot="10800000">
            <a:off x="3886200" y="5867400"/>
            <a:ext cx="152400" cy="756669"/>
          </a:xfrm>
          <a:prstGeom prst="righ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Rounded Rectangular Callout 18"/>
          <p:cNvSpPr/>
          <p:nvPr/>
        </p:nvSpPr>
        <p:spPr>
          <a:xfrm>
            <a:off x="1828800" y="2362200"/>
            <a:ext cx="2895600" cy="762000"/>
          </a:xfrm>
          <a:prstGeom prst="wedgeRoundRectCallout">
            <a:avLst>
              <a:gd name="adj1" fmla="val -21520"/>
              <a:gd name="adj2" fmla="val 68122"/>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smtClean="0">
                <a:solidFill>
                  <a:schemeClr val="tx1"/>
                </a:solidFill>
              </a:rPr>
              <a:t>timestamps unique and</a:t>
            </a:r>
          </a:p>
          <a:p>
            <a:pPr marL="342900" lvl="0" indent="-342900" eaLnBrk="0" fontAlgn="base" hangingPunct="0">
              <a:spcAft>
                <a:spcPct val="0"/>
              </a:spcAft>
            </a:pPr>
            <a:r>
              <a:rPr lang="en-GB" sz="2000" kern="0" dirty="0" smtClean="0">
                <a:solidFill>
                  <a:schemeClr val="tx1"/>
                </a:solidFill>
              </a:rPr>
              <a:t>(per-thread) increasing</a:t>
            </a:r>
            <a:endParaRPr lang="en-GB" sz="2000" dirty="0">
              <a:solidFill>
                <a:schemeClr val="tx1"/>
              </a:solidFill>
            </a:endParaRPr>
          </a:p>
        </p:txBody>
      </p:sp>
      <p:sp>
        <p:nvSpPr>
          <p:cNvPr id="21" name="TextBox 20"/>
          <p:cNvSpPr txBox="1"/>
          <p:nvPr/>
        </p:nvSpPr>
        <p:spPr>
          <a:xfrm>
            <a:off x="3479005" y="4191000"/>
            <a:ext cx="1854995" cy="892552"/>
          </a:xfrm>
          <a:prstGeom prst="rect">
            <a:avLst/>
          </a:prstGeom>
          <a:noFill/>
        </p:spPr>
        <p:txBody>
          <a:bodyPr wrap="none" rtlCol="0">
            <a:spAutoFit/>
          </a:bodyPr>
          <a:lstStyle/>
          <a:p>
            <a:pPr algn="ctr"/>
            <a:r>
              <a:rPr lang="en-US" sz="2600" dirty="0" smtClean="0">
                <a:solidFill>
                  <a:srgbClr val="0000FF"/>
                </a:solidFill>
              </a:rPr>
              <a:t>location</a:t>
            </a:r>
          </a:p>
          <a:p>
            <a:pPr algn="ctr"/>
            <a:r>
              <a:rPr lang="en-US" sz="2600" dirty="0" err="1" smtClean="0">
                <a:solidFill>
                  <a:srgbClr val="0000FF"/>
                </a:solidFill>
              </a:rPr>
              <a:t>unwindings</a:t>
            </a:r>
            <a:endParaRPr lang="en-ZA" sz="2600" dirty="0">
              <a:solidFill>
                <a:srgbClr val="0000FF"/>
              </a:solidFill>
            </a:endParaRPr>
          </a:p>
        </p:txBody>
      </p:sp>
      <p:sp>
        <p:nvSpPr>
          <p:cNvPr id="22" name="TextBox 21"/>
          <p:cNvSpPr txBox="1"/>
          <p:nvPr/>
        </p:nvSpPr>
        <p:spPr>
          <a:xfrm rot="16200000" flipH="1">
            <a:off x="151358" y="3334732"/>
            <a:ext cx="668773" cy="400110"/>
          </a:xfrm>
          <a:prstGeom prst="rect">
            <a:avLst/>
          </a:prstGeom>
          <a:noFill/>
        </p:spPr>
        <p:txBody>
          <a:bodyPr wrap="none" rtlCol="0">
            <a:spAutoFit/>
          </a:bodyPr>
          <a:lstStyle/>
          <a:p>
            <a:r>
              <a:rPr lang="en-US" sz="2000" dirty="0" smtClean="0"/>
              <a:t>time</a:t>
            </a:r>
            <a:endParaRPr lang="en-ZA" sz="2000" dirty="0"/>
          </a:p>
        </p:txBody>
      </p:sp>
      <p:cxnSp>
        <p:nvCxnSpPr>
          <p:cNvPr id="23" name="Straight Arrow Connector 22"/>
          <p:cNvCxnSpPr/>
          <p:nvPr/>
        </p:nvCxnSpPr>
        <p:spPr>
          <a:xfrm flipH="1" flipV="1">
            <a:off x="3276600" y="4038600"/>
            <a:ext cx="457200" cy="3810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5041106" y="4038600"/>
            <a:ext cx="445294" cy="3810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ight Brace 32"/>
          <p:cNvSpPr/>
          <p:nvPr/>
        </p:nvSpPr>
        <p:spPr>
          <a:xfrm>
            <a:off x="7800497" y="2590800"/>
            <a:ext cx="124303" cy="192024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TextBox 34"/>
          <p:cNvSpPr txBox="1"/>
          <p:nvPr/>
        </p:nvSpPr>
        <p:spPr>
          <a:xfrm rot="16200000" flipH="1">
            <a:off x="7505890" y="3313988"/>
            <a:ext cx="1167307" cy="400110"/>
          </a:xfrm>
          <a:prstGeom prst="rect">
            <a:avLst/>
          </a:prstGeom>
          <a:noFill/>
        </p:spPr>
        <p:txBody>
          <a:bodyPr wrap="none" rtlCol="0">
            <a:spAutoFit/>
          </a:bodyPr>
          <a:lstStyle/>
          <a:p>
            <a:r>
              <a:rPr lang="en-US" sz="2000" dirty="0" smtClean="0"/>
              <a:t>W writes</a:t>
            </a:r>
            <a:endParaRPr lang="en-ZA" sz="2000" dirty="0"/>
          </a:p>
        </p:txBody>
      </p:sp>
    </p:spTree>
    <p:extLst>
      <p:ext uri="{BB962C8B-B14F-4D97-AF65-F5344CB8AC3E}">
        <p14:creationId xmlns:p14="http://schemas.microsoft.com/office/powerpoint/2010/main" val="8231297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3" grpId="0" animBg="1"/>
      <p:bldP spid="14" grpId="0"/>
      <p:bldP spid="15" grpId="0"/>
      <p:bldP spid="16" grpId="0"/>
      <p:bldP spid="17" grpId="0"/>
      <p:bldP spid="18" grpId="0" animBg="1"/>
      <p:bldP spid="19" grpId="0" animBg="1"/>
      <p:bldP spid="21" grpId="0"/>
      <p:bldP spid="22" grpId="0"/>
      <p:bldP spid="33" grpId="0" animBg="1"/>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6310" y="3124200"/>
            <a:ext cx="8927690" cy="3170099"/>
          </a:xfrm>
          <a:prstGeom prst="rect">
            <a:avLst/>
          </a:prstGeom>
          <a:noFill/>
        </p:spPr>
        <p:txBody>
          <a:bodyPr wrap="square" rtlCol="0">
            <a:spAutoFit/>
          </a:bodyPr>
          <a:lstStyle/>
          <a:p>
            <a:pPr>
              <a:spcAft>
                <a:spcPts val="300"/>
              </a:spcAft>
            </a:pPr>
            <a:r>
              <a:rPr lang="en-ZA" sz="2000" b="1" dirty="0" err="1">
                <a:latin typeface="Lucida Console" panose="020B0609040504020204" pitchFamily="49" charset="0"/>
              </a:rPr>
              <a:t>uint</a:t>
            </a:r>
            <a:r>
              <a:rPr lang="en-ZA" sz="2000" b="1" dirty="0">
                <a:latin typeface="Lucida Console" panose="020B0609040504020204" pitchFamily="49" charset="0"/>
              </a:rPr>
              <a:t> </a:t>
            </a:r>
            <a:r>
              <a:rPr lang="en-ZA" sz="2000" b="1" dirty="0" smtClean="0">
                <a:latin typeface="Lucida Console" panose="020B0609040504020204" pitchFamily="49" charset="0"/>
              </a:rPr>
              <a:t>jump(</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v, </a:t>
            </a:r>
            <a:r>
              <a:rPr lang="en-ZA" sz="2000" b="1" dirty="0" err="1">
                <a:latin typeface="Lucida Console" panose="020B0609040504020204" pitchFamily="49" charset="0"/>
              </a:rPr>
              <a:t>uint</a:t>
            </a:r>
            <a:r>
              <a:rPr lang="en-ZA" sz="2000" b="1" dirty="0">
                <a:latin typeface="Lucida Console" panose="020B0609040504020204" pitchFamily="49" charset="0"/>
              </a:rPr>
              <a:t> </a:t>
            </a:r>
            <a:r>
              <a:rPr lang="en-ZA" sz="2000" b="1" dirty="0" smtClean="0">
                <a:latin typeface="Lucida Console" panose="020B0609040504020204" pitchFamily="49" charset="0"/>
              </a:rPr>
              <a:t>t){</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j = *;  // non-deterministic choice</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k = </a:t>
            </a:r>
            <a:r>
              <a:rPr lang="en-ZA" sz="2000" b="1" dirty="0" err="1" smtClean="0">
                <a:latin typeface="Lucida Console" panose="020B0609040504020204" pitchFamily="49" charset="0"/>
              </a:rPr>
              <a:t>thr_pos</a:t>
            </a:r>
            <a:r>
              <a:rPr lang="en-ZA" sz="2000" b="1" dirty="0" smtClean="0">
                <a:latin typeface="Lucida Console" panose="020B0609040504020204" pitchFamily="49" charset="0"/>
              </a:rPr>
              <a:t>[v</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assume</a:t>
            </a:r>
            <a:r>
              <a:rPr lang="en-ZA" sz="2000" b="1" dirty="0">
                <a:latin typeface="Lucida Console" panose="020B0609040504020204" pitchFamily="49" charset="0"/>
              </a:rPr>
              <a:t>( </a:t>
            </a:r>
            <a:r>
              <a:rPr lang="en-ZA" sz="2000" b="1" dirty="0" smtClean="0">
                <a:latin typeface="Lucida Console" panose="020B0609040504020204" pitchFamily="49" charset="0"/>
              </a:rPr>
              <a:t>(j </a:t>
            </a:r>
            <a:r>
              <a:rPr lang="en-ZA" sz="2000" b="1" dirty="0">
                <a:latin typeface="Lucida Console" panose="020B0609040504020204" pitchFamily="49" charset="0"/>
              </a:rPr>
              <a:t>&lt;= </a:t>
            </a:r>
            <a:r>
              <a:rPr lang="en-ZA" sz="2000" b="1" dirty="0" err="1">
                <a:latin typeface="Lucida Console" panose="020B0609040504020204" pitchFamily="49" charset="0"/>
              </a:rPr>
              <a:t>last_write</a:t>
            </a:r>
            <a:r>
              <a:rPr lang="en-ZA" sz="2000" b="1" dirty="0">
                <a:latin typeface="Lucida Console" panose="020B0609040504020204" pitchFamily="49" charset="0"/>
              </a:rPr>
              <a:t>[v])</a:t>
            </a:r>
          </a:p>
          <a:p>
            <a:pPr>
              <a:spcAft>
                <a:spcPts val="300"/>
              </a:spcAft>
            </a:pPr>
            <a:r>
              <a:rPr lang="en-ZA" sz="2000" b="1" dirty="0" smtClean="0">
                <a:latin typeface="Lucida Console" panose="020B0609040504020204" pitchFamily="49" charset="0"/>
              </a:rPr>
              <a:t>       &amp;&amp; (j </a:t>
            </a:r>
            <a:r>
              <a:rPr lang="en-ZA" sz="2000" b="1" dirty="0">
                <a:latin typeface="Lucida Console" panose="020B0609040504020204" pitchFamily="49" charset="0"/>
              </a:rPr>
              <a:t>&lt; </a:t>
            </a:r>
            <a:r>
              <a:rPr lang="en-ZA" sz="2000" b="1" dirty="0" smtClean="0">
                <a:latin typeface="Lucida Console" panose="020B0609040504020204" pitchFamily="49" charset="0"/>
              </a:rPr>
              <a:t> </a:t>
            </a:r>
            <a:r>
              <a:rPr lang="en-ZA" sz="2000" b="1" dirty="0" err="1" smtClean="0">
                <a:latin typeface="Lucida Console" panose="020B0609040504020204" pitchFamily="49" charset="0"/>
              </a:rPr>
              <a:t>thr_next_write</a:t>
            </a:r>
            <a:r>
              <a:rPr lang="en-ZA" sz="2000" b="1" dirty="0" smtClean="0">
                <a:latin typeface="Lucida Console" panose="020B0609040504020204" pitchFamily="49" charset="0"/>
              </a:rPr>
              <a:t>[v][k][t])</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&amp;&amp; </a:t>
            </a:r>
            <a:r>
              <a:rPr lang="en-ZA" sz="2000" b="1" dirty="0">
                <a:latin typeface="Lucida Console" panose="020B0609040504020204" pitchFamily="49" charset="0"/>
              </a:rPr>
              <a:t>(</a:t>
            </a:r>
            <a:r>
              <a:rPr lang="en-ZA" sz="2000" b="1" dirty="0" err="1" smtClean="0">
                <a:latin typeface="Lucida Console" panose="020B0609040504020204" pitchFamily="49" charset="0"/>
              </a:rPr>
              <a:t>ts</a:t>
            </a:r>
            <a:r>
              <a:rPr lang="en-ZA" sz="2000" b="1" dirty="0" smtClean="0">
                <a:latin typeface="Lucida Console" panose="020B0609040504020204" pitchFamily="49" charset="0"/>
              </a:rPr>
              <a:t>[v</a:t>
            </a:r>
            <a:r>
              <a:rPr lang="en-ZA" sz="2000" b="1" dirty="0">
                <a:latin typeface="Lucida Console" panose="020B0609040504020204" pitchFamily="49" charset="0"/>
              </a:rPr>
              <a:t>][</a:t>
            </a:r>
            <a:r>
              <a:rPr lang="en-ZA" sz="2000" b="1" dirty="0" smtClean="0">
                <a:latin typeface="Lucida Console" panose="020B0609040504020204" pitchFamily="49" charset="0"/>
              </a:rPr>
              <a:t>j+1] &gt;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 );</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a:t>
            </a:r>
            <a:r>
              <a:rPr lang="en-ZA" sz="2000" b="1" dirty="0">
                <a:latin typeface="Lucida Console" panose="020B0609040504020204" pitchFamily="49" charset="0"/>
              </a:rPr>
              <a:t>] </a:t>
            </a:r>
            <a:r>
              <a:rPr lang="en-ZA" sz="2000" b="1" dirty="0" smtClean="0">
                <a:latin typeface="Lucida Console" panose="020B0609040504020204" pitchFamily="49" charset="0"/>
              </a:rPr>
              <a:t>= (</a:t>
            </a:r>
            <a:r>
              <a:rPr lang="en-ZA" sz="2000" b="1" dirty="0" err="1">
                <a:latin typeface="Lucida Console" panose="020B0609040504020204" pitchFamily="49" charset="0"/>
              </a:rPr>
              <a:t>ts</a:t>
            </a:r>
            <a:r>
              <a:rPr lang="en-ZA" sz="2000" b="1" dirty="0">
                <a:latin typeface="Lucida Console" panose="020B0609040504020204" pitchFamily="49" charset="0"/>
              </a:rPr>
              <a:t>[v][j</a:t>
            </a:r>
            <a:r>
              <a:rPr lang="en-ZA" sz="2000" b="1" dirty="0" smtClean="0">
                <a:latin typeface="Lucida Console" panose="020B0609040504020204" pitchFamily="49" charset="0"/>
              </a:rPr>
              <a:t>]&gt;</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a:t>
            </a:r>
            <a:r>
              <a:rPr lang="en-ZA" sz="2000" b="1" dirty="0">
                <a:latin typeface="Lucida Console" panose="020B0609040504020204" pitchFamily="49" charset="0"/>
              </a:rPr>
              <a:t>]) </a:t>
            </a:r>
            <a:r>
              <a:rPr lang="en-ZA" sz="2000" b="1" dirty="0" smtClean="0">
                <a:latin typeface="Lucida Console" panose="020B0609040504020204" pitchFamily="49" charset="0"/>
              </a:rPr>
              <a:t>? </a:t>
            </a:r>
            <a:r>
              <a:rPr lang="en-ZA" sz="2000" b="1" dirty="0" err="1">
                <a:latin typeface="Lucida Console" panose="020B0609040504020204" pitchFamily="49" charset="0"/>
              </a:rPr>
              <a:t>ts</a:t>
            </a:r>
            <a:r>
              <a:rPr lang="en-ZA" sz="2000" b="1" dirty="0">
                <a:latin typeface="Lucida Console" panose="020B0609040504020204" pitchFamily="49" charset="0"/>
              </a:rPr>
              <a:t>[v][j</a:t>
            </a:r>
            <a:r>
              <a:rPr lang="en-ZA" sz="2000" b="1" dirty="0" smtClean="0">
                <a:latin typeface="Lucida Console" panose="020B0609040504020204" pitchFamily="49" charset="0"/>
              </a:rPr>
              <a:t>]</a:t>
            </a:r>
            <a:r>
              <a:rPr lang="en-ZA" sz="1200" b="1" dirty="0" smtClean="0">
                <a:latin typeface="Lucida Console" panose="020B0609040504020204" pitchFamily="49" charset="0"/>
              </a:rPr>
              <a:t> </a:t>
            </a:r>
            <a:r>
              <a:rPr lang="en-ZA" sz="2000" b="1" dirty="0">
                <a:latin typeface="Lucida Console" panose="020B0609040504020204" pitchFamily="49" charset="0"/>
              </a:rPr>
              <a:t>:</a:t>
            </a:r>
            <a:r>
              <a:rPr lang="en-ZA" sz="1200" b="1" dirty="0">
                <a:latin typeface="Lucida Console" panose="020B0609040504020204" pitchFamily="49" charset="0"/>
              </a:rPr>
              <a: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a:t>
            </a:r>
            <a:r>
              <a:rPr lang="en-ZA" sz="2000" b="1" dirty="0">
                <a:latin typeface="Lucida Console" panose="020B0609040504020204" pitchFamily="49" charset="0"/>
              </a:rPr>
              <a:t>];</a:t>
            </a:r>
          </a:p>
          <a:p>
            <a:pPr>
              <a:spcAft>
                <a:spcPts val="300"/>
              </a:spcAft>
            </a:pPr>
            <a:r>
              <a:rPr lang="en-ZA" sz="2000" b="1" dirty="0" smtClean="0">
                <a:latin typeface="Lucida Console" panose="020B0609040504020204" pitchFamily="49" charset="0"/>
              </a:rPr>
              <a:t>  return j;    // return if compatible with IMU</a:t>
            </a:r>
            <a:endParaRPr lang="en-ZA" sz="2000" b="1" dirty="0">
              <a:latin typeface="Lucida Console" panose="020B0609040504020204" pitchFamily="49" charset="0"/>
            </a:endParaRPr>
          </a:p>
          <a:p>
            <a:pPr>
              <a:spcAft>
                <a:spcPts val="300"/>
              </a:spcAft>
            </a:pPr>
            <a:r>
              <a:rPr lang="en-ZA" sz="2000" b="1" dirty="0">
                <a:latin typeface="Lucida Console" panose="020B0609040504020204" pitchFamily="49" charset="0"/>
              </a:rPr>
              <a:t>}</a:t>
            </a:r>
          </a:p>
        </p:txBody>
      </p:sp>
      <p:sp>
        <p:nvSpPr>
          <p:cNvPr id="4" name="Rectangle 3"/>
          <p:cNvSpPr/>
          <p:nvPr/>
        </p:nvSpPr>
        <p:spPr>
          <a:xfrm>
            <a:off x="8153400" y="0"/>
            <a:ext cx="990600" cy="79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152400" y="76200"/>
            <a:ext cx="8991600" cy="719137"/>
          </a:xfrm>
        </p:spPr>
        <p:txBody>
          <a:bodyPr/>
          <a:lstStyle/>
          <a:p>
            <a:r>
              <a:rPr lang="en-GB" spc="-100" dirty="0"/>
              <a:t>(Bounded)</a:t>
            </a:r>
            <a:r>
              <a:rPr lang="en-GB" sz="2400" spc="-100" dirty="0"/>
              <a:t> </a:t>
            </a:r>
            <a:r>
              <a:rPr lang="en-GB" spc="-100" dirty="0"/>
              <a:t>Verification</a:t>
            </a:r>
            <a:r>
              <a:rPr lang="en-GB" sz="2400" spc="-100" dirty="0"/>
              <a:t> </a:t>
            </a:r>
            <a:r>
              <a:rPr lang="en-GB" spc="-100" dirty="0"/>
              <a:t>with</a:t>
            </a:r>
            <a:r>
              <a:rPr lang="en-GB" sz="2400" spc="-100" dirty="0"/>
              <a:t> </a:t>
            </a:r>
            <a:r>
              <a:rPr lang="en-GB" spc="-100" dirty="0" smtClean="0"/>
              <a:t>IMU-based</a:t>
            </a:r>
            <a:r>
              <a:rPr lang="en-GB" sz="2400" spc="-100" dirty="0" smtClean="0"/>
              <a:t> </a:t>
            </a:r>
            <a:r>
              <a:rPr lang="en-GB" spc="-100" dirty="0" smtClean="0"/>
              <a:t>SC</a:t>
            </a:r>
            <a:r>
              <a:rPr lang="en-GB" sz="2400" spc="-100" dirty="0" smtClean="0"/>
              <a:t> </a:t>
            </a:r>
            <a:r>
              <a:rPr lang="en-GB" spc="-100" dirty="0" smtClean="0"/>
              <a:t>SMAs</a:t>
            </a:r>
            <a:endParaRPr lang="en-ZA" spc="-100" dirty="0"/>
          </a:p>
        </p:txBody>
      </p:sp>
      <p:sp>
        <p:nvSpPr>
          <p:cNvPr id="3" name="Content Placeholder 2"/>
          <p:cNvSpPr>
            <a:spLocks noGrp="1"/>
          </p:cNvSpPr>
          <p:nvPr>
            <p:ph idx="1"/>
          </p:nvPr>
        </p:nvSpPr>
        <p:spPr>
          <a:xfrm>
            <a:off x="228600" y="914400"/>
            <a:ext cx="8763000" cy="2362200"/>
          </a:xfrm>
        </p:spPr>
        <p:txBody>
          <a:bodyPr/>
          <a:lstStyle/>
          <a:p>
            <a:pPr marL="0" indent="0">
              <a:buNone/>
            </a:pPr>
            <a:r>
              <a:rPr lang="en-US" sz="2600" dirty="0" smtClean="0"/>
              <a:t>Implementation of </a:t>
            </a:r>
            <a:r>
              <a:rPr lang="en-US" dirty="0" smtClean="0">
                <a:latin typeface="Lucida Console" panose="020B0609040504020204" pitchFamily="49" charset="0"/>
              </a:rPr>
              <a:t>read</a:t>
            </a:r>
            <a:r>
              <a:rPr lang="en-US" sz="2600" dirty="0" smtClean="0"/>
              <a:t> (see paper for </a:t>
            </a:r>
            <a:r>
              <a:rPr lang="en-US" dirty="0">
                <a:latin typeface="Lucida Console" panose="020B0609040504020204" pitchFamily="49" charset="0"/>
              </a:rPr>
              <a:t>write</a:t>
            </a:r>
            <a:r>
              <a:rPr lang="en-US" sz="2600" dirty="0" smtClean="0"/>
              <a:t>):</a:t>
            </a:r>
            <a:endParaRPr lang="en-ZA" sz="2600" dirty="0" smtClean="0">
              <a:solidFill>
                <a:srgbClr val="0000FF"/>
              </a:solidFill>
            </a:endParaRPr>
          </a:p>
        </p:txBody>
      </p:sp>
      <p:sp>
        <p:nvSpPr>
          <p:cNvPr id="5" name="TextBox 4"/>
          <p:cNvSpPr txBox="1"/>
          <p:nvPr/>
        </p:nvSpPr>
        <p:spPr>
          <a:xfrm>
            <a:off x="228600" y="1456745"/>
            <a:ext cx="5109091" cy="1438855"/>
          </a:xfrm>
          <a:prstGeom prst="rect">
            <a:avLst/>
          </a:prstGeom>
          <a:noFill/>
        </p:spPr>
        <p:txBody>
          <a:bodyPr wrap="none" rtlCol="0">
            <a:spAutoFit/>
          </a:bodyPr>
          <a:lstStyle/>
          <a:p>
            <a:pPr>
              <a:spcAft>
                <a:spcPts val="300"/>
              </a:spcAft>
            </a:pPr>
            <a:r>
              <a:rPr lang="en-ZA" sz="2000" b="1" dirty="0" err="1">
                <a:latin typeface="Lucida Console" panose="020B0609040504020204" pitchFamily="49" charset="0"/>
              </a:rPr>
              <a:t>int</a:t>
            </a:r>
            <a:r>
              <a:rPr lang="en-ZA" sz="2000" b="1" dirty="0">
                <a:latin typeface="Lucida Console" panose="020B0609040504020204" pitchFamily="49" charset="0"/>
              </a:rPr>
              <a:t> read(</a:t>
            </a:r>
            <a:r>
              <a:rPr lang="en-ZA" sz="2000" b="1" dirty="0" err="1">
                <a:latin typeface="Lucida Console" panose="020B0609040504020204" pitchFamily="49" charset="0"/>
              </a:rPr>
              <a:t>uint</a:t>
            </a:r>
            <a:r>
              <a:rPr lang="en-ZA" sz="2000" b="1" dirty="0">
                <a:latin typeface="Lucida Console" panose="020B0609040504020204" pitchFamily="49" charset="0"/>
              </a:rPr>
              <a:t> v</a:t>
            </a: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if(</a:t>
            </a:r>
            <a:r>
              <a:rPr lang="en-ZA" sz="2000" b="1" dirty="0" err="1" smtClean="0">
                <a:latin typeface="Lucida Console" panose="020B0609040504020204" pitchFamily="49" charset="0"/>
              </a:rPr>
              <a:t>is_terminated</a:t>
            </a:r>
            <a:r>
              <a:rPr lang="en-ZA" sz="2000" b="1" dirty="0" smtClean="0">
                <a:latin typeface="Lucida Console" panose="020B0609040504020204" pitchFamily="49" charset="0"/>
              </a:rPr>
              <a:t>(t</a:t>
            </a:r>
            <a:r>
              <a:rPr lang="en-ZA" sz="2000" b="1" dirty="0">
                <a:latin typeface="Lucida Console" panose="020B0609040504020204" pitchFamily="49" charset="0"/>
              </a:rPr>
              <a:t>)) return 0;</a:t>
            </a:r>
          </a:p>
          <a:p>
            <a:pPr>
              <a:spcAft>
                <a:spcPts val="300"/>
              </a:spcAft>
            </a:pPr>
            <a:r>
              <a:rPr lang="en-ZA" sz="2000" b="1" dirty="0" smtClean="0">
                <a:latin typeface="Lucida Console" panose="020B0609040504020204" pitchFamily="49" charset="0"/>
              </a:rPr>
              <a:t>  return </a:t>
            </a:r>
            <a:r>
              <a:rPr lang="en-ZA" sz="2000" b="1" dirty="0">
                <a:latin typeface="Lucida Console" panose="020B0609040504020204" pitchFamily="49" charset="0"/>
              </a:rPr>
              <a:t>(</a:t>
            </a:r>
            <a:r>
              <a:rPr lang="en-ZA" sz="2000" b="1" dirty="0" err="1" smtClean="0">
                <a:latin typeface="Lucida Console" panose="020B0609040504020204" pitchFamily="49" charset="0"/>
              </a:rPr>
              <a:t>val</a:t>
            </a:r>
            <a:r>
              <a:rPr lang="en-ZA" sz="2000" b="1" dirty="0" smtClean="0">
                <a:latin typeface="Lucida Console" panose="020B0609040504020204" pitchFamily="49" charset="0"/>
              </a:rPr>
              <a:t>[v][jump(</a:t>
            </a:r>
            <a:r>
              <a:rPr lang="en-ZA" sz="2000" b="1" dirty="0" err="1" smtClean="0">
                <a:latin typeface="Lucida Console" panose="020B0609040504020204" pitchFamily="49" charset="0"/>
              </a:rPr>
              <a:t>v,t</a:t>
            </a:r>
            <a:r>
              <a:rPr lang="en-ZA" sz="2000" b="1" dirty="0" smtClean="0">
                <a:latin typeface="Lucida Console" panose="020B0609040504020204" pitchFamily="49" charset="0"/>
              </a:rPr>
              <a:t>)]);</a:t>
            </a:r>
            <a:endParaRPr lang="en-ZA" sz="2000" b="1" dirty="0">
              <a:latin typeface="Lucida Console" panose="020B0609040504020204" pitchFamily="49" charset="0"/>
            </a:endParaRPr>
          </a:p>
          <a:p>
            <a:pPr>
              <a:spcAft>
                <a:spcPts val="300"/>
              </a:spcAft>
            </a:pPr>
            <a:r>
              <a:rPr lang="en-ZA" sz="2000" b="1" dirty="0">
                <a:latin typeface="Lucida Console" panose="020B0609040504020204" pitchFamily="49" charset="0"/>
              </a:rPr>
              <a:t>}</a:t>
            </a:r>
          </a:p>
        </p:txBody>
      </p:sp>
      <p:sp>
        <p:nvSpPr>
          <p:cNvPr id="7" name="Rounded Rectangular Callout 6"/>
          <p:cNvSpPr/>
          <p:nvPr/>
        </p:nvSpPr>
        <p:spPr>
          <a:xfrm>
            <a:off x="5238135" y="1354888"/>
            <a:ext cx="2839066" cy="762000"/>
          </a:xfrm>
          <a:prstGeom prst="wedgeRoundRectCallout">
            <a:avLst>
              <a:gd name="adj1" fmla="val -70150"/>
              <a:gd name="adj2" fmla="val 60380"/>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pick index in range and</a:t>
            </a:r>
          </a:p>
          <a:p>
            <a:pPr marL="342900" lvl="0" indent="-342900" eaLnBrk="0" fontAlgn="base" hangingPunct="0">
              <a:spcAft>
                <a:spcPct val="0"/>
              </a:spcAft>
            </a:pPr>
            <a:r>
              <a:rPr lang="en-GB" sz="2000" kern="0" dirty="0" smtClean="0">
                <a:solidFill>
                  <a:schemeClr val="tx1"/>
                </a:solidFill>
              </a:rPr>
              <a:t>return value from v-LU</a:t>
            </a:r>
            <a:endParaRPr lang="en-GB" sz="2000" dirty="0">
              <a:solidFill>
                <a:schemeClr val="tx1"/>
              </a:solidFill>
            </a:endParaRPr>
          </a:p>
        </p:txBody>
      </p:sp>
      <p:sp>
        <p:nvSpPr>
          <p:cNvPr id="8" name="Rounded Rectangular Callout 7"/>
          <p:cNvSpPr/>
          <p:nvPr/>
        </p:nvSpPr>
        <p:spPr>
          <a:xfrm>
            <a:off x="2057400" y="2557376"/>
            <a:ext cx="3124200" cy="762000"/>
          </a:xfrm>
          <a:prstGeom prst="wedgeRoundRectCallout">
            <a:avLst>
              <a:gd name="adj1" fmla="val -35069"/>
              <a:gd name="adj2" fmla="val 11586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current position of thread</a:t>
            </a:r>
          </a:p>
          <a:p>
            <a:pPr marL="342900" lvl="0" indent="-342900" eaLnBrk="0" fontAlgn="base" hangingPunct="0">
              <a:spcAft>
                <a:spcPct val="0"/>
              </a:spcAft>
            </a:pPr>
            <a:r>
              <a:rPr lang="en-GB" sz="2000" kern="0" dirty="0" smtClean="0">
                <a:solidFill>
                  <a:schemeClr val="tx1"/>
                </a:solidFill>
              </a:rPr>
              <a:t>in v-LU (updated by write)</a:t>
            </a:r>
            <a:endParaRPr lang="en-GB" sz="2000" dirty="0">
              <a:solidFill>
                <a:schemeClr val="tx1"/>
              </a:solidFill>
            </a:endParaRPr>
          </a:p>
        </p:txBody>
      </p:sp>
      <p:sp>
        <p:nvSpPr>
          <p:cNvPr id="12" name="Rounded Rectangular Callout 11"/>
          <p:cNvSpPr/>
          <p:nvPr/>
        </p:nvSpPr>
        <p:spPr>
          <a:xfrm>
            <a:off x="990600" y="5943600"/>
            <a:ext cx="3352800" cy="762000"/>
          </a:xfrm>
          <a:prstGeom prst="wedgeRoundRectCallout">
            <a:avLst>
              <a:gd name="adj1" fmla="val -36822"/>
              <a:gd name="adj2" fmla="val -91878"/>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current time stamp of t</a:t>
            </a:r>
          </a:p>
          <a:p>
            <a:pPr marL="342900" lvl="0" indent="-342900" eaLnBrk="0" fontAlgn="base" hangingPunct="0">
              <a:spcAft>
                <a:spcPct val="0"/>
              </a:spcAft>
            </a:pPr>
            <a:r>
              <a:rPr lang="en-GB" sz="2000" kern="0" dirty="0" smtClean="0">
                <a:solidFill>
                  <a:schemeClr val="tx1"/>
                </a:solidFill>
              </a:rPr>
              <a:t>(updated by read and write)</a:t>
            </a:r>
            <a:endParaRPr lang="en-GB" sz="2000" dirty="0">
              <a:solidFill>
                <a:schemeClr val="tx1"/>
              </a:solidFill>
            </a:endParaRPr>
          </a:p>
        </p:txBody>
      </p:sp>
      <p:sp>
        <p:nvSpPr>
          <p:cNvPr id="13" name="Rounded Rectangular Callout 12"/>
          <p:cNvSpPr/>
          <p:nvPr/>
        </p:nvSpPr>
        <p:spPr>
          <a:xfrm>
            <a:off x="6096000" y="5943600"/>
            <a:ext cx="2783145" cy="762000"/>
          </a:xfrm>
          <a:prstGeom prst="wedgeRoundRectCallout">
            <a:avLst>
              <a:gd name="adj1" fmla="val -36822"/>
              <a:gd name="adj2" fmla="val -91878"/>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pull current time stamp</a:t>
            </a:r>
          </a:p>
          <a:p>
            <a:pPr marL="342900" lvl="0" indent="-342900" eaLnBrk="0" fontAlgn="base" hangingPunct="0">
              <a:spcAft>
                <a:spcPct val="0"/>
              </a:spcAft>
            </a:pPr>
            <a:r>
              <a:rPr lang="en-GB" sz="2000" kern="0" dirty="0" smtClean="0">
                <a:solidFill>
                  <a:schemeClr val="tx1"/>
                </a:solidFill>
              </a:rPr>
              <a:t>up to picked write</a:t>
            </a:r>
            <a:endParaRPr lang="en-GB" sz="2000" dirty="0">
              <a:solidFill>
                <a:schemeClr val="tx1"/>
              </a:solidFill>
            </a:endParaRPr>
          </a:p>
        </p:txBody>
      </p:sp>
      <p:sp>
        <p:nvSpPr>
          <p:cNvPr id="9" name="Rounded Rectangular Callout 8"/>
          <p:cNvSpPr/>
          <p:nvPr/>
        </p:nvSpPr>
        <p:spPr>
          <a:xfrm>
            <a:off x="3048000" y="2971800"/>
            <a:ext cx="3276600" cy="762000"/>
          </a:xfrm>
          <a:prstGeom prst="wedgeRoundRectCallout">
            <a:avLst>
              <a:gd name="adj1" fmla="val -40170"/>
              <a:gd name="adj2" fmla="val 11457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can’t read beyond last write</a:t>
            </a:r>
          </a:p>
          <a:p>
            <a:pPr marL="342900" lvl="0" indent="-342900" eaLnBrk="0" fontAlgn="base" hangingPunct="0">
              <a:spcAft>
                <a:spcPct val="0"/>
              </a:spcAft>
            </a:pPr>
            <a:r>
              <a:rPr lang="en-GB" sz="2000" kern="0" dirty="0" smtClean="0">
                <a:solidFill>
                  <a:schemeClr val="tx1"/>
                </a:solidFill>
              </a:rPr>
              <a:t>to v (computed from guess)</a:t>
            </a:r>
            <a:endParaRPr lang="en-GB" sz="2000" dirty="0">
              <a:solidFill>
                <a:schemeClr val="tx1"/>
              </a:solidFill>
            </a:endParaRPr>
          </a:p>
        </p:txBody>
      </p:sp>
      <p:sp>
        <p:nvSpPr>
          <p:cNvPr id="10" name="Rounded Rectangular Callout 9"/>
          <p:cNvSpPr/>
          <p:nvPr/>
        </p:nvSpPr>
        <p:spPr>
          <a:xfrm>
            <a:off x="4056421" y="3360174"/>
            <a:ext cx="3411179" cy="762000"/>
          </a:xfrm>
          <a:prstGeom prst="wedgeRoundRectCallout">
            <a:avLst>
              <a:gd name="adj1" fmla="val -44696"/>
              <a:gd name="adj2" fmla="val 99090"/>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a:solidFill>
                  <a:schemeClr val="tx1"/>
                </a:solidFill>
              </a:rPr>
              <a:t>c</a:t>
            </a:r>
            <a:r>
              <a:rPr lang="en-GB" sz="2000" kern="0" dirty="0" smtClean="0">
                <a:solidFill>
                  <a:schemeClr val="tx1"/>
                </a:solidFill>
              </a:rPr>
              <a:t>an’t read beyond next write</a:t>
            </a:r>
          </a:p>
          <a:p>
            <a:pPr marL="342900" lvl="0" indent="-342900" eaLnBrk="0" fontAlgn="base" hangingPunct="0">
              <a:spcAft>
                <a:spcPct val="0"/>
              </a:spcAft>
            </a:pPr>
            <a:r>
              <a:rPr lang="en-GB" sz="2000" kern="0" dirty="0" smtClean="0">
                <a:solidFill>
                  <a:schemeClr val="tx1"/>
                </a:solidFill>
              </a:rPr>
              <a:t>by t to v (guessed at start)</a:t>
            </a:r>
            <a:endParaRPr lang="en-GB" sz="2000" dirty="0">
              <a:solidFill>
                <a:schemeClr val="tx1"/>
              </a:solidFill>
            </a:endParaRPr>
          </a:p>
        </p:txBody>
      </p:sp>
      <p:sp>
        <p:nvSpPr>
          <p:cNvPr id="11" name="Rounded Rectangular Callout 10"/>
          <p:cNvSpPr/>
          <p:nvPr/>
        </p:nvSpPr>
        <p:spPr>
          <a:xfrm>
            <a:off x="5105400" y="3781972"/>
            <a:ext cx="3733800" cy="762000"/>
          </a:xfrm>
          <a:prstGeom prst="wedgeRoundRectCallout">
            <a:avLst>
              <a:gd name="adj1" fmla="val -44696"/>
              <a:gd name="adj2" fmla="val 99090"/>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next </a:t>
            </a:r>
            <a:r>
              <a:rPr lang="en-GB" sz="2000" kern="0" dirty="0">
                <a:solidFill>
                  <a:schemeClr val="tx1"/>
                </a:solidFill>
              </a:rPr>
              <a:t>write </a:t>
            </a:r>
            <a:r>
              <a:rPr lang="en-GB" sz="2000" kern="0" dirty="0" smtClean="0">
                <a:solidFill>
                  <a:schemeClr val="tx1"/>
                </a:solidFill>
              </a:rPr>
              <a:t>by </a:t>
            </a:r>
            <a:r>
              <a:rPr lang="en-GB" sz="2000" kern="0" dirty="0">
                <a:solidFill>
                  <a:schemeClr val="tx1"/>
                </a:solidFill>
              </a:rPr>
              <a:t>anyone to </a:t>
            </a:r>
            <a:r>
              <a:rPr lang="en-GB" sz="2000" kern="0" dirty="0" smtClean="0">
                <a:solidFill>
                  <a:schemeClr val="tx1"/>
                </a:solidFill>
              </a:rPr>
              <a:t>v must </a:t>
            </a:r>
          </a:p>
          <a:p>
            <a:pPr marL="342900" lvl="0" indent="-342900" eaLnBrk="0" fontAlgn="base" hangingPunct="0">
              <a:spcAft>
                <a:spcPct val="0"/>
              </a:spcAft>
            </a:pPr>
            <a:r>
              <a:rPr lang="en-GB" sz="2000" kern="0" dirty="0" smtClean="0">
                <a:solidFill>
                  <a:schemeClr val="tx1"/>
                </a:solidFill>
              </a:rPr>
              <a:t>be after current time stamp of t</a:t>
            </a:r>
          </a:p>
        </p:txBody>
      </p:sp>
    </p:spTree>
    <p:extLst>
      <p:ext uri="{BB962C8B-B14F-4D97-AF65-F5344CB8AC3E}">
        <p14:creationId xmlns:p14="http://schemas.microsoft.com/office/powerpoint/2010/main" val="923964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228600" y="914400"/>
            <a:ext cx="8927690" cy="4070345"/>
          </a:xfrm>
          <a:prstGeom prst="rect">
            <a:avLst/>
          </a:prstGeom>
          <a:noFill/>
        </p:spPr>
        <p:txBody>
          <a:bodyPr wrap="square" rtlCol="0">
            <a:spAutoFit/>
          </a:bodyPr>
          <a:lstStyle/>
          <a:p>
            <a:pPr lvl="0" eaLnBrk="0" fontAlgn="base" hangingPunct="0">
              <a:spcBef>
                <a:spcPct val="20000"/>
              </a:spcBef>
              <a:spcAft>
                <a:spcPts val="1200"/>
              </a:spcAft>
            </a:pPr>
            <a:r>
              <a:rPr lang="en-US" sz="2600" kern="0" dirty="0">
                <a:solidFill>
                  <a:srgbClr val="000000"/>
                </a:solidFill>
              </a:rPr>
              <a:t>Implementation of </a:t>
            </a:r>
            <a:r>
              <a:rPr lang="en-US" sz="2400" kern="0" dirty="0">
                <a:solidFill>
                  <a:srgbClr val="000000"/>
                </a:solidFill>
                <a:latin typeface="Lucida Console" panose="020B0609040504020204" pitchFamily="49" charset="0"/>
              </a:rPr>
              <a:t>write</a:t>
            </a:r>
            <a:r>
              <a:rPr lang="en-US" sz="2600" kern="0" dirty="0" smtClean="0">
                <a:solidFill>
                  <a:srgbClr val="000000"/>
                </a:solidFill>
              </a:rPr>
              <a:t>:</a:t>
            </a:r>
            <a:endParaRPr lang="en-ZA" sz="2000" b="1" dirty="0" smtClean="0">
              <a:latin typeface="Lucida Console" panose="020B0609040504020204" pitchFamily="49" charset="0"/>
            </a:endParaRPr>
          </a:p>
          <a:p>
            <a:pPr>
              <a:spcAft>
                <a:spcPts val="300"/>
              </a:spcAft>
            </a:pPr>
            <a:r>
              <a:rPr lang="en-ZA" sz="2000" b="1" dirty="0" smtClean="0">
                <a:latin typeface="Lucida Console" panose="020B0609040504020204" pitchFamily="49" charset="0"/>
              </a:rPr>
              <a:t>void write(</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v, </a:t>
            </a:r>
            <a:r>
              <a:rPr lang="en-ZA" sz="2000" b="1" dirty="0" err="1" smtClean="0">
                <a:latin typeface="Lucida Console" panose="020B0609040504020204" pitchFamily="49" charset="0"/>
              </a:rPr>
              <a:t>int</a:t>
            </a:r>
            <a:r>
              <a:rPr lang="en-ZA" sz="2000" b="1" dirty="0" smtClean="0">
                <a:latin typeface="Lucida Console" panose="020B0609040504020204" pitchFamily="49" charset="0"/>
              </a:rPr>
              <a:t> value,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t){</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a:latin typeface="Lucida Console" panose="020B0609040504020204" pitchFamily="49" charset="0"/>
              </a:rPr>
              <a:t>if(</a:t>
            </a:r>
            <a:r>
              <a:rPr lang="en-ZA" sz="2000" b="1" dirty="0" err="1">
                <a:latin typeface="Lucida Console" panose="020B0609040504020204" pitchFamily="49" charset="0"/>
              </a:rPr>
              <a:t>is_terminated</a:t>
            </a:r>
            <a:r>
              <a:rPr lang="en-ZA" sz="2000" b="1" dirty="0">
                <a:latin typeface="Lucida Console" panose="020B0609040504020204" pitchFamily="49" charset="0"/>
              </a:rPr>
              <a:t>(t)) return</a:t>
            </a:r>
            <a:r>
              <a:rPr lang="en-ZA" sz="2000" b="1" dirty="0" smtClean="0">
                <a:latin typeface="Lucida Console" panose="020B0609040504020204" pitchFamily="49" charset="0"/>
              </a:rPr>
              <a:t>;</a:t>
            </a: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a:t>
            </a:r>
            <a:r>
              <a:rPr lang="en-ZA" sz="2000" b="1" dirty="0" err="1" smtClean="0">
                <a:latin typeface="Lucida Console" panose="020B0609040504020204" pitchFamily="49" charset="0"/>
              </a:rPr>
              <a:t>i</a:t>
            </a:r>
            <a:r>
              <a:rPr lang="en-ZA" sz="2000" b="1" dirty="0" smtClean="0">
                <a:latin typeface="Lucida Console" panose="020B0609040504020204" pitchFamily="49" charset="0"/>
              </a:rPr>
              <a:t> </a:t>
            </a:r>
            <a:r>
              <a:rPr lang="en-ZA" sz="2000" b="1" dirty="0">
                <a:latin typeface="Lucida Console" panose="020B0609040504020204" pitchFamily="49" charset="0"/>
              </a:rPr>
              <a:t>= </a:t>
            </a:r>
            <a:r>
              <a:rPr lang="en-ZA" sz="2000" b="1" dirty="0" err="1" smtClean="0">
                <a:latin typeface="Lucida Console" panose="020B0609040504020204" pitchFamily="49" charset="0"/>
              </a:rPr>
              <a:t>thr_pos</a:t>
            </a:r>
            <a:r>
              <a:rPr lang="en-ZA" sz="2000" b="1" dirty="0" smtClean="0">
                <a:latin typeface="Lucida Console" panose="020B0609040504020204" pitchFamily="49" charset="0"/>
              </a:rPr>
              <a:t>[v</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j </a:t>
            </a:r>
            <a:r>
              <a:rPr lang="en-ZA" sz="2000" b="1" dirty="0">
                <a:latin typeface="Lucida Console" panose="020B0609040504020204" pitchFamily="49" charset="0"/>
              </a:rPr>
              <a:t>= </a:t>
            </a:r>
            <a:r>
              <a:rPr lang="en-ZA" sz="2000" b="1" dirty="0" err="1" smtClean="0">
                <a:latin typeface="Lucida Console" panose="020B0609040504020204" pitchFamily="49" charset="0"/>
              </a:rPr>
              <a:t>thr_next_write</a:t>
            </a:r>
            <a:r>
              <a:rPr lang="en-ZA" sz="2000" b="1" dirty="0" smtClean="0">
                <a:latin typeface="Lucida Console" panose="020B0609040504020204" pitchFamily="49" charset="0"/>
              </a:rPr>
              <a:t>[v</a:t>
            </a:r>
            <a:r>
              <a:rPr lang="en-ZA" sz="2000" b="1" dirty="0">
                <a:latin typeface="Lucida Console" panose="020B0609040504020204" pitchFamily="49" charset="0"/>
              </a:rPr>
              <a:t>][</a:t>
            </a:r>
            <a:r>
              <a:rPr lang="en-ZA" sz="2000" b="1" dirty="0" err="1">
                <a:latin typeface="Lucida Console" panose="020B0609040504020204" pitchFamily="49" charset="0"/>
              </a:rPr>
              <a:t>i</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assume</a:t>
            </a:r>
            <a:r>
              <a:rPr lang="en-ZA" sz="2000" b="1" dirty="0">
                <a:latin typeface="Lucida Console" panose="020B0609040504020204" pitchFamily="49" charset="0"/>
              </a:rPr>
              <a:t>( (</a:t>
            </a:r>
            <a:r>
              <a:rPr lang="en-ZA" sz="2000" b="1" dirty="0" smtClean="0">
                <a:latin typeface="Lucida Console" panose="020B0609040504020204" pitchFamily="49" charset="0"/>
              </a:rPr>
              <a:t>j </a:t>
            </a:r>
            <a:r>
              <a:rPr lang="en-ZA" sz="2000" b="1" dirty="0">
                <a:latin typeface="Lucida Console" panose="020B0609040504020204" pitchFamily="49" charset="0"/>
              </a:rPr>
              <a:t>&lt;= </a:t>
            </a:r>
            <a:r>
              <a:rPr lang="en-ZA" sz="2000" b="1" dirty="0" err="1">
                <a:latin typeface="Lucida Console" panose="020B0609040504020204" pitchFamily="49" charset="0"/>
              </a:rPr>
              <a:t>last_write</a:t>
            </a:r>
            <a:r>
              <a:rPr lang="en-ZA" sz="2000" b="1" dirty="0">
                <a:latin typeface="Lucida Console" panose="020B0609040504020204" pitchFamily="49" charset="0"/>
              </a:rPr>
              <a:t>[v])</a:t>
            </a:r>
          </a:p>
          <a:p>
            <a:pPr>
              <a:spcAft>
                <a:spcPts val="300"/>
              </a:spcAft>
            </a:pPr>
            <a:r>
              <a:rPr lang="en-ZA" sz="2000" b="1" dirty="0" smtClean="0">
                <a:latin typeface="Lucida Console" panose="020B0609040504020204" pitchFamily="49" charset="0"/>
              </a:rPr>
              <a:t>       &amp;&amp; </a:t>
            </a:r>
            <a:r>
              <a:rPr lang="en-ZA" sz="2000" b="1" dirty="0">
                <a:latin typeface="Lucida Console" panose="020B0609040504020204" pitchFamily="49" charset="0"/>
              </a:rPr>
              <a:t>(</a:t>
            </a:r>
            <a:r>
              <a:rPr lang="en-ZA" sz="2000" b="1" dirty="0" err="1" smtClean="0">
                <a:latin typeface="Lucida Console" panose="020B0609040504020204" pitchFamily="49" charset="0"/>
              </a:rPr>
              <a:t>val</a:t>
            </a:r>
            <a:r>
              <a:rPr lang="en-ZA" sz="2000" b="1" dirty="0" smtClean="0">
                <a:latin typeface="Lucida Console" panose="020B0609040504020204" pitchFamily="49" charset="0"/>
              </a:rPr>
              <a:t>[v</a:t>
            </a:r>
            <a:r>
              <a:rPr lang="en-ZA" sz="2000" b="1" dirty="0">
                <a:latin typeface="Lucida Console" panose="020B0609040504020204" pitchFamily="49" charset="0"/>
              </a:rPr>
              <a:t>][</a:t>
            </a:r>
            <a:r>
              <a:rPr lang="en-ZA" sz="2000" b="1" dirty="0" smtClean="0">
                <a:latin typeface="Lucida Console" panose="020B0609040504020204" pitchFamily="49" charset="0"/>
              </a:rPr>
              <a:t>j] </a:t>
            </a:r>
            <a:r>
              <a:rPr lang="en-ZA" sz="2000" b="1" dirty="0">
                <a:latin typeface="Lucida Console" panose="020B0609040504020204" pitchFamily="49" charset="0"/>
              </a:rPr>
              <a:t>== </a:t>
            </a:r>
            <a:r>
              <a:rPr lang="en-ZA" sz="2000" b="1" dirty="0" smtClean="0">
                <a:latin typeface="Lucida Console" panose="020B0609040504020204" pitchFamily="49" charset="0"/>
              </a:rPr>
              <a:t>value)</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&amp;&amp; </a:t>
            </a:r>
            <a:r>
              <a:rPr lang="en-ZA" sz="2000" b="1" dirty="0">
                <a:latin typeface="Lucida Console" panose="020B0609040504020204" pitchFamily="49" charset="0"/>
              </a:rPr>
              <a:t>(</a:t>
            </a:r>
            <a:r>
              <a:rPr lang="en-ZA" sz="2000" b="1" dirty="0" err="1" smtClean="0">
                <a:latin typeface="Lucida Console" panose="020B0609040504020204" pitchFamily="49" charset="0"/>
              </a:rPr>
              <a:t>ts</a:t>
            </a:r>
            <a:r>
              <a:rPr lang="en-ZA" sz="2000" b="1" dirty="0" smtClean="0">
                <a:latin typeface="Lucida Console" panose="020B0609040504020204" pitchFamily="49" charset="0"/>
              </a:rPr>
              <a:t>[v</a:t>
            </a:r>
            <a:r>
              <a:rPr lang="en-ZA" sz="2000" b="1" dirty="0">
                <a:latin typeface="Lucida Console" panose="020B0609040504020204" pitchFamily="49" charset="0"/>
              </a:rPr>
              <a:t>][</a:t>
            </a:r>
            <a:r>
              <a:rPr lang="en-ZA" sz="2000" b="1" dirty="0" smtClean="0">
                <a:latin typeface="Lucida Console" panose="020B0609040504020204" pitchFamily="49" charset="0"/>
              </a:rPr>
              <a:t>j] </a:t>
            </a:r>
            <a:r>
              <a:rPr lang="en-ZA" sz="2000" b="1" dirty="0">
                <a:latin typeface="Lucida Console" panose="020B0609040504020204" pitchFamily="49" charset="0"/>
              </a:rPr>
              <a:t>&gt;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 );</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thr_pos</a:t>
            </a:r>
            <a:r>
              <a:rPr lang="en-ZA" sz="2000" b="1" dirty="0" smtClean="0">
                <a:latin typeface="Lucida Console" panose="020B0609040504020204" pitchFamily="49" charset="0"/>
              </a:rPr>
              <a:t>[v</a:t>
            </a:r>
            <a:r>
              <a:rPr lang="en-ZA" sz="2000" b="1" dirty="0">
                <a:latin typeface="Lucida Console" panose="020B0609040504020204" pitchFamily="49" charset="0"/>
              </a:rPr>
              <a:t>][t] = </a:t>
            </a:r>
            <a:r>
              <a:rPr lang="en-ZA" sz="2000" b="1" dirty="0" smtClean="0">
                <a:latin typeface="Lucida Console" panose="020B0609040504020204" pitchFamily="49" charset="0"/>
              </a:rPr>
              <a:t>j;</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a:t>
            </a:r>
            <a:r>
              <a:rPr lang="en-ZA" sz="2000" b="1" dirty="0">
                <a:latin typeface="Lucida Console" panose="020B0609040504020204" pitchFamily="49" charset="0"/>
              </a:rPr>
              <a:t>] = </a:t>
            </a:r>
            <a:r>
              <a:rPr lang="en-ZA" sz="2000" b="1" dirty="0" err="1" smtClean="0">
                <a:latin typeface="Lucida Console" panose="020B0609040504020204" pitchFamily="49" charset="0"/>
              </a:rPr>
              <a:t>ts</a:t>
            </a:r>
            <a:r>
              <a:rPr lang="en-ZA" sz="2000" b="1" dirty="0" smtClean="0">
                <a:latin typeface="Lucida Console" panose="020B0609040504020204" pitchFamily="49" charset="0"/>
              </a:rPr>
              <a:t>[v</a:t>
            </a:r>
            <a:r>
              <a:rPr lang="en-ZA" sz="2000" b="1" dirty="0">
                <a:latin typeface="Lucida Console" panose="020B0609040504020204" pitchFamily="49" charset="0"/>
              </a:rPr>
              <a:t>][</a:t>
            </a:r>
            <a:r>
              <a:rPr lang="en-ZA" sz="2000" b="1" dirty="0" smtClean="0">
                <a:latin typeface="Lucida Console" panose="020B0609040504020204" pitchFamily="49" charset="0"/>
              </a:rPr>
              <a:t>j];</a:t>
            </a:r>
          </a:p>
          <a:p>
            <a:pPr>
              <a:spcAft>
                <a:spcPts val="300"/>
              </a:spcAft>
            </a:pPr>
            <a:r>
              <a:rPr lang="en-US" sz="2000" b="1" dirty="0">
                <a:latin typeface="Lucida Console" panose="020B0609040504020204" pitchFamily="49" charset="0"/>
              </a:rPr>
              <a:t>}</a:t>
            </a:r>
            <a:endParaRPr lang="en-ZA" sz="2000" b="1" dirty="0">
              <a:latin typeface="Lucida Console" panose="020B0609040504020204" pitchFamily="49" charset="0"/>
            </a:endParaRPr>
          </a:p>
        </p:txBody>
      </p:sp>
      <p:sp>
        <p:nvSpPr>
          <p:cNvPr id="17" name="Rounded Rectangular Callout 16"/>
          <p:cNvSpPr/>
          <p:nvPr/>
        </p:nvSpPr>
        <p:spPr>
          <a:xfrm>
            <a:off x="3733800" y="1597849"/>
            <a:ext cx="2590800" cy="535751"/>
          </a:xfrm>
          <a:prstGeom prst="wedgeRoundRectCallout">
            <a:avLst>
              <a:gd name="adj1" fmla="val -35069"/>
              <a:gd name="adj2" fmla="val 11586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dirty="0" smtClean="0">
                <a:solidFill>
                  <a:schemeClr val="tx1"/>
                </a:solidFill>
              </a:rPr>
              <a:t>get next write in v-LU</a:t>
            </a:r>
            <a:endParaRPr lang="en-GB" sz="2000" dirty="0">
              <a:solidFill>
                <a:schemeClr val="tx1"/>
              </a:solidFill>
            </a:endParaRPr>
          </a:p>
        </p:txBody>
      </p:sp>
      <p:sp>
        <p:nvSpPr>
          <p:cNvPr id="4" name="Rectangle 3"/>
          <p:cNvSpPr/>
          <p:nvPr/>
        </p:nvSpPr>
        <p:spPr>
          <a:xfrm>
            <a:off x="8153400" y="0"/>
            <a:ext cx="990600" cy="79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152400" y="76200"/>
            <a:ext cx="8991600" cy="719137"/>
          </a:xfrm>
        </p:spPr>
        <p:txBody>
          <a:bodyPr/>
          <a:lstStyle/>
          <a:p>
            <a:r>
              <a:rPr lang="en-GB" spc="-100" dirty="0"/>
              <a:t>(Bounded)</a:t>
            </a:r>
            <a:r>
              <a:rPr lang="en-GB" sz="2400" spc="-100" dirty="0"/>
              <a:t> </a:t>
            </a:r>
            <a:r>
              <a:rPr lang="en-GB" spc="-100" dirty="0"/>
              <a:t>Verification</a:t>
            </a:r>
            <a:r>
              <a:rPr lang="en-GB" sz="2400" spc="-100" dirty="0"/>
              <a:t> </a:t>
            </a:r>
            <a:r>
              <a:rPr lang="en-GB" spc="-100" dirty="0"/>
              <a:t>with</a:t>
            </a:r>
            <a:r>
              <a:rPr lang="en-GB" sz="2400" spc="-100" dirty="0"/>
              <a:t> </a:t>
            </a:r>
            <a:r>
              <a:rPr lang="en-GB" spc="-100" dirty="0" smtClean="0"/>
              <a:t>IMU-based</a:t>
            </a:r>
            <a:r>
              <a:rPr lang="en-GB" sz="2400" spc="-100" dirty="0" smtClean="0"/>
              <a:t> </a:t>
            </a:r>
            <a:r>
              <a:rPr lang="en-GB" spc="-100" dirty="0" smtClean="0"/>
              <a:t>SC</a:t>
            </a:r>
            <a:r>
              <a:rPr lang="en-GB" sz="2400" spc="-100" dirty="0" smtClean="0"/>
              <a:t> </a:t>
            </a:r>
            <a:r>
              <a:rPr lang="en-GB" spc="-100" dirty="0" smtClean="0"/>
              <a:t>SMAs</a:t>
            </a:r>
            <a:endParaRPr lang="en-ZA" spc="-100" dirty="0"/>
          </a:p>
        </p:txBody>
      </p:sp>
      <p:sp>
        <p:nvSpPr>
          <p:cNvPr id="16" name="Rounded Rectangular Callout 15"/>
          <p:cNvSpPr/>
          <p:nvPr/>
        </p:nvSpPr>
        <p:spPr>
          <a:xfrm>
            <a:off x="6172200" y="2961862"/>
            <a:ext cx="2514600" cy="663572"/>
          </a:xfrm>
          <a:prstGeom prst="wedgeRoundRectCallout">
            <a:avLst>
              <a:gd name="adj1" fmla="val -86679"/>
              <a:gd name="adj2" fmla="val 52385"/>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prune possible FIFO</a:t>
            </a:r>
          </a:p>
          <a:p>
            <a:pPr marL="342900" lvl="0" indent="-342900" eaLnBrk="0" fontAlgn="base" hangingPunct="0">
              <a:spcAft>
                <a:spcPct val="0"/>
              </a:spcAft>
            </a:pPr>
            <a:r>
              <a:rPr lang="en-GB" sz="2000" kern="0" dirty="0" smtClean="0">
                <a:solidFill>
                  <a:schemeClr val="tx1"/>
                </a:solidFill>
              </a:rPr>
              <a:t>violations by read </a:t>
            </a:r>
          </a:p>
        </p:txBody>
      </p:sp>
      <p:sp>
        <p:nvSpPr>
          <p:cNvPr id="18" name="Rounded Rectangular Callout 17"/>
          <p:cNvSpPr/>
          <p:nvPr/>
        </p:nvSpPr>
        <p:spPr>
          <a:xfrm>
            <a:off x="3733800" y="4181062"/>
            <a:ext cx="2819400" cy="535751"/>
          </a:xfrm>
          <a:prstGeom prst="wedgeRoundRectCallout">
            <a:avLst>
              <a:gd name="adj1" fmla="val -36587"/>
              <a:gd name="adj2" fmla="val -91517"/>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dirty="0" smtClean="0">
                <a:solidFill>
                  <a:schemeClr val="tx1"/>
                </a:solidFill>
              </a:rPr>
              <a:t>gives lower bound for j</a:t>
            </a:r>
            <a:endParaRPr lang="en-GB" sz="2000" dirty="0">
              <a:solidFill>
                <a:schemeClr val="tx1"/>
              </a:solidFill>
            </a:endParaRPr>
          </a:p>
        </p:txBody>
      </p:sp>
      <p:sp>
        <p:nvSpPr>
          <p:cNvPr id="19" name="Rounded Rectangular Callout 18"/>
          <p:cNvSpPr/>
          <p:nvPr/>
        </p:nvSpPr>
        <p:spPr>
          <a:xfrm>
            <a:off x="4495800" y="2307048"/>
            <a:ext cx="2590800" cy="535751"/>
          </a:xfrm>
          <a:prstGeom prst="wedgeRoundRectCallout">
            <a:avLst>
              <a:gd name="adj1" fmla="val -35069"/>
              <a:gd name="adj2" fmla="val 115864"/>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dirty="0" smtClean="0">
                <a:solidFill>
                  <a:schemeClr val="tx1"/>
                </a:solidFill>
              </a:rPr>
              <a:t>check write is legal</a:t>
            </a:r>
            <a:endParaRPr lang="en-GB" sz="2000" dirty="0">
              <a:solidFill>
                <a:schemeClr val="tx1"/>
              </a:solidFill>
            </a:endParaRPr>
          </a:p>
        </p:txBody>
      </p:sp>
      <p:sp>
        <p:nvSpPr>
          <p:cNvPr id="20" name="Rounded Rectangular Callout 19"/>
          <p:cNvSpPr/>
          <p:nvPr/>
        </p:nvSpPr>
        <p:spPr>
          <a:xfrm>
            <a:off x="990600" y="4850836"/>
            <a:ext cx="2819400" cy="535751"/>
          </a:xfrm>
          <a:prstGeom prst="wedgeRoundRectCallout">
            <a:avLst>
              <a:gd name="adj1" fmla="val -36587"/>
              <a:gd name="adj2" fmla="val -91517"/>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dirty="0" smtClean="0">
                <a:solidFill>
                  <a:schemeClr val="tx1"/>
                </a:solidFill>
              </a:rPr>
              <a:t>update auxiliary data</a:t>
            </a:r>
            <a:endParaRPr lang="en-GB" sz="2000" dirty="0">
              <a:solidFill>
                <a:schemeClr val="tx1"/>
              </a:solidFill>
            </a:endParaRPr>
          </a:p>
        </p:txBody>
      </p:sp>
    </p:spTree>
    <p:extLst>
      <p:ext uri="{BB962C8B-B14F-4D97-AF65-F5344CB8AC3E}">
        <p14:creationId xmlns:p14="http://schemas.microsoft.com/office/powerpoint/2010/main" val="2307584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IMU implementation for TSO</a:t>
            </a:r>
            <a:endParaRPr lang="en-ZA" dirty="0"/>
          </a:p>
        </p:txBody>
      </p:sp>
      <p:sp>
        <p:nvSpPr>
          <p:cNvPr id="5" name="Content Placeholder 2"/>
          <p:cNvSpPr>
            <a:spLocks noGrp="1"/>
          </p:cNvSpPr>
          <p:nvPr>
            <p:ph idx="1"/>
          </p:nvPr>
        </p:nvSpPr>
        <p:spPr>
          <a:xfrm>
            <a:off x="228600" y="914400"/>
            <a:ext cx="8915400" cy="4800600"/>
          </a:xfrm>
        </p:spPr>
        <p:txBody>
          <a:bodyPr/>
          <a:lstStyle/>
          <a:p>
            <a:pPr marL="0" indent="0">
              <a:buNone/>
            </a:pPr>
            <a:r>
              <a:rPr lang="en-US" sz="2600" dirty="0" smtClean="0">
                <a:solidFill>
                  <a:srgbClr val="0000FF"/>
                </a:solidFill>
              </a:rPr>
              <a:t>Optimized representation </a:t>
            </a:r>
            <a:r>
              <a:rPr lang="en-US" sz="2600" dirty="0" smtClean="0"/>
              <a:t>of writes for TSO/PSO</a:t>
            </a:r>
            <a:r>
              <a:rPr lang="en-ZA" sz="2600" dirty="0" smtClean="0">
                <a:solidFill>
                  <a:srgbClr val="0000FF"/>
                </a:solidFill>
              </a:rPr>
              <a:t>:</a:t>
            </a:r>
          </a:p>
          <a:p>
            <a:pPr marL="0" indent="0">
              <a:buNone/>
            </a:pPr>
            <a:r>
              <a:rPr lang="en-US" sz="2600" dirty="0"/>
              <a:t> </a:t>
            </a:r>
            <a:r>
              <a:rPr lang="en-US" sz="2600" dirty="0" smtClean="0"/>
              <a:t>   array of (thread,</a:t>
            </a:r>
            <a:r>
              <a:rPr lang="en-US" sz="1200" dirty="0" smtClean="0"/>
              <a:t> </a:t>
            </a:r>
            <a:r>
              <a:rPr lang="en-US" sz="2600" dirty="0" smtClean="0"/>
              <a:t>value,</a:t>
            </a:r>
            <a:r>
              <a:rPr lang="en-US" sz="1200" dirty="0"/>
              <a:t> </a:t>
            </a:r>
            <a:r>
              <a:rPr lang="en-US" sz="2600" dirty="0" smtClean="0"/>
              <a:t>timestamp,</a:t>
            </a:r>
            <a:r>
              <a:rPr lang="en-US" sz="1200" dirty="0"/>
              <a:t> </a:t>
            </a:r>
            <a:r>
              <a:rPr lang="en-US" sz="2600" dirty="0" smtClean="0">
                <a:solidFill>
                  <a:srgbClr val="0000FF"/>
                </a:solidFill>
              </a:rPr>
              <a:t>timestamp</a:t>
            </a:r>
            <a:r>
              <a:rPr lang="en-US" sz="2600" dirty="0" smtClean="0"/>
              <a:t>) quadruples</a:t>
            </a:r>
            <a:br>
              <a:rPr lang="en-US" sz="2600" dirty="0" smtClean="0"/>
            </a:br>
            <a:r>
              <a:rPr lang="en-US" sz="2600" dirty="0" smtClean="0"/>
              <a:t>    per variable</a:t>
            </a: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smtClean="0">
              <a:solidFill>
                <a:srgbClr val="0000FF"/>
              </a:solidFill>
            </a:endParaRPr>
          </a:p>
          <a:p>
            <a:pPr marL="0" indent="0">
              <a:buNone/>
            </a:pPr>
            <a:r>
              <a:rPr lang="en-US" dirty="0" smtClean="0">
                <a:solidFill>
                  <a:srgbClr val="0000FF"/>
                </a:solidFill>
                <a:sym typeface="Symbol" panose="05050102010706020507" pitchFamily="18" charset="2"/>
              </a:rPr>
              <a:t></a:t>
            </a:r>
            <a:r>
              <a:rPr lang="en-US" sz="2600" dirty="0" smtClean="0">
                <a:solidFill>
                  <a:srgbClr val="0000FF"/>
                </a:solidFill>
                <a:sym typeface="Symbol" panose="05050102010706020507" pitchFamily="18" charset="2"/>
              </a:rPr>
              <a:t> </a:t>
            </a:r>
            <a:r>
              <a:rPr lang="en-US" sz="2600" dirty="0" smtClean="0">
                <a:solidFill>
                  <a:srgbClr val="0000FF"/>
                </a:solidFill>
              </a:rPr>
              <a:t>no explicit representation of buffers required!</a:t>
            </a: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a:p>
            <a:pPr marL="0" indent="0">
              <a:buNone/>
            </a:pPr>
            <a:endParaRPr lang="en-US" sz="2600" dirty="0">
              <a:solidFill>
                <a:srgbClr val="0000FF"/>
              </a:solidFill>
            </a:endParaRPr>
          </a:p>
          <a:p>
            <a:pPr marL="0" indent="0">
              <a:buNone/>
            </a:pPr>
            <a:endParaRPr lang="en-US" sz="2600" dirty="0">
              <a:solidFill>
                <a:srgbClr val="0000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27440933"/>
              </p:ext>
            </p:extLst>
          </p:nvPr>
        </p:nvGraphicFramePr>
        <p:xfrm>
          <a:off x="1143000" y="2355238"/>
          <a:ext cx="2209800" cy="2377440"/>
        </p:xfrm>
        <a:graphic>
          <a:graphicData uri="http://schemas.openxmlformats.org/drawingml/2006/table">
            <a:tbl>
              <a:tblPr firstRow="1" bandRow="1">
                <a:tableStyleId>{72833802-FEF1-4C79-8D5D-14CF1EAF98D9}</a:tableStyleId>
              </a:tblPr>
              <a:tblGrid>
                <a:gridCol w="552450">
                  <a:extLst>
                    <a:ext uri="{9D8B030D-6E8A-4147-A177-3AD203B41FA5}">
                      <a16:colId xmlns:a16="http://schemas.microsoft.com/office/drawing/2014/main" xmlns="" val="2568347627"/>
                    </a:ext>
                  </a:extLst>
                </a:gridCol>
                <a:gridCol w="552450">
                  <a:extLst>
                    <a:ext uri="{9D8B030D-6E8A-4147-A177-3AD203B41FA5}">
                      <a16:colId xmlns:a16="http://schemas.microsoft.com/office/drawing/2014/main" xmlns="" val="3494230629"/>
                    </a:ext>
                  </a:extLst>
                </a:gridCol>
                <a:gridCol w="552450">
                  <a:extLst>
                    <a:ext uri="{9D8B030D-6E8A-4147-A177-3AD203B41FA5}">
                      <a16:colId xmlns:a16="http://schemas.microsoft.com/office/drawing/2014/main" xmlns="" val="688969955"/>
                    </a:ext>
                  </a:extLst>
                </a:gridCol>
                <a:gridCol w="552450">
                  <a:extLst>
                    <a:ext uri="{9D8B030D-6E8A-4147-A177-3AD203B41FA5}">
                      <a16:colId xmlns:a16="http://schemas.microsoft.com/office/drawing/2014/main" xmlns="" val="1919446895"/>
                    </a:ext>
                  </a:extLst>
                </a:gridCol>
              </a:tblGrid>
              <a:tr h="370840">
                <a:tc>
                  <a:txBody>
                    <a:bodyPr/>
                    <a:lstStyle/>
                    <a:p>
                      <a:r>
                        <a:rPr lang="en-US" sz="2000" b="0" dirty="0" err="1" smtClean="0">
                          <a:solidFill>
                            <a:schemeClr val="tx1"/>
                          </a:solidFill>
                        </a:rPr>
                        <a:t>thr</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val</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bts</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ts</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extLst>
                  <a:ext uri="{0D108BD9-81ED-4DB2-BD59-A6C34878D82A}">
                    <a16:rowId xmlns:a16="http://schemas.microsoft.com/office/drawing/2014/main" xmlns="" val="2185830470"/>
                  </a:ext>
                </a:extLst>
              </a:tr>
              <a:tr h="370840">
                <a:tc>
                  <a:txBody>
                    <a:bodyPr/>
                    <a:lstStyle/>
                    <a:p>
                      <a:r>
                        <a:rPr lang="en-US" sz="2000" dirty="0" smtClean="0"/>
                        <a:t>t</a:t>
                      </a:r>
                      <a:r>
                        <a:rPr lang="en-US" sz="2000" baseline="-25000" dirty="0" smtClean="0"/>
                        <a:t>1</a:t>
                      </a:r>
                      <a:endParaRPr lang="en-ZA"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78675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2</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3</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7</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90209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2</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5</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9</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48526204"/>
                  </a:ext>
                </a:extLst>
              </a:tr>
              <a:tr h="370840">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76266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13</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1261052"/>
                  </a:ext>
                </a:extLst>
              </a:tr>
            </a:tbl>
          </a:graphicData>
        </a:graphic>
      </p:graphicFrame>
      <p:cxnSp>
        <p:nvCxnSpPr>
          <p:cNvPr id="7" name="Straight Arrow Connector 6"/>
          <p:cNvCxnSpPr/>
          <p:nvPr/>
        </p:nvCxnSpPr>
        <p:spPr>
          <a:xfrm>
            <a:off x="685800" y="2888638"/>
            <a:ext cx="0" cy="175260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rot="5400000">
            <a:off x="2101574" y="3911264"/>
            <a:ext cx="140252" cy="20574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1524000" y="5010090"/>
            <a:ext cx="1337226" cy="400110"/>
          </a:xfrm>
          <a:prstGeom prst="rect">
            <a:avLst/>
          </a:prstGeom>
          <a:noFill/>
        </p:spPr>
        <p:txBody>
          <a:bodyPr wrap="none" rtlCol="0">
            <a:spAutoFit/>
          </a:bodyPr>
          <a:lstStyle/>
          <a:p>
            <a:r>
              <a:rPr lang="en-US" sz="2000" dirty="0" smtClean="0"/>
              <a:t>writes to x</a:t>
            </a:r>
            <a:endParaRPr lang="en-ZA" sz="2000" dirty="0"/>
          </a:p>
        </p:txBody>
      </p:sp>
      <p:graphicFrame>
        <p:nvGraphicFramePr>
          <p:cNvPr id="10" name="Table 9"/>
          <p:cNvGraphicFramePr>
            <a:graphicFrameLocks noGrp="1"/>
          </p:cNvGraphicFramePr>
          <p:nvPr>
            <p:extLst>
              <p:ext uri="{D42A27DB-BD31-4B8C-83A1-F6EECF244321}">
                <p14:modId xmlns:p14="http://schemas.microsoft.com/office/powerpoint/2010/main" val="1531426192"/>
              </p:ext>
            </p:extLst>
          </p:nvPr>
        </p:nvGraphicFramePr>
        <p:xfrm>
          <a:off x="5562600" y="2355238"/>
          <a:ext cx="2133600" cy="2377440"/>
        </p:xfrm>
        <a:graphic>
          <a:graphicData uri="http://schemas.openxmlformats.org/drawingml/2006/table">
            <a:tbl>
              <a:tblPr firstRow="1" bandRow="1">
                <a:tableStyleId>{72833802-FEF1-4C79-8D5D-14CF1EAF98D9}</a:tableStyleId>
              </a:tblPr>
              <a:tblGrid>
                <a:gridCol w="533400">
                  <a:extLst>
                    <a:ext uri="{9D8B030D-6E8A-4147-A177-3AD203B41FA5}">
                      <a16:colId xmlns:a16="http://schemas.microsoft.com/office/drawing/2014/main" xmlns="" val="2568347627"/>
                    </a:ext>
                  </a:extLst>
                </a:gridCol>
                <a:gridCol w="533400">
                  <a:extLst>
                    <a:ext uri="{9D8B030D-6E8A-4147-A177-3AD203B41FA5}">
                      <a16:colId xmlns:a16="http://schemas.microsoft.com/office/drawing/2014/main" xmlns="" val="3494230629"/>
                    </a:ext>
                  </a:extLst>
                </a:gridCol>
                <a:gridCol w="533400">
                  <a:extLst>
                    <a:ext uri="{9D8B030D-6E8A-4147-A177-3AD203B41FA5}">
                      <a16:colId xmlns:a16="http://schemas.microsoft.com/office/drawing/2014/main" xmlns="" val="688969955"/>
                    </a:ext>
                  </a:extLst>
                </a:gridCol>
                <a:gridCol w="533400">
                  <a:extLst>
                    <a:ext uri="{9D8B030D-6E8A-4147-A177-3AD203B41FA5}">
                      <a16:colId xmlns:a16="http://schemas.microsoft.com/office/drawing/2014/main" xmlns="" val="3229290927"/>
                    </a:ext>
                  </a:extLst>
                </a:gridCol>
              </a:tblGrid>
              <a:tr h="370840">
                <a:tc>
                  <a:txBody>
                    <a:bodyPr/>
                    <a:lstStyle/>
                    <a:p>
                      <a:r>
                        <a:rPr lang="en-US" sz="2000" b="0" dirty="0" err="1" smtClean="0">
                          <a:solidFill>
                            <a:schemeClr val="tx1"/>
                          </a:solidFill>
                        </a:rPr>
                        <a:t>thr</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val</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bts</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tc>
                  <a:txBody>
                    <a:bodyPr/>
                    <a:lstStyle/>
                    <a:p>
                      <a:r>
                        <a:rPr lang="en-US" sz="2000" b="0" dirty="0" err="1" smtClean="0">
                          <a:solidFill>
                            <a:schemeClr val="tx1"/>
                          </a:solidFill>
                        </a:rPr>
                        <a:t>ts</a:t>
                      </a:r>
                      <a:endParaRPr lang="en-ZA" sz="2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alpha val="12000"/>
                      </a:srgbClr>
                    </a:solidFill>
                  </a:tcPr>
                </a:tc>
                <a:extLst>
                  <a:ext uri="{0D108BD9-81ED-4DB2-BD59-A6C34878D82A}">
                    <a16:rowId xmlns:a16="http://schemas.microsoft.com/office/drawing/2014/main" xmlns="" val="2185830470"/>
                  </a:ext>
                </a:extLst>
              </a:tr>
              <a:tr h="370840">
                <a:tc>
                  <a:txBody>
                    <a:bodyPr/>
                    <a:lstStyle/>
                    <a:p>
                      <a:r>
                        <a:rPr lang="en-US" sz="2000" dirty="0" smtClean="0"/>
                        <a:t>t</a:t>
                      </a:r>
                      <a:r>
                        <a:rPr lang="en-US" sz="2000" baseline="-25000" dirty="0" smtClean="0"/>
                        <a:t>2</a:t>
                      </a:r>
                      <a:endParaRPr lang="en-ZA" sz="20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786753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2</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4</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5</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902093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1</a:t>
                      </a:r>
                      <a:endParaRPr lang="en-ZA" sz="2000" baseline="-25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8</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48526204"/>
                  </a:ext>
                </a:extLst>
              </a:tr>
              <a:tr h="370840">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76266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a:t>
                      </a:r>
                      <a:r>
                        <a:rPr lang="en-US" sz="2000" baseline="-25000" dirty="0" smtClean="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42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10</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smtClean="0"/>
                        <a:t>12</a:t>
                      </a:r>
                      <a:endParaRPr lang="en-ZA"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451261052"/>
                  </a:ext>
                </a:extLst>
              </a:tr>
            </a:tbl>
          </a:graphicData>
        </a:graphic>
      </p:graphicFrame>
      <p:sp>
        <p:nvSpPr>
          <p:cNvPr id="11" name="Right Brace 10"/>
          <p:cNvSpPr/>
          <p:nvPr/>
        </p:nvSpPr>
        <p:spPr>
          <a:xfrm rot="5400000">
            <a:off x="6521174" y="3911264"/>
            <a:ext cx="140252" cy="20574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p:cNvSpPr txBox="1"/>
          <p:nvPr/>
        </p:nvSpPr>
        <p:spPr>
          <a:xfrm>
            <a:off x="5943600" y="5010090"/>
            <a:ext cx="1337226" cy="400110"/>
          </a:xfrm>
          <a:prstGeom prst="rect">
            <a:avLst/>
          </a:prstGeom>
          <a:noFill/>
        </p:spPr>
        <p:txBody>
          <a:bodyPr wrap="none" rtlCol="0">
            <a:spAutoFit/>
          </a:bodyPr>
          <a:lstStyle/>
          <a:p>
            <a:r>
              <a:rPr lang="en-US" sz="2000" dirty="0" smtClean="0"/>
              <a:t>writes to z</a:t>
            </a:r>
            <a:endParaRPr lang="en-ZA" sz="2000" dirty="0"/>
          </a:p>
        </p:txBody>
      </p:sp>
      <p:sp>
        <p:nvSpPr>
          <p:cNvPr id="13" name="TextBox 12"/>
          <p:cNvSpPr txBox="1"/>
          <p:nvPr/>
        </p:nvSpPr>
        <p:spPr>
          <a:xfrm>
            <a:off x="3200400" y="3117238"/>
            <a:ext cx="2362200" cy="646331"/>
          </a:xfrm>
          <a:prstGeom prst="rect">
            <a:avLst/>
          </a:prstGeom>
          <a:noFill/>
        </p:spPr>
        <p:txBody>
          <a:bodyPr wrap="square" rtlCol="0">
            <a:spAutoFit/>
          </a:bodyPr>
          <a:lstStyle/>
          <a:p>
            <a:pPr algn="ctr"/>
            <a:r>
              <a:rPr lang="en-US" sz="3600" b="1" dirty="0" smtClean="0"/>
              <a:t>…</a:t>
            </a:r>
            <a:endParaRPr lang="en-ZA" sz="3600" b="1" dirty="0"/>
          </a:p>
        </p:txBody>
      </p:sp>
      <p:sp>
        <p:nvSpPr>
          <p:cNvPr id="17" name="Rounded Rectangular Callout 16"/>
          <p:cNvSpPr/>
          <p:nvPr/>
        </p:nvSpPr>
        <p:spPr>
          <a:xfrm>
            <a:off x="1828800" y="1371600"/>
            <a:ext cx="2324100" cy="762000"/>
          </a:xfrm>
          <a:prstGeom prst="wedgeRoundRectCallout">
            <a:avLst>
              <a:gd name="adj1" fmla="val -21520"/>
              <a:gd name="adj2" fmla="val 68122"/>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a:solidFill>
                  <a:schemeClr val="tx1"/>
                </a:solidFill>
              </a:rPr>
              <a:t>t</a:t>
            </a:r>
            <a:r>
              <a:rPr lang="en-GB" sz="2000" kern="0" dirty="0" smtClean="0">
                <a:solidFill>
                  <a:schemeClr val="tx1"/>
                </a:solidFill>
              </a:rPr>
              <a:t>imestamp of write</a:t>
            </a:r>
          </a:p>
          <a:p>
            <a:pPr marL="342900" lvl="0" indent="-342900" eaLnBrk="0" fontAlgn="base" hangingPunct="0">
              <a:spcAft>
                <a:spcPct val="0"/>
              </a:spcAft>
            </a:pPr>
            <a:r>
              <a:rPr lang="en-GB" sz="2000" kern="0" dirty="0" smtClean="0">
                <a:solidFill>
                  <a:schemeClr val="tx1"/>
                </a:solidFill>
              </a:rPr>
              <a:t>into buffer</a:t>
            </a:r>
            <a:endParaRPr lang="en-GB" sz="2000" dirty="0">
              <a:solidFill>
                <a:schemeClr val="tx1"/>
              </a:solidFill>
            </a:endParaRPr>
          </a:p>
        </p:txBody>
      </p:sp>
      <p:sp>
        <p:nvSpPr>
          <p:cNvPr id="19" name="TextBox 18"/>
          <p:cNvSpPr txBox="1"/>
          <p:nvPr/>
        </p:nvSpPr>
        <p:spPr>
          <a:xfrm rot="16200000" flipH="1">
            <a:off x="151358" y="3556370"/>
            <a:ext cx="668773" cy="400110"/>
          </a:xfrm>
          <a:prstGeom prst="rect">
            <a:avLst/>
          </a:prstGeom>
          <a:noFill/>
        </p:spPr>
        <p:txBody>
          <a:bodyPr wrap="none" rtlCol="0">
            <a:spAutoFit/>
          </a:bodyPr>
          <a:lstStyle/>
          <a:p>
            <a:r>
              <a:rPr lang="en-US" sz="2000" dirty="0" smtClean="0"/>
              <a:t>time</a:t>
            </a:r>
            <a:endParaRPr lang="en-ZA" sz="2000" dirty="0"/>
          </a:p>
        </p:txBody>
      </p:sp>
      <p:sp>
        <p:nvSpPr>
          <p:cNvPr id="22" name="Rounded Rectangular Callout 21"/>
          <p:cNvSpPr/>
          <p:nvPr/>
        </p:nvSpPr>
        <p:spPr>
          <a:xfrm>
            <a:off x="6324600" y="1371600"/>
            <a:ext cx="2590800" cy="762000"/>
          </a:xfrm>
          <a:prstGeom prst="wedgeRoundRectCallout">
            <a:avLst>
              <a:gd name="adj1" fmla="val -10554"/>
              <a:gd name="adj2" fmla="val 73283"/>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a:solidFill>
                  <a:schemeClr val="tx1"/>
                </a:solidFill>
              </a:rPr>
              <a:t>t</a:t>
            </a:r>
            <a:r>
              <a:rPr lang="en-GB" sz="2000" kern="0" dirty="0" smtClean="0">
                <a:solidFill>
                  <a:schemeClr val="tx1"/>
                </a:solidFill>
              </a:rPr>
              <a:t>imestamp of update</a:t>
            </a:r>
          </a:p>
          <a:p>
            <a:pPr marL="342900" lvl="0" indent="-342900" eaLnBrk="0" fontAlgn="base" hangingPunct="0">
              <a:spcAft>
                <a:spcPct val="0"/>
              </a:spcAft>
            </a:pPr>
            <a:r>
              <a:rPr lang="en-GB" sz="2000" kern="0" dirty="0" smtClean="0">
                <a:solidFill>
                  <a:schemeClr val="tx1"/>
                </a:solidFill>
              </a:rPr>
              <a:t>into shared memory</a:t>
            </a:r>
            <a:endParaRPr lang="en-GB" sz="2000" dirty="0">
              <a:solidFill>
                <a:schemeClr val="tx1"/>
              </a:solidFill>
            </a:endParaRPr>
          </a:p>
        </p:txBody>
      </p:sp>
      <p:sp>
        <p:nvSpPr>
          <p:cNvPr id="23" name="Rounded Rectangular Callout 22"/>
          <p:cNvSpPr/>
          <p:nvPr/>
        </p:nvSpPr>
        <p:spPr>
          <a:xfrm>
            <a:off x="3657600" y="4038600"/>
            <a:ext cx="3004984" cy="762000"/>
          </a:xfrm>
          <a:prstGeom prst="wedgeRoundRectCallout">
            <a:avLst>
              <a:gd name="adj1" fmla="val -57440"/>
              <a:gd name="adj2" fmla="val 21671"/>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342900" lvl="0" indent="-342900" eaLnBrk="0" fontAlgn="base" hangingPunct="0">
              <a:spcAft>
                <a:spcPct val="0"/>
              </a:spcAft>
            </a:pPr>
            <a:r>
              <a:rPr lang="en-GB" sz="2000" kern="0" dirty="0" smtClean="0">
                <a:solidFill>
                  <a:schemeClr val="tx1"/>
                </a:solidFill>
              </a:rPr>
              <a:t>buffer writes must </a:t>
            </a:r>
          </a:p>
          <a:p>
            <a:pPr marL="342900" lvl="0" indent="-342900" eaLnBrk="0" fontAlgn="base" hangingPunct="0">
              <a:spcAft>
                <a:spcPct val="0"/>
              </a:spcAft>
            </a:pPr>
            <a:r>
              <a:rPr lang="en-GB" sz="2000" kern="0" dirty="0" smtClean="0">
                <a:solidFill>
                  <a:schemeClr val="tx1"/>
                </a:solidFill>
              </a:rPr>
              <a:t>happen before updates</a:t>
            </a:r>
            <a:endParaRPr lang="en-GB" sz="2000" dirty="0">
              <a:solidFill>
                <a:schemeClr val="tx1"/>
              </a:solidFill>
            </a:endParaRPr>
          </a:p>
        </p:txBody>
      </p:sp>
      <p:sp>
        <p:nvSpPr>
          <p:cNvPr id="24" name="Right Brace 23"/>
          <p:cNvSpPr/>
          <p:nvPr/>
        </p:nvSpPr>
        <p:spPr>
          <a:xfrm>
            <a:off x="7816698" y="2804160"/>
            <a:ext cx="124303" cy="192024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TextBox 24"/>
          <p:cNvSpPr txBox="1"/>
          <p:nvPr/>
        </p:nvSpPr>
        <p:spPr>
          <a:xfrm rot="16200000" flipH="1">
            <a:off x="7522091" y="3527348"/>
            <a:ext cx="1167307" cy="400110"/>
          </a:xfrm>
          <a:prstGeom prst="rect">
            <a:avLst/>
          </a:prstGeom>
          <a:noFill/>
        </p:spPr>
        <p:txBody>
          <a:bodyPr wrap="none" rtlCol="0">
            <a:spAutoFit/>
          </a:bodyPr>
          <a:lstStyle/>
          <a:p>
            <a:r>
              <a:rPr lang="en-US" sz="2000" dirty="0" smtClean="0"/>
              <a:t>W writes</a:t>
            </a:r>
            <a:endParaRPr lang="en-ZA" sz="2000" dirty="0"/>
          </a:p>
        </p:txBody>
      </p:sp>
    </p:spTree>
    <p:extLst>
      <p:ext uri="{BB962C8B-B14F-4D97-AF65-F5344CB8AC3E}">
        <p14:creationId xmlns:p14="http://schemas.microsoft.com/office/powerpoint/2010/main" val="33978101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53400" y="0"/>
            <a:ext cx="990600" cy="79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152400" y="76200"/>
            <a:ext cx="9144000" cy="719137"/>
          </a:xfrm>
        </p:spPr>
        <p:txBody>
          <a:bodyPr/>
          <a:lstStyle/>
          <a:p>
            <a:r>
              <a:rPr lang="en-GB" spc="-130" dirty="0"/>
              <a:t>(Bounded)</a:t>
            </a:r>
            <a:r>
              <a:rPr lang="en-GB" sz="2400" spc="-130" dirty="0"/>
              <a:t> </a:t>
            </a:r>
            <a:r>
              <a:rPr lang="en-GB" spc="-130" dirty="0"/>
              <a:t>Verification</a:t>
            </a:r>
            <a:r>
              <a:rPr lang="en-GB" sz="2400" spc="-130" dirty="0"/>
              <a:t> </a:t>
            </a:r>
            <a:r>
              <a:rPr lang="en-GB" spc="-130" dirty="0"/>
              <a:t>with</a:t>
            </a:r>
            <a:r>
              <a:rPr lang="en-GB" sz="2400" spc="-130" dirty="0"/>
              <a:t> </a:t>
            </a:r>
            <a:r>
              <a:rPr lang="en-GB" spc="-130" dirty="0" smtClean="0"/>
              <a:t>IMU-based</a:t>
            </a:r>
            <a:r>
              <a:rPr lang="en-GB" sz="2400" spc="-130" dirty="0" smtClean="0"/>
              <a:t> </a:t>
            </a:r>
            <a:r>
              <a:rPr lang="en-GB" spc="-130" dirty="0" smtClean="0"/>
              <a:t>TSO</a:t>
            </a:r>
            <a:r>
              <a:rPr lang="en-GB" sz="2400" spc="-130" dirty="0" smtClean="0"/>
              <a:t> </a:t>
            </a:r>
            <a:r>
              <a:rPr lang="en-GB" spc="-130" dirty="0" smtClean="0"/>
              <a:t>SMAs</a:t>
            </a:r>
            <a:endParaRPr lang="en-ZA" spc="-130" dirty="0"/>
          </a:p>
        </p:txBody>
      </p:sp>
      <p:sp>
        <p:nvSpPr>
          <p:cNvPr id="3" name="Content Placeholder 2"/>
          <p:cNvSpPr>
            <a:spLocks noGrp="1"/>
          </p:cNvSpPr>
          <p:nvPr>
            <p:ph idx="1"/>
          </p:nvPr>
        </p:nvSpPr>
        <p:spPr>
          <a:xfrm>
            <a:off x="228600" y="914400"/>
            <a:ext cx="8763000" cy="2362200"/>
          </a:xfrm>
        </p:spPr>
        <p:txBody>
          <a:bodyPr/>
          <a:lstStyle/>
          <a:p>
            <a:pPr marL="0" indent="0">
              <a:buNone/>
            </a:pPr>
            <a:r>
              <a:rPr lang="en-US" sz="2600" dirty="0" smtClean="0"/>
              <a:t>Implementation of </a:t>
            </a:r>
            <a:r>
              <a:rPr lang="en-US" dirty="0" smtClean="0">
                <a:latin typeface="Lucida Console" panose="020B0609040504020204" pitchFamily="49" charset="0"/>
              </a:rPr>
              <a:t>read</a:t>
            </a:r>
            <a:r>
              <a:rPr lang="en-US" sz="2600" dirty="0" smtClean="0"/>
              <a:t> (see paper for </a:t>
            </a:r>
            <a:r>
              <a:rPr lang="en-US" dirty="0" smtClean="0">
                <a:latin typeface="Lucida Console" panose="020B0609040504020204" pitchFamily="49" charset="0"/>
              </a:rPr>
              <a:t>write</a:t>
            </a:r>
            <a:r>
              <a:rPr lang="en-US" dirty="0" smtClean="0"/>
              <a:t> and </a:t>
            </a:r>
            <a:r>
              <a:rPr lang="en-US" dirty="0" smtClean="0">
                <a:latin typeface="Lucida Console" panose="020B0609040504020204" pitchFamily="49" charset="0"/>
              </a:rPr>
              <a:t>fence</a:t>
            </a:r>
            <a:r>
              <a:rPr lang="en-US" sz="2600" dirty="0" smtClean="0"/>
              <a:t>):</a:t>
            </a:r>
            <a:endParaRPr lang="en-ZA" sz="2600" dirty="0" smtClean="0">
              <a:solidFill>
                <a:srgbClr val="0000FF"/>
              </a:solidFill>
            </a:endParaRPr>
          </a:p>
        </p:txBody>
      </p:sp>
      <p:sp>
        <p:nvSpPr>
          <p:cNvPr id="5" name="TextBox 4"/>
          <p:cNvSpPr txBox="1"/>
          <p:nvPr/>
        </p:nvSpPr>
        <p:spPr>
          <a:xfrm>
            <a:off x="228600" y="1456745"/>
            <a:ext cx="8229600" cy="4555093"/>
          </a:xfrm>
          <a:prstGeom prst="rect">
            <a:avLst/>
          </a:prstGeom>
          <a:noFill/>
        </p:spPr>
        <p:txBody>
          <a:bodyPr wrap="square" rtlCol="0">
            <a:spAutoFit/>
          </a:bodyPr>
          <a:lstStyle/>
          <a:p>
            <a:pPr>
              <a:spcAft>
                <a:spcPts val="300"/>
              </a:spcAft>
            </a:pPr>
            <a:r>
              <a:rPr lang="en-ZA" sz="2000" b="1" dirty="0" err="1" smtClean="0">
                <a:latin typeface="Lucida Console" panose="020B0609040504020204" pitchFamily="49" charset="0"/>
              </a:rPr>
              <a:t>int</a:t>
            </a:r>
            <a:r>
              <a:rPr lang="en-ZA" sz="2000" b="1" dirty="0" smtClean="0">
                <a:latin typeface="Lucida Console" panose="020B0609040504020204" pitchFamily="49" charset="0"/>
              </a:rPr>
              <a:t> </a:t>
            </a:r>
            <a:r>
              <a:rPr lang="en-ZA" sz="2000" b="1" dirty="0">
                <a:latin typeface="Lucida Console" panose="020B0609040504020204" pitchFamily="49" charset="0"/>
              </a:rPr>
              <a:t>read(</a:t>
            </a:r>
            <a:r>
              <a:rPr lang="en-ZA" sz="2000" b="1" dirty="0" err="1">
                <a:latin typeface="Lucida Console" panose="020B0609040504020204" pitchFamily="49" charset="0"/>
              </a:rPr>
              <a:t>uint</a:t>
            </a:r>
            <a:r>
              <a:rPr lang="en-ZA" sz="2000" b="1" dirty="0">
                <a:latin typeface="Lucida Console" panose="020B0609040504020204" pitchFamily="49" charset="0"/>
              </a:rPr>
              <a:t> v</a:t>
            </a: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if(</a:t>
            </a:r>
            <a:r>
              <a:rPr lang="en-ZA" sz="2000" b="1" dirty="0" err="1" smtClean="0">
                <a:latin typeface="Lucida Console" panose="020B0609040504020204" pitchFamily="49" charset="0"/>
              </a:rPr>
              <a:t>is_terminated</a:t>
            </a:r>
            <a:r>
              <a:rPr lang="en-ZA" sz="2000" b="1" dirty="0" smtClean="0">
                <a:latin typeface="Lucida Console" panose="020B0609040504020204" pitchFamily="49" charset="0"/>
              </a:rPr>
              <a:t>(t</a:t>
            </a:r>
            <a:r>
              <a:rPr lang="en-ZA" sz="2000" b="1" dirty="0">
                <a:latin typeface="Lucida Console" panose="020B0609040504020204" pitchFamily="49" charset="0"/>
              </a:rPr>
              <a:t>)) return 0;</a:t>
            </a:r>
          </a:p>
          <a:p>
            <a:pPr>
              <a:spcAft>
                <a:spcPts val="300"/>
              </a:spcAft>
            </a:pPr>
            <a:r>
              <a:rPr lang="en-ZA" sz="2000" b="1" dirty="0">
                <a:latin typeface="Lucida Console" panose="020B0609040504020204" pitchFamily="49" charset="0"/>
              </a:rPr>
              <a:t>  </a:t>
            </a:r>
            <a:r>
              <a:rPr lang="en-ZA" sz="2000" b="1" dirty="0" err="1">
                <a:latin typeface="Lucida Console" panose="020B0609040504020204" pitchFamily="49" charset="0"/>
              </a:rPr>
              <a:t>uint</a:t>
            </a:r>
            <a:r>
              <a:rPr lang="en-ZA" sz="2000" b="1" dirty="0">
                <a:latin typeface="Lucida Console" panose="020B0609040504020204" pitchFamily="49" charset="0"/>
              </a:rPr>
              <a:t> </a:t>
            </a:r>
            <a:r>
              <a:rPr lang="en-ZA" sz="2000" b="1" dirty="0" smtClean="0">
                <a:latin typeface="Lucida Console" panose="020B0609040504020204" pitchFamily="49" charset="0"/>
              </a:rPr>
              <a:t>j = *;</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a:t>
            </a:r>
            <a:r>
              <a:rPr lang="en-ZA" sz="2000" b="1" dirty="0">
                <a:latin typeface="Lucida Console" panose="020B0609040504020204" pitchFamily="49" charset="0"/>
              </a:rPr>
              <a:t>k</a:t>
            </a:r>
            <a:r>
              <a:rPr lang="en-ZA" sz="2000" b="1" dirty="0" smtClean="0">
                <a:latin typeface="Lucida Console" panose="020B0609040504020204" pitchFamily="49" charset="0"/>
              </a:rPr>
              <a:t> </a:t>
            </a:r>
            <a:r>
              <a:rPr lang="en-ZA" sz="2000" b="1" dirty="0">
                <a:latin typeface="Lucida Console" panose="020B0609040504020204" pitchFamily="49" charset="0"/>
              </a:rPr>
              <a:t>= </a:t>
            </a:r>
            <a:r>
              <a:rPr lang="en-ZA" sz="2000" b="1" dirty="0" err="1" smtClean="0">
                <a:latin typeface="Lucida Console" panose="020B0609040504020204" pitchFamily="49" charset="0"/>
              </a:rPr>
              <a:t>thr_pos</a:t>
            </a:r>
            <a:r>
              <a:rPr lang="en-ZA" sz="2000" b="1" dirty="0" smtClean="0">
                <a:latin typeface="Lucida Console" panose="020B0609040504020204" pitchFamily="49" charset="0"/>
              </a:rPr>
              <a:t>[v</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a:t>
            </a:r>
            <a:r>
              <a:rPr lang="en-ZA" sz="2000" b="1" dirty="0" err="1">
                <a:latin typeface="Lucida Console" panose="020B0609040504020204" pitchFamily="49" charset="0"/>
              </a:rPr>
              <a:t>nxt_write</a:t>
            </a:r>
            <a:r>
              <a:rPr lang="en-ZA" sz="2000" b="1" dirty="0">
                <a:latin typeface="Lucida Console" panose="020B0609040504020204" pitchFamily="49" charset="0"/>
              </a:rPr>
              <a:t> = </a:t>
            </a:r>
            <a:r>
              <a:rPr lang="en-ZA" sz="2000" b="1" dirty="0" err="1" smtClean="0">
                <a:latin typeface="Lucida Console" panose="020B0609040504020204" pitchFamily="49" charset="0"/>
              </a:rPr>
              <a:t>thr_next_write</a:t>
            </a:r>
            <a:r>
              <a:rPr lang="en-ZA" sz="2000" b="1" dirty="0" smtClean="0">
                <a:latin typeface="Lucida Console" panose="020B0609040504020204" pitchFamily="49" charset="0"/>
              </a:rPr>
              <a:t>[v][k][</a:t>
            </a:r>
            <a:r>
              <a:rPr lang="en-ZA" sz="2000" b="1" dirty="0">
                <a:latin typeface="Lucida Console" panose="020B0609040504020204" pitchFamily="49" charset="0"/>
              </a:rPr>
              <a:t>t];</a:t>
            </a: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uint</a:t>
            </a:r>
            <a:r>
              <a:rPr lang="en-ZA" sz="2000" b="1" dirty="0" smtClean="0">
                <a:latin typeface="Lucida Console" panose="020B0609040504020204" pitchFamily="49" charset="0"/>
              </a:rPr>
              <a:t> </a:t>
            </a:r>
            <a:r>
              <a:rPr lang="en-ZA" sz="2000" b="1" dirty="0" err="1">
                <a:latin typeface="Lucida Console" panose="020B0609040504020204" pitchFamily="49" charset="0"/>
              </a:rPr>
              <a:t>fst_write</a:t>
            </a:r>
            <a:r>
              <a:rPr lang="en-ZA" sz="2000" b="1" dirty="0">
                <a:latin typeface="Lucida Console" panose="020B0609040504020204" pitchFamily="49" charset="0"/>
              </a:rPr>
              <a:t> = </a:t>
            </a:r>
            <a:r>
              <a:rPr lang="en-ZA" sz="2000" b="1" dirty="0" err="1" smtClean="0">
                <a:latin typeface="Lucida Console" panose="020B0609040504020204" pitchFamily="49" charset="0"/>
              </a:rPr>
              <a:t>thr_next_write</a:t>
            </a:r>
            <a:r>
              <a:rPr lang="en-ZA" sz="2000" b="1" dirty="0" smtClean="0">
                <a:latin typeface="Lucida Console" panose="020B0609040504020204" pitchFamily="49" charset="0"/>
              </a:rPr>
              <a:t>[v</a:t>
            </a:r>
            <a:r>
              <a:rPr lang="en-ZA" sz="2000" b="1" dirty="0">
                <a:latin typeface="Lucida Console" panose="020B0609040504020204" pitchFamily="49" charset="0"/>
              </a:rPr>
              <a:t>][0][t];</a:t>
            </a:r>
          </a:p>
          <a:p>
            <a:pPr>
              <a:spcAft>
                <a:spcPts val="300"/>
              </a:spcAft>
            </a:pPr>
            <a:r>
              <a:rPr lang="en-ZA" sz="2000" b="1" dirty="0" smtClean="0">
                <a:latin typeface="Lucida Console" panose="020B0609040504020204" pitchFamily="49" charset="0"/>
              </a:rPr>
              <a:t>  assume( (j </a:t>
            </a:r>
            <a:r>
              <a:rPr lang="en-ZA" sz="2000" b="1" dirty="0">
                <a:latin typeface="Lucida Console" panose="020B0609040504020204" pitchFamily="49" charset="0"/>
              </a:rPr>
              <a:t>&gt;=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a:t>
            </a:r>
          </a:p>
          <a:p>
            <a:pPr>
              <a:spcAft>
                <a:spcPts val="300"/>
              </a:spcAft>
            </a:pPr>
            <a:r>
              <a:rPr lang="en-ZA" sz="2000" b="1" dirty="0">
                <a:latin typeface="Lucida Console" panose="020B0609040504020204" pitchFamily="49" charset="0"/>
              </a:rPr>
              <a:t> </a:t>
            </a:r>
            <a:r>
              <a:rPr lang="en-ZA" sz="2000" b="1" dirty="0" smtClean="0">
                <a:latin typeface="Lucida Console" panose="020B0609040504020204" pitchFamily="49" charset="0"/>
              </a:rPr>
              <a:t>      &amp;&amp; (j </a:t>
            </a:r>
            <a:r>
              <a:rPr lang="en-ZA" sz="2000" b="1" dirty="0">
                <a:latin typeface="Lucida Console" panose="020B0609040504020204" pitchFamily="49" charset="0"/>
              </a:rPr>
              <a:t>&lt; </a:t>
            </a:r>
            <a:r>
              <a:rPr lang="en-ZA" sz="2000" b="1" dirty="0" smtClean="0">
                <a:latin typeface="Lucida Console" panose="020B0609040504020204" pitchFamily="49" charset="0"/>
              </a:rPr>
              <a:t> </a:t>
            </a:r>
            <a:r>
              <a:rPr lang="en-ZA" sz="2000" b="1" dirty="0" err="1" smtClean="0">
                <a:latin typeface="Lucida Console" panose="020B0609040504020204" pitchFamily="49" charset="0"/>
              </a:rPr>
              <a:t>bts</a:t>
            </a:r>
            <a:r>
              <a:rPr lang="en-ZA" sz="2000" b="1" dirty="0" smtClean="0">
                <a:latin typeface="Lucida Console" panose="020B0609040504020204" pitchFamily="49" charset="0"/>
              </a:rPr>
              <a:t>[v</a:t>
            </a:r>
            <a:r>
              <a:rPr lang="en-ZA" sz="2000" b="1" dirty="0">
                <a:latin typeface="Lucida Console" panose="020B0609040504020204" pitchFamily="49" charset="0"/>
              </a:rPr>
              <a:t>][</a:t>
            </a:r>
            <a:r>
              <a:rPr lang="en-ZA" sz="2000" b="1" dirty="0" err="1">
                <a:latin typeface="Lucida Console" panose="020B0609040504020204" pitchFamily="49" charset="0"/>
              </a:rPr>
              <a:t>nxt_write</a:t>
            </a:r>
            <a:r>
              <a:rPr lang="en-ZA" sz="2000" b="1" dirty="0" smtClean="0">
                <a:latin typeface="Lucida Console" panose="020B0609040504020204" pitchFamily="49" charset="0"/>
              </a:rPr>
              <a:t>]) );</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a:t>
            </a:r>
            <a:r>
              <a:rPr lang="en-ZA" sz="2000" b="1" dirty="0">
                <a:latin typeface="Lucida Console" panose="020B0609040504020204" pitchFamily="49" charset="0"/>
              </a:rPr>
              <a:t>] = </a:t>
            </a:r>
            <a:r>
              <a:rPr lang="en-ZA" sz="2000" b="1" dirty="0" smtClean="0">
                <a:latin typeface="Lucida Console" panose="020B0609040504020204" pitchFamily="49" charset="0"/>
              </a:rPr>
              <a:t>j;</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if</a:t>
            </a:r>
            <a:r>
              <a:rPr lang="en-ZA" sz="2000" b="1" dirty="0">
                <a:latin typeface="Lucida Console" panose="020B0609040504020204" pitchFamily="49" charset="0"/>
              </a:rPr>
              <a:t>( </a:t>
            </a:r>
            <a:r>
              <a:rPr lang="en-ZA" sz="2000" b="1" dirty="0" err="1">
                <a:latin typeface="Lucida Console" panose="020B0609040504020204" pitchFamily="49" charset="0"/>
              </a:rPr>
              <a:t>fst_write</a:t>
            </a:r>
            <a:r>
              <a:rPr lang="en-ZA" sz="2000" b="1" dirty="0">
                <a:latin typeface="Lucida Console" panose="020B0609040504020204" pitchFamily="49" charset="0"/>
              </a:rPr>
              <a:t> &lt;= </a:t>
            </a:r>
            <a:r>
              <a:rPr lang="en-ZA" sz="2000" b="1" dirty="0" smtClean="0">
                <a:latin typeface="Lucida Console" panose="020B0609040504020204" pitchFamily="49" charset="0"/>
              </a:rPr>
              <a:t>k &amp;&amp; </a:t>
            </a:r>
            <a:r>
              <a:rPr lang="en-ZA" sz="2000" b="1" dirty="0" err="1" smtClean="0">
                <a:latin typeface="Lucida Console" panose="020B0609040504020204" pitchFamily="49" charset="0"/>
              </a:rPr>
              <a:t>ts</a:t>
            </a:r>
            <a:r>
              <a:rPr lang="en-ZA" sz="2000" b="1" dirty="0" smtClean="0">
                <a:latin typeface="Lucida Console" panose="020B0609040504020204" pitchFamily="49" charset="0"/>
              </a:rPr>
              <a:t>[v][k] </a:t>
            </a:r>
            <a:r>
              <a:rPr lang="en-ZA" sz="2000" b="1" dirty="0">
                <a:latin typeface="Lucida Console" panose="020B0609040504020204" pitchFamily="49" charset="0"/>
              </a:rPr>
              <a:t>&gt; </a:t>
            </a:r>
            <a:r>
              <a:rPr lang="en-ZA" sz="2000" b="1" dirty="0" err="1" smtClean="0">
                <a:latin typeface="Lucida Console" panose="020B0609040504020204" pitchFamily="49" charset="0"/>
              </a:rPr>
              <a:t>cur_ts</a:t>
            </a:r>
            <a:r>
              <a:rPr lang="en-ZA" sz="2000" b="1" dirty="0" smtClean="0">
                <a:latin typeface="Lucida Console" panose="020B0609040504020204" pitchFamily="49" charset="0"/>
              </a:rPr>
              <a:t>[t] ) </a:t>
            </a:r>
          </a:p>
          <a:p>
            <a:pPr>
              <a:spcAft>
                <a:spcPts val="300"/>
              </a:spcAft>
            </a:pPr>
            <a:r>
              <a:rPr lang="en-ZA" sz="2000" b="1" dirty="0">
                <a:latin typeface="Lucida Console" panose="020B0609040504020204" pitchFamily="49" charset="0"/>
              </a:rPr>
              <a:t> </a:t>
            </a:r>
            <a:r>
              <a:rPr lang="en-ZA" sz="2000" b="1" dirty="0" smtClean="0">
                <a:latin typeface="Lucida Console" panose="020B0609040504020204" pitchFamily="49" charset="0"/>
              </a:rPr>
              <a:t>   return </a:t>
            </a:r>
            <a:r>
              <a:rPr lang="en-ZA" sz="2000" b="1" dirty="0" err="1" smtClean="0">
                <a:latin typeface="Lucida Console" panose="020B0609040504020204" pitchFamily="49" charset="0"/>
              </a:rPr>
              <a:t>val</a:t>
            </a:r>
            <a:r>
              <a:rPr lang="en-ZA" sz="2000" b="1" dirty="0" smtClean="0">
                <a:latin typeface="Lucida Console" panose="020B0609040504020204" pitchFamily="49" charset="0"/>
              </a:rPr>
              <a:t>[v][k];</a:t>
            </a:r>
            <a:endParaRPr lang="en-ZA" sz="2000" b="1" dirty="0">
              <a:latin typeface="Lucida Console" panose="020B0609040504020204" pitchFamily="49" charset="0"/>
            </a:endParaRPr>
          </a:p>
          <a:p>
            <a:pPr>
              <a:spcAft>
                <a:spcPts val="300"/>
              </a:spcAft>
            </a:pPr>
            <a:r>
              <a:rPr lang="en-ZA" sz="2000" b="1" dirty="0" smtClean="0">
                <a:latin typeface="Lucida Console" panose="020B0609040504020204" pitchFamily="49" charset="0"/>
              </a:rPr>
              <a:t>  return </a:t>
            </a:r>
            <a:r>
              <a:rPr lang="en-ZA" sz="2000" b="1" dirty="0" err="1" smtClean="0">
                <a:latin typeface="Lucida Console" panose="020B0609040504020204" pitchFamily="49" charset="0"/>
              </a:rPr>
              <a:t>read_SC</a:t>
            </a:r>
            <a:r>
              <a:rPr lang="en-ZA" sz="2000" b="1" dirty="0" smtClean="0">
                <a:latin typeface="Lucida Console" panose="020B0609040504020204" pitchFamily="49" charset="0"/>
              </a:rPr>
              <a:t>(</a:t>
            </a:r>
            <a:r>
              <a:rPr lang="en-ZA" sz="2000" b="1" dirty="0" err="1" smtClean="0">
                <a:latin typeface="Lucida Console" panose="020B0609040504020204" pitchFamily="49" charset="0"/>
              </a:rPr>
              <a:t>v,t</a:t>
            </a:r>
            <a:r>
              <a:rPr lang="en-ZA" sz="2000" b="1" dirty="0" smtClean="0">
                <a:latin typeface="Lucida Console" panose="020B0609040504020204" pitchFamily="49" charset="0"/>
              </a:rPr>
              <a:t>);</a:t>
            </a:r>
          </a:p>
          <a:p>
            <a:pPr>
              <a:spcAft>
                <a:spcPts val="300"/>
              </a:spcAft>
            </a:pPr>
            <a:r>
              <a:rPr lang="en-ZA" sz="2000" b="1" dirty="0" smtClean="0">
                <a:latin typeface="Lucida Console" panose="020B0609040504020204" pitchFamily="49" charset="0"/>
              </a:rPr>
              <a:t>}</a:t>
            </a:r>
            <a:endParaRPr lang="en-ZA" sz="2000" b="1" dirty="0">
              <a:latin typeface="Lucida Console" panose="020B0609040504020204" pitchFamily="49" charset="0"/>
            </a:endParaRPr>
          </a:p>
        </p:txBody>
      </p:sp>
      <p:sp>
        <p:nvSpPr>
          <p:cNvPr id="14" name="Rounded Rectangular Callout 13"/>
          <p:cNvSpPr/>
          <p:nvPr/>
        </p:nvSpPr>
        <p:spPr>
          <a:xfrm>
            <a:off x="4572000" y="2362200"/>
            <a:ext cx="4343400" cy="1033463"/>
          </a:xfrm>
          <a:prstGeom prst="wedgeRoundRectCallout">
            <a:avLst>
              <a:gd name="adj1" fmla="val -46707"/>
              <a:gd name="adj2" fmla="val 98739"/>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randomly increase t’s timestamp</a:t>
            </a:r>
          </a:p>
          <a:p>
            <a:pPr marL="342900" lvl="0" indent="-342900" eaLnBrk="0" fontAlgn="base" hangingPunct="0">
              <a:spcAft>
                <a:spcPct val="0"/>
              </a:spcAft>
            </a:pPr>
            <a:r>
              <a:rPr lang="en-GB" sz="2000" kern="0" dirty="0" smtClean="0">
                <a:solidFill>
                  <a:schemeClr val="tx1"/>
                </a:solidFill>
              </a:rPr>
              <a:t>(but not beyond next write to buffer)</a:t>
            </a:r>
          </a:p>
          <a:p>
            <a:pPr marL="342900" lvl="0" indent="-342900" eaLnBrk="0" fontAlgn="base" hangingPunct="0">
              <a:spcAft>
                <a:spcPct val="0"/>
              </a:spcAft>
            </a:pPr>
            <a:r>
              <a:rPr lang="en-GB" sz="2000" kern="0" dirty="0" smtClean="0">
                <a:solidFill>
                  <a:schemeClr val="tx1"/>
                </a:solidFill>
              </a:rPr>
              <a:t>to model buffer flushing into memory</a:t>
            </a:r>
            <a:endParaRPr lang="en-GB" sz="2000" dirty="0">
              <a:solidFill>
                <a:schemeClr val="tx1"/>
              </a:solidFill>
            </a:endParaRPr>
          </a:p>
        </p:txBody>
      </p:sp>
      <p:sp>
        <p:nvSpPr>
          <p:cNvPr id="15" name="Rounded Rectangular Callout 14"/>
          <p:cNvSpPr/>
          <p:nvPr/>
        </p:nvSpPr>
        <p:spPr>
          <a:xfrm>
            <a:off x="4849761" y="5249838"/>
            <a:ext cx="2541639" cy="762000"/>
          </a:xfrm>
          <a:prstGeom prst="wedgeRoundRectCallout">
            <a:avLst>
              <a:gd name="adj1" fmla="val -36822"/>
              <a:gd name="adj2" fmla="val -91878"/>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smtClean="0">
                <a:solidFill>
                  <a:schemeClr val="tx1"/>
                </a:solidFill>
              </a:rPr>
              <a:t>return buffered value</a:t>
            </a:r>
          </a:p>
          <a:p>
            <a:pPr marL="342900" lvl="0" indent="-342900" eaLnBrk="0" fontAlgn="base" hangingPunct="0">
              <a:spcAft>
                <a:spcPct val="0"/>
              </a:spcAft>
            </a:pPr>
            <a:r>
              <a:rPr lang="en-GB" sz="2000" kern="0" dirty="0" smtClean="0">
                <a:solidFill>
                  <a:schemeClr val="tx1"/>
                </a:solidFill>
              </a:rPr>
              <a:t>if not yet flushed </a:t>
            </a:r>
            <a:endParaRPr lang="en-GB" sz="2000" dirty="0">
              <a:solidFill>
                <a:schemeClr val="tx1"/>
              </a:solidFill>
            </a:endParaRPr>
          </a:p>
        </p:txBody>
      </p:sp>
      <p:sp>
        <p:nvSpPr>
          <p:cNvPr id="17" name="Rounded Rectangular Callout 16"/>
          <p:cNvSpPr/>
          <p:nvPr/>
        </p:nvSpPr>
        <p:spPr>
          <a:xfrm>
            <a:off x="1752600" y="5791200"/>
            <a:ext cx="2819400" cy="535751"/>
          </a:xfrm>
          <a:prstGeom prst="wedgeRoundRectCallout">
            <a:avLst>
              <a:gd name="adj1" fmla="val -36587"/>
              <a:gd name="adj2" fmla="val -91517"/>
              <a:gd name="adj3" fmla="val 16667"/>
            </a:avLst>
          </a:prstGeom>
          <a:solidFill>
            <a:schemeClr val="bg1"/>
          </a:solidFill>
          <a:ln>
            <a:solidFill>
              <a:schemeClr val="tx1"/>
            </a:solidFill>
          </a:ln>
          <a:effectLst>
            <a:outerShdw blurRad="50800" dist="38100" dir="2700000" sx="102000" sy="102000" algn="tl"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40" rIns="0" rtlCol="0" anchor="ctr"/>
          <a:lstStyle/>
          <a:p>
            <a:pPr marL="342900" lvl="0" indent="-342900" eaLnBrk="0" fontAlgn="base" hangingPunct="0">
              <a:spcAft>
                <a:spcPct val="0"/>
              </a:spcAft>
            </a:pPr>
            <a:r>
              <a:rPr lang="en-GB" sz="2000" kern="0" dirty="0">
                <a:solidFill>
                  <a:schemeClr val="tx1"/>
                </a:solidFill>
              </a:rPr>
              <a:t>else perform SC read</a:t>
            </a:r>
            <a:endParaRPr lang="en-GB" sz="2000" dirty="0">
              <a:solidFill>
                <a:schemeClr val="tx1"/>
              </a:solidFill>
            </a:endParaRPr>
          </a:p>
        </p:txBody>
      </p:sp>
    </p:spTree>
    <p:extLst>
      <p:ext uri="{BB962C8B-B14F-4D97-AF65-F5344CB8AC3E}">
        <p14:creationId xmlns:p14="http://schemas.microsoft.com/office/powerpoint/2010/main" val="885922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53400" y="0"/>
            <a:ext cx="990600" cy="795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p:nvPr>
        </p:nvSpPr>
        <p:spPr>
          <a:xfrm>
            <a:off x="152400" y="76200"/>
            <a:ext cx="9144000" cy="719137"/>
          </a:xfrm>
        </p:spPr>
        <p:txBody>
          <a:bodyPr/>
          <a:lstStyle/>
          <a:p>
            <a:r>
              <a:rPr lang="en-GB" spc="-130" dirty="0"/>
              <a:t>(Bounded)</a:t>
            </a:r>
            <a:r>
              <a:rPr lang="en-GB" sz="2400" spc="-130" dirty="0"/>
              <a:t> </a:t>
            </a:r>
            <a:r>
              <a:rPr lang="en-GB" spc="-130" dirty="0"/>
              <a:t>Verification</a:t>
            </a:r>
            <a:r>
              <a:rPr lang="en-GB" sz="2400" spc="-130" dirty="0"/>
              <a:t> </a:t>
            </a:r>
            <a:r>
              <a:rPr lang="en-GB" spc="-130" dirty="0"/>
              <a:t>with</a:t>
            </a:r>
            <a:r>
              <a:rPr lang="en-GB" sz="2400" spc="-130" dirty="0"/>
              <a:t> </a:t>
            </a:r>
            <a:r>
              <a:rPr lang="en-GB" spc="-130" dirty="0" smtClean="0"/>
              <a:t>IMU-based</a:t>
            </a:r>
            <a:r>
              <a:rPr lang="en-GB" sz="2400" spc="-130" dirty="0" smtClean="0"/>
              <a:t> </a:t>
            </a:r>
            <a:r>
              <a:rPr lang="en-GB" spc="-130" dirty="0"/>
              <a:t>P</a:t>
            </a:r>
            <a:r>
              <a:rPr lang="en-GB" spc="-130" dirty="0" smtClean="0"/>
              <a:t>SO</a:t>
            </a:r>
            <a:r>
              <a:rPr lang="en-GB" sz="2400" spc="-130" dirty="0" smtClean="0"/>
              <a:t> </a:t>
            </a:r>
            <a:r>
              <a:rPr lang="en-GB" spc="-130" dirty="0" smtClean="0"/>
              <a:t>SMAs</a:t>
            </a:r>
            <a:endParaRPr lang="en-ZA" spc="-130" dirty="0"/>
          </a:p>
        </p:txBody>
      </p:sp>
      <p:sp>
        <p:nvSpPr>
          <p:cNvPr id="3" name="Content Placeholder 2"/>
          <p:cNvSpPr>
            <a:spLocks noGrp="1"/>
          </p:cNvSpPr>
          <p:nvPr>
            <p:ph idx="1"/>
          </p:nvPr>
        </p:nvSpPr>
        <p:spPr>
          <a:xfrm>
            <a:off x="228600" y="914400"/>
            <a:ext cx="8763000" cy="2362200"/>
          </a:xfrm>
        </p:spPr>
        <p:txBody>
          <a:bodyPr/>
          <a:lstStyle/>
          <a:p>
            <a:pPr marL="0" indent="0">
              <a:buNone/>
            </a:pPr>
            <a:r>
              <a:rPr lang="en-US" sz="2600" dirty="0" smtClean="0"/>
              <a:t>Changes required to write, to reflect FIFO per variable instead of entire buffer</a:t>
            </a:r>
          </a:p>
          <a:p>
            <a:pPr marL="0" indent="0">
              <a:buNone/>
            </a:pPr>
            <a:r>
              <a:rPr lang="en-US" dirty="0" smtClean="0">
                <a:sym typeface="Symbol" panose="05050102010706020507" pitchFamily="18" charset="2"/>
              </a:rPr>
              <a:t> SMA </a:t>
            </a:r>
            <a:r>
              <a:rPr lang="en-US" sz="2600" dirty="0" smtClean="0"/>
              <a:t>implementation becomes simpler!</a:t>
            </a:r>
          </a:p>
          <a:p>
            <a:pPr marL="0" indent="0">
              <a:buNone/>
            </a:pPr>
            <a:r>
              <a:rPr lang="en-US" sz="2600" dirty="0" smtClean="0"/>
              <a:t>(See paper for details)</a:t>
            </a:r>
            <a:endParaRPr lang="en-ZA" sz="2600" dirty="0" smtClean="0">
              <a:solidFill>
                <a:srgbClr val="0000FF"/>
              </a:solidFill>
            </a:endParaRPr>
          </a:p>
        </p:txBody>
      </p:sp>
    </p:spTree>
    <p:extLst>
      <p:ext uri="{BB962C8B-B14F-4D97-AF65-F5344CB8AC3E}">
        <p14:creationId xmlns:p14="http://schemas.microsoft.com/office/powerpoint/2010/main" val="264668933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772400" y="0"/>
            <a:ext cx="1371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3" name="Rectangle 1"/>
          <p:cNvSpPr>
            <a:spLocks noChangeArrowheads="1"/>
          </p:cNvSpPr>
          <p:nvPr/>
        </p:nvSpPr>
        <p:spPr bwMode="auto">
          <a:xfrm>
            <a:off x="0" y="2743200"/>
            <a:ext cx="9144000" cy="3968864"/>
          </a:xfrm>
          <a:prstGeom prst="rect">
            <a:avLst/>
          </a:prstGeom>
          <a:noFill/>
          <a:ln w="9360">
            <a:noFill/>
            <a:miter lim="800000"/>
            <a:headEnd/>
            <a:tailEnd/>
          </a:ln>
          <a:effectLst/>
        </p:spPr>
        <p:txBody>
          <a:bodyPr wrap="square" lIns="90000" tIns="45000" rIns="90000" bIns="45000">
            <a:spAutoFit/>
          </a:bodyPr>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s-ES" sz="2800" dirty="0" err="1"/>
              <a:t>Ermenegildo</a:t>
            </a:r>
            <a:r>
              <a:rPr lang="es-ES" sz="2800" dirty="0"/>
              <a:t> </a:t>
            </a:r>
            <a:r>
              <a:rPr lang="es-ES" sz="2800" dirty="0" err="1"/>
              <a:t>Tomasco</a:t>
            </a:r>
            <a:r>
              <a:rPr lang="en-US" sz="2800" baseline="30000" dirty="0">
                <a:solidFill>
                  <a:prstClr val="black"/>
                </a:solidFill>
                <a:latin typeface="Arial" pitchFamily="34" charset="0"/>
                <a:ea typeface="WenQuanYi Zen Hei" charset="0"/>
                <a:cs typeface="Arial" pitchFamily="34" charset="0"/>
              </a:rPr>
              <a:t>1</a:t>
            </a:r>
            <a:r>
              <a:rPr lang="es-ES" sz="2800" dirty="0"/>
              <a:t>, </a:t>
            </a:r>
            <a:r>
              <a:rPr lang="es-ES" sz="2800" dirty="0" err="1"/>
              <a:t>Truc</a:t>
            </a:r>
            <a:r>
              <a:rPr lang="es-ES" sz="2800" dirty="0"/>
              <a:t> L. </a:t>
            </a:r>
            <a:r>
              <a:rPr lang="es-ES" sz="2800" dirty="0" err="1"/>
              <a:t>Nguyen</a:t>
            </a:r>
            <a:r>
              <a:rPr lang="en-US" sz="2800" baseline="30000" dirty="0">
                <a:solidFill>
                  <a:prstClr val="black"/>
                </a:solidFill>
                <a:latin typeface="Arial" pitchFamily="34" charset="0"/>
                <a:ea typeface="WenQuanYi Zen Hei" charset="0"/>
                <a:cs typeface="Arial" pitchFamily="34" charset="0"/>
              </a:rPr>
              <a:t>1</a:t>
            </a:r>
            <a:r>
              <a:rPr lang="es-ES" sz="2800" dirty="0"/>
              <a:t>,</a:t>
            </a:r>
            <a:br>
              <a:rPr lang="es-ES" sz="2800" dirty="0"/>
            </a:br>
            <a:r>
              <a:rPr lang="en-US" sz="2800" b="1" dirty="0">
                <a:solidFill>
                  <a:srgbClr val="000000"/>
                </a:solidFill>
                <a:ea typeface="WenQuanYi Zen Hei" charset="0"/>
                <a:cs typeface="WenQuanYi Zen Hei" charset="0"/>
              </a:rPr>
              <a:t>Bernd Fischer</a:t>
            </a:r>
            <a:r>
              <a:rPr lang="en-US" sz="2800" baseline="30000" dirty="0">
                <a:solidFill>
                  <a:prstClr val="black"/>
                </a:solidFill>
                <a:latin typeface="Arial" pitchFamily="34" charset="0"/>
                <a:ea typeface="WenQuanYi Zen Hei" charset="0"/>
                <a:cs typeface="Arial" pitchFamily="34" charset="0"/>
              </a:rPr>
              <a:t>2</a:t>
            </a:r>
            <a:r>
              <a:rPr lang="en-US" sz="2800" dirty="0">
                <a:solidFill>
                  <a:srgbClr val="000000"/>
                </a:solidFill>
                <a:ea typeface="WenQuanYi Zen Hei" charset="0"/>
                <a:cs typeface="WenQuanYi Zen Hei" charset="0"/>
              </a:rPr>
              <a:t>, Salvatore La Torre</a:t>
            </a:r>
            <a:r>
              <a:rPr lang="en-US" sz="2800" baseline="30000" dirty="0">
                <a:solidFill>
                  <a:prstClr val="black"/>
                </a:solidFill>
                <a:latin typeface="Arial" pitchFamily="34" charset="0"/>
                <a:ea typeface="WenQuanYi Zen Hei" charset="0"/>
                <a:cs typeface="Arial" pitchFamily="34" charset="0"/>
              </a:rPr>
              <a:t>3</a:t>
            </a:r>
            <a:r>
              <a:rPr lang="en-US" sz="2800" dirty="0">
                <a:solidFill>
                  <a:srgbClr val="000000"/>
                </a:solidFill>
                <a:ea typeface="WenQuanYi Zen Hei" charset="0"/>
                <a:cs typeface="WenQuanYi Zen Hei" charset="0"/>
              </a:rPr>
              <a:t>, </a:t>
            </a:r>
            <a:r>
              <a:rPr lang="en-US" sz="2800" dirty="0" err="1">
                <a:solidFill>
                  <a:srgbClr val="000000"/>
                </a:solidFill>
                <a:ea typeface="WenQuanYi Zen Hei" charset="0"/>
                <a:cs typeface="WenQuanYi Zen Hei" charset="0"/>
              </a:rPr>
              <a:t>Gennaro</a:t>
            </a:r>
            <a:r>
              <a:rPr lang="en-US" sz="2800" dirty="0">
                <a:solidFill>
                  <a:srgbClr val="000000"/>
                </a:solidFill>
                <a:ea typeface="WenQuanYi Zen Hei" charset="0"/>
                <a:cs typeface="WenQuanYi Zen Hei" charset="0"/>
              </a:rPr>
              <a:t> Parlato</a:t>
            </a:r>
            <a:r>
              <a:rPr lang="en-US" sz="2800" baseline="30000" dirty="0">
                <a:solidFill>
                  <a:prstClr val="black"/>
                </a:solidFill>
                <a:latin typeface="Arial" pitchFamily="34" charset="0"/>
                <a:ea typeface="WenQuanYi Zen Hei" charset="0"/>
                <a:cs typeface="Arial" pitchFamily="34" charset="0"/>
              </a:rPr>
              <a:t>1</a:t>
            </a: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aseline="30000" dirty="0">
                <a:solidFill>
                  <a:prstClr val="black"/>
                </a:solidFill>
                <a:latin typeface="Arial" pitchFamily="34" charset="0"/>
                <a:ea typeface="WenQuanYi Zen Hei" charset="0"/>
                <a:cs typeface="Arial" pitchFamily="34" charset="0"/>
              </a:rPr>
              <a:t>1</a:t>
            </a:r>
            <a:r>
              <a:rPr lang="en-US" dirty="0">
                <a:solidFill>
                  <a:prstClr val="black"/>
                </a:solidFill>
                <a:latin typeface="Arial" pitchFamily="34" charset="0"/>
                <a:ea typeface="WenQuanYi Zen Hei" charset="0"/>
                <a:cs typeface="Arial" pitchFamily="34" charset="0"/>
              </a:rPr>
              <a:t> University of Southampton, United Kingdom</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aseline="30000" dirty="0">
                <a:solidFill>
                  <a:prstClr val="black"/>
                </a:solidFill>
                <a:latin typeface="Arial" pitchFamily="34" charset="0"/>
                <a:ea typeface="WenQuanYi Zen Hei" charset="0"/>
                <a:cs typeface="Arial" pitchFamily="34" charset="0"/>
              </a:rPr>
              <a:t>2</a:t>
            </a:r>
            <a:r>
              <a:rPr lang="en-US" dirty="0">
                <a:solidFill>
                  <a:prstClr val="black"/>
                </a:solidFill>
                <a:latin typeface="Arial" pitchFamily="34" charset="0"/>
                <a:ea typeface="WenQuanYi Zen Hei" charset="0"/>
                <a:cs typeface="Arial" pitchFamily="34" charset="0"/>
              </a:rPr>
              <a:t> Stellenbosch University, South Africa</a:t>
            </a: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baseline="30000" dirty="0">
                <a:solidFill>
                  <a:prstClr val="black"/>
                </a:solidFill>
                <a:latin typeface="Arial" pitchFamily="34" charset="0"/>
                <a:ea typeface="WenQuanYi Zen Hei" charset="0"/>
                <a:cs typeface="Arial" pitchFamily="34" charset="0"/>
              </a:rPr>
              <a:t>3</a:t>
            </a:r>
            <a:r>
              <a:rPr lang="en-US" dirty="0">
                <a:solidFill>
                  <a:prstClr val="black"/>
                </a:solidFill>
                <a:latin typeface="Arial" pitchFamily="34" charset="0"/>
                <a:ea typeface="WenQuanYi Zen Hei" charset="0"/>
                <a:cs typeface="Arial" pitchFamily="34" charset="0"/>
              </a:rPr>
              <a:t> </a:t>
            </a:r>
            <a:r>
              <a:rPr lang="it-IT" dirty="0"/>
              <a:t>Universita degli Studi di Salerno, Italy</a:t>
            </a:r>
            <a:endParaRPr lang="en-US" dirty="0">
              <a:solidFill>
                <a:prstClr val="black"/>
              </a:solidFill>
              <a:latin typeface="Arial" pitchFamily="34" charset="0"/>
              <a:ea typeface="WenQuanYi Zen Hei" charset="0"/>
              <a:cs typeface="Arial" pitchFamily="34"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dirty="0">
              <a:solidFill>
                <a:prstClr val="black"/>
              </a:solidFill>
              <a:latin typeface="Arial" pitchFamily="34" charset="0"/>
              <a:ea typeface="WenQuanYi Zen Hei" charset="0"/>
              <a:cs typeface="Arial" pitchFamily="34"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baseline="30000" dirty="0">
              <a:solidFill>
                <a:prstClr val="black"/>
              </a:solidFill>
              <a:latin typeface="Arial" pitchFamily="34" charset="0"/>
              <a:ea typeface="WenQuanYi Zen Hei" charset="0"/>
              <a:cs typeface="Arial" pitchFamily="34"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US" sz="2800" dirty="0">
              <a:solidFill>
                <a:srgbClr val="000000"/>
              </a:solidFill>
              <a:ea typeface="WenQuanYi Zen Hei" charset="0"/>
              <a:cs typeface="WenQuanYi Zen Hei" charset="0"/>
            </a:endParaRPr>
          </a:p>
        </p:txBody>
      </p:sp>
      <p:sp>
        <p:nvSpPr>
          <p:cNvPr id="3074" name="Rectangle 2"/>
          <p:cNvSpPr>
            <a:spLocks noChangeArrowheads="1"/>
          </p:cNvSpPr>
          <p:nvPr/>
        </p:nvSpPr>
        <p:spPr bwMode="auto">
          <a:xfrm>
            <a:off x="2" y="685800"/>
            <a:ext cx="9143999" cy="2057400"/>
          </a:xfrm>
          <a:prstGeom prst="rect">
            <a:avLst/>
          </a:prstGeom>
          <a:noFill/>
          <a:ln w="9360">
            <a:noFill/>
            <a:miter lim="800000"/>
            <a:headEnd/>
            <a:tailEnd/>
          </a:ln>
          <a:effectLst/>
        </p:spPr>
        <p:txBody>
          <a:bodyPr lIns="90000" tIns="45000" rIns="90000" bIns="45000" anchor="t" anchorCtr="0"/>
          <a:lstStyle/>
          <a:p>
            <a:pPr algn="ct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ZA" sz="3600" b="1" dirty="0" smtClean="0">
                <a:solidFill>
                  <a:srgbClr val="FF0000"/>
                </a:solidFill>
                <a:ea typeface="WenQuanYi Zen Hei" charset="0"/>
                <a:cs typeface="WenQuanYi Zen Hei" charset="0"/>
              </a:rPr>
              <a:t>How to Build </a:t>
            </a:r>
            <a:r>
              <a:rPr lang="en-ZA" sz="3600" b="1" dirty="0">
                <a:solidFill>
                  <a:srgbClr val="FF0000"/>
                </a:solidFill>
                <a:ea typeface="WenQuanYi Zen Hei" charset="0"/>
                <a:cs typeface="WenQuanYi Zen Hei" charset="0"/>
              </a:rPr>
              <a:t>Bounded Model Checkers for Concurrent Programs on the Cheap</a:t>
            </a:r>
            <a:r>
              <a:rPr lang="en-ZA" sz="3600" b="1" dirty="0" smtClean="0">
                <a:solidFill>
                  <a:srgbClr val="FF0000"/>
                </a:solidFill>
                <a:ea typeface="WenQuanYi Zen Hei" charset="0"/>
                <a:cs typeface="WenQuanYi Zen Hei" charset="0"/>
              </a:rPr>
              <a:t>?</a:t>
            </a:r>
            <a:endParaRPr lang="en-ZA" sz="3600" b="1" dirty="0">
              <a:solidFill>
                <a:srgbClr val="FF0000"/>
              </a:solidFill>
              <a:ea typeface="WenQuanYi Zen Hei" charset="0"/>
              <a:cs typeface="WenQuanYi Zen Hei" charset="0"/>
            </a:endParaRPr>
          </a:p>
          <a:p>
            <a:pPr algn="ctr">
              <a:spcBef>
                <a:spcPts val="1800"/>
              </a:spcBef>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sz="3600" b="1" dirty="0" smtClean="0">
                <a:solidFill>
                  <a:srgbClr val="FF0000"/>
                </a:solidFill>
                <a:ea typeface="WenQuanYi Zen Hei" charset="0"/>
                <a:cs typeface="WenQuanYi Zen Hei" charset="0"/>
              </a:rPr>
              <a:t>Use </a:t>
            </a:r>
            <a:r>
              <a:rPr lang="en-US" sz="3600" b="1" dirty="0">
                <a:solidFill>
                  <a:srgbClr val="FF0000"/>
                </a:solidFill>
                <a:ea typeface="WenQuanYi Zen Hei" charset="0"/>
                <a:cs typeface="WenQuanYi Zen Hei" charset="0"/>
              </a:rPr>
              <a:t>source-to-source </a:t>
            </a:r>
            <a:r>
              <a:rPr lang="en-US" sz="3600" b="1" dirty="0" smtClean="0">
                <a:solidFill>
                  <a:srgbClr val="FF0000"/>
                </a:solidFill>
                <a:ea typeface="WenQuanYi Zen Hei" charset="0"/>
                <a:cs typeface="WenQuanYi Zen Hei" charset="0"/>
              </a:rPr>
              <a:t>transformation!</a:t>
            </a:r>
            <a:endParaRPr lang="en-US" sz="3600" b="1" dirty="0">
              <a:solidFill>
                <a:srgbClr val="FF0000"/>
              </a:solidFill>
              <a:ea typeface="WenQuanYi Zen Hei" charset="0"/>
              <a:cs typeface="WenQuanYi Zen Hei" charset="0"/>
            </a:endParaRPr>
          </a:p>
        </p:txBody>
      </p:sp>
      <p:pic>
        <p:nvPicPr>
          <p:cNvPr id="9" name="Picture 29" descr="US_Stacked RGB 300dpi"/>
          <p:cNvPicPr>
            <a:picLocks noChangeAspect="1" noChangeArrowheads="1"/>
          </p:cNvPicPr>
          <p:nvPr/>
        </p:nvPicPr>
        <p:blipFill>
          <a:blip r:embed="rId3" cstate="print"/>
          <a:srcRect/>
          <a:stretch>
            <a:fillRect/>
          </a:stretch>
        </p:blipFill>
        <p:spPr bwMode="auto">
          <a:xfrm>
            <a:off x="3324246" y="5562600"/>
            <a:ext cx="3076554" cy="1007572"/>
          </a:xfrm>
          <a:prstGeom prst="rect">
            <a:avLst/>
          </a:prstGeom>
          <a:noFill/>
          <a:ln w="9525">
            <a:noFill/>
            <a:miter lim="800000"/>
            <a:headEnd/>
            <a:tailEnd/>
          </a:ln>
        </p:spPr>
      </p:pic>
      <p:pic>
        <p:nvPicPr>
          <p:cNvPr id="10" name="Picture 9" descr="marine_blue _logo"/>
          <p:cNvPicPr>
            <a:picLocks noChangeAspect="1"/>
          </p:cNvPicPr>
          <p:nvPr/>
        </p:nvPicPr>
        <p:blipFill>
          <a:blip r:embed="rId4" cstate="print"/>
          <a:srcRect/>
          <a:stretch>
            <a:fillRect/>
          </a:stretch>
        </p:blipFill>
        <p:spPr bwMode="auto">
          <a:xfrm>
            <a:off x="410756" y="5638801"/>
            <a:ext cx="2561044" cy="556416"/>
          </a:xfrm>
          <a:prstGeom prst="rect">
            <a:avLst/>
          </a:prstGeom>
          <a:noFill/>
        </p:spPr>
      </p:pic>
      <p:pic>
        <p:nvPicPr>
          <p:cNvPr id="11" name="Picture 10" descr="logo3.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10400" y="5542357"/>
            <a:ext cx="1524000" cy="957661"/>
          </a:xfrm>
          <a:prstGeom prst="rect">
            <a:avLst/>
          </a:prstGeom>
        </p:spPr>
      </p:pic>
    </p:spTree>
    <p:extLst>
      <p:ext uri="{BB962C8B-B14F-4D97-AF65-F5344CB8AC3E}">
        <p14:creationId xmlns:p14="http://schemas.microsoft.com/office/powerpoint/2010/main" val="20945580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Experimental Evaluation</a:t>
            </a:r>
            <a:endParaRPr lang="en-ZA" dirty="0"/>
          </a:p>
        </p:txBody>
      </p:sp>
      <p:sp>
        <p:nvSpPr>
          <p:cNvPr id="3" name="Content Placeholder 2"/>
          <p:cNvSpPr>
            <a:spLocks noGrp="1"/>
          </p:cNvSpPr>
          <p:nvPr>
            <p:ph idx="1"/>
          </p:nvPr>
        </p:nvSpPr>
        <p:spPr>
          <a:xfrm>
            <a:off x="228600" y="914400"/>
            <a:ext cx="9296400" cy="5410200"/>
          </a:xfrm>
        </p:spPr>
        <p:txBody>
          <a:bodyPr/>
          <a:lstStyle/>
          <a:p>
            <a:pPr marL="0" indent="0">
              <a:buNone/>
            </a:pPr>
            <a:r>
              <a:rPr lang="en-US" sz="2600" dirty="0" smtClean="0"/>
              <a:t>Compared IMU-SMA implementation in </a:t>
            </a:r>
            <a:r>
              <a:rPr lang="en-US" sz="2600" dirty="0" err="1" smtClean="0"/>
              <a:t>CSeq</a:t>
            </a:r>
            <a:r>
              <a:rPr lang="en-US" sz="2600" dirty="0" smtClean="0"/>
              <a:t> with</a:t>
            </a:r>
          </a:p>
          <a:p>
            <a:r>
              <a:rPr lang="en-US" sz="2600" dirty="0" smtClean="0"/>
              <a:t>Lazy-SMA (also implemented </a:t>
            </a:r>
            <a:r>
              <a:rPr lang="en-US" sz="2600" dirty="0" err="1" smtClean="0"/>
              <a:t>CSeq</a:t>
            </a:r>
            <a:r>
              <a:rPr lang="en-US" sz="2600" dirty="0" smtClean="0"/>
              <a:t>)</a:t>
            </a:r>
            <a:r>
              <a:rPr lang="en-US" sz="1800" dirty="0" smtClean="0"/>
              <a:t>  [</a:t>
            </a:r>
            <a:r>
              <a:rPr lang="en-US" sz="1800" dirty="0" err="1" smtClean="0"/>
              <a:t>Tomasco</a:t>
            </a:r>
            <a:r>
              <a:rPr lang="en-ZA" sz="1800" dirty="0" smtClean="0">
                <a:solidFill>
                  <a:srgbClr val="000000"/>
                </a:solidFill>
              </a:rPr>
              <a:t> </a:t>
            </a:r>
            <a:r>
              <a:rPr lang="en-ZA" sz="1800" dirty="0">
                <a:solidFill>
                  <a:srgbClr val="000000"/>
                </a:solidFill>
              </a:rPr>
              <a:t>et al., </a:t>
            </a:r>
            <a:r>
              <a:rPr lang="en-ZA" sz="1800" dirty="0" smtClean="0">
                <a:solidFill>
                  <a:srgbClr val="000000"/>
                </a:solidFill>
              </a:rPr>
              <a:t>FMCAD</a:t>
            </a:r>
            <a:r>
              <a:rPr lang="en-US" sz="1800" dirty="0" smtClean="0"/>
              <a:t>’16]</a:t>
            </a:r>
          </a:p>
          <a:p>
            <a:r>
              <a:rPr lang="en-US" sz="2600" dirty="0" smtClean="0"/>
              <a:t>CBMC (uses formula representation) </a:t>
            </a:r>
            <a:r>
              <a:rPr lang="en-ZA" sz="1800" dirty="0">
                <a:solidFill>
                  <a:srgbClr val="000000"/>
                </a:solidFill>
              </a:rPr>
              <a:t>[</a:t>
            </a:r>
            <a:r>
              <a:rPr lang="en-ZA" sz="1800" dirty="0" err="1">
                <a:solidFill>
                  <a:srgbClr val="000000"/>
                </a:solidFill>
              </a:rPr>
              <a:t>Alglave</a:t>
            </a:r>
            <a:r>
              <a:rPr lang="en-ZA" sz="1800" dirty="0">
                <a:solidFill>
                  <a:srgbClr val="000000"/>
                </a:solidFill>
              </a:rPr>
              <a:t> et al., </a:t>
            </a:r>
            <a:r>
              <a:rPr lang="en-ZA" sz="1800" dirty="0" smtClean="0">
                <a:solidFill>
                  <a:srgbClr val="000000"/>
                </a:solidFill>
              </a:rPr>
              <a:t>CAV’13</a:t>
            </a:r>
            <a:r>
              <a:rPr lang="en-ZA" sz="1800" dirty="0">
                <a:solidFill>
                  <a:srgbClr val="000000"/>
                </a:solidFill>
              </a:rPr>
              <a:t>] </a:t>
            </a:r>
            <a:endParaRPr lang="en-US" sz="2600" dirty="0" smtClean="0"/>
          </a:p>
          <a:p>
            <a:r>
              <a:rPr lang="en-US" sz="2600" dirty="0" err="1" smtClean="0"/>
              <a:t>Nidhugg</a:t>
            </a:r>
            <a:r>
              <a:rPr lang="en-US" sz="2600" dirty="0" smtClean="0"/>
              <a:t> (stateless MC with DPOR)   </a:t>
            </a:r>
            <a:r>
              <a:rPr lang="en-ZA" sz="1800" dirty="0" smtClean="0">
                <a:solidFill>
                  <a:srgbClr val="000000"/>
                </a:solidFill>
              </a:rPr>
              <a:t>[Abdulla </a:t>
            </a:r>
            <a:r>
              <a:rPr lang="en-ZA" sz="1800" dirty="0">
                <a:solidFill>
                  <a:srgbClr val="000000"/>
                </a:solidFill>
              </a:rPr>
              <a:t>et al., </a:t>
            </a:r>
            <a:r>
              <a:rPr lang="en-ZA" sz="1800" dirty="0" smtClean="0">
                <a:solidFill>
                  <a:srgbClr val="000000"/>
                </a:solidFill>
              </a:rPr>
              <a:t>TACAS’15]</a:t>
            </a:r>
            <a:endParaRPr lang="en-US" sz="2600" dirty="0"/>
          </a:p>
          <a:p>
            <a:pPr marL="0" indent="0">
              <a:buNone/>
            </a:pPr>
            <a:endParaRPr lang="en-US" sz="2600" dirty="0" smtClean="0">
              <a:solidFill>
                <a:srgbClr val="0000FF"/>
              </a:solidFill>
            </a:endParaRPr>
          </a:p>
          <a:p>
            <a:pPr marL="0" indent="0">
              <a:buNone/>
            </a:pPr>
            <a:r>
              <a:rPr lang="en-US" sz="2600" dirty="0" smtClean="0"/>
              <a:t>Benchmarks:</a:t>
            </a:r>
          </a:p>
          <a:p>
            <a:r>
              <a:rPr lang="en-US" sz="2600" dirty="0" smtClean="0"/>
              <a:t>mutual exclusion (really simple…)</a:t>
            </a:r>
          </a:p>
          <a:p>
            <a:r>
              <a:rPr lang="en-US" sz="2600" dirty="0" smtClean="0"/>
              <a:t>SV-COMP concurrency (simple)</a:t>
            </a:r>
          </a:p>
          <a:p>
            <a:r>
              <a:rPr lang="en-US" sz="2600" dirty="0" smtClean="0"/>
              <a:t>industrial-</a:t>
            </a:r>
            <a:r>
              <a:rPr lang="en-US" sz="2600" dirty="0" err="1" smtClean="0"/>
              <a:t>ish</a:t>
            </a:r>
            <a:r>
              <a:rPr lang="en-US" sz="2600" dirty="0" smtClean="0"/>
              <a:t> code (medium)</a:t>
            </a:r>
          </a:p>
          <a:p>
            <a:r>
              <a:rPr lang="en-US" sz="2600" dirty="0" err="1"/>
              <a:t>s</a:t>
            </a:r>
            <a:r>
              <a:rPr lang="en-US" sz="2600" dirty="0" err="1" smtClean="0"/>
              <a:t>afestack</a:t>
            </a:r>
            <a:r>
              <a:rPr lang="en-US" sz="2600" dirty="0" smtClean="0"/>
              <a:t> (concurrent data structure, really hard…)</a:t>
            </a:r>
          </a:p>
          <a:p>
            <a:pPr marL="0" indent="0">
              <a:buNone/>
            </a:pPr>
            <a:endParaRPr lang="en-US" sz="2600" dirty="0">
              <a:solidFill>
                <a:srgbClr val="0000FF"/>
              </a:solidFill>
            </a:endParaRPr>
          </a:p>
          <a:p>
            <a:pPr marL="0" indent="0">
              <a:buNone/>
            </a:pPr>
            <a:endParaRPr lang="en-US" sz="2600" dirty="0" smtClean="0">
              <a:solidFill>
                <a:srgbClr val="0000FF"/>
              </a:solidFill>
            </a:endParaRPr>
          </a:p>
          <a:p>
            <a:pPr marL="0" indent="0">
              <a:buNone/>
            </a:pPr>
            <a:endParaRPr lang="en-US" sz="2600" dirty="0">
              <a:solidFill>
                <a:srgbClr val="0000FF"/>
              </a:solidFill>
            </a:endParaRPr>
          </a:p>
        </p:txBody>
      </p:sp>
    </p:spTree>
    <p:extLst>
      <p:ext uri="{BB962C8B-B14F-4D97-AF65-F5344CB8AC3E}">
        <p14:creationId xmlns:p14="http://schemas.microsoft.com/office/powerpoint/2010/main" val="46070561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Experimental Evaluation - Results</a:t>
            </a:r>
            <a:endParaRPr lang="en-ZA" dirty="0"/>
          </a:p>
        </p:txBody>
      </p:sp>
      <p:pic>
        <p:nvPicPr>
          <p:cNvPr id="6" name="Picture 5"/>
          <p:cNvPicPr>
            <a:picLocks noChangeAspect="1"/>
          </p:cNvPicPr>
          <p:nvPr/>
        </p:nvPicPr>
        <p:blipFill>
          <a:blip r:embed="rId3"/>
          <a:stretch>
            <a:fillRect/>
          </a:stretch>
        </p:blipFill>
        <p:spPr>
          <a:xfrm>
            <a:off x="228599" y="762000"/>
            <a:ext cx="8669267" cy="3505199"/>
          </a:xfrm>
          <a:prstGeom prst="rect">
            <a:avLst/>
          </a:prstGeom>
        </p:spPr>
      </p:pic>
      <p:sp>
        <p:nvSpPr>
          <p:cNvPr id="4" name="Content Placeholder 2"/>
          <p:cNvSpPr>
            <a:spLocks noGrp="1"/>
          </p:cNvSpPr>
          <p:nvPr>
            <p:ph idx="1"/>
          </p:nvPr>
        </p:nvSpPr>
        <p:spPr>
          <a:xfrm>
            <a:off x="228600" y="914400"/>
            <a:ext cx="8915400" cy="5410200"/>
          </a:xfrm>
        </p:spPr>
        <p:txBody>
          <a:bodyPr/>
          <a:lstStyle/>
          <a:p>
            <a:pPr marL="0" indent="0">
              <a:buNone/>
            </a:pPr>
            <a:endParaRPr lang="en-US" sz="2600" dirty="0" smtClean="0"/>
          </a:p>
          <a:p>
            <a:pPr marL="0" indent="0">
              <a:buNone/>
            </a:pPr>
            <a:endParaRPr lang="en-US" sz="2600" dirty="0"/>
          </a:p>
          <a:p>
            <a:pPr marL="0" indent="0">
              <a:buNone/>
            </a:pPr>
            <a:endParaRPr lang="en-US" sz="2600" dirty="0" smtClean="0"/>
          </a:p>
          <a:p>
            <a:pPr marL="0" indent="0">
              <a:buNone/>
            </a:pPr>
            <a:endParaRPr lang="en-US" sz="2600" dirty="0"/>
          </a:p>
          <a:p>
            <a:pPr marL="0" indent="0">
              <a:buNone/>
            </a:pPr>
            <a:endParaRPr lang="en-US" sz="2600" dirty="0" smtClean="0"/>
          </a:p>
          <a:p>
            <a:pPr marL="0" indent="0">
              <a:buNone/>
            </a:pPr>
            <a:endParaRPr lang="en-US" sz="2600" dirty="0" smtClean="0"/>
          </a:p>
          <a:p>
            <a:pPr marL="0" indent="0">
              <a:buNone/>
            </a:pPr>
            <a:endParaRPr lang="en-US" sz="2600" dirty="0"/>
          </a:p>
          <a:p>
            <a:r>
              <a:rPr lang="en-US" sz="2600" dirty="0" err="1" smtClean="0"/>
              <a:t>Nidhugg</a:t>
            </a:r>
            <a:r>
              <a:rPr lang="en-US" sz="2600" dirty="0" smtClean="0"/>
              <a:t> best for most simple benchmarks</a:t>
            </a:r>
          </a:p>
          <a:p>
            <a:pPr lvl="1">
              <a:spcBef>
                <a:spcPts val="200"/>
              </a:spcBef>
            </a:pPr>
            <a:r>
              <a:rPr lang="en-US" sz="2600" dirty="0" smtClean="0"/>
              <a:t>except litmus (submitted by CBMC team)</a:t>
            </a:r>
          </a:p>
          <a:p>
            <a:pPr lvl="1">
              <a:spcBef>
                <a:spcPts val="200"/>
              </a:spcBef>
            </a:pPr>
            <a:r>
              <a:rPr lang="en-US" sz="2600" dirty="0" smtClean="0"/>
              <a:t>SMA implementations pay small performance penalty</a:t>
            </a:r>
            <a:br>
              <a:rPr lang="en-US" sz="2600" dirty="0" smtClean="0"/>
            </a:br>
            <a:r>
              <a:rPr lang="en-US" sz="2600" dirty="0" smtClean="0"/>
              <a:t>(mostly from source-to-source transformations)</a:t>
            </a:r>
          </a:p>
          <a:p>
            <a:r>
              <a:rPr lang="en-US" sz="2600" dirty="0" smtClean="0"/>
              <a:t>SMA implementation shine on harder examples</a:t>
            </a:r>
          </a:p>
          <a:p>
            <a:pPr lvl="1">
              <a:spcBef>
                <a:spcPts val="200"/>
              </a:spcBef>
            </a:pPr>
            <a:r>
              <a:rPr lang="en-US" sz="2600" dirty="0" smtClean="0"/>
              <a:t>IMU-SMA (slightly) outperforms Lazy-SMA</a:t>
            </a:r>
            <a:endParaRPr lang="en-US" sz="2600" dirty="0"/>
          </a:p>
        </p:txBody>
      </p:sp>
    </p:spTree>
    <p:extLst>
      <p:ext uri="{BB962C8B-B14F-4D97-AF65-F5344CB8AC3E}">
        <p14:creationId xmlns:p14="http://schemas.microsoft.com/office/powerpoint/2010/main" val="60755503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Conclusions</a:t>
            </a:r>
            <a:endParaRPr lang="en-ZA" dirty="0"/>
          </a:p>
        </p:txBody>
      </p:sp>
      <p:sp>
        <p:nvSpPr>
          <p:cNvPr id="3" name="Content Placeholder 2"/>
          <p:cNvSpPr>
            <a:spLocks noGrp="1"/>
          </p:cNvSpPr>
          <p:nvPr>
            <p:ph idx="1"/>
          </p:nvPr>
        </p:nvSpPr>
        <p:spPr/>
        <p:txBody>
          <a:bodyPr/>
          <a:lstStyle/>
          <a:p>
            <a:r>
              <a:rPr lang="en-US" sz="2600" dirty="0" smtClean="0"/>
              <a:t>first source-level handling of TSO and PSO</a:t>
            </a:r>
            <a:br>
              <a:rPr lang="en-US" sz="2600" dirty="0" smtClean="0"/>
            </a:br>
            <a:r>
              <a:rPr lang="en-US" sz="2600" dirty="0" smtClean="0"/>
              <a:t>suitable for eager SC </a:t>
            </a:r>
            <a:r>
              <a:rPr lang="en-US" sz="2600" dirty="0" err="1" smtClean="0"/>
              <a:t>backends</a:t>
            </a:r>
            <a:endParaRPr lang="en-US" sz="2600" dirty="0" smtClean="0"/>
          </a:p>
          <a:p>
            <a:pPr lvl="1"/>
            <a:r>
              <a:rPr lang="en-US" sz="2600" dirty="0" smtClean="0"/>
              <a:t>complements Lazy-SMA</a:t>
            </a:r>
          </a:p>
          <a:p>
            <a:pPr lvl="1"/>
            <a:r>
              <a:rPr lang="en-US" sz="2600" dirty="0" smtClean="0"/>
              <a:t>more evidence that </a:t>
            </a:r>
            <a:r>
              <a:rPr lang="en-US" sz="2600" dirty="0" err="1" smtClean="0"/>
              <a:t>sequentialization</a:t>
            </a:r>
            <a:r>
              <a:rPr lang="en-US" sz="2600" dirty="0" smtClean="0"/>
              <a:t> and SMAs</a:t>
            </a:r>
            <a:br>
              <a:rPr lang="en-US" sz="2600" dirty="0" smtClean="0"/>
            </a:br>
            <a:r>
              <a:rPr lang="en-US" sz="2600" dirty="0" smtClean="0"/>
              <a:t>are good frameworks</a:t>
            </a:r>
          </a:p>
          <a:p>
            <a:r>
              <a:rPr lang="en-US" sz="2600" dirty="0" smtClean="0"/>
              <a:t>implementation is competitive</a:t>
            </a:r>
            <a:endParaRPr lang="en-ZA" sz="2600" dirty="0"/>
          </a:p>
          <a:p>
            <a:pPr marL="0" indent="0">
              <a:buNone/>
            </a:pPr>
            <a:endParaRPr lang="en-US" sz="2600" dirty="0">
              <a:solidFill>
                <a:srgbClr val="0000FF"/>
              </a:solidFill>
            </a:endParaRPr>
          </a:p>
          <a:p>
            <a:pPr marL="0" indent="0">
              <a:buNone/>
            </a:pPr>
            <a:r>
              <a:rPr lang="en-US" sz="3200" b="1" dirty="0" smtClean="0">
                <a:solidFill>
                  <a:srgbClr val="0000FF"/>
                </a:solidFill>
              </a:rPr>
              <a:t>Future Work</a:t>
            </a:r>
          </a:p>
          <a:p>
            <a:r>
              <a:rPr lang="en-US" sz="2600" dirty="0"/>
              <a:t>e</a:t>
            </a:r>
            <a:r>
              <a:rPr lang="en-US" sz="2600" dirty="0" smtClean="0"/>
              <a:t>xtension to POWER (and other WMMs)</a:t>
            </a:r>
          </a:p>
          <a:p>
            <a:r>
              <a:rPr lang="en-US" sz="2600" dirty="0"/>
              <a:t>a</a:t>
            </a:r>
            <a:r>
              <a:rPr lang="en-US" sz="2600" dirty="0" smtClean="0"/>
              <a:t>pplication to message passing</a:t>
            </a:r>
          </a:p>
          <a:p>
            <a:pPr lvl="1"/>
            <a:r>
              <a:rPr lang="en-US" sz="2600" dirty="0" smtClean="0"/>
              <a:t>write </a:t>
            </a:r>
            <a:r>
              <a:rPr lang="en-US" sz="2600" dirty="0"/>
              <a:t>→ </a:t>
            </a:r>
            <a:r>
              <a:rPr lang="en-US" sz="2600" dirty="0" smtClean="0"/>
              <a:t>send</a:t>
            </a:r>
            <a:r>
              <a:rPr lang="en-US" sz="2600" dirty="0"/>
              <a:t>,  </a:t>
            </a:r>
            <a:r>
              <a:rPr lang="en-US" sz="2600" dirty="0" smtClean="0"/>
              <a:t>read </a:t>
            </a:r>
            <a:r>
              <a:rPr lang="en-US" sz="2600" dirty="0"/>
              <a:t>→ r</a:t>
            </a:r>
            <a:r>
              <a:rPr lang="en-US" sz="2600" dirty="0" smtClean="0"/>
              <a:t>eceive</a:t>
            </a:r>
          </a:p>
          <a:p>
            <a:r>
              <a:rPr lang="en-US" sz="2600" dirty="0" smtClean="0"/>
              <a:t>application to other languages (Java?)</a:t>
            </a:r>
            <a:endParaRPr lang="en-ZA" sz="2600" dirty="0" smtClean="0"/>
          </a:p>
        </p:txBody>
      </p:sp>
    </p:spTree>
    <p:extLst>
      <p:ext uri="{BB962C8B-B14F-4D97-AF65-F5344CB8AC3E}">
        <p14:creationId xmlns:p14="http://schemas.microsoft.com/office/powerpoint/2010/main" val="142250543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a:t>
            </a:r>
            <a:r>
              <a:rPr lang="en-GB" dirty="0"/>
              <a:t>Memory Concurrency</a:t>
            </a:r>
            <a:endParaRPr lang="en-ZA" dirty="0"/>
          </a:p>
        </p:txBody>
      </p:sp>
      <p:sp>
        <p:nvSpPr>
          <p:cNvPr id="3" name="Content Placeholder 2"/>
          <p:cNvSpPr>
            <a:spLocks noGrp="1"/>
          </p:cNvSpPr>
          <p:nvPr>
            <p:ph idx="1"/>
          </p:nvPr>
        </p:nvSpPr>
        <p:spPr/>
        <p:txBody>
          <a:bodyPr/>
          <a:lstStyle/>
          <a:p>
            <a:pPr marL="0" indent="0">
              <a:buNone/>
            </a:pPr>
            <a:r>
              <a:rPr lang="en-US" sz="2600" b="1" dirty="0" smtClean="0"/>
              <a:t>Computational model:</a:t>
            </a:r>
          </a:p>
          <a:p>
            <a:pPr>
              <a:buClr>
                <a:schemeClr val="tx1"/>
              </a:buClr>
            </a:pPr>
            <a:r>
              <a:rPr lang="en-US" sz="2600" dirty="0" smtClean="0">
                <a:solidFill>
                  <a:srgbClr val="0000FF"/>
                </a:solidFill>
              </a:rPr>
              <a:t>independent</a:t>
            </a:r>
            <a:r>
              <a:rPr lang="en-US" sz="2600" b="1" dirty="0" smtClean="0"/>
              <a:t> </a:t>
            </a:r>
            <a:r>
              <a:rPr lang="en-US" sz="2600" dirty="0"/>
              <a:t>computation </a:t>
            </a:r>
            <a:r>
              <a:rPr lang="en-US" sz="2600" dirty="0">
                <a:solidFill>
                  <a:srgbClr val="0000FF"/>
                </a:solidFill>
              </a:rPr>
              <a:t>threads</a:t>
            </a:r>
            <a:endParaRPr lang="en-ZA" sz="2600" dirty="0">
              <a:solidFill>
                <a:srgbClr val="0000FF"/>
              </a:solidFill>
            </a:endParaRPr>
          </a:p>
          <a:p>
            <a:pPr>
              <a:buClr>
                <a:schemeClr val="tx1"/>
              </a:buClr>
            </a:pPr>
            <a:r>
              <a:rPr lang="en-US" sz="2600" dirty="0" smtClean="0"/>
              <a:t>(</a:t>
            </a:r>
            <a:r>
              <a:rPr lang="en-US" sz="2600" dirty="0" err="1" smtClean="0"/>
              <a:t>unsychronized</a:t>
            </a:r>
            <a:r>
              <a:rPr lang="en-US" sz="2600" dirty="0" smtClean="0"/>
              <a:t>) read/write access</a:t>
            </a:r>
            <a:br>
              <a:rPr lang="en-US" sz="2600" dirty="0" smtClean="0"/>
            </a:br>
            <a:r>
              <a:rPr lang="en-US" sz="2600" dirty="0" smtClean="0"/>
              <a:t>to </a:t>
            </a:r>
            <a:r>
              <a:rPr lang="en-US" sz="2600" dirty="0">
                <a:solidFill>
                  <a:srgbClr val="0000FF"/>
                </a:solidFill>
              </a:rPr>
              <a:t>shared memory</a:t>
            </a:r>
          </a:p>
          <a:p>
            <a:pPr marL="0" indent="0">
              <a:spcBef>
                <a:spcPts val="900"/>
              </a:spcBef>
              <a:buNone/>
            </a:pPr>
            <a:r>
              <a:rPr lang="en-US" sz="2600" b="1" dirty="0" smtClean="0"/>
              <a:t>Sequential consistency:</a:t>
            </a:r>
          </a:p>
          <a:p>
            <a:pPr>
              <a:spcBef>
                <a:spcPts val="300"/>
              </a:spcBef>
              <a:buClr>
                <a:schemeClr val="tx1"/>
              </a:buClr>
              <a:buFont typeface="Arial"/>
              <a:buChar char="•"/>
              <a:defRPr sz="1600"/>
            </a:pPr>
            <a:r>
              <a:rPr lang="en-ZA" sz="2600" dirty="0">
                <a:solidFill>
                  <a:srgbClr val="0000FF"/>
                </a:solidFill>
              </a:rPr>
              <a:t>changes</a:t>
            </a:r>
            <a:r>
              <a:rPr lang="en-ZA" sz="2600" dirty="0"/>
              <a:t> to the shared memory</a:t>
            </a:r>
            <a:br>
              <a:rPr lang="en-ZA" sz="2600" dirty="0"/>
            </a:br>
            <a:r>
              <a:rPr lang="en-ZA" sz="2600" dirty="0">
                <a:solidFill>
                  <a:srgbClr val="0000FF"/>
                </a:solidFill>
              </a:rPr>
              <a:t>immediately visible </a:t>
            </a:r>
            <a:r>
              <a:rPr lang="en-ZA" sz="2600" dirty="0"/>
              <a:t>to all threads</a:t>
            </a:r>
          </a:p>
          <a:p>
            <a:pPr>
              <a:spcBef>
                <a:spcPts val="300"/>
              </a:spcBef>
              <a:buClr>
                <a:schemeClr val="tx1"/>
              </a:buClr>
              <a:buFont typeface="Arial"/>
              <a:defRPr sz="1600"/>
            </a:pPr>
            <a:r>
              <a:rPr lang="en-ZA" sz="2600" dirty="0" smtClean="0">
                <a:solidFill>
                  <a:srgbClr val="0000FF"/>
                </a:solidFill>
              </a:rPr>
              <a:t>memory </a:t>
            </a:r>
            <a:r>
              <a:rPr lang="en-ZA" sz="2600" dirty="0">
                <a:solidFill>
                  <a:srgbClr val="0000FF"/>
                </a:solidFill>
              </a:rPr>
              <a:t>operations </a:t>
            </a:r>
            <a:r>
              <a:rPr lang="en-ZA" sz="2600" dirty="0"/>
              <a:t>executed </a:t>
            </a:r>
            <a:r>
              <a:rPr lang="en-ZA" sz="2600" dirty="0" smtClean="0"/>
              <a:t>in</a:t>
            </a:r>
            <a:br>
              <a:rPr lang="en-ZA" sz="2600" dirty="0" smtClean="0"/>
            </a:br>
            <a:r>
              <a:rPr lang="en-ZA" sz="2600" dirty="0">
                <a:solidFill>
                  <a:srgbClr val="0000FF"/>
                </a:solidFill>
              </a:rPr>
              <a:t>program order </a:t>
            </a:r>
            <a:r>
              <a:rPr lang="en-ZA" sz="2600" dirty="0"/>
              <a:t>within each thread</a:t>
            </a:r>
          </a:p>
          <a:p>
            <a:pPr>
              <a:spcBef>
                <a:spcPts val="300"/>
              </a:spcBef>
              <a:buClr>
                <a:schemeClr val="tx1"/>
              </a:buClr>
              <a:buFont typeface="Arial"/>
              <a:defRPr sz="1600"/>
            </a:pPr>
            <a:r>
              <a:rPr lang="en-ZA" sz="2600" dirty="0" smtClean="0"/>
              <a:t>relatively </a:t>
            </a:r>
            <a:r>
              <a:rPr lang="en-ZA" sz="2600" dirty="0">
                <a:solidFill>
                  <a:srgbClr val="0000FF"/>
                </a:solidFill>
              </a:rPr>
              <a:t>simple</a:t>
            </a:r>
            <a:r>
              <a:rPr lang="en-ZA" sz="2600" dirty="0"/>
              <a:t> to reason about but </a:t>
            </a:r>
            <a:r>
              <a:rPr lang="en-ZA" sz="2600" dirty="0">
                <a:solidFill>
                  <a:srgbClr val="0000FF"/>
                </a:solidFill>
              </a:rPr>
              <a:t>not </a:t>
            </a:r>
            <a:r>
              <a:rPr lang="en-ZA" sz="2600" dirty="0" smtClean="0">
                <a:solidFill>
                  <a:srgbClr val="0000FF"/>
                </a:solidFill>
              </a:rPr>
              <a:t>realistic</a:t>
            </a:r>
          </a:p>
          <a:p>
            <a:pPr marL="0" indent="0">
              <a:spcBef>
                <a:spcPts val="900"/>
              </a:spcBef>
              <a:buClr>
                <a:schemeClr val="tx1"/>
              </a:buClr>
              <a:buNone/>
              <a:defRPr sz="1600"/>
            </a:pPr>
            <a:r>
              <a:rPr lang="en-US" sz="2600" b="1" dirty="0"/>
              <a:t>Weak memory (relaxed </a:t>
            </a:r>
            <a:r>
              <a:rPr lang="en-US" sz="2600" b="1" dirty="0" smtClean="0"/>
              <a:t>consistency) models:</a:t>
            </a:r>
          </a:p>
          <a:p>
            <a:pPr>
              <a:spcBef>
                <a:spcPts val="300"/>
              </a:spcBef>
              <a:buClr>
                <a:schemeClr val="tx1"/>
              </a:buClr>
              <a:buFont typeface="Arial"/>
              <a:buChar char="•"/>
              <a:defRPr sz="1600"/>
            </a:pPr>
            <a:r>
              <a:rPr lang="en-US" sz="2600" dirty="0"/>
              <a:t>used in practice to exploit modern hardware</a:t>
            </a:r>
            <a:endParaRPr lang="en-ZA" sz="2600" dirty="0"/>
          </a:p>
          <a:p>
            <a:pPr>
              <a:spcBef>
                <a:spcPts val="300"/>
              </a:spcBef>
              <a:buClr>
                <a:schemeClr val="tx1"/>
              </a:buClr>
              <a:buFont typeface="Arial"/>
              <a:defRPr sz="1600"/>
            </a:pPr>
            <a:r>
              <a:rPr lang="en-US" sz="2600" dirty="0" smtClean="0">
                <a:solidFill>
                  <a:srgbClr val="0000FF"/>
                </a:solidFill>
              </a:rPr>
              <a:t>memory operations </a:t>
            </a:r>
            <a:r>
              <a:rPr lang="en-US" sz="2600" dirty="0" smtClean="0"/>
              <a:t>may be </a:t>
            </a:r>
            <a:r>
              <a:rPr lang="en-US" sz="2600" dirty="0" smtClean="0">
                <a:solidFill>
                  <a:srgbClr val="0000FF"/>
                </a:solidFill>
              </a:rPr>
              <a:t>reordered</a:t>
            </a:r>
          </a:p>
          <a:p>
            <a:pPr>
              <a:buClr>
                <a:schemeClr val="tx1"/>
              </a:buClr>
            </a:pPr>
            <a:endParaRPr lang="en-US" sz="2600" b="1" dirty="0" smtClean="0"/>
          </a:p>
        </p:txBody>
      </p:sp>
      <p:sp>
        <p:nvSpPr>
          <p:cNvPr id="4" name="Shape 93"/>
          <p:cNvSpPr/>
          <p:nvPr/>
        </p:nvSpPr>
        <p:spPr>
          <a:xfrm>
            <a:off x="6172200" y="990600"/>
            <a:ext cx="2743200" cy="666967"/>
          </a:xfrm>
          <a:prstGeom prst="roundRect">
            <a:avLst>
              <a:gd name="adj" fmla="val 16667"/>
            </a:avLst>
          </a:prstGeom>
          <a:solidFill>
            <a:srgbClr val="FFCC00"/>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2000" dirty="0"/>
              <a:t>shared memory</a:t>
            </a:r>
            <a:endParaRPr sz="2000" dirty="0"/>
          </a:p>
        </p:txBody>
      </p:sp>
      <p:sp>
        <p:nvSpPr>
          <p:cNvPr id="5" name="Shape 100"/>
          <p:cNvSpPr/>
          <p:nvPr/>
        </p:nvSpPr>
        <p:spPr>
          <a:xfrm>
            <a:off x="7162800" y="3086399"/>
            <a:ext cx="762000" cy="46166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lgn="ctr">
              <a:defRPr sz="1000"/>
            </a:lvl1pPr>
          </a:lstStyle>
          <a:p>
            <a:r>
              <a:rPr sz="2400" b="1" dirty="0"/>
              <a:t>…</a:t>
            </a:r>
          </a:p>
        </p:txBody>
      </p:sp>
      <p:sp>
        <p:nvSpPr>
          <p:cNvPr id="6" name="Right Brace 5"/>
          <p:cNvSpPr/>
          <p:nvPr/>
        </p:nvSpPr>
        <p:spPr>
          <a:xfrm rot="5400000">
            <a:off x="7473674" y="2513170"/>
            <a:ext cx="140252" cy="27432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Shape 96"/>
          <p:cNvSpPr/>
          <p:nvPr/>
        </p:nvSpPr>
        <p:spPr>
          <a:xfrm>
            <a:off x="6172200" y="3018164"/>
            <a:ext cx="990600" cy="663188"/>
          </a:xfrm>
          <a:prstGeom prst="roundRect">
            <a:avLst>
              <a:gd name="adj" fmla="val 14010"/>
            </a:avLst>
          </a:prstGeom>
          <a:solidFill>
            <a:schemeClr val="accent3">
              <a:lumOff val="44000"/>
            </a:schemeClr>
          </a:solidFill>
          <a:ln w="12700" cap="rnd">
            <a:solidFill>
              <a:srgbClr val="000000"/>
            </a:solidFill>
          </a:ln>
          <a:effectLst>
            <a:outerShdw blurRad="50800" dist="38100" dir="2700000" algn="tl" rotWithShape="0">
              <a:prstClr val="black">
                <a:alpha val="40000"/>
              </a:prstClr>
            </a:outerShdw>
          </a:effectLst>
        </p:spPr>
        <p:txBody>
          <a:bodyPr lIns="45719" rIns="45719" anchor="ctr"/>
          <a:lstStyle/>
          <a:p>
            <a:pPr lvl="0" algn="ctr">
              <a:defRPr sz="1400"/>
            </a:pPr>
            <a:r>
              <a:rPr lang="en-ZA" sz="1600" dirty="0">
                <a:solidFill>
                  <a:srgbClr val="000000"/>
                </a:solidFill>
              </a:rPr>
              <a:t>t</a:t>
            </a:r>
            <a:r>
              <a:rPr lang="en-ZA" sz="1600" baseline="-30428" dirty="0">
                <a:solidFill>
                  <a:srgbClr val="000000"/>
                </a:solidFill>
              </a:rPr>
              <a:t>1</a:t>
            </a:r>
            <a:endParaRPr lang="en-ZA" sz="1400" baseline="-30428" dirty="0">
              <a:solidFill>
                <a:srgbClr val="000000"/>
              </a:solidFill>
            </a:endParaRPr>
          </a:p>
        </p:txBody>
      </p:sp>
      <p:sp>
        <p:nvSpPr>
          <p:cNvPr id="8" name="TextBox 7"/>
          <p:cNvSpPr txBox="1"/>
          <p:nvPr/>
        </p:nvSpPr>
        <p:spPr>
          <a:xfrm>
            <a:off x="7086602" y="3967044"/>
            <a:ext cx="1039067" cy="400110"/>
          </a:xfrm>
          <a:prstGeom prst="rect">
            <a:avLst/>
          </a:prstGeom>
          <a:noFill/>
        </p:spPr>
        <p:txBody>
          <a:bodyPr wrap="none" rtlCol="0">
            <a:spAutoFit/>
          </a:bodyPr>
          <a:lstStyle/>
          <a:p>
            <a:r>
              <a:rPr lang="en-US" sz="2000" dirty="0"/>
              <a:t>threads</a:t>
            </a:r>
            <a:endParaRPr lang="en-ZA" sz="2000" dirty="0"/>
          </a:p>
        </p:txBody>
      </p:sp>
      <p:sp>
        <p:nvSpPr>
          <p:cNvPr id="9" name="Shape 99"/>
          <p:cNvSpPr/>
          <p:nvPr/>
        </p:nvSpPr>
        <p:spPr>
          <a:xfrm flipV="1">
            <a:off x="6629400" y="1643063"/>
            <a:ext cx="0" cy="13797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10" name="Shape 96"/>
          <p:cNvSpPr/>
          <p:nvPr/>
        </p:nvSpPr>
        <p:spPr>
          <a:xfrm>
            <a:off x="7924800" y="3037274"/>
            <a:ext cx="990600" cy="663188"/>
          </a:xfrm>
          <a:prstGeom prst="roundRect">
            <a:avLst>
              <a:gd name="adj" fmla="val 14010"/>
            </a:avLst>
          </a:prstGeom>
          <a:solidFill>
            <a:schemeClr val="accent3">
              <a:lumOff val="44000"/>
            </a:schemeClr>
          </a:solidFill>
          <a:ln w="12700" cap="rnd">
            <a:solidFill>
              <a:srgbClr val="000000"/>
            </a:solidFill>
          </a:ln>
          <a:effectLst>
            <a:outerShdw blurRad="50800" dist="38100" dir="2700000" algn="tl" rotWithShape="0">
              <a:prstClr val="black">
                <a:alpha val="40000"/>
              </a:prstClr>
            </a:outerShdw>
          </a:effectLst>
        </p:spPr>
        <p:txBody>
          <a:bodyPr lIns="45719" rIns="45719" anchor="ctr"/>
          <a:lstStyle/>
          <a:p>
            <a:pPr lvl="0" algn="ctr">
              <a:defRPr sz="1400"/>
            </a:pPr>
            <a:r>
              <a:rPr lang="en-ZA" sz="1600" dirty="0" err="1">
                <a:solidFill>
                  <a:srgbClr val="000000"/>
                </a:solidFill>
              </a:rPr>
              <a:t>t</a:t>
            </a:r>
            <a:r>
              <a:rPr lang="en-ZA" sz="1600" baseline="-30428" dirty="0" err="1">
                <a:solidFill>
                  <a:srgbClr val="000000"/>
                </a:solidFill>
              </a:rPr>
              <a:t>N</a:t>
            </a:r>
            <a:endParaRPr lang="en-ZA" sz="1400" baseline="-30428" dirty="0">
              <a:solidFill>
                <a:srgbClr val="000000"/>
              </a:solidFill>
            </a:endParaRPr>
          </a:p>
        </p:txBody>
      </p:sp>
      <p:sp>
        <p:nvSpPr>
          <p:cNvPr id="11" name="Shape 99"/>
          <p:cNvSpPr/>
          <p:nvPr/>
        </p:nvSpPr>
        <p:spPr>
          <a:xfrm flipV="1">
            <a:off x="8382000" y="1662173"/>
            <a:ext cx="0" cy="13797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Tree>
    <p:extLst>
      <p:ext uri="{BB962C8B-B14F-4D97-AF65-F5344CB8AC3E}">
        <p14:creationId xmlns:p14="http://schemas.microsoft.com/office/powerpoint/2010/main" val="40030381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Weak Memory Models (WMMs)</a:t>
            </a:r>
            <a:endParaRPr lang="en-ZA" dirty="0"/>
          </a:p>
        </p:txBody>
      </p:sp>
      <p:sp>
        <p:nvSpPr>
          <p:cNvPr id="3" name="Content Placeholder 2"/>
          <p:cNvSpPr>
            <a:spLocks noGrp="1"/>
          </p:cNvSpPr>
          <p:nvPr>
            <p:ph idx="1"/>
          </p:nvPr>
        </p:nvSpPr>
        <p:spPr>
          <a:xfrm>
            <a:off x="228600" y="914400"/>
            <a:ext cx="9144000" cy="5410200"/>
          </a:xfrm>
        </p:spPr>
        <p:txBody>
          <a:bodyPr/>
          <a:lstStyle/>
          <a:p>
            <a:pPr marL="0" indent="0">
              <a:buNone/>
            </a:pPr>
            <a:r>
              <a:rPr lang="en-US" sz="2600" b="1" dirty="0" smtClean="0"/>
              <a:t>Computational model:</a:t>
            </a:r>
          </a:p>
          <a:p>
            <a:pPr>
              <a:buClr>
                <a:schemeClr val="tx1"/>
              </a:buClr>
            </a:pPr>
            <a:r>
              <a:rPr lang="en-US" sz="2600" dirty="0" smtClean="0">
                <a:solidFill>
                  <a:srgbClr val="0000FF"/>
                </a:solidFill>
              </a:rPr>
              <a:t>fast store buffers</a:t>
            </a:r>
            <a:r>
              <a:rPr lang="en-US" sz="2600" b="1" dirty="0" smtClean="0"/>
              <a:t> </a:t>
            </a:r>
            <a:r>
              <a:rPr lang="en-US" sz="2600" dirty="0" smtClean="0"/>
              <a:t>for threads</a:t>
            </a:r>
            <a:endParaRPr lang="en-ZA" sz="2600" dirty="0" smtClean="0">
              <a:solidFill>
                <a:srgbClr val="0000FF"/>
              </a:solidFill>
            </a:endParaRPr>
          </a:p>
          <a:p>
            <a:pPr>
              <a:buClr>
                <a:schemeClr val="tx1"/>
              </a:buClr>
            </a:pPr>
            <a:r>
              <a:rPr lang="en-US" sz="2600" dirty="0" smtClean="0">
                <a:solidFill>
                  <a:srgbClr val="0000FF"/>
                </a:solidFill>
              </a:rPr>
              <a:t>non-deterministic synchronization</a:t>
            </a:r>
            <a:r>
              <a:rPr lang="en-US" sz="2600" dirty="0" smtClean="0"/>
              <a:t/>
            </a:r>
            <a:br>
              <a:rPr lang="en-US" sz="2600" dirty="0" smtClean="0"/>
            </a:br>
            <a:r>
              <a:rPr lang="en-US" sz="2600" dirty="0" smtClean="0"/>
              <a:t>with shared memory</a:t>
            </a:r>
          </a:p>
          <a:p>
            <a:pPr marL="0" indent="0">
              <a:spcBef>
                <a:spcPts val="900"/>
              </a:spcBef>
              <a:buNone/>
            </a:pPr>
            <a:r>
              <a:rPr lang="en-US" sz="2600" b="1" dirty="0" smtClean="0"/>
              <a:t>Total Store Order (TSO):</a:t>
            </a:r>
          </a:p>
          <a:p>
            <a:pPr>
              <a:spcBef>
                <a:spcPts val="300"/>
              </a:spcBef>
              <a:buClr>
                <a:schemeClr val="tx1"/>
              </a:buClr>
              <a:buFont typeface="Arial"/>
              <a:defRPr sz="1600"/>
            </a:pPr>
            <a:r>
              <a:rPr lang="en-ZA" sz="2600" dirty="0" smtClean="0">
                <a:solidFill>
                  <a:srgbClr val="0000FF"/>
                </a:solidFill>
              </a:rPr>
              <a:t>one buffer per thread</a:t>
            </a:r>
            <a:endParaRPr lang="en-ZA" sz="2600" dirty="0"/>
          </a:p>
          <a:p>
            <a:pPr>
              <a:spcBef>
                <a:spcPts val="300"/>
              </a:spcBef>
              <a:buClr>
                <a:schemeClr val="tx1"/>
              </a:buClr>
              <a:buFont typeface="Arial"/>
              <a:buChar char="•"/>
              <a:defRPr sz="1600"/>
            </a:pPr>
            <a:r>
              <a:rPr lang="en-ZA" sz="2600" dirty="0"/>
              <a:t>reads may overtake writes</a:t>
            </a:r>
          </a:p>
          <a:p>
            <a:pPr>
              <a:spcBef>
                <a:spcPts val="300"/>
              </a:spcBef>
              <a:buClr>
                <a:schemeClr val="tx1"/>
              </a:buClr>
              <a:buFont typeface="Arial"/>
              <a:defRPr sz="1600"/>
            </a:pPr>
            <a:r>
              <a:rPr lang="en-ZA" sz="2600" dirty="0" smtClean="0"/>
              <a:t>writes </a:t>
            </a:r>
            <a:r>
              <a:rPr lang="en-ZA" sz="2600" dirty="0"/>
              <a:t>executed in </a:t>
            </a:r>
            <a:r>
              <a:rPr lang="en-ZA" sz="2600" dirty="0" smtClean="0"/>
              <a:t>order (per thread)</a:t>
            </a:r>
            <a:endParaRPr lang="en-ZA" sz="2600" dirty="0"/>
          </a:p>
          <a:p>
            <a:pPr marL="0" indent="0">
              <a:spcBef>
                <a:spcPts val="900"/>
              </a:spcBef>
              <a:buNone/>
            </a:pPr>
            <a:r>
              <a:rPr lang="en-US" sz="2600" b="1" dirty="0" smtClean="0"/>
              <a:t>Partial </a:t>
            </a:r>
            <a:r>
              <a:rPr lang="en-US" sz="2600" b="1" dirty="0"/>
              <a:t>Store Order </a:t>
            </a:r>
            <a:r>
              <a:rPr lang="en-US" sz="2600" b="1" dirty="0" smtClean="0"/>
              <a:t>(PSO</a:t>
            </a:r>
            <a:r>
              <a:rPr lang="en-US" sz="2600" b="1" dirty="0"/>
              <a:t>):</a:t>
            </a:r>
          </a:p>
          <a:p>
            <a:pPr>
              <a:spcBef>
                <a:spcPts val="300"/>
              </a:spcBef>
              <a:buClr>
                <a:schemeClr val="tx1"/>
              </a:buClr>
              <a:buFont typeface="Arial"/>
              <a:defRPr sz="1600"/>
            </a:pPr>
            <a:r>
              <a:rPr lang="en-ZA" sz="2600" dirty="0">
                <a:solidFill>
                  <a:srgbClr val="0000FF"/>
                </a:solidFill>
              </a:rPr>
              <a:t>one buffer per </a:t>
            </a:r>
            <a:r>
              <a:rPr lang="en-ZA" sz="2600" dirty="0" smtClean="0">
                <a:solidFill>
                  <a:srgbClr val="0000FF"/>
                </a:solidFill>
              </a:rPr>
              <a:t>variable per thread </a:t>
            </a:r>
            <a:endParaRPr lang="en-ZA" sz="2600" dirty="0"/>
          </a:p>
          <a:p>
            <a:pPr>
              <a:spcBef>
                <a:spcPts val="300"/>
              </a:spcBef>
              <a:buClr>
                <a:schemeClr val="tx1"/>
              </a:buClr>
              <a:buFont typeface="Arial"/>
              <a:buChar char="•"/>
              <a:defRPr sz="1600"/>
            </a:pPr>
            <a:r>
              <a:rPr lang="en-ZA" sz="2600" dirty="0"/>
              <a:t>reads may overtake </a:t>
            </a:r>
            <a:r>
              <a:rPr lang="en-ZA" sz="2600" dirty="0" smtClean="0"/>
              <a:t>writes</a:t>
            </a:r>
          </a:p>
          <a:p>
            <a:pPr>
              <a:spcBef>
                <a:spcPts val="300"/>
              </a:spcBef>
              <a:buClr>
                <a:schemeClr val="tx1"/>
              </a:buClr>
              <a:buFont typeface="Arial"/>
              <a:buChar char="•"/>
              <a:defRPr sz="1600"/>
            </a:pPr>
            <a:r>
              <a:rPr lang="en-ZA" sz="2600" dirty="0"/>
              <a:t>writes to different </a:t>
            </a:r>
            <a:r>
              <a:rPr lang="en-ZA" sz="2600" dirty="0" smtClean="0"/>
              <a:t>variables </a:t>
            </a:r>
            <a:r>
              <a:rPr lang="en-ZA" sz="2600" dirty="0"/>
              <a:t>may be </a:t>
            </a:r>
            <a:r>
              <a:rPr lang="en-ZA" sz="2600" dirty="0" smtClean="0"/>
              <a:t>reordered</a:t>
            </a:r>
            <a:endParaRPr lang="en-ZA" sz="2600" dirty="0"/>
          </a:p>
          <a:p>
            <a:pPr>
              <a:spcBef>
                <a:spcPts val="300"/>
              </a:spcBef>
              <a:buClr>
                <a:schemeClr val="tx1"/>
              </a:buClr>
              <a:buFont typeface="Arial"/>
              <a:defRPr sz="1600"/>
            </a:pPr>
            <a:r>
              <a:rPr lang="en-ZA" sz="2600" dirty="0" smtClean="0"/>
              <a:t>writes </a:t>
            </a:r>
            <a:r>
              <a:rPr lang="en-ZA" sz="2600" dirty="0"/>
              <a:t>to the same </a:t>
            </a:r>
            <a:r>
              <a:rPr lang="en-ZA" sz="2600" dirty="0" smtClean="0"/>
              <a:t>variable </a:t>
            </a:r>
            <a:r>
              <a:rPr lang="en-ZA" sz="2600" dirty="0"/>
              <a:t>executed in </a:t>
            </a:r>
            <a:r>
              <a:rPr lang="en-ZA" sz="2600" dirty="0" smtClean="0"/>
              <a:t>order (per thread)</a:t>
            </a:r>
            <a:endParaRPr lang="en-ZA" sz="2600" dirty="0"/>
          </a:p>
        </p:txBody>
      </p:sp>
      <p:sp>
        <p:nvSpPr>
          <p:cNvPr id="26" name="Shape 93"/>
          <p:cNvSpPr/>
          <p:nvPr/>
        </p:nvSpPr>
        <p:spPr>
          <a:xfrm>
            <a:off x="6172200" y="990600"/>
            <a:ext cx="2743200" cy="666967"/>
          </a:xfrm>
          <a:prstGeom prst="roundRect">
            <a:avLst>
              <a:gd name="adj" fmla="val 16667"/>
            </a:avLst>
          </a:prstGeom>
          <a:solidFill>
            <a:srgbClr val="FFCC00"/>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2000" dirty="0"/>
              <a:t>shared memory</a:t>
            </a:r>
            <a:endParaRPr sz="2000" dirty="0"/>
          </a:p>
        </p:txBody>
      </p:sp>
      <p:sp>
        <p:nvSpPr>
          <p:cNvPr id="27" name="Shape 100"/>
          <p:cNvSpPr/>
          <p:nvPr/>
        </p:nvSpPr>
        <p:spPr>
          <a:xfrm>
            <a:off x="7162800" y="3086399"/>
            <a:ext cx="762000" cy="46166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lgn="ctr">
              <a:defRPr sz="1000"/>
            </a:lvl1pPr>
          </a:lstStyle>
          <a:p>
            <a:r>
              <a:rPr sz="2400" b="1" dirty="0"/>
              <a:t>…</a:t>
            </a:r>
          </a:p>
        </p:txBody>
      </p:sp>
      <p:sp>
        <p:nvSpPr>
          <p:cNvPr id="28" name="Shape 99"/>
          <p:cNvSpPr/>
          <p:nvPr/>
        </p:nvSpPr>
        <p:spPr>
          <a:xfrm flipV="1">
            <a:off x="6477000" y="1643064"/>
            <a:ext cx="0" cy="3891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29" name="Right Brace 28"/>
          <p:cNvSpPr/>
          <p:nvPr/>
        </p:nvSpPr>
        <p:spPr>
          <a:xfrm rot="5400000">
            <a:off x="7473674" y="2513170"/>
            <a:ext cx="140252" cy="27432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Shape 96"/>
          <p:cNvSpPr/>
          <p:nvPr/>
        </p:nvSpPr>
        <p:spPr>
          <a:xfrm>
            <a:off x="6172200" y="3018164"/>
            <a:ext cx="990600" cy="663188"/>
          </a:xfrm>
          <a:prstGeom prst="roundRect">
            <a:avLst>
              <a:gd name="adj" fmla="val 14010"/>
            </a:avLst>
          </a:prstGeom>
          <a:solidFill>
            <a:schemeClr val="accent3">
              <a:lumOff val="44000"/>
            </a:schemeClr>
          </a:solidFill>
          <a:ln w="12700" cap="rnd">
            <a:solidFill>
              <a:srgbClr val="000000"/>
            </a:solidFill>
          </a:ln>
          <a:effectLst>
            <a:outerShdw blurRad="50800" dist="38100" dir="2700000" algn="tl" rotWithShape="0">
              <a:prstClr val="black">
                <a:alpha val="40000"/>
              </a:prstClr>
            </a:outerShdw>
          </a:effectLst>
        </p:spPr>
        <p:txBody>
          <a:bodyPr lIns="45719" rIns="45719" anchor="ctr"/>
          <a:lstStyle/>
          <a:p>
            <a:pPr lvl="0" algn="ctr">
              <a:defRPr sz="1400"/>
            </a:pPr>
            <a:r>
              <a:rPr lang="en-ZA" sz="1600" dirty="0">
                <a:solidFill>
                  <a:srgbClr val="000000"/>
                </a:solidFill>
              </a:rPr>
              <a:t>t</a:t>
            </a:r>
            <a:r>
              <a:rPr lang="en-ZA" sz="1600" baseline="-30428" dirty="0">
                <a:solidFill>
                  <a:srgbClr val="000000"/>
                </a:solidFill>
              </a:rPr>
              <a:t>1</a:t>
            </a:r>
            <a:endParaRPr lang="en-ZA" sz="1400" baseline="-30428" dirty="0">
              <a:solidFill>
                <a:srgbClr val="000000"/>
              </a:solidFill>
            </a:endParaRPr>
          </a:p>
        </p:txBody>
      </p:sp>
      <p:sp>
        <p:nvSpPr>
          <p:cNvPr id="31" name="TextBox 30"/>
          <p:cNvSpPr txBox="1"/>
          <p:nvPr/>
        </p:nvSpPr>
        <p:spPr>
          <a:xfrm>
            <a:off x="7086602" y="3967044"/>
            <a:ext cx="1039067" cy="400110"/>
          </a:xfrm>
          <a:prstGeom prst="rect">
            <a:avLst/>
          </a:prstGeom>
          <a:noFill/>
        </p:spPr>
        <p:txBody>
          <a:bodyPr wrap="none" rtlCol="0">
            <a:spAutoFit/>
          </a:bodyPr>
          <a:lstStyle/>
          <a:p>
            <a:r>
              <a:rPr lang="en-US" sz="2000" dirty="0"/>
              <a:t>threads</a:t>
            </a:r>
            <a:endParaRPr lang="en-ZA" sz="2000" dirty="0"/>
          </a:p>
        </p:txBody>
      </p:sp>
      <p:sp>
        <p:nvSpPr>
          <p:cNvPr id="32" name="Shape 93"/>
          <p:cNvSpPr/>
          <p:nvPr/>
        </p:nvSpPr>
        <p:spPr>
          <a:xfrm>
            <a:off x="6172200" y="2024062"/>
            <a:ext cx="609600" cy="636394"/>
          </a:xfrm>
          <a:prstGeom prst="roundRect">
            <a:avLst>
              <a:gd name="adj" fmla="val 16667"/>
            </a:avLst>
          </a:prstGeom>
          <a:solidFill>
            <a:srgbClr val="FFFF66"/>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1400" dirty="0"/>
              <a:t>store buffer</a:t>
            </a:r>
            <a:endParaRPr sz="1400" dirty="0"/>
          </a:p>
        </p:txBody>
      </p:sp>
      <p:sp>
        <p:nvSpPr>
          <p:cNvPr id="33" name="Shape 99"/>
          <p:cNvSpPr/>
          <p:nvPr/>
        </p:nvSpPr>
        <p:spPr>
          <a:xfrm flipV="1">
            <a:off x="6477000" y="2660457"/>
            <a:ext cx="0" cy="362315"/>
          </a:xfrm>
          <a:prstGeom prst="line">
            <a:avLst/>
          </a:prstGeom>
          <a:ln w="41275">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34" name="Shape 99"/>
          <p:cNvSpPr/>
          <p:nvPr/>
        </p:nvSpPr>
        <p:spPr>
          <a:xfrm flipV="1">
            <a:off x="6858000" y="1643063"/>
            <a:ext cx="0" cy="13797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35" name="Shape 99"/>
          <p:cNvSpPr/>
          <p:nvPr/>
        </p:nvSpPr>
        <p:spPr>
          <a:xfrm flipV="1">
            <a:off x="8229600" y="1662174"/>
            <a:ext cx="0" cy="3891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36" name="Shape 96"/>
          <p:cNvSpPr/>
          <p:nvPr/>
        </p:nvSpPr>
        <p:spPr>
          <a:xfrm>
            <a:off x="7924800" y="3037274"/>
            <a:ext cx="990600" cy="663188"/>
          </a:xfrm>
          <a:prstGeom prst="roundRect">
            <a:avLst>
              <a:gd name="adj" fmla="val 14010"/>
            </a:avLst>
          </a:prstGeom>
          <a:solidFill>
            <a:schemeClr val="accent3">
              <a:lumOff val="44000"/>
            </a:schemeClr>
          </a:solidFill>
          <a:ln w="12700" cap="rnd">
            <a:solidFill>
              <a:srgbClr val="000000"/>
            </a:solidFill>
          </a:ln>
          <a:effectLst>
            <a:outerShdw blurRad="50800" dist="38100" dir="2700000" algn="tl" rotWithShape="0">
              <a:prstClr val="black">
                <a:alpha val="40000"/>
              </a:prstClr>
            </a:outerShdw>
          </a:effectLst>
        </p:spPr>
        <p:txBody>
          <a:bodyPr lIns="45719" rIns="45719" anchor="ctr"/>
          <a:lstStyle/>
          <a:p>
            <a:pPr lvl="0" algn="ctr">
              <a:defRPr sz="1400"/>
            </a:pPr>
            <a:r>
              <a:rPr lang="en-ZA" sz="1600" dirty="0" err="1">
                <a:solidFill>
                  <a:srgbClr val="000000"/>
                </a:solidFill>
              </a:rPr>
              <a:t>t</a:t>
            </a:r>
            <a:r>
              <a:rPr lang="en-ZA" sz="1600" baseline="-30428" dirty="0" err="1">
                <a:solidFill>
                  <a:srgbClr val="000000"/>
                </a:solidFill>
              </a:rPr>
              <a:t>N</a:t>
            </a:r>
            <a:endParaRPr lang="en-ZA" sz="1400" baseline="-30428" dirty="0">
              <a:solidFill>
                <a:srgbClr val="000000"/>
              </a:solidFill>
            </a:endParaRPr>
          </a:p>
        </p:txBody>
      </p:sp>
      <p:sp>
        <p:nvSpPr>
          <p:cNvPr id="37" name="Shape 93"/>
          <p:cNvSpPr/>
          <p:nvPr/>
        </p:nvSpPr>
        <p:spPr>
          <a:xfrm>
            <a:off x="7924800" y="2043172"/>
            <a:ext cx="609600" cy="636394"/>
          </a:xfrm>
          <a:prstGeom prst="roundRect">
            <a:avLst>
              <a:gd name="adj" fmla="val 16667"/>
            </a:avLst>
          </a:prstGeom>
          <a:solidFill>
            <a:srgbClr val="FFFF66"/>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1400" dirty="0"/>
              <a:t>store buffer</a:t>
            </a:r>
            <a:endParaRPr sz="1400" dirty="0"/>
          </a:p>
        </p:txBody>
      </p:sp>
      <p:sp>
        <p:nvSpPr>
          <p:cNvPr id="38" name="Shape 99"/>
          <p:cNvSpPr/>
          <p:nvPr/>
        </p:nvSpPr>
        <p:spPr>
          <a:xfrm flipV="1">
            <a:off x="8229600" y="2679567"/>
            <a:ext cx="0" cy="362315"/>
          </a:xfrm>
          <a:prstGeom prst="line">
            <a:avLst/>
          </a:prstGeom>
          <a:ln w="41275">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39" name="Shape 99"/>
          <p:cNvSpPr/>
          <p:nvPr/>
        </p:nvSpPr>
        <p:spPr>
          <a:xfrm flipV="1">
            <a:off x="8610600" y="1662173"/>
            <a:ext cx="0" cy="13797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Tree>
    <p:extLst>
      <p:ext uri="{BB962C8B-B14F-4D97-AF65-F5344CB8AC3E}">
        <p14:creationId xmlns:p14="http://schemas.microsoft.com/office/powerpoint/2010/main" val="3846025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pc="-20" dirty="0"/>
              <a:t>Bug-finding and Verification under WMMs</a:t>
            </a:r>
            <a:endParaRPr lang="en-ZA" dirty="0"/>
          </a:p>
        </p:txBody>
      </p:sp>
      <p:sp>
        <p:nvSpPr>
          <p:cNvPr id="3" name="Content Placeholder 2"/>
          <p:cNvSpPr>
            <a:spLocks noGrp="1"/>
          </p:cNvSpPr>
          <p:nvPr>
            <p:ph idx="1"/>
          </p:nvPr>
        </p:nvSpPr>
        <p:spPr/>
        <p:txBody>
          <a:bodyPr/>
          <a:lstStyle/>
          <a:p>
            <a:pPr marL="0" indent="0">
              <a:buNone/>
            </a:pPr>
            <a:r>
              <a:rPr lang="en-US" sz="2600" b="1" dirty="0" smtClean="0"/>
              <a:t>Testing:</a:t>
            </a:r>
          </a:p>
          <a:p>
            <a:pPr>
              <a:buClr>
                <a:schemeClr val="tx1"/>
              </a:buClr>
            </a:pPr>
            <a:r>
              <a:rPr lang="en-ZA" sz="2600" dirty="0"/>
              <a:t>generally ineffective for rare concurrency errors</a:t>
            </a:r>
          </a:p>
          <a:p>
            <a:pPr>
              <a:buClr>
                <a:schemeClr val="tx1"/>
              </a:buClr>
            </a:pPr>
            <a:r>
              <a:rPr lang="en-ZA" sz="2600" dirty="0"/>
              <a:t>cannot control (</a:t>
            </a:r>
            <a:r>
              <a:rPr lang="en-ZA" sz="2600" dirty="0" smtClean="0"/>
              <a:t>hardware-level) nondeterminism</a:t>
            </a:r>
            <a:br>
              <a:rPr lang="en-ZA" sz="2600" dirty="0" smtClean="0"/>
            </a:br>
            <a:r>
              <a:rPr lang="en-ZA" sz="2600" dirty="0" smtClean="0"/>
              <a:t>added </a:t>
            </a:r>
            <a:r>
              <a:rPr lang="en-ZA" sz="2600" dirty="0"/>
              <a:t>by </a:t>
            </a:r>
            <a:r>
              <a:rPr lang="en-ZA" sz="2600" dirty="0" smtClean="0"/>
              <a:t>WMMs</a:t>
            </a:r>
            <a:endParaRPr lang="en-ZA" sz="2600" dirty="0"/>
          </a:p>
          <a:p>
            <a:pPr>
              <a:buClr>
                <a:schemeClr val="tx1"/>
              </a:buClr>
            </a:pPr>
            <a:r>
              <a:rPr lang="en-ZA" sz="2600" dirty="0" smtClean="0"/>
              <a:t>needs to be complemented with symbolic analysis</a:t>
            </a:r>
          </a:p>
          <a:p>
            <a:pPr>
              <a:buClr>
                <a:schemeClr val="tx1"/>
              </a:buClr>
            </a:pPr>
            <a:endParaRPr lang="en-US" sz="2600" b="1" dirty="0" smtClean="0"/>
          </a:p>
        </p:txBody>
      </p:sp>
    </p:spTree>
    <p:extLst>
      <p:ext uri="{BB962C8B-B14F-4D97-AF65-F5344CB8AC3E}">
        <p14:creationId xmlns:p14="http://schemas.microsoft.com/office/powerpoint/2010/main" val="2693679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9067800" cy="5410200"/>
          </a:xfrm>
          <a:noFill/>
        </p:spPr>
        <p:txBody>
          <a:bodyPr/>
          <a:lstStyle/>
          <a:p>
            <a:pPr marL="0" indent="0">
              <a:buNone/>
            </a:pPr>
            <a:r>
              <a:rPr lang="en-US" sz="2600" b="1" dirty="0" smtClean="0"/>
              <a:t>Bounded model checking (BMC):</a:t>
            </a:r>
          </a:p>
          <a:p>
            <a:r>
              <a:rPr lang="en-ZA" sz="2600" dirty="0"/>
              <a:t>concurrency handling at </a:t>
            </a:r>
            <a:r>
              <a:rPr lang="en-ZA" sz="2600" dirty="0">
                <a:solidFill>
                  <a:srgbClr val="0000FF"/>
                </a:solidFill>
              </a:rPr>
              <a:t>formula </a:t>
            </a:r>
            <a:r>
              <a:rPr lang="en-ZA" sz="2600" dirty="0" smtClean="0">
                <a:solidFill>
                  <a:srgbClr val="0000FF"/>
                </a:solidFill>
              </a:rPr>
              <a:t>level</a:t>
            </a:r>
          </a:p>
          <a:p>
            <a:pPr marL="457200" lvl="1" indent="0">
              <a:buNone/>
            </a:pPr>
            <a:endParaRPr lang="en-ZA" sz="2400" dirty="0" smtClean="0"/>
          </a:p>
          <a:p>
            <a:pPr lvl="1"/>
            <a:endParaRPr lang="en-ZA" sz="2400" dirty="0" smtClean="0"/>
          </a:p>
          <a:p>
            <a:pPr marL="457200" lvl="1" indent="0">
              <a:buNone/>
            </a:pPr>
            <a:endParaRPr lang="en-ZA" sz="2400" dirty="0" smtClean="0"/>
          </a:p>
          <a:p>
            <a:pPr lvl="1"/>
            <a:r>
              <a:rPr lang="en-ZA" sz="2600" dirty="0" smtClean="0"/>
              <a:t>encode </a:t>
            </a:r>
            <a:r>
              <a:rPr lang="en-ZA" sz="2600" dirty="0"/>
              <a:t>threads separately</a:t>
            </a:r>
          </a:p>
          <a:p>
            <a:pPr lvl="1"/>
            <a:r>
              <a:rPr lang="en-ZA" sz="2600" dirty="0"/>
              <a:t>add </a:t>
            </a:r>
            <a:r>
              <a:rPr lang="en-ZA" sz="2600" dirty="0" err="1"/>
              <a:t>φ</a:t>
            </a:r>
            <a:r>
              <a:rPr lang="en-ZA" sz="2600" baseline="-25000" dirty="0" err="1"/>
              <a:t>c</a:t>
            </a:r>
            <a:r>
              <a:rPr lang="en-ZA" sz="2600" dirty="0"/>
              <a:t> </a:t>
            </a:r>
            <a:r>
              <a:rPr lang="en-ZA" sz="2600" dirty="0" smtClean="0"/>
              <a:t>to </a:t>
            </a:r>
            <a:r>
              <a:rPr lang="en-ZA" sz="2600" dirty="0"/>
              <a:t>capture thread </a:t>
            </a:r>
            <a:r>
              <a:rPr lang="en-ZA" sz="2600" dirty="0" smtClean="0"/>
              <a:t>interleaving </a:t>
            </a:r>
            <a:r>
              <a:rPr lang="en-ZA" sz="1800" dirty="0" smtClean="0"/>
              <a:t>[Sinha/Wang, POPL’11]</a:t>
            </a:r>
          </a:p>
          <a:p>
            <a:r>
              <a:rPr lang="en-ZA" sz="2600" dirty="0"/>
              <a:t>extension to WMMs is natural…</a:t>
            </a:r>
          </a:p>
          <a:p>
            <a:pPr lvl="1"/>
            <a:r>
              <a:rPr lang="en-ZA" sz="2600" dirty="0"/>
              <a:t>change </a:t>
            </a:r>
            <a:r>
              <a:rPr lang="en-ZA" sz="2600" dirty="0" err="1"/>
              <a:t>φ</a:t>
            </a:r>
            <a:r>
              <a:rPr lang="en-ZA" sz="2600" baseline="-25000" dirty="0" err="1"/>
              <a:t>c</a:t>
            </a:r>
            <a:r>
              <a:rPr lang="en-ZA" sz="2600" dirty="0"/>
              <a:t> to capture extra interactions </a:t>
            </a:r>
            <a:r>
              <a:rPr lang="en-ZA" sz="2600" dirty="0" smtClean="0"/>
              <a:t>by WMM</a:t>
            </a:r>
            <a:br>
              <a:rPr lang="en-ZA" sz="2600" dirty="0" smtClean="0"/>
            </a:br>
            <a:r>
              <a:rPr lang="en-ZA" sz="1800" dirty="0" smtClean="0"/>
              <a:t>[</a:t>
            </a:r>
            <a:r>
              <a:rPr lang="en-ZA" sz="1800" dirty="0" err="1" smtClean="0"/>
              <a:t>Alglave</a:t>
            </a:r>
            <a:r>
              <a:rPr lang="en-ZA" sz="1800" dirty="0" smtClean="0"/>
              <a:t> </a:t>
            </a:r>
            <a:r>
              <a:rPr lang="en-ZA" sz="1800" dirty="0"/>
              <a:t>et al., </a:t>
            </a:r>
            <a:r>
              <a:rPr lang="en-ZA" sz="1800" dirty="0" smtClean="0"/>
              <a:t>CAV’13]  </a:t>
            </a:r>
            <a:endParaRPr lang="en-ZA" sz="1800" dirty="0"/>
          </a:p>
          <a:p>
            <a:pPr lvl="0"/>
            <a:r>
              <a:rPr lang="en-US" sz="2600" dirty="0">
                <a:solidFill>
                  <a:srgbClr val="000000"/>
                </a:solidFill>
              </a:rPr>
              <a:t>… but intrusive, with tool </a:t>
            </a:r>
            <a:r>
              <a:rPr lang="en-US" sz="2600" dirty="0" smtClean="0">
                <a:solidFill>
                  <a:srgbClr val="000000"/>
                </a:solidFill>
              </a:rPr>
              <a:t>lock-in</a:t>
            </a:r>
            <a:endParaRPr lang="en-ZA" sz="1600" dirty="0"/>
          </a:p>
          <a:p>
            <a:pPr marL="0" indent="0">
              <a:buNone/>
            </a:pPr>
            <a:endParaRPr lang="en-US" sz="2600" b="1" dirty="0" smtClean="0"/>
          </a:p>
        </p:txBody>
      </p:sp>
      <p:sp>
        <p:nvSpPr>
          <p:cNvPr id="2" name="Title 1"/>
          <p:cNvSpPr>
            <a:spLocks noGrp="1"/>
          </p:cNvSpPr>
          <p:nvPr>
            <p:ph type="title"/>
          </p:nvPr>
        </p:nvSpPr>
        <p:spPr/>
        <p:txBody>
          <a:bodyPr/>
          <a:lstStyle/>
          <a:p>
            <a:r>
              <a:rPr lang="en-GB" spc="-20" dirty="0"/>
              <a:t>Bug-finding and Verification under WMMs</a:t>
            </a:r>
            <a:endParaRPr lang="en-ZA" dirty="0"/>
          </a:p>
        </p:txBody>
      </p:sp>
      <p:sp>
        <p:nvSpPr>
          <p:cNvPr id="12" name="TextBox 11"/>
          <p:cNvSpPr txBox="1"/>
          <p:nvPr/>
        </p:nvSpPr>
        <p:spPr>
          <a:xfrm>
            <a:off x="940967" y="2300406"/>
            <a:ext cx="502919" cy="461665"/>
          </a:xfrm>
          <a:prstGeom prst="rect">
            <a:avLst/>
          </a:prstGeom>
          <a:noFill/>
        </p:spPr>
        <p:txBody>
          <a:bodyPr wrap="square" rtlCol="0">
            <a:spAutoFit/>
          </a:bodyPr>
          <a:lstStyle/>
          <a:p>
            <a:r>
              <a:rPr lang="en-US" sz="2400" dirty="0" smtClean="0"/>
              <a:t>P</a:t>
            </a:r>
            <a:endParaRPr lang="en-ZA" sz="2400" dirty="0"/>
          </a:p>
        </p:txBody>
      </p:sp>
      <p:sp>
        <p:nvSpPr>
          <p:cNvPr id="14" name="Rectangle 13"/>
          <p:cNvSpPr/>
          <p:nvPr/>
        </p:nvSpPr>
        <p:spPr>
          <a:xfrm>
            <a:off x="1215286" y="2221468"/>
            <a:ext cx="979756" cy="369332"/>
          </a:xfrm>
          <a:prstGeom prst="rect">
            <a:avLst/>
          </a:prstGeom>
        </p:spPr>
        <p:txBody>
          <a:bodyPr wrap="none">
            <a:spAutoFit/>
          </a:bodyPr>
          <a:lstStyle/>
          <a:p>
            <a:pPr algn="ctr"/>
            <a:r>
              <a:rPr lang="en-US" dirty="0" smtClean="0"/>
              <a:t> unwind</a:t>
            </a:r>
            <a:endParaRPr lang="en-ZA" dirty="0"/>
          </a:p>
        </p:txBody>
      </p:sp>
      <p:sp>
        <p:nvSpPr>
          <p:cNvPr id="15" name="TextBox 14"/>
          <p:cNvSpPr txBox="1"/>
          <p:nvPr/>
        </p:nvSpPr>
        <p:spPr>
          <a:xfrm>
            <a:off x="2160167" y="2300406"/>
            <a:ext cx="502919" cy="461665"/>
          </a:xfrm>
          <a:prstGeom prst="rect">
            <a:avLst/>
          </a:prstGeom>
          <a:noFill/>
        </p:spPr>
        <p:txBody>
          <a:bodyPr wrap="square" rtlCol="0">
            <a:spAutoFit/>
          </a:bodyPr>
          <a:lstStyle/>
          <a:p>
            <a:r>
              <a:rPr lang="en-US" sz="2400" dirty="0" smtClean="0"/>
              <a:t>IR</a:t>
            </a:r>
            <a:endParaRPr lang="en-ZA" sz="2400" dirty="0"/>
          </a:p>
        </p:txBody>
      </p:sp>
      <p:sp>
        <p:nvSpPr>
          <p:cNvPr id="18" name="Rectangle 17"/>
          <p:cNvSpPr/>
          <p:nvPr/>
        </p:nvSpPr>
        <p:spPr>
          <a:xfrm>
            <a:off x="2521530" y="2228671"/>
            <a:ext cx="979756" cy="369332"/>
          </a:xfrm>
          <a:prstGeom prst="rect">
            <a:avLst/>
          </a:prstGeom>
        </p:spPr>
        <p:txBody>
          <a:bodyPr wrap="none">
            <a:spAutoFit/>
          </a:bodyPr>
          <a:lstStyle/>
          <a:p>
            <a:pPr algn="ctr"/>
            <a:r>
              <a:rPr lang="en-US" dirty="0" err="1"/>
              <a:t>s</a:t>
            </a:r>
            <a:r>
              <a:rPr lang="en-US" dirty="0" err="1" smtClean="0"/>
              <a:t>ym.ex</a:t>
            </a:r>
            <a:r>
              <a:rPr lang="en-US" dirty="0" smtClean="0"/>
              <a:t>.</a:t>
            </a:r>
            <a:endParaRPr lang="en-ZA" dirty="0"/>
          </a:p>
        </p:txBody>
      </p:sp>
      <p:sp>
        <p:nvSpPr>
          <p:cNvPr id="19" name="Shape 159"/>
          <p:cNvSpPr/>
          <p:nvPr/>
        </p:nvSpPr>
        <p:spPr>
          <a:xfrm flipV="1">
            <a:off x="2570464" y="2556041"/>
            <a:ext cx="930822" cy="1"/>
          </a:xfrm>
          <a:prstGeom prst="line">
            <a:avLst/>
          </a:prstGeom>
          <a:ln w="12700">
            <a:solidFill>
              <a:srgbClr val="000000"/>
            </a:solidFill>
            <a:tailEnd type="triangle"/>
          </a:ln>
        </p:spPr>
        <p:txBody>
          <a:bodyPr lIns="45719" rIns="45719"/>
          <a:lstStyle/>
          <a:p>
            <a:pPr algn="ctr"/>
            <a:endParaRPr dirty="0"/>
          </a:p>
        </p:txBody>
      </p:sp>
      <p:sp>
        <p:nvSpPr>
          <p:cNvPr id="21" name="Shape 154"/>
          <p:cNvSpPr/>
          <p:nvPr/>
        </p:nvSpPr>
        <p:spPr>
          <a:xfrm>
            <a:off x="3580702" y="2121275"/>
            <a:ext cx="1155024" cy="845633"/>
          </a:xfrm>
          <a:prstGeom prst="roundRect">
            <a:avLst>
              <a:gd name="adj" fmla="val 18479"/>
            </a:avLst>
          </a:prstGeom>
          <a:solidFill>
            <a:schemeClr val="accent3">
              <a:lumOff val="44000"/>
            </a:schemeClr>
          </a:solidFill>
          <a:ln w="12700">
            <a:solidFill>
              <a:srgbClr val="0000FF"/>
            </a:solidFill>
            <a:prstDash val="sysDot"/>
            <a:miter lim="400000"/>
          </a:ln>
        </p:spPr>
        <p:txBody>
          <a:bodyPr lIns="45719" rIns="45719" anchor="ctr"/>
          <a:lstStyle/>
          <a:p>
            <a:pPr lvl="0" algn="ctr"/>
            <a:r>
              <a:rPr lang="en-US" sz="2400" dirty="0">
                <a:solidFill>
                  <a:srgbClr val="000000"/>
                </a:solidFill>
              </a:rPr>
              <a:t>VC</a:t>
            </a:r>
            <a:br>
              <a:rPr lang="en-US" sz="2400" dirty="0">
                <a:solidFill>
                  <a:srgbClr val="000000"/>
                </a:solidFill>
              </a:rPr>
            </a:br>
            <a:r>
              <a:rPr lang="el-GR" sz="2400" dirty="0">
                <a:solidFill>
                  <a:srgbClr val="000000"/>
                </a:solidFill>
              </a:rPr>
              <a:t>φ</a:t>
            </a:r>
            <a:r>
              <a:rPr lang="en-ZA" sz="2400" baseline="-33142" dirty="0">
                <a:solidFill>
                  <a:srgbClr val="000000"/>
                </a:solidFill>
              </a:rPr>
              <a:t>t</a:t>
            </a:r>
            <a:r>
              <a:rPr lang="en-ZA" sz="2400" dirty="0">
                <a:solidFill>
                  <a:srgbClr val="000000"/>
                </a:solidFill>
                <a:ea typeface="ＭＳ ゴシック"/>
                <a:cs typeface="ＭＳ ゴシック"/>
                <a:sym typeface="ＭＳ ゴシック"/>
              </a:rPr>
              <a:t> ∧ </a:t>
            </a:r>
            <a:r>
              <a:rPr lang="el-GR" sz="2400" dirty="0">
                <a:solidFill>
                  <a:srgbClr val="000000"/>
                </a:solidFill>
              </a:rPr>
              <a:t>φ</a:t>
            </a:r>
            <a:r>
              <a:rPr lang="en-ZA" sz="2400" baseline="-33142" dirty="0" smtClean="0">
                <a:solidFill>
                  <a:srgbClr val="000000"/>
                </a:solidFill>
              </a:rPr>
              <a:t>c</a:t>
            </a:r>
            <a:endParaRPr lang="en-ZA" sz="2400" baseline="-33142" dirty="0">
              <a:solidFill>
                <a:srgbClr val="000000"/>
              </a:solidFill>
            </a:endParaRPr>
          </a:p>
        </p:txBody>
      </p:sp>
      <p:sp>
        <p:nvSpPr>
          <p:cNvPr id="22" name="Shape 159"/>
          <p:cNvSpPr/>
          <p:nvPr/>
        </p:nvSpPr>
        <p:spPr>
          <a:xfrm flipV="1">
            <a:off x="4796687" y="2121275"/>
            <a:ext cx="893981" cy="412196"/>
          </a:xfrm>
          <a:prstGeom prst="line">
            <a:avLst/>
          </a:prstGeom>
          <a:ln w="12700">
            <a:solidFill>
              <a:srgbClr val="000000"/>
            </a:solidFill>
            <a:tailEnd type="triangle"/>
          </a:ln>
        </p:spPr>
        <p:txBody>
          <a:bodyPr lIns="45719" rIns="45719"/>
          <a:lstStyle/>
          <a:p>
            <a:pPr algn="ctr"/>
            <a:endParaRPr dirty="0"/>
          </a:p>
        </p:txBody>
      </p:sp>
      <p:sp>
        <p:nvSpPr>
          <p:cNvPr id="23" name="Shape 159"/>
          <p:cNvSpPr/>
          <p:nvPr/>
        </p:nvSpPr>
        <p:spPr>
          <a:xfrm>
            <a:off x="4796688" y="2556042"/>
            <a:ext cx="893979" cy="410866"/>
          </a:xfrm>
          <a:prstGeom prst="line">
            <a:avLst/>
          </a:prstGeom>
          <a:ln w="12700">
            <a:solidFill>
              <a:srgbClr val="000000"/>
            </a:solidFill>
            <a:tailEnd type="triangle"/>
          </a:ln>
        </p:spPr>
        <p:txBody>
          <a:bodyPr lIns="45719" rIns="45719"/>
          <a:lstStyle/>
          <a:p>
            <a:pPr algn="ctr"/>
            <a:endParaRPr dirty="0"/>
          </a:p>
        </p:txBody>
      </p:sp>
      <p:sp>
        <p:nvSpPr>
          <p:cNvPr id="24" name="Rectangle 23"/>
          <p:cNvSpPr/>
          <p:nvPr/>
        </p:nvSpPr>
        <p:spPr>
          <a:xfrm>
            <a:off x="5065343" y="2362200"/>
            <a:ext cx="616387" cy="369332"/>
          </a:xfrm>
          <a:prstGeom prst="rect">
            <a:avLst/>
          </a:prstGeom>
        </p:spPr>
        <p:txBody>
          <a:bodyPr wrap="none">
            <a:spAutoFit/>
          </a:bodyPr>
          <a:lstStyle/>
          <a:p>
            <a:pPr algn="ctr"/>
            <a:r>
              <a:rPr lang="en-US" dirty="0" smtClean="0"/>
              <a:t>SAT</a:t>
            </a:r>
            <a:endParaRPr lang="en-ZA" dirty="0"/>
          </a:p>
        </p:txBody>
      </p:sp>
      <p:sp>
        <p:nvSpPr>
          <p:cNvPr id="25" name="Rectangle 24"/>
          <p:cNvSpPr/>
          <p:nvPr/>
        </p:nvSpPr>
        <p:spPr>
          <a:xfrm>
            <a:off x="5638800" y="1905000"/>
            <a:ext cx="1512017" cy="1261884"/>
          </a:xfrm>
          <a:prstGeom prst="rect">
            <a:avLst/>
          </a:prstGeom>
        </p:spPr>
        <p:txBody>
          <a:bodyPr wrap="none">
            <a:spAutoFit/>
          </a:bodyPr>
          <a:lstStyle/>
          <a:p>
            <a:r>
              <a:rPr lang="en-US" dirty="0" smtClean="0">
                <a:solidFill>
                  <a:srgbClr val="00CC00"/>
                </a:solidFill>
              </a:rPr>
              <a:t>TRUE</a:t>
            </a:r>
          </a:p>
          <a:p>
            <a:endParaRPr lang="en-US" sz="4000" dirty="0" smtClean="0">
              <a:solidFill>
                <a:srgbClr val="FF0000"/>
              </a:solidFill>
            </a:endParaRPr>
          </a:p>
          <a:p>
            <a:r>
              <a:rPr lang="en-US" dirty="0" smtClean="0">
                <a:solidFill>
                  <a:srgbClr val="FF0000"/>
                </a:solidFill>
              </a:rPr>
              <a:t>FALSE</a:t>
            </a:r>
            <a:r>
              <a:rPr lang="en-US" dirty="0" smtClean="0"/>
              <a:t>+CEX</a:t>
            </a:r>
            <a:endParaRPr lang="en-ZA" dirty="0"/>
          </a:p>
        </p:txBody>
      </p:sp>
      <p:sp>
        <p:nvSpPr>
          <p:cNvPr id="26" name="Shape 159"/>
          <p:cNvSpPr/>
          <p:nvPr/>
        </p:nvSpPr>
        <p:spPr>
          <a:xfrm flipV="1">
            <a:off x="1291486" y="2556040"/>
            <a:ext cx="930822" cy="1"/>
          </a:xfrm>
          <a:prstGeom prst="line">
            <a:avLst/>
          </a:prstGeom>
          <a:ln w="12700">
            <a:solidFill>
              <a:srgbClr val="000000"/>
            </a:solidFill>
            <a:tailEnd type="triangle"/>
          </a:ln>
        </p:spPr>
        <p:txBody>
          <a:bodyPr lIns="45719" rIns="45719"/>
          <a:lstStyle/>
          <a:p>
            <a:pPr algn="ctr"/>
            <a:endParaRPr dirty="0"/>
          </a:p>
        </p:txBody>
      </p:sp>
    </p:spTree>
    <p:extLst>
      <p:ext uri="{BB962C8B-B14F-4D97-AF65-F5344CB8AC3E}">
        <p14:creationId xmlns:p14="http://schemas.microsoft.com/office/powerpoint/2010/main" val="12863014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Content Placeholder 2"/>
          <p:cNvSpPr>
            <a:spLocks noGrp="1"/>
          </p:cNvSpPr>
          <p:nvPr>
            <p:ph idx="1"/>
          </p:nvPr>
        </p:nvSpPr>
        <p:spPr/>
        <p:txBody>
          <a:bodyPr/>
          <a:lstStyle/>
          <a:p>
            <a:pPr marL="0" indent="0">
              <a:buNone/>
            </a:pPr>
            <a:r>
              <a:rPr lang="en-US" sz="2600" b="1" dirty="0" err="1"/>
              <a:t>Sequentialization</a:t>
            </a:r>
            <a:r>
              <a:rPr lang="en-US" sz="2600" b="1" dirty="0"/>
              <a:t> (+ BMC):</a:t>
            </a:r>
          </a:p>
          <a:p>
            <a:r>
              <a:rPr lang="en-ZA" sz="2600" dirty="0"/>
              <a:t>concurrency handling at </a:t>
            </a:r>
            <a:r>
              <a:rPr lang="en-ZA" sz="2600" dirty="0">
                <a:solidFill>
                  <a:srgbClr val="0000FF"/>
                </a:solidFill>
              </a:rPr>
              <a:t>source-code level</a:t>
            </a:r>
          </a:p>
          <a:p>
            <a:pPr marL="457200" lvl="1" indent="0">
              <a:buNone/>
            </a:pPr>
            <a:endParaRPr lang="en-ZA" sz="2400" dirty="0" smtClean="0"/>
          </a:p>
          <a:p>
            <a:pPr lvl="1"/>
            <a:endParaRPr lang="en-ZA" sz="2400" dirty="0" smtClean="0"/>
          </a:p>
          <a:p>
            <a:pPr marL="457200" lvl="1" indent="0">
              <a:buNone/>
            </a:pPr>
            <a:endParaRPr lang="en-ZA" sz="2400" dirty="0" smtClean="0"/>
          </a:p>
          <a:p>
            <a:pPr lvl="1"/>
            <a:r>
              <a:rPr lang="en-ZA" sz="2600" dirty="0"/>
              <a:t>reduction to sequential programs analysis</a:t>
            </a:r>
          </a:p>
          <a:p>
            <a:pPr lvl="1"/>
            <a:r>
              <a:rPr lang="en-ZA" sz="2600" dirty="0"/>
              <a:t>implemented as non-intrusive source transformation</a:t>
            </a:r>
          </a:p>
          <a:p>
            <a:pPr lvl="1"/>
            <a:r>
              <a:rPr lang="en-ZA" sz="2600" dirty="0"/>
              <a:t>lazy </a:t>
            </a:r>
            <a:r>
              <a:rPr lang="en-ZA" sz="2600" dirty="0" err="1"/>
              <a:t>sequentialization</a:t>
            </a:r>
            <a:r>
              <a:rPr lang="en-ZA" sz="2600" dirty="0"/>
              <a:t> for effective bug-hunting</a:t>
            </a:r>
            <a:br>
              <a:rPr lang="en-ZA" sz="2600" dirty="0"/>
            </a:br>
            <a:r>
              <a:rPr lang="en-ZA" sz="1800" dirty="0" smtClean="0"/>
              <a:t>[</a:t>
            </a:r>
            <a:r>
              <a:rPr lang="en-ZA" sz="1800" dirty="0" err="1" smtClean="0"/>
              <a:t>Inverso</a:t>
            </a:r>
            <a:r>
              <a:rPr lang="en-ZA" sz="1800" dirty="0" smtClean="0"/>
              <a:t> </a:t>
            </a:r>
            <a:r>
              <a:rPr lang="en-ZA" sz="1800" dirty="0"/>
              <a:t>et al., </a:t>
            </a:r>
            <a:r>
              <a:rPr lang="en-ZA" sz="1800" dirty="0" smtClean="0"/>
              <a:t>CAV’14] </a:t>
            </a:r>
            <a:r>
              <a:rPr lang="en-ZA" sz="2000" dirty="0" smtClean="0"/>
              <a:t> </a:t>
            </a:r>
            <a:endParaRPr lang="en-ZA" sz="2400" dirty="0"/>
          </a:p>
          <a:p>
            <a:pPr marL="0" indent="0">
              <a:buNone/>
            </a:pPr>
            <a:endParaRPr lang="en-US" sz="2600" b="1" dirty="0" smtClean="0"/>
          </a:p>
        </p:txBody>
      </p:sp>
      <p:sp>
        <p:nvSpPr>
          <p:cNvPr id="2" name="Title 1"/>
          <p:cNvSpPr>
            <a:spLocks noGrp="1"/>
          </p:cNvSpPr>
          <p:nvPr>
            <p:ph type="title"/>
          </p:nvPr>
        </p:nvSpPr>
        <p:spPr/>
        <p:txBody>
          <a:bodyPr/>
          <a:lstStyle/>
          <a:p>
            <a:r>
              <a:rPr lang="en-GB" spc="-20" dirty="0"/>
              <a:t>Bug-finding and Verification under WMMs</a:t>
            </a:r>
            <a:endParaRPr lang="en-ZA" dirty="0"/>
          </a:p>
        </p:txBody>
      </p:sp>
      <p:sp>
        <p:nvSpPr>
          <p:cNvPr id="12" name="TextBox 11"/>
          <p:cNvSpPr txBox="1"/>
          <p:nvPr/>
        </p:nvSpPr>
        <p:spPr>
          <a:xfrm>
            <a:off x="2232455" y="2300406"/>
            <a:ext cx="623648" cy="461665"/>
          </a:xfrm>
          <a:prstGeom prst="rect">
            <a:avLst/>
          </a:prstGeom>
          <a:noFill/>
        </p:spPr>
        <p:txBody>
          <a:bodyPr wrap="square" rtlCol="0">
            <a:spAutoFit/>
          </a:bodyPr>
          <a:lstStyle/>
          <a:p>
            <a:r>
              <a:rPr lang="en-US" sz="2400" dirty="0" smtClean="0"/>
              <a:t>P</a:t>
            </a:r>
            <a:endParaRPr lang="en-ZA" sz="2400" baseline="-25000" dirty="0"/>
          </a:p>
        </p:txBody>
      </p:sp>
      <p:sp>
        <p:nvSpPr>
          <p:cNvPr id="14" name="Rectangle 13"/>
          <p:cNvSpPr/>
          <p:nvPr/>
        </p:nvSpPr>
        <p:spPr>
          <a:xfrm>
            <a:off x="2659173" y="2221468"/>
            <a:ext cx="979756" cy="369332"/>
          </a:xfrm>
          <a:prstGeom prst="rect">
            <a:avLst/>
          </a:prstGeom>
        </p:spPr>
        <p:txBody>
          <a:bodyPr wrap="none">
            <a:spAutoFit/>
          </a:bodyPr>
          <a:lstStyle/>
          <a:p>
            <a:pPr algn="ctr"/>
            <a:r>
              <a:rPr lang="en-US" dirty="0" smtClean="0"/>
              <a:t> unwind</a:t>
            </a:r>
            <a:endParaRPr lang="en-ZA" dirty="0"/>
          </a:p>
        </p:txBody>
      </p:sp>
      <p:sp>
        <p:nvSpPr>
          <p:cNvPr id="15" name="TextBox 14"/>
          <p:cNvSpPr txBox="1"/>
          <p:nvPr/>
        </p:nvSpPr>
        <p:spPr>
          <a:xfrm>
            <a:off x="3604054" y="2300406"/>
            <a:ext cx="502919" cy="461665"/>
          </a:xfrm>
          <a:prstGeom prst="rect">
            <a:avLst/>
          </a:prstGeom>
          <a:noFill/>
        </p:spPr>
        <p:txBody>
          <a:bodyPr wrap="square" rtlCol="0">
            <a:spAutoFit/>
          </a:bodyPr>
          <a:lstStyle/>
          <a:p>
            <a:r>
              <a:rPr lang="en-US" sz="2400" dirty="0" smtClean="0"/>
              <a:t>IR</a:t>
            </a:r>
            <a:endParaRPr lang="en-ZA" sz="2400" dirty="0"/>
          </a:p>
        </p:txBody>
      </p:sp>
      <p:sp>
        <p:nvSpPr>
          <p:cNvPr id="18" name="Rectangle 17"/>
          <p:cNvSpPr/>
          <p:nvPr/>
        </p:nvSpPr>
        <p:spPr>
          <a:xfrm>
            <a:off x="3965417" y="2228671"/>
            <a:ext cx="979756" cy="369332"/>
          </a:xfrm>
          <a:prstGeom prst="rect">
            <a:avLst/>
          </a:prstGeom>
        </p:spPr>
        <p:txBody>
          <a:bodyPr wrap="none">
            <a:spAutoFit/>
          </a:bodyPr>
          <a:lstStyle/>
          <a:p>
            <a:pPr algn="ctr"/>
            <a:r>
              <a:rPr lang="en-US" dirty="0" err="1"/>
              <a:t>s</a:t>
            </a:r>
            <a:r>
              <a:rPr lang="en-US" dirty="0" err="1" smtClean="0"/>
              <a:t>ym.ex</a:t>
            </a:r>
            <a:r>
              <a:rPr lang="en-US" dirty="0" smtClean="0"/>
              <a:t>.</a:t>
            </a:r>
            <a:endParaRPr lang="en-ZA" dirty="0"/>
          </a:p>
        </p:txBody>
      </p:sp>
      <p:sp>
        <p:nvSpPr>
          <p:cNvPr id="19" name="Shape 159"/>
          <p:cNvSpPr/>
          <p:nvPr/>
        </p:nvSpPr>
        <p:spPr>
          <a:xfrm flipV="1">
            <a:off x="4014351" y="2556041"/>
            <a:ext cx="930822" cy="1"/>
          </a:xfrm>
          <a:prstGeom prst="line">
            <a:avLst/>
          </a:prstGeom>
          <a:ln w="12700">
            <a:solidFill>
              <a:srgbClr val="000000"/>
            </a:solidFill>
            <a:tailEnd type="triangle"/>
          </a:ln>
        </p:spPr>
        <p:txBody>
          <a:bodyPr lIns="45719" rIns="45719"/>
          <a:lstStyle/>
          <a:p>
            <a:pPr algn="ctr"/>
            <a:endParaRPr dirty="0"/>
          </a:p>
        </p:txBody>
      </p:sp>
      <p:sp>
        <p:nvSpPr>
          <p:cNvPr id="22" name="Shape 159"/>
          <p:cNvSpPr/>
          <p:nvPr/>
        </p:nvSpPr>
        <p:spPr>
          <a:xfrm flipV="1">
            <a:off x="5482487" y="2121275"/>
            <a:ext cx="893981" cy="412196"/>
          </a:xfrm>
          <a:prstGeom prst="line">
            <a:avLst/>
          </a:prstGeom>
          <a:ln w="12700">
            <a:solidFill>
              <a:srgbClr val="000000"/>
            </a:solidFill>
            <a:tailEnd type="triangle"/>
          </a:ln>
        </p:spPr>
        <p:txBody>
          <a:bodyPr lIns="45719" rIns="45719"/>
          <a:lstStyle/>
          <a:p>
            <a:pPr algn="ctr"/>
            <a:endParaRPr dirty="0"/>
          </a:p>
        </p:txBody>
      </p:sp>
      <p:sp>
        <p:nvSpPr>
          <p:cNvPr id="23" name="Shape 159"/>
          <p:cNvSpPr/>
          <p:nvPr/>
        </p:nvSpPr>
        <p:spPr>
          <a:xfrm>
            <a:off x="5482488" y="2556042"/>
            <a:ext cx="893979" cy="410866"/>
          </a:xfrm>
          <a:prstGeom prst="line">
            <a:avLst/>
          </a:prstGeom>
          <a:ln w="12700">
            <a:solidFill>
              <a:srgbClr val="000000"/>
            </a:solidFill>
            <a:tailEnd type="triangle"/>
          </a:ln>
        </p:spPr>
        <p:txBody>
          <a:bodyPr lIns="45719" rIns="45719"/>
          <a:lstStyle/>
          <a:p>
            <a:pPr algn="ctr"/>
            <a:endParaRPr dirty="0"/>
          </a:p>
        </p:txBody>
      </p:sp>
      <p:sp>
        <p:nvSpPr>
          <p:cNvPr id="24" name="Rectangle 23"/>
          <p:cNvSpPr/>
          <p:nvPr/>
        </p:nvSpPr>
        <p:spPr>
          <a:xfrm>
            <a:off x="5751143" y="2362200"/>
            <a:ext cx="616387" cy="369332"/>
          </a:xfrm>
          <a:prstGeom prst="rect">
            <a:avLst/>
          </a:prstGeom>
        </p:spPr>
        <p:txBody>
          <a:bodyPr wrap="none">
            <a:spAutoFit/>
          </a:bodyPr>
          <a:lstStyle/>
          <a:p>
            <a:pPr algn="ctr"/>
            <a:r>
              <a:rPr lang="en-US" dirty="0" smtClean="0"/>
              <a:t>SAT</a:t>
            </a:r>
            <a:endParaRPr lang="en-ZA" dirty="0"/>
          </a:p>
        </p:txBody>
      </p:sp>
      <p:sp>
        <p:nvSpPr>
          <p:cNvPr id="25" name="Rectangle 24"/>
          <p:cNvSpPr/>
          <p:nvPr/>
        </p:nvSpPr>
        <p:spPr>
          <a:xfrm>
            <a:off x="6324600" y="1905000"/>
            <a:ext cx="1512017" cy="1261884"/>
          </a:xfrm>
          <a:prstGeom prst="rect">
            <a:avLst/>
          </a:prstGeom>
        </p:spPr>
        <p:txBody>
          <a:bodyPr wrap="none">
            <a:spAutoFit/>
          </a:bodyPr>
          <a:lstStyle/>
          <a:p>
            <a:r>
              <a:rPr lang="en-US" dirty="0" smtClean="0">
                <a:solidFill>
                  <a:srgbClr val="00CC00"/>
                </a:solidFill>
              </a:rPr>
              <a:t>TRUE</a:t>
            </a:r>
          </a:p>
          <a:p>
            <a:endParaRPr lang="en-US" sz="4000" dirty="0" smtClean="0">
              <a:solidFill>
                <a:srgbClr val="FF0000"/>
              </a:solidFill>
            </a:endParaRPr>
          </a:p>
          <a:p>
            <a:r>
              <a:rPr lang="en-US" dirty="0" smtClean="0">
                <a:solidFill>
                  <a:srgbClr val="FF0000"/>
                </a:solidFill>
              </a:rPr>
              <a:t>FALSE</a:t>
            </a:r>
            <a:r>
              <a:rPr lang="en-US" dirty="0" smtClean="0"/>
              <a:t>+CEX</a:t>
            </a:r>
            <a:endParaRPr lang="en-ZA" dirty="0"/>
          </a:p>
        </p:txBody>
      </p:sp>
      <p:sp>
        <p:nvSpPr>
          <p:cNvPr id="26" name="Shape 159"/>
          <p:cNvSpPr/>
          <p:nvPr/>
        </p:nvSpPr>
        <p:spPr>
          <a:xfrm flipV="1">
            <a:off x="2553545" y="2556040"/>
            <a:ext cx="1112650" cy="0"/>
          </a:xfrm>
          <a:prstGeom prst="line">
            <a:avLst/>
          </a:prstGeom>
          <a:ln w="12700">
            <a:solidFill>
              <a:srgbClr val="000000"/>
            </a:solidFill>
            <a:tailEnd type="triangle"/>
          </a:ln>
        </p:spPr>
        <p:txBody>
          <a:bodyPr lIns="45719" rIns="45719"/>
          <a:lstStyle/>
          <a:p>
            <a:pPr algn="ctr"/>
            <a:endParaRPr dirty="0"/>
          </a:p>
        </p:txBody>
      </p:sp>
      <p:sp>
        <p:nvSpPr>
          <p:cNvPr id="16" name="TextBox 15"/>
          <p:cNvSpPr txBox="1"/>
          <p:nvPr/>
        </p:nvSpPr>
        <p:spPr>
          <a:xfrm>
            <a:off x="986687" y="2300406"/>
            <a:ext cx="427908" cy="461665"/>
          </a:xfrm>
          <a:prstGeom prst="rect">
            <a:avLst/>
          </a:prstGeom>
          <a:noFill/>
        </p:spPr>
        <p:txBody>
          <a:bodyPr wrap="square" rtlCol="0">
            <a:spAutoFit/>
          </a:bodyPr>
          <a:lstStyle/>
          <a:p>
            <a:r>
              <a:rPr lang="en-US" sz="2400" dirty="0" smtClean="0"/>
              <a:t>P</a:t>
            </a:r>
            <a:endParaRPr lang="en-ZA" sz="2400" baseline="-25000" dirty="0"/>
          </a:p>
        </p:txBody>
      </p:sp>
      <p:sp>
        <p:nvSpPr>
          <p:cNvPr id="17" name="Rectangle 16"/>
          <p:cNvSpPr/>
          <p:nvPr/>
        </p:nvSpPr>
        <p:spPr>
          <a:xfrm>
            <a:off x="1513183" y="2221468"/>
            <a:ext cx="620683" cy="369332"/>
          </a:xfrm>
          <a:prstGeom prst="rect">
            <a:avLst/>
          </a:prstGeom>
        </p:spPr>
        <p:txBody>
          <a:bodyPr wrap="none">
            <a:spAutoFit/>
          </a:bodyPr>
          <a:lstStyle/>
          <a:p>
            <a:pPr algn="ctr"/>
            <a:r>
              <a:rPr lang="en-US" dirty="0" smtClean="0"/>
              <a:t>seq.</a:t>
            </a:r>
            <a:endParaRPr lang="en-ZA" dirty="0"/>
          </a:p>
        </p:txBody>
      </p:sp>
      <p:sp>
        <p:nvSpPr>
          <p:cNvPr id="20" name="Shape 159"/>
          <p:cNvSpPr/>
          <p:nvPr/>
        </p:nvSpPr>
        <p:spPr>
          <a:xfrm flipV="1">
            <a:off x="1337206" y="2556040"/>
            <a:ext cx="930822" cy="1"/>
          </a:xfrm>
          <a:prstGeom prst="line">
            <a:avLst/>
          </a:prstGeom>
          <a:ln w="12700">
            <a:solidFill>
              <a:srgbClr val="000000"/>
            </a:solidFill>
            <a:tailEnd type="triangle"/>
          </a:ln>
        </p:spPr>
        <p:txBody>
          <a:bodyPr lIns="45719" rIns="45719"/>
          <a:lstStyle/>
          <a:p>
            <a:pPr algn="ctr"/>
            <a:endParaRPr dirty="0"/>
          </a:p>
        </p:txBody>
      </p:sp>
      <p:sp>
        <p:nvSpPr>
          <p:cNvPr id="28" name="Shape 154"/>
          <p:cNvSpPr/>
          <p:nvPr/>
        </p:nvSpPr>
        <p:spPr>
          <a:xfrm>
            <a:off x="1021944" y="2133223"/>
            <a:ext cx="1768166" cy="845633"/>
          </a:xfrm>
          <a:prstGeom prst="roundRect">
            <a:avLst>
              <a:gd name="adj" fmla="val 18479"/>
            </a:avLst>
          </a:prstGeom>
          <a:noFill/>
          <a:ln w="12700">
            <a:solidFill>
              <a:srgbClr val="0000FF"/>
            </a:solidFill>
            <a:prstDash val="sysDot"/>
            <a:miter lim="400000"/>
          </a:ln>
        </p:spPr>
        <p:txBody>
          <a:bodyPr lIns="45719" rIns="45719" anchor="ctr"/>
          <a:lstStyle/>
          <a:p>
            <a:pPr lvl="0" algn="ctr"/>
            <a:endParaRPr lang="en-ZA" sz="2400" baseline="-33142" dirty="0">
              <a:solidFill>
                <a:srgbClr val="000000"/>
              </a:solidFill>
            </a:endParaRPr>
          </a:p>
        </p:txBody>
      </p:sp>
      <p:sp>
        <p:nvSpPr>
          <p:cNvPr id="30" name="TextBox 29"/>
          <p:cNvSpPr txBox="1"/>
          <p:nvPr/>
        </p:nvSpPr>
        <p:spPr>
          <a:xfrm>
            <a:off x="4903368" y="2286000"/>
            <a:ext cx="655319" cy="461665"/>
          </a:xfrm>
          <a:prstGeom prst="rect">
            <a:avLst/>
          </a:prstGeom>
          <a:noFill/>
        </p:spPr>
        <p:txBody>
          <a:bodyPr wrap="square" rtlCol="0">
            <a:spAutoFit/>
          </a:bodyPr>
          <a:lstStyle/>
          <a:p>
            <a:r>
              <a:rPr lang="en-US" sz="2400" dirty="0" smtClean="0"/>
              <a:t>VC</a:t>
            </a:r>
            <a:endParaRPr lang="en-ZA" sz="2400" dirty="0"/>
          </a:p>
        </p:txBody>
      </p:sp>
      <p:sp>
        <p:nvSpPr>
          <p:cNvPr id="4" name="TextBox 3"/>
          <p:cNvSpPr txBox="1"/>
          <p:nvPr/>
        </p:nvSpPr>
        <p:spPr>
          <a:xfrm>
            <a:off x="1051689" y="2514600"/>
            <a:ext cx="468398" cy="338554"/>
          </a:xfrm>
          <a:prstGeom prst="rect">
            <a:avLst/>
          </a:prstGeom>
          <a:noFill/>
        </p:spPr>
        <p:txBody>
          <a:bodyPr wrap="none" rtlCol="0">
            <a:spAutoFit/>
          </a:bodyPr>
          <a:lstStyle/>
          <a:p>
            <a:r>
              <a:rPr lang="en-US" sz="1600" dirty="0" smtClean="0"/>
              <a:t>SC</a:t>
            </a:r>
            <a:endParaRPr lang="en-ZA" sz="1600" dirty="0"/>
          </a:p>
        </p:txBody>
      </p:sp>
      <p:sp>
        <p:nvSpPr>
          <p:cNvPr id="31" name="TextBox 30"/>
          <p:cNvSpPr txBox="1"/>
          <p:nvPr/>
        </p:nvSpPr>
        <p:spPr>
          <a:xfrm>
            <a:off x="2334020" y="2487955"/>
            <a:ext cx="514885" cy="338554"/>
          </a:xfrm>
          <a:prstGeom prst="rect">
            <a:avLst/>
          </a:prstGeom>
          <a:noFill/>
        </p:spPr>
        <p:txBody>
          <a:bodyPr wrap="none" rtlCol="0">
            <a:spAutoFit/>
          </a:bodyPr>
          <a:lstStyle/>
          <a:p>
            <a:r>
              <a:rPr lang="en-US" sz="1600" dirty="0" err="1" smtClean="0"/>
              <a:t>seq</a:t>
            </a:r>
            <a:endParaRPr lang="en-ZA" sz="1600" dirty="0"/>
          </a:p>
        </p:txBody>
      </p:sp>
    </p:spTree>
    <p:extLst>
      <p:ext uri="{BB962C8B-B14F-4D97-AF65-F5344CB8AC3E}">
        <p14:creationId xmlns:p14="http://schemas.microsoft.com/office/powerpoint/2010/main" val="304777235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Content Placeholder 2"/>
          <p:cNvSpPr>
            <a:spLocks noGrp="1"/>
          </p:cNvSpPr>
          <p:nvPr>
            <p:ph idx="1"/>
          </p:nvPr>
        </p:nvSpPr>
        <p:spPr>
          <a:xfrm>
            <a:off x="227622" y="914400"/>
            <a:ext cx="8763000" cy="5410200"/>
          </a:xfrm>
        </p:spPr>
        <p:txBody>
          <a:bodyPr/>
          <a:lstStyle/>
          <a:p>
            <a:pPr marL="0" indent="0">
              <a:buNone/>
            </a:pPr>
            <a:r>
              <a:rPr lang="en-US" sz="2600" b="1" dirty="0" err="1"/>
              <a:t>Sequentialization</a:t>
            </a:r>
            <a:r>
              <a:rPr lang="en-US" sz="2600" b="1" dirty="0"/>
              <a:t> (+ BMC):</a:t>
            </a:r>
          </a:p>
          <a:p>
            <a:r>
              <a:rPr lang="en-ZA" sz="2600" dirty="0"/>
              <a:t>concurrency handling at </a:t>
            </a:r>
            <a:r>
              <a:rPr lang="en-ZA" sz="2600" dirty="0">
                <a:solidFill>
                  <a:srgbClr val="0000FF"/>
                </a:solidFill>
              </a:rPr>
              <a:t>source-code level</a:t>
            </a:r>
          </a:p>
          <a:p>
            <a:pPr marL="457200" lvl="1" indent="0">
              <a:buNone/>
            </a:pPr>
            <a:endParaRPr lang="en-ZA" sz="2400" dirty="0" smtClean="0"/>
          </a:p>
          <a:p>
            <a:pPr lvl="1"/>
            <a:endParaRPr lang="en-ZA" sz="2400" dirty="0" smtClean="0"/>
          </a:p>
          <a:p>
            <a:pPr marL="457200" lvl="1" indent="0">
              <a:buNone/>
            </a:pPr>
            <a:endParaRPr lang="en-ZA" sz="2400" dirty="0" smtClean="0"/>
          </a:p>
          <a:p>
            <a:pPr lvl="1"/>
            <a:r>
              <a:rPr lang="en-ZA" sz="2600" dirty="0"/>
              <a:t>reduction to sequential programs analysis</a:t>
            </a:r>
          </a:p>
          <a:p>
            <a:pPr lvl="1"/>
            <a:r>
              <a:rPr lang="en-ZA" sz="2600" dirty="0"/>
              <a:t>implemented as non-intrusive source transformation</a:t>
            </a:r>
          </a:p>
          <a:p>
            <a:pPr lvl="1"/>
            <a:r>
              <a:rPr lang="en-ZA" sz="2600" dirty="0"/>
              <a:t>lazy </a:t>
            </a:r>
            <a:r>
              <a:rPr lang="en-ZA" sz="2600" dirty="0" err="1"/>
              <a:t>sequentialization</a:t>
            </a:r>
            <a:r>
              <a:rPr lang="en-ZA" sz="2600" dirty="0"/>
              <a:t> for effective bug-hunting</a:t>
            </a:r>
            <a:br>
              <a:rPr lang="en-ZA" sz="2600" dirty="0"/>
            </a:br>
            <a:r>
              <a:rPr lang="en-ZA" sz="1800" dirty="0" smtClean="0"/>
              <a:t>[</a:t>
            </a:r>
            <a:r>
              <a:rPr lang="en-ZA" sz="1800" dirty="0" err="1" smtClean="0"/>
              <a:t>Inverso</a:t>
            </a:r>
            <a:r>
              <a:rPr lang="en-ZA" sz="1800" dirty="0" smtClean="0"/>
              <a:t> </a:t>
            </a:r>
            <a:r>
              <a:rPr lang="en-ZA" sz="1800" dirty="0"/>
              <a:t>et al., </a:t>
            </a:r>
            <a:r>
              <a:rPr lang="en-ZA" sz="1800" dirty="0" smtClean="0"/>
              <a:t>CAV’14] </a:t>
            </a:r>
            <a:r>
              <a:rPr lang="en-ZA" sz="2000" dirty="0" smtClean="0"/>
              <a:t> </a:t>
            </a:r>
          </a:p>
          <a:p>
            <a:pPr>
              <a:spcBef>
                <a:spcPts val="300"/>
              </a:spcBef>
              <a:buFont typeface="Arial"/>
              <a:defRPr sz="1600"/>
            </a:pPr>
            <a:r>
              <a:rPr lang="en-ZA" sz="2800" dirty="0"/>
              <a:t>extension to </a:t>
            </a:r>
            <a:r>
              <a:rPr lang="en-ZA" sz="2800" dirty="0" smtClean="0"/>
              <a:t>WMMs…?</a:t>
            </a:r>
          </a:p>
          <a:p>
            <a:pPr lvl="1">
              <a:buFont typeface="Arial"/>
              <a:buChar char="–"/>
              <a:defRPr sz="1600"/>
            </a:pPr>
            <a:r>
              <a:rPr lang="en-ZA" sz="2600" dirty="0"/>
              <a:t>reduction to concurrent program analysis under SC</a:t>
            </a:r>
          </a:p>
          <a:p>
            <a:pPr lvl="1">
              <a:buFont typeface="Arial"/>
              <a:buChar char="–"/>
              <a:defRPr sz="1600"/>
            </a:pPr>
            <a:r>
              <a:rPr lang="en-ZA" sz="2600" dirty="0"/>
              <a:t>implemented as non-intrusive </a:t>
            </a:r>
            <a:r>
              <a:rPr lang="en-ZA" sz="2600" dirty="0" smtClean="0"/>
              <a:t>source transformation</a:t>
            </a:r>
            <a:br>
              <a:rPr lang="en-ZA" sz="2600" dirty="0" smtClean="0"/>
            </a:br>
            <a:r>
              <a:rPr lang="en-ZA" sz="2600" dirty="0" smtClean="0"/>
              <a:t>(based on shared memory abstractions)</a:t>
            </a:r>
            <a:endParaRPr lang="en-ZA" sz="2600" dirty="0"/>
          </a:p>
          <a:p>
            <a:pPr lvl="1"/>
            <a:endParaRPr lang="en-ZA" sz="2400" dirty="0" smtClean="0"/>
          </a:p>
          <a:p>
            <a:pPr marL="0" indent="0">
              <a:buNone/>
            </a:pPr>
            <a:endParaRPr lang="en-US" sz="2600" b="1" dirty="0" smtClean="0"/>
          </a:p>
        </p:txBody>
      </p:sp>
      <p:sp>
        <p:nvSpPr>
          <p:cNvPr id="2" name="Title 1"/>
          <p:cNvSpPr>
            <a:spLocks noGrp="1"/>
          </p:cNvSpPr>
          <p:nvPr>
            <p:ph type="title"/>
          </p:nvPr>
        </p:nvSpPr>
        <p:spPr/>
        <p:txBody>
          <a:bodyPr/>
          <a:lstStyle/>
          <a:p>
            <a:r>
              <a:rPr lang="en-GB" spc="-20" dirty="0"/>
              <a:t>Bug-finding and Verification under WMMs</a:t>
            </a:r>
            <a:endParaRPr lang="en-ZA" dirty="0"/>
          </a:p>
        </p:txBody>
      </p:sp>
      <p:sp>
        <p:nvSpPr>
          <p:cNvPr id="12" name="TextBox 11"/>
          <p:cNvSpPr txBox="1"/>
          <p:nvPr/>
        </p:nvSpPr>
        <p:spPr>
          <a:xfrm>
            <a:off x="3513796" y="2300406"/>
            <a:ext cx="623648" cy="461665"/>
          </a:xfrm>
          <a:prstGeom prst="rect">
            <a:avLst/>
          </a:prstGeom>
          <a:noFill/>
        </p:spPr>
        <p:txBody>
          <a:bodyPr wrap="square" rtlCol="0">
            <a:spAutoFit/>
          </a:bodyPr>
          <a:lstStyle/>
          <a:p>
            <a:r>
              <a:rPr lang="en-US" sz="2400" dirty="0" smtClean="0"/>
              <a:t>P</a:t>
            </a:r>
            <a:endParaRPr lang="en-ZA" sz="2400" baseline="-25000" dirty="0"/>
          </a:p>
        </p:txBody>
      </p:sp>
      <p:sp>
        <p:nvSpPr>
          <p:cNvPr id="14" name="Rectangle 13"/>
          <p:cNvSpPr/>
          <p:nvPr/>
        </p:nvSpPr>
        <p:spPr>
          <a:xfrm>
            <a:off x="3940514" y="2221468"/>
            <a:ext cx="979756" cy="369332"/>
          </a:xfrm>
          <a:prstGeom prst="rect">
            <a:avLst/>
          </a:prstGeom>
        </p:spPr>
        <p:txBody>
          <a:bodyPr wrap="none">
            <a:spAutoFit/>
          </a:bodyPr>
          <a:lstStyle/>
          <a:p>
            <a:pPr algn="ctr"/>
            <a:r>
              <a:rPr lang="en-US" dirty="0" smtClean="0"/>
              <a:t> unwind</a:t>
            </a:r>
            <a:endParaRPr lang="en-ZA" dirty="0"/>
          </a:p>
        </p:txBody>
      </p:sp>
      <p:sp>
        <p:nvSpPr>
          <p:cNvPr id="15" name="TextBox 14"/>
          <p:cNvSpPr txBox="1"/>
          <p:nvPr/>
        </p:nvSpPr>
        <p:spPr>
          <a:xfrm>
            <a:off x="4885395" y="2300406"/>
            <a:ext cx="502919" cy="461665"/>
          </a:xfrm>
          <a:prstGeom prst="rect">
            <a:avLst/>
          </a:prstGeom>
          <a:noFill/>
        </p:spPr>
        <p:txBody>
          <a:bodyPr wrap="square" rtlCol="0">
            <a:spAutoFit/>
          </a:bodyPr>
          <a:lstStyle/>
          <a:p>
            <a:r>
              <a:rPr lang="en-US" sz="2400" dirty="0" smtClean="0"/>
              <a:t>IR</a:t>
            </a:r>
            <a:endParaRPr lang="en-ZA" sz="2400" dirty="0"/>
          </a:p>
        </p:txBody>
      </p:sp>
      <p:sp>
        <p:nvSpPr>
          <p:cNvPr id="18" name="Rectangle 17"/>
          <p:cNvSpPr/>
          <p:nvPr/>
        </p:nvSpPr>
        <p:spPr>
          <a:xfrm>
            <a:off x="5246758" y="2228671"/>
            <a:ext cx="979756" cy="369332"/>
          </a:xfrm>
          <a:prstGeom prst="rect">
            <a:avLst/>
          </a:prstGeom>
        </p:spPr>
        <p:txBody>
          <a:bodyPr wrap="none">
            <a:spAutoFit/>
          </a:bodyPr>
          <a:lstStyle/>
          <a:p>
            <a:pPr algn="ctr"/>
            <a:r>
              <a:rPr lang="en-US" dirty="0" err="1"/>
              <a:t>s</a:t>
            </a:r>
            <a:r>
              <a:rPr lang="en-US" dirty="0" err="1" smtClean="0"/>
              <a:t>ym.ex</a:t>
            </a:r>
            <a:r>
              <a:rPr lang="en-US" dirty="0" smtClean="0"/>
              <a:t>.</a:t>
            </a:r>
            <a:endParaRPr lang="en-ZA" dirty="0"/>
          </a:p>
        </p:txBody>
      </p:sp>
      <p:sp>
        <p:nvSpPr>
          <p:cNvPr id="19" name="Shape 159"/>
          <p:cNvSpPr/>
          <p:nvPr/>
        </p:nvSpPr>
        <p:spPr>
          <a:xfrm flipV="1">
            <a:off x="5295692" y="2556041"/>
            <a:ext cx="930822" cy="1"/>
          </a:xfrm>
          <a:prstGeom prst="line">
            <a:avLst/>
          </a:prstGeom>
          <a:ln w="12700">
            <a:solidFill>
              <a:srgbClr val="000000"/>
            </a:solidFill>
            <a:tailEnd type="triangle"/>
          </a:ln>
        </p:spPr>
        <p:txBody>
          <a:bodyPr lIns="45719" rIns="45719"/>
          <a:lstStyle/>
          <a:p>
            <a:pPr algn="ctr"/>
            <a:endParaRPr dirty="0"/>
          </a:p>
        </p:txBody>
      </p:sp>
      <p:sp>
        <p:nvSpPr>
          <p:cNvPr id="22" name="Shape 159"/>
          <p:cNvSpPr/>
          <p:nvPr/>
        </p:nvSpPr>
        <p:spPr>
          <a:xfrm flipV="1">
            <a:off x="6763828" y="2121275"/>
            <a:ext cx="893981" cy="412196"/>
          </a:xfrm>
          <a:prstGeom prst="line">
            <a:avLst/>
          </a:prstGeom>
          <a:ln w="12700">
            <a:solidFill>
              <a:srgbClr val="000000"/>
            </a:solidFill>
            <a:tailEnd type="triangle"/>
          </a:ln>
        </p:spPr>
        <p:txBody>
          <a:bodyPr lIns="45719" rIns="45719"/>
          <a:lstStyle/>
          <a:p>
            <a:pPr algn="ctr"/>
            <a:endParaRPr dirty="0"/>
          </a:p>
        </p:txBody>
      </p:sp>
      <p:sp>
        <p:nvSpPr>
          <p:cNvPr id="23" name="Shape 159"/>
          <p:cNvSpPr/>
          <p:nvPr/>
        </p:nvSpPr>
        <p:spPr>
          <a:xfrm>
            <a:off x="6763829" y="2556042"/>
            <a:ext cx="893979" cy="410866"/>
          </a:xfrm>
          <a:prstGeom prst="line">
            <a:avLst/>
          </a:prstGeom>
          <a:ln w="12700">
            <a:solidFill>
              <a:srgbClr val="000000"/>
            </a:solidFill>
            <a:tailEnd type="triangle"/>
          </a:ln>
        </p:spPr>
        <p:txBody>
          <a:bodyPr lIns="45719" rIns="45719"/>
          <a:lstStyle/>
          <a:p>
            <a:pPr algn="ctr"/>
            <a:endParaRPr dirty="0"/>
          </a:p>
        </p:txBody>
      </p:sp>
      <p:sp>
        <p:nvSpPr>
          <p:cNvPr id="24" name="Rectangle 23"/>
          <p:cNvSpPr/>
          <p:nvPr/>
        </p:nvSpPr>
        <p:spPr>
          <a:xfrm>
            <a:off x="7032484" y="2362200"/>
            <a:ext cx="616387" cy="369332"/>
          </a:xfrm>
          <a:prstGeom prst="rect">
            <a:avLst/>
          </a:prstGeom>
        </p:spPr>
        <p:txBody>
          <a:bodyPr wrap="none">
            <a:spAutoFit/>
          </a:bodyPr>
          <a:lstStyle/>
          <a:p>
            <a:pPr algn="ctr"/>
            <a:r>
              <a:rPr lang="en-US" dirty="0" smtClean="0"/>
              <a:t>SAT</a:t>
            </a:r>
            <a:endParaRPr lang="en-ZA" dirty="0"/>
          </a:p>
        </p:txBody>
      </p:sp>
      <p:sp>
        <p:nvSpPr>
          <p:cNvPr id="25" name="Rectangle 24"/>
          <p:cNvSpPr/>
          <p:nvPr/>
        </p:nvSpPr>
        <p:spPr>
          <a:xfrm>
            <a:off x="7620000" y="1905000"/>
            <a:ext cx="1512017" cy="1261884"/>
          </a:xfrm>
          <a:prstGeom prst="rect">
            <a:avLst/>
          </a:prstGeom>
        </p:spPr>
        <p:txBody>
          <a:bodyPr wrap="none">
            <a:spAutoFit/>
          </a:bodyPr>
          <a:lstStyle/>
          <a:p>
            <a:r>
              <a:rPr lang="en-US" dirty="0" smtClean="0">
                <a:solidFill>
                  <a:srgbClr val="00CC00"/>
                </a:solidFill>
              </a:rPr>
              <a:t>TRUE</a:t>
            </a:r>
          </a:p>
          <a:p>
            <a:endParaRPr lang="en-US" sz="4000" dirty="0" smtClean="0">
              <a:solidFill>
                <a:srgbClr val="FF0000"/>
              </a:solidFill>
            </a:endParaRPr>
          </a:p>
          <a:p>
            <a:r>
              <a:rPr lang="en-US" dirty="0" smtClean="0">
                <a:solidFill>
                  <a:srgbClr val="FF0000"/>
                </a:solidFill>
              </a:rPr>
              <a:t>FALSE</a:t>
            </a:r>
            <a:r>
              <a:rPr lang="en-US" dirty="0" smtClean="0"/>
              <a:t>+CEX</a:t>
            </a:r>
            <a:endParaRPr lang="en-ZA" dirty="0"/>
          </a:p>
        </p:txBody>
      </p:sp>
      <p:sp>
        <p:nvSpPr>
          <p:cNvPr id="26" name="Shape 159"/>
          <p:cNvSpPr/>
          <p:nvPr/>
        </p:nvSpPr>
        <p:spPr>
          <a:xfrm flipV="1">
            <a:off x="3834886" y="2556040"/>
            <a:ext cx="1112650" cy="0"/>
          </a:xfrm>
          <a:prstGeom prst="line">
            <a:avLst/>
          </a:prstGeom>
          <a:ln w="12700">
            <a:solidFill>
              <a:srgbClr val="000000"/>
            </a:solidFill>
            <a:tailEnd type="triangle"/>
          </a:ln>
        </p:spPr>
        <p:txBody>
          <a:bodyPr lIns="45719" rIns="45719"/>
          <a:lstStyle/>
          <a:p>
            <a:pPr algn="ctr"/>
            <a:endParaRPr dirty="0"/>
          </a:p>
        </p:txBody>
      </p:sp>
      <p:sp>
        <p:nvSpPr>
          <p:cNvPr id="16" name="TextBox 15"/>
          <p:cNvSpPr txBox="1"/>
          <p:nvPr/>
        </p:nvSpPr>
        <p:spPr>
          <a:xfrm>
            <a:off x="2268028" y="2300406"/>
            <a:ext cx="427908" cy="461665"/>
          </a:xfrm>
          <a:prstGeom prst="rect">
            <a:avLst/>
          </a:prstGeom>
          <a:noFill/>
        </p:spPr>
        <p:txBody>
          <a:bodyPr wrap="square" rtlCol="0">
            <a:spAutoFit/>
          </a:bodyPr>
          <a:lstStyle/>
          <a:p>
            <a:r>
              <a:rPr lang="en-US" sz="2400" dirty="0" smtClean="0"/>
              <a:t>P</a:t>
            </a:r>
            <a:endParaRPr lang="en-ZA" sz="2400" baseline="-25000" dirty="0"/>
          </a:p>
        </p:txBody>
      </p:sp>
      <p:sp>
        <p:nvSpPr>
          <p:cNvPr id="17" name="Rectangle 16"/>
          <p:cNvSpPr/>
          <p:nvPr/>
        </p:nvSpPr>
        <p:spPr>
          <a:xfrm>
            <a:off x="2794524" y="2221468"/>
            <a:ext cx="620683" cy="369332"/>
          </a:xfrm>
          <a:prstGeom prst="rect">
            <a:avLst/>
          </a:prstGeom>
        </p:spPr>
        <p:txBody>
          <a:bodyPr wrap="none">
            <a:spAutoFit/>
          </a:bodyPr>
          <a:lstStyle/>
          <a:p>
            <a:pPr algn="ctr"/>
            <a:r>
              <a:rPr lang="en-US" dirty="0" smtClean="0"/>
              <a:t>seq.</a:t>
            </a:r>
            <a:endParaRPr lang="en-ZA" dirty="0"/>
          </a:p>
        </p:txBody>
      </p:sp>
      <p:sp>
        <p:nvSpPr>
          <p:cNvPr id="20" name="Shape 159"/>
          <p:cNvSpPr/>
          <p:nvPr/>
        </p:nvSpPr>
        <p:spPr>
          <a:xfrm flipV="1">
            <a:off x="2618547" y="2556040"/>
            <a:ext cx="930822" cy="1"/>
          </a:xfrm>
          <a:prstGeom prst="line">
            <a:avLst/>
          </a:prstGeom>
          <a:ln w="12700">
            <a:solidFill>
              <a:srgbClr val="000000"/>
            </a:solidFill>
            <a:tailEnd type="triangle"/>
          </a:ln>
        </p:spPr>
        <p:txBody>
          <a:bodyPr lIns="45719" rIns="45719"/>
          <a:lstStyle/>
          <a:p>
            <a:pPr algn="ctr"/>
            <a:endParaRPr dirty="0"/>
          </a:p>
        </p:txBody>
      </p:sp>
      <p:sp>
        <p:nvSpPr>
          <p:cNvPr id="28" name="Shape 154"/>
          <p:cNvSpPr/>
          <p:nvPr/>
        </p:nvSpPr>
        <p:spPr>
          <a:xfrm>
            <a:off x="1055602" y="2133223"/>
            <a:ext cx="3015849" cy="845633"/>
          </a:xfrm>
          <a:prstGeom prst="roundRect">
            <a:avLst>
              <a:gd name="adj" fmla="val 18479"/>
            </a:avLst>
          </a:prstGeom>
          <a:noFill/>
          <a:ln w="12700">
            <a:solidFill>
              <a:srgbClr val="0000FF"/>
            </a:solidFill>
            <a:prstDash val="sysDot"/>
            <a:miter lim="400000"/>
          </a:ln>
        </p:spPr>
        <p:txBody>
          <a:bodyPr lIns="45719" rIns="45719" anchor="ctr"/>
          <a:lstStyle/>
          <a:p>
            <a:pPr lvl="0" algn="ctr"/>
            <a:endParaRPr lang="en-ZA" sz="2400" baseline="-33142" dirty="0">
              <a:solidFill>
                <a:srgbClr val="000000"/>
              </a:solidFill>
            </a:endParaRPr>
          </a:p>
        </p:txBody>
      </p:sp>
      <p:sp>
        <p:nvSpPr>
          <p:cNvPr id="30" name="TextBox 29"/>
          <p:cNvSpPr txBox="1"/>
          <p:nvPr/>
        </p:nvSpPr>
        <p:spPr>
          <a:xfrm>
            <a:off x="6184709" y="2286000"/>
            <a:ext cx="655319" cy="461665"/>
          </a:xfrm>
          <a:prstGeom prst="rect">
            <a:avLst/>
          </a:prstGeom>
          <a:noFill/>
        </p:spPr>
        <p:txBody>
          <a:bodyPr wrap="square" rtlCol="0">
            <a:spAutoFit/>
          </a:bodyPr>
          <a:lstStyle/>
          <a:p>
            <a:r>
              <a:rPr lang="en-US" sz="2400" dirty="0" smtClean="0"/>
              <a:t>VC</a:t>
            </a:r>
            <a:endParaRPr lang="en-ZA" sz="2400" dirty="0"/>
          </a:p>
        </p:txBody>
      </p:sp>
      <p:sp>
        <p:nvSpPr>
          <p:cNvPr id="4" name="TextBox 3"/>
          <p:cNvSpPr txBox="1"/>
          <p:nvPr/>
        </p:nvSpPr>
        <p:spPr>
          <a:xfrm>
            <a:off x="2333030" y="2514600"/>
            <a:ext cx="468398" cy="338554"/>
          </a:xfrm>
          <a:prstGeom prst="rect">
            <a:avLst/>
          </a:prstGeom>
          <a:noFill/>
        </p:spPr>
        <p:txBody>
          <a:bodyPr wrap="none" rtlCol="0">
            <a:spAutoFit/>
          </a:bodyPr>
          <a:lstStyle/>
          <a:p>
            <a:r>
              <a:rPr lang="en-US" sz="1600" dirty="0" smtClean="0"/>
              <a:t>SC</a:t>
            </a:r>
            <a:endParaRPr lang="en-ZA" sz="1600" dirty="0"/>
          </a:p>
        </p:txBody>
      </p:sp>
      <p:sp>
        <p:nvSpPr>
          <p:cNvPr id="31" name="TextBox 30"/>
          <p:cNvSpPr txBox="1"/>
          <p:nvPr/>
        </p:nvSpPr>
        <p:spPr>
          <a:xfrm>
            <a:off x="3615361" y="2487955"/>
            <a:ext cx="514885" cy="338554"/>
          </a:xfrm>
          <a:prstGeom prst="rect">
            <a:avLst/>
          </a:prstGeom>
          <a:noFill/>
        </p:spPr>
        <p:txBody>
          <a:bodyPr wrap="none" rtlCol="0">
            <a:spAutoFit/>
          </a:bodyPr>
          <a:lstStyle/>
          <a:p>
            <a:r>
              <a:rPr lang="en-US" sz="1600" dirty="0" err="1" smtClean="0"/>
              <a:t>seq</a:t>
            </a:r>
            <a:endParaRPr lang="en-ZA" sz="1600" dirty="0"/>
          </a:p>
        </p:txBody>
      </p:sp>
      <p:sp>
        <p:nvSpPr>
          <p:cNvPr id="21" name="TextBox 20"/>
          <p:cNvSpPr txBox="1"/>
          <p:nvPr/>
        </p:nvSpPr>
        <p:spPr>
          <a:xfrm>
            <a:off x="990600" y="2300406"/>
            <a:ext cx="427908" cy="461665"/>
          </a:xfrm>
          <a:prstGeom prst="rect">
            <a:avLst/>
          </a:prstGeom>
          <a:noFill/>
        </p:spPr>
        <p:txBody>
          <a:bodyPr wrap="square" rtlCol="0">
            <a:spAutoFit/>
          </a:bodyPr>
          <a:lstStyle/>
          <a:p>
            <a:r>
              <a:rPr lang="en-US" sz="2400" dirty="0" smtClean="0"/>
              <a:t>P</a:t>
            </a:r>
            <a:endParaRPr lang="en-ZA" sz="2400" baseline="-25000" dirty="0"/>
          </a:p>
        </p:txBody>
      </p:sp>
      <p:sp>
        <p:nvSpPr>
          <p:cNvPr id="29" name="Shape 159"/>
          <p:cNvSpPr/>
          <p:nvPr/>
        </p:nvSpPr>
        <p:spPr>
          <a:xfrm flipV="1">
            <a:off x="1341119" y="2556040"/>
            <a:ext cx="930822" cy="1"/>
          </a:xfrm>
          <a:prstGeom prst="line">
            <a:avLst/>
          </a:prstGeom>
          <a:ln w="12700">
            <a:solidFill>
              <a:srgbClr val="000000"/>
            </a:solidFill>
            <a:tailEnd type="triangle"/>
          </a:ln>
        </p:spPr>
        <p:txBody>
          <a:bodyPr lIns="45719" rIns="45719"/>
          <a:lstStyle/>
          <a:p>
            <a:pPr algn="ctr"/>
            <a:endParaRPr dirty="0"/>
          </a:p>
        </p:txBody>
      </p:sp>
      <p:sp>
        <p:nvSpPr>
          <p:cNvPr id="32" name="TextBox 31"/>
          <p:cNvSpPr txBox="1"/>
          <p:nvPr/>
        </p:nvSpPr>
        <p:spPr>
          <a:xfrm>
            <a:off x="1055602" y="2514600"/>
            <a:ext cx="721672" cy="338554"/>
          </a:xfrm>
          <a:prstGeom prst="rect">
            <a:avLst/>
          </a:prstGeom>
          <a:noFill/>
        </p:spPr>
        <p:txBody>
          <a:bodyPr wrap="none" rtlCol="0">
            <a:spAutoFit/>
          </a:bodyPr>
          <a:lstStyle/>
          <a:p>
            <a:r>
              <a:rPr lang="en-US" sz="1600" dirty="0" smtClean="0"/>
              <a:t>WMM</a:t>
            </a:r>
            <a:endParaRPr lang="en-ZA" sz="1600" dirty="0"/>
          </a:p>
        </p:txBody>
      </p:sp>
      <p:sp>
        <p:nvSpPr>
          <p:cNvPr id="37" name="Rectangle 36"/>
          <p:cNvSpPr/>
          <p:nvPr/>
        </p:nvSpPr>
        <p:spPr>
          <a:xfrm>
            <a:off x="1436717" y="2228671"/>
            <a:ext cx="620683" cy="369332"/>
          </a:xfrm>
          <a:prstGeom prst="rect">
            <a:avLst/>
          </a:prstGeom>
        </p:spPr>
        <p:txBody>
          <a:bodyPr wrap="none">
            <a:spAutoFit/>
          </a:bodyPr>
          <a:lstStyle/>
          <a:p>
            <a:pPr algn="ctr"/>
            <a:r>
              <a:rPr lang="en-US" dirty="0" err="1" smtClean="0"/>
              <a:t>sma</a:t>
            </a:r>
            <a:endParaRPr lang="en-ZA" dirty="0"/>
          </a:p>
        </p:txBody>
      </p:sp>
    </p:spTree>
    <p:extLst>
      <p:ext uri="{BB962C8B-B14F-4D97-AF65-F5344CB8AC3E}">
        <p14:creationId xmlns:p14="http://schemas.microsoft.com/office/powerpoint/2010/main" val="153094381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Memory </a:t>
            </a:r>
            <a:r>
              <a:rPr lang="en-GB" dirty="0"/>
              <a:t>A</a:t>
            </a:r>
            <a:r>
              <a:rPr lang="en-GB" dirty="0" smtClean="0"/>
              <a:t>bstractions (SMA)</a:t>
            </a:r>
            <a:endParaRPr lang="en-ZA" dirty="0"/>
          </a:p>
        </p:txBody>
      </p:sp>
      <p:sp>
        <p:nvSpPr>
          <p:cNvPr id="3" name="Content Placeholder 2"/>
          <p:cNvSpPr>
            <a:spLocks noGrp="1"/>
          </p:cNvSpPr>
          <p:nvPr>
            <p:ph idx="1"/>
          </p:nvPr>
        </p:nvSpPr>
        <p:spPr/>
        <p:txBody>
          <a:bodyPr/>
          <a:lstStyle/>
          <a:p>
            <a:pPr marL="0" indent="0">
              <a:buNone/>
            </a:pPr>
            <a:r>
              <a:rPr lang="en-US" sz="2600" b="1" dirty="0" smtClean="0"/>
              <a:t>Practical perspective</a:t>
            </a:r>
          </a:p>
          <a:p>
            <a:pPr>
              <a:lnSpc>
                <a:spcPct val="120000"/>
              </a:lnSpc>
              <a:buClr>
                <a:schemeClr val="tx1"/>
              </a:buClr>
            </a:pPr>
            <a:r>
              <a:rPr lang="en-ZA" sz="2600" dirty="0" smtClean="0">
                <a:solidFill>
                  <a:srgbClr val="0000FF"/>
                </a:solidFill>
              </a:rPr>
              <a:t>software-level API </a:t>
            </a:r>
            <a:r>
              <a:rPr lang="en-ZA" sz="2600" dirty="0" smtClean="0"/>
              <a:t>to encapsulate</a:t>
            </a:r>
            <a:br>
              <a:rPr lang="en-ZA" sz="2600" dirty="0" smtClean="0"/>
            </a:br>
            <a:r>
              <a:rPr lang="en-ZA" sz="2600" dirty="0" smtClean="0"/>
              <a:t>all shared </a:t>
            </a:r>
            <a:r>
              <a:rPr lang="en-ZA" sz="2600" dirty="0">
                <a:solidFill>
                  <a:srgbClr val="0000FF"/>
                </a:solidFill>
              </a:rPr>
              <a:t>memory </a:t>
            </a:r>
            <a:r>
              <a:rPr lang="en-ZA" sz="2600" dirty="0" smtClean="0">
                <a:solidFill>
                  <a:srgbClr val="0000FF"/>
                </a:solidFill>
              </a:rPr>
              <a:t>operations</a:t>
            </a:r>
            <a:r>
              <a:rPr lang="en-ZA" sz="2600" dirty="0" smtClean="0"/>
              <a:t>:</a:t>
            </a:r>
            <a:r>
              <a:rPr lang="en-ZA" sz="2600" dirty="0">
                <a:solidFill>
                  <a:srgbClr val="0000FF"/>
                </a:solidFill>
              </a:rPr>
              <a:t/>
            </a:r>
            <a:br>
              <a:rPr lang="en-ZA" sz="2600" dirty="0">
                <a:solidFill>
                  <a:srgbClr val="0000FF"/>
                </a:solidFill>
              </a:rPr>
            </a:br>
            <a:r>
              <a:rPr lang="en-ZA" dirty="0">
                <a:solidFill>
                  <a:srgbClr val="0000FF"/>
                </a:solidFill>
                <a:latin typeface="Lucida Console" panose="020B0609040504020204" pitchFamily="49" charset="0"/>
              </a:rPr>
              <a:t>read(</a:t>
            </a:r>
            <a:r>
              <a:rPr lang="en-ZA" dirty="0" err="1">
                <a:solidFill>
                  <a:srgbClr val="0000FF"/>
                </a:solidFill>
                <a:latin typeface="Lucida Console" panose="020B0609040504020204" pitchFamily="49" charset="0"/>
              </a:rPr>
              <a:t>v,t</a:t>
            </a:r>
            <a:r>
              <a:rPr lang="en-ZA" dirty="0" smtClean="0">
                <a:solidFill>
                  <a:srgbClr val="0000FF"/>
                </a:solidFill>
                <a:latin typeface="Lucida Console" panose="020B0609040504020204" pitchFamily="49" charset="0"/>
              </a:rPr>
              <a:t>)   write(</a:t>
            </a:r>
            <a:r>
              <a:rPr lang="en-ZA" dirty="0" err="1" smtClean="0">
                <a:solidFill>
                  <a:srgbClr val="0000FF"/>
                </a:solidFill>
                <a:latin typeface="Lucida Console" panose="020B0609040504020204" pitchFamily="49" charset="0"/>
              </a:rPr>
              <a:t>v,val,t</a:t>
            </a:r>
            <a:r>
              <a:rPr lang="en-ZA" dirty="0" smtClean="0">
                <a:solidFill>
                  <a:srgbClr val="0000FF"/>
                </a:solidFill>
                <a:latin typeface="Lucida Console" panose="020B0609040504020204" pitchFamily="49" charset="0"/>
              </a:rPr>
              <a:t>)</a:t>
            </a:r>
            <a:br>
              <a:rPr lang="en-ZA" dirty="0" smtClean="0">
                <a:solidFill>
                  <a:srgbClr val="0000FF"/>
                </a:solidFill>
                <a:latin typeface="Lucida Console" panose="020B0609040504020204" pitchFamily="49" charset="0"/>
              </a:rPr>
            </a:br>
            <a:r>
              <a:rPr lang="en-ZA" dirty="0" smtClean="0">
                <a:solidFill>
                  <a:srgbClr val="0000FF"/>
                </a:solidFill>
                <a:latin typeface="Lucida Console" panose="020B0609040504020204" pitchFamily="49" charset="0"/>
              </a:rPr>
              <a:t>create(</a:t>
            </a:r>
            <a:r>
              <a:rPr lang="en-ZA" dirty="0" err="1" smtClean="0">
                <a:solidFill>
                  <a:srgbClr val="0000FF"/>
                </a:solidFill>
                <a:latin typeface="Lucida Console" panose="020B0609040504020204" pitchFamily="49" charset="0"/>
              </a:rPr>
              <a:t>f,t</a:t>
            </a:r>
            <a:r>
              <a:rPr lang="en-ZA" dirty="0" smtClean="0">
                <a:solidFill>
                  <a:srgbClr val="0000FF"/>
                </a:solidFill>
                <a:latin typeface="Lucida Console" panose="020B0609040504020204" pitchFamily="49" charset="0"/>
              </a:rPr>
              <a:t>) join(</a:t>
            </a:r>
            <a:r>
              <a:rPr lang="en-ZA" dirty="0" err="1" smtClean="0">
                <a:solidFill>
                  <a:srgbClr val="0000FF"/>
                </a:solidFill>
                <a:latin typeface="Lucida Console" panose="020B0609040504020204" pitchFamily="49" charset="0"/>
              </a:rPr>
              <a:t>t’,t</a:t>
            </a:r>
            <a:r>
              <a:rPr lang="en-ZA" dirty="0" smtClean="0">
                <a:solidFill>
                  <a:srgbClr val="0000FF"/>
                </a:solidFill>
                <a:latin typeface="Lucida Console" panose="020B0609040504020204" pitchFamily="49" charset="0"/>
              </a:rPr>
              <a:t>)</a:t>
            </a:r>
            <a:br>
              <a:rPr lang="en-ZA" dirty="0" smtClean="0">
                <a:solidFill>
                  <a:srgbClr val="0000FF"/>
                </a:solidFill>
                <a:latin typeface="Lucida Console" panose="020B0609040504020204" pitchFamily="49" charset="0"/>
              </a:rPr>
            </a:br>
            <a:r>
              <a:rPr lang="en-ZA" dirty="0" smtClean="0">
                <a:solidFill>
                  <a:srgbClr val="0000FF"/>
                </a:solidFill>
                <a:latin typeface="Lucida Console" panose="020B0609040504020204" pitchFamily="49" charset="0"/>
              </a:rPr>
              <a:t>lock(</a:t>
            </a:r>
            <a:r>
              <a:rPr lang="en-ZA" dirty="0" err="1" smtClean="0">
                <a:solidFill>
                  <a:srgbClr val="0000FF"/>
                </a:solidFill>
                <a:latin typeface="Lucida Console" panose="020B0609040504020204" pitchFamily="49" charset="0"/>
              </a:rPr>
              <a:t>m,t</a:t>
            </a:r>
            <a:r>
              <a:rPr lang="en-ZA" dirty="0" smtClean="0">
                <a:solidFill>
                  <a:srgbClr val="0000FF"/>
                </a:solidFill>
                <a:latin typeface="Lucida Console" panose="020B0609040504020204" pitchFamily="49" charset="0"/>
              </a:rPr>
              <a:t>)   unlock(</a:t>
            </a:r>
            <a:r>
              <a:rPr lang="en-ZA" dirty="0" err="1" smtClean="0">
                <a:solidFill>
                  <a:srgbClr val="0000FF"/>
                </a:solidFill>
                <a:latin typeface="Lucida Console" panose="020B0609040504020204" pitchFamily="49" charset="0"/>
              </a:rPr>
              <a:t>m,t</a:t>
            </a:r>
            <a:r>
              <a:rPr lang="en-ZA" dirty="0" smtClean="0">
                <a:solidFill>
                  <a:srgbClr val="0000FF"/>
                </a:solidFill>
                <a:latin typeface="Lucida Console" panose="020B0609040504020204" pitchFamily="49" charset="0"/>
              </a:rPr>
              <a:t>)</a:t>
            </a:r>
            <a:br>
              <a:rPr lang="en-ZA" dirty="0" smtClean="0">
                <a:solidFill>
                  <a:srgbClr val="0000FF"/>
                </a:solidFill>
                <a:latin typeface="Lucida Console" panose="020B0609040504020204" pitchFamily="49" charset="0"/>
              </a:rPr>
            </a:br>
            <a:r>
              <a:rPr lang="en-ZA" dirty="0" smtClean="0">
                <a:solidFill>
                  <a:srgbClr val="0000FF"/>
                </a:solidFill>
                <a:latin typeface="Lucida Console" panose="020B0609040504020204" pitchFamily="49" charset="0"/>
              </a:rPr>
              <a:t>fence(t)    ...</a:t>
            </a:r>
            <a:endParaRPr lang="en-ZA" sz="2600" dirty="0" smtClean="0"/>
          </a:p>
          <a:p>
            <a:pPr>
              <a:spcBef>
                <a:spcPts val="624"/>
              </a:spcBef>
              <a:buClr>
                <a:schemeClr val="tx1"/>
              </a:buClr>
            </a:pPr>
            <a:r>
              <a:rPr lang="en-US" sz="2600" dirty="0" smtClean="0"/>
              <a:t>rewrite program over SMA:</a:t>
            </a:r>
          </a:p>
          <a:p>
            <a:pPr>
              <a:spcBef>
                <a:spcPts val="624"/>
              </a:spcBef>
              <a:buClr>
                <a:schemeClr val="tx1"/>
              </a:buClr>
            </a:pPr>
            <a:endParaRPr lang="en-US" sz="2600" dirty="0"/>
          </a:p>
          <a:p>
            <a:pPr marL="0" indent="0">
              <a:spcBef>
                <a:spcPts val="624"/>
              </a:spcBef>
              <a:buClr>
                <a:schemeClr val="tx1"/>
              </a:buClr>
              <a:buNone/>
            </a:pPr>
            <a:endParaRPr lang="en-US" sz="2600" dirty="0"/>
          </a:p>
          <a:p>
            <a:pPr>
              <a:spcBef>
                <a:spcPts val="3000"/>
              </a:spcBef>
              <a:buClr>
                <a:schemeClr val="tx1"/>
              </a:buClr>
            </a:pPr>
            <a:r>
              <a:rPr lang="en-US" sz="2600" dirty="0" smtClean="0"/>
              <a:t>plug-in implementations for different memory semantics</a:t>
            </a:r>
            <a:br>
              <a:rPr lang="en-US" sz="2600" dirty="0" smtClean="0"/>
            </a:br>
            <a:r>
              <a:rPr lang="en-US" sz="2600" dirty="0" smtClean="0"/>
              <a:t>(SC, TSO, PSO) </a:t>
            </a:r>
            <a:endParaRPr lang="en-ZA" sz="2600" dirty="0" smtClean="0"/>
          </a:p>
          <a:p>
            <a:pPr>
              <a:buClr>
                <a:schemeClr val="tx1"/>
              </a:buClr>
            </a:pPr>
            <a:endParaRPr lang="en-ZA" dirty="0">
              <a:solidFill>
                <a:srgbClr val="0000FF"/>
              </a:solidFill>
            </a:endParaRPr>
          </a:p>
          <a:p>
            <a:pPr>
              <a:buClr>
                <a:schemeClr val="tx1"/>
              </a:buClr>
            </a:pPr>
            <a:endParaRPr lang="en-ZA" sz="2600" dirty="0" smtClean="0">
              <a:solidFill>
                <a:srgbClr val="0000FF"/>
              </a:solidFill>
            </a:endParaRPr>
          </a:p>
        </p:txBody>
      </p:sp>
      <p:sp>
        <p:nvSpPr>
          <p:cNvPr id="4" name="Shape 93"/>
          <p:cNvSpPr/>
          <p:nvPr/>
        </p:nvSpPr>
        <p:spPr>
          <a:xfrm>
            <a:off x="6172200" y="990600"/>
            <a:ext cx="2743200" cy="666967"/>
          </a:xfrm>
          <a:prstGeom prst="roundRect">
            <a:avLst>
              <a:gd name="adj" fmla="val 16667"/>
            </a:avLst>
          </a:prstGeom>
          <a:solidFill>
            <a:srgbClr val="FFCC00"/>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2000" dirty="0"/>
              <a:t>shared memory</a:t>
            </a:r>
            <a:endParaRPr sz="2000" dirty="0"/>
          </a:p>
        </p:txBody>
      </p:sp>
      <p:sp>
        <p:nvSpPr>
          <p:cNvPr id="5" name="Shape 100"/>
          <p:cNvSpPr/>
          <p:nvPr/>
        </p:nvSpPr>
        <p:spPr>
          <a:xfrm>
            <a:off x="7162800" y="3086399"/>
            <a:ext cx="762000" cy="461665"/>
          </a:xfrm>
          <a:prstGeom prst="rect">
            <a:avLst/>
          </a:prstGeom>
          <a:ln w="12700">
            <a:miter lim="400000"/>
          </a:ln>
          <a:extLst>
            <a:ext uri="{C572A759-6A51-4108-AA02-DFA0A04FC94B}">
              <ma14:wrappingTextBoxFlag xmlns:ma14="http://schemas.microsoft.com/office/mac/drawingml/2011/main" val="1"/>
            </a:ext>
          </a:extLst>
        </p:spPr>
        <p:txBody>
          <a:bodyPr wrap="square" lIns="45719" rIns="45719" anchor="ctr">
            <a:spAutoFit/>
          </a:bodyPr>
          <a:lstStyle>
            <a:lvl1pPr algn="ctr">
              <a:defRPr sz="1000"/>
            </a:lvl1pPr>
          </a:lstStyle>
          <a:p>
            <a:r>
              <a:rPr sz="2400" b="1" dirty="0"/>
              <a:t>…</a:t>
            </a:r>
          </a:p>
        </p:txBody>
      </p:sp>
      <p:sp>
        <p:nvSpPr>
          <p:cNvPr id="6" name="Shape 99"/>
          <p:cNvSpPr/>
          <p:nvPr/>
        </p:nvSpPr>
        <p:spPr>
          <a:xfrm flipV="1">
            <a:off x="6477000" y="1643064"/>
            <a:ext cx="0" cy="3891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7" name="Right Brace 6"/>
          <p:cNvSpPr/>
          <p:nvPr/>
        </p:nvSpPr>
        <p:spPr>
          <a:xfrm rot="5400000">
            <a:off x="7473674" y="2513170"/>
            <a:ext cx="140252" cy="2743200"/>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p:cNvSpPr txBox="1"/>
          <p:nvPr/>
        </p:nvSpPr>
        <p:spPr>
          <a:xfrm>
            <a:off x="7086602" y="3967044"/>
            <a:ext cx="1039067" cy="400110"/>
          </a:xfrm>
          <a:prstGeom prst="rect">
            <a:avLst/>
          </a:prstGeom>
          <a:noFill/>
        </p:spPr>
        <p:txBody>
          <a:bodyPr wrap="none" rtlCol="0">
            <a:spAutoFit/>
          </a:bodyPr>
          <a:lstStyle/>
          <a:p>
            <a:r>
              <a:rPr lang="en-US" sz="2000" dirty="0"/>
              <a:t>threads</a:t>
            </a:r>
            <a:endParaRPr lang="en-ZA" sz="2000" dirty="0"/>
          </a:p>
        </p:txBody>
      </p:sp>
      <p:sp>
        <p:nvSpPr>
          <p:cNvPr id="10" name="Shape 93"/>
          <p:cNvSpPr/>
          <p:nvPr/>
        </p:nvSpPr>
        <p:spPr>
          <a:xfrm>
            <a:off x="6172200" y="2024062"/>
            <a:ext cx="609600" cy="636394"/>
          </a:xfrm>
          <a:prstGeom prst="roundRect">
            <a:avLst>
              <a:gd name="adj" fmla="val 16667"/>
            </a:avLst>
          </a:prstGeom>
          <a:solidFill>
            <a:srgbClr val="FFFF66"/>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1400" dirty="0"/>
              <a:t>store buffer</a:t>
            </a:r>
            <a:endParaRPr sz="1400" dirty="0"/>
          </a:p>
        </p:txBody>
      </p:sp>
      <p:sp>
        <p:nvSpPr>
          <p:cNvPr id="11" name="Shape 99"/>
          <p:cNvSpPr/>
          <p:nvPr/>
        </p:nvSpPr>
        <p:spPr>
          <a:xfrm flipV="1">
            <a:off x="6477000" y="2660457"/>
            <a:ext cx="0" cy="362315"/>
          </a:xfrm>
          <a:prstGeom prst="line">
            <a:avLst/>
          </a:prstGeom>
          <a:ln w="41275">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12" name="Shape 99"/>
          <p:cNvSpPr/>
          <p:nvPr/>
        </p:nvSpPr>
        <p:spPr>
          <a:xfrm flipV="1">
            <a:off x="6858000" y="1643063"/>
            <a:ext cx="0" cy="13797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13" name="Shape 99"/>
          <p:cNvSpPr/>
          <p:nvPr/>
        </p:nvSpPr>
        <p:spPr>
          <a:xfrm flipV="1">
            <a:off x="8229600" y="1662174"/>
            <a:ext cx="0" cy="3891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15" name="Shape 93"/>
          <p:cNvSpPr/>
          <p:nvPr/>
        </p:nvSpPr>
        <p:spPr>
          <a:xfrm>
            <a:off x="7924800" y="2043172"/>
            <a:ext cx="609600" cy="636394"/>
          </a:xfrm>
          <a:prstGeom prst="roundRect">
            <a:avLst>
              <a:gd name="adj" fmla="val 16667"/>
            </a:avLst>
          </a:prstGeom>
          <a:solidFill>
            <a:srgbClr val="FFFF66"/>
          </a:solidFill>
          <a:ln w="12700">
            <a:solidFill>
              <a:srgbClr val="000000"/>
            </a:solidFill>
          </a:ln>
          <a:effectLst>
            <a:outerShdw blurRad="50800" dist="38100" dir="2700000" algn="tl" rotWithShape="0">
              <a:prstClr val="black">
                <a:alpha val="40000"/>
              </a:prstClr>
            </a:outerShdw>
          </a:effectLst>
        </p:spPr>
        <p:txBody>
          <a:bodyPr lIns="45719" rIns="45719" anchor="ctr"/>
          <a:lstStyle/>
          <a:p>
            <a:pPr algn="ctr"/>
            <a:r>
              <a:rPr lang="en-US" sz="1400" dirty="0"/>
              <a:t>store buffer</a:t>
            </a:r>
            <a:endParaRPr sz="1400" dirty="0"/>
          </a:p>
        </p:txBody>
      </p:sp>
      <p:sp>
        <p:nvSpPr>
          <p:cNvPr id="16" name="Shape 99"/>
          <p:cNvSpPr/>
          <p:nvPr/>
        </p:nvSpPr>
        <p:spPr>
          <a:xfrm flipV="1">
            <a:off x="8229600" y="2679567"/>
            <a:ext cx="0" cy="362315"/>
          </a:xfrm>
          <a:prstGeom prst="line">
            <a:avLst/>
          </a:prstGeom>
          <a:ln w="41275">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17" name="Shape 99"/>
          <p:cNvSpPr/>
          <p:nvPr/>
        </p:nvSpPr>
        <p:spPr>
          <a:xfrm flipV="1">
            <a:off x="8610600" y="1662173"/>
            <a:ext cx="0" cy="1379709"/>
          </a:xfrm>
          <a:prstGeom prst="line">
            <a:avLst/>
          </a:prstGeom>
          <a:ln w="19050">
            <a:solidFill>
              <a:srgbClr val="000000"/>
            </a:solidFill>
            <a:headEnd type="triangle"/>
            <a:tailEnd type="triangle"/>
          </a:ln>
        </p:spPr>
        <p:txBody>
          <a:bodyPr lIns="45719" rIns="45719"/>
          <a:lstStyle/>
          <a:p>
            <a:pPr>
              <a:defRPr sz="2400">
                <a:latin typeface="+mn-lt"/>
                <a:ea typeface="+mn-ea"/>
                <a:cs typeface="+mn-cs"/>
                <a:sym typeface="Calibri"/>
              </a:defRPr>
            </a:pPr>
            <a:endParaRPr sz="2400"/>
          </a:p>
        </p:txBody>
      </p:sp>
      <p:sp>
        <p:nvSpPr>
          <p:cNvPr id="19" name="Rectangle 18"/>
          <p:cNvSpPr/>
          <p:nvPr/>
        </p:nvSpPr>
        <p:spPr>
          <a:xfrm>
            <a:off x="6172200" y="2819400"/>
            <a:ext cx="2743200" cy="222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Shape 96"/>
          <p:cNvSpPr/>
          <p:nvPr/>
        </p:nvSpPr>
        <p:spPr>
          <a:xfrm>
            <a:off x="7924800" y="3048000"/>
            <a:ext cx="990600" cy="663188"/>
          </a:xfrm>
          <a:prstGeom prst="roundRect">
            <a:avLst>
              <a:gd name="adj" fmla="val 14010"/>
            </a:avLst>
          </a:prstGeom>
          <a:solidFill>
            <a:schemeClr val="accent3">
              <a:lumOff val="44000"/>
            </a:schemeClr>
          </a:solidFill>
          <a:ln w="12700" cap="rnd">
            <a:solidFill>
              <a:srgbClr val="000000"/>
            </a:solidFill>
          </a:ln>
          <a:effectLst>
            <a:outerShdw blurRad="50800" dist="38100" dir="2700000" algn="tl" rotWithShape="0">
              <a:prstClr val="black">
                <a:alpha val="40000"/>
              </a:prstClr>
            </a:outerShdw>
          </a:effectLst>
        </p:spPr>
        <p:txBody>
          <a:bodyPr lIns="45719" rIns="45719" anchor="ctr"/>
          <a:lstStyle/>
          <a:p>
            <a:pPr lvl="0" algn="ctr">
              <a:defRPr sz="1400"/>
            </a:pPr>
            <a:r>
              <a:rPr lang="en-ZA" sz="1600" dirty="0" err="1">
                <a:solidFill>
                  <a:srgbClr val="000000"/>
                </a:solidFill>
              </a:rPr>
              <a:t>t</a:t>
            </a:r>
            <a:r>
              <a:rPr lang="en-ZA" sz="1600" baseline="-30428" dirty="0" err="1">
                <a:solidFill>
                  <a:srgbClr val="000000"/>
                </a:solidFill>
              </a:rPr>
              <a:t>N</a:t>
            </a:r>
            <a:endParaRPr lang="en-ZA" sz="1400" baseline="-30428" dirty="0">
              <a:solidFill>
                <a:srgbClr val="000000"/>
              </a:solidFill>
            </a:endParaRPr>
          </a:p>
        </p:txBody>
      </p:sp>
      <p:sp>
        <p:nvSpPr>
          <p:cNvPr id="8" name="Shape 96"/>
          <p:cNvSpPr/>
          <p:nvPr/>
        </p:nvSpPr>
        <p:spPr>
          <a:xfrm>
            <a:off x="6172200" y="3048000"/>
            <a:ext cx="990600" cy="663188"/>
          </a:xfrm>
          <a:prstGeom prst="roundRect">
            <a:avLst>
              <a:gd name="adj" fmla="val 14010"/>
            </a:avLst>
          </a:prstGeom>
          <a:solidFill>
            <a:schemeClr val="accent3">
              <a:lumOff val="44000"/>
            </a:schemeClr>
          </a:solidFill>
          <a:ln w="12700" cap="rnd">
            <a:solidFill>
              <a:srgbClr val="000000"/>
            </a:solidFill>
          </a:ln>
          <a:effectLst>
            <a:outerShdw blurRad="50800" dist="38100" dir="2700000" algn="tl" rotWithShape="0">
              <a:prstClr val="black">
                <a:alpha val="40000"/>
              </a:prstClr>
            </a:outerShdw>
          </a:effectLst>
        </p:spPr>
        <p:txBody>
          <a:bodyPr lIns="45719" rIns="45719" anchor="ctr"/>
          <a:lstStyle/>
          <a:p>
            <a:pPr lvl="0" algn="ctr">
              <a:defRPr sz="1400"/>
            </a:pPr>
            <a:r>
              <a:rPr lang="en-ZA" sz="1600" dirty="0">
                <a:solidFill>
                  <a:srgbClr val="000000"/>
                </a:solidFill>
              </a:rPr>
              <a:t>t</a:t>
            </a:r>
            <a:r>
              <a:rPr lang="en-ZA" sz="1600" baseline="-30428" dirty="0">
                <a:solidFill>
                  <a:srgbClr val="000000"/>
                </a:solidFill>
              </a:rPr>
              <a:t>1</a:t>
            </a:r>
            <a:endParaRPr lang="en-ZA" sz="1400" baseline="-30428" dirty="0">
              <a:solidFill>
                <a:srgbClr val="000000"/>
              </a:solidFill>
            </a:endParaRPr>
          </a:p>
        </p:txBody>
      </p:sp>
      <p:sp>
        <p:nvSpPr>
          <p:cNvPr id="18" name="Rounded Rectangle 17"/>
          <p:cNvSpPr/>
          <p:nvPr/>
        </p:nvSpPr>
        <p:spPr>
          <a:xfrm>
            <a:off x="6096000" y="844462"/>
            <a:ext cx="2895600" cy="1974938"/>
          </a:xfrm>
          <a:prstGeom prst="roundRect">
            <a:avLst/>
          </a:prstGeom>
          <a:solidFill>
            <a:schemeClr val="bg1">
              <a:alpha val="88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cxnSp>
        <p:nvCxnSpPr>
          <p:cNvPr id="21" name="Straight Arrow Connector 20"/>
          <p:cNvCxnSpPr/>
          <p:nvPr/>
        </p:nvCxnSpPr>
        <p:spPr>
          <a:xfrm>
            <a:off x="6629400" y="2819400"/>
            <a:ext cx="0" cy="21787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382000" y="2819400"/>
            <a:ext cx="0" cy="217874"/>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0" y="1444940"/>
            <a:ext cx="2895600" cy="830997"/>
          </a:xfrm>
          <a:prstGeom prst="rect">
            <a:avLst/>
          </a:prstGeom>
          <a:noFill/>
        </p:spPr>
        <p:txBody>
          <a:bodyPr wrap="square" rtlCol="0">
            <a:spAutoFit/>
          </a:bodyPr>
          <a:lstStyle/>
          <a:p>
            <a:pPr algn="ctr"/>
            <a:r>
              <a:rPr lang="en-US" sz="2400" b="1" dirty="0" smtClean="0"/>
              <a:t>shared memory</a:t>
            </a:r>
            <a:br>
              <a:rPr lang="en-US" sz="2400" b="1" dirty="0" smtClean="0"/>
            </a:br>
            <a:r>
              <a:rPr lang="en-US" sz="2400" b="1" dirty="0" smtClean="0"/>
              <a:t>abstraction (API)</a:t>
            </a:r>
            <a:endParaRPr lang="en-ZA" sz="2400" b="1" dirty="0"/>
          </a:p>
        </p:txBody>
      </p:sp>
      <p:sp>
        <p:nvSpPr>
          <p:cNvPr id="31" name="TextBox 30"/>
          <p:cNvSpPr txBox="1"/>
          <p:nvPr/>
        </p:nvSpPr>
        <p:spPr>
          <a:xfrm>
            <a:off x="4914266" y="3867090"/>
            <a:ext cx="1181734" cy="400110"/>
          </a:xfrm>
          <a:prstGeom prst="rect">
            <a:avLst/>
          </a:prstGeom>
          <a:noFill/>
        </p:spPr>
        <p:txBody>
          <a:bodyPr wrap="none" rtlCol="0">
            <a:spAutoFit/>
          </a:bodyPr>
          <a:lstStyle/>
          <a:p>
            <a:r>
              <a:rPr lang="en-US" sz="2000" dirty="0" smtClean="0"/>
              <a:t>thread id</a:t>
            </a:r>
            <a:endParaRPr lang="en-ZA" sz="2000" dirty="0"/>
          </a:p>
        </p:txBody>
      </p:sp>
      <p:cxnSp>
        <p:nvCxnSpPr>
          <p:cNvPr id="33" name="Straight Arrow Connector 32"/>
          <p:cNvCxnSpPr/>
          <p:nvPr/>
        </p:nvCxnSpPr>
        <p:spPr>
          <a:xfrm flipH="1" flipV="1">
            <a:off x="4723767" y="3698231"/>
            <a:ext cx="284798" cy="23083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80844" y="5024735"/>
            <a:ext cx="1300356" cy="461665"/>
          </a:xfrm>
          <a:prstGeom prst="rect">
            <a:avLst/>
          </a:prstGeom>
          <a:noFill/>
        </p:spPr>
        <p:txBody>
          <a:bodyPr wrap="none" rtlCol="0">
            <a:spAutoFit/>
          </a:bodyPr>
          <a:lstStyle/>
          <a:p>
            <a:r>
              <a:rPr lang="en-US" sz="2400" dirty="0" smtClean="0">
                <a:solidFill>
                  <a:srgbClr val="0000FF"/>
                </a:solidFill>
                <a:latin typeface="Lucida Console" panose="020B0609040504020204" pitchFamily="49" charset="0"/>
              </a:rPr>
              <a:t>x=</a:t>
            </a:r>
            <a:r>
              <a:rPr lang="en-US" sz="2400" dirty="0" err="1" smtClean="0">
                <a:solidFill>
                  <a:srgbClr val="0000FF"/>
                </a:solidFill>
                <a:latin typeface="Lucida Console" panose="020B0609040504020204" pitchFamily="49" charset="0"/>
              </a:rPr>
              <a:t>y+z</a:t>
            </a:r>
            <a:r>
              <a:rPr lang="en-US" sz="2400" dirty="0">
                <a:solidFill>
                  <a:srgbClr val="0000FF"/>
                </a:solidFill>
                <a:latin typeface="Lucida Console" panose="020B0609040504020204" pitchFamily="49" charset="0"/>
              </a:rPr>
              <a:t>;</a:t>
            </a:r>
            <a:endParaRPr lang="en-ZA" sz="2400" dirty="0">
              <a:solidFill>
                <a:srgbClr val="0000FF"/>
              </a:solidFill>
              <a:latin typeface="Lucida Console" panose="020B0609040504020204" pitchFamily="49" charset="0"/>
            </a:endParaRPr>
          </a:p>
        </p:txBody>
      </p:sp>
      <p:sp>
        <p:nvSpPr>
          <p:cNvPr id="36" name="TextBox 35"/>
          <p:cNvSpPr txBox="1"/>
          <p:nvPr/>
        </p:nvSpPr>
        <p:spPr>
          <a:xfrm>
            <a:off x="3484847" y="4590871"/>
            <a:ext cx="3220753" cy="1287468"/>
          </a:xfrm>
          <a:prstGeom prst="rect">
            <a:avLst/>
          </a:prstGeom>
          <a:noFill/>
        </p:spPr>
        <p:txBody>
          <a:bodyPr wrap="none" rtlCol="0">
            <a:spAutoFit/>
          </a:bodyPr>
          <a:lstStyle/>
          <a:p>
            <a:pPr>
              <a:lnSpc>
                <a:spcPct val="110000"/>
              </a:lnSpc>
            </a:pPr>
            <a:r>
              <a:rPr lang="en-US" sz="2400" dirty="0" err="1" smtClean="0">
                <a:solidFill>
                  <a:srgbClr val="0000FF"/>
                </a:solidFill>
                <a:latin typeface="Lucida Console" panose="020B0609040504020204" pitchFamily="49" charset="0"/>
              </a:rPr>
              <a:t>y</a:t>
            </a:r>
            <a:r>
              <a:rPr lang="en-US" sz="2400" baseline="-25000" dirty="0" err="1" smtClean="0">
                <a:solidFill>
                  <a:srgbClr val="0000FF"/>
                </a:solidFill>
                <a:latin typeface="Lucida Console" panose="020B0609040504020204" pitchFamily="49" charset="0"/>
              </a:rPr>
              <a:t>l</a:t>
            </a:r>
            <a:r>
              <a:rPr lang="en-US" sz="2400" dirty="0" smtClean="0">
                <a:solidFill>
                  <a:srgbClr val="0000FF"/>
                </a:solidFill>
                <a:latin typeface="Lucida Console" panose="020B0609040504020204" pitchFamily="49" charset="0"/>
              </a:rPr>
              <a:t>=read(</a:t>
            </a:r>
            <a:r>
              <a:rPr lang="en-US" sz="2400" dirty="0" err="1" smtClean="0">
                <a:solidFill>
                  <a:srgbClr val="0000FF"/>
                </a:solidFill>
                <a:latin typeface="Lucida Console" panose="020B0609040504020204" pitchFamily="49" charset="0"/>
              </a:rPr>
              <a:t>y,t</a:t>
            </a:r>
            <a:r>
              <a:rPr lang="en-US" sz="2400" dirty="0" smtClean="0">
                <a:solidFill>
                  <a:srgbClr val="0000FF"/>
                </a:solidFill>
                <a:latin typeface="Lucida Console" panose="020B0609040504020204" pitchFamily="49" charset="0"/>
              </a:rPr>
              <a:t>);</a:t>
            </a:r>
          </a:p>
          <a:p>
            <a:pPr>
              <a:lnSpc>
                <a:spcPct val="110000"/>
              </a:lnSpc>
            </a:pPr>
            <a:r>
              <a:rPr lang="en-US" sz="2400" dirty="0" err="1" smtClean="0">
                <a:solidFill>
                  <a:srgbClr val="0000FF"/>
                </a:solidFill>
                <a:latin typeface="Lucida Console" panose="020B0609040504020204" pitchFamily="49" charset="0"/>
              </a:rPr>
              <a:t>z</a:t>
            </a:r>
            <a:r>
              <a:rPr lang="en-US" sz="2400" baseline="-25000" dirty="0" err="1" smtClean="0">
                <a:solidFill>
                  <a:srgbClr val="0000FF"/>
                </a:solidFill>
                <a:latin typeface="Lucida Console" panose="020B0609040504020204" pitchFamily="49" charset="0"/>
              </a:rPr>
              <a:t>l</a:t>
            </a:r>
            <a:r>
              <a:rPr lang="en-US" sz="2400" dirty="0" smtClean="0">
                <a:solidFill>
                  <a:srgbClr val="0000FF"/>
                </a:solidFill>
                <a:latin typeface="Lucida Console" panose="020B0609040504020204" pitchFamily="49" charset="0"/>
              </a:rPr>
              <a:t>=read(</a:t>
            </a:r>
            <a:r>
              <a:rPr lang="en-US" sz="2400" dirty="0" err="1">
                <a:solidFill>
                  <a:srgbClr val="0000FF"/>
                </a:solidFill>
                <a:latin typeface="Lucida Console" panose="020B0609040504020204" pitchFamily="49" charset="0"/>
              </a:rPr>
              <a:t>z</a:t>
            </a:r>
            <a:r>
              <a:rPr lang="en-US" sz="2400" dirty="0" err="1" smtClean="0">
                <a:solidFill>
                  <a:srgbClr val="0000FF"/>
                </a:solidFill>
                <a:latin typeface="Lucida Console" panose="020B0609040504020204" pitchFamily="49" charset="0"/>
              </a:rPr>
              <a:t>,t</a:t>
            </a:r>
            <a:r>
              <a:rPr lang="en-US" sz="2400" dirty="0" smtClean="0">
                <a:solidFill>
                  <a:srgbClr val="0000FF"/>
                </a:solidFill>
                <a:latin typeface="Lucida Console" panose="020B0609040504020204" pitchFamily="49" charset="0"/>
              </a:rPr>
              <a:t>);</a:t>
            </a:r>
            <a:br>
              <a:rPr lang="en-US" sz="2400" dirty="0" smtClean="0">
                <a:solidFill>
                  <a:srgbClr val="0000FF"/>
                </a:solidFill>
                <a:latin typeface="Lucida Console" panose="020B0609040504020204" pitchFamily="49" charset="0"/>
              </a:rPr>
            </a:br>
            <a:r>
              <a:rPr lang="en-US" sz="2400" dirty="0" smtClean="0">
                <a:solidFill>
                  <a:srgbClr val="0000FF"/>
                </a:solidFill>
                <a:latin typeface="Lucida Console" panose="020B0609040504020204" pitchFamily="49" charset="0"/>
              </a:rPr>
              <a:t>write(</a:t>
            </a:r>
            <a:r>
              <a:rPr lang="en-US" sz="2400" dirty="0" err="1" smtClean="0">
                <a:solidFill>
                  <a:srgbClr val="0000FF"/>
                </a:solidFill>
                <a:latin typeface="Lucida Console" panose="020B0609040504020204" pitchFamily="49" charset="0"/>
              </a:rPr>
              <a:t>x,y</a:t>
            </a:r>
            <a:r>
              <a:rPr lang="en-US" sz="2400" baseline="-25000" dirty="0" err="1" smtClean="0">
                <a:solidFill>
                  <a:srgbClr val="0000FF"/>
                </a:solidFill>
                <a:latin typeface="Lucida Console" panose="020B0609040504020204" pitchFamily="49" charset="0"/>
              </a:rPr>
              <a:t>l</a:t>
            </a:r>
            <a:r>
              <a:rPr lang="en-US" sz="2400" dirty="0" err="1" smtClean="0">
                <a:solidFill>
                  <a:srgbClr val="0000FF"/>
                </a:solidFill>
                <a:latin typeface="Lucida Console" panose="020B0609040504020204" pitchFamily="49" charset="0"/>
              </a:rPr>
              <a:t>+z</a:t>
            </a:r>
            <a:r>
              <a:rPr lang="en-US" sz="2400" baseline="-25000" dirty="0" err="1" smtClean="0">
                <a:solidFill>
                  <a:srgbClr val="0000FF"/>
                </a:solidFill>
                <a:latin typeface="Lucida Console" panose="020B0609040504020204" pitchFamily="49" charset="0"/>
              </a:rPr>
              <a:t>l</a:t>
            </a:r>
            <a:r>
              <a:rPr lang="en-US" sz="2400" dirty="0" err="1" smtClean="0">
                <a:solidFill>
                  <a:srgbClr val="0000FF"/>
                </a:solidFill>
                <a:latin typeface="Lucida Console" panose="020B0609040504020204" pitchFamily="49" charset="0"/>
              </a:rPr>
              <a:t>,t</a:t>
            </a:r>
            <a:r>
              <a:rPr lang="en-US" sz="2400" dirty="0" smtClean="0">
                <a:solidFill>
                  <a:srgbClr val="0000FF"/>
                </a:solidFill>
                <a:latin typeface="Lucida Console" panose="020B0609040504020204" pitchFamily="49" charset="0"/>
              </a:rPr>
              <a:t>);</a:t>
            </a:r>
            <a:endParaRPr lang="en-ZA" sz="2400" dirty="0">
              <a:solidFill>
                <a:srgbClr val="0000FF"/>
              </a:solidFill>
              <a:latin typeface="Lucida Console" panose="020B0609040504020204" pitchFamily="49" charset="0"/>
            </a:endParaRPr>
          </a:p>
        </p:txBody>
      </p:sp>
      <p:sp>
        <p:nvSpPr>
          <p:cNvPr id="37" name="Right Arrow 36"/>
          <p:cNvSpPr/>
          <p:nvPr/>
        </p:nvSpPr>
        <p:spPr>
          <a:xfrm>
            <a:off x="1981200" y="5181600"/>
            <a:ext cx="1378612" cy="228600"/>
          </a:xfrm>
          <a:prstGeom prst="rightArrow">
            <a:avLst/>
          </a:prstGeom>
          <a:solidFill>
            <a:srgbClr val="FF0000">
              <a:alpha val="30000"/>
            </a:srgbClr>
          </a:solid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1404621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49858</TotalTime>
  <Words>1923</Words>
  <Application>Microsoft Macintosh PowerPoint</Application>
  <PresentationFormat>On-screen Show (4:3)</PresentationFormat>
  <Paragraphs>486</Paragraphs>
  <Slides>22</Slides>
  <Notes>20</Notes>
  <HiddenSlides>1</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PowerPoint Presentation</vt:lpstr>
      <vt:lpstr>PowerPoint Presentation</vt:lpstr>
      <vt:lpstr>Shared Memory Concurrency</vt:lpstr>
      <vt:lpstr>Weak Memory Models (WMMs)</vt:lpstr>
      <vt:lpstr>Bug-finding and Verification under WMMs</vt:lpstr>
      <vt:lpstr>Bug-finding and Verification under WMMs</vt:lpstr>
      <vt:lpstr>Bug-finding and Verification under WMMs</vt:lpstr>
      <vt:lpstr>Bug-finding and Verification under WMMs</vt:lpstr>
      <vt:lpstr>Shared Memory Abstractions (SMA)</vt:lpstr>
      <vt:lpstr>Shared Memory Abstractions (SMA)</vt:lpstr>
      <vt:lpstr>Shared Memory Abstractions (SMA)</vt:lpstr>
      <vt:lpstr>(Bounded) Verification with SMAs</vt:lpstr>
      <vt:lpstr>(Bounded) Verification with SMAs</vt:lpstr>
      <vt:lpstr>Individual Memory-Location Unwinding (IMU)</vt:lpstr>
      <vt:lpstr>(Bounded) Verification with IMU-based SC SMAs</vt:lpstr>
      <vt:lpstr>(Bounded) Verification with IMU-based SC SMAs</vt:lpstr>
      <vt:lpstr>IMU implementation for TSO</vt:lpstr>
      <vt:lpstr>(Bounded) Verification with IMU-based TSO SMAs</vt:lpstr>
      <vt:lpstr>(Bounded) Verification with IMU-based PSO SMAs</vt:lpstr>
      <vt:lpstr>Experimental Evaluation</vt:lpstr>
      <vt:lpstr>Experimental Evaluation - Results</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445</cp:revision>
  <dcterms:created xsi:type="dcterms:W3CDTF">2006-08-16T00:00:00Z</dcterms:created>
  <dcterms:modified xsi:type="dcterms:W3CDTF">2017-09-28T21:46:15Z</dcterms:modified>
</cp:coreProperties>
</file>