
<file path=[Content_Types].xml><?xml version="1.0" encoding="utf-8"?>
<Types xmlns="http://schemas.openxmlformats.org/package/2006/content-types">
  <Override PartName="/ppt/slides/slide18.xml" ContentType="application/vnd.openxmlformats-officedocument.presentationml.slide+xml"/>
  <Override PartName="/ppt/diagrams/drawing2.xml" ContentType="application/vnd.ms-office.drawingml.diagramDrawing+xml"/>
  <Override PartName="/ppt/slides/slide9.xml" ContentType="application/vnd.openxmlformats-officedocument.presentationml.slide+xml"/>
  <Override PartName="/ppt/diagrams/data2.xml" ContentType="application/vnd.openxmlformats-officedocument.drawingml.diagramData+xml"/>
  <Override PartName="/ppt/slides/slide14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5.xml" ContentType="application/vnd.openxmlformats-officedocument.presentationml.slide+xml"/>
  <Override PartName="/ppt/diagrams/colors1.xml" ContentType="application/vnd.openxmlformats-officedocument.drawingml.diagramColors+xml"/>
  <Default Extension="rels" ContentType="application/vnd.openxmlformats-package.relationships+xml"/>
  <Default Extension="jpeg" ContentType="image/jpeg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ppt/theme/theme2.xml" ContentType="application/vnd.openxmlformats-officedocument.theme+xml"/>
  <Override PartName="/ppt/slideLayouts/slideLayout1.xml" ContentType="application/vnd.openxmlformats-officedocument.presentationml.slideLayout+xml"/>
  <Default Extension="xml" ContentType="application/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6.xml" ContentType="application/vnd.openxmlformats-officedocument.presentationml.slide+xml"/>
  <Override PartName="/ppt/diagrams/colors2.xml" ContentType="application/vnd.openxmlformats-officedocument.drawingml.diagramColors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Default Extension="png" ContentType="image/png"/>
  <Override PartName="/ppt/diagrams/quickStyle1.xml" ContentType="application/vnd.openxmlformats-officedocument.drawingml.diagramStyle+xml"/>
  <Override PartName="/ppt/slideLayouts/slideLayout2.xml" ContentType="application/vnd.openxmlformats-officedocument.presentationml.slideLayout+xml"/>
  <Override PartName="/ppt/diagrams/layout1.xml" ContentType="application/vnd.openxmlformats-officedocument.drawingml.diagramLayout+xml"/>
  <Override PartName="/ppt/slides/slide1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s/slide12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diagrams/layout2.xml" ContentType="application/vnd.openxmlformats-officedocument.drawingml.diagramLayout+xml"/>
  <Override PartName="/ppt/slideLayouts/slideLayout3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14.xml" ContentType="application/vnd.openxmlformats-officedocument.presentationml.slideLayout+xml"/>
  <Override PartName="/ppt/diagrams/drawing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1.xml" ContentType="application/vnd.openxmlformats-officedocument.presentationml.slide+xml"/>
  <Default Extension="bin" ContentType="application/vnd.openxmlformats-officedocument.presentationml.printerSettings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60" r:id="rId1"/>
  </p:sldMasterIdLst>
  <p:notesMasterIdLst>
    <p:notesMasterId r:id="rId23"/>
  </p:notesMasterIdLst>
  <p:sldIdLst>
    <p:sldId id="256" r:id="rId2"/>
    <p:sldId id="268" r:id="rId3"/>
    <p:sldId id="290" r:id="rId4"/>
    <p:sldId id="267" r:id="rId5"/>
    <p:sldId id="265" r:id="rId6"/>
    <p:sldId id="289" r:id="rId7"/>
    <p:sldId id="285" r:id="rId8"/>
    <p:sldId id="272" r:id="rId9"/>
    <p:sldId id="283" r:id="rId10"/>
    <p:sldId id="284" r:id="rId11"/>
    <p:sldId id="286" r:id="rId12"/>
    <p:sldId id="280" r:id="rId13"/>
    <p:sldId id="282" r:id="rId14"/>
    <p:sldId id="281" r:id="rId15"/>
    <p:sldId id="287" r:id="rId16"/>
    <p:sldId id="276" r:id="rId17"/>
    <p:sldId id="274" r:id="rId18"/>
    <p:sldId id="275" r:id="rId19"/>
    <p:sldId id="261" r:id="rId20"/>
    <p:sldId id="277" r:id="rId21"/>
    <p:sldId id="25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>
        <p14:section name="Default Section" id="{0FE1BCDB-9A24-FC4A-A142-21E33FDDC7F6}">
          <p14:sldIdLst>
            <p14:sldId id="256"/>
            <p14:sldId id="268"/>
            <p14:sldId id="290"/>
            <p14:sldId id="267"/>
            <p14:sldId id="265"/>
            <p14:sldId id="289"/>
            <p14:sldId id="285"/>
            <p14:sldId id="272"/>
            <p14:sldId id="283"/>
            <p14:sldId id="284"/>
            <p14:sldId id="286"/>
            <p14:sldId id="280"/>
            <p14:sldId id="282"/>
            <p14:sldId id="281"/>
            <p14:sldId id="287"/>
            <p14:sldId id="276"/>
            <p14:sldId id="274"/>
            <p14:sldId id="275"/>
            <p14:sldId id="261"/>
            <p14:sldId id="277"/>
            <p14:sldId id="257"/>
            <p14:sldId id="288"/>
          </p14:sldIdLst>
        </p14:section>
        <p14:section name="Untitled Section" id="{38BE9848-D038-7049-99A2-C4F18AFEB925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AF8DD7"/>
  </p:clrMru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22999" autoAdjust="0"/>
    <p:restoredTop sz="96792" autoAdjust="0"/>
  </p:normalViewPr>
  <p:slideViewPr>
    <p:cSldViewPr snapToGrid="0" snapToObjects="1">
      <p:cViewPr varScale="1">
        <p:scale>
          <a:sx n="106" d="100"/>
          <a:sy n="106" d="100"/>
        </p:scale>
        <p:origin x="-11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8555FD-8D24-104C-8E03-D53225C7937C}" type="doc">
      <dgm:prSet loTypeId="urn:microsoft.com/office/officeart/2005/8/layout/hChevron3" loCatId="" qsTypeId="urn:microsoft.com/office/officeart/2005/8/quickstyle/simple4" qsCatId="simple" csTypeId="urn:microsoft.com/office/officeart/2005/8/colors/accent1_2" csCatId="accent1" phldr="1"/>
      <dgm:spPr/>
    </dgm:pt>
    <dgm:pt modelId="{A80F4351-7FB5-3140-8D37-AE0CEE9D5E47}">
      <dgm:prSet phldrT="[Text]" custT="1"/>
      <dgm:spPr/>
      <dgm:t>
        <a:bodyPr/>
        <a:lstStyle/>
        <a:p>
          <a:r>
            <a:rPr lang="en-US" sz="2000" dirty="0" smtClean="0">
              <a:sym typeface="Wingdings"/>
            </a:rPr>
            <a:t>y</a:t>
          </a:r>
          <a:r>
            <a:rPr lang="en-US" sz="1600" dirty="0" smtClean="0">
              <a:sym typeface="Wingdings"/>
            </a:rPr>
            <a:t></a:t>
          </a:r>
          <a:r>
            <a:rPr lang="en-US" sz="2000" dirty="0" smtClean="0">
              <a:sym typeface="Wingdings"/>
            </a:rPr>
            <a:t>1</a:t>
          </a:r>
          <a:endParaRPr lang="en-US" sz="2000" dirty="0"/>
        </a:p>
      </dgm:t>
    </dgm:pt>
    <dgm:pt modelId="{9DB9A146-7ADB-C641-81D7-C54F3F135200}" type="parTrans" cxnId="{B49EF28B-014E-DA42-8CEC-D012E0CF051E}">
      <dgm:prSet/>
      <dgm:spPr/>
      <dgm:t>
        <a:bodyPr/>
        <a:lstStyle/>
        <a:p>
          <a:endParaRPr lang="en-US"/>
        </a:p>
      </dgm:t>
    </dgm:pt>
    <dgm:pt modelId="{4D2901A1-90FC-BE4E-AC7C-59486ADE48E5}" type="sibTrans" cxnId="{B49EF28B-014E-DA42-8CEC-D012E0CF051E}">
      <dgm:prSet/>
      <dgm:spPr/>
      <dgm:t>
        <a:bodyPr/>
        <a:lstStyle/>
        <a:p>
          <a:endParaRPr lang="en-US"/>
        </a:p>
      </dgm:t>
    </dgm:pt>
    <dgm:pt modelId="{2D5CC1D9-E2AA-5143-87B1-57730B5004D6}" type="pres">
      <dgm:prSet presAssocID="{D98555FD-8D24-104C-8E03-D53225C7937C}" presName="Name0" presStyleCnt="0">
        <dgm:presLayoutVars>
          <dgm:dir/>
          <dgm:resizeHandles val="exact"/>
        </dgm:presLayoutVars>
      </dgm:prSet>
      <dgm:spPr/>
    </dgm:pt>
    <dgm:pt modelId="{207130E4-E249-CC4F-968B-E83CB1D3E3B3}" type="pres">
      <dgm:prSet presAssocID="{A80F4351-7FB5-3140-8D37-AE0CEE9D5E47}" presName="parTxOnly" presStyleLbl="node1" presStyleIdx="0" presStyleCnt="1" custScaleX="29508" custScaleY="30055" custLinFactNeighborY="36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9EF28B-014E-DA42-8CEC-D012E0CF051E}" srcId="{D98555FD-8D24-104C-8E03-D53225C7937C}" destId="{A80F4351-7FB5-3140-8D37-AE0CEE9D5E47}" srcOrd="0" destOrd="0" parTransId="{9DB9A146-7ADB-C641-81D7-C54F3F135200}" sibTransId="{4D2901A1-90FC-BE4E-AC7C-59486ADE48E5}"/>
    <dgm:cxn modelId="{31EC1936-2956-8B4B-998B-B9D822CB3519}" type="presOf" srcId="{D98555FD-8D24-104C-8E03-D53225C7937C}" destId="{2D5CC1D9-E2AA-5143-87B1-57730B5004D6}" srcOrd="0" destOrd="0" presId="urn:microsoft.com/office/officeart/2005/8/layout/hChevron3"/>
    <dgm:cxn modelId="{BDF653EF-4487-7A49-9A71-60AE25E200BB}" type="presOf" srcId="{A80F4351-7FB5-3140-8D37-AE0CEE9D5E47}" destId="{207130E4-E249-CC4F-968B-E83CB1D3E3B3}" srcOrd="0" destOrd="0" presId="urn:microsoft.com/office/officeart/2005/8/layout/hChevron3"/>
    <dgm:cxn modelId="{9BC8AF0A-A9F1-1847-A66A-5888BE8BB08D}" type="presParOf" srcId="{2D5CC1D9-E2AA-5143-87B1-57730B5004D6}" destId="{207130E4-E249-CC4F-968B-E83CB1D3E3B3}" srcOrd="0" destOrd="0" presId="urn:microsoft.com/office/officeart/2005/8/layout/hChevron3"/>
  </dgm:cxnLst>
  <dgm:bg>
    <a:effectLst/>
  </dgm:bg>
  <dgm:whole/>
  <dgm:extLst>
    <a:ext uri="http://schemas.microsoft.com/office/drawing/2008/diagram">
      <dsp:dataModelExt xmlns:dsp="http://schemas.microsoft.com/office/drawing/2008/diagram" xmlns:a="http://schemas.openxmlformats.org/drawingml/2006/main" xmlns:dgm="http://schemas.openxmlformats.org/drawingml/2006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8555FD-8D24-104C-8E03-D53225C7937C}" type="doc">
      <dgm:prSet loTypeId="urn:microsoft.com/office/officeart/2005/8/layout/hChevron3" loCatId="" qsTypeId="urn:microsoft.com/office/officeart/2005/8/quickstyle/simple4" qsCatId="simple" csTypeId="urn:microsoft.com/office/officeart/2005/8/colors/accent1_2" csCatId="accent1" phldr="1"/>
      <dgm:spPr/>
    </dgm:pt>
    <dgm:pt modelId="{A80F4351-7FB5-3140-8D37-AE0CEE9D5E47}">
      <dgm:prSet phldrT="[Text]" custT="1"/>
      <dgm:spPr/>
      <dgm:t>
        <a:bodyPr/>
        <a:lstStyle/>
        <a:p>
          <a:r>
            <a:rPr lang="en-US" sz="2000" dirty="0" smtClean="0">
              <a:sym typeface="Wingdings"/>
            </a:rPr>
            <a:t>x</a:t>
          </a:r>
          <a:r>
            <a:rPr lang="en-US" sz="1600" dirty="0" smtClean="0">
              <a:sym typeface="Wingdings"/>
            </a:rPr>
            <a:t></a:t>
          </a:r>
          <a:r>
            <a:rPr lang="en-US" sz="2000" dirty="0" smtClean="0">
              <a:sym typeface="Wingdings"/>
            </a:rPr>
            <a:t>1</a:t>
          </a:r>
          <a:endParaRPr lang="en-US" sz="2000" dirty="0"/>
        </a:p>
      </dgm:t>
    </dgm:pt>
    <dgm:pt modelId="{9DB9A146-7ADB-C641-81D7-C54F3F135200}" type="parTrans" cxnId="{B49EF28B-014E-DA42-8CEC-D012E0CF051E}">
      <dgm:prSet/>
      <dgm:spPr/>
      <dgm:t>
        <a:bodyPr/>
        <a:lstStyle/>
        <a:p>
          <a:endParaRPr lang="en-US"/>
        </a:p>
      </dgm:t>
    </dgm:pt>
    <dgm:pt modelId="{4D2901A1-90FC-BE4E-AC7C-59486ADE48E5}" type="sibTrans" cxnId="{B49EF28B-014E-DA42-8CEC-D012E0CF051E}">
      <dgm:prSet/>
      <dgm:spPr/>
      <dgm:t>
        <a:bodyPr/>
        <a:lstStyle/>
        <a:p>
          <a:endParaRPr lang="en-US"/>
        </a:p>
      </dgm:t>
    </dgm:pt>
    <dgm:pt modelId="{2D5CC1D9-E2AA-5143-87B1-57730B5004D6}" type="pres">
      <dgm:prSet presAssocID="{D98555FD-8D24-104C-8E03-D53225C7937C}" presName="Name0" presStyleCnt="0">
        <dgm:presLayoutVars>
          <dgm:dir/>
          <dgm:resizeHandles val="exact"/>
        </dgm:presLayoutVars>
      </dgm:prSet>
      <dgm:spPr/>
    </dgm:pt>
    <dgm:pt modelId="{207130E4-E249-CC4F-968B-E83CB1D3E3B3}" type="pres">
      <dgm:prSet presAssocID="{A80F4351-7FB5-3140-8D37-AE0CEE9D5E47}" presName="parTxOnly" presStyleLbl="node1" presStyleIdx="0" presStyleCnt="1" custScaleX="29508" custScaleY="30055" custLinFactNeighborY="366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9EF28B-014E-DA42-8CEC-D012E0CF051E}" srcId="{D98555FD-8D24-104C-8E03-D53225C7937C}" destId="{A80F4351-7FB5-3140-8D37-AE0CEE9D5E47}" srcOrd="0" destOrd="0" parTransId="{9DB9A146-7ADB-C641-81D7-C54F3F135200}" sibTransId="{4D2901A1-90FC-BE4E-AC7C-59486ADE48E5}"/>
    <dgm:cxn modelId="{F5C5AB91-F483-2243-BE1A-A99ADDF1A2D8}" type="presOf" srcId="{D98555FD-8D24-104C-8E03-D53225C7937C}" destId="{2D5CC1D9-E2AA-5143-87B1-57730B5004D6}" srcOrd="0" destOrd="0" presId="urn:microsoft.com/office/officeart/2005/8/layout/hChevron3"/>
    <dgm:cxn modelId="{120B415B-8DB1-284B-90B7-2FB24EC41B17}" type="presOf" srcId="{A80F4351-7FB5-3140-8D37-AE0CEE9D5E47}" destId="{207130E4-E249-CC4F-968B-E83CB1D3E3B3}" srcOrd="0" destOrd="0" presId="urn:microsoft.com/office/officeart/2005/8/layout/hChevron3"/>
    <dgm:cxn modelId="{745801C7-F604-3148-95A3-001BA8BF5B19}" type="presParOf" srcId="{2D5CC1D9-E2AA-5143-87B1-57730B5004D6}" destId="{207130E4-E249-CC4F-968B-E83CB1D3E3B3}" srcOrd="0" destOrd="0" presId="urn:microsoft.com/office/officeart/2005/8/layout/hChevron3"/>
  </dgm:cxnLst>
  <dgm:bg>
    <a:effectLst/>
  </dgm:bg>
  <dgm:whole/>
  <dgm:extLst>
    <a:ext uri="http://schemas.microsoft.com/office/drawing/2008/diagram">
      <dsp:dataModelExt xmlns:dsp="http://schemas.microsoft.com/office/drawing/2008/diagram" xmlns:a="http://schemas.openxmlformats.org/drawingml/2006/main" xmlns:dgm="http://schemas.openxmlformats.org/drawingml/2006/diagram" xmlns="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130E4-E249-CC4F-968B-E83CB1D3E3B3}">
      <dsp:nvSpPr>
        <dsp:cNvPr id="0" name=""/>
        <dsp:cNvSpPr/>
      </dsp:nvSpPr>
      <dsp:spPr>
        <a:xfrm>
          <a:off x="1160994" y="948214"/>
          <a:ext cx="971986" cy="39600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ym typeface="Wingdings"/>
            </a:rPr>
            <a:t>y</a:t>
          </a:r>
          <a:r>
            <a:rPr lang="en-US" sz="1600" kern="1200" dirty="0" smtClean="0">
              <a:sym typeface="Wingdings"/>
            </a:rPr>
            <a:t></a:t>
          </a:r>
          <a:r>
            <a:rPr lang="en-US" sz="2000" kern="1200" dirty="0" smtClean="0">
              <a:sym typeface="Wingdings"/>
            </a:rPr>
            <a:t>1</a:t>
          </a:r>
          <a:endParaRPr lang="en-US" sz="2000" kern="1200" dirty="0"/>
        </a:p>
      </dsp:txBody>
      <dsp:txXfrm>
        <a:off x="1160994" y="948214"/>
        <a:ext cx="872986" cy="3960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130E4-E249-CC4F-968B-E83CB1D3E3B3}">
      <dsp:nvSpPr>
        <dsp:cNvPr id="0" name=""/>
        <dsp:cNvSpPr/>
      </dsp:nvSpPr>
      <dsp:spPr>
        <a:xfrm>
          <a:off x="1160994" y="948214"/>
          <a:ext cx="971986" cy="396001"/>
        </a:xfrm>
        <a:prstGeom prst="homePlat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20000"/>
                <a:satMod val="13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100000"/>
                <a:satMod val="200000"/>
                <a:lumMod val="120000"/>
              </a:schemeClr>
            </a:gs>
          </a:gsLst>
          <a:lin ang="16200000" scaled="0"/>
        </a:gradFill>
        <a:ln>
          <a:noFill/>
        </a:ln>
        <a:effectLst>
          <a:outerShdw blurRad="88900" dist="50800" dir="2100000" sx="104000" sy="104000" algn="br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ym typeface="Wingdings"/>
            </a:rPr>
            <a:t>x</a:t>
          </a:r>
          <a:r>
            <a:rPr lang="en-US" sz="1600" kern="1200" dirty="0" smtClean="0">
              <a:sym typeface="Wingdings"/>
            </a:rPr>
            <a:t></a:t>
          </a:r>
          <a:r>
            <a:rPr lang="en-US" sz="2000" kern="1200" dirty="0" smtClean="0">
              <a:sym typeface="Wingdings"/>
            </a:rPr>
            <a:t>1</a:t>
          </a:r>
          <a:endParaRPr lang="en-US" sz="2000" kern="1200" dirty="0"/>
        </a:p>
      </dsp:txBody>
      <dsp:txXfrm>
        <a:off x="1160994" y="948214"/>
        <a:ext cx="872986" cy="3960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8BFA96-3DFC-3548-98B6-BA2FBB521354}" type="datetimeFigureOut">
              <a:rPr lang="en-US" smtClean="0"/>
              <a:pPr/>
              <a:t>31-08-2011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9C0CE-5FBF-DA43-A64C-6174D83E3583}" type="slidenum">
              <a:rPr lang="en-US" smtClean="0"/>
              <a:pPr/>
              <a:t>‹n.›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0261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65248"/>
            <a:ext cx="7772400" cy="978408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352800"/>
            <a:ext cx="7772400" cy="87782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31-08-2011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082" y="969264"/>
            <a:ext cx="3657600" cy="1161288"/>
          </a:xfrm>
        </p:spPr>
        <p:txBody>
          <a:bodyPr anchor="b">
            <a:noAutofit/>
          </a:bodyPr>
          <a:lstStyle>
            <a:lvl1pPr algn="l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63388" y="510988"/>
            <a:ext cx="3657600" cy="5553636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99853" y="2130552"/>
            <a:ext cx="3657600" cy="358444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10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31-08-2011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1376"/>
            <a:ext cx="7776882" cy="1014984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457199"/>
            <a:ext cx="5486400" cy="3644153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31-08-2011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Storybo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55141"/>
            <a:ext cx="7776882" cy="1013011"/>
          </a:xfrm>
        </p:spPr>
        <p:txBody>
          <a:bodyPr anchor="b">
            <a:noAutofit/>
          </a:bodyPr>
          <a:lstStyle>
            <a:lvl1pPr algn="ctr">
              <a:defRPr sz="3600" b="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571" y="5181599"/>
            <a:ext cx="7776882" cy="950259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31-08-2011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‹n.›</a:t>
            </a:fld>
            <a:endParaRPr 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3"/>
          </p:nvPr>
        </p:nvSpPr>
        <p:spPr>
          <a:xfrm>
            <a:off x="68580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/>
          </p:nvPr>
        </p:nvSpPr>
        <p:spPr>
          <a:xfrm>
            <a:off x="341249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7" name="Picture Placeholder 2"/>
          <p:cNvSpPr>
            <a:spLocks noGrp="1"/>
          </p:cNvSpPr>
          <p:nvPr>
            <p:ph type="pic" idx="15"/>
          </p:nvPr>
        </p:nvSpPr>
        <p:spPr>
          <a:xfrm>
            <a:off x="341249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8" name="Picture Placeholder 2"/>
          <p:cNvSpPr>
            <a:spLocks noGrp="1"/>
          </p:cNvSpPr>
          <p:nvPr>
            <p:ph type="pic" idx="16"/>
          </p:nvPr>
        </p:nvSpPr>
        <p:spPr>
          <a:xfrm>
            <a:off x="6139180" y="457200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9" name="Picture Placeholder 2"/>
          <p:cNvSpPr>
            <a:spLocks noGrp="1"/>
          </p:cNvSpPr>
          <p:nvPr>
            <p:ph type="pic" idx="17"/>
          </p:nvPr>
        </p:nvSpPr>
        <p:spPr>
          <a:xfrm>
            <a:off x="6139180" y="2455433"/>
            <a:ext cx="2331720" cy="164592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 typeface="Arial" pitchFamily="34" charset="0"/>
              <a:buNone/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31-08-2011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533400"/>
            <a:ext cx="16002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6019800" cy="5592763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31-08-2011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69141"/>
            <a:ext cx="7770813" cy="425702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31-08-2011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67200"/>
            <a:ext cx="7772400" cy="977153"/>
          </a:xfrm>
        </p:spPr>
        <p:txBody>
          <a:bodyPr anchor="b" anchorCtr="0"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5257800"/>
            <a:ext cx="7770813" cy="874058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31-08-2011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‹n.›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 rot="21540000">
            <a:off x="2056196" y="424650"/>
            <a:ext cx="5031609" cy="3375800"/>
          </a:xfrm>
          <a:solidFill>
            <a:schemeClr val="bg1">
              <a:lumMod val="75000"/>
              <a:lumOff val="25000"/>
            </a:schemeClr>
          </a:solidFill>
          <a:ln w="88900">
            <a:solidFill>
              <a:schemeClr val="tx1"/>
            </a:solidFill>
            <a:miter lim="800000"/>
          </a:ln>
          <a:effectLst>
            <a:outerShdw blurRad="1270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90600"/>
            <a:ext cx="7770813" cy="1743075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756647"/>
            <a:ext cx="7770813" cy="1281953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FontTx/>
              <a:buNone/>
              <a:defRPr sz="2000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31-08-2011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4733" y="1760538"/>
            <a:ext cx="3611880" cy="4365625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31-08-2011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45526" y="1550895"/>
            <a:ext cx="3611880" cy="614082"/>
          </a:xfrm>
        </p:spPr>
        <p:txBody>
          <a:bodyPr anchor="b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45526" y="2438400"/>
            <a:ext cx="3611880" cy="36877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 marL="2398713" indent="-336550">
              <a:defRPr sz="1600"/>
            </a:lvl8pPr>
            <a:lvl9pPr marL="2398713" indent="-336550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31-08-2011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‹n.›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86205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936966" y="2191871"/>
            <a:ext cx="3429000" cy="1588"/>
          </a:xfrm>
          <a:prstGeom prst="line">
            <a:avLst/>
          </a:prstGeom>
          <a:ln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31-08-2011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31-08-2011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905" y="971550"/>
            <a:ext cx="3657600" cy="1162050"/>
          </a:xfrm>
        </p:spPr>
        <p:txBody>
          <a:bodyPr anchor="b">
            <a:no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457200"/>
            <a:ext cx="3657600" cy="56689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 marL="2398713" indent="-336550">
              <a:defRPr sz="1800"/>
            </a:lvl8pPr>
            <a:lvl9pPr marL="2398713" indent="-336550"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8905" y="2133601"/>
            <a:ext cx="3657600" cy="358140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0C47-018D-4460-B945-BFF7981B6CA6}" type="datetimeFigureOut">
              <a:rPr lang="en-US" smtClean="0"/>
              <a:pPr/>
              <a:t>31-08-2011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F5A0A-F6FC-4FFD-9B49-0DA8697211D9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121023"/>
            <a:ext cx="7770813" cy="1429871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0813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20435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51A0C47-018D-4460-B945-BFF7981B6CA6}" type="datetimeFigureOut">
              <a:rPr lang="en-US" smtClean="0"/>
              <a:pPr/>
              <a:t>31-08-2011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05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29100" y="635635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50800" dist="38100" dir="5400000" sx="101000" sy="101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C1F5A0A-F6FC-4FFD-9B49-0DA8697211D9}" type="slidenum">
              <a:rPr lang="en-US" smtClean="0"/>
              <a:pPr/>
              <a:t>‹n.›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FontTx/>
        <a:buBlip>
          <a:blip r:embed="rId16"/>
        </a:buBlip>
        <a:defRPr sz="22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20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FontTx/>
        <a:buBlip>
          <a:blip r:embed="rId16"/>
        </a:buBlip>
        <a:defRPr sz="1800" kern="120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0558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6pPr>
      <a:lvl7pPr marL="2398713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7pPr>
      <a:lvl8pPr marL="2743200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 smtClean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8pPr>
      <a:lvl9pPr marL="3087688" indent="-336550" algn="l" defTabSz="914400" rtl="0" eaLnBrk="1" latinLnBrk="0" hangingPunct="1">
        <a:spcBef>
          <a:spcPct val="20000"/>
        </a:spcBef>
        <a:buFontTx/>
        <a:buBlip>
          <a:blip r:embed="rId16"/>
        </a:buBlip>
        <a:defRPr lang="en-US" sz="1800" kern="1200" dirty="0">
          <a:solidFill>
            <a:schemeClr val="tx1"/>
          </a:solidFill>
          <a:effectLst>
            <a:outerShdw blurRad="50800" dist="50800" dir="5400000" sx="101000" sy="101000" algn="t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openxmlformats.org/officeDocument/2006/relationships/diagramData" Target="../diagrams/data2.xml"/><Relationship Id="rId7" Type="http://schemas.openxmlformats.org/officeDocument/2006/relationships/diagramLayout" Target="../diagrams/layout2.xml"/><Relationship Id="rId8" Type="http://schemas.openxmlformats.org/officeDocument/2006/relationships/diagramQuickStyle" Target="../diagrams/quickStyle2.xml"/><Relationship Id="rId9" Type="http://schemas.openxmlformats.org/officeDocument/2006/relationships/diagramColors" Target="../diagrams/colors2.xml"/><Relationship Id="rId10" Type="http://schemas.microsoft.com/office/2007/relationships/diagramDrawing" Target="../diagrams/drawing1.xml"/><Relationship Id="rId11" Type="http://schemas.microsoft.com/office/2007/relationships/diagramDrawing" Target="../diagrams/drawing2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8591"/>
            <a:ext cx="7772400" cy="978408"/>
          </a:xfrm>
        </p:spPr>
        <p:txBody>
          <a:bodyPr/>
          <a:lstStyle/>
          <a:p>
            <a:r>
              <a:rPr lang="en-US" sz="4400" b="1" dirty="0" smtClean="0">
                <a:solidFill>
                  <a:srgbClr val="FFFF00"/>
                </a:solidFill>
              </a:rPr>
              <a:t/>
            </a:r>
            <a:br>
              <a:rPr lang="en-US" sz="4400" b="1" dirty="0" smtClean="0">
                <a:solidFill>
                  <a:srgbClr val="FFFF00"/>
                </a:solidFill>
              </a:rPr>
            </a:br>
            <a:r>
              <a:rPr lang="en-US" sz="4400" b="1" i="1" dirty="0">
                <a:solidFill>
                  <a:srgbClr val="FFFF00"/>
                </a:solidFill>
              </a:rPr>
              <a:t>Getting Rid of Store-Buffers in TSO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453004"/>
            <a:ext cx="7772400" cy="3435104"/>
          </a:xfrm>
        </p:spPr>
        <p:txBody>
          <a:bodyPr>
            <a:normAutofit fontScale="32500" lnSpcReduction="20000"/>
          </a:bodyPr>
          <a:lstStyle/>
          <a:p>
            <a:endParaRPr lang="en-US" dirty="0" smtClean="0"/>
          </a:p>
          <a:p>
            <a:pPr algn="l"/>
            <a:endParaRPr lang="en-US" sz="5100" dirty="0" smtClean="0"/>
          </a:p>
          <a:p>
            <a:r>
              <a:rPr lang="en-US" sz="8600" dirty="0" smtClean="0">
                <a:solidFill>
                  <a:schemeClr val="tx1"/>
                </a:solidFill>
              </a:rPr>
              <a:t>Mohamed </a:t>
            </a:r>
            <a:r>
              <a:rPr lang="en-US" sz="8600" dirty="0" err="1" smtClean="0">
                <a:solidFill>
                  <a:schemeClr val="tx1"/>
                </a:solidFill>
              </a:rPr>
              <a:t>Faouzi</a:t>
            </a:r>
            <a:r>
              <a:rPr lang="en-US" sz="8600" dirty="0" smtClean="0">
                <a:solidFill>
                  <a:schemeClr val="tx1"/>
                </a:solidFill>
              </a:rPr>
              <a:t> </a:t>
            </a:r>
            <a:r>
              <a:rPr lang="en-US" sz="8600" dirty="0" err="1" smtClean="0">
                <a:solidFill>
                  <a:schemeClr val="tx1"/>
                </a:solidFill>
              </a:rPr>
              <a:t>Atig</a:t>
            </a:r>
            <a:r>
              <a:rPr lang="en-US" sz="8600" dirty="0" smtClean="0">
                <a:solidFill>
                  <a:schemeClr val="tx1"/>
                </a:solidFill>
              </a:rPr>
              <a:t>                       </a:t>
            </a:r>
          </a:p>
          <a:p>
            <a:r>
              <a:rPr lang="en-US" sz="4900" dirty="0" smtClean="0">
                <a:solidFill>
                  <a:schemeClr val="tx1"/>
                </a:solidFill>
              </a:rPr>
              <a:t>Uppsala University, Sweden</a:t>
            </a:r>
          </a:p>
          <a:p>
            <a:endParaRPr lang="en-US" sz="4300" dirty="0" smtClean="0">
              <a:solidFill>
                <a:srgbClr val="FFFFFF"/>
              </a:solidFill>
            </a:endParaRPr>
          </a:p>
          <a:p>
            <a:endParaRPr lang="en-US" sz="8600" dirty="0" smtClean="0">
              <a:solidFill>
                <a:srgbClr val="FFFFFF"/>
              </a:solidFill>
            </a:endParaRPr>
          </a:p>
          <a:p>
            <a:r>
              <a:rPr lang="en-US" sz="8600" dirty="0" smtClean="0">
                <a:solidFill>
                  <a:srgbClr val="FFFFFF"/>
                </a:solidFill>
              </a:rPr>
              <a:t>Ahmed </a:t>
            </a:r>
            <a:r>
              <a:rPr lang="en-US" sz="8600" dirty="0" err="1" smtClean="0">
                <a:solidFill>
                  <a:srgbClr val="FFFFFF"/>
                </a:solidFill>
              </a:rPr>
              <a:t>Bouajjani</a:t>
            </a:r>
            <a:r>
              <a:rPr lang="en-US" sz="8600" dirty="0">
                <a:solidFill>
                  <a:srgbClr val="FFFFFF"/>
                </a:solidFill>
              </a:rPr>
              <a:t> </a:t>
            </a:r>
            <a:r>
              <a:rPr lang="en-US" sz="8600" dirty="0" smtClean="0">
                <a:solidFill>
                  <a:srgbClr val="FFFFFF"/>
                </a:solidFill>
              </a:rPr>
              <a:t>            </a:t>
            </a:r>
          </a:p>
          <a:p>
            <a:r>
              <a:rPr lang="en-US" sz="4900" dirty="0" smtClean="0">
                <a:solidFill>
                  <a:srgbClr val="FFFFFF"/>
                </a:solidFill>
              </a:rPr>
              <a:t> LIAFA, </a:t>
            </a:r>
            <a:r>
              <a:rPr lang="en-US" sz="4900" dirty="0">
                <a:solidFill>
                  <a:srgbClr val="FFFFFF"/>
                </a:solidFill>
              </a:rPr>
              <a:t>University </a:t>
            </a:r>
            <a:r>
              <a:rPr lang="en-US" sz="4900" dirty="0" smtClean="0">
                <a:solidFill>
                  <a:srgbClr val="FFFFFF"/>
                </a:solidFill>
              </a:rPr>
              <a:t>of Paris </a:t>
            </a:r>
            <a:r>
              <a:rPr lang="en-US" sz="4900" dirty="0">
                <a:solidFill>
                  <a:srgbClr val="FFFFFF"/>
                </a:solidFill>
              </a:rPr>
              <a:t>7</a:t>
            </a:r>
            <a:r>
              <a:rPr lang="en-US" sz="4900" dirty="0" smtClean="0">
                <a:solidFill>
                  <a:srgbClr val="FFFFFF"/>
                </a:solidFill>
              </a:rPr>
              <a:t>, France</a:t>
            </a:r>
          </a:p>
          <a:p>
            <a:endParaRPr lang="en-US" sz="2800" dirty="0" smtClean="0"/>
          </a:p>
          <a:p>
            <a:r>
              <a:rPr lang="en-US" sz="8600" dirty="0" smtClean="0"/>
              <a:t>                       </a:t>
            </a:r>
          </a:p>
          <a:p>
            <a:r>
              <a:rPr lang="en-US" sz="8600" dirty="0"/>
              <a:t> </a:t>
            </a:r>
            <a:r>
              <a:rPr lang="en-US" sz="8600" dirty="0" smtClean="0"/>
              <a:t>                      </a:t>
            </a:r>
            <a:r>
              <a:rPr lang="en-US" sz="8600" dirty="0" err="1" smtClean="0"/>
              <a:t>Gennaro</a:t>
            </a:r>
            <a:r>
              <a:rPr lang="en-US" sz="8600" dirty="0" smtClean="0"/>
              <a:t> </a:t>
            </a:r>
            <a:r>
              <a:rPr lang="en-US" sz="8600" dirty="0" err="1"/>
              <a:t>Parlato</a:t>
            </a:r>
            <a:r>
              <a:rPr lang="en-US" sz="8600" dirty="0"/>
              <a:t>  </a:t>
            </a:r>
            <a:r>
              <a:rPr lang="en-US" sz="8600" dirty="0" smtClean="0"/>
              <a:t>                  </a:t>
            </a:r>
            <a:r>
              <a:rPr lang="en-US" sz="8600" dirty="0" smtClean="0"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r>
              <a:rPr lang="en-US" sz="8600" dirty="0" smtClean="0"/>
              <a:t> </a:t>
            </a:r>
            <a:endParaRPr lang="en-US" sz="8600" dirty="0"/>
          </a:p>
          <a:p>
            <a:r>
              <a:rPr lang="en-US" sz="4900" dirty="0" smtClean="0"/>
              <a:t>University </a:t>
            </a:r>
            <a:r>
              <a:rPr lang="en-US" sz="4900" dirty="0"/>
              <a:t>of Southampton, </a:t>
            </a:r>
            <a:r>
              <a:rPr lang="en-US" sz="4900" dirty="0" smtClean="0"/>
              <a:t>UK</a:t>
            </a:r>
            <a:endParaRPr lang="en-US" sz="4900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42558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i="1" dirty="0" smtClean="0"/>
              <a:t>Getting rid of store-buffers</a:t>
            </a:r>
            <a:endParaRPr lang="en-US" sz="3600" i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2184" y="2037630"/>
            <a:ext cx="0" cy="3663977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142139" y="2037630"/>
            <a:ext cx="0" cy="3663977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902185" y="2037630"/>
            <a:ext cx="2239954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2184" y="2415582"/>
            <a:ext cx="2239955" cy="615553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>
            <a:spLocks noChangeAspect="1"/>
          </p:cNvSpPr>
          <p:nvPr/>
        </p:nvSpPr>
        <p:spPr>
          <a:xfrm>
            <a:off x="3155862" y="3031135"/>
            <a:ext cx="611999" cy="2446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7" idx="1"/>
          </p:cNvCxnSpPr>
          <p:nvPr/>
        </p:nvCxnSpPr>
        <p:spPr>
          <a:xfrm flipH="1">
            <a:off x="1902185" y="3153445"/>
            <a:ext cx="1253677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907707" y="3350838"/>
            <a:ext cx="2239955" cy="615553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>
            <a:spLocks noChangeAspect="1"/>
          </p:cNvSpPr>
          <p:nvPr/>
        </p:nvSpPr>
        <p:spPr>
          <a:xfrm>
            <a:off x="3161385" y="3966391"/>
            <a:ext cx="611999" cy="2446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41" idx="1"/>
          </p:cNvCxnSpPr>
          <p:nvPr/>
        </p:nvCxnSpPr>
        <p:spPr>
          <a:xfrm flipH="1">
            <a:off x="1907708" y="4088701"/>
            <a:ext cx="1253677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913230" y="4289239"/>
            <a:ext cx="2239955" cy="615553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>
            <a:spLocks noChangeAspect="1"/>
          </p:cNvSpPr>
          <p:nvPr/>
        </p:nvSpPr>
        <p:spPr>
          <a:xfrm>
            <a:off x="3166908" y="4904792"/>
            <a:ext cx="611999" cy="2446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49" idx="1"/>
          </p:cNvCxnSpPr>
          <p:nvPr/>
        </p:nvCxnSpPr>
        <p:spPr>
          <a:xfrm flipH="1">
            <a:off x="1913231" y="5027102"/>
            <a:ext cx="1253677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485495" y="2423464"/>
            <a:ext cx="1824228" cy="2488039"/>
            <a:chOff x="1259189" y="2475557"/>
            <a:chExt cx="1824228" cy="2488039"/>
          </a:xfrm>
        </p:grpSpPr>
        <p:sp>
          <p:nvSpPr>
            <p:cNvPr id="64" name="TextBox 63"/>
            <p:cNvSpPr txBox="1"/>
            <p:nvPr/>
          </p:nvSpPr>
          <p:spPr>
            <a:xfrm>
              <a:off x="1259189" y="2475557"/>
              <a:ext cx="1796237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00"/>
                  </a:solidFill>
                </a:rPr>
                <a:t>(Mask</a:t>
              </a:r>
              <a:r>
                <a:rPr lang="en-US" sz="1600" baseline="-25000" dirty="0" smtClean="0">
                  <a:solidFill>
                    <a:srgbClr val="FFFF00"/>
                  </a:solidFill>
                </a:rPr>
                <a:t>0  </a:t>
              </a:r>
              <a:r>
                <a:rPr lang="en-US" sz="1600" dirty="0" smtClean="0">
                  <a:solidFill>
                    <a:srgbClr val="FFFF00"/>
                  </a:solidFill>
                </a:rPr>
                <a:t>Buff</a:t>
              </a:r>
              <a:r>
                <a:rPr lang="en-US" sz="1600" baseline="-25000" dirty="0" smtClean="0">
                  <a:solidFill>
                    <a:srgbClr val="FFFF00"/>
                  </a:solidFill>
                </a:rPr>
                <a:t>0</a:t>
              </a:r>
              <a:r>
                <a:rPr lang="en-US" sz="1600" dirty="0" smtClean="0">
                  <a:solidFill>
                    <a:srgbClr val="FFFF00"/>
                  </a:solidFill>
                </a:rPr>
                <a:t>)</a:t>
              </a:r>
              <a:r>
                <a:rPr lang="en-US" sz="2400" baseline="-25000" dirty="0" smtClean="0">
                  <a:solidFill>
                    <a:srgbClr val="FFFF00"/>
                  </a:solidFill>
                </a:rPr>
                <a:t> </a:t>
              </a:r>
              <a:endParaRPr lang="en-US" sz="2400" baseline="-25000" dirty="0">
                <a:solidFill>
                  <a:srgbClr val="FFFF00"/>
                </a:solidFill>
              </a:endParaRPr>
            </a:p>
            <a:p>
              <a:endParaRPr lang="en-US" sz="2400" b="1" baseline="-25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287180" y="3406467"/>
              <a:ext cx="1796237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00"/>
                  </a:solidFill>
                </a:rPr>
                <a:t>(Mask</a:t>
              </a:r>
              <a:r>
                <a:rPr lang="en-US" sz="1600" baseline="-25000" dirty="0" smtClean="0">
                  <a:solidFill>
                    <a:srgbClr val="FFFF00"/>
                  </a:solidFill>
                </a:rPr>
                <a:t>1 </a:t>
              </a:r>
              <a:r>
                <a:rPr lang="en-US" sz="1600" dirty="0" smtClean="0">
                  <a:solidFill>
                    <a:srgbClr val="FFFF00"/>
                  </a:solidFill>
                </a:rPr>
                <a:t>Buff</a:t>
              </a:r>
              <a:r>
                <a:rPr lang="en-US" sz="1600" baseline="-25000" dirty="0" smtClean="0">
                  <a:solidFill>
                    <a:srgbClr val="FFFF00"/>
                  </a:solidFill>
                </a:rPr>
                <a:t>1</a:t>
              </a:r>
              <a:r>
                <a:rPr lang="en-US" sz="1600" dirty="0" smtClean="0">
                  <a:solidFill>
                    <a:srgbClr val="FFFF00"/>
                  </a:solidFill>
                </a:rPr>
                <a:t>)</a:t>
              </a:r>
              <a:r>
                <a:rPr lang="en-US" sz="2400" baseline="-25000" dirty="0" smtClean="0">
                  <a:solidFill>
                    <a:srgbClr val="FFFF00"/>
                  </a:solidFill>
                </a:rPr>
                <a:t> </a:t>
              </a:r>
              <a:endParaRPr lang="en-US" sz="2400" baseline="-25000" dirty="0">
                <a:solidFill>
                  <a:srgbClr val="FFFF00"/>
                </a:solidFill>
              </a:endParaRPr>
            </a:p>
            <a:p>
              <a:endParaRPr lang="en-US" sz="2400" b="1" baseline="-25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59189" y="4378820"/>
              <a:ext cx="1796237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00"/>
                  </a:solidFill>
                </a:rPr>
                <a:t>(Mask</a:t>
              </a:r>
              <a:r>
                <a:rPr lang="en-US" sz="1600" baseline="-25000" dirty="0" smtClean="0">
                  <a:solidFill>
                    <a:srgbClr val="FFFF00"/>
                  </a:solidFill>
                </a:rPr>
                <a:t>2  </a:t>
              </a:r>
              <a:r>
                <a:rPr lang="en-US" sz="1600" dirty="0" smtClean="0">
                  <a:solidFill>
                    <a:srgbClr val="FFFF00"/>
                  </a:solidFill>
                </a:rPr>
                <a:t>Buff</a:t>
              </a:r>
              <a:r>
                <a:rPr lang="en-US" sz="1600" baseline="-25000" dirty="0" smtClean="0">
                  <a:solidFill>
                    <a:srgbClr val="FFFF00"/>
                  </a:solidFill>
                </a:rPr>
                <a:t>2</a:t>
              </a:r>
              <a:r>
                <a:rPr lang="en-US" sz="1600" dirty="0" smtClean="0">
                  <a:solidFill>
                    <a:srgbClr val="FFFF00"/>
                  </a:solidFill>
                </a:rPr>
                <a:t>)</a:t>
              </a:r>
              <a:r>
                <a:rPr lang="en-US" sz="2400" baseline="-25000" dirty="0" smtClean="0">
                  <a:solidFill>
                    <a:srgbClr val="FFFF00"/>
                  </a:solidFill>
                </a:rPr>
                <a:t> </a:t>
              </a:r>
              <a:endParaRPr lang="en-US" sz="2400" baseline="-25000" dirty="0">
                <a:solidFill>
                  <a:srgbClr val="FFFF00"/>
                </a:solidFill>
              </a:endParaRPr>
            </a:p>
            <a:p>
              <a:endParaRPr lang="en-US" sz="2400" b="1" baseline="-25000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797840" y="5037207"/>
            <a:ext cx="2508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a copy of the shared </a:t>
            </a:r>
            <a:r>
              <a:rPr lang="en-US" dirty="0" err="1" smtClean="0"/>
              <a:t>vars</a:t>
            </a:r>
            <a:r>
              <a:rPr lang="en-US" dirty="0" smtClean="0"/>
              <a:t>  (as locals)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5902354" y="2357186"/>
            <a:ext cx="2404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is a copy of the shared </a:t>
            </a:r>
            <a:r>
              <a:rPr lang="en-US" dirty="0" err="1" smtClean="0"/>
              <a:t>vars</a:t>
            </a:r>
            <a:r>
              <a:rPr lang="en-US" dirty="0" smtClean="0"/>
              <a:t> as Boolean  </a:t>
            </a:r>
          </a:p>
          <a:p>
            <a:r>
              <a:rPr lang="en-US" dirty="0" smtClean="0"/>
              <a:t>(as  locals)</a:t>
            </a:r>
            <a:endParaRPr lang="en-US" dirty="0"/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28517767"/>
              </p:ext>
            </p:extLst>
          </p:nvPr>
        </p:nvGraphicFramePr>
        <p:xfrm>
          <a:off x="5946148" y="1550894"/>
          <a:ext cx="1579548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526516"/>
                <a:gridCol w="526516"/>
                <a:gridCol w="5265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</a:rPr>
                        <a:t>y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z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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5856232" y="1188073"/>
            <a:ext cx="227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Mask</a:t>
            </a:r>
            <a:r>
              <a:rPr lang="en-US" b="1" baseline="-25000" dirty="0" err="1" smtClean="0">
                <a:solidFill>
                  <a:srgbClr val="FFFF00"/>
                </a:solidFill>
              </a:rPr>
              <a:t>i</a:t>
            </a:r>
            <a:endParaRPr lang="en-US" b="1" dirty="0">
              <a:solidFill>
                <a:srgbClr val="FFFF00"/>
              </a:solidFill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3143894" y="2768353"/>
            <a:ext cx="1831853" cy="2783967"/>
            <a:chOff x="7622361" y="2687921"/>
            <a:chExt cx="1831853" cy="2783967"/>
          </a:xfrm>
        </p:grpSpPr>
        <p:sp>
          <p:nvSpPr>
            <p:cNvPr id="80" name="TextBox 79"/>
            <p:cNvSpPr txBox="1"/>
            <p:nvPr/>
          </p:nvSpPr>
          <p:spPr>
            <a:xfrm>
              <a:off x="7622361" y="2687921"/>
              <a:ext cx="17962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FF6600"/>
                  </a:solidFill>
                  <a:latin typeface="Webdings"/>
                  <a:ea typeface="Webdings"/>
                  <a:cs typeface="Webdings"/>
                  <a:sym typeface="Webdings"/>
                </a:rPr>
                <a:t></a:t>
              </a:r>
              <a:endParaRPr lang="en-US" sz="4000" baseline="-25000" dirty="0">
                <a:solidFill>
                  <a:srgbClr val="FF6600"/>
                </a:solidFill>
              </a:endParaRPr>
            </a:p>
            <a:p>
              <a:endParaRPr lang="en-US" sz="2400" b="1" baseline="-250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657032" y="3549403"/>
              <a:ext cx="17962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FF6600"/>
                  </a:solidFill>
                  <a:latin typeface="Webdings"/>
                  <a:ea typeface="Webdings"/>
                  <a:cs typeface="Webdings"/>
                  <a:sym typeface="Webdings"/>
                </a:rPr>
                <a:t></a:t>
              </a:r>
              <a:endParaRPr lang="en-US" sz="4000" baseline="-25000" dirty="0">
                <a:solidFill>
                  <a:srgbClr val="FF6600"/>
                </a:solidFill>
              </a:endParaRPr>
            </a:p>
            <a:p>
              <a:endParaRPr lang="en-US" sz="2400" b="1" baseline="-25000" dirty="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57977" y="4517781"/>
              <a:ext cx="17962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FF6600"/>
                  </a:solidFill>
                  <a:latin typeface="Webdings"/>
                  <a:ea typeface="Webdings"/>
                  <a:cs typeface="Webdings"/>
                  <a:sym typeface="Webdings"/>
                </a:rPr>
                <a:t></a:t>
              </a:r>
              <a:endParaRPr lang="en-US" sz="4000" baseline="-25000" dirty="0">
                <a:solidFill>
                  <a:srgbClr val="FF6600"/>
                </a:solidFill>
              </a:endParaRPr>
            </a:p>
            <a:p>
              <a:endParaRPr lang="en-US" sz="2400" b="1" baseline="-25000" dirty="0"/>
            </a:p>
          </p:txBody>
        </p:sp>
      </p:grp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00121449"/>
              </p:ext>
            </p:extLst>
          </p:nvPr>
        </p:nvGraphicFramePr>
        <p:xfrm>
          <a:off x="5856232" y="4227373"/>
          <a:ext cx="1579548" cy="74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526516"/>
                <a:gridCol w="526516"/>
                <a:gridCol w="5265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y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z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5766316" y="3864552"/>
            <a:ext cx="227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solidFill>
                  <a:srgbClr val="FFFF00"/>
                </a:solidFill>
              </a:rPr>
              <a:t>Buff</a:t>
            </a:r>
            <a:r>
              <a:rPr lang="en-US" b="1" baseline="-25000" dirty="0" err="1" smtClean="0">
                <a:solidFill>
                  <a:srgbClr val="FFFF00"/>
                </a:solidFill>
              </a:rPr>
              <a:t>i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7232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8749" y="169974"/>
            <a:ext cx="7770813" cy="1429871"/>
          </a:xfrm>
        </p:spPr>
        <p:txBody>
          <a:bodyPr>
            <a:normAutofit/>
          </a:bodyPr>
          <a:lstStyle/>
          <a:p>
            <a:pPr algn="l"/>
            <a:r>
              <a:rPr lang="en-US" sz="3600" i="1" dirty="0" smtClean="0"/>
              <a:t>Invariant</a:t>
            </a:r>
            <a:r>
              <a:rPr lang="en-US" sz="3600" dirty="0" smtClean="0"/>
              <a:t>:</a:t>
            </a:r>
            <a:endParaRPr lang="en-US" sz="3600" dirty="0"/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8296079"/>
              </p:ext>
            </p:extLst>
          </p:nvPr>
        </p:nvGraphicFramePr>
        <p:xfrm>
          <a:off x="3189783" y="858165"/>
          <a:ext cx="1579548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526516"/>
                <a:gridCol w="526516"/>
                <a:gridCol w="5265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x</a:t>
                      </a:r>
                      <a:endParaRPr lang="en-US" sz="1800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E4367"/>
                          </a:solidFill>
                        </a:rPr>
                        <a:t>y</a:t>
                      </a:r>
                      <a:endParaRPr lang="en-US" sz="1800" dirty="0">
                        <a:solidFill>
                          <a:srgbClr val="0E436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E4367"/>
                          </a:solidFill>
                        </a:rPr>
                        <a:t>z</a:t>
                      </a:r>
                      <a:endParaRPr lang="en-US" dirty="0">
                        <a:solidFill>
                          <a:srgbClr val="0E436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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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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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</a:t>
                      </a:r>
                      <a:endParaRPr lang="en-US" sz="18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0000"/>
                          </a:solidFill>
                          <a:latin typeface="Wingdings"/>
                          <a:ea typeface="Wingdings"/>
                          <a:cs typeface="Wingdings"/>
                          <a:sym typeface="Wingdings"/>
                        </a:rPr>
                        <a:t>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2386870" y="1230513"/>
            <a:ext cx="94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Mask</a:t>
            </a:r>
            <a:r>
              <a:rPr lang="en-US" b="1" baseline="-25000" dirty="0" smtClean="0">
                <a:solidFill>
                  <a:srgbClr val="FFFF00"/>
                </a:solidFill>
              </a:rPr>
              <a:t>0</a:t>
            </a:r>
            <a:endParaRPr lang="en-US" b="1" dirty="0">
              <a:solidFill>
                <a:srgbClr val="FFFF00"/>
              </a:solidFill>
            </a:endParaRPr>
          </a:p>
        </p:txBody>
      </p: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51854738"/>
              </p:ext>
            </p:extLst>
          </p:nvPr>
        </p:nvGraphicFramePr>
        <p:xfrm>
          <a:off x="6062788" y="862008"/>
          <a:ext cx="1579548" cy="14833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526516"/>
                <a:gridCol w="526516"/>
                <a:gridCol w="52651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E4367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E4367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E4367"/>
                          </a:solidFill>
                        </a:rPr>
                        <a:t>y</a:t>
                      </a:r>
                      <a:endParaRPr lang="en-US" dirty="0">
                        <a:solidFill>
                          <a:srgbClr val="0E4367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E4367"/>
                          </a:solidFill>
                        </a:rPr>
                        <a:t>z</a:t>
                      </a:r>
                      <a:endParaRPr lang="en-US" dirty="0">
                        <a:solidFill>
                          <a:srgbClr val="0E436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-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5365003" y="1202656"/>
            <a:ext cx="69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Buff</a:t>
            </a:r>
            <a:r>
              <a:rPr lang="en-US" b="1" baseline="-25000" dirty="0" smtClean="0">
                <a:solidFill>
                  <a:srgbClr val="FFFF00"/>
                </a:solidFill>
              </a:rPr>
              <a:t>0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65003" y="1571988"/>
            <a:ext cx="69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Buff</a:t>
            </a:r>
            <a:r>
              <a:rPr lang="en-US" baseline="-25000" dirty="0" smtClean="0">
                <a:solidFill>
                  <a:srgbClr val="FFFF00"/>
                </a:solidFill>
              </a:rPr>
              <a:t>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65003" y="1976036"/>
            <a:ext cx="69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Buff</a:t>
            </a:r>
            <a:r>
              <a:rPr lang="en-US" baseline="-25000" dirty="0" smtClean="0">
                <a:solidFill>
                  <a:srgbClr val="FFFF00"/>
                </a:solidFill>
              </a:rPr>
              <a:t>2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386870" y="1599845"/>
            <a:ext cx="94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Mask</a:t>
            </a:r>
            <a:r>
              <a:rPr lang="en-US" b="1" baseline="-25000" dirty="0" smtClean="0">
                <a:solidFill>
                  <a:srgbClr val="FFFF00"/>
                </a:solidFill>
              </a:rPr>
              <a:t>1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386870" y="1976036"/>
            <a:ext cx="943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Mask</a:t>
            </a:r>
            <a:r>
              <a:rPr lang="en-US" b="1" baseline="-25000" dirty="0" smtClean="0">
                <a:solidFill>
                  <a:srgbClr val="FFFF00"/>
                </a:solidFill>
              </a:rPr>
              <a:t>2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2" name="Right Arrow 31"/>
          <p:cNvSpPr>
            <a:spLocks noChangeAspect="1"/>
          </p:cNvSpPr>
          <p:nvPr/>
        </p:nvSpPr>
        <p:spPr>
          <a:xfrm>
            <a:off x="7809085" y="3343115"/>
            <a:ext cx="647999" cy="2177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1244744" y="2947664"/>
            <a:ext cx="6702779" cy="983148"/>
            <a:chOff x="5798506" y="3753406"/>
            <a:chExt cx="2408660" cy="660260"/>
          </a:xfrm>
        </p:grpSpPr>
        <p:sp>
          <p:nvSpPr>
            <p:cNvPr id="39" name="Rectangle 38"/>
            <p:cNvSpPr>
              <a:spLocks noChangeAspect="1"/>
            </p:cNvSpPr>
            <p:nvPr/>
          </p:nvSpPr>
          <p:spPr>
            <a:xfrm>
              <a:off x="5798506" y="3762005"/>
              <a:ext cx="2408660" cy="6507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FFFF00"/>
                  </a:solidFill>
                </a:rPr>
                <a:t>(</a:t>
              </a:r>
              <a:r>
                <a:rPr lang="en-US" sz="1600" b="1" dirty="0">
                  <a:solidFill>
                    <a:srgbClr val="FFFF00"/>
                  </a:solidFill>
                </a:rPr>
                <a:t>x</a:t>
              </a:r>
              <a:r>
                <a:rPr lang="en-US" sz="1600" b="1" dirty="0">
                  <a:solidFill>
                    <a:srgbClr val="FFFF00"/>
                  </a:solidFill>
                  <a:sym typeface="Wingdings"/>
                </a:rPr>
                <a:t>0</a:t>
              </a:r>
              <a:r>
                <a:rPr lang="en-US" sz="1600" b="1" dirty="0">
                  <a:solidFill>
                    <a:srgbClr val="FFFF00"/>
                  </a:solidFill>
                </a:rPr>
                <a:t>) </a:t>
              </a:r>
              <a:r>
                <a:rPr lang="en-US" sz="1600" b="1" dirty="0" smtClean="0">
                  <a:solidFill>
                    <a:srgbClr val="FFFF00"/>
                  </a:solidFill>
                </a:rPr>
                <a:t>(y</a:t>
              </a:r>
              <a:r>
                <a:rPr lang="en-US" sz="1600" b="1" dirty="0" smtClean="0">
                  <a:solidFill>
                    <a:srgbClr val="FFFF00"/>
                  </a:solidFill>
                  <a:sym typeface="Wingdings"/>
                </a:rPr>
                <a:t>1</a:t>
              </a:r>
              <a:r>
                <a:rPr lang="en-US" sz="1600" b="1" dirty="0" smtClean="0">
                  <a:solidFill>
                    <a:srgbClr val="FFFF00"/>
                  </a:solidFill>
                </a:rPr>
                <a:t>) (</a:t>
              </a:r>
              <a:r>
                <a:rPr lang="en-US" sz="1600" b="1" dirty="0">
                  <a:solidFill>
                    <a:srgbClr val="FFFF00"/>
                  </a:solidFill>
                </a:rPr>
                <a:t>z</a:t>
              </a:r>
              <a:r>
                <a:rPr lang="en-US" sz="1600" b="1" dirty="0">
                  <a:solidFill>
                    <a:srgbClr val="FFFF00"/>
                  </a:solidFill>
                  <a:sym typeface="Wingdings"/>
                </a:rPr>
                <a:t></a:t>
              </a:r>
              <a:r>
                <a:rPr lang="en-US" sz="1600" b="1" dirty="0">
                  <a:solidFill>
                    <a:srgbClr val="FFFF00"/>
                  </a:solidFill>
                </a:rPr>
                <a:t>4)</a:t>
              </a:r>
              <a:r>
                <a:rPr lang="en-US" sz="1600" dirty="0">
                  <a:solidFill>
                    <a:srgbClr val="FFFF00"/>
                  </a:solidFill>
                </a:rPr>
                <a:t> </a:t>
              </a:r>
              <a:r>
                <a:rPr lang="en-US" sz="1600" dirty="0"/>
                <a:t>(y</a:t>
              </a:r>
              <a:r>
                <a:rPr lang="en-US" sz="1600" dirty="0">
                  <a:sym typeface="Wingdings"/>
                </a:rPr>
                <a:t>7</a:t>
              </a:r>
              <a:r>
                <a:rPr lang="en-US" sz="1600" dirty="0"/>
                <a:t>) </a:t>
              </a:r>
              <a:r>
                <a:rPr lang="en-US" sz="1600" dirty="0" smtClean="0"/>
                <a:t>  </a:t>
              </a:r>
              <a:r>
                <a:rPr lang="en-US" sz="1600" dirty="0" smtClean="0">
                  <a:solidFill>
                    <a:srgbClr val="FFFF00"/>
                  </a:solidFill>
                </a:rPr>
                <a:t> (x</a:t>
              </a:r>
              <a:r>
                <a:rPr lang="en-US" sz="1600" dirty="0" smtClean="0">
                  <a:solidFill>
                    <a:srgbClr val="FFFF00"/>
                  </a:solidFill>
                  <a:sym typeface="Wingdings"/>
                </a:rPr>
                <a:t>0</a:t>
              </a:r>
              <a:r>
                <a:rPr lang="en-US" sz="1600" dirty="0" smtClean="0">
                  <a:solidFill>
                    <a:srgbClr val="FFFF00"/>
                  </a:solidFill>
                </a:rPr>
                <a:t>) </a:t>
              </a:r>
              <a:r>
                <a:rPr lang="en-US" sz="1600" dirty="0" smtClean="0"/>
                <a:t>(x</a:t>
              </a:r>
              <a:r>
                <a:rPr lang="en-US" sz="1600" dirty="0" smtClean="0">
                  <a:sym typeface="Wingdings"/>
                </a:rPr>
                <a:t></a:t>
              </a:r>
              <a:r>
                <a:rPr lang="en-US" sz="1600" dirty="0" smtClean="0"/>
                <a:t>4) (x</a:t>
              </a:r>
              <a:r>
                <a:rPr lang="en-US" sz="1600" dirty="0" smtClean="0">
                  <a:sym typeface="Wingdings"/>
                </a:rPr>
                <a:t>7</a:t>
              </a:r>
              <a:r>
                <a:rPr lang="en-US" sz="1600" dirty="0" smtClean="0"/>
                <a:t>)     </a:t>
              </a:r>
              <a:r>
                <a:rPr lang="en-US" sz="1600" dirty="0" smtClean="0">
                  <a:solidFill>
                    <a:srgbClr val="FFFF00"/>
                  </a:solidFill>
                </a:rPr>
                <a:t>(x</a:t>
              </a:r>
              <a:r>
                <a:rPr lang="en-US" sz="1600" dirty="0" smtClean="0">
                  <a:solidFill>
                    <a:srgbClr val="FFFF00"/>
                  </a:solidFill>
                  <a:sym typeface="Wingdings"/>
                </a:rPr>
                <a:t>3</a:t>
              </a:r>
              <a:r>
                <a:rPr lang="en-US" sz="1600" dirty="0" smtClean="0">
                  <a:solidFill>
                    <a:srgbClr val="FFFF00"/>
                  </a:solidFill>
                </a:rPr>
                <a:t>)   </a:t>
              </a:r>
              <a:r>
                <a:rPr lang="en-US" sz="1600" dirty="0" smtClean="0">
                  <a:solidFill>
                    <a:srgbClr val="FFFFFF"/>
                  </a:solidFill>
                </a:rPr>
                <a:t>(</a:t>
              </a:r>
              <a:r>
                <a:rPr lang="en-US" sz="1600" dirty="0">
                  <a:solidFill>
                    <a:srgbClr val="FFFFFF"/>
                  </a:solidFill>
                </a:rPr>
                <a:t>x</a:t>
              </a:r>
              <a:r>
                <a:rPr lang="en-US" sz="1600" dirty="0" smtClean="0">
                  <a:solidFill>
                    <a:srgbClr val="FFFFFF"/>
                  </a:solidFill>
                  <a:sym typeface="Wingdings"/>
                </a:rPr>
                <a:t>7)</a:t>
              </a:r>
              <a:r>
                <a:rPr lang="en-US" sz="1600" dirty="0" smtClean="0">
                  <a:sym typeface="Wingdings"/>
                </a:rPr>
                <a:t>   </a:t>
              </a:r>
              <a:r>
                <a:rPr lang="en-US" sz="1600" dirty="0" smtClean="0">
                  <a:solidFill>
                    <a:srgbClr val="FFFF00"/>
                  </a:solidFill>
                  <a:sym typeface="Wingdings"/>
                </a:rPr>
                <a:t> (y</a:t>
              </a:r>
              <a:r>
                <a:rPr lang="en-US" sz="1600" dirty="0">
                  <a:solidFill>
                    <a:srgbClr val="FFFF00"/>
                  </a:solidFill>
                  <a:sym typeface="Wingdings"/>
                </a:rPr>
                <a:t>5</a:t>
              </a:r>
              <a:r>
                <a:rPr lang="en-US" sz="1600" dirty="0" smtClean="0">
                  <a:solidFill>
                    <a:srgbClr val="FFFF00"/>
                  </a:solidFill>
                  <a:sym typeface="Wingdings"/>
                </a:rPr>
                <a:t>)</a:t>
              </a:r>
              <a:endParaRPr lang="en-US" sz="1600" dirty="0">
                <a:solidFill>
                  <a:srgbClr val="FFFF00"/>
                </a:solidFill>
              </a:endParaRPr>
            </a:p>
          </p:txBody>
        </p:sp>
        <p:cxnSp>
          <p:nvCxnSpPr>
            <p:cNvPr id="40" name="Straight Connector 39"/>
            <p:cNvCxnSpPr/>
            <p:nvPr/>
          </p:nvCxnSpPr>
          <p:spPr>
            <a:xfrm flipV="1">
              <a:off x="7382709" y="3789994"/>
              <a:ext cx="0" cy="623672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6686010" y="3776865"/>
              <a:ext cx="0" cy="623672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382709" y="3753406"/>
              <a:ext cx="724145" cy="151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r</a:t>
              </a:r>
              <a:r>
                <a:rPr lang="en-US" sz="1600" b="1" dirty="0" smtClean="0"/>
                <a:t>ound 0</a:t>
              </a:r>
              <a:endParaRPr lang="en-US" sz="2400" b="1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86010" y="3756758"/>
              <a:ext cx="724145" cy="151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/>
                <a:t>r</a:t>
              </a:r>
              <a:r>
                <a:rPr lang="en-US" sz="1600" b="1" dirty="0" smtClean="0"/>
                <a:t>ound 1</a:t>
              </a:r>
              <a:endParaRPr lang="en-US" sz="2400" b="1" baseline="-25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882525" y="3771357"/>
              <a:ext cx="724145" cy="1511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round 2</a:t>
              </a:r>
              <a:endParaRPr lang="en-US" sz="2400" b="1" dirty="0"/>
            </a:p>
          </p:txBody>
        </p:sp>
      </p:grpSp>
      <p:sp>
        <p:nvSpPr>
          <p:cNvPr id="3" name="Right Arrow 2"/>
          <p:cNvSpPr>
            <a:spLocks noChangeAspect="1"/>
          </p:cNvSpPr>
          <p:nvPr/>
        </p:nvSpPr>
        <p:spPr>
          <a:xfrm>
            <a:off x="590336" y="3343115"/>
            <a:ext cx="647999" cy="21775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175974" y="2453616"/>
            <a:ext cx="2370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FFFFFF"/>
                </a:solidFill>
              </a:rPr>
              <a:t>s</a:t>
            </a:r>
            <a:r>
              <a:rPr lang="en-US" sz="2000" i="1" dirty="0" smtClean="0">
                <a:solidFill>
                  <a:srgbClr val="FFFFFF"/>
                </a:solidFill>
              </a:rPr>
              <a:t>tore-buffer</a:t>
            </a:r>
            <a:endParaRPr lang="en-US" sz="2000" i="1" dirty="0">
              <a:solidFill>
                <a:srgbClr val="FFFFFF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3406" y="4368990"/>
            <a:ext cx="7943127" cy="15850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at each time in the simulation              </a:t>
            </a:r>
          </a:p>
          <a:p>
            <a:endParaRPr lang="en-US" sz="400" dirty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Mask</a:t>
            </a:r>
            <a:r>
              <a:rPr lang="en-US" baseline="-25000" dirty="0" err="1" smtClean="0">
                <a:solidFill>
                  <a:srgbClr val="FFFF00"/>
                </a:solidFill>
              </a:rPr>
              <a:t>i</a:t>
            </a:r>
            <a:r>
              <a:rPr lang="en-US" dirty="0" smtClean="0">
                <a:solidFill>
                  <a:srgbClr val="FFFF00"/>
                </a:solidFill>
              </a:rPr>
              <a:t> [</a:t>
            </a:r>
            <a:r>
              <a:rPr lang="en-US" i="1" dirty="0" err="1" smtClean="0">
                <a:solidFill>
                  <a:srgbClr val="FFFF00"/>
                </a:solidFill>
              </a:rPr>
              <a:t>var</a:t>
            </a:r>
            <a:r>
              <a:rPr lang="en-US" dirty="0" smtClean="0">
                <a:solidFill>
                  <a:srgbClr val="FFFF00"/>
                </a:solidFill>
              </a:rPr>
              <a:t>]=1     </a:t>
            </a:r>
            <a:r>
              <a:rPr lang="en-US" dirty="0" err="1" smtClean="0">
                <a:solidFill>
                  <a:srgbClr val="FFFF00"/>
                </a:solidFill>
              </a:rPr>
              <a:t>iff</a:t>
            </a:r>
            <a:r>
              <a:rPr lang="en-US" dirty="0" smtClean="0">
                <a:solidFill>
                  <a:srgbClr val="FFFF00"/>
                </a:solidFill>
              </a:rPr>
              <a:t>  </a:t>
            </a:r>
            <a:r>
              <a:rPr lang="en-US" dirty="0" smtClean="0"/>
              <a:t>     </a:t>
            </a:r>
            <a:endParaRPr lang="en-US" dirty="0"/>
          </a:p>
          <a:p>
            <a:pPr marL="1200150" lvl="2" indent="-285750">
              <a:buFont typeface="Arial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FFFF"/>
                </a:solidFill>
              </a:rPr>
              <a:t>there is a store in the store-buffer </a:t>
            </a:r>
            <a:r>
              <a:rPr lang="en-US" i="1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for </a:t>
            </a:r>
            <a:r>
              <a:rPr lang="en-US" i="1" dirty="0" err="1" smtClean="0">
                <a:solidFill>
                  <a:srgbClr val="FFFF00"/>
                </a:solidFill>
              </a:rPr>
              <a:t>var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that update the      		          Shared memory at round </a:t>
            </a:r>
            <a:r>
              <a:rPr lang="en-US" i="1" dirty="0" err="1" smtClean="0">
                <a:solidFill>
                  <a:srgbClr val="FFFF00"/>
                </a:solidFill>
              </a:rPr>
              <a:t>i</a:t>
            </a:r>
            <a:r>
              <a:rPr lang="en-US" dirty="0" smtClean="0">
                <a:solidFill>
                  <a:srgbClr val="FFFFFF"/>
                </a:solidFill>
              </a:rPr>
              <a:t>	</a:t>
            </a:r>
          </a:p>
          <a:p>
            <a:pPr marL="1200150" lvl="2" indent="-285750">
              <a:buFont typeface="Arial"/>
              <a:buChar char="•"/>
            </a:pPr>
            <a:r>
              <a:rPr lang="en-US" dirty="0" err="1" smtClean="0">
                <a:solidFill>
                  <a:srgbClr val="FFFF00"/>
                </a:solidFill>
              </a:rPr>
              <a:t>Buff</a:t>
            </a:r>
            <a:r>
              <a:rPr lang="en-US" baseline="-25000" dirty="0" err="1" smtClean="0">
                <a:solidFill>
                  <a:srgbClr val="FFFF00"/>
                </a:solidFill>
              </a:rPr>
              <a:t>i</a:t>
            </a:r>
            <a:r>
              <a:rPr lang="en-US" dirty="0" smtClean="0">
                <a:solidFill>
                  <a:srgbClr val="FFFF00"/>
                </a:solidFill>
              </a:rPr>
              <a:t>[</a:t>
            </a:r>
            <a:r>
              <a:rPr lang="en-US" i="1" dirty="0" err="1" smtClean="0">
                <a:solidFill>
                  <a:srgbClr val="FFFF00"/>
                </a:solidFill>
              </a:rPr>
              <a:t>var</a:t>
            </a:r>
            <a:r>
              <a:rPr lang="en-US" dirty="0" smtClean="0">
                <a:solidFill>
                  <a:srgbClr val="FFFF00"/>
                </a:solidFill>
              </a:rPr>
              <a:t>]</a:t>
            </a:r>
            <a:r>
              <a:rPr lang="en-US" dirty="0" smtClean="0"/>
              <a:t> </a:t>
            </a:r>
            <a:r>
              <a:rPr lang="en-US" dirty="0" err="1" smtClean="0"/>
              <a:t>containts</a:t>
            </a:r>
            <a:r>
              <a:rPr lang="en-US" dirty="0" smtClean="0"/>
              <a:t> the last value sent for </a:t>
            </a:r>
            <a:r>
              <a:rPr lang="en-US" i="1" dirty="0" err="1" smtClean="0">
                <a:solidFill>
                  <a:srgbClr val="FFFF00"/>
                </a:solidFill>
              </a:rPr>
              <a:t>var</a:t>
            </a:r>
            <a:endParaRPr lang="en-US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89198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68764"/>
            <a:ext cx="7770813" cy="1429871"/>
          </a:xfrm>
        </p:spPr>
        <p:txBody>
          <a:bodyPr>
            <a:normAutofit/>
          </a:bodyPr>
          <a:lstStyle/>
          <a:p>
            <a:pPr algn="l"/>
            <a:r>
              <a:rPr lang="en-US" sz="3600" i="1" dirty="0" smtClean="0"/>
              <a:t>Simulation</a:t>
            </a:r>
            <a:endParaRPr lang="en-US" sz="3600" i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741606" y="1249284"/>
            <a:ext cx="0" cy="3663977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3981561" y="1249284"/>
            <a:ext cx="0" cy="3663977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741607" y="1249284"/>
            <a:ext cx="2239954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1741608" y="2365099"/>
            <a:ext cx="2151794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1747131" y="3300355"/>
            <a:ext cx="2146271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752652" y="3500893"/>
            <a:ext cx="2239955" cy="615553"/>
          </a:xfrm>
          <a:prstGeom prst="straightConnector1">
            <a:avLst/>
          </a:prstGeom>
          <a:ln w="38100">
            <a:solidFill>
              <a:srgbClr val="FFFF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1752654" y="4238756"/>
            <a:ext cx="2140748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789587" y="2454949"/>
            <a:ext cx="2235764" cy="735324"/>
            <a:chOff x="6904045" y="1737174"/>
            <a:chExt cx="2235764" cy="735324"/>
          </a:xfrm>
        </p:grpSpPr>
        <p:cxnSp>
          <p:nvCxnSpPr>
            <p:cNvPr id="34" name="Straight Arrow Connector 33"/>
            <p:cNvCxnSpPr/>
            <p:nvPr/>
          </p:nvCxnSpPr>
          <p:spPr>
            <a:xfrm>
              <a:off x="6904045" y="1845023"/>
              <a:ext cx="1248541" cy="355746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8188581" y="2209716"/>
              <a:ext cx="935233" cy="262782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 rot="928532">
              <a:off x="7312154" y="1737174"/>
              <a:ext cx="7241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1,2</a:t>
              </a:r>
              <a:endParaRPr lang="en-US" sz="2000" b="1" baseline="-25000" dirty="0"/>
            </a:p>
          </p:txBody>
        </p:sp>
        <p:sp>
          <p:nvSpPr>
            <p:cNvPr id="60" name="TextBox 59"/>
            <p:cNvSpPr txBox="1"/>
            <p:nvPr/>
          </p:nvSpPr>
          <p:spPr>
            <a:xfrm rot="928532">
              <a:off x="8415664" y="2056840"/>
              <a:ext cx="7241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1,3</a:t>
              </a:r>
              <a:endParaRPr lang="en-US" sz="2000" b="1" baseline="-25000" dirty="0"/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1752653" y="1465237"/>
            <a:ext cx="2367146" cy="793720"/>
            <a:chOff x="6904045" y="1678778"/>
            <a:chExt cx="2367146" cy="793720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6904045" y="1845023"/>
              <a:ext cx="935233" cy="262782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7656633" y="2057316"/>
              <a:ext cx="935233" cy="262782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8188581" y="2209716"/>
              <a:ext cx="935233" cy="262782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 rot="928532">
              <a:off x="7195370" y="1678778"/>
              <a:ext cx="7241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0,0</a:t>
              </a:r>
              <a:endParaRPr lang="en-US" sz="2000" b="1" baseline="-25000" dirty="0"/>
            </a:p>
          </p:txBody>
        </p:sp>
        <p:sp>
          <p:nvSpPr>
            <p:cNvPr id="66" name="TextBox 65"/>
            <p:cNvSpPr txBox="1"/>
            <p:nvPr/>
          </p:nvSpPr>
          <p:spPr>
            <a:xfrm rot="928532">
              <a:off x="7835681" y="1868352"/>
              <a:ext cx="7241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0,1</a:t>
              </a:r>
              <a:endParaRPr lang="en-US" sz="2000" b="1" baseline="-25000" dirty="0"/>
            </a:p>
          </p:txBody>
        </p:sp>
        <p:sp>
          <p:nvSpPr>
            <p:cNvPr id="67" name="TextBox 66"/>
            <p:cNvSpPr txBox="1"/>
            <p:nvPr/>
          </p:nvSpPr>
          <p:spPr>
            <a:xfrm rot="928532">
              <a:off x="8547046" y="2086038"/>
              <a:ext cx="7241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0,2</a:t>
              </a:r>
              <a:endParaRPr lang="en-US" sz="2000" b="1" baseline="-25000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4660033" y="459817"/>
            <a:ext cx="3876777" cy="5909311"/>
          </a:xfrm>
          <a:prstGeom prst="rect">
            <a:avLst/>
          </a:prstGeom>
          <a:solidFill>
            <a:schemeClr val="tx2">
              <a:lumMod val="25000"/>
            </a:schemeClr>
          </a:solidFill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Before simulation: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Masks set to False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r</a:t>
            </a:r>
            <a:r>
              <a:rPr lang="en-US" dirty="0" smtClean="0"/>
              <a:t>_SC</a:t>
            </a:r>
            <a:r>
              <a:rPr lang="en-US" dirty="0" smtClean="0">
                <a:sym typeface="Wingdings"/>
              </a:rPr>
              <a:t>0;</a:t>
            </a:r>
            <a:r>
              <a:rPr lang="en-US" dirty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/>
              <a:t>r_TSO</a:t>
            </a:r>
            <a:r>
              <a:rPr lang="en-US" dirty="0" smtClean="0">
                <a:sym typeface="Wingdings"/>
              </a:rPr>
              <a:t></a:t>
            </a:r>
            <a:r>
              <a:rPr lang="en-US" dirty="0" smtClean="0"/>
              <a:t>0;</a:t>
            </a: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Simulation:</a:t>
            </a:r>
            <a:endParaRPr lang="en-US" dirty="0">
              <a:solidFill>
                <a:srgbClr val="FFFF00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FFFFFF"/>
                </a:solidFill>
              </a:rPr>
              <a:t>All statements not involving shared </a:t>
            </a:r>
            <a:r>
              <a:rPr lang="en-US" dirty="0" err="1" smtClean="0">
                <a:solidFill>
                  <a:srgbClr val="FFFFFF"/>
                </a:solidFill>
              </a:rPr>
              <a:t>vars</a:t>
            </a:r>
            <a:r>
              <a:rPr lang="en-US" dirty="0" smtClean="0">
                <a:solidFill>
                  <a:srgbClr val="FFFFFF"/>
                </a:solidFill>
              </a:rPr>
              <a:t> are executed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Write(</a:t>
            </a:r>
            <a:r>
              <a:rPr lang="en-US" i="1" dirty="0" err="1" smtClean="0">
                <a:solidFill>
                  <a:srgbClr val="FFFF00"/>
                </a:solidFill>
              </a:rPr>
              <a:t>var</a:t>
            </a:r>
            <a:r>
              <a:rPr lang="en-US" dirty="0" err="1" smtClean="0">
                <a:solidFill>
                  <a:srgbClr val="FFFF00"/>
                </a:solidFill>
              </a:rPr>
              <a:t>,</a:t>
            </a:r>
            <a:r>
              <a:rPr lang="en-US" i="1" dirty="0" err="1" smtClean="0">
                <a:solidFill>
                  <a:srgbClr val="FFFF00"/>
                </a:solidFill>
              </a:rPr>
              <a:t>val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Mask</a:t>
            </a:r>
            <a:r>
              <a:rPr lang="en-US" baseline="-25000" dirty="0" err="1" smtClean="0"/>
              <a:t>r_TSO</a:t>
            </a:r>
            <a:r>
              <a:rPr lang="en-US" dirty="0" smtClean="0"/>
              <a:t>[</a:t>
            </a:r>
            <a:r>
              <a:rPr lang="en-US" i="1" dirty="0" err="1" smtClean="0"/>
              <a:t>var</a:t>
            </a:r>
            <a:r>
              <a:rPr lang="en-US" dirty="0" smtClean="0"/>
              <a:t>]  </a:t>
            </a:r>
            <a:r>
              <a:rPr lang="en-US" dirty="0" smtClean="0">
                <a:sym typeface="Wingdings"/>
              </a:rPr>
              <a:t>  T;</a:t>
            </a:r>
          </a:p>
          <a:p>
            <a:pPr marL="285750" indent="-285750">
              <a:buFont typeface="Arial"/>
              <a:buChar char="•"/>
            </a:pPr>
            <a:r>
              <a:rPr lang="en-US" dirty="0" err="1" smtClean="0"/>
              <a:t>Queue</a:t>
            </a:r>
            <a:r>
              <a:rPr lang="en-US" baseline="-25000" dirty="0" err="1" smtClean="0"/>
              <a:t>r_TSO</a:t>
            </a:r>
            <a:r>
              <a:rPr lang="en-US" dirty="0" smtClean="0"/>
              <a:t>[</a:t>
            </a:r>
            <a:r>
              <a:rPr lang="en-US" i="1" dirty="0" err="1" smtClean="0"/>
              <a:t>var</a:t>
            </a:r>
            <a:r>
              <a:rPr lang="en-US" dirty="0" smtClean="0"/>
              <a:t>] </a:t>
            </a:r>
            <a:r>
              <a:rPr lang="en-US" dirty="0" smtClean="0">
                <a:sym typeface="Wingdings"/>
              </a:rPr>
              <a:t> </a:t>
            </a:r>
            <a:r>
              <a:rPr lang="en-US" i="1" dirty="0" err="1" smtClean="0">
                <a:sym typeface="Wingdings"/>
              </a:rPr>
              <a:t>val</a:t>
            </a:r>
            <a:r>
              <a:rPr lang="en-US" dirty="0" smtClean="0">
                <a:sym typeface="Wingdings"/>
              </a:rPr>
              <a:t>;</a:t>
            </a:r>
            <a:endParaRPr lang="en-US" dirty="0">
              <a:sym typeface="Wingdings"/>
            </a:endParaRPr>
          </a:p>
          <a:p>
            <a:pPr marL="285750" indent="-285750">
              <a:buFont typeface="Arial"/>
              <a:buChar char="•"/>
            </a:pPr>
            <a:endParaRPr lang="en-US" dirty="0" smtClean="0">
              <a:sym typeface="Wingdings"/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Read(</a:t>
            </a:r>
            <a:r>
              <a:rPr lang="en-US" i="1" dirty="0" err="1" smtClean="0">
                <a:solidFill>
                  <a:srgbClr val="FFFF00"/>
                </a:solidFill>
              </a:rPr>
              <a:t>var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</a:p>
          <a:p>
            <a:r>
              <a:rPr lang="en-US" dirty="0" smtClean="0">
                <a:solidFill>
                  <a:srgbClr val="FFFFFF"/>
                </a:solidFill>
              </a:rPr>
              <a:t>Let </a:t>
            </a:r>
            <a:r>
              <a:rPr lang="en-US" dirty="0" err="1" smtClean="0">
                <a:solidFill>
                  <a:srgbClr val="FFFF00"/>
                </a:solidFill>
              </a:rPr>
              <a:t>i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be the greatest index </a:t>
            </a:r>
            <a:r>
              <a:rPr lang="en-US" dirty="0" err="1" smtClean="0">
                <a:solidFill>
                  <a:srgbClr val="FFFFFF"/>
                </a:solidFill>
              </a:rPr>
              <a:t>s.t.</a:t>
            </a:r>
            <a:endParaRPr lang="en-US" dirty="0" smtClean="0">
              <a:solidFill>
                <a:srgbClr val="FFFFFF"/>
              </a:solidFill>
            </a:endParaRPr>
          </a:p>
          <a:p>
            <a:r>
              <a:rPr lang="en-US" dirty="0" err="1">
                <a:solidFill>
                  <a:srgbClr val="FFFFFF"/>
                </a:solidFill>
              </a:rPr>
              <a:t>i</a:t>
            </a:r>
            <a:r>
              <a:rPr lang="en-US" dirty="0" smtClean="0">
                <a:solidFill>
                  <a:srgbClr val="FFFFFF"/>
                </a:solidFill>
              </a:rPr>
              <a:t>&gt;=</a:t>
            </a:r>
            <a:r>
              <a:rPr lang="en-US" dirty="0" err="1" smtClean="0">
                <a:solidFill>
                  <a:srgbClr val="FFFFFF"/>
                </a:solidFill>
              </a:rPr>
              <a:t>r_SC</a:t>
            </a:r>
            <a:r>
              <a:rPr lang="en-US" dirty="0" smtClean="0">
                <a:solidFill>
                  <a:srgbClr val="FFFF00"/>
                </a:solidFill>
              </a:rPr>
              <a:t>  </a:t>
            </a:r>
            <a:r>
              <a:rPr lang="en-US" dirty="0" smtClean="0">
                <a:solidFill>
                  <a:srgbClr val="FFFFFF"/>
                </a:solidFill>
              </a:rPr>
              <a:t>&amp;</a:t>
            </a:r>
            <a:r>
              <a:rPr lang="en-US" dirty="0" smtClean="0">
                <a:solidFill>
                  <a:srgbClr val="FFFF00"/>
                </a:solidFill>
              </a:rPr>
              <a:t>   </a:t>
            </a:r>
            <a:r>
              <a:rPr lang="en-US" dirty="0" err="1" smtClean="0">
                <a:solidFill>
                  <a:srgbClr val="FFFFFF"/>
                </a:solidFill>
              </a:rPr>
              <a:t>Mask</a:t>
            </a:r>
            <a:r>
              <a:rPr lang="en-US" baseline="-25000" dirty="0" err="1" smtClean="0">
                <a:solidFill>
                  <a:srgbClr val="FFFF00"/>
                </a:solidFill>
              </a:rPr>
              <a:t>i</a:t>
            </a:r>
            <a:r>
              <a:rPr lang="en-US" dirty="0" smtClean="0">
                <a:solidFill>
                  <a:srgbClr val="FFFFFF"/>
                </a:solidFill>
              </a:rPr>
              <a:t>(</a:t>
            </a:r>
            <a:r>
              <a:rPr lang="en-US" dirty="0" err="1" smtClean="0">
                <a:solidFill>
                  <a:srgbClr val="FFFFFF"/>
                </a:solidFill>
              </a:rPr>
              <a:t>var</a:t>
            </a:r>
            <a:r>
              <a:rPr lang="en-US" dirty="0" smtClean="0">
                <a:solidFill>
                  <a:srgbClr val="FFFFFF"/>
                </a:solidFill>
              </a:rPr>
              <a:t>) =1</a:t>
            </a:r>
          </a:p>
          <a:p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  <a:p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f </a:t>
            </a:r>
            <a:r>
              <a:rPr lang="en-US" dirty="0" err="1" smtClean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&gt;=0     return</a:t>
            </a:r>
            <a:r>
              <a:rPr lang="en-US" dirty="0" smtClean="0">
                <a:solidFill>
                  <a:srgbClr val="FFFFFF"/>
                </a:solidFill>
              </a:rPr>
              <a:t>  </a:t>
            </a:r>
            <a:r>
              <a:rPr lang="en-US" dirty="0" err="1" smtClean="0">
                <a:solidFill>
                  <a:srgbClr val="FFFFFF"/>
                </a:solidFill>
              </a:rPr>
              <a:t>Queue</a:t>
            </a:r>
            <a:r>
              <a:rPr lang="en-US" baseline="-25000" dirty="0" err="1" smtClean="0">
                <a:solidFill>
                  <a:srgbClr val="FFFF00"/>
                </a:solidFill>
              </a:rPr>
              <a:t>i</a:t>
            </a:r>
            <a:r>
              <a:rPr lang="en-US" dirty="0" smtClean="0">
                <a:solidFill>
                  <a:srgbClr val="FFFFFF"/>
                </a:solidFill>
              </a:rPr>
              <a:t>[</a:t>
            </a:r>
            <a:r>
              <a:rPr lang="en-US" i="1" dirty="0" err="1" smtClean="0">
                <a:solidFill>
                  <a:srgbClr val="FFFFFF"/>
                </a:solidFill>
              </a:rPr>
              <a:t>var</a:t>
            </a:r>
            <a:r>
              <a:rPr lang="en-US" dirty="0" smtClean="0">
                <a:solidFill>
                  <a:srgbClr val="FFFFFF"/>
                </a:solidFill>
              </a:rPr>
              <a:t>] 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latin typeface="Arial"/>
                <a:cs typeface="Arial"/>
              </a:rPr>
              <a:t>else        </a:t>
            </a:r>
            <a:r>
              <a:rPr lang="en-US" dirty="0" smtClean="0">
                <a:solidFill>
                  <a:srgbClr val="FFFFFF"/>
                </a:solidFill>
                <a:latin typeface="Arial"/>
                <a:cs typeface="Arial"/>
              </a:rPr>
              <a:t>return </a:t>
            </a:r>
            <a:r>
              <a:rPr lang="en-US" i="1" dirty="0" err="1" smtClean="0"/>
              <a:t>var</a:t>
            </a:r>
            <a:r>
              <a:rPr lang="en-US" i="1" dirty="0" smtClean="0"/>
              <a:t> </a:t>
            </a:r>
            <a:r>
              <a:rPr lang="en-US" dirty="0" smtClean="0">
                <a:solidFill>
                  <a:srgbClr val="FFFFFF"/>
                </a:solidFill>
              </a:rPr>
              <a:t>;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6508506" y="5592691"/>
            <a:ext cx="227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</a:rPr>
              <a:t>Buff</a:t>
            </a:r>
            <a:r>
              <a:rPr lang="en-US" baseline="-25000" dirty="0" err="1" smtClean="0">
                <a:solidFill>
                  <a:srgbClr val="FFFF00"/>
                </a:solidFill>
              </a:rPr>
              <a:t>i</a:t>
            </a:r>
            <a:endParaRPr lang="en-US" dirty="0"/>
          </a:p>
        </p:txBody>
      </p:sp>
      <p:grpSp>
        <p:nvGrpSpPr>
          <p:cNvPr id="70" name="Group 69"/>
          <p:cNvGrpSpPr/>
          <p:nvPr/>
        </p:nvGrpSpPr>
        <p:grpSpPr>
          <a:xfrm>
            <a:off x="5710918" y="5549083"/>
            <a:ext cx="2408660" cy="660260"/>
            <a:chOff x="5798506" y="3753406"/>
            <a:chExt cx="2408660" cy="660260"/>
          </a:xfrm>
        </p:grpSpPr>
        <p:sp>
          <p:nvSpPr>
            <p:cNvPr id="71" name="Rectangle 70"/>
            <p:cNvSpPr>
              <a:spLocks noChangeAspect="1"/>
            </p:cNvSpPr>
            <p:nvPr/>
          </p:nvSpPr>
          <p:spPr>
            <a:xfrm>
              <a:off x="5798506" y="3762005"/>
              <a:ext cx="2408660" cy="65075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 flipV="1">
              <a:off x="7382709" y="3789994"/>
              <a:ext cx="0" cy="623672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6686010" y="3776865"/>
              <a:ext cx="0" cy="623672"/>
            </a:xfrm>
            <a:prstGeom prst="line">
              <a:avLst/>
            </a:prstGeom>
            <a:ln w="38100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7382709" y="3753406"/>
              <a:ext cx="72414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round</a:t>
              </a:r>
              <a:endParaRPr lang="en-US" sz="1600" b="1" baseline="-25000" dirty="0"/>
            </a:p>
            <a:p>
              <a:r>
                <a:rPr lang="en-US" sz="2400" b="1" baseline="-25000" dirty="0" smtClean="0"/>
                <a:t>    0</a:t>
              </a:r>
              <a:endParaRPr lang="en-US" sz="2400" b="1" baseline="-25000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686010" y="3756758"/>
              <a:ext cx="72414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round</a:t>
              </a:r>
              <a:endParaRPr lang="en-US" sz="1600" b="1" baseline="-25000" dirty="0"/>
            </a:p>
            <a:p>
              <a:r>
                <a:rPr lang="en-US" sz="2400" b="1" baseline="-25000" dirty="0" smtClean="0"/>
                <a:t>    1</a:t>
              </a:r>
              <a:endParaRPr lang="en-US" sz="2400" b="1" baseline="-250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882525" y="3771357"/>
              <a:ext cx="72414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/>
                <a:t>round</a:t>
              </a:r>
              <a:endParaRPr lang="en-US" sz="1600" b="1" baseline="-25000" dirty="0"/>
            </a:p>
            <a:p>
              <a:r>
                <a:rPr lang="en-US" sz="2400" b="1" baseline="-25000" dirty="0" smtClean="0"/>
                <a:t>    2</a:t>
              </a:r>
              <a:endParaRPr lang="en-US" sz="2400" b="1" baseline="-25000" dirty="0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629181" y="4610271"/>
            <a:ext cx="3956928" cy="1754327"/>
          </a:xfrm>
          <a:prstGeom prst="rect">
            <a:avLst/>
          </a:prstGeom>
          <a:solidFill>
            <a:schemeClr val="tx2">
              <a:lumMod val="25000"/>
            </a:schemeClr>
          </a:solidFill>
          <a:scene3d>
            <a:camera prst="orthographicFront"/>
            <a:lightRig rig="threePt" dir="t"/>
          </a:scene3d>
          <a:sp3d>
            <a:bevelT w="101600"/>
          </a:sp3d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End of round : (Update shared </a:t>
            </a:r>
            <a:r>
              <a:rPr lang="en-US" dirty="0" err="1" smtClean="0">
                <a:solidFill>
                  <a:srgbClr val="FFFF00"/>
                </a:solidFill>
              </a:rPr>
              <a:t>vars</a:t>
            </a:r>
            <a:r>
              <a:rPr lang="en-US" dirty="0" smtClean="0">
                <a:solidFill>
                  <a:srgbClr val="FFFF00"/>
                </a:solidFill>
              </a:rPr>
              <a:t>):</a:t>
            </a:r>
            <a:endParaRPr lang="en-US" dirty="0">
              <a:solidFill>
                <a:srgbClr val="FFFF00"/>
              </a:solidFill>
            </a:endParaRPr>
          </a:p>
          <a:p>
            <a:endParaRPr lang="en-US" b="1" dirty="0" smtClean="0"/>
          </a:p>
          <a:p>
            <a:r>
              <a:rPr lang="en-US" b="1" dirty="0" smtClean="0"/>
              <a:t>For all </a:t>
            </a:r>
            <a:r>
              <a:rPr lang="en-US" b="1" i="1" dirty="0" err="1" smtClean="0"/>
              <a:t>var</a:t>
            </a:r>
            <a:endParaRPr lang="en-US" b="1" i="1" dirty="0" smtClean="0"/>
          </a:p>
          <a:p>
            <a:r>
              <a:rPr lang="en-US" b="1" dirty="0" smtClean="0"/>
              <a:t>  </a:t>
            </a:r>
            <a:r>
              <a:rPr lang="en-US" sz="1600" b="1" dirty="0" smtClean="0"/>
              <a:t>if  </a:t>
            </a:r>
            <a:r>
              <a:rPr lang="en-US" sz="1600" dirty="0" err="1" smtClean="0">
                <a:solidFill>
                  <a:srgbClr val="FFFFFF"/>
                </a:solidFill>
              </a:rPr>
              <a:t>Mask</a:t>
            </a:r>
            <a:r>
              <a:rPr lang="en-US" sz="1600" baseline="-25000" dirty="0" err="1" smtClean="0">
                <a:solidFill>
                  <a:srgbClr val="FFFF00"/>
                </a:solidFill>
              </a:rPr>
              <a:t>r_SC</a:t>
            </a:r>
            <a:r>
              <a:rPr lang="en-US" sz="1600" baseline="-25000" dirty="0" smtClean="0">
                <a:solidFill>
                  <a:srgbClr val="FFFF00"/>
                </a:solidFill>
              </a:rPr>
              <a:t> </a:t>
            </a:r>
            <a:r>
              <a:rPr lang="en-US" sz="1600" dirty="0" smtClean="0">
                <a:solidFill>
                  <a:srgbClr val="FFFFFF"/>
                </a:solidFill>
              </a:rPr>
              <a:t>(</a:t>
            </a:r>
            <a:r>
              <a:rPr lang="en-US" sz="1600" i="1" dirty="0" err="1">
                <a:solidFill>
                  <a:srgbClr val="FFFFFF"/>
                </a:solidFill>
              </a:rPr>
              <a:t>var</a:t>
            </a:r>
            <a:r>
              <a:rPr lang="en-US" sz="1600" dirty="0">
                <a:solidFill>
                  <a:srgbClr val="FFFFFF"/>
                </a:solidFill>
              </a:rPr>
              <a:t>) </a:t>
            </a:r>
            <a:r>
              <a:rPr lang="en-US" sz="1600" dirty="0" smtClean="0">
                <a:solidFill>
                  <a:srgbClr val="FFFFFF"/>
                </a:solidFill>
              </a:rPr>
              <a:t>==1  </a:t>
            </a:r>
            <a:r>
              <a:rPr lang="en-US" sz="1600" i="1" dirty="0" err="1" smtClean="0">
                <a:solidFill>
                  <a:srgbClr val="FFFFFF"/>
                </a:solidFill>
              </a:rPr>
              <a:t>var</a:t>
            </a:r>
            <a:r>
              <a:rPr lang="en-US" sz="1600" dirty="0" err="1" smtClean="0">
                <a:solidFill>
                  <a:srgbClr val="FFFFFF"/>
                </a:solidFill>
                <a:sym typeface="Wingdings"/>
              </a:rPr>
              <a:t></a:t>
            </a:r>
            <a:r>
              <a:rPr lang="en-US" sz="1600" dirty="0" err="1" smtClean="0">
                <a:solidFill>
                  <a:srgbClr val="FFFFFF"/>
                </a:solidFill>
              </a:rPr>
              <a:t>Buff</a:t>
            </a:r>
            <a:r>
              <a:rPr lang="en-US" sz="1600" baseline="-25000" dirty="0" err="1" smtClean="0">
                <a:solidFill>
                  <a:srgbClr val="FFFF00"/>
                </a:solidFill>
              </a:rPr>
              <a:t>r_SC</a:t>
            </a:r>
            <a:r>
              <a:rPr lang="en-US" sz="1600" dirty="0" smtClean="0">
                <a:solidFill>
                  <a:srgbClr val="FFFFFF"/>
                </a:solidFill>
              </a:rPr>
              <a:t> [</a:t>
            </a:r>
            <a:r>
              <a:rPr lang="en-US" sz="1600" i="1" dirty="0" err="1" smtClean="0">
                <a:solidFill>
                  <a:srgbClr val="FFFFFF"/>
                </a:solidFill>
              </a:rPr>
              <a:t>var</a:t>
            </a:r>
            <a:r>
              <a:rPr lang="en-US" sz="1600" dirty="0" smtClean="0">
                <a:solidFill>
                  <a:srgbClr val="FFFFFF"/>
                </a:solidFill>
              </a:rPr>
              <a:t>];</a:t>
            </a:r>
          </a:p>
          <a:p>
            <a:endParaRPr lang="en-US" dirty="0" smtClean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397907" y="1482825"/>
            <a:ext cx="1824228" cy="2488039"/>
            <a:chOff x="1259189" y="2475557"/>
            <a:chExt cx="1824228" cy="2488039"/>
          </a:xfrm>
        </p:grpSpPr>
        <p:sp>
          <p:nvSpPr>
            <p:cNvPr id="79" name="TextBox 78"/>
            <p:cNvSpPr txBox="1"/>
            <p:nvPr/>
          </p:nvSpPr>
          <p:spPr>
            <a:xfrm>
              <a:off x="1259189" y="2475557"/>
              <a:ext cx="1796237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00"/>
                  </a:solidFill>
                </a:rPr>
                <a:t>(Mask</a:t>
              </a:r>
              <a:r>
                <a:rPr lang="en-US" sz="1600" baseline="-25000" dirty="0" smtClean="0">
                  <a:solidFill>
                    <a:srgbClr val="FFFF00"/>
                  </a:solidFill>
                </a:rPr>
                <a:t>0  </a:t>
              </a:r>
              <a:r>
                <a:rPr lang="en-US" sz="1600" dirty="0" smtClean="0">
                  <a:solidFill>
                    <a:srgbClr val="FFFF00"/>
                  </a:solidFill>
                </a:rPr>
                <a:t>Buff</a:t>
              </a:r>
              <a:r>
                <a:rPr lang="en-US" sz="1600" baseline="-25000" dirty="0" smtClean="0">
                  <a:solidFill>
                    <a:srgbClr val="FFFF00"/>
                  </a:solidFill>
                </a:rPr>
                <a:t>0</a:t>
              </a:r>
              <a:r>
                <a:rPr lang="en-US" sz="1600" dirty="0" smtClean="0">
                  <a:solidFill>
                    <a:srgbClr val="FFFF00"/>
                  </a:solidFill>
                </a:rPr>
                <a:t>)</a:t>
              </a:r>
              <a:r>
                <a:rPr lang="en-US" sz="2400" baseline="-25000" dirty="0" smtClean="0">
                  <a:solidFill>
                    <a:srgbClr val="FFFF00"/>
                  </a:solidFill>
                </a:rPr>
                <a:t> </a:t>
              </a:r>
              <a:endParaRPr lang="en-US" sz="2400" baseline="-25000" dirty="0">
                <a:solidFill>
                  <a:srgbClr val="FFFF00"/>
                </a:solidFill>
              </a:endParaRPr>
            </a:p>
            <a:p>
              <a:endParaRPr lang="en-US" sz="2400" b="1" baseline="-25000" dirty="0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287180" y="3406467"/>
              <a:ext cx="1796237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00"/>
                  </a:solidFill>
                </a:rPr>
                <a:t>(Mask</a:t>
              </a:r>
              <a:r>
                <a:rPr lang="en-US" sz="1600" baseline="-25000" dirty="0" smtClean="0">
                  <a:solidFill>
                    <a:srgbClr val="FFFF00"/>
                  </a:solidFill>
                </a:rPr>
                <a:t>1 </a:t>
              </a:r>
              <a:r>
                <a:rPr lang="en-US" sz="1600" dirty="0" smtClean="0">
                  <a:solidFill>
                    <a:srgbClr val="FFFF00"/>
                  </a:solidFill>
                </a:rPr>
                <a:t>Buff</a:t>
              </a:r>
              <a:r>
                <a:rPr lang="en-US" sz="1600" baseline="-25000" dirty="0" smtClean="0">
                  <a:solidFill>
                    <a:srgbClr val="FFFF00"/>
                  </a:solidFill>
                </a:rPr>
                <a:t>1</a:t>
              </a:r>
              <a:r>
                <a:rPr lang="en-US" sz="1600" dirty="0" smtClean="0">
                  <a:solidFill>
                    <a:srgbClr val="FFFF00"/>
                  </a:solidFill>
                </a:rPr>
                <a:t>)</a:t>
              </a:r>
              <a:r>
                <a:rPr lang="en-US" sz="2400" baseline="-25000" dirty="0" smtClean="0">
                  <a:solidFill>
                    <a:srgbClr val="FFFF00"/>
                  </a:solidFill>
                </a:rPr>
                <a:t> </a:t>
              </a:r>
              <a:endParaRPr lang="en-US" sz="2400" baseline="-25000" dirty="0">
                <a:solidFill>
                  <a:srgbClr val="FFFF00"/>
                </a:solidFill>
              </a:endParaRPr>
            </a:p>
            <a:p>
              <a:endParaRPr lang="en-US" sz="2400" b="1" baseline="-25000" dirty="0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1259189" y="4378820"/>
              <a:ext cx="1796237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00"/>
                  </a:solidFill>
                </a:rPr>
                <a:t>(Mask</a:t>
              </a:r>
              <a:r>
                <a:rPr lang="en-US" sz="1600" baseline="-25000" dirty="0" smtClean="0">
                  <a:solidFill>
                    <a:srgbClr val="FFFF00"/>
                  </a:solidFill>
                </a:rPr>
                <a:t>2  </a:t>
              </a:r>
              <a:r>
                <a:rPr lang="en-US" sz="1600" dirty="0" smtClean="0">
                  <a:solidFill>
                    <a:srgbClr val="FFFF00"/>
                  </a:solidFill>
                </a:rPr>
                <a:t>Buff</a:t>
              </a:r>
              <a:r>
                <a:rPr lang="en-US" sz="1600" baseline="-25000" dirty="0" smtClean="0">
                  <a:solidFill>
                    <a:srgbClr val="FFFF00"/>
                  </a:solidFill>
                </a:rPr>
                <a:t>2</a:t>
              </a:r>
              <a:r>
                <a:rPr lang="en-US" sz="1600" dirty="0" smtClean="0">
                  <a:solidFill>
                    <a:srgbClr val="FFFF00"/>
                  </a:solidFill>
                </a:rPr>
                <a:t>)</a:t>
              </a:r>
              <a:r>
                <a:rPr lang="en-US" sz="2400" baseline="-25000" dirty="0" smtClean="0">
                  <a:solidFill>
                    <a:srgbClr val="FFFF00"/>
                  </a:solidFill>
                </a:rPr>
                <a:t> </a:t>
              </a:r>
              <a:endParaRPr lang="en-US" sz="2400" baseline="-25000" dirty="0">
                <a:solidFill>
                  <a:srgbClr val="FFFF00"/>
                </a:solidFill>
              </a:endParaRPr>
            </a:p>
            <a:p>
              <a:endParaRPr lang="en-US" sz="2400" b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3826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i="1" dirty="0" smtClean="0"/>
              <a:t>Skeleton of the translation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28969"/>
            <a:ext cx="7770813" cy="50363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FFFF00"/>
                </a:solidFill>
                <a:latin typeface="Arial Narrow"/>
                <a:cs typeface="Arial Narrow"/>
              </a:rPr>
              <a:t>Shared </a:t>
            </a:r>
            <a:r>
              <a:rPr lang="en-US" sz="1800" dirty="0" err="1" smtClean="0">
                <a:solidFill>
                  <a:srgbClr val="FFFF00"/>
                </a:solidFill>
                <a:latin typeface="Arial Narrow"/>
                <a:cs typeface="Arial Narrow"/>
              </a:rPr>
              <a:t>sh_vars</a:t>
            </a:r>
            <a:r>
              <a:rPr lang="en-US" sz="1800" dirty="0" smtClean="0">
                <a:solidFill>
                  <a:srgbClr val="FFFF00"/>
                </a:solidFill>
                <a:latin typeface="Arial Narrow"/>
                <a:cs typeface="Arial Narrow"/>
              </a:rPr>
              <a:t>;</a:t>
            </a:r>
            <a:endParaRPr lang="en-US" sz="1800" dirty="0">
              <a:solidFill>
                <a:srgbClr val="FFFF00"/>
              </a:solidFill>
              <a:latin typeface="Arial Narrow"/>
              <a:cs typeface="Arial Narrow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rgbClr val="FFFF00"/>
                </a:solidFill>
                <a:latin typeface="Arial Narrow"/>
                <a:cs typeface="Arial Narrow"/>
              </a:rPr>
              <a:t>Thread_i</a:t>
            </a:r>
            <a:r>
              <a:rPr lang="en-US" sz="1800" dirty="0" smtClean="0">
                <a:solidFill>
                  <a:srgbClr val="FFFF00"/>
                </a:solidFill>
                <a:latin typeface="Arial Narrow"/>
                <a:cs typeface="Arial Narrow"/>
              </a:rPr>
              <a:t>()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FF00"/>
                </a:solidFill>
                <a:latin typeface="Arial Narrow"/>
                <a:cs typeface="Arial Narrow"/>
              </a:rPr>
              <a:t>Begin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FF00"/>
                </a:solidFill>
                <a:latin typeface="Arial Narrow"/>
                <a:cs typeface="Arial Narrow"/>
              </a:rPr>
              <a:t>   locals </a:t>
            </a:r>
            <a:r>
              <a:rPr lang="en-US" sz="1800" dirty="0" err="1" smtClean="0">
                <a:solidFill>
                  <a:srgbClr val="FFFF00"/>
                </a:solidFill>
                <a:latin typeface="Arial Narrow"/>
                <a:cs typeface="Arial Narrow"/>
              </a:rPr>
              <a:t>l_vars</a:t>
            </a:r>
            <a:r>
              <a:rPr lang="en-US" sz="1800" dirty="0" smtClean="0">
                <a:solidFill>
                  <a:srgbClr val="FFFF00"/>
                </a:solidFill>
                <a:latin typeface="Arial Narrow"/>
                <a:cs typeface="Arial Narrow"/>
              </a:rPr>
              <a:t>;</a:t>
            </a:r>
            <a:endParaRPr lang="en-US" sz="1800" dirty="0">
              <a:solidFill>
                <a:srgbClr val="FFFF00"/>
              </a:solidFill>
              <a:latin typeface="Arial Narrow"/>
              <a:cs typeface="Arial Narrow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FF00"/>
                </a:solidFill>
                <a:latin typeface="Arial Narrow"/>
                <a:cs typeface="Arial Narrow"/>
              </a:rPr>
              <a:t> 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lang="en-US" sz="1800" dirty="0" smtClean="0">
                <a:solidFill>
                  <a:srgbClr val="FFFF00"/>
                </a:solidFill>
                <a:latin typeface="Arial Narrow"/>
                <a:cs typeface="Arial Narrow"/>
              </a:rPr>
              <a:t>  stmt_1;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00"/>
                </a:solidFill>
                <a:latin typeface="Arial Narrow"/>
                <a:cs typeface="Arial Narrow"/>
              </a:rPr>
              <a:t> </a:t>
            </a:r>
            <a:r>
              <a:rPr lang="en-US" sz="1800" dirty="0" smtClean="0">
                <a:solidFill>
                  <a:srgbClr val="FFFF00"/>
                </a:solidFill>
                <a:latin typeface="Arial Narrow"/>
                <a:cs typeface="Arial Narrow"/>
              </a:rPr>
              <a:t>  stmt_2;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FF00"/>
                </a:solidFill>
                <a:latin typeface="Arial Narrow"/>
                <a:cs typeface="Arial Narrow"/>
              </a:rPr>
              <a:t>   …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FF00"/>
                </a:solidFill>
                <a:latin typeface="Arial Narrow"/>
                <a:cs typeface="Arial Narrow"/>
              </a:rPr>
              <a:t>   </a:t>
            </a:r>
            <a:r>
              <a:rPr lang="en-US" sz="1800" dirty="0" err="1" smtClean="0">
                <a:solidFill>
                  <a:srgbClr val="FFFF00"/>
                </a:solidFill>
                <a:latin typeface="Arial Narrow"/>
                <a:cs typeface="Arial Narrow"/>
              </a:rPr>
              <a:t>stmt_n</a:t>
            </a:r>
            <a:r>
              <a:rPr lang="en-US" sz="1800" dirty="0" smtClean="0">
                <a:solidFill>
                  <a:srgbClr val="FFFF00"/>
                </a:solidFill>
                <a:latin typeface="Arial Narrow"/>
                <a:cs typeface="Arial Narrow"/>
              </a:rPr>
              <a:t>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FFFF00"/>
                </a:solidFill>
                <a:latin typeface="Arial Narrow"/>
                <a:cs typeface="Arial Narrow"/>
              </a:rPr>
              <a:t>end</a:t>
            </a:r>
            <a:endParaRPr lang="en-US" sz="1800" dirty="0">
              <a:solidFill>
                <a:srgbClr val="FFFF00"/>
              </a:solidFill>
              <a:latin typeface="Arial Narrow"/>
              <a:cs typeface="Arial Narrow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55876" y="1586485"/>
            <a:ext cx="7770813" cy="4257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70784" y="2910886"/>
            <a:ext cx="411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 Narrow"/>
                <a:cs typeface="Arial Narrow"/>
              </a:rPr>
              <a:t>r</a:t>
            </a:r>
            <a:r>
              <a:rPr lang="en-US" dirty="0" err="1" smtClean="0">
                <a:latin typeface="Arial Narrow"/>
                <a:cs typeface="Arial Narrow"/>
              </a:rPr>
              <a:t>_TSO</a:t>
            </a:r>
            <a:r>
              <a:rPr lang="en-US" dirty="0" smtClean="0">
                <a:latin typeface="Arial Narrow"/>
                <a:cs typeface="Arial Narrow"/>
              </a:rPr>
              <a:t>, </a:t>
            </a:r>
            <a:r>
              <a:rPr lang="en-US" dirty="0" err="1" smtClean="0">
                <a:latin typeface="Arial Narrow"/>
                <a:cs typeface="Arial Narrow"/>
              </a:rPr>
              <a:t>r_SC</a:t>
            </a:r>
            <a:r>
              <a:rPr lang="en-US" dirty="0" smtClean="0">
                <a:latin typeface="Arial Narrow"/>
                <a:cs typeface="Arial Narrow"/>
              </a:rPr>
              <a:t>, </a:t>
            </a:r>
            <a:r>
              <a:rPr lang="en-US" dirty="0" err="1" smtClean="0">
                <a:latin typeface="Arial Narrow"/>
                <a:cs typeface="Arial Narrow"/>
              </a:rPr>
              <a:t>sim</a:t>
            </a:r>
            <a:r>
              <a:rPr lang="en-US" dirty="0" smtClean="0">
                <a:latin typeface="Arial Narrow"/>
                <a:cs typeface="Arial Narrow"/>
              </a:rPr>
              <a:t>, Mask</a:t>
            </a:r>
            <a:r>
              <a:rPr lang="en-US" baseline="-25000" dirty="0" smtClean="0">
                <a:latin typeface="Arial Narrow"/>
                <a:cs typeface="Arial Narrow"/>
              </a:rPr>
              <a:t>0 , </a:t>
            </a:r>
            <a:r>
              <a:rPr lang="en-US" dirty="0" smtClean="0">
                <a:latin typeface="Arial Narrow"/>
                <a:cs typeface="Arial Narrow"/>
              </a:rPr>
              <a:t>Buff</a:t>
            </a:r>
            <a:r>
              <a:rPr lang="en-US" baseline="-25000" dirty="0" smtClean="0">
                <a:latin typeface="Arial Narrow"/>
                <a:cs typeface="Arial Narrow"/>
              </a:rPr>
              <a:t>0, …,</a:t>
            </a:r>
            <a:r>
              <a:rPr lang="en-US" dirty="0" err="1" smtClean="0">
                <a:latin typeface="Arial Narrow"/>
                <a:cs typeface="Arial Narrow"/>
              </a:rPr>
              <a:t>Mask</a:t>
            </a:r>
            <a:r>
              <a:rPr lang="en-US" baseline="-25000" dirty="0" err="1">
                <a:latin typeface="Arial Narrow"/>
                <a:cs typeface="Arial Narrow"/>
              </a:rPr>
              <a:t>k</a:t>
            </a:r>
            <a:r>
              <a:rPr lang="en-US" baseline="-25000" dirty="0" smtClean="0">
                <a:latin typeface="Arial Narrow"/>
                <a:cs typeface="Arial Narrow"/>
              </a:rPr>
              <a:t> </a:t>
            </a:r>
            <a:r>
              <a:rPr lang="en-US" baseline="-25000" dirty="0">
                <a:latin typeface="Arial Narrow"/>
                <a:cs typeface="Arial Narrow"/>
              </a:rPr>
              <a:t>, </a:t>
            </a:r>
            <a:r>
              <a:rPr lang="en-US" dirty="0" err="1" smtClean="0">
                <a:latin typeface="Arial Narrow"/>
                <a:cs typeface="Arial Narrow"/>
              </a:rPr>
              <a:t>Buff</a:t>
            </a:r>
            <a:r>
              <a:rPr lang="en-US" baseline="-25000" dirty="0" err="1" smtClean="0">
                <a:latin typeface="Arial Narrow"/>
                <a:cs typeface="Arial Narrow"/>
              </a:rPr>
              <a:t>k</a:t>
            </a:r>
            <a:r>
              <a:rPr lang="en-US" dirty="0" smtClean="0">
                <a:latin typeface="Arial Narrow"/>
                <a:cs typeface="Arial Narrow"/>
              </a:rPr>
              <a:t>;</a:t>
            </a:r>
            <a:endParaRPr lang="en-US" dirty="0">
              <a:latin typeface="Arial Narrow"/>
              <a:cs typeface="Arial Narrow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0888" y="3537607"/>
            <a:ext cx="4961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FF"/>
                </a:solidFill>
                <a:latin typeface="Arial Narrow"/>
                <a:cs typeface="Arial Narrow"/>
              </a:rPr>
              <a:t>Init</a:t>
            </a:r>
            <a:r>
              <a:rPr lang="en-US" dirty="0" smtClean="0">
                <a:solidFill>
                  <a:srgbClr val="FFFFFF"/>
                </a:solidFill>
                <a:latin typeface="Arial Narrow"/>
                <a:cs typeface="Arial Narrow"/>
              </a:rPr>
              <a:t>();  // initialize Masks to False, </a:t>
            </a:r>
            <a:r>
              <a:rPr lang="en-US" dirty="0" err="1" smtClean="0">
                <a:solidFill>
                  <a:srgbClr val="FFFFFF"/>
                </a:solidFill>
                <a:latin typeface="Arial Narrow"/>
                <a:cs typeface="Arial Narrow"/>
              </a:rPr>
              <a:t>r_SC</a:t>
            </a:r>
            <a:r>
              <a:rPr lang="en-US" dirty="0" smtClean="0">
                <a:solidFill>
                  <a:srgbClr val="FFFFFF"/>
                </a:solidFill>
                <a:latin typeface="Arial Narrow"/>
                <a:cs typeface="Arial Narrow"/>
              </a:rPr>
              <a:t>=0, </a:t>
            </a:r>
            <a:r>
              <a:rPr lang="en-US" dirty="0" err="1" smtClean="0">
                <a:solidFill>
                  <a:srgbClr val="FFFFFF"/>
                </a:solidFill>
                <a:latin typeface="Arial Narrow"/>
                <a:cs typeface="Arial Narrow"/>
              </a:rPr>
              <a:t>r_TSO</a:t>
            </a:r>
            <a:r>
              <a:rPr lang="en-US" dirty="0" smtClean="0">
                <a:solidFill>
                  <a:srgbClr val="FFFFFF"/>
                </a:solidFill>
                <a:latin typeface="Arial Narrow"/>
                <a:cs typeface="Arial Narrow"/>
              </a:rPr>
              <a:t>, </a:t>
            </a:r>
            <a:r>
              <a:rPr lang="en-US" dirty="0" err="1" smtClean="0">
                <a:solidFill>
                  <a:srgbClr val="FFFFFF"/>
                </a:solidFill>
                <a:latin typeface="Arial Narrow"/>
                <a:cs typeface="Arial Narrow"/>
              </a:rPr>
              <a:t>sim</a:t>
            </a:r>
            <a:r>
              <a:rPr lang="en-US" dirty="0" smtClean="0">
                <a:solidFill>
                  <a:srgbClr val="FFFFFF"/>
                </a:solidFill>
                <a:latin typeface="Arial Narrow"/>
                <a:cs typeface="Arial Narrow"/>
              </a:rPr>
              <a:t>=0;</a:t>
            </a:r>
            <a:endParaRPr lang="en-US" dirty="0">
              <a:solidFill>
                <a:srgbClr val="FFFFFF"/>
              </a:solidFill>
              <a:latin typeface="Arial Narrow"/>
              <a:cs typeface="Arial Narrow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83698" y="4445564"/>
            <a:ext cx="1689585" cy="1477328"/>
          </a:xfrm>
          <a:prstGeom prst="rect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FFFF00"/>
                </a:solidFill>
                <a:latin typeface="Arial Narrow"/>
                <a:cs typeface="Arial Narrow"/>
              </a:rPr>
              <a:t>stmt_j</a:t>
            </a:r>
            <a:r>
              <a:rPr lang="en-US" dirty="0" smtClean="0">
                <a:latin typeface="Arial Narrow"/>
                <a:cs typeface="Arial Narrow"/>
              </a:rPr>
              <a:t>  </a:t>
            </a:r>
            <a:r>
              <a:rPr lang="en-US" dirty="0" smtClean="0">
                <a:latin typeface="Arial Narrow"/>
                <a:cs typeface="Arial Narrow"/>
                <a:sym typeface="Wingdings"/>
              </a:rPr>
              <a:t>    </a:t>
            </a:r>
          </a:p>
          <a:p>
            <a:r>
              <a:rPr lang="en-US" dirty="0">
                <a:latin typeface="Arial Narrow"/>
                <a:cs typeface="Arial Narrow"/>
                <a:sym typeface="Wingdings"/>
              </a:rPr>
              <a:t> </a:t>
            </a:r>
            <a:r>
              <a:rPr lang="en-US" dirty="0" smtClean="0">
                <a:latin typeface="Arial Narrow"/>
                <a:cs typeface="Arial Narrow"/>
                <a:sym typeface="Wingdings"/>
              </a:rPr>
              <a:t>              before();  </a:t>
            </a:r>
          </a:p>
          <a:p>
            <a:r>
              <a:rPr lang="en-US" dirty="0">
                <a:latin typeface="Arial Narrow"/>
                <a:cs typeface="Arial Narrow"/>
                <a:sym typeface="Wingdings"/>
              </a:rPr>
              <a:t> </a:t>
            </a:r>
            <a:r>
              <a:rPr lang="en-US" dirty="0" smtClean="0">
                <a:latin typeface="Arial Narrow"/>
                <a:cs typeface="Arial Narrow"/>
                <a:sym typeface="Wingdings"/>
              </a:rPr>
              <a:t>              </a:t>
            </a:r>
            <a:r>
              <a:rPr lang="en-US" dirty="0" err="1" smtClean="0">
                <a:solidFill>
                  <a:srgbClr val="FFFF00"/>
                </a:solidFill>
                <a:latin typeface="Arial Narrow"/>
                <a:cs typeface="Arial Narrow"/>
              </a:rPr>
              <a:t>stmt_j</a:t>
            </a:r>
            <a:r>
              <a:rPr lang="en-US" dirty="0" smtClean="0">
                <a:solidFill>
                  <a:srgbClr val="FFFF00"/>
                </a:solidFill>
                <a:latin typeface="Arial Narrow"/>
                <a:cs typeface="Arial Narrow"/>
              </a:rPr>
              <a:t>;</a:t>
            </a:r>
          </a:p>
          <a:p>
            <a:r>
              <a:rPr lang="en-US" dirty="0">
                <a:latin typeface="Arial Narrow"/>
                <a:cs typeface="Arial Narrow"/>
                <a:sym typeface="Wingdings"/>
              </a:rPr>
              <a:t> </a:t>
            </a:r>
            <a:r>
              <a:rPr lang="en-US" dirty="0" smtClean="0">
                <a:latin typeface="Arial Narrow"/>
                <a:cs typeface="Arial Narrow"/>
                <a:sym typeface="Wingdings"/>
              </a:rPr>
              <a:t>              after();</a:t>
            </a:r>
          </a:p>
          <a:p>
            <a:r>
              <a:rPr lang="en-US" dirty="0">
                <a:latin typeface="Arial Narrow"/>
                <a:cs typeface="Arial Narrow"/>
                <a:sym typeface="Wingdings"/>
              </a:rPr>
              <a:t> </a:t>
            </a:r>
            <a:r>
              <a:rPr lang="en-US" dirty="0" smtClean="0">
                <a:latin typeface="Arial Narrow"/>
                <a:cs typeface="Arial Narrow"/>
                <a:sym typeface="Wingdings"/>
              </a:rPr>
              <a:t>              </a:t>
            </a:r>
            <a:endParaRPr lang="en-US" dirty="0">
              <a:latin typeface="Arial Narrow"/>
              <a:cs typeface="Arial Narrow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929489" y="1329406"/>
            <a:ext cx="4371580" cy="3575944"/>
            <a:chOff x="3929489" y="1329406"/>
            <a:chExt cx="4371580" cy="3575944"/>
          </a:xfrm>
        </p:grpSpPr>
        <p:sp>
          <p:nvSpPr>
            <p:cNvPr id="8" name="TextBox 7"/>
            <p:cNvSpPr txBox="1"/>
            <p:nvPr/>
          </p:nvSpPr>
          <p:spPr>
            <a:xfrm>
              <a:off x="4855876" y="1329406"/>
              <a:ext cx="3445193" cy="2862323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/>
                  <a:cs typeface="Arial"/>
                </a:rPr>
                <a:t>b</a:t>
              </a:r>
              <a:r>
                <a:rPr lang="en-US" dirty="0" smtClean="0">
                  <a:latin typeface="Arial"/>
                  <a:cs typeface="Arial"/>
                </a:rPr>
                <a:t>efore(){</a:t>
              </a:r>
            </a:p>
            <a:p>
              <a:r>
                <a:rPr lang="en-US" dirty="0" smtClean="0">
                  <a:latin typeface="Arial"/>
                  <a:cs typeface="Arial"/>
                </a:rPr>
                <a:t>  </a:t>
              </a:r>
              <a:r>
                <a:rPr lang="en-US" dirty="0">
                  <a:latin typeface="Arial"/>
                  <a:cs typeface="Arial"/>
                </a:rPr>
                <a:t>// </a:t>
              </a:r>
              <a:r>
                <a:rPr lang="en-US" dirty="0" smtClean="0">
                  <a:latin typeface="Arial"/>
                  <a:cs typeface="Arial"/>
                </a:rPr>
                <a:t>start round</a:t>
              </a:r>
            </a:p>
            <a:p>
              <a:r>
                <a:rPr lang="en-US" dirty="0" smtClean="0">
                  <a:latin typeface="Arial"/>
                  <a:cs typeface="Arial"/>
                </a:rPr>
                <a:t>   if (!</a:t>
              </a:r>
              <a:r>
                <a:rPr lang="en-US" dirty="0" err="1" smtClean="0">
                  <a:latin typeface="Arial"/>
                  <a:cs typeface="Arial"/>
                </a:rPr>
                <a:t>sim</a:t>
              </a:r>
              <a:r>
                <a:rPr lang="en-US" dirty="0" smtClean="0">
                  <a:latin typeface="Arial"/>
                  <a:cs typeface="Arial"/>
                </a:rPr>
                <a:t>){</a:t>
              </a:r>
            </a:p>
            <a:p>
              <a:r>
                <a:rPr lang="en-US" dirty="0" smtClean="0">
                  <a:latin typeface="Arial"/>
                  <a:cs typeface="Arial"/>
                </a:rPr>
                <a:t>       lock</a:t>
              </a:r>
              <a:r>
                <a:rPr lang="en-US" dirty="0">
                  <a:latin typeface="Arial"/>
                  <a:cs typeface="Arial"/>
                </a:rPr>
                <a:t>;</a:t>
              </a:r>
              <a:r>
                <a:rPr lang="en-US" dirty="0" smtClean="0">
                  <a:latin typeface="Arial"/>
                  <a:cs typeface="Arial"/>
                </a:rPr>
                <a:t> </a:t>
              </a:r>
            </a:p>
            <a:p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smtClean="0">
                  <a:latin typeface="Arial"/>
                  <a:cs typeface="Arial"/>
                </a:rPr>
                <a:t>      </a:t>
              </a:r>
              <a:r>
                <a:rPr lang="en-US" dirty="0" err="1" smtClean="0">
                  <a:latin typeface="Arial"/>
                  <a:cs typeface="Arial"/>
                </a:rPr>
                <a:t>sim</a:t>
              </a:r>
              <a:r>
                <a:rPr lang="en-US" dirty="0" smtClean="0">
                  <a:latin typeface="Arial"/>
                  <a:cs typeface="Arial"/>
                </a:rPr>
                <a:t>=1; </a:t>
              </a:r>
              <a:r>
                <a:rPr lang="en-US" dirty="0" err="1" smtClean="0">
                  <a:latin typeface="Arial"/>
                  <a:cs typeface="Arial"/>
                </a:rPr>
                <a:t>r_SC</a:t>
              </a:r>
              <a:r>
                <a:rPr lang="en-US" dirty="0" smtClean="0">
                  <a:latin typeface="Arial"/>
                  <a:cs typeface="Arial"/>
                </a:rPr>
                <a:t>++; </a:t>
              </a:r>
            </a:p>
            <a:p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smtClean="0">
                  <a:latin typeface="Arial"/>
                  <a:cs typeface="Arial"/>
                </a:rPr>
                <a:t>      if (</a:t>
              </a:r>
              <a:r>
                <a:rPr lang="en-US" dirty="0" err="1" smtClean="0">
                  <a:latin typeface="Arial"/>
                  <a:cs typeface="Arial"/>
                </a:rPr>
                <a:t>r_TSO</a:t>
              </a:r>
              <a:r>
                <a:rPr lang="en-US" dirty="0" smtClean="0">
                  <a:latin typeface="Arial"/>
                  <a:cs typeface="Arial"/>
                </a:rPr>
                <a:t>&lt; </a:t>
              </a:r>
              <a:r>
                <a:rPr lang="en-US" dirty="0" err="1" smtClean="0">
                  <a:latin typeface="Arial"/>
                  <a:cs typeface="Arial"/>
                </a:rPr>
                <a:t>r_SC</a:t>
              </a:r>
              <a:r>
                <a:rPr lang="en-US" dirty="0" smtClean="0">
                  <a:latin typeface="Arial"/>
                  <a:cs typeface="Arial"/>
                </a:rPr>
                <a:t>) </a:t>
              </a:r>
            </a:p>
            <a:p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smtClean="0">
                  <a:latin typeface="Arial"/>
                  <a:cs typeface="Arial"/>
                </a:rPr>
                <a:t>          </a:t>
              </a:r>
              <a:r>
                <a:rPr lang="en-US" dirty="0" err="1" smtClean="0">
                  <a:latin typeface="Arial"/>
                  <a:cs typeface="Arial"/>
                </a:rPr>
                <a:t>r_TSO</a:t>
              </a:r>
              <a:r>
                <a:rPr lang="en-US" dirty="0" smtClean="0">
                  <a:latin typeface="Arial"/>
                  <a:cs typeface="Arial"/>
                </a:rPr>
                <a:t>=</a:t>
              </a:r>
              <a:r>
                <a:rPr lang="en-US" dirty="0" err="1" smtClean="0">
                  <a:latin typeface="Arial"/>
                  <a:cs typeface="Arial"/>
                </a:rPr>
                <a:t>r_SC</a:t>
              </a:r>
              <a:r>
                <a:rPr lang="en-US" dirty="0" smtClean="0">
                  <a:latin typeface="Arial"/>
                  <a:cs typeface="Arial"/>
                </a:rPr>
                <a:t>;</a:t>
              </a:r>
            </a:p>
            <a:p>
              <a:r>
                <a:rPr lang="en-US" dirty="0" smtClean="0">
                  <a:latin typeface="Arial"/>
                  <a:cs typeface="Arial"/>
                </a:rPr>
                <a:t>   } </a:t>
              </a:r>
              <a:endParaRPr lang="en-US" dirty="0">
                <a:latin typeface="Arial"/>
                <a:cs typeface="Arial"/>
              </a:endParaRPr>
            </a:p>
            <a:p>
              <a:r>
                <a:rPr lang="en-US" dirty="0" smtClean="0">
                  <a:latin typeface="Arial"/>
                  <a:cs typeface="Arial"/>
                </a:rPr>
                <a:t>   while(*) </a:t>
              </a:r>
              <a:r>
                <a:rPr lang="en-US" dirty="0" err="1" smtClean="0">
                  <a:latin typeface="Arial"/>
                  <a:cs typeface="Arial"/>
                </a:rPr>
                <a:t>r_TSO</a:t>
              </a:r>
              <a:r>
                <a:rPr lang="en-US" dirty="0" smtClean="0">
                  <a:latin typeface="Arial"/>
                  <a:cs typeface="Arial"/>
                </a:rPr>
                <a:t>++;</a:t>
              </a:r>
            </a:p>
            <a:p>
              <a:r>
                <a:rPr lang="en-US" dirty="0" smtClean="0">
                  <a:latin typeface="Arial"/>
                  <a:cs typeface="Arial"/>
                </a:rPr>
                <a:t>}</a:t>
              </a:r>
              <a:endParaRPr lang="en-US" dirty="0">
                <a:latin typeface="Arial Narrow"/>
                <a:cs typeface="Arial Narrow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929489" y="4169339"/>
              <a:ext cx="882593" cy="73601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3804527" y="4547757"/>
            <a:ext cx="4496542" cy="1754327"/>
            <a:chOff x="3804527" y="4547757"/>
            <a:chExt cx="4496542" cy="1754327"/>
          </a:xfrm>
        </p:grpSpPr>
        <p:sp>
          <p:nvSpPr>
            <p:cNvPr id="9" name="TextBox 8"/>
            <p:cNvSpPr txBox="1"/>
            <p:nvPr/>
          </p:nvSpPr>
          <p:spPr>
            <a:xfrm>
              <a:off x="4855876" y="4547757"/>
              <a:ext cx="3445193" cy="17543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/>
                  <a:cs typeface="Arial"/>
                </a:rPr>
                <a:t>after()</a:t>
              </a:r>
            </a:p>
            <a:p>
              <a:r>
                <a:rPr lang="en-US" dirty="0" smtClean="0">
                  <a:latin typeface="Arial"/>
                  <a:cs typeface="Arial"/>
                </a:rPr>
                <a:t>{</a:t>
              </a:r>
            </a:p>
            <a:p>
              <a:r>
                <a:rPr lang="en-US" dirty="0">
                  <a:latin typeface="Arial"/>
                  <a:cs typeface="Arial"/>
                </a:rPr>
                <a:t> </a:t>
              </a:r>
              <a:r>
                <a:rPr lang="en-US" dirty="0" smtClean="0">
                  <a:latin typeface="Arial"/>
                  <a:cs typeface="Arial"/>
                </a:rPr>
                <a:t> if(*) //end round</a:t>
              </a:r>
              <a:endParaRPr lang="en-US" dirty="0">
                <a:latin typeface="Arial"/>
                <a:cs typeface="Arial"/>
              </a:endParaRPr>
            </a:p>
            <a:p>
              <a:r>
                <a:rPr lang="en-US" dirty="0" smtClean="0">
                  <a:latin typeface="Arial Narrow"/>
                  <a:cs typeface="Arial Narrow"/>
                </a:rPr>
                <a:t>    </a:t>
              </a:r>
              <a:r>
                <a:rPr lang="en-US" dirty="0" err="1" smtClean="0">
                  <a:latin typeface="Arial Narrow"/>
                  <a:cs typeface="Arial Narrow"/>
                </a:rPr>
                <a:t>Update_shared</a:t>
              </a:r>
              <a:r>
                <a:rPr lang="en-US" dirty="0" smtClean="0">
                  <a:latin typeface="Arial Narrow"/>
                  <a:cs typeface="Arial Narrow"/>
                </a:rPr>
                <a:t>(</a:t>
              </a:r>
              <a:r>
                <a:rPr lang="en-US" dirty="0" err="1" smtClean="0">
                  <a:latin typeface="Arial Narrow"/>
                  <a:cs typeface="Arial Narrow"/>
                </a:rPr>
                <a:t>r_SC</a:t>
              </a:r>
              <a:r>
                <a:rPr lang="en-US" dirty="0" smtClean="0">
                  <a:latin typeface="Arial Narrow"/>
                  <a:cs typeface="Arial Narrow"/>
                </a:rPr>
                <a:t>, Mask, Queue)</a:t>
              </a:r>
            </a:p>
            <a:p>
              <a:r>
                <a:rPr lang="en-US" dirty="0" smtClean="0">
                  <a:latin typeface="Arial Narrow"/>
                  <a:cs typeface="Arial Narrow"/>
                </a:rPr>
                <a:t>    </a:t>
              </a:r>
              <a:r>
                <a:rPr lang="en-US" dirty="0" err="1" smtClean="0">
                  <a:latin typeface="Arial Narrow"/>
                  <a:cs typeface="Arial Narrow"/>
                </a:rPr>
                <a:t>sim</a:t>
              </a:r>
              <a:r>
                <a:rPr lang="en-US" dirty="0" smtClean="0">
                  <a:latin typeface="Arial Narrow"/>
                  <a:cs typeface="Arial Narrow"/>
                </a:rPr>
                <a:t>=0;    unlock;</a:t>
              </a:r>
            </a:p>
            <a:p>
              <a:r>
                <a:rPr lang="en-US" dirty="0" smtClean="0">
                  <a:latin typeface="Arial Narrow"/>
                  <a:cs typeface="Arial Narrow"/>
                </a:rPr>
                <a:t>}</a:t>
              </a:r>
              <a:endParaRPr lang="en-US" dirty="0">
                <a:latin typeface="Arial Narrow"/>
                <a:cs typeface="Arial Narrow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804527" y="5065941"/>
              <a:ext cx="882593" cy="4297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98584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Characteristics of the translation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89567"/>
            <a:ext cx="7770813" cy="2350037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 smtClean="0"/>
              <a:t>For fixed k, P</a:t>
            </a:r>
            <a:r>
              <a:rPr lang="en-US" baseline="-25000" dirty="0" smtClean="0"/>
              <a:t>SC</a:t>
            </a:r>
            <a:r>
              <a:rPr lang="en-US" dirty="0" smtClean="0"/>
              <a:t> is linear in the size of P</a:t>
            </a:r>
            <a:r>
              <a:rPr lang="en-US" baseline="-25000" dirty="0" smtClean="0"/>
              <a:t>TSO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2k copies of the shared variable as locals (no store-buffer)</a:t>
            </a:r>
          </a:p>
          <a:p>
            <a:pPr lvl="1">
              <a:buFont typeface="Arial"/>
              <a:buChar char="•"/>
            </a:pPr>
            <a:r>
              <a:rPr lang="en-US" dirty="0" smtClean="0"/>
              <a:t>P</a:t>
            </a:r>
            <a:r>
              <a:rPr lang="en-US" baseline="-25000" dirty="0" smtClean="0"/>
              <a:t>SC</a:t>
            </a:r>
            <a:r>
              <a:rPr lang="en-US" dirty="0" smtClean="0"/>
              <a:t> and P</a:t>
            </a:r>
            <a:r>
              <a:rPr lang="en-US" baseline="-25000" dirty="0" smtClean="0"/>
              <a:t>TSO </a:t>
            </a:r>
            <a:r>
              <a:rPr lang="en-US" dirty="0" smtClean="0"/>
              <a:t>are in the same class</a:t>
            </a:r>
          </a:p>
          <a:p>
            <a:pPr lvl="1">
              <a:buFont typeface="Arial"/>
              <a:buChar char="•"/>
            </a:pPr>
            <a:r>
              <a:rPr lang="en-US" dirty="0"/>
              <a:t>n</a:t>
            </a:r>
            <a:r>
              <a:rPr lang="en-US" dirty="0" smtClean="0"/>
              <a:t>o restriction on the programs is imposed </a:t>
            </a:r>
          </a:p>
          <a:p>
            <a:pPr>
              <a:buFont typeface="Arial"/>
              <a:buChar char="•"/>
            </a:pPr>
            <a:r>
              <a:rPr lang="en-US" dirty="0" smtClean="0"/>
              <a:t>The reachable shared states are the same in </a:t>
            </a:r>
            <a:r>
              <a:rPr lang="en-US" dirty="0"/>
              <a:t>P</a:t>
            </a:r>
            <a:r>
              <a:rPr lang="en-US" baseline="-25000" dirty="0"/>
              <a:t>SC</a:t>
            </a:r>
            <a:r>
              <a:rPr lang="en-US" dirty="0"/>
              <a:t> and </a:t>
            </a:r>
            <a:r>
              <a:rPr lang="en-US" dirty="0" smtClean="0"/>
              <a:t>P</a:t>
            </a:r>
            <a:r>
              <a:rPr lang="en-US" baseline="-25000" dirty="0" smtClean="0"/>
              <a:t>TSO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5800" y="3946908"/>
            <a:ext cx="7770813" cy="1834397"/>
          </a:xfrm>
          <a:prstGeom prst="rect">
            <a:avLst/>
          </a:prstGeom>
          <a:solidFill>
            <a:schemeClr val="accent1">
              <a:lumMod val="5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49250" lvl="1" indent="0" algn="ctr">
              <a:buFontTx/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349250" lvl="1" indent="0" algn="ctr">
              <a:buFontTx/>
              <a:buNone/>
            </a:pPr>
            <a:r>
              <a:rPr lang="en-US" b="1" dirty="0" smtClean="0">
                <a:solidFill>
                  <a:srgbClr val="FFFF00"/>
                </a:solidFill>
              </a:rPr>
              <a:t>A state S is reachable in P</a:t>
            </a:r>
            <a:r>
              <a:rPr lang="en-US" b="1" baseline="-25000" dirty="0" smtClean="0">
                <a:solidFill>
                  <a:srgbClr val="FFFF00"/>
                </a:solidFill>
              </a:rPr>
              <a:t>TSO </a:t>
            </a:r>
            <a:r>
              <a:rPr lang="en-US" b="1" dirty="0" smtClean="0">
                <a:solidFill>
                  <a:srgbClr val="FFFF00"/>
                </a:solidFill>
              </a:rPr>
              <a:t> with at most k rounds per thread  </a:t>
            </a:r>
          </a:p>
          <a:p>
            <a:pPr marL="349250" lvl="1" indent="0" algn="ctr">
              <a:buFontTx/>
              <a:buNone/>
            </a:pPr>
            <a:r>
              <a:rPr lang="en-US" b="1" dirty="0" err="1" smtClean="0">
                <a:solidFill>
                  <a:srgbClr val="FFFF00"/>
                </a:solidFill>
              </a:rPr>
              <a:t>iff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</a:p>
          <a:p>
            <a:pPr marL="349250" lvl="1" indent="0" algn="ctr">
              <a:buFontTx/>
              <a:buNone/>
            </a:pPr>
            <a:r>
              <a:rPr lang="en-US" b="1" dirty="0" smtClean="0">
                <a:solidFill>
                  <a:srgbClr val="FFFF00"/>
                </a:solidFill>
              </a:rPr>
              <a:t>     S is reachable in P</a:t>
            </a:r>
            <a:r>
              <a:rPr lang="en-US" b="1" baseline="-25000" dirty="0" smtClean="0">
                <a:solidFill>
                  <a:srgbClr val="FFFF00"/>
                </a:solidFill>
              </a:rPr>
              <a:t>SC </a:t>
            </a:r>
            <a:endParaRPr lang="en-US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584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i="1" dirty="0"/>
              <a:t>Bounding Store Ages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03898" y="1398433"/>
            <a:ext cx="3938114" cy="4708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Observation: </a:t>
            </a:r>
          </a:p>
          <a:p>
            <a:pPr lvl="1"/>
            <a:r>
              <a:rPr lang="en-US" dirty="0" smtClean="0"/>
              <a:t>When </a:t>
            </a:r>
            <a:r>
              <a:rPr lang="en-US" dirty="0" err="1" smtClean="0">
                <a:solidFill>
                  <a:srgbClr val="FFFFFF"/>
                </a:solidFill>
              </a:rPr>
              <a:t>r_SC</a:t>
            </a:r>
            <a:r>
              <a:rPr lang="en-US" dirty="0" smtClean="0">
                <a:solidFill>
                  <a:srgbClr val="FFFFFF"/>
                </a:solidFill>
              </a:rPr>
              <a:t> =</a:t>
            </a:r>
            <a:r>
              <a:rPr lang="en-US" dirty="0">
                <a:solidFill>
                  <a:srgbClr val="FFFFFF"/>
                </a:solidFill>
              </a:rPr>
              <a:t>1</a:t>
            </a:r>
            <a:r>
              <a:rPr lang="en-US" dirty="0">
                <a:solidFill>
                  <a:srgbClr val="6EB8EA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(Mask</a:t>
            </a:r>
            <a:r>
              <a:rPr lang="en-US" baseline="-25000" dirty="0" smtClean="0">
                <a:solidFill>
                  <a:srgbClr val="FFFF00"/>
                </a:solidFill>
              </a:rPr>
              <a:t>0</a:t>
            </a:r>
            <a:r>
              <a:rPr lang="en-US" dirty="0" smtClean="0">
                <a:solidFill>
                  <a:srgbClr val="FFFF00"/>
                </a:solidFill>
              </a:rPr>
              <a:t>,  </a:t>
            </a:r>
            <a:r>
              <a:rPr lang="en-US" dirty="0">
                <a:solidFill>
                  <a:srgbClr val="FFFF00"/>
                </a:solidFill>
              </a:rPr>
              <a:t>Buff</a:t>
            </a:r>
            <a:r>
              <a:rPr lang="en-US" baseline="-25000" dirty="0">
                <a:solidFill>
                  <a:srgbClr val="FFFF00"/>
                </a:solidFill>
              </a:rPr>
              <a:t>0</a:t>
            </a:r>
            <a:r>
              <a:rPr lang="en-US" dirty="0">
                <a:solidFill>
                  <a:srgbClr val="FFFF00"/>
                </a:solidFill>
              </a:rPr>
              <a:t>)</a:t>
            </a:r>
            <a:r>
              <a:rPr lang="en-US" dirty="0">
                <a:solidFill>
                  <a:srgbClr val="6EB8EA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are not used any longer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6EB8EA"/>
                </a:solidFill>
              </a:rPr>
              <a:t>  </a:t>
            </a:r>
            <a:endParaRPr lang="en-US" dirty="0">
              <a:solidFill>
                <a:srgbClr val="6EB8EA"/>
              </a:solidFill>
            </a:endParaRPr>
          </a:p>
          <a:p>
            <a:r>
              <a:rPr lang="en-US" dirty="0" smtClean="0"/>
              <a:t>Reuse the Mask and Queue variables:</a:t>
            </a:r>
          </a:p>
          <a:p>
            <a:endParaRPr lang="en-US" b="1" dirty="0" smtClean="0"/>
          </a:p>
          <a:p>
            <a:pPr lvl="1"/>
            <a:r>
              <a:rPr lang="en-US" dirty="0" smtClean="0"/>
              <a:t>Translation:</a:t>
            </a:r>
            <a:r>
              <a:rPr lang="en-US" dirty="0" smtClean="0">
                <a:solidFill>
                  <a:srgbClr val="6EB8EA"/>
                </a:solidFill>
              </a:rPr>
              <a:t> </a:t>
            </a:r>
            <a:r>
              <a:rPr lang="en-US" dirty="0" smtClean="0">
                <a:solidFill>
                  <a:srgbClr val="FFFF00"/>
                </a:solidFill>
              </a:rPr>
              <a:t>(</a:t>
            </a:r>
            <a:r>
              <a:rPr lang="en-US" dirty="0" err="1" smtClean="0">
                <a:solidFill>
                  <a:srgbClr val="FFFF00"/>
                </a:solidFill>
              </a:rPr>
              <a:t>Mask</a:t>
            </a:r>
            <a:r>
              <a:rPr lang="en-US" baseline="-25000" dirty="0" err="1" smtClean="0">
                <a:solidFill>
                  <a:srgbClr val="FFFF00"/>
                </a:solidFill>
              </a:rPr>
              <a:t>j</a:t>
            </a:r>
            <a:r>
              <a:rPr lang="en-US" dirty="0" smtClean="0">
                <a:solidFill>
                  <a:srgbClr val="FFFF00"/>
                </a:solidFill>
              </a:rPr>
              <a:t> , </a:t>
            </a:r>
            <a:r>
              <a:rPr lang="en-US" dirty="0" err="1" smtClean="0">
                <a:solidFill>
                  <a:srgbClr val="FFFF00"/>
                </a:solidFill>
              </a:rPr>
              <a:t>Buff</a:t>
            </a:r>
            <a:r>
              <a:rPr lang="en-US" baseline="-25000" dirty="0" err="1" smtClean="0">
                <a:solidFill>
                  <a:srgbClr val="FFFF00"/>
                </a:solidFill>
              </a:rPr>
              <a:t>j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  <a:r>
              <a:rPr lang="en-US" dirty="0" smtClean="0">
                <a:solidFill>
                  <a:srgbClr val="6EB8EA"/>
                </a:solidFill>
              </a:rPr>
              <a:t> </a:t>
            </a:r>
            <a:r>
              <a:rPr lang="en-US" dirty="0" smtClean="0"/>
              <a:t>are </a:t>
            </a:r>
            <a:r>
              <a:rPr lang="en-US" dirty="0"/>
              <a:t>used circularly (modulo </a:t>
            </a:r>
            <a:r>
              <a:rPr lang="en-US" dirty="0" smtClean="0"/>
              <a:t>k+1</a:t>
            </a:r>
            <a:r>
              <a:rPr lang="en-US" dirty="0"/>
              <a:t>)</a:t>
            </a:r>
            <a:r>
              <a:rPr lang="en-US" dirty="0" smtClean="0"/>
              <a:t>.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sz="2400" b="1" dirty="0">
                <a:solidFill>
                  <a:srgbClr val="FFFF00"/>
                </a:solidFill>
              </a:rPr>
              <a:t>k</a:t>
            </a:r>
            <a:r>
              <a:rPr lang="en-US" sz="2400" b="1" dirty="0" smtClean="0">
                <a:solidFill>
                  <a:srgbClr val="FFFF00"/>
                </a:solidFill>
              </a:rPr>
              <a:t> store-ages</a:t>
            </a:r>
            <a:r>
              <a:rPr lang="en-US" sz="2400" dirty="0" smtClean="0">
                <a:solidFill>
                  <a:srgbClr val="FFFF00"/>
                </a:solidFill>
              </a:rPr>
              <a:t>:</a:t>
            </a:r>
            <a:endParaRPr lang="en-US" sz="2400" dirty="0">
              <a:solidFill>
                <a:srgbClr val="FFFF00"/>
              </a:solidFill>
            </a:endParaRPr>
          </a:p>
          <a:p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 smtClean="0"/>
              <a:t>Unbounded rounds! </a:t>
            </a:r>
          </a:p>
          <a:p>
            <a:pPr marL="342900" indent="-342900">
              <a:buFont typeface="Arial"/>
              <a:buChar char="•"/>
            </a:pPr>
            <a:r>
              <a:rPr lang="en-US" i="1" dirty="0" smtClean="0"/>
              <a:t>Constraint</a:t>
            </a:r>
            <a:r>
              <a:rPr lang="en-US" dirty="0" smtClean="0"/>
              <a:t>: each write pair remains in the store-buffer for at most </a:t>
            </a:r>
            <a:r>
              <a:rPr lang="en-US" i="1" dirty="0" smtClean="0"/>
              <a:t>k</a:t>
            </a:r>
            <a:r>
              <a:rPr lang="en-US" dirty="0" smtClean="0"/>
              <a:t> rounds</a:t>
            </a:r>
          </a:p>
          <a:p>
            <a:endParaRPr lang="en-US" sz="2400" b="1" dirty="0" smtClean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1975174" y="1701853"/>
            <a:ext cx="0" cy="3663977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4215129" y="1701853"/>
            <a:ext cx="0" cy="3663977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1975175" y="1701853"/>
            <a:ext cx="2239954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975174" y="2079805"/>
            <a:ext cx="2239955" cy="615553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1975176" y="2817668"/>
            <a:ext cx="2151794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1980697" y="3015061"/>
            <a:ext cx="2239955" cy="615553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1980699" y="3752924"/>
            <a:ext cx="2234430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986220" y="3953462"/>
            <a:ext cx="2239955" cy="615553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558485" y="2125669"/>
            <a:ext cx="1824228" cy="2488039"/>
            <a:chOff x="1259189" y="2475557"/>
            <a:chExt cx="1824228" cy="2488039"/>
          </a:xfrm>
        </p:grpSpPr>
        <p:sp>
          <p:nvSpPr>
            <p:cNvPr id="56" name="TextBox 55"/>
            <p:cNvSpPr txBox="1"/>
            <p:nvPr/>
          </p:nvSpPr>
          <p:spPr>
            <a:xfrm>
              <a:off x="1259189" y="2475557"/>
              <a:ext cx="1796237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00"/>
                  </a:solidFill>
                </a:rPr>
                <a:t>(Mask</a:t>
              </a:r>
              <a:r>
                <a:rPr lang="en-US" sz="1600" baseline="-25000" dirty="0" smtClean="0">
                  <a:solidFill>
                    <a:srgbClr val="FFFF00"/>
                  </a:solidFill>
                </a:rPr>
                <a:t>0  </a:t>
              </a:r>
              <a:r>
                <a:rPr lang="en-US" sz="1600" dirty="0" smtClean="0">
                  <a:solidFill>
                    <a:srgbClr val="FFFF00"/>
                  </a:solidFill>
                </a:rPr>
                <a:t>Buff</a:t>
              </a:r>
              <a:r>
                <a:rPr lang="en-US" sz="1600" baseline="-25000" dirty="0" smtClean="0">
                  <a:solidFill>
                    <a:srgbClr val="FFFF00"/>
                  </a:solidFill>
                </a:rPr>
                <a:t>0</a:t>
              </a:r>
              <a:r>
                <a:rPr lang="en-US" sz="1600" dirty="0" smtClean="0">
                  <a:solidFill>
                    <a:srgbClr val="FFFF00"/>
                  </a:solidFill>
                </a:rPr>
                <a:t>)</a:t>
              </a:r>
              <a:r>
                <a:rPr lang="en-US" sz="2400" baseline="-25000" dirty="0" smtClean="0">
                  <a:solidFill>
                    <a:srgbClr val="FFFF00"/>
                  </a:solidFill>
                </a:rPr>
                <a:t> </a:t>
              </a:r>
              <a:endParaRPr lang="en-US" sz="2400" baseline="-25000" dirty="0">
                <a:solidFill>
                  <a:srgbClr val="FFFF00"/>
                </a:solidFill>
              </a:endParaRPr>
            </a:p>
            <a:p>
              <a:endParaRPr lang="en-US" sz="2400" b="1" baseline="-25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87180" y="3406467"/>
              <a:ext cx="1796237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00"/>
                  </a:solidFill>
                </a:rPr>
                <a:t>(Mask</a:t>
              </a:r>
              <a:r>
                <a:rPr lang="en-US" sz="1600" baseline="-25000" dirty="0" smtClean="0">
                  <a:solidFill>
                    <a:srgbClr val="FFFF00"/>
                  </a:solidFill>
                </a:rPr>
                <a:t>1 </a:t>
              </a:r>
              <a:r>
                <a:rPr lang="en-US" sz="1600" dirty="0" smtClean="0">
                  <a:solidFill>
                    <a:srgbClr val="FFFF00"/>
                  </a:solidFill>
                </a:rPr>
                <a:t>Buff</a:t>
              </a:r>
              <a:r>
                <a:rPr lang="en-US" sz="1600" baseline="-25000" dirty="0" smtClean="0">
                  <a:solidFill>
                    <a:srgbClr val="FFFF00"/>
                  </a:solidFill>
                </a:rPr>
                <a:t>1</a:t>
              </a:r>
              <a:r>
                <a:rPr lang="en-US" sz="1600" dirty="0" smtClean="0">
                  <a:solidFill>
                    <a:srgbClr val="FFFF00"/>
                  </a:solidFill>
                </a:rPr>
                <a:t>)</a:t>
              </a:r>
              <a:r>
                <a:rPr lang="en-US" sz="2400" baseline="-25000" dirty="0" smtClean="0">
                  <a:solidFill>
                    <a:srgbClr val="FFFF00"/>
                  </a:solidFill>
                </a:rPr>
                <a:t> </a:t>
              </a:r>
              <a:endParaRPr lang="en-US" sz="2400" baseline="-25000" dirty="0">
                <a:solidFill>
                  <a:srgbClr val="FFFF00"/>
                </a:solidFill>
              </a:endParaRPr>
            </a:p>
            <a:p>
              <a:endParaRPr lang="en-US" sz="2400" b="1" baseline="-25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259189" y="4378820"/>
              <a:ext cx="1796237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00"/>
                  </a:solidFill>
                </a:rPr>
                <a:t>(Mask</a:t>
              </a:r>
              <a:r>
                <a:rPr lang="en-US" sz="1600" baseline="-25000" dirty="0" smtClean="0">
                  <a:solidFill>
                    <a:srgbClr val="FFFF00"/>
                  </a:solidFill>
                </a:rPr>
                <a:t>2  </a:t>
              </a:r>
              <a:r>
                <a:rPr lang="en-US" sz="1600" dirty="0" smtClean="0">
                  <a:solidFill>
                    <a:srgbClr val="FFFF00"/>
                  </a:solidFill>
                </a:rPr>
                <a:t>Buff</a:t>
              </a:r>
              <a:r>
                <a:rPr lang="en-US" sz="1600" baseline="-25000" dirty="0" smtClean="0">
                  <a:solidFill>
                    <a:srgbClr val="FFFF00"/>
                  </a:solidFill>
                </a:rPr>
                <a:t>2</a:t>
              </a:r>
              <a:r>
                <a:rPr lang="en-US" sz="1600" dirty="0" smtClean="0">
                  <a:solidFill>
                    <a:srgbClr val="FFFF00"/>
                  </a:solidFill>
                </a:rPr>
                <a:t>)</a:t>
              </a:r>
              <a:r>
                <a:rPr lang="en-US" sz="2400" baseline="-25000" dirty="0" smtClean="0">
                  <a:solidFill>
                    <a:srgbClr val="FFFF00"/>
                  </a:solidFill>
                </a:rPr>
                <a:t> </a:t>
              </a:r>
              <a:endParaRPr lang="en-US" sz="2400" baseline="-25000" dirty="0">
                <a:solidFill>
                  <a:srgbClr val="FFFF00"/>
                </a:solidFill>
              </a:endParaRPr>
            </a:p>
            <a:p>
              <a:endParaRPr lang="en-US" sz="2400" b="1" baseline="-250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42760" y="4691325"/>
            <a:ext cx="3708816" cy="1390050"/>
            <a:chOff x="542760" y="4691325"/>
            <a:chExt cx="3708816" cy="1390050"/>
          </a:xfrm>
        </p:grpSpPr>
        <p:cxnSp>
          <p:nvCxnSpPr>
            <p:cNvPr id="40" name="Straight Arrow Connector 39"/>
            <p:cNvCxnSpPr/>
            <p:nvPr/>
          </p:nvCxnSpPr>
          <p:spPr>
            <a:xfrm flipH="1">
              <a:off x="1986222" y="4691325"/>
              <a:ext cx="2228907" cy="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/>
            <p:cNvGrpSpPr/>
            <p:nvPr/>
          </p:nvGrpSpPr>
          <p:grpSpPr>
            <a:xfrm>
              <a:off x="542760" y="4839634"/>
              <a:ext cx="3708816" cy="1216340"/>
              <a:chOff x="542760" y="4839634"/>
              <a:chExt cx="3708816" cy="1216340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542760" y="4839634"/>
                <a:ext cx="3708816" cy="764786"/>
                <a:chOff x="542760" y="4839634"/>
                <a:chExt cx="3708816" cy="764786"/>
              </a:xfrm>
            </p:grpSpPr>
            <p:sp>
              <p:nvSpPr>
                <p:cNvPr id="62" name="TextBox 61"/>
                <p:cNvSpPr txBox="1"/>
                <p:nvPr/>
              </p:nvSpPr>
              <p:spPr>
                <a:xfrm>
                  <a:off x="542760" y="4978608"/>
                  <a:ext cx="1796237" cy="6258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(Mask</a:t>
                  </a:r>
                  <a:r>
                    <a:rPr lang="en-US" baseline="-25000" dirty="0" smtClean="0"/>
                    <a:t>0  </a:t>
                  </a:r>
                  <a:r>
                    <a:rPr lang="en-US" dirty="0" smtClean="0"/>
                    <a:t>Buff</a:t>
                  </a:r>
                  <a:r>
                    <a:rPr lang="en-US" baseline="-25000" dirty="0" smtClean="0"/>
                    <a:t>0</a:t>
                  </a:r>
                  <a:r>
                    <a:rPr lang="en-US" dirty="0" smtClean="0"/>
                    <a:t>)</a:t>
                  </a:r>
                  <a:r>
                    <a:rPr lang="en-US" sz="2800" baseline="-25000" dirty="0" smtClean="0"/>
                    <a:t> </a:t>
                  </a:r>
                  <a:endParaRPr lang="en-US" sz="2800" baseline="-25000" dirty="0"/>
                </a:p>
                <a:p>
                  <a:endParaRPr lang="en-US" sz="2400" b="1" baseline="-25000" dirty="0"/>
                </a:p>
              </p:txBody>
            </p:sp>
            <p:cxnSp>
              <p:nvCxnSpPr>
                <p:cNvPr id="63" name="Straight Arrow Connector 62"/>
                <p:cNvCxnSpPr/>
                <p:nvPr/>
              </p:nvCxnSpPr>
              <p:spPr>
                <a:xfrm>
                  <a:off x="2011621" y="4839634"/>
                  <a:ext cx="2239955" cy="615553"/>
                </a:xfrm>
                <a:prstGeom prst="straightConnector1">
                  <a:avLst/>
                </a:prstGeom>
                <a:ln w="38100">
                  <a:solidFill>
                    <a:srgbClr val="FFFF00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/>
                <p:cNvCxnSpPr/>
                <p:nvPr/>
              </p:nvCxnSpPr>
              <p:spPr>
                <a:xfrm flipH="1">
                  <a:off x="2011623" y="5577497"/>
                  <a:ext cx="2228907" cy="0"/>
                </a:xfrm>
                <a:prstGeom prst="straightConnector1">
                  <a:avLst/>
                </a:prstGeom>
                <a:ln w="38100">
                  <a:solidFill>
                    <a:schemeClr val="accent1">
                      <a:lumMod val="60000"/>
                      <a:lumOff val="40000"/>
                    </a:schemeClr>
                  </a:solidFill>
                  <a:prstDash val="dash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TextBox 65"/>
              <p:cNvSpPr txBox="1"/>
              <p:nvPr/>
            </p:nvSpPr>
            <p:spPr>
              <a:xfrm rot="5400000" flipH="1">
                <a:off x="1078126" y="5568587"/>
                <a:ext cx="4515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>
                    <a:solidFill>
                      <a:srgbClr val="FFFF00"/>
                    </a:solidFill>
                  </a:rPr>
                  <a:t>…</a:t>
                </a:r>
                <a:endParaRPr lang="en-US" sz="2800" dirty="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 rot="5400000" flipH="1">
              <a:off x="2994414" y="5593988"/>
              <a:ext cx="45155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>
                  <a:solidFill>
                    <a:srgbClr val="FFFF00"/>
                  </a:solidFill>
                </a:rPr>
                <a:t>…</a:t>
              </a:r>
              <a:endParaRPr lang="en-US" sz="28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27690" y="2125669"/>
            <a:ext cx="637823" cy="318698"/>
            <a:chOff x="7032976" y="654969"/>
            <a:chExt cx="637823" cy="318698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7032976" y="654969"/>
              <a:ext cx="637823" cy="318698"/>
            </a:xfrm>
            <a:prstGeom prst="line">
              <a:avLst/>
            </a:prstGeom>
            <a:ln w="63500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032976" y="654969"/>
              <a:ext cx="637823" cy="318698"/>
            </a:xfrm>
            <a:prstGeom prst="line">
              <a:avLst/>
            </a:prstGeom>
            <a:ln w="63500">
              <a:solidFill>
                <a:srgbClr val="FF66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5756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How can we use this </a:t>
            </a:r>
          </a:p>
          <a:p>
            <a:pPr marL="0" indent="0" algn="ctr">
              <a:buNone/>
            </a:pPr>
            <a:r>
              <a:rPr lang="en-US" sz="4800" dirty="0"/>
              <a:t>c</a:t>
            </a:r>
            <a:r>
              <a:rPr lang="en-US" sz="4800" dirty="0" smtClean="0"/>
              <a:t>ode-to-code</a:t>
            </a:r>
          </a:p>
          <a:p>
            <a:pPr marL="0" indent="0" algn="ctr">
              <a:buNone/>
            </a:pPr>
            <a:r>
              <a:rPr lang="en-US" sz="4800" dirty="0" smtClean="0"/>
              <a:t>translation?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9831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988" y="-156358"/>
            <a:ext cx="7770813" cy="1429871"/>
          </a:xfrm>
        </p:spPr>
        <p:txBody>
          <a:bodyPr/>
          <a:lstStyle/>
          <a:p>
            <a:pPr algn="l"/>
            <a:r>
              <a:rPr lang="en-US" i="1" dirty="0" smtClean="0"/>
              <a:t>Corollaries</a:t>
            </a: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254558564"/>
              </p:ext>
            </p:extLst>
          </p:nvPr>
        </p:nvGraphicFramePr>
        <p:xfrm>
          <a:off x="525217" y="2161344"/>
          <a:ext cx="8175359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561"/>
                <a:gridCol w="1665111"/>
                <a:gridCol w="1495778"/>
                <a:gridCol w="32819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schedules</a:t>
                      </a:r>
                    </a:p>
                    <a:p>
                      <a:pPr algn="ctr"/>
                      <a:r>
                        <a:rPr lang="en-US" sz="1400" dirty="0" smtClean="0"/>
                        <a:t>(k fixed)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Concurrent</a:t>
                      </a:r>
                    </a:p>
                    <a:p>
                      <a:r>
                        <a:rPr lang="en-US" dirty="0" smtClean="0"/>
                        <a:t>Boolean </a:t>
                      </a:r>
                      <a:r>
                        <a:rPr lang="en-US" dirty="0" err="1" smtClean="0"/>
                        <a:t>Prog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aseline="0" dirty="0" smtClean="0"/>
                        <a:t> Complexity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k-store-ages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r>
                        <a:rPr lang="en-US" sz="1600" baseline="0" dirty="0" smtClean="0"/>
                        <a:t> recursion</a:t>
                      </a:r>
                      <a:endParaRPr lang="en-US" sz="1600" dirty="0" smtClean="0"/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Pspace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aseline="0" dirty="0" smtClean="0"/>
                        <a:t>k </a:t>
                      </a:r>
                      <a:r>
                        <a:rPr lang="en-US" sz="1600" dirty="0" smtClean="0"/>
                        <a:t>context-switches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Recursion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Exptime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[</a:t>
                      </a:r>
                      <a:r>
                        <a:rPr lang="en-US" sz="1400" dirty="0" err="1" smtClean="0"/>
                        <a:t>Qadeer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Rehof</a:t>
                      </a:r>
                      <a:r>
                        <a:rPr lang="en-US" sz="1400" dirty="0" smtClean="0"/>
                        <a:t> – TACAS’05]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 smtClean="0"/>
                        <a:t>k round-robin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Recursion</a:t>
                      </a:r>
                    </a:p>
                    <a:p>
                      <a:r>
                        <a:rPr lang="en-US" sz="1600" dirty="0" smtClean="0"/>
                        <a:t>Finite # threads</a:t>
                      </a:r>
                    </a:p>
                    <a:p>
                      <a:r>
                        <a:rPr lang="en-US" sz="1600" dirty="0" smtClean="0"/>
                        <a:t> |parameterized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Exptime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[</a:t>
                      </a:r>
                      <a:r>
                        <a:rPr lang="en-US" sz="1400" dirty="0" err="1" smtClean="0"/>
                        <a:t>Lal</a:t>
                      </a:r>
                      <a:r>
                        <a:rPr lang="en-US" sz="1400" dirty="0" smtClean="0"/>
                        <a:t>, Reps–CAV’08]</a:t>
                      </a:r>
                    </a:p>
                    <a:p>
                      <a:r>
                        <a:rPr lang="nl-NL" sz="1400" dirty="0" smtClean="0"/>
                        <a:t>[La Torre, P., Madhusudan—CAV’09] </a:t>
                      </a:r>
                    </a:p>
                    <a:p>
                      <a:r>
                        <a:rPr lang="nl-NL" sz="1400" dirty="0" smtClean="0"/>
                        <a:t>[La Torre, P., Madhusudan—CAV’10]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k-rounds per thread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recursion</a:t>
                      </a:r>
                    </a:p>
                    <a:p>
                      <a:r>
                        <a:rPr lang="en-US" sz="1600" dirty="0" smtClean="0"/>
                        <a:t>thread-creation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2-Expspace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dirty="0" smtClean="0"/>
                        <a:t>[Atig, Bouajjani, Qadeer </a:t>
                      </a:r>
                      <a:r>
                        <a:rPr lang="en-US" sz="1400" dirty="0" smtClean="0"/>
                        <a:t>– </a:t>
                      </a:r>
                      <a:r>
                        <a:rPr lang="nl-NL" sz="1400" dirty="0" smtClean="0"/>
                        <a:t>TACAS’09]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NL" sz="1600" dirty="0" smtClean="0"/>
                        <a:t>k-delay bound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recursion</a:t>
                      </a:r>
                    </a:p>
                    <a:p>
                      <a:r>
                        <a:rPr lang="en-US" sz="1600" dirty="0" smtClean="0"/>
                        <a:t>thread-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creation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Exptime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400" dirty="0" smtClean="0"/>
                        <a:t>[Emmi, Qadeer, Rakamaric—POPL’11]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k-compositional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recursion </a:t>
                      </a:r>
                    </a:p>
                    <a:p>
                      <a:r>
                        <a:rPr lang="en-US" sz="1600" dirty="0" smtClean="0"/>
                        <a:t>thread-creation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Exptime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Font typeface="Arial"/>
                        <a:buNone/>
                      </a:pPr>
                      <a:r>
                        <a:rPr lang="en-US" sz="1400" dirty="0" smtClean="0"/>
                        <a:t>[</a:t>
                      </a:r>
                      <a:r>
                        <a:rPr lang="en-US" sz="1400" dirty="0" err="1" smtClean="0"/>
                        <a:t>Bouajjani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Emmi</a:t>
                      </a:r>
                      <a:r>
                        <a:rPr lang="en-US" sz="1400" dirty="0" smtClean="0"/>
                        <a:t>, P.—SAS’11]</a:t>
                      </a:r>
                      <a:endParaRPr lang="en-US" sz="1400" dirty="0" smtClean="0">
                        <a:solidFill>
                          <a:srgbClr val="FFFF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217" y="1151015"/>
            <a:ext cx="8175359" cy="917435"/>
          </a:xfrm>
          <a:solidFill>
            <a:schemeClr val="tx2">
              <a:lumMod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Decidability results for TSO reachability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FFFF00"/>
                </a:solidFill>
              </a:rPr>
              <a:t>Our code-to-code translation is a linear reduction TSO -&gt; SC.    Inherit decidability from SC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48856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i="1" dirty="0" smtClean="0"/>
              <a:t>Tools for SC </a:t>
            </a:r>
            <a:r>
              <a:rPr lang="en-US" sz="4000" i="1" dirty="0" smtClean="0">
                <a:sym typeface="Wingdings"/>
              </a:rPr>
              <a:t> Tools for TSO</a:t>
            </a:r>
            <a:br>
              <a:rPr lang="en-US" sz="4000" i="1" dirty="0" smtClean="0">
                <a:sym typeface="Wingdings"/>
              </a:rPr>
            </a:br>
            <a:r>
              <a:rPr lang="en-US" sz="2400" i="1" dirty="0" smtClean="0">
                <a:sym typeface="Wingdings"/>
              </a:rPr>
              <a:t>(our code-to-code translation as a plug-in)</a:t>
            </a:r>
            <a:endParaRPr lang="en-US" sz="4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728031"/>
            <a:ext cx="7540978" cy="60030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convenient way to get new tools for TSO … 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2736632" y="2445794"/>
            <a:ext cx="2534003" cy="3861873"/>
            <a:chOff x="1291402" y="2445794"/>
            <a:chExt cx="2534003" cy="3861873"/>
          </a:xfrm>
        </p:grpSpPr>
        <p:sp>
          <p:nvSpPr>
            <p:cNvPr id="4" name="TextBox 3"/>
            <p:cNvSpPr txBox="1">
              <a:spLocks/>
            </p:cNvSpPr>
            <p:nvPr/>
          </p:nvSpPr>
          <p:spPr>
            <a:xfrm>
              <a:off x="1463558" y="5009442"/>
              <a:ext cx="1835593" cy="1116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algn="ctr"/>
              <a:endParaRPr lang="en-US" sz="1600" b="1" dirty="0">
                <a:solidFill>
                  <a:srgbClr val="000000"/>
                </a:solidFill>
              </a:endParaRPr>
            </a:p>
            <a:p>
              <a:pPr algn="ctr"/>
              <a:r>
                <a:rPr lang="en-US" sz="2800" b="1" dirty="0" smtClean="0">
                  <a:solidFill>
                    <a:srgbClr val="000000"/>
                  </a:solidFill>
                </a:rPr>
                <a:t>SC tool</a:t>
              </a:r>
            </a:p>
            <a:p>
              <a:pPr algn="ctr"/>
              <a:r>
                <a:rPr lang="en-US" sz="2800" b="1" dirty="0" smtClean="0">
                  <a:solidFill>
                    <a:srgbClr val="000000"/>
                  </a:solidFill>
                </a:rPr>
                <a:t> </a:t>
              </a: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5" name="TextBox 4"/>
            <p:cNvSpPr txBox="1">
              <a:spLocks/>
            </p:cNvSpPr>
            <p:nvPr/>
          </p:nvSpPr>
          <p:spPr>
            <a:xfrm>
              <a:off x="1463558" y="3124197"/>
              <a:ext cx="1835593" cy="68648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en-US" sz="2000" b="1" dirty="0" smtClean="0">
                  <a:solidFill>
                    <a:srgbClr val="000000"/>
                  </a:solidFill>
                </a:rPr>
                <a:t>TSO</a:t>
              </a:r>
              <a:r>
                <a:rPr lang="en-US" sz="2000" b="1" dirty="0" smtClean="0">
                  <a:solidFill>
                    <a:srgbClr val="000000"/>
                  </a:solidFill>
                  <a:sym typeface="Wingdings"/>
                </a:rPr>
                <a:t>SC</a:t>
              </a:r>
            </a:p>
            <a:p>
              <a:pPr algn="ctr"/>
              <a:r>
                <a:rPr lang="en-US" sz="2000" b="1" dirty="0" err="1" smtClean="0">
                  <a:solidFill>
                    <a:srgbClr val="000000"/>
                  </a:solidFill>
                  <a:sym typeface="Wingdings"/>
                </a:rPr>
                <a:t>tranlsation</a:t>
              </a:r>
              <a:endParaRPr lang="en-US" sz="2000" b="1" dirty="0" smtClean="0">
                <a:solidFill>
                  <a:srgbClr val="000000"/>
                </a:solidFill>
              </a:endParaRPr>
            </a:p>
            <a:p>
              <a:pPr algn="ctr"/>
              <a:r>
                <a:rPr lang="en-US" sz="2800" b="1" dirty="0" smtClean="0">
                  <a:solidFill>
                    <a:srgbClr val="000000"/>
                  </a:solidFill>
                </a:rPr>
                <a:t> </a:t>
              </a: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6" name="TextBox 5"/>
            <p:cNvSpPr txBox="1">
              <a:spLocks/>
            </p:cNvSpPr>
            <p:nvPr/>
          </p:nvSpPr>
          <p:spPr>
            <a:xfrm>
              <a:off x="1463558" y="4188174"/>
              <a:ext cx="1835593" cy="43448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en-US" sz="1200" b="1" dirty="0" smtClean="0">
                  <a:solidFill>
                    <a:srgbClr val="000000"/>
                  </a:solidFill>
                </a:rPr>
                <a:t>Instrumentation</a:t>
              </a:r>
            </a:p>
            <a:p>
              <a:pPr algn="ctr"/>
              <a:r>
                <a:rPr lang="en-US" sz="1100" b="1" dirty="0">
                  <a:solidFill>
                    <a:srgbClr val="000000"/>
                  </a:solidFill>
                </a:rPr>
                <a:t>f</a:t>
              </a:r>
              <a:r>
                <a:rPr lang="en-US" sz="1100" b="1" dirty="0" smtClean="0">
                  <a:solidFill>
                    <a:srgbClr val="000000"/>
                  </a:solidFill>
                </a:rPr>
                <a:t>or the SC tool</a:t>
              </a:r>
              <a:endParaRPr lang="en-US" sz="1100" dirty="0">
                <a:solidFill>
                  <a:srgbClr val="000000"/>
                </a:solidFill>
              </a:endParaRPr>
            </a:p>
            <a:p>
              <a:pPr algn="ctr"/>
              <a:endParaRPr lang="en-US" dirty="0"/>
            </a:p>
          </p:txBody>
        </p:sp>
        <p:sp>
          <p:nvSpPr>
            <p:cNvPr id="7" name="Down Arrow 6"/>
            <p:cNvSpPr/>
            <p:nvPr/>
          </p:nvSpPr>
          <p:spPr>
            <a:xfrm>
              <a:off x="2274912" y="3878481"/>
              <a:ext cx="215996" cy="179996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2274912" y="4744077"/>
              <a:ext cx="215996" cy="179996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2274912" y="2843348"/>
              <a:ext cx="215996" cy="179996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382258" y="2445794"/>
              <a:ext cx="24431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</a:rPr>
                <a:t>Concurrent Program</a:t>
              </a:r>
              <a:endParaRPr lang="en-US" sz="2000" dirty="0">
                <a:solidFill>
                  <a:srgbClr val="FFFF00"/>
                </a:solidFill>
              </a:endParaRPr>
            </a:p>
          </p:txBody>
        </p:sp>
        <p:sp>
          <p:nvSpPr>
            <p:cNvPr id="12" name="Down Arrow 11"/>
            <p:cNvSpPr/>
            <p:nvPr/>
          </p:nvSpPr>
          <p:spPr>
            <a:xfrm rot="16200000">
              <a:off x="3444336" y="5507526"/>
              <a:ext cx="215996" cy="179996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>
              <a:spLocks/>
            </p:cNvSpPr>
            <p:nvPr/>
          </p:nvSpPr>
          <p:spPr>
            <a:xfrm>
              <a:off x="1291402" y="2941421"/>
              <a:ext cx="2213267" cy="3366246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shade val="20000"/>
                    <a:satMod val="130000"/>
                    <a:alpha val="15000"/>
                  </a:schemeClr>
                </a:gs>
                <a:gs pos="50000">
                  <a:schemeClr val="accent6">
                    <a:shade val="90000"/>
                    <a:satMod val="130000"/>
                    <a:alpha val="15000"/>
                  </a:schemeClr>
                </a:gs>
                <a:gs pos="100000">
                  <a:schemeClr val="accent6">
                    <a:shade val="100000"/>
                    <a:satMod val="200000"/>
                    <a:lumMod val="120000"/>
                    <a:alpha val="15000"/>
                  </a:schemeClr>
                </a:gs>
              </a:gsLst>
              <a:lin ang="16200000" scaled="0"/>
              <a:tileRect/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noAutofit/>
            </a:bodyPr>
            <a:lstStyle/>
            <a:p>
              <a:pPr algn="ctr"/>
              <a:endParaRPr lang="en-US" sz="1600" b="1" dirty="0">
                <a:solidFill>
                  <a:srgbClr val="000000"/>
                </a:solidFill>
              </a:endParaRPr>
            </a:p>
            <a:p>
              <a:pPr algn="ctr"/>
              <a:r>
                <a:rPr lang="en-US" sz="2800" b="1" dirty="0" smtClean="0">
                  <a:solidFill>
                    <a:srgbClr val="000000"/>
                  </a:solidFill>
                </a:rPr>
                <a:t> </a:t>
              </a: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endParaRPr lang="en-US" dirty="0"/>
            </a:p>
          </p:txBody>
        </p:sp>
      </p:grpSp>
      <p:sp>
        <p:nvSpPr>
          <p:cNvPr id="14" name="Content Placeholder 2"/>
          <p:cNvSpPr txBox="1">
            <a:spLocks/>
          </p:cNvSpPr>
          <p:nvPr/>
        </p:nvSpPr>
        <p:spPr>
          <a:xfrm>
            <a:off x="9388971" y="2554316"/>
            <a:ext cx="4045656" cy="35927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FontTx/>
              <a:buBlip>
                <a:blip r:embed="rId2"/>
              </a:buBlip>
              <a:defRPr sz="22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558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6pPr>
            <a:lvl7pPr marL="2398713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43200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 smtClean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8pPr>
            <a:lvl9pPr marL="3087688" indent="-33655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lang="en-US" sz="1800" kern="1200" dirty="0">
                <a:solidFill>
                  <a:schemeClr val="tx1"/>
                </a:solidFill>
                <a:effectLst>
                  <a:outerShdw blurRad="50800" dist="50800" dir="5400000" sx="101000" sy="101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FFFF00"/>
                </a:solidFill>
              </a:rPr>
              <a:t>SC tools:</a:t>
            </a:r>
            <a:endParaRPr lang="en-US" dirty="0">
              <a:solidFill>
                <a:srgbClr val="FFFF00"/>
              </a:solidFill>
            </a:endParaRPr>
          </a:p>
          <a:p>
            <a:pPr lvl="1">
              <a:buFont typeface="Arial"/>
              <a:buChar char="•"/>
            </a:pPr>
            <a:r>
              <a:rPr lang="en-US" dirty="0" smtClean="0"/>
              <a:t>Bounded model checking:</a:t>
            </a:r>
          </a:p>
          <a:p>
            <a:pPr lvl="2">
              <a:buFont typeface="Arial"/>
              <a:buChar char="•"/>
            </a:pPr>
            <a:r>
              <a:rPr lang="en-US" dirty="0"/>
              <a:t>ESBMC (FSE’11</a:t>
            </a:r>
            <a:r>
              <a:rPr lang="en-US" dirty="0" smtClean="0"/>
              <a:t>)</a:t>
            </a:r>
          </a:p>
          <a:p>
            <a:pPr lvl="2">
              <a:buFont typeface="Arial"/>
              <a:buChar char="•"/>
            </a:pPr>
            <a:r>
              <a:rPr lang="en-US" dirty="0" err="1" smtClean="0"/>
              <a:t>Poirot</a:t>
            </a:r>
            <a:r>
              <a:rPr lang="en-US" dirty="0" smtClean="0"/>
              <a:t> </a:t>
            </a:r>
            <a:r>
              <a:rPr lang="en-US" dirty="0"/>
              <a:t>(by MSR</a:t>
            </a:r>
            <a:r>
              <a:rPr lang="en-US" dirty="0" smtClean="0"/>
              <a:t>)</a:t>
            </a:r>
          </a:p>
          <a:p>
            <a:pPr lvl="2">
              <a:buFont typeface="Arial"/>
              <a:buChar char="•"/>
            </a:pPr>
            <a:r>
              <a:rPr lang="en-US" dirty="0"/>
              <a:t>Storm (CAV’09)</a:t>
            </a:r>
            <a:r>
              <a:rPr lang="en-US" dirty="0" smtClean="0"/>
              <a:t> 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…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dirty="0" smtClean="0"/>
              <a:t>Boolean Programs:     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Boom, </a:t>
            </a:r>
            <a:r>
              <a:rPr lang="en-US" dirty="0" err="1"/>
              <a:t>B</a:t>
            </a:r>
            <a:r>
              <a:rPr lang="en-US" dirty="0" err="1" smtClean="0"/>
              <a:t>oppo</a:t>
            </a:r>
            <a:endParaRPr lang="en-US" dirty="0" smtClean="0"/>
          </a:p>
          <a:p>
            <a:pPr lvl="2">
              <a:buFont typeface="Arial"/>
              <a:buChar char="•"/>
            </a:pPr>
            <a:r>
              <a:rPr lang="en-US" dirty="0" smtClean="0"/>
              <a:t>G</a:t>
            </a:r>
            <a:r>
              <a:rPr lang="en-US" sz="1600" dirty="0" smtClean="0"/>
              <a:t>ETAFIX</a:t>
            </a:r>
            <a:r>
              <a:rPr lang="en-US" dirty="0" smtClean="0"/>
              <a:t> (PLDI’09) </a:t>
            </a:r>
          </a:p>
          <a:p>
            <a:pPr lvl="2">
              <a:buFont typeface="Arial"/>
              <a:buChar char="•"/>
            </a:pPr>
            <a:r>
              <a:rPr lang="en-US" dirty="0" err="1" smtClean="0"/>
              <a:t>jMoped</a:t>
            </a:r>
            <a:r>
              <a:rPr lang="en-US" dirty="0" smtClean="0"/>
              <a:t> [SPIN’08]</a:t>
            </a:r>
          </a:p>
          <a:p>
            <a:pPr lvl="2">
              <a:buFont typeface="Arial"/>
              <a:buChar char="•"/>
            </a:pPr>
            <a:r>
              <a:rPr lang="en-US" dirty="0" smtClean="0"/>
              <a:t>…</a:t>
            </a:r>
            <a:endParaRPr lang="en-US" dirty="0"/>
          </a:p>
          <a:p>
            <a:pPr lvl="1">
              <a:buFont typeface="Arial"/>
              <a:buChar char="•"/>
            </a:pPr>
            <a:r>
              <a:rPr lang="en-US" dirty="0"/>
              <a:t>CHESS (</a:t>
            </a:r>
            <a:r>
              <a:rPr lang="en-US" dirty="0" smtClean="0"/>
              <a:t>MSR)  </a:t>
            </a:r>
          </a:p>
          <a:p>
            <a:pPr lvl="1">
              <a:buFont typeface="Arial"/>
              <a:buChar char="•"/>
            </a:pPr>
            <a:r>
              <a:rPr lang="en-US" dirty="0" err="1" smtClean="0"/>
              <a:t>Sequentialization</a:t>
            </a:r>
            <a:r>
              <a:rPr lang="en-US" dirty="0" smtClean="0"/>
              <a:t> + </a:t>
            </a:r>
            <a:r>
              <a:rPr lang="en-US" dirty="0" err="1" smtClean="0"/>
              <a:t>sequ</a:t>
            </a:r>
            <a:r>
              <a:rPr lang="en-US" dirty="0" smtClean="0"/>
              <a:t>.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50868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37137"/>
            <a:ext cx="7770813" cy="1429871"/>
          </a:xfrm>
        </p:spPr>
        <p:txBody>
          <a:bodyPr/>
          <a:lstStyle/>
          <a:p>
            <a:r>
              <a:rPr lang="en-US" i="1" dirty="0" smtClean="0"/>
              <a:t>Experiments</a:t>
            </a:r>
            <a:endParaRPr lang="en-US" i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80048146"/>
              </p:ext>
            </p:extLst>
          </p:nvPr>
        </p:nvGraphicFramePr>
        <p:xfrm>
          <a:off x="999795" y="1214166"/>
          <a:ext cx="7456818" cy="3220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5548"/>
                <a:gridCol w="2046540"/>
                <a:gridCol w="1824555"/>
                <a:gridCol w="165017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Mutual exclusion Protocols</a:t>
                      </a:r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 P</a:t>
                      </a:r>
                      <a:r>
                        <a:rPr lang="en-US" sz="1600" dirty="0" smtClean="0"/>
                        <a:t>OIROT    (by MSR)</a:t>
                      </a:r>
                    </a:p>
                    <a:p>
                      <a:pPr algn="ctr"/>
                      <a:endParaRPr lang="en-US" sz="1200" dirty="0" smtClean="0"/>
                    </a:p>
                    <a:p>
                      <a:pPr algn="ctr"/>
                      <a:r>
                        <a:rPr lang="en-US" sz="1200" dirty="0" smtClean="0"/>
                        <a:t>Loop unrolling:</a:t>
                      </a:r>
                      <a:r>
                        <a:rPr lang="en-US" sz="1200" baseline="0" dirty="0" smtClean="0"/>
                        <a:t> 2        </a:t>
                      </a:r>
                      <a:r>
                        <a:rPr lang="en-US" sz="1200" i="1" baseline="0" dirty="0" smtClean="0"/>
                        <a:t>D</a:t>
                      </a:r>
                      <a:r>
                        <a:rPr lang="en-US" sz="1200" baseline="0" dirty="0" smtClean="0"/>
                        <a:t> stands for </a:t>
                      </a:r>
                      <a:r>
                        <a:rPr lang="en-US" sz="1200" i="1" baseline="0" dirty="0" smtClean="0"/>
                        <a:t>Delay bound</a:t>
                      </a:r>
                      <a:endParaRPr lang="en-US" sz="1200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 fences</a:t>
                      </a:r>
                    </a:p>
                    <a:p>
                      <a:pPr algn="ctr"/>
                      <a:r>
                        <a:rPr lang="en-US" dirty="0" smtClean="0"/>
                        <a:t>(buggy for TSO)</a:t>
                      </a:r>
                    </a:p>
                    <a:p>
                      <a:pPr algn="ctr"/>
                      <a:r>
                        <a:rPr lang="en-US" dirty="0" smtClean="0"/>
                        <a:t>D=1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With fences</a:t>
                      </a:r>
                    </a:p>
                    <a:p>
                      <a:pPr algn="ctr"/>
                      <a:r>
                        <a:rPr lang="en-US" dirty="0" smtClean="0"/>
                        <a:t>(correct for TSO)</a:t>
                      </a:r>
                    </a:p>
                    <a:p>
                      <a:pPr algn="ctr"/>
                      <a:r>
                        <a:rPr lang="en-US" dirty="0" smtClean="0"/>
                        <a:t>D=1</a:t>
                      </a:r>
                      <a:r>
                        <a:rPr lang="en-US" baseline="0" dirty="0" smtClean="0"/>
                        <a:t>                      D=2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Dekker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dirty="0" smtClean="0"/>
                        <a:t> s</a:t>
                      </a:r>
                      <a:r>
                        <a:rPr lang="en-US" baseline="0" dirty="0" smtClean="0"/>
                        <a:t>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   6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72 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Lamport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26</a:t>
                      </a:r>
                      <a:r>
                        <a:rPr lang="en-US" dirty="0" smtClean="0"/>
                        <a:t> s         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110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1608 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Peterson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dirty="0" smtClean="0"/>
                        <a:t>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  6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47 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Szymanski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en-US" dirty="0" smtClean="0"/>
                        <a:t> 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    6 s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 978 s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63162" y="4586128"/>
            <a:ext cx="802669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</a:t>
            </a:r>
            <a:r>
              <a:rPr lang="en-US" sz="1600" dirty="0" smtClean="0"/>
              <a:t>OIROT</a:t>
            </a:r>
            <a:r>
              <a:rPr lang="en-US" sz="2000" dirty="0" smtClean="0"/>
              <a:t>: SMT</a:t>
            </a:r>
            <a:r>
              <a:rPr lang="en-US" sz="2000" dirty="0"/>
              <a:t>-based bounded model-checkers for SC </a:t>
            </a:r>
            <a:r>
              <a:rPr lang="en-US" sz="2000" dirty="0" smtClean="0"/>
              <a:t> programs</a:t>
            </a:r>
          </a:p>
          <a:p>
            <a:endParaRPr lang="en-US" sz="2000" dirty="0" smtClean="0"/>
          </a:p>
          <a:p>
            <a:r>
              <a:rPr lang="en-US" sz="2000" b="1" dirty="0" smtClean="0">
                <a:solidFill>
                  <a:srgbClr val="FFFF00"/>
                </a:solidFill>
              </a:rPr>
              <a:t>Errors due to TSO discovered in few seconds!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P</a:t>
            </a:r>
            <a:r>
              <a:rPr lang="en-US" sz="1600" dirty="0" smtClean="0">
                <a:solidFill>
                  <a:srgbClr val="FFFF00"/>
                </a:solidFill>
              </a:rPr>
              <a:t>OIROT</a:t>
            </a: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dirty="0">
                <a:solidFill>
                  <a:srgbClr val="FFFF00"/>
                </a:solidFill>
              </a:rPr>
              <a:t>can also be a model-checker for TSO! </a:t>
            </a:r>
          </a:p>
          <a:p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58620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8312"/>
            <a:ext cx="7770813" cy="1429871"/>
          </a:xfrm>
        </p:spPr>
        <p:txBody>
          <a:bodyPr>
            <a:normAutofit/>
          </a:bodyPr>
          <a:lstStyle/>
          <a:p>
            <a:pPr algn="l"/>
            <a:r>
              <a:rPr lang="en-US" sz="3100" i="1" dirty="0" smtClean="0"/>
              <a:t>Sequential consistency memory model </a:t>
            </a:r>
            <a:r>
              <a:rPr lang="en-US" sz="3100" dirty="0" smtClean="0"/>
              <a:t>(SC)</a:t>
            </a:r>
            <a:r>
              <a:rPr lang="en-US" i="1" dirty="0" smtClean="0"/>
              <a:t> </a:t>
            </a:r>
            <a:endParaRPr lang="en-US" dirty="0"/>
          </a:p>
        </p:txBody>
      </p:sp>
      <p:sp>
        <p:nvSpPr>
          <p:cNvPr id="36" name="TextBox 35"/>
          <p:cNvSpPr txBox="1">
            <a:spLocks noChangeAspect="1"/>
          </p:cNvSpPr>
          <p:nvPr/>
        </p:nvSpPr>
        <p:spPr>
          <a:xfrm>
            <a:off x="869243" y="2900162"/>
            <a:ext cx="7941455" cy="33181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Write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dirty="0" err="1">
                <a:solidFill>
                  <a:srgbClr val="FFFF00"/>
                </a:solidFill>
              </a:rPr>
              <a:t>var,val</a:t>
            </a:r>
            <a:r>
              <a:rPr lang="en-US" dirty="0">
                <a:solidFill>
                  <a:srgbClr val="FFFF00"/>
                </a:solidFill>
              </a:rPr>
              <a:t>): </a:t>
            </a:r>
            <a:r>
              <a:rPr lang="en-US" dirty="0" smtClean="0"/>
              <a:t>   </a:t>
            </a:r>
            <a:r>
              <a:rPr lang="en-US" dirty="0" err="1" smtClean="0"/>
              <a:t>sh_mem</a:t>
            </a:r>
            <a:r>
              <a:rPr lang="en-US" dirty="0" smtClean="0"/>
              <a:t>[</a:t>
            </a:r>
            <a:r>
              <a:rPr lang="en-US" i="1" dirty="0" err="1" smtClean="0">
                <a:solidFill>
                  <a:srgbClr val="FFFF00"/>
                </a:solidFill>
              </a:rPr>
              <a:t>var</a:t>
            </a:r>
            <a:r>
              <a:rPr lang="en-US" dirty="0" smtClean="0">
                <a:solidFill>
                  <a:srgbClr val="FFFFFF"/>
                </a:solidFill>
              </a:rPr>
              <a:t>] </a:t>
            </a:r>
            <a:r>
              <a:rPr lang="en-US" dirty="0" smtClean="0">
                <a:solidFill>
                  <a:srgbClr val="FFFFFF"/>
                </a:solidFill>
                <a:sym typeface="Wingdings"/>
              </a:rPr>
              <a:t> </a:t>
            </a:r>
            <a:r>
              <a:rPr lang="en-US" i="1" dirty="0" err="1" smtClean="0">
                <a:solidFill>
                  <a:srgbClr val="FFFF00"/>
                </a:solidFill>
              </a:rPr>
              <a:t>val</a:t>
            </a:r>
            <a:r>
              <a:rPr lang="en-US" dirty="0" smtClean="0"/>
              <a:t>;   (</a:t>
            </a:r>
            <a:r>
              <a:rPr lang="en-US" dirty="0" err="1" smtClean="0"/>
              <a:t>immidialy</a:t>
            </a:r>
            <a:r>
              <a:rPr lang="en-US" dirty="0" smtClean="0"/>
              <a:t> visible to all threads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 smtClean="0">
                <a:solidFill>
                  <a:srgbClr val="FFFF00"/>
                </a:solidFill>
              </a:rPr>
              <a:t>Read</a:t>
            </a:r>
            <a:r>
              <a:rPr lang="en-US" dirty="0">
                <a:solidFill>
                  <a:srgbClr val="FFFF00"/>
                </a:solidFill>
              </a:rPr>
              <a:t>(</a:t>
            </a:r>
            <a:r>
              <a:rPr lang="en-US" i="1" dirty="0" err="1">
                <a:solidFill>
                  <a:srgbClr val="FFFF00"/>
                </a:solidFill>
              </a:rPr>
              <a:t>var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  <a:r>
              <a:rPr lang="en-US" dirty="0" smtClean="0"/>
              <a:t>:    returns  </a:t>
            </a:r>
            <a:r>
              <a:rPr lang="en-US" dirty="0" err="1"/>
              <a:t>sh_mem</a:t>
            </a:r>
            <a:r>
              <a:rPr lang="en-US" dirty="0"/>
              <a:t>[</a:t>
            </a:r>
            <a:r>
              <a:rPr lang="en-US" i="1" dirty="0" err="1" smtClean="0">
                <a:solidFill>
                  <a:srgbClr val="FFFF00"/>
                </a:solidFill>
              </a:rPr>
              <a:t>val</a:t>
            </a:r>
            <a:r>
              <a:rPr lang="en-US" dirty="0" smtClean="0">
                <a:solidFill>
                  <a:srgbClr val="FFFFFF"/>
                </a:solidFill>
              </a:rPr>
              <a:t>];</a:t>
            </a:r>
            <a:r>
              <a:rPr lang="en-US" dirty="0">
                <a:solidFill>
                  <a:srgbClr val="FFFF00"/>
                </a:solidFill>
              </a:rPr>
              <a:t>	</a:t>
            </a:r>
            <a:endParaRPr lang="en-US" dirty="0" smtClean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 smtClean="0"/>
              <a:t>SC=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 smtClean="0"/>
              <a:t>actions of different threads interleaved in any order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/>
              <a:t>a</a:t>
            </a:r>
            <a:r>
              <a:rPr lang="en-US" dirty="0" smtClean="0"/>
              <a:t>ction of the same thread maintain the execution order</a:t>
            </a:r>
          </a:p>
          <a:p>
            <a:pPr marL="742950" lvl="1" indent="-285750">
              <a:buFont typeface="Arial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WMM=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      For performance reason 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             modern multi-processors  reorder 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         memory operations of the same thread</a:t>
            </a:r>
          </a:p>
        </p:txBody>
      </p:sp>
      <p:cxnSp>
        <p:nvCxnSpPr>
          <p:cNvPr id="11" name="Straight Arrow Connector 10"/>
          <p:cNvCxnSpPr>
            <a:stCxn id="15" idx="3"/>
          </p:cNvCxnSpPr>
          <p:nvPr/>
        </p:nvCxnSpPr>
        <p:spPr>
          <a:xfrm>
            <a:off x="2496308" y="1344438"/>
            <a:ext cx="3280802" cy="588786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04090" y="1113605"/>
            <a:ext cx="59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</a:t>
            </a:r>
            <a:r>
              <a:rPr lang="en-US" sz="2400" b="1" baseline="-25000" dirty="0" smtClean="0"/>
              <a:t>1</a:t>
            </a:r>
            <a:endParaRPr lang="en-US" sz="2400" b="1" baseline="-25000" dirty="0"/>
          </a:p>
        </p:txBody>
      </p:sp>
      <p:sp>
        <p:nvSpPr>
          <p:cNvPr id="17" name="Rectangle 16"/>
          <p:cNvSpPr/>
          <p:nvPr/>
        </p:nvSpPr>
        <p:spPr>
          <a:xfrm>
            <a:off x="5777110" y="1525894"/>
            <a:ext cx="1565828" cy="11202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2"/>
                </a:solidFill>
              </a:rPr>
              <a:t>Shared</a:t>
            </a:r>
          </a:p>
          <a:p>
            <a:pPr algn="ctr"/>
            <a:r>
              <a:rPr lang="en-US" dirty="0" smtClean="0">
                <a:solidFill>
                  <a:schemeClr val="bg2"/>
                </a:solidFill>
              </a:rPr>
              <a:t>Memory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21" name="Straight Arrow Connector 20"/>
          <p:cNvCxnSpPr>
            <a:stCxn id="23" idx="3"/>
            <a:endCxn id="17" idx="1"/>
          </p:cNvCxnSpPr>
          <p:nvPr/>
        </p:nvCxnSpPr>
        <p:spPr>
          <a:xfrm flipV="1">
            <a:off x="2496308" y="2086029"/>
            <a:ext cx="3280802" cy="389535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904090" y="2244731"/>
            <a:ext cx="59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T</a:t>
            </a:r>
            <a:r>
              <a:rPr lang="en-US" sz="2400" b="1" baseline="-25000" dirty="0" err="1"/>
              <a:t>n</a:t>
            </a:r>
            <a:endParaRPr lang="en-US" sz="2400" b="1" baseline="-25000" dirty="0"/>
          </a:p>
        </p:txBody>
      </p:sp>
      <p:sp>
        <p:nvSpPr>
          <p:cNvPr id="27" name="TextBox 26"/>
          <p:cNvSpPr txBox="1"/>
          <p:nvPr/>
        </p:nvSpPr>
        <p:spPr>
          <a:xfrm rot="5400000">
            <a:off x="1993740" y="1721670"/>
            <a:ext cx="352062" cy="327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82167830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mp:transition xmlns:mp="http://schemas.microsoft.com/office/mac/powerpoint/2008/main"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/>
              <a:t>Conclusions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81552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75308"/>
            <a:ext cx="7770813" cy="142987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Conclusions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9919"/>
            <a:ext cx="7893756" cy="4678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We have proposed a code-to-code translation from TSO to SC </a:t>
            </a:r>
          </a:p>
          <a:p>
            <a:pPr lvl="1">
              <a:buFont typeface="Arial"/>
              <a:buChar char="•"/>
            </a:pPr>
            <a:r>
              <a:rPr lang="en-US" sz="2400" dirty="0"/>
              <a:t>a</a:t>
            </a:r>
            <a:r>
              <a:rPr lang="en-US" sz="2400" dirty="0" smtClean="0"/>
              <a:t>llows to use existing and future tools designed for SC to analyze programs running under TSO</a:t>
            </a:r>
          </a:p>
          <a:p>
            <a:pPr lvl="1">
              <a:buFont typeface="Arial"/>
              <a:buChar char="•"/>
            </a:pPr>
            <a:r>
              <a:rPr lang="en-US" sz="2400" dirty="0"/>
              <a:t>u</a:t>
            </a:r>
            <a:r>
              <a:rPr lang="en-US" sz="2400" dirty="0" smtClean="0"/>
              <a:t>nder-approximation (error finding)</a:t>
            </a:r>
          </a:p>
          <a:p>
            <a:pPr lvl="1">
              <a:buFont typeface="Arial"/>
              <a:buChar char="•"/>
            </a:pPr>
            <a:r>
              <a:rPr lang="en-US" sz="2400" dirty="0" smtClean="0"/>
              <a:t>restrictions imposed on the analyzed runs is useful to find errors in programs</a:t>
            </a:r>
            <a:endParaRPr lang="en-US" sz="900" dirty="0" smtClean="0"/>
          </a:p>
          <a:p>
            <a:pPr lvl="1">
              <a:buFont typeface="Arial"/>
              <a:buChar char="•"/>
            </a:pPr>
            <a:endParaRPr lang="en-US" sz="800" dirty="0" smtClean="0"/>
          </a:p>
          <a:p>
            <a:pPr lvl="1">
              <a:buFont typeface="Arial"/>
              <a:buChar char="•"/>
            </a:pPr>
            <a:endParaRPr lang="en-US" sz="800" dirty="0"/>
          </a:p>
          <a:p>
            <a:pPr marL="0" indent="0">
              <a:buNone/>
            </a:pPr>
            <a:r>
              <a:rPr lang="en-US" dirty="0" smtClean="0"/>
              <a:t>Beyond </a:t>
            </a:r>
            <a:r>
              <a:rPr lang="en-US" dirty="0"/>
              <a:t>TSO ? Generic approach </a:t>
            </a:r>
            <a:r>
              <a:rPr lang="en-US" dirty="0" smtClean="0"/>
              <a:t>?</a:t>
            </a:r>
          </a:p>
          <a:p>
            <a:pPr marL="0" indent="0" algn="ctr">
              <a:buNone/>
            </a:pPr>
            <a:r>
              <a:rPr lang="en-US" sz="3800" dirty="0" smtClean="0">
                <a:solidFill>
                  <a:srgbClr val="FFFF00"/>
                </a:solidFill>
              </a:rPr>
              <a:t>Thanks!</a:t>
            </a:r>
            <a:r>
              <a:rPr lang="en-US" sz="3800" dirty="0" smtClean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43510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41759"/>
            <a:ext cx="7770813" cy="1429871"/>
          </a:xfrm>
        </p:spPr>
        <p:txBody>
          <a:bodyPr>
            <a:normAutofit/>
          </a:bodyPr>
          <a:lstStyle/>
          <a:p>
            <a:pPr algn="l"/>
            <a:r>
              <a:rPr lang="en-US" sz="3600" i="1" dirty="0"/>
              <a:t>Total Store Ordering </a:t>
            </a:r>
            <a:r>
              <a:rPr lang="en-US" sz="3600" dirty="0"/>
              <a:t>(TSO)</a:t>
            </a:r>
            <a:endParaRPr lang="en-US" sz="3600" i="1" dirty="0"/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2668945" y="1285271"/>
            <a:ext cx="1583999" cy="3569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(x</a:t>
            </a:r>
            <a:r>
              <a:rPr lang="en-US" sz="1100" b="1" dirty="0" smtClean="0">
                <a:sym typeface="Wingdings"/>
              </a:rPr>
              <a:t></a:t>
            </a:r>
            <a:r>
              <a:rPr lang="en-US" sz="1400" b="1" dirty="0" smtClean="0">
                <a:sym typeface="Wingdings"/>
              </a:rPr>
              <a:t>4</a:t>
            </a:r>
            <a:r>
              <a:rPr lang="en-US" sz="1400" b="1" dirty="0" smtClean="0"/>
              <a:t>) (z</a:t>
            </a:r>
            <a:r>
              <a:rPr lang="en-US" sz="1100" b="1" dirty="0" smtClean="0">
                <a:sym typeface="Wingdings"/>
              </a:rPr>
              <a:t></a:t>
            </a:r>
            <a:r>
              <a:rPr lang="en-US" sz="1400" b="1" dirty="0" smtClean="0">
                <a:sym typeface="Wingdings"/>
              </a:rPr>
              <a:t>7</a:t>
            </a:r>
            <a:r>
              <a:rPr lang="en-US" sz="1400" b="1" dirty="0" smtClean="0"/>
              <a:t>) (y</a:t>
            </a:r>
            <a:r>
              <a:rPr lang="en-US" sz="1100" b="1" dirty="0" smtClean="0">
                <a:sym typeface="Wingdings"/>
              </a:rPr>
              <a:t></a:t>
            </a:r>
            <a:r>
              <a:rPr lang="en-US" sz="1400" b="1" dirty="0" smtClean="0">
                <a:sym typeface="Wingdings"/>
              </a:rPr>
              <a:t>3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29260" y="1476256"/>
            <a:ext cx="319116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20496" y="1451516"/>
            <a:ext cx="319116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04090" y="1260530"/>
            <a:ext cx="59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T</a:t>
            </a:r>
            <a:r>
              <a:rPr lang="en-US" sz="2400" b="1" baseline="-25000" dirty="0" smtClean="0"/>
              <a:t>1</a:t>
            </a:r>
            <a:endParaRPr lang="en-US" sz="2400" b="1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4533455" y="1189765"/>
            <a:ext cx="615459" cy="39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</a:t>
            </a:r>
            <a:r>
              <a:rPr lang="en-US" sz="2400" b="1" baseline="-25000" dirty="0" smtClean="0"/>
              <a:t>1</a:t>
            </a:r>
            <a:endParaRPr lang="en-US" sz="2400" b="1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5777110" y="1856262"/>
            <a:ext cx="1565828" cy="112027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2"/>
                </a:solidFill>
              </a:rPr>
              <a:t>Shared</a:t>
            </a:r>
          </a:p>
          <a:p>
            <a:pPr algn="ctr"/>
            <a:r>
              <a:rPr lang="en-US" b="1" dirty="0" smtClean="0">
                <a:solidFill>
                  <a:schemeClr val="bg2"/>
                </a:solidFill>
              </a:rPr>
              <a:t>Memory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15" name="Rectangle 14"/>
          <p:cNvSpPr>
            <a:spLocks noChangeAspect="1"/>
          </p:cNvSpPr>
          <p:nvPr/>
        </p:nvSpPr>
        <p:spPr>
          <a:xfrm>
            <a:off x="2648376" y="2416396"/>
            <a:ext cx="1583999" cy="3879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(z</a:t>
            </a:r>
            <a:r>
              <a:rPr lang="en-US" sz="1100" b="1" dirty="0" smtClean="0">
                <a:sym typeface="Wingdings"/>
              </a:rPr>
              <a:t></a:t>
            </a:r>
            <a:r>
              <a:rPr lang="en-US" sz="1400" b="1" dirty="0" smtClean="0">
                <a:sym typeface="Wingdings"/>
              </a:rPr>
              <a:t>4</a:t>
            </a:r>
            <a:r>
              <a:rPr lang="en-US" sz="1400" b="1" dirty="0"/>
              <a:t>) </a:t>
            </a:r>
            <a:r>
              <a:rPr lang="en-US" sz="1400" b="1" dirty="0" smtClean="0"/>
              <a:t>(y</a:t>
            </a:r>
            <a:r>
              <a:rPr lang="en-US" sz="1100" b="1" dirty="0" smtClean="0">
                <a:sym typeface="Wingdings"/>
              </a:rPr>
              <a:t></a:t>
            </a:r>
            <a:r>
              <a:rPr lang="en-US" sz="1400" b="1" dirty="0">
                <a:sym typeface="Wingdings"/>
              </a:rPr>
              <a:t>4</a:t>
            </a:r>
            <a:r>
              <a:rPr lang="en-US" sz="1400" b="1" dirty="0" smtClean="0"/>
              <a:t>)</a:t>
            </a:r>
            <a:endParaRPr lang="en-US" sz="1400" b="1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329260" y="2607382"/>
            <a:ext cx="319116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220496" y="2582642"/>
            <a:ext cx="319116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904090" y="2391656"/>
            <a:ext cx="592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T</a:t>
            </a:r>
            <a:r>
              <a:rPr lang="en-US" sz="2400" b="1" baseline="-25000" dirty="0" err="1"/>
              <a:t>n</a:t>
            </a:r>
            <a:endParaRPr lang="en-US" sz="2400" b="1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4533455" y="2336939"/>
            <a:ext cx="6154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</a:t>
            </a:r>
            <a:r>
              <a:rPr lang="en-US" sz="2400" b="1" baseline="-25000" dirty="0" err="1"/>
              <a:t>n</a:t>
            </a:r>
            <a:endParaRPr lang="en-US" sz="2400" b="1" baseline="-2500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52230" y="1543538"/>
            <a:ext cx="414102" cy="496324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061647" y="2601948"/>
            <a:ext cx="549198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5400000">
            <a:off x="1993740" y="1868595"/>
            <a:ext cx="352062" cy="327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5400000">
            <a:off x="4677837" y="1876164"/>
            <a:ext cx="352062" cy="327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54204" y="3087639"/>
            <a:ext cx="7770813" cy="3379833"/>
          </a:xfrm>
          <a:noFill/>
          <a:ln>
            <a:noFill/>
          </a:ln>
          <a:scene3d>
            <a:camera prst="orthographicFront"/>
            <a:lightRig rig="threePt" dir="t"/>
          </a:scene3d>
          <a:sp3d contourW="12700">
            <a:bevelT/>
            <a:contourClr>
              <a:schemeClr val="bg2"/>
            </a:contourClr>
          </a:sp3d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1800" dirty="0" smtClean="0">
                <a:solidFill>
                  <a:srgbClr val="FFFFFF"/>
                </a:solidFill>
              </a:rPr>
              <a:t>Each thread has its store-buffer (FIFO)</a:t>
            </a:r>
          </a:p>
          <a:p>
            <a:pPr>
              <a:buFont typeface="Arial"/>
              <a:buChar char="•"/>
            </a:pP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smtClean="0">
                <a:solidFill>
                  <a:srgbClr val="FFFF00"/>
                </a:solidFill>
              </a:rPr>
              <a:t>Write(</a:t>
            </a:r>
            <a:r>
              <a:rPr lang="en-US" sz="1800" dirty="0" err="1" smtClean="0">
                <a:solidFill>
                  <a:srgbClr val="FFFF00"/>
                </a:solidFill>
              </a:rPr>
              <a:t>var,val</a:t>
            </a:r>
            <a:r>
              <a:rPr lang="en-US" sz="1800" dirty="0" smtClean="0">
                <a:solidFill>
                  <a:srgbClr val="FFFF00"/>
                </a:solidFill>
              </a:rPr>
              <a:t>): </a:t>
            </a:r>
            <a:r>
              <a:rPr lang="en-US" sz="1800" dirty="0" smtClean="0"/>
              <a:t>the pair </a:t>
            </a:r>
            <a:r>
              <a:rPr lang="en-US" sz="1800" i="1" dirty="0" smtClean="0">
                <a:solidFill>
                  <a:srgbClr val="FFFF00"/>
                </a:solidFill>
              </a:rPr>
              <a:t>(</a:t>
            </a:r>
            <a:r>
              <a:rPr lang="en-US" sz="1800" i="1" dirty="0" err="1" smtClean="0">
                <a:solidFill>
                  <a:srgbClr val="FFFF00"/>
                </a:solidFill>
              </a:rPr>
              <a:t>var</a:t>
            </a:r>
            <a:r>
              <a:rPr lang="en-US" sz="1800" dirty="0" err="1" smtClean="0">
                <a:solidFill>
                  <a:srgbClr val="FFFF00"/>
                </a:solidFill>
                <a:sym typeface="Wingdings"/>
              </a:rPr>
              <a:t></a:t>
            </a:r>
            <a:r>
              <a:rPr lang="en-US" sz="1800" i="1" dirty="0" err="1" smtClean="0">
                <a:solidFill>
                  <a:srgbClr val="FFFF00"/>
                </a:solidFill>
              </a:rPr>
              <a:t>val</a:t>
            </a:r>
            <a:r>
              <a:rPr lang="en-US" sz="1800" dirty="0" smtClean="0">
                <a:solidFill>
                  <a:srgbClr val="FFFF00"/>
                </a:solidFill>
              </a:rPr>
              <a:t>)</a:t>
            </a:r>
            <a:r>
              <a:rPr lang="en-US" sz="1800" dirty="0" smtClean="0"/>
              <a:t> </a:t>
            </a:r>
            <a:r>
              <a:rPr lang="en-US" sz="1800" dirty="0"/>
              <a:t>i</a:t>
            </a:r>
            <a:r>
              <a:rPr lang="en-US" sz="1800" dirty="0">
                <a:solidFill>
                  <a:srgbClr val="FFFFFF"/>
                </a:solidFill>
              </a:rPr>
              <a:t>s sent to the buffer </a:t>
            </a:r>
            <a:endParaRPr lang="en-US" sz="1800" dirty="0" smtClean="0">
              <a:solidFill>
                <a:srgbClr val="FFFFFF"/>
              </a:solidFill>
            </a:endParaRPr>
          </a:p>
          <a:p>
            <a:pPr>
              <a:buFont typeface="Arial"/>
              <a:buChar char="•"/>
            </a:pPr>
            <a:r>
              <a:rPr lang="en-US" sz="1800" dirty="0" smtClean="0">
                <a:solidFill>
                  <a:srgbClr val="FFFFFF"/>
                </a:solidFill>
              </a:rPr>
              <a:t> </a:t>
            </a:r>
            <a:r>
              <a:rPr lang="en-US" sz="1800" dirty="0" smtClean="0">
                <a:solidFill>
                  <a:srgbClr val="FFFF00"/>
                </a:solidFill>
              </a:rPr>
              <a:t>Memory </a:t>
            </a:r>
            <a:r>
              <a:rPr lang="en-US" sz="1800" dirty="0">
                <a:solidFill>
                  <a:srgbClr val="FFFF00"/>
                </a:solidFill>
              </a:rPr>
              <a:t>update </a:t>
            </a:r>
            <a:r>
              <a:rPr lang="en-US" sz="1800" dirty="0"/>
              <a:t>= </a:t>
            </a:r>
            <a:r>
              <a:rPr lang="en-US" sz="1800" dirty="0">
                <a:solidFill>
                  <a:srgbClr val="FFFFFF"/>
                </a:solidFill>
              </a:rPr>
              <a:t>execution of a Write taken from some </a:t>
            </a:r>
            <a:r>
              <a:rPr lang="en-US" sz="1800" dirty="0" smtClean="0">
                <a:solidFill>
                  <a:srgbClr val="FFFFFF"/>
                </a:solidFill>
              </a:rPr>
              <a:t>buffer</a:t>
            </a:r>
          </a:p>
          <a:p>
            <a:pPr>
              <a:buFont typeface="Arial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 </a:t>
            </a:r>
            <a:r>
              <a:rPr lang="en-US" sz="1800" dirty="0" smtClean="0">
                <a:solidFill>
                  <a:srgbClr val="FFFF00"/>
                </a:solidFill>
              </a:rPr>
              <a:t>Read(</a:t>
            </a:r>
            <a:r>
              <a:rPr lang="en-US" sz="1800" i="1" dirty="0" err="1" smtClean="0">
                <a:solidFill>
                  <a:srgbClr val="FFFF00"/>
                </a:solidFill>
              </a:rPr>
              <a:t>var</a:t>
            </a:r>
            <a:r>
              <a:rPr lang="en-US" sz="1800" dirty="0" smtClean="0">
                <a:solidFill>
                  <a:srgbClr val="FFFF00"/>
                </a:solidFill>
              </a:rPr>
              <a:t>) </a:t>
            </a:r>
            <a:r>
              <a:rPr lang="en-US" sz="1800" dirty="0" smtClean="0"/>
              <a:t>returns  </a:t>
            </a:r>
            <a:r>
              <a:rPr lang="en-US" sz="1800" i="1" dirty="0" err="1" smtClean="0">
                <a:solidFill>
                  <a:srgbClr val="FFFF00"/>
                </a:solidFill>
              </a:rPr>
              <a:t>val</a:t>
            </a:r>
            <a:r>
              <a:rPr lang="en-US" sz="1800" dirty="0">
                <a:solidFill>
                  <a:srgbClr val="FFFF00"/>
                </a:solidFill>
              </a:rPr>
              <a:t>	</a:t>
            </a:r>
            <a:endParaRPr lang="en-US" sz="1800" dirty="0" smtClean="0">
              <a:solidFill>
                <a:srgbClr val="FFFF00"/>
              </a:solidFill>
            </a:endParaRPr>
          </a:p>
          <a:p>
            <a:pPr marL="349250" lvl="1" indent="0">
              <a:buNone/>
            </a:pPr>
            <a:r>
              <a:rPr lang="en-US" sz="1800" dirty="0" smtClean="0"/>
              <a:t>- If</a:t>
            </a:r>
            <a:r>
              <a:rPr lang="en-US" sz="1800" dirty="0" smtClean="0">
                <a:solidFill>
                  <a:srgbClr val="FFFF00"/>
                </a:solidFill>
              </a:rPr>
              <a:t> (</a:t>
            </a:r>
            <a:r>
              <a:rPr lang="en-US" sz="1800" i="1" dirty="0" err="1" smtClean="0">
                <a:solidFill>
                  <a:srgbClr val="FFFF00"/>
                </a:solidFill>
              </a:rPr>
              <a:t>var</a:t>
            </a:r>
            <a:r>
              <a:rPr lang="en-US" sz="1800" dirty="0" smtClean="0">
                <a:solidFill>
                  <a:srgbClr val="FFFF00"/>
                </a:solidFill>
                <a:sym typeface="Wingdings"/>
              </a:rPr>
              <a:t></a:t>
            </a:r>
            <a:r>
              <a:rPr lang="en-US" sz="1800" i="1" dirty="0" smtClean="0">
                <a:solidFill>
                  <a:srgbClr val="FFFF00"/>
                </a:solidFill>
                <a:sym typeface="Wingdings"/>
              </a:rPr>
              <a:t> </a:t>
            </a:r>
            <a:r>
              <a:rPr lang="en-US" sz="1800" i="1" dirty="0" err="1" smtClean="0">
                <a:solidFill>
                  <a:srgbClr val="FFFF00"/>
                </a:solidFill>
                <a:sym typeface="Wingdings"/>
              </a:rPr>
              <a:t>val</a:t>
            </a:r>
            <a:r>
              <a:rPr lang="en-US" sz="1800" dirty="0" smtClean="0">
                <a:solidFill>
                  <a:srgbClr val="FFFF00"/>
                </a:solidFill>
              </a:rPr>
              <a:t>) </a:t>
            </a:r>
            <a:r>
              <a:rPr lang="en-US" sz="1800" dirty="0" smtClean="0"/>
              <a:t>the </a:t>
            </a:r>
            <a:r>
              <a:rPr lang="en-US" sz="1800" dirty="0"/>
              <a:t>last </a:t>
            </a:r>
            <a:r>
              <a:rPr lang="en-US" sz="1800" dirty="0" smtClean="0"/>
              <a:t>value written into</a:t>
            </a:r>
            <a:r>
              <a:rPr lang="en-US" sz="1800" dirty="0" smtClean="0">
                <a:solidFill>
                  <a:srgbClr val="FFFF00"/>
                </a:solidFill>
              </a:rPr>
              <a:t> </a:t>
            </a:r>
            <a:r>
              <a:rPr lang="en-US" sz="1800" i="1" dirty="0" err="1" smtClean="0">
                <a:solidFill>
                  <a:srgbClr val="FFFF00"/>
                </a:solidFill>
              </a:rPr>
              <a:t>var</a:t>
            </a:r>
            <a:r>
              <a:rPr lang="en-US" sz="1800" i="1" dirty="0" smtClean="0">
                <a:solidFill>
                  <a:srgbClr val="FFFF00"/>
                </a:solidFill>
              </a:rPr>
              <a:t> </a:t>
            </a:r>
            <a:r>
              <a:rPr lang="en-US" sz="1800" dirty="0" smtClean="0"/>
              <a:t>still in  the store-buffer </a:t>
            </a:r>
          </a:p>
          <a:p>
            <a:pPr marL="349250" lvl="1" indent="0">
              <a:buNone/>
            </a:pPr>
            <a:r>
              <a:rPr lang="en-US" sz="1800" dirty="0" smtClean="0"/>
              <a:t>- the </a:t>
            </a:r>
            <a:r>
              <a:rPr lang="en-US" sz="1800" dirty="0"/>
              <a:t>buffer does not contain </a:t>
            </a:r>
            <a:r>
              <a:rPr lang="en-US" sz="1800" dirty="0" smtClean="0"/>
              <a:t>any </a:t>
            </a:r>
            <a:r>
              <a:rPr lang="en-US" sz="1800" dirty="0"/>
              <a:t>W</a:t>
            </a:r>
            <a:r>
              <a:rPr lang="en-US" sz="1800" dirty="0" smtClean="0"/>
              <a:t>rite </a:t>
            </a:r>
            <a:r>
              <a:rPr lang="en-US" sz="1800" dirty="0"/>
              <a:t>to </a:t>
            </a:r>
            <a:r>
              <a:rPr lang="en-US" sz="1800" i="1" dirty="0" err="1" smtClean="0">
                <a:solidFill>
                  <a:srgbClr val="FFFF00"/>
                </a:solidFill>
              </a:rPr>
              <a:t>var</a:t>
            </a:r>
            <a:r>
              <a:rPr lang="en-US" sz="1800" dirty="0" smtClean="0"/>
              <a:t>, </a:t>
            </a:r>
            <a:r>
              <a:rPr lang="en-US" sz="1800" dirty="0"/>
              <a:t>and </a:t>
            </a:r>
            <a:r>
              <a:rPr lang="en-US" sz="1800" dirty="0" err="1" smtClean="0"/>
              <a:t>sh_mem</a:t>
            </a:r>
            <a:r>
              <a:rPr lang="en-US" sz="1800" dirty="0" smtClean="0"/>
              <a:t>(</a:t>
            </a:r>
            <a:r>
              <a:rPr lang="en-US" sz="1800" i="1" dirty="0" err="1" smtClean="0">
                <a:solidFill>
                  <a:srgbClr val="FFFF00"/>
                </a:solidFill>
              </a:rPr>
              <a:t>var</a:t>
            </a:r>
            <a:r>
              <a:rPr lang="en-US" sz="1800" dirty="0" smtClean="0"/>
              <a:t>) </a:t>
            </a:r>
            <a:r>
              <a:rPr lang="en-US" sz="1800" dirty="0"/>
              <a:t>= </a:t>
            </a:r>
            <a:r>
              <a:rPr lang="en-US" sz="1800" i="1" dirty="0" err="1" smtClean="0">
                <a:solidFill>
                  <a:srgbClr val="FFFF00"/>
                </a:solidFill>
              </a:rPr>
              <a:t>val</a:t>
            </a:r>
            <a:endParaRPr lang="en-US" sz="1800" i="1" dirty="0">
              <a:solidFill>
                <a:srgbClr val="FFFF00"/>
              </a:solidFill>
            </a:endParaRPr>
          </a:p>
          <a:p>
            <a:pPr>
              <a:buFont typeface="Arial"/>
              <a:buChar char="•"/>
            </a:pP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FF00"/>
                </a:solidFill>
              </a:rPr>
              <a:t>fence</a:t>
            </a:r>
            <a:r>
              <a:rPr lang="en-US" sz="1800" dirty="0" smtClean="0"/>
              <a:t> </a:t>
            </a:r>
            <a:r>
              <a:rPr lang="en-US" sz="1800" dirty="0"/>
              <a:t>requires that the </a:t>
            </a:r>
            <a:r>
              <a:rPr lang="en-US" sz="1800" dirty="0" smtClean="0"/>
              <a:t>store-buffer </a:t>
            </a:r>
            <a:r>
              <a:rPr lang="en-US" sz="1800" dirty="0"/>
              <a:t>is </a:t>
            </a:r>
            <a:r>
              <a:rPr lang="en-US" sz="1800" dirty="0" smtClean="0"/>
              <a:t>empty</a:t>
            </a:r>
            <a:endParaRPr lang="en-US" sz="1800" dirty="0"/>
          </a:p>
        </p:txBody>
      </p:sp>
      <p:sp>
        <p:nvSpPr>
          <p:cNvPr id="25" name="TextBox 24"/>
          <p:cNvSpPr txBox="1"/>
          <p:nvPr/>
        </p:nvSpPr>
        <p:spPr>
          <a:xfrm rot="5400000">
            <a:off x="3306237" y="1866644"/>
            <a:ext cx="352062" cy="327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0350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94099"/>
            <a:ext cx="7770813" cy="1429871"/>
          </a:xfrm>
        </p:spPr>
        <p:txBody>
          <a:bodyPr>
            <a:normAutofit fontScale="90000"/>
          </a:bodyPr>
          <a:lstStyle/>
          <a:p>
            <a:r>
              <a:rPr lang="en-US" sz="4000" i="1" dirty="0" smtClean="0"/>
              <a:t/>
            </a:r>
            <a:br>
              <a:rPr lang="en-US" sz="4000" i="1" dirty="0" smtClean="0"/>
            </a:br>
            <a:r>
              <a:rPr lang="en-US" sz="4000" i="1" dirty="0" smtClean="0"/>
              <a:t>Correct under SC -- Wrong  under TSO</a:t>
            </a:r>
            <a:r>
              <a:rPr lang="en-US" i="1" dirty="0"/>
              <a:t/>
            </a:r>
            <a:br>
              <a:rPr lang="en-US" i="1" dirty="0"/>
            </a:br>
            <a:r>
              <a:rPr lang="en-US" sz="2700" i="1" dirty="0" smtClean="0"/>
              <a:t>Dekker’s </a:t>
            </a:r>
            <a:r>
              <a:rPr lang="en-US" sz="2700" i="1" dirty="0"/>
              <a:t>mutual exclusion </a:t>
            </a:r>
            <a:r>
              <a:rPr lang="en-US" sz="2700" i="1" dirty="0" smtClean="0"/>
              <a:t>protocol</a:t>
            </a:r>
            <a:endParaRPr lang="en-US" dirty="0"/>
          </a:p>
        </p:txBody>
      </p:sp>
      <p:sp>
        <p:nvSpPr>
          <p:cNvPr id="12" name="TextBox 11"/>
          <p:cNvSpPr txBox="1">
            <a:spLocks noChangeAspect="1"/>
          </p:cNvSpPr>
          <p:nvPr/>
        </p:nvSpPr>
        <p:spPr>
          <a:xfrm>
            <a:off x="1339264" y="1584850"/>
            <a:ext cx="2007826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Thread 1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a: y:=1</a:t>
            </a:r>
          </a:p>
          <a:p>
            <a:r>
              <a:rPr lang="en-US" dirty="0">
                <a:solidFill>
                  <a:schemeClr val="bg1"/>
                </a:solidFill>
              </a:rPr>
              <a:t>b</a:t>
            </a:r>
            <a:r>
              <a:rPr lang="en-US" dirty="0" smtClean="0">
                <a:solidFill>
                  <a:schemeClr val="bg1"/>
                </a:solidFill>
              </a:rPr>
              <a:t>: r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:=x</a:t>
            </a:r>
          </a:p>
          <a:p>
            <a:r>
              <a:rPr lang="en-US" dirty="0">
                <a:solidFill>
                  <a:schemeClr val="bg1"/>
                </a:solidFill>
              </a:rPr>
              <a:t>c</a:t>
            </a:r>
            <a:r>
              <a:rPr lang="en-US" dirty="0" smtClean="0">
                <a:solidFill>
                  <a:schemeClr val="bg1"/>
                </a:solidFill>
              </a:rPr>
              <a:t>: if (r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==0) then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</a:t>
            </a:r>
            <a:r>
              <a:rPr lang="en-US" dirty="0" smtClean="0">
                <a:solidFill>
                  <a:schemeClr val="bg1"/>
                </a:solidFill>
              </a:rPr>
              <a:t>: critical section</a:t>
            </a:r>
          </a:p>
          <a:p>
            <a:pPr algn="ctr"/>
            <a:endParaRPr lang="en-US" dirty="0"/>
          </a:p>
        </p:txBody>
      </p:sp>
      <p:sp>
        <p:nvSpPr>
          <p:cNvPr id="14" name="TextBox 13"/>
          <p:cNvSpPr txBox="1">
            <a:spLocks noChangeAspect="1"/>
          </p:cNvSpPr>
          <p:nvPr/>
        </p:nvSpPr>
        <p:spPr>
          <a:xfrm>
            <a:off x="6481271" y="1421750"/>
            <a:ext cx="1835593" cy="442707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2800" b="1" dirty="0" smtClean="0">
                <a:solidFill>
                  <a:srgbClr val="000000"/>
                </a:solidFill>
              </a:rPr>
              <a:t>Shared memory </a:t>
            </a:r>
          </a:p>
          <a:p>
            <a:pPr algn="ctr"/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38527344"/>
              </p:ext>
            </p:extLst>
          </p:nvPr>
        </p:nvGraphicFramePr>
        <p:xfrm>
          <a:off x="6678040" y="3161192"/>
          <a:ext cx="1445900" cy="993653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{2D5ABB26-0587-4C30-8999-92F81FD0307C}</a:tableStyleId>
              </a:tblPr>
              <a:tblGrid>
                <a:gridCol w="722950"/>
                <a:gridCol w="722950"/>
              </a:tblGrid>
              <a:tr h="38718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x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y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tx1"/>
                    </a:solidFill>
                  </a:tcPr>
                </a:tc>
              </a:tr>
              <a:tr h="60646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cell3D prstMaterial="dkEdge">
                      <a:bevel w="152400" h="50800" prst="softRound"/>
                      <a:lightRig rig="flood" dir="t"/>
                    </a:cell3D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>
            <a:spLocks noChangeAspect="1"/>
          </p:cNvSpPr>
          <p:nvPr/>
        </p:nvSpPr>
        <p:spPr>
          <a:xfrm>
            <a:off x="1339263" y="3614930"/>
            <a:ext cx="2007827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Thread 2</a:t>
            </a:r>
          </a:p>
          <a:p>
            <a:r>
              <a:rPr lang="en-US" dirty="0"/>
              <a:t>1</a:t>
            </a:r>
            <a:r>
              <a:rPr lang="en-US" dirty="0" smtClean="0"/>
              <a:t>: x:=1</a:t>
            </a:r>
          </a:p>
          <a:p>
            <a:r>
              <a:rPr lang="en-US" dirty="0" smtClean="0"/>
              <a:t>2: r</a:t>
            </a:r>
            <a:r>
              <a:rPr lang="en-US" baseline="-25000" dirty="0" smtClean="0"/>
              <a:t>2</a:t>
            </a:r>
            <a:r>
              <a:rPr lang="en-US" dirty="0" smtClean="0"/>
              <a:t>:=y</a:t>
            </a:r>
          </a:p>
          <a:p>
            <a:r>
              <a:rPr lang="en-US" dirty="0" smtClean="0"/>
              <a:t>4: if (r</a:t>
            </a:r>
            <a:r>
              <a:rPr lang="en-US" baseline="-25000" dirty="0" smtClean="0"/>
              <a:t>2</a:t>
            </a:r>
            <a:r>
              <a:rPr lang="en-US" dirty="0" smtClean="0"/>
              <a:t>==0) then</a:t>
            </a:r>
            <a:endParaRPr lang="en-US" dirty="0"/>
          </a:p>
          <a:p>
            <a:r>
              <a:rPr lang="en-US" dirty="0" smtClean="0"/>
              <a:t>4: critical section</a:t>
            </a:r>
          </a:p>
          <a:p>
            <a:pPr algn="ctr"/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613945" y="1598961"/>
            <a:ext cx="5489002" cy="4549435"/>
            <a:chOff x="289392" y="1754182"/>
            <a:chExt cx="5489002" cy="4549435"/>
          </a:xfrm>
        </p:grpSpPr>
        <p:sp>
          <p:nvSpPr>
            <p:cNvPr id="22" name="TextBox 21"/>
            <p:cNvSpPr txBox="1"/>
            <p:nvPr/>
          </p:nvSpPr>
          <p:spPr>
            <a:xfrm>
              <a:off x="1058505" y="5626509"/>
              <a:ext cx="471988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</a:rPr>
                <a:t>Bad Schedule for TSO:    a b c d      1 2 3 4</a:t>
              </a:r>
              <a:r>
                <a:rPr lang="en-US" dirty="0" smtClean="0">
                  <a:solidFill>
                    <a:srgbClr val="FFFF00"/>
                  </a:solidFill>
                </a:rPr>
                <a:t/>
              </a:r>
              <a:br>
                <a:rPr lang="en-US" dirty="0" smtClean="0">
                  <a:solidFill>
                    <a:srgbClr val="FFFF00"/>
                  </a:solidFill>
                </a:rPr>
              </a:br>
              <a:r>
                <a:rPr lang="en-US" dirty="0" smtClean="0">
                  <a:solidFill>
                    <a:srgbClr val="FFFF00"/>
                  </a:solidFill>
                </a:rPr>
                <a:t>         both threads in the critical section!!! </a:t>
              </a:r>
              <a:r>
                <a:rPr lang="en-US" i="1" dirty="0" smtClean="0">
                  <a:solidFill>
                    <a:srgbClr val="FFFF00"/>
                  </a:solidFill>
                </a:rPr>
                <a:t>    </a:t>
              </a:r>
              <a:endParaRPr lang="en-US" i="1" dirty="0">
                <a:solidFill>
                  <a:srgbClr val="FFFF00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685800" y="1754182"/>
              <a:ext cx="0" cy="147732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685800" y="3784262"/>
              <a:ext cx="0" cy="1477328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Freeform 38"/>
            <p:cNvSpPr/>
            <p:nvPr/>
          </p:nvSpPr>
          <p:spPr>
            <a:xfrm>
              <a:off x="289392" y="3295377"/>
              <a:ext cx="401934" cy="417950"/>
            </a:xfrm>
            <a:custGeom>
              <a:avLst/>
              <a:gdLst>
                <a:gd name="connsiteX0" fmla="*/ 401934 w 401934"/>
                <a:gd name="connsiteY0" fmla="*/ 0 h 417950"/>
                <a:gd name="connsiteX1" fmla="*/ 225083 w 401934"/>
                <a:gd name="connsiteY1" fmla="*/ 16075 h 417950"/>
                <a:gd name="connsiteX2" fmla="*/ 128619 w 401934"/>
                <a:gd name="connsiteY2" fmla="*/ 32150 h 417950"/>
                <a:gd name="connsiteX3" fmla="*/ 0 w 401934"/>
                <a:gd name="connsiteY3" fmla="*/ 48225 h 417950"/>
                <a:gd name="connsiteX4" fmla="*/ 32155 w 401934"/>
                <a:gd name="connsiteY4" fmla="*/ 225050 h 417950"/>
                <a:gd name="connsiteX5" fmla="*/ 112541 w 401934"/>
                <a:gd name="connsiteY5" fmla="*/ 305425 h 417950"/>
                <a:gd name="connsiteX6" fmla="*/ 225083 w 401934"/>
                <a:gd name="connsiteY6" fmla="*/ 353650 h 417950"/>
                <a:gd name="connsiteX7" fmla="*/ 289392 w 401934"/>
                <a:gd name="connsiteY7" fmla="*/ 385800 h 417950"/>
                <a:gd name="connsiteX8" fmla="*/ 353702 w 401934"/>
                <a:gd name="connsiteY8" fmla="*/ 417950 h 417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1934" h="417950">
                  <a:moveTo>
                    <a:pt x="401934" y="0"/>
                  </a:moveTo>
                  <a:cubicBezTo>
                    <a:pt x="342984" y="5358"/>
                    <a:pt x="283871" y="9160"/>
                    <a:pt x="225083" y="16075"/>
                  </a:cubicBezTo>
                  <a:cubicBezTo>
                    <a:pt x="192708" y="19883"/>
                    <a:pt x="160890" y="27541"/>
                    <a:pt x="128619" y="32150"/>
                  </a:cubicBezTo>
                  <a:cubicBezTo>
                    <a:pt x="85847" y="38259"/>
                    <a:pt x="42873" y="42867"/>
                    <a:pt x="0" y="48225"/>
                  </a:cubicBezTo>
                  <a:cubicBezTo>
                    <a:pt x="10718" y="107167"/>
                    <a:pt x="15695" y="167447"/>
                    <a:pt x="32155" y="225050"/>
                  </a:cubicBezTo>
                  <a:cubicBezTo>
                    <a:pt x="43658" y="265305"/>
                    <a:pt x="79604" y="286607"/>
                    <a:pt x="112541" y="305425"/>
                  </a:cubicBezTo>
                  <a:cubicBezTo>
                    <a:pt x="219185" y="366355"/>
                    <a:pt x="134898" y="315005"/>
                    <a:pt x="225083" y="353650"/>
                  </a:cubicBezTo>
                  <a:cubicBezTo>
                    <a:pt x="247112" y="363089"/>
                    <a:pt x="267363" y="376361"/>
                    <a:pt x="289392" y="385800"/>
                  </a:cubicBezTo>
                  <a:cubicBezTo>
                    <a:pt x="354052" y="413507"/>
                    <a:pt x="321509" y="385763"/>
                    <a:pt x="353702" y="417950"/>
                  </a:cubicBezTo>
                </a:path>
              </a:pathLst>
            </a:custGeom>
            <a:ln w="38100">
              <a:solidFill>
                <a:srgbClr val="FFFF00"/>
              </a:solidFill>
              <a:prstDash val="sys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0" name="Diagram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615721173"/>
              </p:ext>
            </p:extLst>
          </p:nvPr>
        </p:nvGraphicFramePr>
        <p:xfrm>
          <a:off x="3187296" y="1169763"/>
          <a:ext cx="3293975" cy="219598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1" name="Diagram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71122071"/>
              </p:ext>
            </p:extLst>
          </p:nvPr>
        </p:nvGraphicFramePr>
        <p:xfrm>
          <a:off x="3187296" y="3204739"/>
          <a:ext cx="3293975" cy="2195983"/>
        </p:xfrm>
        <a:graphic>
          <a:graphicData uri="http://schemas.openxmlformats.org/drawingml/2006/diagram">
            <a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121952425"/>
      </p:ext>
    </p:extLst>
  </p:cSld>
  <p:clrMapOvr>
    <a:masterClrMapping/>
  </p:clrMapOvr>
  <mc:AlternateContent>
    <mc:Choice xmlns:mc="http://schemas.openxmlformats.org/markup-compatibility/2006"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Requires="p14">
      <p:transition spd="slow" p14:dur="2000"/>
    </mc:Choice>
    <mc:Fallback>
      <mp:transition xmlns:mp="http://schemas.microsoft.com/office/mac/powerpoint/2008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graphicEl>
                                              <a:dgm id="{207130E4-E249-CC4F-968B-E83CB1D3E3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">
                                            <p:graphicEl>
                                              <a:dgm id="{207130E4-E249-CC4F-968B-E83CB1D3E3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>
                                            <p:graphicEl>
                                              <a:dgm id="{207130E4-E249-CC4F-968B-E83CB1D3E3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>
                                            <p:graphicEl>
                                              <a:dgm id="{207130E4-E249-CC4F-968B-E83CB1D3E3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0">
                                            <p:graphicEl>
                                              <a:dgm id="{207130E4-E249-CC4F-968B-E83CB1D3E3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">
                                            <p:graphicEl>
                                              <a:dgm id="{207130E4-E249-CC4F-968B-E83CB1D3E3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graphicEl>
                                              <a:dgm id="{207130E4-E249-CC4F-968B-E83CB1D3E3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1">
                                            <p:graphicEl>
                                              <a:dgm id="{207130E4-E249-CC4F-968B-E83CB1D3E3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1">
                                            <p:graphicEl>
                                              <a:dgm id="{207130E4-E249-CC4F-968B-E83CB1D3E3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>
                                            <p:graphicEl>
                                              <a:dgm id="{207130E4-E249-CC4F-968B-E83CB1D3E3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">
                                            <p:graphicEl>
                                              <a:dgm id="{207130E4-E249-CC4F-968B-E83CB1D3E3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">
                                            <p:graphicEl>
                                              <a:dgm id="{207130E4-E249-CC4F-968B-E83CB1D3E3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0" grpId="0">
        <p:bldSub>
          <a:bldDgm bld="one"/>
        </p:bldSub>
      </p:bldGraphic>
      <p:bldGraphic spid="41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981"/>
            <a:ext cx="7770813" cy="1429871"/>
          </a:xfrm>
        </p:spPr>
        <p:txBody>
          <a:bodyPr>
            <a:normAutofit/>
          </a:bodyPr>
          <a:lstStyle/>
          <a:p>
            <a:pPr algn="l"/>
            <a:r>
              <a:rPr lang="en-US" sz="3600" i="1" dirty="0" smtClean="0"/>
              <a:t>Verification for TSO?</a:t>
            </a:r>
            <a:endParaRPr lang="en-US" sz="4400" i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398" y="1256691"/>
            <a:ext cx="7770813" cy="4257022"/>
          </a:xfrm>
        </p:spPr>
        <p:txBody>
          <a:bodyPr>
            <a:noAutofit/>
          </a:bodyPr>
          <a:lstStyle/>
          <a:p>
            <a:pPr>
              <a:buFont typeface="Arial"/>
              <a:buChar char="•"/>
            </a:pPr>
            <a:r>
              <a:rPr lang="en-US" sz="2400" dirty="0" smtClean="0"/>
              <a:t>For finite state  </a:t>
            </a:r>
            <a:r>
              <a:rPr lang="en-US" sz="2400" dirty="0"/>
              <a:t>programs </a:t>
            </a:r>
            <a:endParaRPr lang="en-US" sz="2400" dirty="0" smtClean="0">
              <a:solidFill>
                <a:srgbClr val="FFFF00"/>
              </a:solidFill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rgbClr val="FFFF00"/>
                </a:solidFill>
              </a:rPr>
              <a:t>reachability is non-primitive recursive</a:t>
            </a:r>
          </a:p>
          <a:p>
            <a:pPr marL="0" indent="0" algn="r">
              <a:buNone/>
            </a:pPr>
            <a:r>
              <a:rPr lang="en-US" sz="1800" dirty="0" smtClean="0">
                <a:solidFill>
                  <a:srgbClr val="FFFF00"/>
                </a:solidFill>
              </a:rPr>
              <a:t>[</a:t>
            </a:r>
            <a:r>
              <a:rPr lang="en-US" sz="1800" dirty="0" err="1" smtClean="0">
                <a:solidFill>
                  <a:srgbClr val="FFFF00"/>
                </a:solidFill>
              </a:rPr>
              <a:t>Atig</a:t>
            </a:r>
            <a:r>
              <a:rPr lang="en-US" sz="1800" dirty="0" smtClean="0">
                <a:solidFill>
                  <a:srgbClr val="FFFF00"/>
                </a:solidFill>
              </a:rPr>
              <a:t>, </a:t>
            </a:r>
            <a:r>
              <a:rPr lang="en-US" sz="1800" dirty="0" err="1" smtClean="0">
                <a:solidFill>
                  <a:srgbClr val="FFFF00"/>
                </a:solidFill>
              </a:rPr>
              <a:t>Bouajjani</a:t>
            </a:r>
            <a:r>
              <a:rPr lang="en-US" sz="1800" dirty="0" smtClean="0">
                <a:solidFill>
                  <a:srgbClr val="FFFF00"/>
                </a:solidFill>
              </a:rPr>
              <a:t>, Burckhardt, </a:t>
            </a:r>
            <a:r>
              <a:rPr lang="en-US" sz="1800" dirty="0" err="1" smtClean="0">
                <a:solidFill>
                  <a:srgbClr val="FFFF00"/>
                </a:solidFill>
              </a:rPr>
              <a:t>Masuvathi</a:t>
            </a:r>
            <a:r>
              <a:rPr lang="en-US" sz="1800" dirty="0" smtClean="0">
                <a:solidFill>
                  <a:srgbClr val="FFFF00"/>
                </a:solidFill>
              </a:rPr>
              <a:t> – POPL’10]</a:t>
            </a:r>
            <a:endParaRPr lang="en-US" sz="100" dirty="0" smtClean="0">
              <a:solidFill>
                <a:srgbClr val="FFFFFF"/>
              </a:solidFill>
            </a:endParaRPr>
          </a:p>
          <a:p>
            <a:pPr>
              <a:buFont typeface="Arial"/>
              <a:buChar char="•"/>
            </a:pPr>
            <a:r>
              <a:rPr lang="en-US" sz="3200" dirty="0" smtClean="0">
                <a:solidFill>
                  <a:srgbClr val="FFFFFF"/>
                </a:solidFill>
              </a:rPr>
              <a:t>What shall we do?</a:t>
            </a:r>
            <a:endParaRPr lang="en-US" sz="3200" dirty="0">
              <a:solidFill>
                <a:srgbClr val="FFFFFF"/>
              </a:solidFill>
            </a:endParaRPr>
          </a:p>
          <a:p>
            <a:pPr>
              <a:buFont typeface="Arial"/>
              <a:buChar char="•"/>
            </a:pPr>
            <a:r>
              <a:rPr lang="en-US" sz="2400" dirty="0" smtClean="0">
                <a:solidFill>
                  <a:srgbClr val="FFFFFF"/>
                </a:solidFill>
              </a:rPr>
              <a:t>Symbolic representation of the store buffers?</a:t>
            </a:r>
          </a:p>
          <a:p>
            <a:pPr marL="349250" lvl="2" indent="0">
              <a:spcBef>
                <a:spcPts val="2000"/>
              </a:spcBef>
              <a:buNone/>
            </a:pPr>
            <a:r>
              <a:rPr lang="en-US" dirty="0" smtClean="0">
                <a:solidFill>
                  <a:srgbClr val="FFFF00"/>
                </a:solidFill>
              </a:rPr>
              <a:t>		[</a:t>
            </a:r>
            <a:r>
              <a:rPr lang="en-US" dirty="0">
                <a:solidFill>
                  <a:srgbClr val="FFFF00"/>
                </a:solidFill>
              </a:rPr>
              <a:t>Linden, </a:t>
            </a:r>
            <a:r>
              <a:rPr lang="en-US" dirty="0" err="1">
                <a:solidFill>
                  <a:srgbClr val="FFFF00"/>
                </a:solidFill>
              </a:rPr>
              <a:t>Wolper</a:t>
            </a:r>
            <a:r>
              <a:rPr lang="en-US" dirty="0">
                <a:solidFill>
                  <a:srgbClr val="FFFF00"/>
                </a:solidFill>
              </a:rPr>
              <a:t>—SPIN’10]</a:t>
            </a:r>
            <a:r>
              <a:rPr lang="en-US" dirty="0"/>
              <a:t>: Regular model-</a:t>
            </a:r>
            <a:r>
              <a:rPr lang="en-US" dirty="0" smtClean="0"/>
              <a:t>checking</a:t>
            </a:r>
          </a:p>
          <a:p>
            <a:pPr marL="285750" lvl="1" indent="-285750">
              <a:spcBef>
                <a:spcPts val="2000"/>
              </a:spcBef>
              <a:buFont typeface="Arial"/>
              <a:buChar char="•"/>
            </a:pPr>
            <a:r>
              <a:rPr lang="en-US" sz="2400" dirty="0" smtClean="0"/>
              <a:t>Our approach reduce the analysis from TSO to SC</a:t>
            </a:r>
          </a:p>
          <a:p>
            <a:pPr marL="635000" lvl="2" indent="-285750">
              <a:spcBef>
                <a:spcPts val="2000"/>
              </a:spcBef>
              <a:buFont typeface="Arial"/>
              <a:buChar char="•"/>
            </a:pPr>
            <a:r>
              <a:rPr lang="en-US" sz="2000" dirty="0"/>
              <a:t>c</a:t>
            </a:r>
            <a:r>
              <a:rPr lang="en-US" sz="2000" dirty="0" smtClean="0"/>
              <a:t>an be done only with approximations …</a:t>
            </a:r>
          </a:p>
          <a:p>
            <a:pPr marL="0" lvl="1" indent="0">
              <a:spcBef>
                <a:spcPts val="2000"/>
              </a:spcBef>
              <a:buNone/>
            </a:pPr>
            <a:endParaRPr lang="en-US" dirty="0"/>
          </a:p>
          <a:p>
            <a:pPr marL="349250" lvl="2" indent="0">
              <a:spcBef>
                <a:spcPts val="2000"/>
              </a:spcBef>
              <a:buNone/>
            </a:pPr>
            <a:endParaRPr lang="en-US" sz="400" dirty="0"/>
          </a:p>
          <a:p>
            <a:pPr>
              <a:buFont typeface="Arial"/>
              <a:buChar char="•"/>
            </a:pPr>
            <a:endParaRPr lang="en-US" sz="5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7060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i="1" dirty="0" smtClean="0"/>
              <a:t>What is this talk about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16128"/>
            <a:ext cx="7770813" cy="471003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If we restrict to only executions where each thread is executed at most </a:t>
            </a:r>
            <a:r>
              <a:rPr lang="en-US" i="1" dirty="0" smtClean="0"/>
              <a:t>k</a:t>
            </a:r>
            <a:r>
              <a:rPr lang="en-US" dirty="0" smtClean="0"/>
              <a:t> times with no interruption (for a fixed </a:t>
            </a:r>
            <a:r>
              <a:rPr lang="en-US" i="1" dirty="0" smtClean="0"/>
              <a:t>k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sz="100" dirty="0" smtClean="0"/>
          </a:p>
          <a:p>
            <a:pPr marL="0" indent="0">
              <a:buNone/>
            </a:pPr>
            <a:r>
              <a:rPr lang="en-US" dirty="0"/>
              <a:t>w</a:t>
            </a:r>
            <a:r>
              <a:rPr lang="en-US" dirty="0" smtClean="0"/>
              <a:t>e can translate any concurrent program P</a:t>
            </a:r>
            <a:r>
              <a:rPr lang="en-US" baseline="-25000" dirty="0" smtClean="0"/>
              <a:t>TSO</a:t>
            </a:r>
            <a:r>
              <a:rPr lang="en-US" dirty="0" smtClean="0"/>
              <a:t> (recursion, thread creation, heap, …) into another program P</a:t>
            </a:r>
            <a:r>
              <a:rPr lang="en-US" baseline="-25000" dirty="0" smtClean="0"/>
              <a:t>SC  </a:t>
            </a:r>
            <a:r>
              <a:rPr lang="en-US" dirty="0" err="1" smtClean="0"/>
              <a:t>s.t.</a:t>
            </a:r>
            <a:endParaRPr lang="en-US" dirty="0" smtClean="0"/>
          </a:p>
          <a:p>
            <a:pPr marL="0" indent="0">
              <a:buNone/>
            </a:pPr>
            <a:endParaRPr lang="en-US" sz="100" dirty="0" smtClean="0"/>
          </a:p>
          <a:p>
            <a:pPr>
              <a:buFont typeface="Arial"/>
              <a:buChar char="•"/>
            </a:pPr>
            <a:r>
              <a:rPr lang="en-US" sz="1900" dirty="0" smtClean="0"/>
              <a:t>P</a:t>
            </a:r>
            <a:r>
              <a:rPr lang="en-US" sz="1900" baseline="-25000" dirty="0" smtClean="0"/>
              <a:t>SC</a:t>
            </a:r>
            <a:r>
              <a:rPr lang="en-US" sz="1900" dirty="0" smtClean="0"/>
              <a:t> (under SC) simulates all possible executions of P</a:t>
            </a:r>
            <a:r>
              <a:rPr lang="en-US" sz="1900" baseline="-25000" dirty="0" smtClean="0"/>
              <a:t>TSO</a:t>
            </a:r>
            <a:r>
              <a:rPr lang="en-US" sz="1900" dirty="0" smtClean="0"/>
              <a:t>  (under TSO)  where each thread is executed at most </a:t>
            </a:r>
            <a:r>
              <a:rPr lang="en-US" sz="1900" i="1" dirty="0" smtClean="0"/>
              <a:t>k</a:t>
            </a:r>
            <a:r>
              <a:rPr lang="en-US" sz="1900" dirty="0" smtClean="0"/>
              <a:t> times</a:t>
            </a:r>
          </a:p>
          <a:p>
            <a:pPr>
              <a:buFont typeface="Arial"/>
              <a:buChar char="•"/>
            </a:pPr>
            <a:r>
              <a:rPr lang="en-US" sz="1900" dirty="0" smtClean="0"/>
              <a:t>P</a:t>
            </a:r>
            <a:r>
              <a:rPr lang="en-US" sz="1900" baseline="-25000" dirty="0" smtClean="0"/>
              <a:t>SC</a:t>
            </a:r>
            <a:r>
              <a:rPr lang="en-US" sz="1900" dirty="0" smtClean="0"/>
              <a:t> has no buffer at all!  Simulation of the store-buffers using </a:t>
            </a:r>
            <a:r>
              <a:rPr lang="en-US" sz="1900" i="1" dirty="0" smtClean="0"/>
              <a:t>2k</a:t>
            </a:r>
            <a:r>
              <a:rPr lang="en-US" sz="1900" dirty="0" smtClean="0"/>
              <a:t> copies of the shared variables as locals</a:t>
            </a:r>
          </a:p>
          <a:p>
            <a:pPr>
              <a:buFont typeface="Arial"/>
              <a:buChar char="•"/>
            </a:pPr>
            <a:r>
              <a:rPr lang="en-US" sz="1900" dirty="0" smtClean="0"/>
              <a:t>P</a:t>
            </a:r>
            <a:r>
              <a:rPr lang="en-US" sz="1900" baseline="-25000" dirty="0" smtClean="0"/>
              <a:t>SC</a:t>
            </a:r>
            <a:r>
              <a:rPr lang="en-US" sz="1900" dirty="0" smtClean="0"/>
              <a:t> has linear size in the size of P</a:t>
            </a:r>
            <a:r>
              <a:rPr lang="en-US" sz="1900" baseline="-25000" dirty="0" smtClean="0"/>
              <a:t>TSO</a:t>
            </a:r>
            <a:r>
              <a:rPr lang="en-US" sz="1900" dirty="0" smtClean="0"/>
              <a:t> </a:t>
            </a:r>
          </a:p>
          <a:p>
            <a:pPr>
              <a:buFont typeface="Arial"/>
              <a:buChar char="•"/>
            </a:pPr>
            <a:r>
              <a:rPr lang="en-US" sz="1900" dirty="0" smtClean="0"/>
              <a:t>Advantage: use off-the-shelf SC tools for the analysis of TSO programs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84552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 smtClean="0"/>
              <a:t>Code-to-code translation </a:t>
            </a:r>
          </a:p>
          <a:p>
            <a:pPr marL="0" indent="0" algn="ctr">
              <a:buNone/>
            </a:pPr>
            <a:r>
              <a:rPr lang="en-US" sz="4000" dirty="0" smtClean="0"/>
              <a:t>from TSO to SC</a:t>
            </a:r>
          </a:p>
          <a:p>
            <a:pPr marL="0" indent="0" algn="ctr">
              <a:buNone/>
            </a:pPr>
            <a:endParaRPr lang="en-US" sz="4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2348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41759"/>
            <a:ext cx="7770813" cy="1429871"/>
          </a:xfrm>
        </p:spPr>
        <p:txBody>
          <a:bodyPr>
            <a:normAutofit/>
          </a:bodyPr>
          <a:lstStyle/>
          <a:p>
            <a:r>
              <a:rPr lang="en-US" sz="4000" i="1" dirty="0" smtClean="0"/>
              <a:t>k-round (for each thread) reachability</a:t>
            </a:r>
            <a:endParaRPr lang="en-US" sz="4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4205618"/>
            <a:ext cx="7770813" cy="4257022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Run    =      (T</a:t>
            </a:r>
            <a:r>
              <a:rPr lang="en-US" b="1" baseline="-25000" dirty="0" smtClean="0"/>
              <a:t>i1+</a:t>
            </a:r>
            <a:r>
              <a:rPr lang="en-US" b="1" dirty="0" smtClean="0"/>
              <a:t>+M</a:t>
            </a:r>
            <a:r>
              <a:rPr lang="en-US" b="1" baseline="-25000" dirty="0" smtClean="0"/>
              <a:t>i1</a:t>
            </a:r>
            <a:r>
              <a:rPr lang="en-US" b="1" dirty="0" smtClean="0"/>
              <a:t>)</a:t>
            </a:r>
            <a:r>
              <a:rPr lang="en-US" b="1" baseline="30000" dirty="0" smtClean="0"/>
              <a:t>+      </a:t>
            </a:r>
            <a:r>
              <a:rPr lang="en-US" b="1" dirty="0" smtClean="0"/>
              <a:t>(T</a:t>
            </a:r>
            <a:r>
              <a:rPr lang="en-US" b="1" baseline="-25000" dirty="0" smtClean="0"/>
              <a:t>i2+</a:t>
            </a:r>
            <a:r>
              <a:rPr lang="en-US" b="1" dirty="0"/>
              <a:t>+</a:t>
            </a:r>
            <a:r>
              <a:rPr lang="en-US" b="1" dirty="0" smtClean="0"/>
              <a:t>M</a:t>
            </a:r>
            <a:r>
              <a:rPr lang="en-US" b="1" baseline="-25000" dirty="0" smtClean="0"/>
              <a:t>i2</a:t>
            </a:r>
            <a:r>
              <a:rPr lang="en-US" b="1" dirty="0" smtClean="0"/>
              <a:t>)</a:t>
            </a:r>
            <a:r>
              <a:rPr lang="en-US" b="1" baseline="30000" dirty="0" smtClean="0"/>
              <a:t>+ </a:t>
            </a:r>
            <a:r>
              <a:rPr lang="en-US" b="1" dirty="0"/>
              <a:t> </a:t>
            </a:r>
            <a:r>
              <a:rPr lang="en-US" b="1" dirty="0" smtClean="0"/>
              <a:t>  ...</a:t>
            </a:r>
          </a:p>
          <a:p>
            <a:pPr marL="0" indent="0">
              <a:buNone/>
            </a:pPr>
            <a:r>
              <a:rPr lang="en-US" b="1" baseline="30000" dirty="0" smtClean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rgbClr val="FFFF00"/>
                </a:solidFill>
              </a:rPr>
              <a:t>                      round P</a:t>
            </a:r>
            <a:r>
              <a:rPr lang="en-US" b="1" baseline="-25000" dirty="0" smtClean="0">
                <a:solidFill>
                  <a:srgbClr val="FFFF00"/>
                </a:solidFill>
              </a:rPr>
              <a:t>i1</a:t>
            </a:r>
            <a:r>
              <a:rPr lang="en-US" b="1" dirty="0" smtClean="0">
                <a:solidFill>
                  <a:srgbClr val="FFFF00"/>
                </a:solidFill>
              </a:rPr>
              <a:t>      round P</a:t>
            </a:r>
            <a:r>
              <a:rPr lang="en-US" b="1" baseline="-25000" dirty="0" smtClean="0">
                <a:solidFill>
                  <a:srgbClr val="FFFF00"/>
                </a:solidFill>
              </a:rPr>
              <a:t>i2</a:t>
            </a:r>
          </a:p>
          <a:p>
            <a:pPr marL="0" indent="0">
              <a:buNone/>
            </a:pPr>
            <a:endParaRPr lang="en-US" sz="400" b="1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A k-round run :  Ɐ</a:t>
            </a:r>
            <a:r>
              <a:rPr lang="en-US" b="1" dirty="0" err="1" smtClean="0">
                <a:solidFill>
                  <a:srgbClr val="FFFF00"/>
                </a:solidFill>
              </a:rPr>
              <a:t>i</a:t>
            </a:r>
            <a:r>
              <a:rPr lang="en-US" b="1" dirty="0" smtClean="0">
                <a:solidFill>
                  <a:srgbClr val="FFFF00"/>
                </a:solidFill>
              </a:rPr>
              <a:t>   # round P</a:t>
            </a:r>
            <a:r>
              <a:rPr lang="en-US" b="1" baseline="-25000" dirty="0" smtClean="0">
                <a:solidFill>
                  <a:srgbClr val="FFFF00"/>
                </a:solidFill>
              </a:rPr>
              <a:t>i</a:t>
            </a:r>
            <a:r>
              <a:rPr lang="en-US" b="1" dirty="0" smtClean="0">
                <a:solidFill>
                  <a:srgbClr val="FFFF00"/>
                </a:solidFill>
              </a:rPr>
              <a:t> ≤ k</a:t>
            </a:r>
            <a:endParaRPr lang="en-US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b="1" dirty="0"/>
          </a:p>
        </p:txBody>
      </p:sp>
      <p:grpSp>
        <p:nvGrpSpPr>
          <p:cNvPr id="33" name="Group 32"/>
          <p:cNvGrpSpPr/>
          <p:nvPr/>
        </p:nvGrpSpPr>
        <p:grpSpPr>
          <a:xfrm>
            <a:off x="1795261" y="1149200"/>
            <a:ext cx="6310669" cy="2641048"/>
            <a:chOff x="1591217" y="1357751"/>
            <a:chExt cx="6310669" cy="2641048"/>
          </a:xfrm>
        </p:grpSpPr>
        <p:sp>
          <p:nvSpPr>
            <p:cNvPr id="4" name="Rectangle 3"/>
            <p:cNvSpPr>
              <a:spLocks noChangeAspect="1"/>
            </p:cNvSpPr>
            <p:nvPr/>
          </p:nvSpPr>
          <p:spPr>
            <a:xfrm>
              <a:off x="2744481" y="1518340"/>
              <a:ext cx="1478390" cy="3787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246011" y="1743737"/>
              <a:ext cx="3599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379493" y="1714539"/>
              <a:ext cx="3599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766381" y="1489141"/>
              <a:ext cx="5255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T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65475" y="1474543"/>
              <a:ext cx="694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M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135493" y="2192214"/>
              <a:ext cx="1766393" cy="132212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Shared</a:t>
              </a:r>
            </a:p>
            <a:p>
              <a:pPr algn="ctr"/>
              <a:r>
                <a:rPr lang="en-US" dirty="0" smtClean="0"/>
                <a:t>Memory</a:t>
              </a:r>
              <a:endParaRPr lang="en-US" dirty="0"/>
            </a:p>
          </p:txBody>
        </p:sp>
        <p:sp>
          <p:nvSpPr>
            <p:cNvPr id="15" name="Rectangle 14"/>
            <p:cNvSpPr>
              <a:spLocks noChangeAspect="1"/>
            </p:cNvSpPr>
            <p:nvPr/>
          </p:nvSpPr>
          <p:spPr>
            <a:xfrm>
              <a:off x="2744481" y="2853277"/>
              <a:ext cx="1478390" cy="37878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2246011" y="3078674"/>
              <a:ext cx="3599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379493" y="3049476"/>
              <a:ext cx="359991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766381" y="2824078"/>
              <a:ext cx="5255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T</a:t>
              </a:r>
              <a:r>
                <a:rPr lang="en-US" sz="2400" b="1" baseline="-25000" dirty="0" smtClean="0"/>
                <a:t>i</a:t>
              </a:r>
              <a:endParaRPr lang="en-US" sz="2400" b="1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65475" y="2809480"/>
              <a:ext cx="6942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 smtClean="0"/>
                <a:t>M</a:t>
              </a:r>
              <a:r>
                <a:rPr lang="en-US" sz="2400" b="1" baseline="-25000" dirty="0" err="1" smtClean="0"/>
                <a:t>i</a:t>
              </a:r>
              <a:endParaRPr lang="en-US" sz="2400" b="1" baseline="-25000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5430572" y="1823142"/>
              <a:ext cx="467144" cy="58575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5328386" y="3072261"/>
              <a:ext cx="619544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 rot="5400000">
              <a:off x="1858344" y="2215297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 rot="5400000">
              <a:off x="4886244" y="222423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 rot="5400000">
              <a:off x="1738764" y="3516001"/>
              <a:ext cx="596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 rot="5400000">
              <a:off x="4783391" y="3516002"/>
              <a:ext cx="5962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…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91217" y="1357751"/>
              <a:ext cx="3839355" cy="717671"/>
            </a:xfrm>
            <a:prstGeom prst="rect">
              <a:avLst/>
            </a:prstGeom>
            <a:noFill/>
            <a:ln>
              <a:solidFill>
                <a:srgbClr val="FFFFFF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605815" y="2701129"/>
              <a:ext cx="3839355" cy="71767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Left Brace 35"/>
          <p:cNvSpPr/>
          <p:nvPr/>
        </p:nvSpPr>
        <p:spPr>
          <a:xfrm rot="16200000">
            <a:off x="2665709" y="4268565"/>
            <a:ext cx="251997" cy="1080000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/>
          <p:cNvSpPr/>
          <p:nvPr/>
        </p:nvSpPr>
        <p:spPr>
          <a:xfrm rot="16200000">
            <a:off x="4358683" y="4253966"/>
            <a:ext cx="251998" cy="1080000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386189" y="2616191"/>
            <a:ext cx="525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</a:t>
            </a:r>
            <a:r>
              <a:rPr lang="en-US" sz="2400" b="1" baseline="-25000" dirty="0" smtClean="0"/>
              <a:t>i</a:t>
            </a:r>
            <a:endParaRPr lang="en-US" sz="2400" b="1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1386507" y="1309789"/>
            <a:ext cx="525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</a:t>
            </a:r>
            <a:r>
              <a:rPr lang="en-US" sz="2400" b="1" baseline="-25000" dirty="0" smtClean="0"/>
              <a:t>1</a:t>
            </a:r>
            <a:endParaRPr lang="en-US" sz="2400" b="1" baseline="-250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335761" y="3804848"/>
            <a:ext cx="858379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46446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i="1" dirty="0" smtClean="0"/>
              <a:t>Compositional reasoning</a:t>
            </a:r>
            <a:endParaRPr lang="en-US" sz="3600" i="1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902184" y="2037630"/>
            <a:ext cx="0" cy="3663977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4142139" y="2037630"/>
            <a:ext cx="0" cy="3663977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1902185" y="2037630"/>
            <a:ext cx="2239954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57743" y="1503310"/>
            <a:ext cx="1796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[(T</a:t>
            </a:r>
            <a:r>
              <a:rPr lang="en-US" sz="2400" b="1" baseline="-25000" dirty="0" smtClean="0"/>
              <a:t>i </a:t>
            </a:r>
            <a:r>
              <a:rPr lang="en-US" sz="2400" b="1" dirty="0" smtClean="0"/>
              <a:t>+</a:t>
            </a:r>
            <a:r>
              <a:rPr lang="en-US" sz="2400" b="1" dirty="0" err="1" smtClean="0"/>
              <a:t>M</a:t>
            </a:r>
            <a:r>
              <a:rPr lang="en-US" sz="2400" b="1" baseline="-25000" dirty="0" err="1" smtClean="0"/>
              <a:t>i</a:t>
            </a:r>
            <a:r>
              <a:rPr lang="en-US" sz="2400" b="1" dirty="0" smtClean="0"/>
              <a:t>)*]</a:t>
            </a:r>
            <a:r>
              <a:rPr lang="en-US" sz="2400" b="1" baseline="30000" dirty="0" smtClean="0"/>
              <a:t>k</a:t>
            </a:r>
            <a:endParaRPr lang="en-US" sz="2400" b="1" baseline="30000" dirty="0"/>
          </a:p>
          <a:p>
            <a:endParaRPr lang="en-US" sz="2400" b="1" baseline="-250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902184" y="2415582"/>
            <a:ext cx="2239955" cy="615553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>
            <a:spLocks noChangeAspect="1"/>
          </p:cNvSpPr>
          <p:nvPr/>
        </p:nvSpPr>
        <p:spPr>
          <a:xfrm>
            <a:off x="3155862" y="3031135"/>
            <a:ext cx="611999" cy="2446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7" idx="1"/>
          </p:cNvCxnSpPr>
          <p:nvPr/>
        </p:nvCxnSpPr>
        <p:spPr>
          <a:xfrm flipH="1">
            <a:off x="1902185" y="3153445"/>
            <a:ext cx="1253677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907707" y="3350838"/>
            <a:ext cx="2239955" cy="615553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>
            <a:spLocks noChangeAspect="1"/>
          </p:cNvSpPr>
          <p:nvPr/>
        </p:nvSpPr>
        <p:spPr>
          <a:xfrm>
            <a:off x="3161385" y="3966391"/>
            <a:ext cx="611999" cy="2446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>
            <a:stCxn id="41" idx="1"/>
          </p:cNvCxnSpPr>
          <p:nvPr/>
        </p:nvCxnSpPr>
        <p:spPr>
          <a:xfrm flipH="1">
            <a:off x="1907708" y="4088701"/>
            <a:ext cx="1253677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913230" y="4289239"/>
            <a:ext cx="2239955" cy="615553"/>
          </a:xfrm>
          <a:prstGeom prst="straightConnector1">
            <a:avLst/>
          </a:prstGeom>
          <a:ln w="38100">
            <a:solidFill>
              <a:srgbClr val="FFFF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>
            <a:spLocks noChangeAspect="1"/>
          </p:cNvSpPr>
          <p:nvPr/>
        </p:nvSpPr>
        <p:spPr>
          <a:xfrm>
            <a:off x="3166908" y="4904792"/>
            <a:ext cx="611999" cy="2446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>
            <a:stCxn id="49" idx="1"/>
          </p:cNvCxnSpPr>
          <p:nvPr/>
        </p:nvCxnSpPr>
        <p:spPr>
          <a:xfrm flipH="1">
            <a:off x="1913231" y="5027102"/>
            <a:ext cx="1253677" cy="0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" name="Group 66"/>
          <p:cNvGrpSpPr/>
          <p:nvPr/>
        </p:nvGrpSpPr>
        <p:grpSpPr>
          <a:xfrm>
            <a:off x="1216059" y="2109003"/>
            <a:ext cx="5550577" cy="2742911"/>
            <a:chOff x="1639401" y="2152800"/>
            <a:chExt cx="5550577" cy="2742911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1639401" y="2152800"/>
              <a:ext cx="385320" cy="204386"/>
            </a:xfrm>
            <a:prstGeom prst="straightConnector1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4769859" y="2797551"/>
              <a:ext cx="519131" cy="224503"/>
            </a:xfrm>
            <a:prstGeom prst="straightConnector1">
              <a:avLst/>
            </a:prstGeom>
            <a:ln w="38100">
              <a:solidFill>
                <a:srgbClr val="F8879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1644924" y="3088056"/>
              <a:ext cx="385320" cy="204386"/>
            </a:xfrm>
            <a:prstGeom prst="straightConnector1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4775382" y="3732807"/>
              <a:ext cx="519131" cy="224503"/>
            </a:xfrm>
            <a:prstGeom prst="straightConnector1">
              <a:avLst/>
            </a:prstGeom>
            <a:ln w="38100">
              <a:solidFill>
                <a:srgbClr val="F8879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1650447" y="4026457"/>
              <a:ext cx="385320" cy="204386"/>
            </a:xfrm>
            <a:prstGeom prst="straightConnector1">
              <a:avLst/>
            </a:prstGeom>
            <a:ln w="38100">
              <a:solidFill>
                <a:schemeClr val="accent3">
                  <a:lumMod val="40000"/>
                  <a:lumOff val="6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4780905" y="4671208"/>
              <a:ext cx="519131" cy="224503"/>
            </a:xfrm>
            <a:prstGeom prst="straightConnector1">
              <a:avLst/>
            </a:prstGeom>
            <a:ln w="38100">
              <a:solidFill>
                <a:srgbClr val="F8879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393741" y="2415582"/>
              <a:ext cx="1796237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FF00"/>
                  </a:solidFill>
                </a:rPr>
                <a:t>r</a:t>
              </a:r>
              <a:r>
                <a:rPr lang="en-US" sz="2000" dirty="0" smtClean="0">
                  <a:solidFill>
                    <a:srgbClr val="FFFF00"/>
                  </a:solidFill>
                </a:rPr>
                <a:t>ound</a:t>
              </a:r>
              <a:r>
                <a:rPr lang="en-US" sz="2000" baseline="-25000" dirty="0" smtClean="0">
                  <a:solidFill>
                    <a:srgbClr val="FFFF00"/>
                  </a:solidFill>
                </a:rPr>
                <a:t>0 </a:t>
              </a:r>
              <a:endParaRPr lang="en-US" sz="2000" baseline="-25000" dirty="0">
                <a:solidFill>
                  <a:srgbClr val="FFFF00"/>
                </a:solidFill>
              </a:endParaRPr>
            </a:p>
            <a:p>
              <a:endParaRPr lang="en-US" sz="2000" b="1" baseline="-25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393741" y="3350838"/>
              <a:ext cx="1796237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</a:rPr>
                <a:t>round</a:t>
              </a:r>
              <a:r>
                <a:rPr lang="en-US" sz="2000" baseline="-25000" dirty="0" smtClean="0">
                  <a:solidFill>
                    <a:srgbClr val="FFFF00"/>
                  </a:solidFill>
                </a:rPr>
                <a:t>1 </a:t>
              </a:r>
              <a:endParaRPr lang="en-US" sz="2000" baseline="-25000" dirty="0">
                <a:solidFill>
                  <a:srgbClr val="FFFF00"/>
                </a:solidFill>
              </a:endParaRPr>
            </a:p>
            <a:p>
              <a:endParaRPr lang="en-US" sz="2000" b="1" baseline="-25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393741" y="4278401"/>
              <a:ext cx="1796237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FFFF00"/>
                  </a:solidFill>
                </a:rPr>
                <a:t>round</a:t>
              </a:r>
              <a:r>
                <a:rPr lang="en-US" sz="2000" baseline="-25000" dirty="0" smtClean="0">
                  <a:solidFill>
                    <a:srgbClr val="FFFF00"/>
                  </a:solidFill>
                </a:rPr>
                <a:t>2 </a:t>
              </a:r>
              <a:endParaRPr lang="en-US" sz="2000" baseline="-25000" dirty="0">
                <a:solidFill>
                  <a:srgbClr val="FFFF00"/>
                </a:solidFill>
              </a:endParaRPr>
            </a:p>
            <a:p>
              <a:endParaRPr lang="en-US" sz="2000" b="1" baseline="-25000" dirty="0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3070904" y="2775230"/>
            <a:ext cx="1831853" cy="2783967"/>
            <a:chOff x="7622361" y="2687921"/>
            <a:chExt cx="1831853" cy="2783967"/>
          </a:xfrm>
        </p:grpSpPr>
        <p:sp>
          <p:nvSpPr>
            <p:cNvPr id="60" name="TextBox 59"/>
            <p:cNvSpPr txBox="1"/>
            <p:nvPr/>
          </p:nvSpPr>
          <p:spPr>
            <a:xfrm>
              <a:off x="7622361" y="2687921"/>
              <a:ext cx="17962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FF6600"/>
                  </a:solidFill>
                  <a:latin typeface="Webdings"/>
                  <a:ea typeface="Webdings"/>
                  <a:cs typeface="Webdings"/>
                  <a:sym typeface="Webdings"/>
                </a:rPr>
                <a:t></a:t>
              </a:r>
              <a:endParaRPr lang="en-US" sz="4000" baseline="-25000" dirty="0">
                <a:solidFill>
                  <a:srgbClr val="FF6600"/>
                </a:solidFill>
              </a:endParaRPr>
            </a:p>
            <a:p>
              <a:endParaRPr lang="en-US" sz="2400" b="1" baseline="-25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57032" y="3549403"/>
              <a:ext cx="17962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FF6600"/>
                  </a:solidFill>
                  <a:latin typeface="Webdings"/>
                  <a:ea typeface="Webdings"/>
                  <a:cs typeface="Webdings"/>
                  <a:sym typeface="Webdings"/>
                </a:rPr>
                <a:t></a:t>
              </a:r>
              <a:endParaRPr lang="en-US" sz="4000" baseline="-25000" dirty="0">
                <a:solidFill>
                  <a:srgbClr val="FF6600"/>
                </a:solidFill>
              </a:endParaRPr>
            </a:p>
            <a:p>
              <a:endParaRPr lang="en-US" sz="2400" b="1" baseline="-25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657977" y="4517781"/>
              <a:ext cx="17962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 smtClean="0">
                  <a:solidFill>
                    <a:srgbClr val="FF6600"/>
                  </a:solidFill>
                  <a:latin typeface="Webdings"/>
                  <a:ea typeface="Webdings"/>
                  <a:cs typeface="Webdings"/>
                  <a:sym typeface="Webdings"/>
                </a:rPr>
                <a:t></a:t>
              </a:r>
              <a:endParaRPr lang="en-US" sz="4000" baseline="-25000" dirty="0">
                <a:solidFill>
                  <a:srgbClr val="FF6600"/>
                </a:solidFill>
              </a:endParaRPr>
            </a:p>
            <a:p>
              <a:endParaRPr lang="en-US" sz="2400" b="1" baseline="-250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85495" y="2461446"/>
            <a:ext cx="1824228" cy="2488039"/>
            <a:chOff x="1259189" y="2475557"/>
            <a:chExt cx="1824228" cy="2488039"/>
          </a:xfrm>
        </p:grpSpPr>
        <p:sp>
          <p:nvSpPr>
            <p:cNvPr id="64" name="TextBox 63"/>
            <p:cNvSpPr txBox="1"/>
            <p:nvPr/>
          </p:nvSpPr>
          <p:spPr>
            <a:xfrm>
              <a:off x="1259189" y="2475557"/>
              <a:ext cx="1796237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00"/>
                  </a:solidFill>
                </a:rPr>
                <a:t>(Mask</a:t>
              </a:r>
              <a:r>
                <a:rPr lang="en-US" sz="1600" baseline="-25000" dirty="0" smtClean="0">
                  <a:solidFill>
                    <a:srgbClr val="FFFF00"/>
                  </a:solidFill>
                </a:rPr>
                <a:t>0  </a:t>
              </a:r>
              <a:r>
                <a:rPr lang="en-US" sz="1600" dirty="0" smtClean="0">
                  <a:solidFill>
                    <a:srgbClr val="FFFF00"/>
                  </a:solidFill>
                </a:rPr>
                <a:t>Buff</a:t>
              </a:r>
              <a:r>
                <a:rPr lang="en-US" sz="1600" baseline="-25000" dirty="0" smtClean="0">
                  <a:solidFill>
                    <a:srgbClr val="FFFF00"/>
                  </a:solidFill>
                </a:rPr>
                <a:t>0</a:t>
              </a:r>
              <a:r>
                <a:rPr lang="en-US" sz="1600" dirty="0" smtClean="0">
                  <a:solidFill>
                    <a:srgbClr val="FFFF00"/>
                  </a:solidFill>
                </a:rPr>
                <a:t>)</a:t>
              </a:r>
              <a:r>
                <a:rPr lang="en-US" sz="2400" baseline="-25000" dirty="0" smtClean="0">
                  <a:solidFill>
                    <a:srgbClr val="FFFF00"/>
                  </a:solidFill>
                </a:rPr>
                <a:t> </a:t>
              </a:r>
              <a:endParaRPr lang="en-US" sz="2400" baseline="-25000" dirty="0">
                <a:solidFill>
                  <a:srgbClr val="FFFF00"/>
                </a:solidFill>
              </a:endParaRPr>
            </a:p>
            <a:p>
              <a:endParaRPr lang="en-US" sz="2400" b="1" baseline="-25000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287180" y="3406467"/>
              <a:ext cx="1796237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00"/>
                  </a:solidFill>
                </a:rPr>
                <a:t>(Mask</a:t>
              </a:r>
              <a:r>
                <a:rPr lang="en-US" sz="1600" baseline="-25000" dirty="0" smtClean="0">
                  <a:solidFill>
                    <a:srgbClr val="FFFF00"/>
                  </a:solidFill>
                </a:rPr>
                <a:t>1 </a:t>
              </a:r>
              <a:r>
                <a:rPr lang="en-US" sz="1600" dirty="0" smtClean="0">
                  <a:solidFill>
                    <a:srgbClr val="FFFF00"/>
                  </a:solidFill>
                </a:rPr>
                <a:t>Buff</a:t>
              </a:r>
              <a:r>
                <a:rPr lang="en-US" sz="1600" baseline="-25000" dirty="0" smtClean="0">
                  <a:solidFill>
                    <a:srgbClr val="FFFF00"/>
                  </a:solidFill>
                </a:rPr>
                <a:t>1</a:t>
              </a:r>
              <a:r>
                <a:rPr lang="en-US" sz="1600" dirty="0" smtClean="0">
                  <a:solidFill>
                    <a:srgbClr val="FFFF00"/>
                  </a:solidFill>
                </a:rPr>
                <a:t>)</a:t>
              </a:r>
              <a:r>
                <a:rPr lang="en-US" sz="2400" baseline="-25000" dirty="0" smtClean="0">
                  <a:solidFill>
                    <a:srgbClr val="FFFF00"/>
                  </a:solidFill>
                </a:rPr>
                <a:t> </a:t>
              </a:r>
              <a:endParaRPr lang="en-US" sz="2400" baseline="-25000" dirty="0">
                <a:solidFill>
                  <a:srgbClr val="FFFF00"/>
                </a:solidFill>
              </a:endParaRPr>
            </a:p>
            <a:p>
              <a:endParaRPr lang="en-US" sz="2400" b="1" baseline="-25000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259189" y="4378820"/>
              <a:ext cx="1796237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rgbClr val="FFFF00"/>
                  </a:solidFill>
                </a:rPr>
                <a:t>(Mask</a:t>
              </a:r>
              <a:r>
                <a:rPr lang="en-US" sz="1600" baseline="-25000" dirty="0" smtClean="0">
                  <a:solidFill>
                    <a:srgbClr val="FFFF00"/>
                  </a:solidFill>
                </a:rPr>
                <a:t>2  </a:t>
              </a:r>
              <a:r>
                <a:rPr lang="en-US" sz="1600" dirty="0" smtClean="0">
                  <a:solidFill>
                    <a:srgbClr val="FFFF00"/>
                  </a:solidFill>
                </a:rPr>
                <a:t>Buff</a:t>
              </a:r>
              <a:r>
                <a:rPr lang="en-US" sz="1600" baseline="-25000" dirty="0" smtClean="0">
                  <a:solidFill>
                    <a:srgbClr val="FFFF00"/>
                  </a:solidFill>
                </a:rPr>
                <a:t>2</a:t>
              </a:r>
              <a:r>
                <a:rPr lang="en-US" sz="1600" dirty="0" smtClean="0">
                  <a:solidFill>
                    <a:srgbClr val="FFFF00"/>
                  </a:solidFill>
                </a:rPr>
                <a:t>)</a:t>
              </a:r>
              <a:r>
                <a:rPr lang="en-US" sz="2400" baseline="-25000" dirty="0" smtClean="0">
                  <a:solidFill>
                    <a:srgbClr val="FFFF00"/>
                  </a:solidFill>
                </a:rPr>
                <a:t> </a:t>
              </a:r>
              <a:endParaRPr lang="en-US" sz="2400" baseline="-25000" dirty="0">
                <a:solidFill>
                  <a:srgbClr val="FFFF00"/>
                </a:solidFill>
              </a:endParaRPr>
            </a:p>
            <a:p>
              <a:endParaRPr lang="en-US" sz="2400" b="1" baseline="-25000" dirty="0"/>
            </a:p>
          </p:txBody>
        </p:sp>
      </p:grp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63913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tory">
  <a:themeElements>
    <a:clrScheme name="Story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2C9C89"/>
      </a:accent6>
      <a:hlink>
        <a:srgbClr val="EC4D4D"/>
      </a:hlink>
      <a:folHlink>
        <a:srgbClr val="F8CE8A"/>
      </a:folHlink>
    </a:clrScheme>
    <a:fontScheme name="Story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Story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10000"/>
                <a:satMod val="150000"/>
                <a:lumMod val="120000"/>
              </a:schemeClr>
              <a:schemeClr val="phClr">
                <a:satMod val="350000"/>
                <a:lumMod val="150000"/>
              </a:schemeClr>
            </a:duotone>
          </a:blip>
          <a:tile tx="0" ty="0" sx="20000" sy="20000" flip="none" algn="ctr"/>
        </a:blipFill>
        <a:gradFill rotWithShape="1">
          <a:gsLst>
            <a:gs pos="0">
              <a:schemeClr val="phClr">
                <a:shade val="20000"/>
                <a:satMod val="130000"/>
              </a:schemeClr>
            </a:gs>
            <a:gs pos="50000">
              <a:schemeClr val="phClr">
                <a:shade val="90000"/>
                <a:satMod val="130000"/>
              </a:schemeClr>
            </a:gs>
            <a:gs pos="100000">
              <a:schemeClr val="phClr">
                <a:shade val="100000"/>
                <a:satMod val="200000"/>
                <a:lumMod val="120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2100000" sx="104000" sy="104000" algn="br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127000" dist="63500" dir="5400000" sx="103000" sy="103000" rotWithShape="0">
              <a:srgbClr val="000000">
                <a:alpha val="75000"/>
              </a:srgbClr>
            </a:outerShdw>
          </a:effectLst>
          <a:scene3d>
            <a:camera prst="perspectiveFront" fov="3000000"/>
            <a:lightRig rig="balanced" dir="t">
              <a:rot lat="0" lon="0" rev="18000000"/>
            </a:lightRig>
          </a:scene3d>
          <a:sp3d prstMaterial="plastic">
            <a:bevelT w="254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2">
            <a:duotone>
              <a:schemeClr val="phClr">
                <a:shade val="10000"/>
                <a:satMod val="150000"/>
              </a:schemeClr>
              <a:schemeClr val="phClr">
                <a:tint val="60000"/>
                <a:satMod val="400000"/>
                <a:lumMod val="11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Story.thmx</Template>
  <TotalTime>10847</TotalTime>
  <Words>1770</Words>
  <Application>Microsoft Macintosh PowerPoint</Application>
  <PresentationFormat>Presentazione su schermo (4:3)</PresentationFormat>
  <Paragraphs>387</Paragraphs>
  <Slides>21</Slides>
  <Notes>0</Notes>
  <HiddenSlides>0</HiddenSlides>
  <MMClips>0</MMClips>
  <ScaleCrop>false</ScaleCrop>
  <HeadingPairs>
    <vt:vector size="4" baseType="variant">
      <vt:variant>
        <vt:lpstr>Modello struttura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2" baseType="lpstr">
      <vt:lpstr>Story</vt:lpstr>
      <vt:lpstr> Getting Rid of Store-Buffers in TSO Analysis</vt:lpstr>
      <vt:lpstr>Sequential consistency memory model (SC) </vt:lpstr>
      <vt:lpstr>Total Store Ordering (TSO)</vt:lpstr>
      <vt:lpstr> Correct under SC -- Wrong  under TSO Dekker’s mutual exclusion protocol</vt:lpstr>
      <vt:lpstr>Verification for TSO?</vt:lpstr>
      <vt:lpstr>What is this talk about</vt:lpstr>
      <vt:lpstr>Diapositiva 7</vt:lpstr>
      <vt:lpstr>k-round (for each thread) reachability</vt:lpstr>
      <vt:lpstr>Compositional reasoning</vt:lpstr>
      <vt:lpstr>Getting rid of store-buffers</vt:lpstr>
      <vt:lpstr>Invariant:</vt:lpstr>
      <vt:lpstr>Simulation</vt:lpstr>
      <vt:lpstr>Skeleton of the translation</vt:lpstr>
      <vt:lpstr>Characteristics of the translation</vt:lpstr>
      <vt:lpstr>Bounding Store Ages</vt:lpstr>
      <vt:lpstr>Diapositiva 16</vt:lpstr>
      <vt:lpstr>Corollaries</vt:lpstr>
      <vt:lpstr>Tools for SC  Tools for TSO (our code-to-code translation as a plug-in)</vt:lpstr>
      <vt:lpstr>Experiments</vt:lpstr>
      <vt:lpstr>Diapositiva 20</vt:lpstr>
      <vt:lpstr> Conclusions</vt:lpstr>
    </vt:vector>
  </TitlesOfParts>
  <Company>University of Southampton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Rid of Store-buffers in the Analysis of Weak Memory-Models</dc:title>
  <dc:creator>Julian Field</dc:creator>
  <cp:lastModifiedBy>Gennaro Parlato</cp:lastModifiedBy>
  <cp:revision>325</cp:revision>
  <dcterms:created xsi:type="dcterms:W3CDTF">2011-08-31T09:19:40Z</dcterms:created>
  <dcterms:modified xsi:type="dcterms:W3CDTF">2011-08-31T09:20:43Z</dcterms:modified>
</cp:coreProperties>
</file>