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22" r:id="rId2"/>
    <p:sldId id="469" r:id="rId3"/>
    <p:sldId id="467" r:id="rId4"/>
    <p:sldId id="472" r:id="rId5"/>
    <p:sldId id="473" r:id="rId6"/>
    <p:sldId id="474" r:id="rId7"/>
    <p:sldId id="501" r:id="rId8"/>
    <p:sldId id="480" r:id="rId9"/>
    <p:sldId id="492" r:id="rId10"/>
    <p:sldId id="493" r:id="rId11"/>
    <p:sldId id="496" r:id="rId12"/>
    <p:sldId id="517" r:id="rId13"/>
    <p:sldId id="497" r:id="rId14"/>
    <p:sldId id="518" r:id="rId15"/>
    <p:sldId id="513" r:id="rId16"/>
    <p:sldId id="514" r:id="rId17"/>
    <p:sldId id="491" r:id="rId18"/>
    <p:sldId id="475" r:id="rId19"/>
    <p:sldId id="481" r:id="rId20"/>
    <p:sldId id="516" r:id="rId21"/>
    <p:sldId id="519" r:id="rId22"/>
    <p:sldId id="505" r:id="rId23"/>
    <p:sldId id="521" r:id="rId24"/>
    <p:sldId id="507" r:id="rId25"/>
    <p:sldId id="509" r:id="rId26"/>
    <p:sldId id="486" r:id="rId27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CC0099"/>
    <a:srgbClr val="00CC66"/>
    <a:srgbClr val="0099FF"/>
    <a:srgbClr val="33CC33"/>
    <a:srgbClr val="339933"/>
    <a:srgbClr val="FFFF99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98" autoAdjust="0"/>
    <p:restoredTop sz="92238" autoAdjust="0"/>
  </p:normalViewPr>
  <p:slideViewPr>
    <p:cSldViewPr>
      <p:cViewPr varScale="1">
        <p:scale>
          <a:sx n="71" d="100"/>
          <a:sy n="71" d="100"/>
        </p:scale>
        <p:origin x="-10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5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4" d="100"/>
        <a:sy n="54" d="100"/>
      </p:scale>
      <p:origin x="0" y="-1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09FD5-5A4F-4A93-AC6A-90DF1249C410}" type="datetimeFigureOut">
              <a:rPr lang="en-GB" smtClean="0"/>
              <a:pPr/>
              <a:t>11/12/17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5E72-00C4-4201-8956-859207294D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86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0E497-AE79-4E1B-B8CF-A55E96744664}" type="datetimeFigureOut">
              <a:rPr lang="en-GB" smtClean="0"/>
              <a:pPr/>
              <a:t>11/12/17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4BFA8-19A8-4C1D-B766-04788570588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13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C37D35-FC23-461C-9144-61A553DC6525}" type="slidenum">
              <a:rPr lang="en-US"/>
              <a:pPr/>
              <a:t>1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79550" y="744538"/>
            <a:ext cx="4905375" cy="3679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87065" y="4659916"/>
            <a:ext cx="6291705" cy="441522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Joint work with…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48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thread can only switch out of each thread at most k/2 times, so don’t need k tiles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3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thread can only switch out of each thread at most k/2 times, so don’t need k tiles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819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 called very</a:t>
            </a:r>
            <a:r>
              <a:rPr lang="en-US" baseline="0" dirty="0" smtClean="0"/>
              <a:t> simple or even very stupid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57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of back-end analysis, but current implementation optimized</a:t>
            </a:r>
            <a:r>
              <a:rPr lang="en-US" baseline="0" dirty="0" smtClean="0"/>
              <a:t> for lazy-</a:t>
            </a:r>
            <a:r>
              <a:rPr lang="en-US" baseline="0" dirty="0" err="1" smtClean="0"/>
              <a:t>cseq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302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97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“reduced </a:t>
            </a:r>
            <a:r>
              <a:rPr lang="en-US" dirty="0" err="1" smtClean="0"/>
              <a:t>interleavings</a:t>
            </a:r>
            <a:r>
              <a:rPr lang="en-US" baseline="0" dirty="0" smtClean="0"/>
              <a:t> instance”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65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two</a:t>
            </a:r>
            <a:r>
              <a:rPr lang="en-US" baseline="0" dirty="0" smtClean="0"/>
              <a:t> very hard examples (couldn’t find anything else…)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8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Rounds is one lower than required</a:t>
            </a:r>
            <a:r>
              <a:rPr lang="en-US" baseline="0" dirty="0" smtClean="0"/>
              <a:t> round bound (funny way we handle the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)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436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err="1" smtClean="0"/>
              <a:t>cbmc</a:t>
            </a:r>
            <a:r>
              <a:rPr lang="en-US" dirty="0" smtClean="0"/>
              <a:t> looks at one interleaving only, </a:t>
            </a:r>
            <a:r>
              <a:rPr lang="en-US" dirty="0" err="1" smtClean="0"/>
              <a:t>verismart</a:t>
            </a:r>
            <a:r>
              <a:rPr lang="en-US" dirty="0" smtClean="0"/>
              <a:t> at a sub-set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963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Conventional wisdom is that concurrency makes bug finding harder, because of </a:t>
            </a:r>
            <a:r>
              <a:rPr lang="en-US" dirty="0" err="1" smtClean="0"/>
              <a:t>sse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407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Sample size 8000 instances, sample size</a:t>
            </a:r>
            <a:r>
              <a:rPr lang="en-US" baseline="0" dirty="0" smtClean="0"/>
              <a:t> calculator says 6000 for 99%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199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6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based on </a:t>
            </a:r>
            <a:r>
              <a:rPr lang="en-US" dirty="0" err="1" smtClean="0"/>
              <a:t>Treiber’s</a:t>
            </a:r>
            <a:r>
              <a:rPr lang="en-US" dirty="0" smtClean="0"/>
              <a:t> stack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699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Easier because we only need three rounds….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 play with the numbers of cores to conjure up wall-clock</a:t>
            </a:r>
            <a:r>
              <a:rPr lang="en-US" baseline="0" dirty="0" smtClean="0"/>
              <a:t> speed-up. 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870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89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show how concurrency can make bug finding</a:t>
            </a:r>
            <a:r>
              <a:rPr lang="en-US" baseline="0" dirty="0" smtClean="0"/>
              <a:t> easier, by using concurrency to fight concurrency (if life gives you lemons, you make </a:t>
            </a:r>
            <a:r>
              <a:rPr lang="en-US" baseline="0" dirty="0" err="1" smtClean="0"/>
              <a:t>lemonad</a:t>
            </a:r>
            <a:r>
              <a:rPr lang="en-US" baseline="0" dirty="0" smtClean="0"/>
              <a:t>)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56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problem is to partition</a:t>
            </a:r>
            <a:r>
              <a:rPr lang="en-US" baseline="0" dirty="0" smtClean="0"/>
              <a:t> into *independent* tasks, because communication would kill all benefits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8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task competition as new contribution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175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is program, k</a:t>
            </a:r>
            <a:r>
              <a:rPr lang="en-US" baseline="0" dirty="0" smtClean="0"/>
              <a:t> is number of context switches, </a:t>
            </a:r>
            <a:r>
              <a:rPr lang="en-US" baseline="0" dirty="0" err="1" smtClean="0"/>
              <a:t>Ik</a:t>
            </a:r>
            <a:r>
              <a:rPr lang="en-US" baseline="0" dirty="0" smtClean="0"/>
              <a:t> is set of </a:t>
            </a:r>
            <a:r>
              <a:rPr lang="en-US" baseline="0" dirty="0" err="1" smtClean="0"/>
              <a:t>interleavings</a:t>
            </a:r>
            <a:r>
              <a:rPr lang="en-US" baseline="0" dirty="0" smtClean="0"/>
              <a:t> with at most k context switches. Note that P</a:t>
            </a:r>
            <a:r>
              <a:rPr lang="el-GR" baseline="0" dirty="0" smtClean="0"/>
              <a:t>ϑ</a:t>
            </a:r>
            <a:r>
              <a:rPr lang="en-US" baseline="0" dirty="0" smtClean="0"/>
              <a:t> allows more than k context switches, but each k-context switch interleaving of P can be simulated by a run of one P</a:t>
            </a:r>
            <a:r>
              <a:rPr lang="el-GR" baseline="0" dirty="0" smtClean="0"/>
              <a:t>ϑ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7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union</a:t>
            </a:r>
            <a:r>
              <a:rPr lang="en-US" baseline="0" dirty="0" smtClean="0"/>
              <a:t> of all </a:t>
            </a:r>
            <a:r>
              <a:rPr lang="en-US" baseline="0" dirty="0" err="1" smtClean="0"/>
              <a:t>interleavings</a:t>
            </a:r>
            <a:r>
              <a:rPr lang="en-US" baseline="0" dirty="0" smtClean="0"/>
              <a:t> of all </a:t>
            </a:r>
            <a:r>
              <a:rPr lang="en-US" baseline="0" dirty="0" err="1" smtClean="0"/>
              <a:t>r.i.l’s</a:t>
            </a:r>
            <a:r>
              <a:rPr lang="en-US" baseline="0" dirty="0" smtClean="0"/>
              <a:t> gives all </a:t>
            </a:r>
            <a:r>
              <a:rPr lang="en-US" baseline="0" dirty="0" err="1" smtClean="0"/>
              <a:t>interleavings</a:t>
            </a:r>
            <a:r>
              <a:rPr lang="en-US" baseline="0" dirty="0" smtClean="0"/>
              <a:t> of original program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983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r>
              <a:rPr lang="en-US" baseline="0" dirty="0" smtClean="0"/>
              <a:t> makes presentation easier, and our current implementation is also based on this, but the approach is more general because we reuse the verification backend off the shelf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19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Tiles, as in compiler classes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21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4572000"/>
            <a:ext cx="9144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14350" indent="-514350" algn="ctr">
              <a:buNone/>
              <a:defRPr/>
            </a:pPr>
            <a:r>
              <a:rPr lang="en-GB" sz="3200" dirty="0" smtClean="0">
                <a:latin typeface="Arial" charset="0"/>
                <a:cs typeface="Arial" charset="0"/>
              </a:rPr>
              <a:t>Bernd Fischer</a:t>
            </a:r>
          </a:p>
          <a:p>
            <a:pPr marL="514350" marR="0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>
                <a:latin typeface="Arial" charset="0"/>
                <a:cs typeface="Arial" charset="0"/>
              </a:rPr>
              <a:t>ESS Group, ECS, University of Southampton</a:t>
            </a:r>
          </a:p>
          <a:p>
            <a:pPr marL="514350" marR="0" indent="-51435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>
                <a:latin typeface="Lucida Console" pitchFamily="49" charset="0"/>
                <a:cs typeface="Courier New" pitchFamily="49" charset="0"/>
              </a:rPr>
              <a:t>b.fischer@ecs.soton.ac.uk</a:t>
            </a:r>
          </a:p>
          <a:p>
            <a:pPr marL="514350" indent="-514350" algn="ctr">
              <a:spcBef>
                <a:spcPts val="1200"/>
              </a:spcBef>
              <a:buNone/>
              <a:defRPr/>
            </a:pPr>
            <a:endParaRPr lang="en-GB" sz="3200" dirty="0" smtClean="0">
              <a:latin typeface="Arial" charset="0"/>
              <a:cs typeface="Arial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17526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4400" b="1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Research Overview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19063"/>
            <a:ext cx="2209800" cy="6281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19063"/>
            <a:ext cx="6477000" cy="6281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839200" cy="719137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305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305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19063"/>
            <a:ext cx="88392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5" name="Picture 16" descr="US_Horizontal RGB 300dpi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6792"/>
          <a:stretch>
            <a:fillRect/>
          </a:stretch>
        </p:blipFill>
        <p:spPr bwMode="auto">
          <a:xfrm>
            <a:off x="8382000" y="147638"/>
            <a:ext cx="5334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MT Extra" pitchFamily="18" charset="2"/>
        <a:buChar char="&gt;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0" y="0"/>
            <a:ext cx="1371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2743200"/>
            <a:ext cx="9144000" cy="424586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s-ES" sz="2800" dirty="0" err="1" smtClean="0"/>
              <a:t>Truc</a:t>
            </a:r>
            <a:r>
              <a:rPr lang="es-ES" sz="2800" dirty="0" smtClean="0"/>
              <a:t> L. </a:t>
            </a:r>
            <a:r>
              <a:rPr lang="es-ES" sz="2800" dirty="0" err="1" smtClean="0"/>
              <a:t>Nguyen</a:t>
            </a:r>
            <a:r>
              <a:rPr lang="en-US" sz="2800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1</a:t>
            </a:r>
            <a:r>
              <a:rPr lang="es-ES" sz="2800" dirty="0" smtClean="0"/>
              <a:t>, Peter </a:t>
            </a:r>
            <a:r>
              <a:rPr lang="es-ES" sz="2800" dirty="0" err="1" smtClean="0"/>
              <a:t>Schrammel</a:t>
            </a:r>
            <a:r>
              <a:rPr lang="en-US" sz="2800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2</a:t>
            </a:r>
            <a:r>
              <a:rPr lang="es-ES" sz="2800" dirty="0" smtClean="0"/>
              <a:t>, </a:t>
            </a:r>
            <a:r>
              <a:rPr lang="en-US" sz="2800" b="1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Bernd Fischer</a:t>
            </a:r>
            <a:r>
              <a:rPr lang="en-US" sz="2800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3</a:t>
            </a:r>
            <a:r>
              <a:rPr lang="en-US" sz="28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, Salvatore La Torre</a:t>
            </a:r>
            <a:r>
              <a:rPr lang="en-US" sz="2800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4</a:t>
            </a:r>
            <a:r>
              <a:rPr lang="en-US" sz="28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Gennaro</a:t>
            </a:r>
            <a:r>
              <a:rPr lang="en-US" sz="28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Parlato</a:t>
            </a:r>
            <a:r>
              <a:rPr lang="en-US" sz="2800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1</a:t>
            </a:r>
            <a:endParaRPr lang="en-US" sz="2800" dirty="0" smtClean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 smtClean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 University of Southampton, United Kingdom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University of Sussex, United Kingdom</a:t>
            </a:r>
            <a:endParaRPr lang="en-US" dirty="0" smtClean="0">
              <a:solidFill>
                <a:prstClr val="black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  <a:p>
            <a:pPr lvl="0"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3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 Stellenbosch University, South Africa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4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 </a:t>
            </a:r>
            <a:r>
              <a:rPr lang="it-IT" dirty="0" smtClean="0"/>
              <a:t>Universita degli Studi di Salerno, Italy</a:t>
            </a:r>
            <a:endParaRPr lang="en-US" dirty="0" smtClean="0">
              <a:solidFill>
                <a:prstClr val="black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  <a:p>
            <a:pPr lvl="0"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>
              <a:solidFill>
                <a:prstClr val="black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  <a:p>
            <a:pPr lvl="0"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baseline="30000" dirty="0" smtClean="0">
              <a:solidFill>
                <a:prstClr val="black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685800"/>
            <a:ext cx="9143999" cy="16764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ZA" sz="3600" b="1" dirty="0">
                <a:solidFill>
                  <a:srgbClr val="FF0000"/>
                </a:solidFill>
                <a:ea typeface="WenQuanYi Zen Hei" charset="0"/>
                <a:cs typeface="WenQuanYi Zen Hei" charset="0"/>
              </a:rPr>
              <a:t>Parallel Bug-finding </a:t>
            </a:r>
            <a:r>
              <a:rPr lang="en-ZA" sz="3600" b="1" dirty="0" smtClean="0">
                <a:solidFill>
                  <a:srgbClr val="FF0000"/>
                </a:solidFill>
                <a:ea typeface="WenQuanYi Zen Hei" charset="0"/>
                <a:cs typeface="WenQuanYi Zen Hei" charset="0"/>
              </a:rPr>
              <a:t>in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ZA" sz="3600" b="1" dirty="0" smtClean="0">
                <a:solidFill>
                  <a:srgbClr val="FF0000"/>
                </a:solidFill>
                <a:ea typeface="WenQuanYi Zen Hei" charset="0"/>
                <a:cs typeface="WenQuanYi Zen Hei" charset="0"/>
              </a:rPr>
              <a:t>Concurrent </a:t>
            </a:r>
            <a:r>
              <a:rPr lang="en-ZA" sz="3600" b="1" dirty="0">
                <a:solidFill>
                  <a:srgbClr val="FF0000"/>
                </a:solidFill>
                <a:ea typeface="WenQuanYi Zen Hei" charset="0"/>
                <a:cs typeface="WenQuanYi Zen Hei" charset="0"/>
              </a:rPr>
              <a:t>Programs </a:t>
            </a:r>
            <a:r>
              <a:rPr lang="en-ZA" sz="3600" b="1" dirty="0" smtClean="0">
                <a:solidFill>
                  <a:srgbClr val="FF0000"/>
                </a:solidFill>
                <a:ea typeface="WenQuanYi Zen Hei" charset="0"/>
                <a:cs typeface="WenQuanYi Zen Hei" charset="0"/>
              </a:rPr>
              <a:t>via </a:t>
            </a:r>
            <a:r>
              <a:rPr lang="en-ZA" sz="3600" b="1" dirty="0">
                <a:solidFill>
                  <a:srgbClr val="FF0000"/>
                </a:solidFill>
                <a:ea typeface="WenQuanYi Zen Hei" charset="0"/>
                <a:cs typeface="WenQuanYi Zen Hei" charset="0"/>
              </a:rPr>
              <a:t/>
            </a:r>
            <a:br>
              <a:rPr lang="en-ZA" sz="3600" b="1" dirty="0">
                <a:solidFill>
                  <a:srgbClr val="FF0000"/>
                </a:solidFill>
                <a:ea typeface="WenQuanYi Zen Hei" charset="0"/>
                <a:cs typeface="WenQuanYi Zen Hei" charset="0"/>
              </a:rPr>
            </a:br>
            <a:r>
              <a:rPr lang="en-ZA" sz="3600" b="1" dirty="0">
                <a:solidFill>
                  <a:srgbClr val="FF0000"/>
                </a:solidFill>
                <a:ea typeface="WenQuanYi Zen Hei" charset="0"/>
                <a:cs typeface="WenQuanYi Zen Hei" charset="0"/>
              </a:rPr>
              <a:t>Reduced Interleaving Instances</a:t>
            </a:r>
            <a:endParaRPr lang="en-US" sz="3600" b="1" dirty="0">
              <a:solidFill>
                <a:srgbClr val="FF0000"/>
              </a:solidFill>
              <a:ea typeface="WenQuanYi Zen Hei" charset="0"/>
              <a:cs typeface="WenQuanYi Zen Hei" charset="0"/>
            </a:endParaRPr>
          </a:p>
        </p:txBody>
      </p:sp>
      <p:pic>
        <p:nvPicPr>
          <p:cNvPr id="9" name="Picture 29" descr="US_Stacked RGB 30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5779579"/>
            <a:ext cx="2362200" cy="77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arine_blue _logo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896921"/>
            <a:ext cx="1968500" cy="427679"/>
          </a:xfrm>
          <a:prstGeom prst="rect">
            <a:avLst/>
          </a:prstGeom>
          <a:noFill/>
        </p:spPr>
      </p:pic>
      <p:pic>
        <p:nvPicPr>
          <p:cNvPr id="11" name="Picture 10" descr="logo3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715000"/>
            <a:ext cx="1370520" cy="8612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562600"/>
            <a:ext cx="1143000" cy="1143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Tiling threads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Assumption: </a:t>
            </a:r>
            <a:r>
              <a:rPr lang="en-US" b="1" dirty="0"/>
              <a:t>bounded concurrent programs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finite #</a:t>
            </a:r>
            <a:r>
              <a:rPr lang="en-US" dirty="0" err="1" smtClean="0"/>
              <a:t>stmts</a:t>
            </a:r>
            <a:endParaRPr lang="en-US" dirty="0" smtClean="0"/>
          </a:p>
          <a:p>
            <a:pPr>
              <a:spcBef>
                <a:spcPts val="576"/>
              </a:spcBef>
            </a:pPr>
            <a:r>
              <a:rPr lang="en-US" dirty="0" smtClean="0"/>
              <a:t>control can only go forward</a:t>
            </a:r>
            <a:endParaRPr lang="en-ZA" dirty="0" smtClean="0"/>
          </a:p>
          <a:p>
            <a:pPr lvl="1">
              <a:spcBef>
                <a:spcPts val="528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implifies analysis and tiling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944879" y="1413933"/>
            <a:ext cx="7818121" cy="3005667"/>
            <a:chOff x="792479" y="842433"/>
            <a:chExt cx="7818121" cy="3005667"/>
          </a:xfrm>
        </p:grpSpPr>
        <p:sp>
          <p:nvSpPr>
            <p:cNvPr id="83" name="Shape 550"/>
            <p:cNvSpPr/>
            <p:nvPr/>
          </p:nvSpPr>
          <p:spPr>
            <a:xfrm>
              <a:off x="7315200" y="880321"/>
              <a:ext cx="1188600" cy="29676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81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551"/>
            <p:cNvSpPr/>
            <p:nvPr/>
          </p:nvSpPr>
          <p:spPr>
            <a:xfrm>
              <a:off x="792479" y="890902"/>
              <a:ext cx="1188600" cy="295719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81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552"/>
            <p:cNvSpPr txBox="1"/>
            <p:nvPr/>
          </p:nvSpPr>
          <p:spPr>
            <a:xfrm>
              <a:off x="894643" y="878415"/>
              <a:ext cx="990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GB" sz="240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</a:t>
              </a:r>
            </a:p>
          </p:txBody>
        </p:sp>
        <p:sp>
          <p:nvSpPr>
            <p:cNvPr id="86" name="Shape 553"/>
            <p:cNvSpPr txBox="1"/>
            <p:nvPr/>
          </p:nvSpPr>
          <p:spPr>
            <a:xfrm>
              <a:off x="7475621" y="842433"/>
              <a:ext cx="876000" cy="346200"/>
            </a:xfrm>
            <a:prstGeom prst="rect">
              <a:avLst/>
            </a:prstGeom>
            <a:noFill/>
            <a:ln w="9525" cap="flat" cmpd="sng">
              <a:solidFill>
                <a:srgbClr val="FF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2400"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GB" sz="2400" baseline="-25000">
                  <a:latin typeface="Arial"/>
                  <a:ea typeface="Arial"/>
                  <a:cs typeface="Arial"/>
                  <a:sym typeface="Arial"/>
                </a:rPr>
                <a:t>N</a:t>
              </a:r>
            </a:p>
          </p:txBody>
        </p:sp>
        <p:sp>
          <p:nvSpPr>
            <p:cNvPr id="87" name="Shape 554"/>
            <p:cNvSpPr/>
            <p:nvPr/>
          </p:nvSpPr>
          <p:spPr>
            <a:xfrm>
              <a:off x="2545080" y="880321"/>
              <a:ext cx="1188599" cy="29676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81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555"/>
            <p:cNvSpPr/>
            <p:nvPr/>
          </p:nvSpPr>
          <p:spPr>
            <a:xfrm>
              <a:off x="5562600" y="876300"/>
              <a:ext cx="1188600" cy="29718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81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556"/>
            <p:cNvSpPr txBox="1"/>
            <p:nvPr/>
          </p:nvSpPr>
          <p:spPr>
            <a:xfrm>
              <a:off x="5715000" y="842916"/>
              <a:ext cx="876000" cy="346200"/>
            </a:xfrm>
            <a:prstGeom prst="rect">
              <a:avLst/>
            </a:prstGeom>
            <a:noFill/>
            <a:ln w="9525" cap="flat" cmpd="sng">
              <a:solidFill>
                <a:srgbClr val="FF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2400"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GB" sz="2400" baseline="-25000">
                  <a:latin typeface="Arial"/>
                  <a:ea typeface="Arial"/>
                  <a:cs typeface="Arial"/>
                  <a:sym typeface="Arial"/>
                </a:rPr>
                <a:t>N-1</a:t>
              </a:r>
            </a:p>
          </p:txBody>
        </p:sp>
        <p:sp>
          <p:nvSpPr>
            <p:cNvPr id="90" name="Shape 557"/>
            <p:cNvSpPr txBox="1"/>
            <p:nvPr/>
          </p:nvSpPr>
          <p:spPr>
            <a:xfrm>
              <a:off x="2647243" y="878415"/>
              <a:ext cx="990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GB" sz="2400" baseline="-25000"/>
                <a:t>1</a:t>
              </a:r>
              <a:r>
                <a:rPr lang="en-GB" sz="240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id="91" name="Shape 558"/>
            <p:cNvSpPr txBox="1"/>
            <p:nvPr/>
          </p:nvSpPr>
          <p:spPr>
            <a:xfrm rot="5400000">
              <a:off x="4336800" y="2127000"/>
              <a:ext cx="8148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A5A5A5"/>
                </a:buClr>
                <a:buSzPct val="25000"/>
                <a:buFont typeface="Arial"/>
                <a:buNone/>
              </a:pPr>
              <a:r>
                <a:rPr lang="en-GB" sz="3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</a:p>
          </p:txBody>
        </p:sp>
        <p:sp>
          <p:nvSpPr>
            <p:cNvPr id="92" name="Shape 559"/>
            <p:cNvSpPr txBox="1"/>
            <p:nvPr/>
          </p:nvSpPr>
          <p:spPr>
            <a:xfrm>
              <a:off x="838200" y="1489800"/>
              <a:ext cx="1219200" cy="232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lang="en-GB" dirty="0" smtClean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  <a:endParaRPr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s-1</a:t>
              </a: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>
                <a:lnSpc>
                  <a:spcPct val="150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-GB" dirty="0" err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 err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</a:t>
              </a: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</p:txBody>
        </p:sp>
        <p:sp>
          <p:nvSpPr>
            <p:cNvPr id="93" name="Shape 561"/>
            <p:cNvSpPr txBox="1"/>
            <p:nvPr/>
          </p:nvSpPr>
          <p:spPr>
            <a:xfrm>
              <a:off x="2667000" y="1489800"/>
              <a:ext cx="1219200" cy="232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lang="en-GB" dirty="0" smtClean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  <a:endParaRPr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t-1</a:t>
              </a: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-GB" dirty="0" err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 err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</p:txBody>
        </p:sp>
        <p:sp>
          <p:nvSpPr>
            <p:cNvPr id="94" name="Shape 562"/>
            <p:cNvSpPr txBox="1"/>
            <p:nvPr/>
          </p:nvSpPr>
          <p:spPr>
            <a:xfrm>
              <a:off x="5638800" y="1489800"/>
              <a:ext cx="1219200" cy="232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  <a:endPara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 smtClean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u-1</a:t>
              </a: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-GB" dirty="0" err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 err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</a:t>
              </a: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</p:txBody>
        </p:sp>
        <p:sp>
          <p:nvSpPr>
            <p:cNvPr id="95" name="Shape 563"/>
            <p:cNvSpPr txBox="1"/>
            <p:nvPr/>
          </p:nvSpPr>
          <p:spPr>
            <a:xfrm>
              <a:off x="7391400" y="1489800"/>
              <a:ext cx="1219200" cy="2320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</a:t>
              </a:r>
              <a:endPara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GB" dirty="0" smtClean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 smtClean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v-1</a:t>
              </a: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  <a:p>
              <a:pPr lvl="0" rtl="0">
                <a:lnSpc>
                  <a:spcPct val="150000"/>
                </a:lnSpc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-GB" dirty="0" err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stmt</a:t>
              </a:r>
              <a:r>
                <a:rPr lang="en-GB" baseline="-25000" dirty="0" err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v</a:t>
              </a:r>
              <a:r>
                <a:rPr lang="en-GB" dirty="0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75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Tiling threads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916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Tiles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tile</a:t>
            </a:r>
            <a:r>
              <a:rPr lang="en-US" dirty="0" smtClean="0"/>
              <a:t>: (contiguous) subset of visible statements</a:t>
            </a:r>
          </a:p>
          <a:p>
            <a:pPr lvl="1">
              <a:spcBef>
                <a:spcPts val="528"/>
              </a:spcBef>
              <a:buClr>
                <a:schemeClr val="tx1"/>
              </a:buClr>
            </a:pPr>
            <a:r>
              <a:rPr lang="en-US" dirty="0" smtClean="0"/>
              <a:t>other tile types possible: random subsets, data-flow driven, …</a:t>
            </a:r>
          </a:p>
          <a:p>
            <a:pPr>
              <a:spcBef>
                <a:spcPts val="528"/>
              </a:spcBef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tiling</a:t>
            </a:r>
            <a:r>
              <a:rPr lang="en-US" dirty="0" smtClean="0"/>
              <a:t>: partition of program into tiles</a:t>
            </a:r>
          </a:p>
          <a:p>
            <a:pPr>
              <a:spcBef>
                <a:spcPts val="528"/>
              </a:spcBef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uniform window tiling</a:t>
            </a:r>
            <a:r>
              <a:rPr lang="en-US" dirty="0" smtClean="0"/>
              <a:t>: all tiles have same size</a:t>
            </a:r>
          </a:p>
          <a:p>
            <a:pPr lvl="1">
              <a:spcBef>
                <a:spcPts val="528"/>
              </a:spcBef>
              <a:buClr>
                <a:schemeClr val="tx1"/>
              </a:buClr>
            </a:pPr>
            <a:r>
              <a:rPr lang="en-US" dirty="0" smtClean="0"/>
              <a:t>number of visible statements</a:t>
            </a: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83" name="Shape 550"/>
          <p:cNvSpPr/>
          <p:nvPr/>
        </p:nvSpPr>
        <p:spPr>
          <a:xfrm>
            <a:off x="7467600" y="1451821"/>
            <a:ext cx="1188600" cy="2967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551"/>
          <p:cNvSpPr/>
          <p:nvPr/>
        </p:nvSpPr>
        <p:spPr>
          <a:xfrm>
            <a:off x="944879" y="1462402"/>
            <a:ext cx="1188600" cy="295719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552"/>
          <p:cNvSpPr txBox="1"/>
          <p:nvPr/>
        </p:nvSpPr>
        <p:spPr>
          <a:xfrm>
            <a:off x="1047043" y="1449915"/>
            <a:ext cx="9906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</a:p>
        </p:txBody>
      </p:sp>
      <p:sp>
        <p:nvSpPr>
          <p:cNvPr id="86" name="Shape 553"/>
          <p:cNvSpPr txBox="1"/>
          <p:nvPr/>
        </p:nvSpPr>
        <p:spPr>
          <a:xfrm>
            <a:off x="7628021" y="1413933"/>
            <a:ext cx="876000" cy="346200"/>
          </a:xfrm>
          <a:prstGeom prst="rect">
            <a:avLst/>
          </a:prstGeom>
          <a:noFill/>
          <a:ln w="9525" cap="flat" cmpd="sng">
            <a:solidFill>
              <a:srgbClr val="FF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87" name="Shape 554"/>
          <p:cNvSpPr/>
          <p:nvPr/>
        </p:nvSpPr>
        <p:spPr>
          <a:xfrm>
            <a:off x="2697480" y="1451821"/>
            <a:ext cx="1188599" cy="2967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555"/>
          <p:cNvSpPr/>
          <p:nvPr/>
        </p:nvSpPr>
        <p:spPr>
          <a:xfrm>
            <a:off x="5715000" y="1447800"/>
            <a:ext cx="1188600" cy="2971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556"/>
          <p:cNvSpPr txBox="1"/>
          <p:nvPr/>
        </p:nvSpPr>
        <p:spPr>
          <a:xfrm>
            <a:off x="5867400" y="1414416"/>
            <a:ext cx="876000" cy="346200"/>
          </a:xfrm>
          <a:prstGeom prst="rect">
            <a:avLst/>
          </a:prstGeom>
          <a:noFill/>
          <a:ln w="9525" cap="flat" cmpd="sng">
            <a:solidFill>
              <a:srgbClr val="FF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latin typeface="Arial"/>
                <a:ea typeface="Arial"/>
                <a:cs typeface="Arial"/>
                <a:sym typeface="Arial"/>
              </a:rPr>
              <a:t>N-1</a:t>
            </a:r>
          </a:p>
        </p:txBody>
      </p:sp>
      <p:sp>
        <p:nvSpPr>
          <p:cNvPr id="90" name="Shape 557"/>
          <p:cNvSpPr txBox="1"/>
          <p:nvPr/>
        </p:nvSpPr>
        <p:spPr>
          <a:xfrm>
            <a:off x="2799643" y="1449915"/>
            <a:ext cx="9906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/>
              <a:t>1</a:t>
            </a:r>
            <a:r>
              <a:rPr lang="en-GB" sz="24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1" name="Shape 558"/>
          <p:cNvSpPr txBox="1"/>
          <p:nvPr/>
        </p:nvSpPr>
        <p:spPr>
          <a:xfrm rot="5400000">
            <a:off x="4489200" y="2698500"/>
            <a:ext cx="814800" cy="4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GB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8" name="Shape 581"/>
          <p:cNvSpPr/>
          <p:nvPr/>
        </p:nvSpPr>
        <p:spPr>
          <a:xfrm>
            <a:off x="944879" y="2285999"/>
            <a:ext cx="1188600" cy="649927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581"/>
          <p:cNvSpPr/>
          <p:nvPr/>
        </p:nvSpPr>
        <p:spPr>
          <a:xfrm>
            <a:off x="945000" y="3150915"/>
            <a:ext cx="1188600" cy="659086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581"/>
          <p:cNvSpPr/>
          <p:nvPr/>
        </p:nvSpPr>
        <p:spPr>
          <a:xfrm>
            <a:off x="2697600" y="2286001"/>
            <a:ext cx="1188600" cy="327494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581"/>
          <p:cNvSpPr/>
          <p:nvPr/>
        </p:nvSpPr>
        <p:spPr>
          <a:xfrm>
            <a:off x="2697479" y="3061297"/>
            <a:ext cx="1188600" cy="327494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581"/>
          <p:cNvSpPr/>
          <p:nvPr/>
        </p:nvSpPr>
        <p:spPr>
          <a:xfrm>
            <a:off x="5715000" y="2286000"/>
            <a:ext cx="1188600" cy="327494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581"/>
          <p:cNvSpPr/>
          <p:nvPr/>
        </p:nvSpPr>
        <p:spPr>
          <a:xfrm>
            <a:off x="5715000" y="3146894"/>
            <a:ext cx="1188600" cy="663106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581"/>
          <p:cNvSpPr/>
          <p:nvPr/>
        </p:nvSpPr>
        <p:spPr>
          <a:xfrm>
            <a:off x="7467600" y="2689694"/>
            <a:ext cx="1188600" cy="739306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581"/>
          <p:cNvSpPr/>
          <p:nvPr/>
        </p:nvSpPr>
        <p:spPr>
          <a:xfrm>
            <a:off x="7467600" y="3886200"/>
            <a:ext cx="1188600" cy="327494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581"/>
          <p:cNvSpPr/>
          <p:nvPr/>
        </p:nvSpPr>
        <p:spPr>
          <a:xfrm>
            <a:off x="5715000" y="3886200"/>
            <a:ext cx="1188600" cy="327494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581"/>
          <p:cNvSpPr/>
          <p:nvPr/>
        </p:nvSpPr>
        <p:spPr>
          <a:xfrm>
            <a:off x="2697600" y="3886200"/>
            <a:ext cx="1188600" cy="327494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581"/>
          <p:cNvSpPr/>
          <p:nvPr/>
        </p:nvSpPr>
        <p:spPr>
          <a:xfrm>
            <a:off x="945000" y="3886200"/>
            <a:ext cx="1188600" cy="327494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581"/>
          <p:cNvSpPr/>
          <p:nvPr/>
        </p:nvSpPr>
        <p:spPr>
          <a:xfrm>
            <a:off x="2697479" y="3473748"/>
            <a:ext cx="1188600" cy="327494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581"/>
          <p:cNvSpPr/>
          <p:nvPr/>
        </p:nvSpPr>
        <p:spPr>
          <a:xfrm>
            <a:off x="2697548" y="2677768"/>
            <a:ext cx="1188600" cy="327494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581"/>
          <p:cNvSpPr/>
          <p:nvPr/>
        </p:nvSpPr>
        <p:spPr>
          <a:xfrm>
            <a:off x="5711100" y="2716447"/>
            <a:ext cx="1188600" cy="327494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581"/>
          <p:cNvSpPr/>
          <p:nvPr/>
        </p:nvSpPr>
        <p:spPr>
          <a:xfrm>
            <a:off x="7467600" y="2267467"/>
            <a:ext cx="1188600" cy="327494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581"/>
          <p:cNvSpPr/>
          <p:nvPr/>
        </p:nvSpPr>
        <p:spPr>
          <a:xfrm>
            <a:off x="7467600" y="3499175"/>
            <a:ext cx="1188600" cy="327494"/>
          </a:xfrm>
          <a:prstGeom prst="rect">
            <a:avLst/>
          </a:prstGeom>
          <a:solidFill>
            <a:srgbClr val="D9D9D9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561"/>
          <p:cNvSpPr txBox="1"/>
          <p:nvPr/>
        </p:nvSpPr>
        <p:spPr>
          <a:xfrm>
            <a:off x="28194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94" name="Shape 562"/>
          <p:cNvSpPr txBox="1"/>
          <p:nvPr/>
        </p:nvSpPr>
        <p:spPr>
          <a:xfrm>
            <a:off x="57912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95" name="Shape 563"/>
          <p:cNvSpPr txBox="1"/>
          <p:nvPr/>
        </p:nvSpPr>
        <p:spPr>
          <a:xfrm>
            <a:off x="75438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92" name="Shape 559"/>
          <p:cNvSpPr txBox="1"/>
          <p:nvPr/>
        </p:nvSpPr>
        <p:spPr>
          <a:xfrm>
            <a:off x="9906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9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Tiling threads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0678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Tile </a:t>
            </a:r>
            <a:r>
              <a:rPr lang="en-US" b="1" dirty="0" smtClean="0"/>
              <a:t>selection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z-selection</a:t>
            </a:r>
            <a:r>
              <a:rPr lang="en-US" dirty="0"/>
              <a:t>: subset of </a:t>
            </a:r>
            <a:r>
              <a:rPr lang="en-US" dirty="0" smtClean="0"/>
              <a:t>z </a:t>
            </a:r>
            <a:r>
              <a:rPr lang="en-US" dirty="0"/>
              <a:t>tiles for each thread</a:t>
            </a:r>
          </a:p>
          <a:p>
            <a:pPr lvl="1">
              <a:spcBef>
                <a:spcPts val="528"/>
              </a:spcBef>
              <a:buClr>
                <a:schemeClr val="tx1"/>
              </a:buClr>
            </a:pPr>
            <a:r>
              <a:rPr lang="en-US" b="1" dirty="0" smtClean="0"/>
              <a:t>context switches </a:t>
            </a:r>
            <a:r>
              <a:rPr lang="en-US" dirty="0" smtClean="0"/>
              <a:t>are </a:t>
            </a:r>
            <a:r>
              <a:rPr lang="en-US" b="1" dirty="0" smtClean="0"/>
              <a:t>only</a:t>
            </a:r>
            <a:r>
              <a:rPr lang="en-US" dirty="0" smtClean="0"/>
              <a:t> allowed from </a:t>
            </a:r>
            <a:r>
              <a:rPr lang="en-US" b="1" dirty="0" smtClean="0"/>
              <a:t>selected tiles</a:t>
            </a:r>
          </a:p>
          <a:p>
            <a:pPr lvl="1">
              <a:spcBef>
                <a:spcPts val="528"/>
              </a:spcBef>
              <a:buClr>
                <a:schemeClr val="tx1"/>
              </a:buClr>
              <a:buSzPct val="90000"/>
              <a:buFont typeface="Symbol" panose="05050102010706020507" pitchFamily="18" charset="2"/>
              <a:buChar char="Þ"/>
            </a:pPr>
            <a:r>
              <a:rPr lang="en-US" dirty="0" smtClean="0"/>
              <a:t>context switches can only go into other selected tiles </a:t>
            </a:r>
            <a:br>
              <a:rPr lang="en-US" dirty="0" smtClean="0"/>
            </a:br>
            <a:r>
              <a:rPr lang="en-US" dirty="0" smtClean="0"/>
              <a:t>(or first thread statement)</a:t>
            </a:r>
          </a:p>
          <a:p>
            <a:pPr>
              <a:spcBef>
                <a:spcPts val="528"/>
              </a:spcBef>
              <a:buClr>
                <a:schemeClr val="tx1"/>
              </a:buClr>
            </a:pPr>
            <a:r>
              <a:rPr lang="en-US" dirty="0" smtClean="0"/>
              <a:t>each z-selection specifies a </a:t>
            </a:r>
            <a:r>
              <a:rPr lang="en-US" b="1" dirty="0" smtClean="0">
                <a:solidFill>
                  <a:srgbClr val="0000FF"/>
                </a:solidFill>
              </a:rPr>
              <a:t>reduced interleaving instance</a:t>
            </a:r>
          </a:p>
        </p:txBody>
      </p:sp>
      <p:sp>
        <p:nvSpPr>
          <p:cNvPr id="83" name="Shape 550"/>
          <p:cNvSpPr/>
          <p:nvPr/>
        </p:nvSpPr>
        <p:spPr>
          <a:xfrm>
            <a:off x="7467600" y="1451821"/>
            <a:ext cx="1188600" cy="2967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551"/>
          <p:cNvSpPr/>
          <p:nvPr/>
        </p:nvSpPr>
        <p:spPr>
          <a:xfrm>
            <a:off x="944879" y="1462402"/>
            <a:ext cx="1188600" cy="295719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552"/>
          <p:cNvSpPr txBox="1"/>
          <p:nvPr/>
        </p:nvSpPr>
        <p:spPr>
          <a:xfrm>
            <a:off x="1047043" y="1449915"/>
            <a:ext cx="9906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</a:p>
        </p:txBody>
      </p:sp>
      <p:sp>
        <p:nvSpPr>
          <p:cNvPr id="86" name="Shape 553"/>
          <p:cNvSpPr txBox="1"/>
          <p:nvPr/>
        </p:nvSpPr>
        <p:spPr>
          <a:xfrm>
            <a:off x="7628021" y="1413933"/>
            <a:ext cx="876000" cy="346200"/>
          </a:xfrm>
          <a:prstGeom prst="rect">
            <a:avLst/>
          </a:prstGeom>
          <a:noFill/>
          <a:ln w="9525" cap="flat" cmpd="sng">
            <a:solidFill>
              <a:srgbClr val="FF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87" name="Shape 554"/>
          <p:cNvSpPr/>
          <p:nvPr/>
        </p:nvSpPr>
        <p:spPr>
          <a:xfrm>
            <a:off x="2697480" y="1451821"/>
            <a:ext cx="1188599" cy="2967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555"/>
          <p:cNvSpPr/>
          <p:nvPr/>
        </p:nvSpPr>
        <p:spPr>
          <a:xfrm>
            <a:off x="5715000" y="1447800"/>
            <a:ext cx="1188600" cy="2971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556"/>
          <p:cNvSpPr txBox="1"/>
          <p:nvPr/>
        </p:nvSpPr>
        <p:spPr>
          <a:xfrm>
            <a:off x="5867400" y="1414416"/>
            <a:ext cx="876000" cy="346200"/>
          </a:xfrm>
          <a:prstGeom prst="rect">
            <a:avLst/>
          </a:prstGeom>
          <a:noFill/>
          <a:ln w="9525" cap="flat" cmpd="sng">
            <a:solidFill>
              <a:srgbClr val="FF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latin typeface="Arial"/>
                <a:ea typeface="Arial"/>
                <a:cs typeface="Arial"/>
                <a:sym typeface="Arial"/>
              </a:rPr>
              <a:t>N-1</a:t>
            </a:r>
          </a:p>
        </p:txBody>
      </p:sp>
      <p:sp>
        <p:nvSpPr>
          <p:cNvPr id="90" name="Shape 557"/>
          <p:cNvSpPr txBox="1"/>
          <p:nvPr/>
        </p:nvSpPr>
        <p:spPr>
          <a:xfrm>
            <a:off x="2799643" y="1449915"/>
            <a:ext cx="9906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/>
              <a:t>1</a:t>
            </a:r>
            <a:r>
              <a:rPr lang="en-GB" sz="24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1" name="Shape 558"/>
          <p:cNvSpPr txBox="1"/>
          <p:nvPr/>
        </p:nvSpPr>
        <p:spPr>
          <a:xfrm rot="5400000">
            <a:off x="4489200" y="2698500"/>
            <a:ext cx="814800" cy="4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GB" sz="3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8" name="Shape 581"/>
          <p:cNvSpPr/>
          <p:nvPr/>
        </p:nvSpPr>
        <p:spPr>
          <a:xfrm>
            <a:off x="944879" y="2285999"/>
            <a:ext cx="1188600" cy="64992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581"/>
          <p:cNvSpPr/>
          <p:nvPr/>
        </p:nvSpPr>
        <p:spPr>
          <a:xfrm>
            <a:off x="945000" y="3150915"/>
            <a:ext cx="1188600" cy="659086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581"/>
          <p:cNvSpPr/>
          <p:nvPr/>
        </p:nvSpPr>
        <p:spPr>
          <a:xfrm>
            <a:off x="2697600" y="2286001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581"/>
          <p:cNvSpPr/>
          <p:nvPr/>
        </p:nvSpPr>
        <p:spPr>
          <a:xfrm>
            <a:off x="2697479" y="3061297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581"/>
          <p:cNvSpPr/>
          <p:nvPr/>
        </p:nvSpPr>
        <p:spPr>
          <a:xfrm>
            <a:off x="5715000" y="2286000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581"/>
          <p:cNvSpPr/>
          <p:nvPr/>
        </p:nvSpPr>
        <p:spPr>
          <a:xfrm>
            <a:off x="5715000" y="3146894"/>
            <a:ext cx="1188600" cy="66310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581"/>
          <p:cNvSpPr/>
          <p:nvPr/>
        </p:nvSpPr>
        <p:spPr>
          <a:xfrm>
            <a:off x="7467600" y="2689694"/>
            <a:ext cx="1188600" cy="73930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581"/>
          <p:cNvSpPr/>
          <p:nvPr/>
        </p:nvSpPr>
        <p:spPr>
          <a:xfrm>
            <a:off x="7467600" y="3886200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581"/>
          <p:cNvSpPr/>
          <p:nvPr/>
        </p:nvSpPr>
        <p:spPr>
          <a:xfrm>
            <a:off x="5715000" y="3886200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581"/>
          <p:cNvSpPr/>
          <p:nvPr/>
        </p:nvSpPr>
        <p:spPr>
          <a:xfrm>
            <a:off x="2697600" y="3886200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581"/>
          <p:cNvSpPr/>
          <p:nvPr/>
        </p:nvSpPr>
        <p:spPr>
          <a:xfrm>
            <a:off x="945000" y="3886200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581"/>
          <p:cNvSpPr/>
          <p:nvPr/>
        </p:nvSpPr>
        <p:spPr>
          <a:xfrm>
            <a:off x="2697479" y="3473748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581"/>
          <p:cNvSpPr/>
          <p:nvPr/>
        </p:nvSpPr>
        <p:spPr>
          <a:xfrm>
            <a:off x="2697548" y="2677768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581"/>
          <p:cNvSpPr/>
          <p:nvPr/>
        </p:nvSpPr>
        <p:spPr>
          <a:xfrm>
            <a:off x="5711100" y="2716447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581"/>
          <p:cNvSpPr/>
          <p:nvPr/>
        </p:nvSpPr>
        <p:spPr>
          <a:xfrm>
            <a:off x="7467600" y="2267467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581"/>
          <p:cNvSpPr/>
          <p:nvPr/>
        </p:nvSpPr>
        <p:spPr>
          <a:xfrm>
            <a:off x="7467600" y="3499175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561"/>
          <p:cNvSpPr txBox="1"/>
          <p:nvPr/>
        </p:nvSpPr>
        <p:spPr>
          <a:xfrm>
            <a:off x="28194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94" name="Shape 562"/>
          <p:cNvSpPr txBox="1"/>
          <p:nvPr/>
        </p:nvSpPr>
        <p:spPr>
          <a:xfrm>
            <a:off x="57912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95" name="Shape 563"/>
          <p:cNvSpPr txBox="1"/>
          <p:nvPr/>
        </p:nvSpPr>
        <p:spPr>
          <a:xfrm>
            <a:off x="75438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92" name="Shape 559"/>
          <p:cNvSpPr txBox="1"/>
          <p:nvPr/>
        </p:nvSpPr>
        <p:spPr>
          <a:xfrm>
            <a:off x="9906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cxnSp>
        <p:nvCxnSpPr>
          <p:cNvPr id="11" name="Straight Arrow Connector 10"/>
          <p:cNvCxnSpPr>
            <a:endCxn id="20" idx="1"/>
          </p:cNvCxnSpPr>
          <p:nvPr/>
        </p:nvCxnSpPr>
        <p:spPr>
          <a:xfrm flipV="1">
            <a:off x="2133479" y="2449748"/>
            <a:ext cx="564121" cy="14105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2" idx="1"/>
          </p:cNvCxnSpPr>
          <p:nvPr/>
        </p:nvCxnSpPr>
        <p:spPr>
          <a:xfrm flipV="1">
            <a:off x="3886079" y="2449747"/>
            <a:ext cx="1828921" cy="1207853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3" idx="1"/>
          </p:cNvCxnSpPr>
          <p:nvPr/>
        </p:nvCxnSpPr>
        <p:spPr>
          <a:xfrm flipV="1">
            <a:off x="3878218" y="3478447"/>
            <a:ext cx="1836782" cy="179153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463101" y="2933309"/>
            <a:ext cx="0" cy="2135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463101" y="3276516"/>
            <a:ext cx="0" cy="2226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463101" y="3759523"/>
            <a:ext cx="0" cy="2028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215701" y="2539530"/>
            <a:ext cx="0" cy="1930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215701" y="2960806"/>
            <a:ext cx="0" cy="2395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215701" y="3268021"/>
            <a:ext cx="0" cy="23717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215701" y="3718163"/>
            <a:ext cx="0" cy="239825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87501" y="2483872"/>
            <a:ext cx="0" cy="2593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87501" y="2943194"/>
            <a:ext cx="0" cy="2572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187501" y="3652925"/>
            <a:ext cx="0" cy="233275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932661" y="2493697"/>
            <a:ext cx="7440" cy="249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24800" y="3338969"/>
            <a:ext cx="0" cy="24243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924800" y="3725833"/>
            <a:ext cx="0" cy="2475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hape 558"/>
          <p:cNvSpPr txBox="1"/>
          <p:nvPr/>
        </p:nvSpPr>
        <p:spPr>
          <a:xfrm rot="5400000">
            <a:off x="7015499" y="3168899"/>
            <a:ext cx="814800" cy="315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GB" sz="3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8686800" y="2438399"/>
            <a:ext cx="211143" cy="6858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1" idx="1"/>
          </p:cNvCxnSpPr>
          <p:nvPr/>
        </p:nvCxnSpPr>
        <p:spPr>
          <a:xfrm>
            <a:off x="2123547" y="2610962"/>
            <a:ext cx="573932" cy="61408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133600" y="2590800"/>
            <a:ext cx="543091" cy="10863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0" idx="1"/>
          </p:cNvCxnSpPr>
          <p:nvPr/>
        </p:nvCxnSpPr>
        <p:spPr>
          <a:xfrm flipV="1">
            <a:off x="2133479" y="2449748"/>
            <a:ext cx="564121" cy="1584976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21" idx="1"/>
          </p:cNvCxnSpPr>
          <p:nvPr/>
        </p:nvCxnSpPr>
        <p:spPr>
          <a:xfrm flipV="1">
            <a:off x="2123547" y="3225044"/>
            <a:ext cx="573932" cy="824903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29" idx="1"/>
          </p:cNvCxnSpPr>
          <p:nvPr/>
        </p:nvCxnSpPr>
        <p:spPr>
          <a:xfrm flipV="1">
            <a:off x="2133600" y="3637495"/>
            <a:ext cx="563879" cy="397230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06868" y="2483872"/>
            <a:ext cx="1762468" cy="7165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23" idx="1"/>
          </p:cNvCxnSpPr>
          <p:nvPr/>
        </p:nvCxnSpPr>
        <p:spPr>
          <a:xfrm>
            <a:off x="3868524" y="3194318"/>
            <a:ext cx="1846476" cy="28412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2" idx="1"/>
          </p:cNvCxnSpPr>
          <p:nvPr/>
        </p:nvCxnSpPr>
        <p:spPr>
          <a:xfrm>
            <a:off x="6907500" y="2431214"/>
            <a:ext cx="5601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01" idx="1"/>
          </p:cNvCxnSpPr>
          <p:nvPr/>
        </p:nvCxnSpPr>
        <p:spPr>
          <a:xfrm>
            <a:off x="6930749" y="2431214"/>
            <a:ext cx="492150" cy="4877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5" idx="1"/>
          </p:cNvCxnSpPr>
          <p:nvPr/>
        </p:nvCxnSpPr>
        <p:spPr>
          <a:xfrm>
            <a:off x="6899700" y="2449747"/>
            <a:ext cx="567900" cy="16002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32" idx="1"/>
          </p:cNvCxnSpPr>
          <p:nvPr/>
        </p:nvCxnSpPr>
        <p:spPr>
          <a:xfrm flipV="1">
            <a:off x="6907500" y="2431214"/>
            <a:ext cx="560100" cy="997786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1" idx="1"/>
          </p:cNvCxnSpPr>
          <p:nvPr/>
        </p:nvCxnSpPr>
        <p:spPr>
          <a:xfrm flipV="1">
            <a:off x="6930749" y="2919000"/>
            <a:ext cx="492150" cy="469791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25" idx="1"/>
          </p:cNvCxnSpPr>
          <p:nvPr/>
        </p:nvCxnSpPr>
        <p:spPr>
          <a:xfrm>
            <a:off x="6930749" y="3429000"/>
            <a:ext cx="536851" cy="620947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8686800" y="3124199"/>
            <a:ext cx="211143" cy="6858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8686800" y="3276599"/>
            <a:ext cx="211143" cy="685801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8686800" y="3962399"/>
            <a:ext cx="211143" cy="685801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838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Tiling threads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0678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Completeness of selections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GB" dirty="0" smtClean="0">
                <a:solidFill>
                  <a:srgbClr val="000000"/>
                </a:solidFill>
              </a:rPr>
              <a:t>each </a:t>
            </a:r>
            <a:r>
              <a:rPr lang="en-GB" dirty="0">
                <a:solidFill>
                  <a:srgbClr val="000000"/>
                </a:solidFill>
              </a:rPr>
              <a:t>interleaving with </a:t>
            </a:r>
            <a:r>
              <a:rPr lang="en-GB" i="1" dirty="0">
                <a:solidFill>
                  <a:srgbClr val="000000"/>
                </a:solidFill>
              </a:rPr>
              <a:t>k</a:t>
            </a:r>
            <a:r>
              <a:rPr lang="en-GB" dirty="0">
                <a:solidFill>
                  <a:srgbClr val="000000"/>
                </a:solidFill>
              </a:rPr>
              <a:t> context switches can be </a:t>
            </a:r>
            <a:r>
              <a:rPr lang="en-GB" dirty="0" smtClean="0">
                <a:solidFill>
                  <a:srgbClr val="000000"/>
                </a:solidFill>
              </a:rPr>
              <a:t>covered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by </a:t>
            </a:r>
            <a:r>
              <a:rPr lang="en-GB" dirty="0">
                <a:solidFill>
                  <a:srgbClr val="000000"/>
                </a:solidFill>
              </a:rPr>
              <a:t>a ⌈</a:t>
            </a:r>
            <a:r>
              <a:rPr lang="en-GB" i="1" dirty="0">
                <a:solidFill>
                  <a:srgbClr val="000000"/>
                </a:solidFill>
              </a:rPr>
              <a:t>k</a:t>
            </a:r>
            <a:r>
              <a:rPr lang="en-GB" dirty="0">
                <a:solidFill>
                  <a:srgbClr val="000000"/>
                </a:solidFill>
              </a:rPr>
              <a:t>/2⌉-selection </a:t>
            </a:r>
            <a:r>
              <a:rPr lang="el-GR" dirty="0">
                <a:solidFill>
                  <a:srgbClr val="000000"/>
                </a:solidFill>
              </a:rPr>
              <a:t>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ϵ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>
                <a:solidFill>
                  <a:srgbClr val="000000"/>
                </a:solidFill>
              </a:rPr>
              <a:t>Θ</a:t>
            </a:r>
            <a:r>
              <a:rPr lang="en-US" baseline="-25000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spcBef>
                <a:spcPts val="528"/>
              </a:spcBef>
              <a:buClr>
                <a:srgbClr val="000000"/>
              </a:buClr>
            </a:pPr>
            <a:r>
              <a:rPr lang="en-US" dirty="0"/>
              <a:t>each </a:t>
            </a:r>
            <a:r>
              <a:rPr lang="en-US" dirty="0" smtClean="0"/>
              <a:t>thread </a:t>
            </a:r>
            <a:r>
              <a:rPr lang="en-US" dirty="0"/>
              <a:t>can only switch out </a:t>
            </a:r>
            <a:r>
              <a:rPr lang="en-US" dirty="0" smtClean="0"/>
              <a:t>at </a:t>
            </a:r>
            <a:r>
              <a:rPr lang="en-US" dirty="0"/>
              <a:t>most </a:t>
            </a:r>
            <a:r>
              <a:rPr lang="en-GB" dirty="0">
                <a:solidFill>
                  <a:srgbClr val="000000"/>
                </a:solidFill>
              </a:rPr>
              <a:t>⌈</a:t>
            </a:r>
            <a:r>
              <a:rPr lang="en-GB" i="1" dirty="0">
                <a:solidFill>
                  <a:srgbClr val="000000"/>
                </a:solidFill>
              </a:rPr>
              <a:t>k</a:t>
            </a:r>
            <a:r>
              <a:rPr lang="en-GB" dirty="0">
                <a:solidFill>
                  <a:srgbClr val="000000"/>
                </a:solidFill>
              </a:rPr>
              <a:t>/2⌉</a:t>
            </a:r>
            <a:r>
              <a:rPr lang="en-US" dirty="0" smtClean="0"/>
              <a:t> times</a:t>
            </a:r>
            <a:endParaRPr lang="en-US" dirty="0" smtClean="0">
              <a:solidFill>
                <a:srgbClr val="000000"/>
              </a:solidFill>
            </a:endParaRPr>
          </a:p>
          <a:p>
            <a:pPr lvl="0">
              <a:spcBef>
                <a:spcPts val="528"/>
              </a:spcBef>
              <a:buClr>
                <a:srgbClr val="000000"/>
              </a:buClr>
              <a:buSzPct val="90000"/>
              <a:buFont typeface="Symbol" panose="05050102010706020507" pitchFamily="18" charset="2"/>
              <a:buChar char="Þ"/>
            </a:pPr>
            <a:r>
              <a:rPr lang="en-US" dirty="0" smtClean="0">
                <a:solidFill>
                  <a:srgbClr val="000000"/>
                </a:solidFill>
              </a:rPr>
              <a:t>set of all </a:t>
            </a:r>
            <a:r>
              <a:rPr lang="en-GB" dirty="0" smtClean="0">
                <a:solidFill>
                  <a:srgbClr val="000000"/>
                </a:solidFill>
              </a:rPr>
              <a:t>⌈</a:t>
            </a:r>
            <a:r>
              <a:rPr lang="en-GB" i="1" dirty="0" smtClean="0">
                <a:solidFill>
                  <a:srgbClr val="000000"/>
                </a:solidFill>
              </a:rPr>
              <a:t>k</a:t>
            </a:r>
            <a:r>
              <a:rPr lang="en-GB" dirty="0" smtClean="0">
                <a:solidFill>
                  <a:srgbClr val="000000"/>
                </a:solidFill>
              </a:rPr>
              <a:t>/2⌉-selections together covers all </a:t>
            </a:r>
            <a:r>
              <a:rPr lang="en-GB" dirty="0" err="1" smtClean="0">
                <a:solidFill>
                  <a:srgbClr val="000000"/>
                </a:solidFill>
              </a:rPr>
              <a:t>interleavings</a:t>
            </a:r>
            <a:r>
              <a:rPr lang="en-GB" dirty="0" smtClean="0">
                <a:solidFill>
                  <a:srgbClr val="000000"/>
                </a:solidFill>
              </a:rPr>
              <a:t/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with </a:t>
            </a:r>
            <a:r>
              <a:rPr lang="en-GB" i="1" dirty="0" smtClean="0">
                <a:solidFill>
                  <a:srgbClr val="000000"/>
                </a:solidFill>
              </a:rPr>
              <a:t>k</a:t>
            </a:r>
            <a:r>
              <a:rPr lang="en-GB" dirty="0" smtClean="0">
                <a:solidFill>
                  <a:srgbClr val="000000"/>
                </a:solidFill>
              </a:rPr>
              <a:t> context switches: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GB" kern="1200" dirty="0" err="1" smtClean="0">
                <a:solidFill>
                  <a:srgbClr val="000000"/>
                </a:solidFill>
                <a:latin typeface="Lucida Calligraphy" panose="03010101010101010101" pitchFamily="66" charset="0"/>
              </a:rPr>
              <a:t>I</a:t>
            </a:r>
            <a:r>
              <a:rPr lang="en-GB" i="1" kern="1200" baseline="-25000" dirty="0" err="1" smtClean="0">
                <a:solidFill>
                  <a:srgbClr val="000000"/>
                </a:solidFill>
              </a:rPr>
              <a:t>k</a:t>
            </a:r>
            <a:r>
              <a:rPr lang="en-GB" kern="1200" dirty="0" smtClean="0">
                <a:solidFill>
                  <a:srgbClr val="000000"/>
                </a:solidFill>
              </a:rPr>
              <a:t>(</a:t>
            </a:r>
            <a:r>
              <a:rPr lang="en-GB" i="1" kern="1200" dirty="0" smtClean="0">
                <a:solidFill>
                  <a:srgbClr val="000000"/>
                </a:solidFill>
              </a:rPr>
              <a:t>P</a:t>
            </a:r>
            <a:r>
              <a:rPr lang="en-GB" kern="1200" dirty="0" smtClean="0">
                <a:solidFill>
                  <a:srgbClr val="000000"/>
                </a:solidFill>
              </a:rPr>
              <a:t>) = U</a:t>
            </a:r>
            <a:r>
              <a:rPr lang="el-GR" i="1" kern="1200" baseline="-25000" dirty="0" smtClean="0">
                <a:solidFill>
                  <a:srgbClr val="000000"/>
                </a:solidFill>
              </a:rPr>
              <a:t>ϑ</a:t>
            </a:r>
            <a:r>
              <a:rPr lang="en-US" i="1" kern="1200" baseline="-25000" dirty="0" smtClean="0">
                <a:solidFill>
                  <a:srgbClr val="000000"/>
                </a:solidFill>
              </a:rPr>
              <a:t> </a:t>
            </a:r>
            <a:r>
              <a:rPr lang="en-GB" kern="1200" dirty="0" smtClean="0">
                <a:solidFill>
                  <a:srgbClr val="000000"/>
                </a:solidFill>
              </a:rPr>
              <a:t> </a:t>
            </a:r>
            <a:r>
              <a:rPr lang="en-GB" kern="1200" dirty="0" err="1" smtClean="0">
                <a:solidFill>
                  <a:srgbClr val="000000"/>
                </a:solidFill>
                <a:latin typeface="Lucida Calligraphy" panose="03010101010101010101" pitchFamily="66" charset="0"/>
              </a:rPr>
              <a:t>I</a:t>
            </a:r>
            <a:r>
              <a:rPr lang="en-GB" i="1" kern="1200" baseline="-25000" dirty="0" err="1" smtClean="0">
                <a:solidFill>
                  <a:srgbClr val="000000"/>
                </a:solidFill>
              </a:rPr>
              <a:t>k</a:t>
            </a:r>
            <a:r>
              <a:rPr lang="en-GB" kern="1200" dirty="0" smtClean="0">
                <a:solidFill>
                  <a:srgbClr val="000000"/>
                </a:solidFill>
              </a:rPr>
              <a:t>(</a:t>
            </a:r>
            <a:r>
              <a:rPr lang="en-GB" i="1" kern="1200" dirty="0" smtClean="0">
                <a:solidFill>
                  <a:srgbClr val="000000"/>
                </a:solidFill>
              </a:rPr>
              <a:t>P</a:t>
            </a:r>
            <a:r>
              <a:rPr lang="el-GR" i="1" kern="1200" baseline="-25000" dirty="0" smtClean="0">
                <a:solidFill>
                  <a:srgbClr val="000000"/>
                </a:solidFill>
              </a:rPr>
              <a:t>ϑ</a:t>
            </a:r>
            <a:r>
              <a:rPr lang="en-GB" kern="1200" dirty="0" smtClean="0">
                <a:solidFill>
                  <a:srgbClr val="000000"/>
                </a:solidFill>
              </a:rPr>
              <a:t>)</a:t>
            </a:r>
            <a:endParaRPr lang="en-GB" kern="1200" dirty="0">
              <a:solidFill>
                <a:srgbClr val="000000"/>
              </a:solidFill>
            </a:endParaRPr>
          </a:p>
        </p:txBody>
      </p:sp>
      <p:sp>
        <p:nvSpPr>
          <p:cNvPr id="83" name="Shape 550"/>
          <p:cNvSpPr/>
          <p:nvPr/>
        </p:nvSpPr>
        <p:spPr>
          <a:xfrm>
            <a:off x="7467600" y="1451821"/>
            <a:ext cx="1188600" cy="2967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551"/>
          <p:cNvSpPr/>
          <p:nvPr/>
        </p:nvSpPr>
        <p:spPr>
          <a:xfrm>
            <a:off x="944879" y="1462402"/>
            <a:ext cx="1188600" cy="295719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552"/>
          <p:cNvSpPr txBox="1"/>
          <p:nvPr/>
        </p:nvSpPr>
        <p:spPr>
          <a:xfrm>
            <a:off x="1047043" y="1449915"/>
            <a:ext cx="9906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</a:p>
        </p:txBody>
      </p:sp>
      <p:sp>
        <p:nvSpPr>
          <p:cNvPr id="86" name="Shape 553"/>
          <p:cNvSpPr txBox="1"/>
          <p:nvPr/>
        </p:nvSpPr>
        <p:spPr>
          <a:xfrm>
            <a:off x="7628021" y="1413933"/>
            <a:ext cx="876000" cy="346200"/>
          </a:xfrm>
          <a:prstGeom prst="rect">
            <a:avLst/>
          </a:prstGeom>
          <a:noFill/>
          <a:ln w="9525" cap="flat" cmpd="sng">
            <a:solidFill>
              <a:srgbClr val="FF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87" name="Shape 554"/>
          <p:cNvSpPr/>
          <p:nvPr/>
        </p:nvSpPr>
        <p:spPr>
          <a:xfrm>
            <a:off x="2697480" y="1451821"/>
            <a:ext cx="1188599" cy="2967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555"/>
          <p:cNvSpPr/>
          <p:nvPr/>
        </p:nvSpPr>
        <p:spPr>
          <a:xfrm>
            <a:off x="5715000" y="1447800"/>
            <a:ext cx="1188600" cy="2971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556"/>
          <p:cNvSpPr txBox="1"/>
          <p:nvPr/>
        </p:nvSpPr>
        <p:spPr>
          <a:xfrm>
            <a:off x="5867400" y="1414416"/>
            <a:ext cx="876000" cy="346200"/>
          </a:xfrm>
          <a:prstGeom prst="rect">
            <a:avLst/>
          </a:prstGeom>
          <a:noFill/>
          <a:ln w="9525" cap="flat" cmpd="sng">
            <a:solidFill>
              <a:srgbClr val="FF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latin typeface="Arial"/>
                <a:ea typeface="Arial"/>
                <a:cs typeface="Arial"/>
                <a:sym typeface="Arial"/>
              </a:rPr>
              <a:t>N-1</a:t>
            </a:r>
          </a:p>
        </p:txBody>
      </p:sp>
      <p:sp>
        <p:nvSpPr>
          <p:cNvPr id="90" name="Shape 557"/>
          <p:cNvSpPr txBox="1"/>
          <p:nvPr/>
        </p:nvSpPr>
        <p:spPr>
          <a:xfrm>
            <a:off x="2799643" y="1449915"/>
            <a:ext cx="9906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/>
              <a:t>1</a:t>
            </a:r>
            <a:r>
              <a:rPr lang="en-GB" sz="24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1" name="Shape 558"/>
          <p:cNvSpPr txBox="1"/>
          <p:nvPr/>
        </p:nvSpPr>
        <p:spPr>
          <a:xfrm rot="5400000">
            <a:off x="4489200" y="2698500"/>
            <a:ext cx="814800" cy="4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GB" sz="3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8" name="Shape 581"/>
          <p:cNvSpPr/>
          <p:nvPr/>
        </p:nvSpPr>
        <p:spPr>
          <a:xfrm>
            <a:off x="944879" y="2285999"/>
            <a:ext cx="1188600" cy="64992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581"/>
          <p:cNvSpPr/>
          <p:nvPr/>
        </p:nvSpPr>
        <p:spPr>
          <a:xfrm>
            <a:off x="945000" y="3150915"/>
            <a:ext cx="1188600" cy="659086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581"/>
          <p:cNvSpPr/>
          <p:nvPr/>
        </p:nvSpPr>
        <p:spPr>
          <a:xfrm>
            <a:off x="2697600" y="2286001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581"/>
          <p:cNvSpPr/>
          <p:nvPr/>
        </p:nvSpPr>
        <p:spPr>
          <a:xfrm>
            <a:off x="2697479" y="3061297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581"/>
          <p:cNvSpPr/>
          <p:nvPr/>
        </p:nvSpPr>
        <p:spPr>
          <a:xfrm>
            <a:off x="5715000" y="2286000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581"/>
          <p:cNvSpPr/>
          <p:nvPr/>
        </p:nvSpPr>
        <p:spPr>
          <a:xfrm>
            <a:off x="5715000" y="3146894"/>
            <a:ext cx="1188600" cy="66310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581"/>
          <p:cNvSpPr/>
          <p:nvPr/>
        </p:nvSpPr>
        <p:spPr>
          <a:xfrm>
            <a:off x="7467600" y="2689694"/>
            <a:ext cx="1188600" cy="73930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581"/>
          <p:cNvSpPr/>
          <p:nvPr/>
        </p:nvSpPr>
        <p:spPr>
          <a:xfrm>
            <a:off x="7467600" y="3886200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581"/>
          <p:cNvSpPr/>
          <p:nvPr/>
        </p:nvSpPr>
        <p:spPr>
          <a:xfrm>
            <a:off x="5715000" y="3886200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581"/>
          <p:cNvSpPr/>
          <p:nvPr/>
        </p:nvSpPr>
        <p:spPr>
          <a:xfrm>
            <a:off x="2697600" y="3886200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581"/>
          <p:cNvSpPr/>
          <p:nvPr/>
        </p:nvSpPr>
        <p:spPr>
          <a:xfrm>
            <a:off x="945000" y="3886200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581"/>
          <p:cNvSpPr/>
          <p:nvPr/>
        </p:nvSpPr>
        <p:spPr>
          <a:xfrm>
            <a:off x="2697479" y="3473748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581"/>
          <p:cNvSpPr/>
          <p:nvPr/>
        </p:nvSpPr>
        <p:spPr>
          <a:xfrm>
            <a:off x="2697548" y="2677768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581"/>
          <p:cNvSpPr/>
          <p:nvPr/>
        </p:nvSpPr>
        <p:spPr>
          <a:xfrm>
            <a:off x="5711100" y="2716447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581"/>
          <p:cNvSpPr/>
          <p:nvPr/>
        </p:nvSpPr>
        <p:spPr>
          <a:xfrm>
            <a:off x="7467600" y="2267467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581"/>
          <p:cNvSpPr/>
          <p:nvPr/>
        </p:nvSpPr>
        <p:spPr>
          <a:xfrm>
            <a:off x="7467600" y="3499175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561"/>
          <p:cNvSpPr txBox="1"/>
          <p:nvPr/>
        </p:nvSpPr>
        <p:spPr>
          <a:xfrm>
            <a:off x="28194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94" name="Shape 562"/>
          <p:cNvSpPr txBox="1"/>
          <p:nvPr/>
        </p:nvSpPr>
        <p:spPr>
          <a:xfrm>
            <a:off x="57912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95" name="Shape 563"/>
          <p:cNvSpPr txBox="1"/>
          <p:nvPr/>
        </p:nvSpPr>
        <p:spPr>
          <a:xfrm>
            <a:off x="75438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92" name="Shape 559"/>
          <p:cNvSpPr txBox="1"/>
          <p:nvPr/>
        </p:nvSpPr>
        <p:spPr>
          <a:xfrm>
            <a:off x="9906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cxnSp>
        <p:nvCxnSpPr>
          <p:cNvPr id="11" name="Straight Arrow Connector 10"/>
          <p:cNvCxnSpPr>
            <a:endCxn id="20" idx="1"/>
          </p:cNvCxnSpPr>
          <p:nvPr/>
        </p:nvCxnSpPr>
        <p:spPr>
          <a:xfrm flipV="1">
            <a:off x="2133479" y="2449748"/>
            <a:ext cx="564121" cy="14105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2" idx="1"/>
          </p:cNvCxnSpPr>
          <p:nvPr/>
        </p:nvCxnSpPr>
        <p:spPr>
          <a:xfrm flipV="1">
            <a:off x="3886079" y="2449747"/>
            <a:ext cx="1828921" cy="1207853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3" idx="1"/>
          </p:cNvCxnSpPr>
          <p:nvPr/>
        </p:nvCxnSpPr>
        <p:spPr>
          <a:xfrm flipV="1">
            <a:off x="3878218" y="3478447"/>
            <a:ext cx="1836782" cy="179153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463101" y="2933309"/>
            <a:ext cx="0" cy="2135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463101" y="3276516"/>
            <a:ext cx="0" cy="2226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463101" y="3759523"/>
            <a:ext cx="0" cy="2028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215701" y="2539530"/>
            <a:ext cx="0" cy="1930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215701" y="2960806"/>
            <a:ext cx="0" cy="2395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215701" y="3268021"/>
            <a:ext cx="0" cy="23717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215701" y="3718163"/>
            <a:ext cx="0" cy="239825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87501" y="2483872"/>
            <a:ext cx="0" cy="2593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87501" y="2943194"/>
            <a:ext cx="0" cy="2572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187501" y="3652925"/>
            <a:ext cx="0" cy="233275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932661" y="2493697"/>
            <a:ext cx="7440" cy="249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24800" y="3338969"/>
            <a:ext cx="0" cy="24243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924800" y="3725833"/>
            <a:ext cx="0" cy="2475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hape 558"/>
          <p:cNvSpPr txBox="1"/>
          <p:nvPr/>
        </p:nvSpPr>
        <p:spPr>
          <a:xfrm rot="5400000">
            <a:off x="7015499" y="3168899"/>
            <a:ext cx="814800" cy="315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GB" sz="3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8686800" y="2438399"/>
            <a:ext cx="211143" cy="6858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1" idx="1"/>
          </p:cNvCxnSpPr>
          <p:nvPr/>
        </p:nvCxnSpPr>
        <p:spPr>
          <a:xfrm>
            <a:off x="2123547" y="2610962"/>
            <a:ext cx="573932" cy="61408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133600" y="2590800"/>
            <a:ext cx="543091" cy="10863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0" idx="1"/>
          </p:cNvCxnSpPr>
          <p:nvPr/>
        </p:nvCxnSpPr>
        <p:spPr>
          <a:xfrm flipV="1">
            <a:off x="2133479" y="2449748"/>
            <a:ext cx="564121" cy="1584976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21" idx="1"/>
          </p:cNvCxnSpPr>
          <p:nvPr/>
        </p:nvCxnSpPr>
        <p:spPr>
          <a:xfrm flipV="1">
            <a:off x="2123547" y="3225044"/>
            <a:ext cx="573932" cy="824903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29" idx="1"/>
          </p:cNvCxnSpPr>
          <p:nvPr/>
        </p:nvCxnSpPr>
        <p:spPr>
          <a:xfrm flipV="1">
            <a:off x="2133600" y="3637495"/>
            <a:ext cx="563879" cy="397230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06868" y="2483872"/>
            <a:ext cx="1762468" cy="7165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23" idx="1"/>
          </p:cNvCxnSpPr>
          <p:nvPr/>
        </p:nvCxnSpPr>
        <p:spPr>
          <a:xfrm>
            <a:off x="3868524" y="3194318"/>
            <a:ext cx="1846476" cy="28412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2" idx="1"/>
          </p:cNvCxnSpPr>
          <p:nvPr/>
        </p:nvCxnSpPr>
        <p:spPr>
          <a:xfrm>
            <a:off x="6907500" y="2431214"/>
            <a:ext cx="5601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01" idx="1"/>
          </p:cNvCxnSpPr>
          <p:nvPr/>
        </p:nvCxnSpPr>
        <p:spPr>
          <a:xfrm>
            <a:off x="6930749" y="2431214"/>
            <a:ext cx="492150" cy="4877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5" idx="1"/>
          </p:cNvCxnSpPr>
          <p:nvPr/>
        </p:nvCxnSpPr>
        <p:spPr>
          <a:xfrm>
            <a:off x="6899700" y="2449747"/>
            <a:ext cx="567900" cy="16002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32" idx="1"/>
          </p:cNvCxnSpPr>
          <p:nvPr/>
        </p:nvCxnSpPr>
        <p:spPr>
          <a:xfrm flipV="1">
            <a:off x="6907500" y="2431214"/>
            <a:ext cx="560100" cy="997786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1" idx="1"/>
          </p:cNvCxnSpPr>
          <p:nvPr/>
        </p:nvCxnSpPr>
        <p:spPr>
          <a:xfrm flipV="1">
            <a:off x="6930749" y="2919000"/>
            <a:ext cx="492150" cy="469791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25" idx="1"/>
          </p:cNvCxnSpPr>
          <p:nvPr/>
        </p:nvCxnSpPr>
        <p:spPr>
          <a:xfrm>
            <a:off x="6930749" y="3429000"/>
            <a:ext cx="536851" cy="620947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8686800" y="3124199"/>
            <a:ext cx="211143" cy="6858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8686800" y="3276599"/>
            <a:ext cx="211143" cy="685801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8686800" y="3962399"/>
            <a:ext cx="211143" cy="685801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0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Tiling threads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0678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Completeness of selections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en-US" dirty="0" smtClean="0">
                <a:solidFill>
                  <a:srgbClr val="000000"/>
                </a:solidFill>
              </a:rPr>
              <a:t>number of selections grows exponentially</a:t>
            </a:r>
          </a:p>
          <a:p>
            <a:pPr lvl="0">
              <a:spcBef>
                <a:spcPts val="528"/>
              </a:spcBef>
              <a:buClr>
                <a:srgbClr val="000000"/>
              </a:buClr>
              <a:buSzPct val="90000"/>
              <a:buFont typeface="Symbol" panose="05050102010706020507" pitchFamily="18" charset="2"/>
              <a:buChar char="Þ"/>
            </a:pPr>
            <a:r>
              <a:rPr lang="en-US" dirty="0" smtClean="0">
                <a:solidFill>
                  <a:srgbClr val="000000"/>
                </a:solidFill>
              </a:rPr>
              <a:t>sampling</a:t>
            </a:r>
            <a:endParaRPr lang="en-GB" kern="1200" dirty="0">
              <a:solidFill>
                <a:srgbClr val="000000"/>
              </a:solidFill>
            </a:endParaRP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3" name="Shape 550"/>
          <p:cNvSpPr/>
          <p:nvPr/>
        </p:nvSpPr>
        <p:spPr>
          <a:xfrm>
            <a:off x="7467600" y="1451821"/>
            <a:ext cx="1188600" cy="2967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551"/>
          <p:cNvSpPr/>
          <p:nvPr/>
        </p:nvSpPr>
        <p:spPr>
          <a:xfrm>
            <a:off x="944879" y="1462402"/>
            <a:ext cx="1188600" cy="295719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552"/>
          <p:cNvSpPr txBox="1"/>
          <p:nvPr/>
        </p:nvSpPr>
        <p:spPr>
          <a:xfrm>
            <a:off x="1047043" y="1449915"/>
            <a:ext cx="9906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</a:p>
        </p:txBody>
      </p:sp>
      <p:sp>
        <p:nvSpPr>
          <p:cNvPr id="86" name="Shape 553"/>
          <p:cNvSpPr txBox="1"/>
          <p:nvPr/>
        </p:nvSpPr>
        <p:spPr>
          <a:xfrm>
            <a:off x="7628021" y="1413933"/>
            <a:ext cx="876000" cy="346200"/>
          </a:xfrm>
          <a:prstGeom prst="rect">
            <a:avLst/>
          </a:prstGeom>
          <a:noFill/>
          <a:ln w="9525" cap="flat" cmpd="sng">
            <a:solidFill>
              <a:srgbClr val="FF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87" name="Shape 554"/>
          <p:cNvSpPr/>
          <p:nvPr/>
        </p:nvSpPr>
        <p:spPr>
          <a:xfrm>
            <a:off x="2697480" y="1451821"/>
            <a:ext cx="1188599" cy="2967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555"/>
          <p:cNvSpPr/>
          <p:nvPr/>
        </p:nvSpPr>
        <p:spPr>
          <a:xfrm>
            <a:off x="5715000" y="1447800"/>
            <a:ext cx="1188600" cy="2971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556"/>
          <p:cNvSpPr txBox="1"/>
          <p:nvPr/>
        </p:nvSpPr>
        <p:spPr>
          <a:xfrm>
            <a:off x="5867400" y="1414416"/>
            <a:ext cx="876000" cy="346200"/>
          </a:xfrm>
          <a:prstGeom prst="rect">
            <a:avLst/>
          </a:prstGeom>
          <a:noFill/>
          <a:ln w="9525" cap="flat" cmpd="sng">
            <a:solidFill>
              <a:srgbClr val="FF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>
                <a:latin typeface="Arial"/>
                <a:ea typeface="Arial"/>
                <a:cs typeface="Arial"/>
                <a:sym typeface="Arial"/>
              </a:rPr>
              <a:t>N-1</a:t>
            </a:r>
          </a:p>
        </p:txBody>
      </p:sp>
      <p:sp>
        <p:nvSpPr>
          <p:cNvPr id="90" name="Shape 557"/>
          <p:cNvSpPr txBox="1"/>
          <p:nvPr/>
        </p:nvSpPr>
        <p:spPr>
          <a:xfrm>
            <a:off x="2799643" y="1449915"/>
            <a:ext cx="990600" cy="55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2400" baseline="-25000"/>
              <a:t>1</a:t>
            </a:r>
            <a:r>
              <a:rPr lang="en-GB" sz="240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1" name="Shape 558"/>
          <p:cNvSpPr txBox="1"/>
          <p:nvPr/>
        </p:nvSpPr>
        <p:spPr>
          <a:xfrm rot="5400000">
            <a:off x="4489200" y="2698500"/>
            <a:ext cx="814800" cy="41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GB" sz="3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sp>
        <p:nvSpPr>
          <p:cNvPr id="18" name="Shape 581"/>
          <p:cNvSpPr/>
          <p:nvPr/>
        </p:nvSpPr>
        <p:spPr>
          <a:xfrm>
            <a:off x="944879" y="2285999"/>
            <a:ext cx="1188600" cy="64992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581"/>
          <p:cNvSpPr/>
          <p:nvPr/>
        </p:nvSpPr>
        <p:spPr>
          <a:xfrm>
            <a:off x="945000" y="3150915"/>
            <a:ext cx="1188600" cy="659086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581"/>
          <p:cNvSpPr/>
          <p:nvPr/>
        </p:nvSpPr>
        <p:spPr>
          <a:xfrm>
            <a:off x="2697600" y="2286001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581"/>
          <p:cNvSpPr/>
          <p:nvPr/>
        </p:nvSpPr>
        <p:spPr>
          <a:xfrm>
            <a:off x="2697479" y="3061297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581"/>
          <p:cNvSpPr/>
          <p:nvPr/>
        </p:nvSpPr>
        <p:spPr>
          <a:xfrm>
            <a:off x="5715000" y="2286000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581"/>
          <p:cNvSpPr/>
          <p:nvPr/>
        </p:nvSpPr>
        <p:spPr>
          <a:xfrm>
            <a:off x="5715000" y="3146894"/>
            <a:ext cx="1188600" cy="66310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581"/>
          <p:cNvSpPr/>
          <p:nvPr/>
        </p:nvSpPr>
        <p:spPr>
          <a:xfrm>
            <a:off x="7467600" y="2689694"/>
            <a:ext cx="1188600" cy="73930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581"/>
          <p:cNvSpPr/>
          <p:nvPr/>
        </p:nvSpPr>
        <p:spPr>
          <a:xfrm>
            <a:off x="7467600" y="3886200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581"/>
          <p:cNvSpPr/>
          <p:nvPr/>
        </p:nvSpPr>
        <p:spPr>
          <a:xfrm>
            <a:off x="5715000" y="3886200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581"/>
          <p:cNvSpPr/>
          <p:nvPr/>
        </p:nvSpPr>
        <p:spPr>
          <a:xfrm>
            <a:off x="2697600" y="3886200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Shape 581"/>
          <p:cNvSpPr/>
          <p:nvPr/>
        </p:nvSpPr>
        <p:spPr>
          <a:xfrm>
            <a:off x="945000" y="3886200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Shape 581"/>
          <p:cNvSpPr/>
          <p:nvPr/>
        </p:nvSpPr>
        <p:spPr>
          <a:xfrm>
            <a:off x="2697479" y="3473748"/>
            <a:ext cx="1188600" cy="327494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581"/>
          <p:cNvSpPr/>
          <p:nvPr/>
        </p:nvSpPr>
        <p:spPr>
          <a:xfrm>
            <a:off x="2697548" y="2677768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581"/>
          <p:cNvSpPr/>
          <p:nvPr/>
        </p:nvSpPr>
        <p:spPr>
          <a:xfrm>
            <a:off x="5711100" y="2716447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581"/>
          <p:cNvSpPr/>
          <p:nvPr/>
        </p:nvSpPr>
        <p:spPr>
          <a:xfrm>
            <a:off x="7467600" y="2267467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Shape 581"/>
          <p:cNvSpPr/>
          <p:nvPr/>
        </p:nvSpPr>
        <p:spPr>
          <a:xfrm>
            <a:off x="7467600" y="3499175"/>
            <a:ext cx="1188600" cy="327494"/>
          </a:xfrm>
          <a:prstGeom prst="rect">
            <a:avLst/>
          </a:prstGeom>
          <a:solidFill>
            <a:srgbClr val="D9D9D9">
              <a:alpha val="50000"/>
            </a:srgbClr>
          </a:solidFill>
          <a:ln w="38100" cap="rnd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561"/>
          <p:cNvSpPr txBox="1"/>
          <p:nvPr/>
        </p:nvSpPr>
        <p:spPr>
          <a:xfrm>
            <a:off x="28194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94" name="Shape 562"/>
          <p:cNvSpPr txBox="1"/>
          <p:nvPr/>
        </p:nvSpPr>
        <p:spPr>
          <a:xfrm>
            <a:off x="57912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95" name="Shape 563"/>
          <p:cNvSpPr txBox="1"/>
          <p:nvPr/>
        </p:nvSpPr>
        <p:spPr>
          <a:xfrm>
            <a:off x="75438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lang="en-GB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92" name="Shape 559"/>
          <p:cNvSpPr txBox="1"/>
          <p:nvPr/>
        </p:nvSpPr>
        <p:spPr>
          <a:xfrm>
            <a:off x="990600" y="2061300"/>
            <a:ext cx="1219200" cy="23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s-1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stmt</a:t>
            </a:r>
            <a:r>
              <a:rPr lang="en-GB" baseline="-250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cxnSp>
        <p:nvCxnSpPr>
          <p:cNvPr id="11" name="Straight Arrow Connector 10"/>
          <p:cNvCxnSpPr>
            <a:endCxn id="20" idx="1"/>
          </p:cNvCxnSpPr>
          <p:nvPr/>
        </p:nvCxnSpPr>
        <p:spPr>
          <a:xfrm flipV="1">
            <a:off x="2133479" y="2449748"/>
            <a:ext cx="564121" cy="14105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2" idx="1"/>
          </p:cNvCxnSpPr>
          <p:nvPr/>
        </p:nvCxnSpPr>
        <p:spPr>
          <a:xfrm flipV="1">
            <a:off x="3886079" y="2449747"/>
            <a:ext cx="1828921" cy="1207853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3" idx="1"/>
          </p:cNvCxnSpPr>
          <p:nvPr/>
        </p:nvCxnSpPr>
        <p:spPr>
          <a:xfrm flipV="1">
            <a:off x="3878218" y="3478447"/>
            <a:ext cx="1836782" cy="179153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463101" y="2933309"/>
            <a:ext cx="0" cy="21358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463101" y="3276516"/>
            <a:ext cx="0" cy="2226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463101" y="3759523"/>
            <a:ext cx="0" cy="2028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215701" y="2539530"/>
            <a:ext cx="0" cy="1930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215701" y="2960806"/>
            <a:ext cx="0" cy="2395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215701" y="3268021"/>
            <a:ext cx="0" cy="23717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215701" y="3718163"/>
            <a:ext cx="0" cy="239825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87501" y="2483872"/>
            <a:ext cx="0" cy="2593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187501" y="2943194"/>
            <a:ext cx="0" cy="2572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187501" y="3652925"/>
            <a:ext cx="0" cy="233275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932661" y="2493697"/>
            <a:ext cx="7440" cy="249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24800" y="3338969"/>
            <a:ext cx="0" cy="24243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924800" y="3725833"/>
            <a:ext cx="0" cy="2475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hape 558"/>
          <p:cNvSpPr txBox="1"/>
          <p:nvPr/>
        </p:nvSpPr>
        <p:spPr>
          <a:xfrm rot="5400000">
            <a:off x="7015499" y="3168899"/>
            <a:ext cx="814800" cy="315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A5A5A5"/>
              </a:buClr>
              <a:buSzPct val="25000"/>
              <a:buFont typeface="Arial"/>
              <a:buNone/>
            </a:pPr>
            <a:r>
              <a:rPr lang="en-GB" sz="3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 flipV="1">
            <a:off x="8686800" y="2438399"/>
            <a:ext cx="211143" cy="6858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21" idx="1"/>
          </p:cNvCxnSpPr>
          <p:nvPr/>
        </p:nvCxnSpPr>
        <p:spPr>
          <a:xfrm>
            <a:off x="2123547" y="2610962"/>
            <a:ext cx="573932" cy="61408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133600" y="2590800"/>
            <a:ext cx="543091" cy="108635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20" idx="1"/>
          </p:cNvCxnSpPr>
          <p:nvPr/>
        </p:nvCxnSpPr>
        <p:spPr>
          <a:xfrm flipV="1">
            <a:off x="2133479" y="2449748"/>
            <a:ext cx="564121" cy="1584976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21" idx="1"/>
          </p:cNvCxnSpPr>
          <p:nvPr/>
        </p:nvCxnSpPr>
        <p:spPr>
          <a:xfrm flipV="1">
            <a:off x="2123547" y="3225044"/>
            <a:ext cx="573932" cy="824903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29" idx="1"/>
          </p:cNvCxnSpPr>
          <p:nvPr/>
        </p:nvCxnSpPr>
        <p:spPr>
          <a:xfrm flipV="1">
            <a:off x="2133600" y="3637495"/>
            <a:ext cx="563879" cy="397230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3906868" y="2483872"/>
            <a:ext cx="1762468" cy="7165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23" idx="1"/>
          </p:cNvCxnSpPr>
          <p:nvPr/>
        </p:nvCxnSpPr>
        <p:spPr>
          <a:xfrm>
            <a:off x="3868524" y="3194318"/>
            <a:ext cx="1846476" cy="28412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2" idx="1"/>
          </p:cNvCxnSpPr>
          <p:nvPr/>
        </p:nvCxnSpPr>
        <p:spPr>
          <a:xfrm>
            <a:off x="6907500" y="2431214"/>
            <a:ext cx="5601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01" idx="1"/>
          </p:cNvCxnSpPr>
          <p:nvPr/>
        </p:nvCxnSpPr>
        <p:spPr>
          <a:xfrm>
            <a:off x="6930749" y="2431214"/>
            <a:ext cx="492150" cy="48778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5" idx="1"/>
          </p:cNvCxnSpPr>
          <p:nvPr/>
        </p:nvCxnSpPr>
        <p:spPr>
          <a:xfrm>
            <a:off x="6899700" y="2449747"/>
            <a:ext cx="567900" cy="16002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32" idx="1"/>
          </p:cNvCxnSpPr>
          <p:nvPr/>
        </p:nvCxnSpPr>
        <p:spPr>
          <a:xfrm flipV="1">
            <a:off x="6907500" y="2431214"/>
            <a:ext cx="560100" cy="997786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endCxn id="101" idx="1"/>
          </p:cNvCxnSpPr>
          <p:nvPr/>
        </p:nvCxnSpPr>
        <p:spPr>
          <a:xfrm flipV="1">
            <a:off x="6930749" y="2919000"/>
            <a:ext cx="492150" cy="469791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25" idx="1"/>
          </p:cNvCxnSpPr>
          <p:nvPr/>
        </p:nvCxnSpPr>
        <p:spPr>
          <a:xfrm>
            <a:off x="6930749" y="3429000"/>
            <a:ext cx="536851" cy="620947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8686800" y="3124199"/>
            <a:ext cx="211143" cy="6858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8686800" y="3276599"/>
            <a:ext cx="211143" cy="685801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8686800" y="3962399"/>
            <a:ext cx="211143" cy="685801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0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V</a:t>
            </a:r>
            <a:r>
              <a:rPr lang="en-US" sz="4400" b="1" dirty="0" smtClean="0">
                <a:solidFill>
                  <a:srgbClr val="FF0000"/>
                </a:solidFill>
              </a:rPr>
              <a:t>ERI</a:t>
            </a:r>
            <a:r>
              <a:rPr lang="en-US" sz="6000" b="1" dirty="0" smtClean="0">
                <a:solidFill>
                  <a:srgbClr val="FF0000"/>
                </a:solidFill>
              </a:rPr>
              <a:t>S</a:t>
            </a:r>
            <a:r>
              <a:rPr lang="en-US" sz="4400" b="1" dirty="0" smtClean="0">
                <a:solidFill>
                  <a:srgbClr val="FF0000"/>
                </a:solidFill>
              </a:rPr>
              <a:t>MART</a:t>
            </a:r>
          </a:p>
          <a:p>
            <a:pPr marL="0" indent="0"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(Verification Smart)</a:t>
            </a:r>
            <a:endParaRPr lang="en-ZA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78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839200" cy="719137"/>
          </a:xfrm>
        </p:spPr>
        <p:txBody>
          <a:bodyPr/>
          <a:lstStyle/>
          <a:p>
            <a:r>
              <a:rPr lang="en-US" dirty="0" smtClean="0"/>
              <a:t>V</a:t>
            </a:r>
            <a:r>
              <a:rPr lang="en-US" sz="2400" dirty="0" smtClean="0"/>
              <a:t>ERI</a:t>
            </a:r>
            <a:r>
              <a:rPr lang="en-US" dirty="0" smtClean="0"/>
              <a:t>S</a:t>
            </a:r>
            <a:r>
              <a:rPr lang="en-US" sz="2400" dirty="0" smtClean="0"/>
              <a:t>MART</a:t>
            </a:r>
            <a:r>
              <a:rPr lang="en-US" dirty="0" smtClean="0"/>
              <a:t> implements swarm verification</a:t>
            </a:r>
            <a:br>
              <a:rPr lang="en-US" dirty="0" smtClean="0"/>
            </a:br>
            <a:r>
              <a:rPr lang="en-US" dirty="0" smtClean="0"/>
              <a:t>by task competition for multi-threaded C.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91600" cy="5105400"/>
          </a:xfrm>
        </p:spPr>
        <p:txBody>
          <a:bodyPr/>
          <a:lstStyle/>
          <a:p>
            <a:pPr marL="0" indent="0">
              <a:buNone/>
            </a:pPr>
            <a:r>
              <a:rPr lang="en-ZA" dirty="0" smtClean="0"/>
              <a:t>Target:</a:t>
            </a:r>
          </a:p>
          <a:p>
            <a:r>
              <a:rPr lang="en-US" dirty="0" smtClean="0"/>
              <a:t>C programs </a:t>
            </a:r>
            <a:r>
              <a:rPr lang="en-US" dirty="0"/>
              <a:t>with “</a:t>
            </a:r>
            <a:r>
              <a:rPr lang="en-US" b="1" dirty="0">
                <a:solidFill>
                  <a:srgbClr val="FF0000"/>
                </a:solidFill>
              </a:rPr>
              <a:t>rare</a:t>
            </a:r>
            <a:r>
              <a:rPr lang="en-US" dirty="0"/>
              <a:t>” concurrency bugs, i.e.,</a:t>
            </a:r>
          </a:p>
          <a:p>
            <a:pPr lvl="1"/>
            <a:r>
              <a:rPr lang="en-ZA" dirty="0"/>
              <a:t>“</a:t>
            </a:r>
            <a:r>
              <a:rPr lang="en-ZA" b="1" dirty="0">
                <a:solidFill>
                  <a:srgbClr val="FF0000"/>
                </a:solidFill>
              </a:rPr>
              <a:t>large</a:t>
            </a:r>
            <a:r>
              <a:rPr lang="en-ZA" dirty="0"/>
              <a:t>” number of </a:t>
            </a:r>
            <a:r>
              <a:rPr lang="en-ZA" dirty="0" err="1"/>
              <a:t>interleavings</a:t>
            </a:r>
            <a:r>
              <a:rPr lang="en-ZA" dirty="0"/>
              <a:t> </a:t>
            </a:r>
          </a:p>
          <a:p>
            <a:pPr lvl="1"/>
            <a:r>
              <a:rPr lang="en-ZA" dirty="0"/>
              <a:t>“</a:t>
            </a:r>
            <a:r>
              <a:rPr lang="en-ZA" b="1" dirty="0">
                <a:solidFill>
                  <a:srgbClr val="FF0000"/>
                </a:solidFill>
              </a:rPr>
              <a:t>few</a:t>
            </a:r>
            <a:r>
              <a:rPr lang="en-ZA" dirty="0"/>
              <a:t>” </a:t>
            </a:r>
            <a:r>
              <a:rPr lang="en-ZA" dirty="0" err="1"/>
              <a:t>interleavings</a:t>
            </a:r>
            <a:r>
              <a:rPr lang="en-ZA" dirty="0"/>
              <a:t> lead to a bug</a:t>
            </a:r>
          </a:p>
          <a:p>
            <a:r>
              <a:rPr lang="en-ZA" b="1" dirty="0"/>
              <a:t>automatic bug-finding </a:t>
            </a:r>
            <a:r>
              <a:rPr lang="en-ZA" dirty="0"/>
              <a:t>(bounded analysis, not complete)</a:t>
            </a:r>
          </a:p>
          <a:p>
            <a:r>
              <a:rPr lang="en-ZA" b="1" dirty="0" smtClean="0"/>
              <a:t>reachability</a:t>
            </a:r>
            <a:endParaRPr lang="en-ZA" b="1" dirty="0"/>
          </a:p>
          <a:p>
            <a:pPr lvl="1"/>
            <a:r>
              <a:rPr lang="en-ZA" dirty="0"/>
              <a:t>assertion failure</a:t>
            </a:r>
          </a:p>
          <a:p>
            <a:pPr lvl="1"/>
            <a:r>
              <a:rPr lang="en-ZA" dirty="0"/>
              <a:t>out-of-bound </a:t>
            </a:r>
            <a:r>
              <a:rPr lang="en-ZA" dirty="0" smtClean="0"/>
              <a:t>array, division-by-zero</a:t>
            </a:r>
            <a:r>
              <a:rPr lang="en-ZA" dirty="0"/>
              <a:t>, …</a:t>
            </a:r>
          </a:p>
          <a:p>
            <a:pPr lvl="1"/>
            <a:r>
              <a:rPr lang="en-ZA" dirty="0" err="1"/>
              <a:t>linearizability</a:t>
            </a:r>
            <a:r>
              <a:rPr lang="en-ZA" dirty="0"/>
              <a:t> → </a:t>
            </a:r>
            <a:r>
              <a:rPr lang="en-ZA" dirty="0" smtClean="0"/>
              <a:t>reachability </a:t>
            </a:r>
            <a:r>
              <a:rPr lang="en-ZA" sz="1800" dirty="0" smtClean="0"/>
              <a:t>[</a:t>
            </a:r>
            <a:r>
              <a:rPr lang="en-ZA" sz="1800" dirty="0" err="1" smtClean="0"/>
              <a:t>Bouajjani</a:t>
            </a:r>
            <a:r>
              <a:rPr lang="en-ZA" sz="1800" dirty="0" smtClean="0"/>
              <a:t> et al., </a:t>
            </a:r>
            <a:r>
              <a:rPr lang="en-ZA" sz="1800" dirty="0"/>
              <a:t>POPL’15, </a:t>
            </a:r>
            <a:r>
              <a:rPr lang="en-ZA" sz="1800" dirty="0" smtClean="0"/>
              <a:t>ICALP’15]</a:t>
            </a:r>
            <a:endParaRPr lang="en-ZA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/>
              <a:t>Approach:</a:t>
            </a:r>
          </a:p>
          <a:p>
            <a:pPr>
              <a:spcBef>
                <a:spcPts val="300"/>
              </a:spcBef>
            </a:pPr>
            <a:r>
              <a:rPr lang="en-US" dirty="0"/>
              <a:t>s</a:t>
            </a:r>
            <a:r>
              <a:rPr lang="en-US" dirty="0" smtClean="0"/>
              <a:t>ource-to-source translation to generate instances (for tiling)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</a:t>
            </a:r>
            <a:r>
              <a:rPr lang="en-US" dirty="0" smtClean="0"/>
              <a:t>nstances are bounded concurrent programs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use cluster to run Lazy-</a:t>
            </a:r>
            <a:r>
              <a:rPr lang="en-US" dirty="0" err="1" smtClean="0"/>
              <a:t>CSeq</a:t>
            </a:r>
            <a:r>
              <a:rPr lang="en-US" dirty="0" smtClean="0"/>
              <a:t> over instances </a:t>
            </a:r>
            <a:r>
              <a:rPr lang="en-ZA" sz="1800" dirty="0">
                <a:solidFill>
                  <a:srgbClr val="000000"/>
                </a:solidFill>
              </a:rPr>
              <a:t>[</a:t>
            </a:r>
            <a:r>
              <a:rPr lang="en-ZA" sz="1800" dirty="0" err="1">
                <a:solidFill>
                  <a:srgbClr val="000000"/>
                </a:solidFill>
              </a:rPr>
              <a:t>Inverso</a:t>
            </a:r>
            <a:r>
              <a:rPr lang="en-ZA" sz="1800" dirty="0">
                <a:solidFill>
                  <a:srgbClr val="000000"/>
                </a:solidFill>
              </a:rPr>
              <a:t> et al., CAV’14]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1541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sz="2400" dirty="0"/>
              <a:t>ERI</a:t>
            </a:r>
            <a:r>
              <a:rPr lang="en-US" dirty="0"/>
              <a:t>S</a:t>
            </a:r>
            <a:r>
              <a:rPr lang="en-US" sz="2400" dirty="0"/>
              <a:t>MART</a:t>
            </a:r>
            <a:r>
              <a:rPr lang="en-US" dirty="0" smtClean="0"/>
              <a:t> architecture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067800" cy="5410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ZA" b="1" dirty="0"/>
              <a:t>Inline/unwind</a:t>
            </a:r>
            <a:r>
              <a:rPr lang="en-ZA" dirty="0"/>
              <a:t> module:</a:t>
            </a:r>
          </a:p>
          <a:p>
            <a:pPr lvl="1">
              <a:spcBef>
                <a:spcPts val="300"/>
              </a:spcBef>
            </a:pPr>
            <a:r>
              <a:rPr lang="en-ZA" dirty="0"/>
              <a:t>concurrent program ⟶ bounded concurrent program</a:t>
            </a:r>
          </a:p>
          <a:p>
            <a:r>
              <a:rPr lang="en-ZA" b="1" dirty="0" smtClean="0"/>
              <a:t>Numerical labels </a:t>
            </a:r>
            <a:r>
              <a:rPr lang="en-ZA" dirty="0" smtClean="0"/>
              <a:t>module:</a:t>
            </a:r>
          </a:p>
          <a:p>
            <a:pPr lvl="1">
              <a:spcBef>
                <a:spcPts val="300"/>
              </a:spcBef>
            </a:pPr>
            <a:r>
              <a:rPr lang="en-ZA" dirty="0"/>
              <a:t>inject numerical labels at each visible statement</a:t>
            </a:r>
          </a:p>
          <a:p>
            <a:r>
              <a:rPr lang="en-ZA" b="1" dirty="0" smtClean="0"/>
              <a:t>Instrument </a:t>
            </a:r>
            <a:r>
              <a:rPr lang="en-ZA" dirty="0" smtClean="0"/>
              <a:t>module:</a:t>
            </a:r>
          </a:p>
          <a:p>
            <a:pPr lvl="1">
              <a:spcBef>
                <a:spcPts val="300"/>
              </a:spcBef>
            </a:pPr>
            <a:r>
              <a:rPr lang="en-ZA" dirty="0"/>
              <a:t>instrument the code with guarded commands </a:t>
            </a:r>
            <a:r>
              <a:rPr lang="en-ZA" dirty="0" smtClean="0"/>
              <a:t>(</a:t>
            </a:r>
            <a:r>
              <a:rPr lang="en-ZA" sz="2000" b="1" dirty="0" smtClean="0">
                <a:latin typeface="Lucida Sans Typewriter" panose="020B0509030504030204" pitchFamily="49" charset="0"/>
              </a:rPr>
              <a:t>yield</a:t>
            </a:r>
            <a:r>
              <a:rPr lang="en-ZA" dirty="0" smtClean="0"/>
              <a:t>) that </a:t>
            </a:r>
            <a:r>
              <a:rPr lang="en-ZA" dirty="0"/>
              <a:t>can enable/disable context switch points at numerical labels</a:t>
            </a:r>
          </a:p>
          <a:p>
            <a:r>
              <a:rPr lang="en-ZA" b="1" dirty="0" smtClean="0"/>
              <a:t>Split</a:t>
            </a:r>
            <a:r>
              <a:rPr lang="en-ZA" dirty="0" smtClean="0"/>
              <a:t> </a:t>
            </a:r>
            <a:r>
              <a:rPr lang="en-ZA" dirty="0"/>
              <a:t>module:</a:t>
            </a:r>
          </a:p>
          <a:p>
            <a:pPr lvl="1">
              <a:spcBef>
                <a:spcPts val="300"/>
              </a:spcBef>
            </a:pPr>
            <a:r>
              <a:rPr lang="en-ZA" dirty="0"/>
              <a:t>generate </a:t>
            </a:r>
            <a:r>
              <a:rPr lang="en-ZA" dirty="0" smtClean="0"/>
              <a:t>variants </a:t>
            </a:r>
            <a:r>
              <a:rPr lang="en-ZA" dirty="0"/>
              <a:t>with configuration from tiling and #tiles</a:t>
            </a:r>
          </a:p>
          <a:p>
            <a:pPr lvl="1">
              <a:spcBef>
                <a:spcPts val="300"/>
              </a:spcBef>
            </a:pPr>
            <a:r>
              <a:rPr lang="en-ZA" dirty="0"/>
              <a:t>randomize number of generated variants when #variants is large </a:t>
            </a:r>
          </a:p>
          <a:p>
            <a:endParaRPr lang="en-ZA" dirty="0"/>
          </a:p>
        </p:txBody>
      </p:sp>
      <p:pic>
        <p:nvPicPr>
          <p:cNvPr id="4" name="Shape 78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14400"/>
            <a:ext cx="8610600" cy="1887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91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does this work?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 marL="0" indent="0">
              <a:buNone/>
            </a:pPr>
            <a:r>
              <a:rPr lang="en-GB" kern="1200" dirty="0" smtClean="0">
                <a:solidFill>
                  <a:srgbClr val="000000"/>
                </a:solidFill>
              </a:rPr>
              <a:t>Remember: </a:t>
            </a:r>
          </a:p>
          <a:p>
            <a:pPr marL="0" indent="0">
              <a:buNone/>
            </a:pPr>
            <a:r>
              <a:rPr lang="en-GB" kern="1200" dirty="0" smtClean="0">
                <a:solidFill>
                  <a:srgbClr val="000000"/>
                </a:solidFill>
              </a:rPr>
              <a:t>    Each </a:t>
            </a:r>
            <a:r>
              <a:rPr lang="en-GB" i="1" kern="1200" dirty="0">
                <a:solidFill>
                  <a:srgbClr val="000000"/>
                </a:solidFill>
              </a:rPr>
              <a:t>P</a:t>
            </a:r>
            <a:r>
              <a:rPr lang="el-GR" i="1" kern="1200" baseline="-25000" dirty="0">
                <a:solidFill>
                  <a:srgbClr val="000000"/>
                </a:solidFill>
              </a:rPr>
              <a:t>ϑ</a:t>
            </a:r>
            <a:r>
              <a:rPr lang="en-GB" kern="1200" dirty="0">
                <a:solidFill>
                  <a:srgbClr val="000000"/>
                </a:solidFill>
              </a:rPr>
              <a:t> </a:t>
            </a:r>
            <a:r>
              <a:rPr lang="en-GB" kern="1200" dirty="0" smtClean="0">
                <a:solidFill>
                  <a:srgbClr val="000000"/>
                </a:solidFill>
              </a:rPr>
              <a:t>allows </a:t>
            </a:r>
            <a:r>
              <a:rPr lang="en-GB" kern="1200" dirty="0">
                <a:solidFill>
                  <a:srgbClr val="000000"/>
                </a:solidFill>
              </a:rPr>
              <a:t>only a (small) subset of </a:t>
            </a:r>
            <a:r>
              <a:rPr lang="en-GB" kern="1200" dirty="0" smtClean="0">
                <a:solidFill>
                  <a:srgbClr val="000000"/>
                </a:solidFill>
              </a:rPr>
              <a:t>P’s </a:t>
            </a:r>
            <a:r>
              <a:rPr lang="en-GB" kern="1200" dirty="0" err="1" smtClean="0">
                <a:solidFill>
                  <a:srgbClr val="000000"/>
                </a:solidFill>
              </a:rPr>
              <a:t>interleavings</a:t>
            </a:r>
            <a:endParaRPr lang="en-GB" kern="12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GB" kern="1200" dirty="0" smtClean="0">
                <a:solidFill>
                  <a:srgbClr val="000000"/>
                </a:solidFill>
              </a:rPr>
              <a:t>We </a:t>
            </a:r>
            <a:r>
              <a:rPr lang="en-GB" kern="1200" dirty="0">
                <a:solidFill>
                  <a:srgbClr val="000000"/>
                </a:solidFill>
              </a:rPr>
              <a:t>assume bugs are </a:t>
            </a:r>
            <a:r>
              <a:rPr lang="en-GB" kern="1200" dirty="0" smtClean="0">
                <a:solidFill>
                  <a:srgbClr val="000000"/>
                </a:solidFill>
              </a:rPr>
              <a:t>rare,</a:t>
            </a:r>
          </a:p>
          <a:p>
            <a:r>
              <a:rPr lang="en-GB" kern="1200" dirty="0" smtClean="0">
                <a:solidFill>
                  <a:srgbClr val="000000"/>
                </a:solidFill>
              </a:rPr>
              <a:t>so for most </a:t>
            </a:r>
            <a:r>
              <a:rPr lang="el-GR" dirty="0"/>
              <a:t>ϑ</a:t>
            </a:r>
            <a:r>
              <a:rPr lang="en-US" dirty="0"/>
              <a:t>, </a:t>
            </a:r>
            <a:r>
              <a:rPr lang="en-GB" i="1" kern="1200" dirty="0" smtClean="0">
                <a:solidFill>
                  <a:srgbClr val="000000"/>
                </a:solidFill>
              </a:rPr>
              <a:t>P</a:t>
            </a:r>
            <a:r>
              <a:rPr lang="el-GR" i="1" kern="1200" baseline="-25000" dirty="0" smtClean="0">
                <a:solidFill>
                  <a:srgbClr val="000000"/>
                </a:solidFill>
              </a:rPr>
              <a:t>ϑ</a:t>
            </a:r>
            <a:r>
              <a:rPr lang="en-GB" kern="1200" dirty="0" smtClean="0">
                <a:solidFill>
                  <a:srgbClr val="000000"/>
                </a:solidFill>
              </a:rPr>
              <a:t> does not exhibit the bug…</a:t>
            </a:r>
          </a:p>
          <a:p>
            <a:r>
              <a:rPr lang="en-GB" kern="1200" dirty="0" smtClean="0">
                <a:solidFill>
                  <a:srgbClr val="000000"/>
                </a:solidFill>
              </a:rPr>
              <a:t>… and the analysis will run out of time</a:t>
            </a:r>
          </a:p>
          <a:p>
            <a:r>
              <a:rPr lang="en-GB" kern="1200" dirty="0" smtClean="0">
                <a:solidFill>
                  <a:srgbClr val="000000"/>
                </a:solidFill>
              </a:rPr>
              <a:t>but if </a:t>
            </a:r>
            <a:r>
              <a:rPr lang="en-GB" i="1" kern="1200" dirty="0">
                <a:solidFill>
                  <a:srgbClr val="000000"/>
                </a:solidFill>
              </a:rPr>
              <a:t>P</a:t>
            </a:r>
            <a:r>
              <a:rPr lang="el-GR" i="1" kern="1200" baseline="-25000" dirty="0">
                <a:solidFill>
                  <a:srgbClr val="000000"/>
                </a:solidFill>
              </a:rPr>
              <a:t>ϑ</a:t>
            </a:r>
            <a:r>
              <a:rPr lang="en-GB" kern="1200" dirty="0">
                <a:solidFill>
                  <a:srgbClr val="000000"/>
                </a:solidFill>
              </a:rPr>
              <a:t> does </a:t>
            </a:r>
            <a:r>
              <a:rPr lang="en-GB" kern="1200" dirty="0" smtClean="0">
                <a:solidFill>
                  <a:srgbClr val="000000"/>
                </a:solidFill>
              </a:rPr>
              <a:t>exhibit the bug…</a:t>
            </a:r>
          </a:p>
          <a:p>
            <a:r>
              <a:rPr lang="en-GB" kern="1200" dirty="0" smtClean="0">
                <a:solidFill>
                  <a:srgbClr val="000000"/>
                </a:solidFill>
              </a:rPr>
              <a:t>… the analysis will find it quick(</a:t>
            </a:r>
            <a:r>
              <a:rPr lang="en-GB" kern="1200" dirty="0" err="1" smtClean="0">
                <a:solidFill>
                  <a:srgbClr val="000000"/>
                </a:solidFill>
              </a:rPr>
              <a:t>er</a:t>
            </a:r>
            <a:r>
              <a:rPr lang="en-GB" kern="1200" dirty="0" smtClean="0">
                <a:solidFill>
                  <a:srgbClr val="000000"/>
                </a:solidFill>
              </a:rPr>
              <a:t>)</a:t>
            </a:r>
            <a:endParaRPr lang="en-GB" kern="1200" dirty="0">
              <a:solidFill>
                <a:srgbClr val="00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GB" kern="1200" dirty="0" smtClean="0">
                <a:solidFill>
                  <a:srgbClr val="000000"/>
                </a:solidFill>
              </a:rPr>
              <a:t>Hence,</a:t>
            </a:r>
          </a:p>
          <a:p>
            <a:r>
              <a:rPr lang="en-GB" kern="1200" dirty="0" smtClean="0">
                <a:solidFill>
                  <a:srgbClr val="000000"/>
                </a:solidFill>
              </a:rPr>
              <a:t>overall CPU time consumption goes (way) up…</a:t>
            </a:r>
          </a:p>
          <a:p>
            <a:r>
              <a:rPr lang="en-GB" kern="1200" dirty="0" smtClean="0">
                <a:solidFill>
                  <a:srgbClr val="000000"/>
                </a:solidFill>
              </a:rPr>
              <a:t>… but with enough cores CPU time is free and…</a:t>
            </a:r>
          </a:p>
          <a:p>
            <a:r>
              <a:rPr lang="en-GB" kern="1200" dirty="0" smtClean="0">
                <a:solidFill>
                  <a:srgbClr val="000000"/>
                </a:solidFill>
              </a:rPr>
              <a:t>mean </a:t>
            </a:r>
            <a:r>
              <a:rPr lang="en-GB" kern="1200" dirty="0">
                <a:solidFill>
                  <a:srgbClr val="000000"/>
                </a:solidFill>
              </a:rPr>
              <a:t>wall clock </a:t>
            </a:r>
            <a:r>
              <a:rPr lang="en-GB" kern="1200" dirty="0" smtClean="0">
                <a:solidFill>
                  <a:srgbClr val="000000"/>
                </a:solidFill>
              </a:rPr>
              <a:t>time to find failure goes down 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1263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Experimental Evaluation</a:t>
            </a:r>
            <a:endParaRPr lang="en-ZA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3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makes </a:t>
            </a:r>
            <a:r>
              <a:rPr lang="en-US" dirty="0" smtClean="0"/>
              <a:t>bug finding harder.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69" y="914400"/>
            <a:ext cx="87630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State </a:t>
            </a:r>
            <a:r>
              <a:rPr lang="en-US" b="1" dirty="0"/>
              <a:t>space explosion </a:t>
            </a:r>
            <a:r>
              <a:rPr lang="en-US" dirty="0"/>
              <a:t>(i.e., large number of </a:t>
            </a:r>
            <a:r>
              <a:rPr lang="en-US" dirty="0" err="1"/>
              <a:t>interleavings</a:t>
            </a:r>
            <a:r>
              <a:rPr lang="en-US" dirty="0"/>
              <a:t>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/>
              <a:t>                                   (… and many more)</a:t>
            </a:r>
          </a:p>
          <a:p>
            <a:pPr marL="0" indent="0">
              <a:buNone/>
            </a:pPr>
            <a:r>
              <a:rPr lang="en-US" dirty="0" smtClean="0"/>
              <a:t>Problem</a:t>
            </a:r>
            <a:r>
              <a:rPr lang="en-US" dirty="0"/>
              <a:t>: modern hardware means concurrency is </a:t>
            </a:r>
            <a:r>
              <a:rPr lang="en-US" dirty="0" smtClean="0"/>
              <a:t>everywhere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 software is increasingly concurrent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1676400"/>
            <a:ext cx="171874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dirty="0">
                <a:latin typeface="Lucida Sans Typewriter" panose="020B0509030504030204" pitchFamily="49" charset="0"/>
              </a:rPr>
              <a:t>x</a:t>
            </a:r>
            <a:r>
              <a:rPr lang="en-US" dirty="0" smtClean="0">
                <a:latin typeface="Lucida Sans Typewriter" panose="020B0509030504030204" pitchFamily="49" charset="0"/>
              </a:rPr>
              <a:t> = *;</a:t>
            </a:r>
          </a:p>
          <a:p>
            <a:pPr>
              <a:spcBef>
                <a:spcPts val="2400"/>
              </a:spcBef>
            </a:pPr>
            <a:r>
              <a:rPr lang="en-US" dirty="0">
                <a:latin typeface="Lucida Sans Typewriter" panose="020B0509030504030204" pitchFamily="49" charset="0"/>
              </a:rPr>
              <a:t>y</a:t>
            </a:r>
            <a:r>
              <a:rPr lang="en-US" dirty="0" smtClean="0">
                <a:latin typeface="Lucida Sans Typewriter" panose="020B0509030504030204" pitchFamily="49" charset="0"/>
              </a:rPr>
              <a:t> = 0;</a:t>
            </a:r>
          </a:p>
          <a:p>
            <a:pPr>
              <a:spcBef>
                <a:spcPts val="2400"/>
              </a:spcBef>
            </a:pPr>
            <a:r>
              <a:rPr lang="en-US" dirty="0" smtClean="0">
                <a:latin typeface="Lucida Sans Typewriter" panose="020B0509030504030204" pitchFamily="49" charset="0"/>
              </a:rPr>
              <a:t>if(x !=</a:t>
            </a:r>
            <a:r>
              <a:rPr lang="en-US" dirty="0">
                <a:latin typeface="Lucida Sans Typewriter" panose="020B0509030504030204" pitchFamily="49" charset="0"/>
              </a:rPr>
              <a:t> y</a:t>
            </a:r>
            <a:r>
              <a:rPr lang="en-US" dirty="0" smtClean="0">
                <a:latin typeface="Lucida Sans Typewriter" panose="020B0509030504030204" pitchFamily="49" charset="0"/>
              </a:rPr>
              <a:t>)</a:t>
            </a:r>
          </a:p>
          <a:p>
            <a:pPr>
              <a:spcBef>
                <a:spcPts val="2400"/>
              </a:spcBef>
            </a:pPr>
            <a:r>
              <a:rPr lang="en-US" dirty="0">
                <a:latin typeface="Lucida Sans Typewriter" panose="020B0509030504030204" pitchFamily="49" charset="0"/>
              </a:rPr>
              <a:t> </a:t>
            </a:r>
            <a:r>
              <a:rPr lang="en-US" dirty="0" smtClean="0">
                <a:latin typeface="Lucida Sans Typewriter" panose="020B0509030504030204" pitchFamily="49" charset="0"/>
              </a:rPr>
              <a:t> x = x-y;</a:t>
            </a:r>
          </a:p>
          <a:p>
            <a:pPr>
              <a:spcBef>
                <a:spcPts val="2400"/>
              </a:spcBef>
            </a:pPr>
            <a:r>
              <a:rPr lang="en-US" dirty="0" smtClean="0">
                <a:latin typeface="Lucida Sans Typewriter" panose="020B0509030504030204" pitchFamily="49" charset="0"/>
              </a:rPr>
              <a:t>x = x + 1;</a:t>
            </a:r>
          </a:p>
          <a:p>
            <a:pPr>
              <a:spcBef>
                <a:spcPts val="2400"/>
              </a:spcBef>
            </a:pPr>
            <a:r>
              <a:rPr lang="en-US" dirty="0" smtClean="0">
                <a:latin typeface="Lucida Sans Typewriter" panose="020B0509030504030204" pitchFamily="49" charset="0"/>
              </a:rPr>
              <a:t>z = x * y;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1676400"/>
            <a:ext cx="1718740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dirty="0" smtClean="0">
                <a:latin typeface="Lucida Sans Typewriter" panose="020B0509030504030204" pitchFamily="49" charset="0"/>
              </a:rPr>
              <a:t>y = *;</a:t>
            </a:r>
          </a:p>
          <a:p>
            <a:pPr>
              <a:spcBef>
                <a:spcPts val="2400"/>
              </a:spcBef>
            </a:pPr>
            <a:r>
              <a:rPr lang="en-US" dirty="0" smtClean="0">
                <a:latin typeface="Lucida Sans Typewriter" panose="020B0509030504030204" pitchFamily="49" charset="0"/>
              </a:rPr>
              <a:t>x = 0;</a:t>
            </a:r>
          </a:p>
          <a:p>
            <a:pPr>
              <a:spcBef>
                <a:spcPts val="2400"/>
              </a:spcBef>
            </a:pPr>
            <a:r>
              <a:rPr lang="en-US" dirty="0" smtClean="0">
                <a:latin typeface="Lucida Sans Typewriter" panose="020B0509030504030204" pitchFamily="49" charset="0"/>
              </a:rPr>
              <a:t>if(x !=</a:t>
            </a:r>
            <a:r>
              <a:rPr lang="en-US" dirty="0">
                <a:latin typeface="Lucida Sans Typewriter" panose="020B0509030504030204" pitchFamily="49" charset="0"/>
              </a:rPr>
              <a:t> y</a:t>
            </a:r>
            <a:r>
              <a:rPr lang="en-US" dirty="0" smtClean="0">
                <a:latin typeface="Lucida Sans Typewriter" panose="020B0509030504030204" pitchFamily="49" charset="0"/>
              </a:rPr>
              <a:t>)</a:t>
            </a:r>
          </a:p>
          <a:p>
            <a:pPr>
              <a:spcBef>
                <a:spcPts val="2400"/>
              </a:spcBef>
            </a:pPr>
            <a:r>
              <a:rPr lang="en-US" dirty="0">
                <a:latin typeface="Lucida Sans Typewriter" panose="020B0509030504030204" pitchFamily="49" charset="0"/>
              </a:rPr>
              <a:t> </a:t>
            </a:r>
            <a:r>
              <a:rPr lang="en-US" dirty="0" smtClean="0">
                <a:latin typeface="Lucida Sans Typewriter" panose="020B0509030504030204" pitchFamily="49" charset="0"/>
              </a:rPr>
              <a:t> y = y-x;</a:t>
            </a:r>
          </a:p>
          <a:p>
            <a:pPr>
              <a:spcBef>
                <a:spcPts val="2400"/>
              </a:spcBef>
            </a:pPr>
            <a:r>
              <a:rPr lang="en-US" dirty="0">
                <a:latin typeface="Lucida Sans Typewriter" panose="020B0509030504030204" pitchFamily="49" charset="0"/>
              </a:rPr>
              <a:t>y</a:t>
            </a:r>
            <a:r>
              <a:rPr lang="en-US" dirty="0" smtClean="0">
                <a:latin typeface="Lucida Sans Typewriter" panose="020B0509030504030204" pitchFamily="49" charset="0"/>
              </a:rPr>
              <a:t> = y + 1;</a:t>
            </a:r>
          </a:p>
          <a:p>
            <a:pPr>
              <a:spcBef>
                <a:spcPts val="2400"/>
              </a:spcBef>
            </a:pPr>
            <a:r>
              <a:rPr lang="en-US" dirty="0" smtClean="0">
                <a:latin typeface="Lucida Sans Typewriter" panose="020B0509030504030204" pitchFamily="49" charset="0"/>
              </a:rPr>
              <a:t>z = x * y;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33600" y="1981200"/>
            <a:ext cx="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33600" y="2590800"/>
            <a:ext cx="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33600" y="3200400"/>
            <a:ext cx="22860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33600" y="3733800"/>
            <a:ext cx="228600" cy="381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33600" y="4343400"/>
            <a:ext cx="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24200" y="1981200"/>
            <a:ext cx="1828800" cy="2819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334000" y="1981200"/>
            <a:ext cx="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34000" y="2590800"/>
            <a:ext cx="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34000" y="3200400"/>
            <a:ext cx="22860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334000" y="3733800"/>
            <a:ext cx="228600" cy="381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334000" y="4343400"/>
            <a:ext cx="0" cy="3048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43200" y="1905000"/>
            <a:ext cx="2133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743200" y="2438400"/>
            <a:ext cx="2133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200400" y="3048000"/>
            <a:ext cx="1752600" cy="5715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200400" y="4191000"/>
            <a:ext cx="1676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00400" y="4800600"/>
            <a:ext cx="1676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00400" y="1981200"/>
            <a:ext cx="1752600" cy="16383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200400" y="3048000"/>
            <a:ext cx="1676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276600" y="3048000"/>
            <a:ext cx="1676400" cy="11430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48000" y="4191000"/>
            <a:ext cx="1828800" cy="609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200400" y="4191000"/>
            <a:ext cx="1676400" cy="609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3200400" y="3581400"/>
            <a:ext cx="1676400" cy="609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743200" y="2438400"/>
            <a:ext cx="2133600" cy="609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743200" y="1905000"/>
            <a:ext cx="2133600" cy="533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6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on lock-free data structures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Lucida Sans Typewriter" panose="020B0509030504030204" pitchFamily="49" charset="0"/>
              </a:rPr>
              <a:t>eliminationstack</a:t>
            </a:r>
            <a:r>
              <a:rPr lang="en-US" dirty="0" smtClean="0"/>
              <a:t>:</a:t>
            </a:r>
          </a:p>
          <a:p>
            <a:r>
              <a:rPr lang="en-ZA" dirty="0"/>
              <a:t>ABA problem: requires 7 threads for exposure</a:t>
            </a:r>
          </a:p>
          <a:p>
            <a:pPr>
              <a:spcBef>
                <a:spcPts val="1800"/>
              </a:spcBef>
            </a:pPr>
            <a:r>
              <a:rPr lang="en-ZA" dirty="0"/>
              <a:t>Lazy-</a:t>
            </a:r>
            <a:r>
              <a:rPr lang="en-ZA" dirty="0" err="1"/>
              <a:t>CSeq</a:t>
            </a:r>
            <a:r>
              <a:rPr lang="en-ZA" dirty="0"/>
              <a:t> can find bug in </a:t>
            </a:r>
            <a:r>
              <a:rPr lang="en-ZA" b="1" dirty="0"/>
              <a:t>~13h </a:t>
            </a:r>
            <a:r>
              <a:rPr lang="en-ZA" dirty="0"/>
              <a:t>and </a:t>
            </a:r>
            <a:r>
              <a:rPr lang="en-ZA" b="1" dirty="0"/>
              <a:t>4GB</a:t>
            </a:r>
          </a:p>
          <a:p>
            <a:pPr lvl="1"/>
            <a:r>
              <a:rPr lang="en-US" dirty="0" smtClean="0"/>
              <a:t>#unwind=1, #rounds=2, #threads=8, </a:t>
            </a:r>
            <a:r>
              <a:rPr lang="en-US" dirty="0" smtClean="0">
                <a:solidFill>
                  <a:srgbClr val="000000"/>
                </a:solidFill>
              </a:rPr>
              <a:t>size=52 </a:t>
            </a:r>
            <a:r>
              <a:rPr lang="en-US" dirty="0">
                <a:solidFill>
                  <a:srgbClr val="000000"/>
                </a:solidFill>
              </a:rPr>
              <a:t>visible </a:t>
            </a:r>
            <a:r>
              <a:rPr lang="en-US" dirty="0" err="1" smtClean="0">
                <a:solidFill>
                  <a:srgbClr val="000000"/>
                </a:solidFill>
              </a:rPr>
              <a:t>stmts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other tools </a:t>
            </a:r>
            <a:r>
              <a:rPr lang="en-US" dirty="0" smtClean="0"/>
              <a:t>fail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Lucida Sans Typewriter" panose="020B0509030504030204" pitchFamily="49" charset="0"/>
              </a:rPr>
              <a:t>safestack</a:t>
            </a:r>
            <a:r>
              <a:rPr lang="en-US" dirty="0" smtClean="0"/>
              <a:t>:</a:t>
            </a:r>
          </a:p>
          <a:p>
            <a:pPr lvl="0"/>
            <a:r>
              <a:rPr lang="en-ZA" dirty="0"/>
              <a:t>ABA problem:</a:t>
            </a:r>
            <a:r>
              <a:rPr lang="en-US" dirty="0" smtClean="0"/>
              <a:t> </a:t>
            </a:r>
            <a:r>
              <a:rPr lang="en-US" dirty="0"/>
              <a:t>requires context bound of 5</a:t>
            </a:r>
          </a:p>
          <a:p>
            <a:pPr>
              <a:spcBef>
                <a:spcPts val="1800"/>
              </a:spcBef>
            </a:pPr>
            <a:r>
              <a:rPr lang="en-ZA" dirty="0" smtClean="0"/>
              <a:t>Lazy-</a:t>
            </a:r>
            <a:r>
              <a:rPr lang="en-ZA" dirty="0" err="1" smtClean="0"/>
              <a:t>CSeq</a:t>
            </a:r>
            <a:r>
              <a:rPr lang="en-ZA" dirty="0" smtClean="0"/>
              <a:t> </a:t>
            </a:r>
            <a:r>
              <a:rPr lang="en-ZA" dirty="0"/>
              <a:t>can find bug in </a:t>
            </a:r>
            <a:r>
              <a:rPr lang="en-ZA" b="1" dirty="0"/>
              <a:t>~7h </a:t>
            </a:r>
            <a:r>
              <a:rPr lang="en-ZA" dirty="0"/>
              <a:t>and </a:t>
            </a:r>
            <a:r>
              <a:rPr lang="en-ZA" b="1" dirty="0"/>
              <a:t>6.5GB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#</a:t>
            </a:r>
            <a:r>
              <a:rPr lang="en-US" dirty="0" smtClean="0">
                <a:solidFill>
                  <a:srgbClr val="000000"/>
                </a:solidFill>
              </a:rPr>
              <a:t>unwind=3, </a:t>
            </a:r>
            <a:r>
              <a:rPr lang="en-US" dirty="0">
                <a:solidFill>
                  <a:srgbClr val="000000"/>
                </a:solidFill>
              </a:rPr>
              <a:t>#</a:t>
            </a:r>
            <a:r>
              <a:rPr lang="en-US" dirty="0" smtClean="0">
                <a:solidFill>
                  <a:srgbClr val="000000"/>
                </a:solidFill>
              </a:rPr>
              <a:t>rounds=4, </a:t>
            </a:r>
            <a:r>
              <a:rPr lang="en-US" dirty="0">
                <a:solidFill>
                  <a:srgbClr val="000000"/>
                </a:solidFill>
              </a:rPr>
              <a:t>#</a:t>
            </a:r>
            <a:r>
              <a:rPr lang="en-US" dirty="0" smtClean="0">
                <a:solidFill>
                  <a:srgbClr val="000000"/>
                </a:solidFill>
              </a:rPr>
              <a:t>threads=4, size=152 visible </a:t>
            </a:r>
            <a:r>
              <a:rPr lang="en-US" dirty="0" err="1" smtClean="0">
                <a:solidFill>
                  <a:srgbClr val="000000"/>
                </a:solidFill>
              </a:rPr>
              <a:t>stmts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all other tools fail</a:t>
            </a:r>
            <a:endParaRPr lang="en-ZA" dirty="0" smtClean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4921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100137"/>
            <a:ext cx="9144000" cy="3048000"/>
            <a:chOff x="0" y="2438400"/>
            <a:chExt cx="9144000" cy="3048000"/>
          </a:xfrm>
        </p:grpSpPr>
        <p:pic>
          <p:nvPicPr>
            <p:cNvPr id="5" name="Shape 834" descr="eliminationstack-SC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449728"/>
              <a:ext cx="9144000" cy="3036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0" y="2438400"/>
              <a:ext cx="91440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Sans Typewriter" panose="020B0509030504030204" pitchFamily="49" charset="0"/>
              </a:rPr>
              <a:t>eliminationstack</a:t>
            </a:r>
            <a:r>
              <a:rPr lang="en-US" dirty="0"/>
              <a:t>: Results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220200" cy="5410200"/>
          </a:xfrm>
        </p:spPr>
        <p:txBody>
          <a:bodyPr/>
          <a:lstStyle/>
          <a:p>
            <a:r>
              <a:rPr lang="en-US" dirty="0" smtClean="0"/>
              <a:t>Lazy-</a:t>
            </a:r>
            <a:r>
              <a:rPr lang="en-US" dirty="0" err="1" smtClean="0"/>
              <a:t>CSeq</a:t>
            </a:r>
            <a:r>
              <a:rPr lang="en-US" dirty="0" smtClean="0"/>
              <a:t>: 46764 sec, 4.2 GB</a:t>
            </a:r>
          </a:p>
          <a:p>
            <a:r>
              <a:rPr lang="en-US" dirty="0" smtClean="0"/>
              <a:t>CBMC (sequential): 80.8 sec, 0.7 GB</a:t>
            </a:r>
          </a:p>
          <a:p>
            <a:pPr lvl="1"/>
            <a:r>
              <a:rPr lang="en-US" dirty="0" smtClean="0"/>
              <a:t>average over 3000 </a:t>
            </a:r>
            <a:r>
              <a:rPr lang="en-US" dirty="0" err="1" smtClean="0"/>
              <a:t>interleavings</a:t>
            </a:r>
            <a:r>
              <a:rPr lang="en-US" dirty="0" smtClean="0"/>
              <a:t>, bug not found</a:t>
            </a:r>
            <a:endParaRPr lang="en-ZA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219200" y="2319337"/>
            <a:ext cx="2209800" cy="609600"/>
          </a:xfrm>
          <a:prstGeom prst="wedgeRoundRectCallout">
            <a:avLst>
              <a:gd name="adj1" fmla="val -19896"/>
              <a:gd name="adj2" fmla="val 709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lvl="0" eaLnBrk="0" fontAlgn="base" hangingPunct="0">
              <a:spcBef>
                <a:spcPts val="672"/>
              </a:spcBef>
              <a:spcAft>
                <a:spcPct val="0"/>
              </a:spcAft>
            </a:pPr>
            <a:r>
              <a:rPr lang="en-GB" sz="2000" kern="0" dirty="0" smtClean="0">
                <a:solidFill>
                  <a:srgbClr val="000000"/>
                </a:solidFill>
              </a:rPr>
              <a:t>fastest instances</a:t>
            </a:r>
            <a:br>
              <a:rPr lang="en-GB" sz="2000" kern="0" dirty="0" smtClean="0">
                <a:solidFill>
                  <a:srgbClr val="000000"/>
                </a:solidFill>
              </a:rPr>
            </a:br>
            <a:r>
              <a:rPr lang="en-GB" sz="2000" kern="0" dirty="0" smtClean="0">
                <a:solidFill>
                  <a:srgbClr val="000000"/>
                </a:solidFill>
              </a:rPr>
              <a:t>very fast – 1000x</a:t>
            </a:r>
            <a:endParaRPr lang="en-GB" sz="2000" kern="0" dirty="0">
              <a:solidFill>
                <a:srgbClr val="000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990600" y="4071937"/>
            <a:ext cx="2286000" cy="609600"/>
          </a:xfrm>
          <a:prstGeom prst="wedgeRoundRectCallout">
            <a:avLst>
              <a:gd name="adj1" fmla="val -21759"/>
              <a:gd name="adj2" fmla="val -708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lvl="0" eaLnBrk="0" fontAlgn="base" hangingPunct="0">
              <a:spcBef>
                <a:spcPts val="672"/>
              </a:spcBef>
              <a:spcAft>
                <a:spcPct val="0"/>
              </a:spcAft>
            </a:pPr>
            <a:r>
              <a:rPr lang="en-GB" sz="2000" kern="0" dirty="0" smtClean="0">
                <a:solidFill>
                  <a:srgbClr val="000000"/>
                </a:solidFill>
              </a:rPr>
              <a:t>average still very fast – 40x</a:t>
            </a:r>
            <a:endParaRPr lang="en-GB" sz="2000" kern="0" dirty="0">
              <a:solidFill>
                <a:srgbClr val="0000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324600" y="4071937"/>
            <a:ext cx="2667000" cy="609600"/>
          </a:xfrm>
          <a:prstGeom prst="wedgeRoundRectCallout">
            <a:avLst>
              <a:gd name="adj1" fmla="val -21759"/>
              <a:gd name="adj2" fmla="val -708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lvl="0" eaLnBrk="0" fontAlgn="base" hangingPunct="0">
              <a:spcBef>
                <a:spcPts val="672"/>
              </a:spcBef>
              <a:spcAft>
                <a:spcPct val="0"/>
              </a:spcAft>
            </a:pPr>
            <a:r>
              <a:rPr lang="en-GB" sz="2000" kern="0" dirty="0" smtClean="0">
                <a:solidFill>
                  <a:srgbClr val="000000"/>
                </a:solidFill>
              </a:rPr>
              <a:t>some slowdown for larger tile sizes – 10x</a:t>
            </a:r>
            <a:endParaRPr lang="en-GB" sz="2000" kern="0" dirty="0">
              <a:solidFill>
                <a:srgbClr val="000000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838700" y="2319337"/>
            <a:ext cx="2247900" cy="609600"/>
          </a:xfrm>
          <a:prstGeom prst="wedgeRoundRectCallout">
            <a:avLst>
              <a:gd name="adj1" fmla="val -19896"/>
              <a:gd name="adj2" fmla="val 709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lvl="0" eaLnBrk="0" fontAlgn="base" hangingPunct="0">
              <a:spcBef>
                <a:spcPts val="672"/>
              </a:spcBef>
              <a:spcAft>
                <a:spcPct val="0"/>
              </a:spcAft>
            </a:pPr>
            <a:r>
              <a:rPr lang="en-GB" sz="2000" kern="0" dirty="0" smtClean="0">
                <a:solidFill>
                  <a:srgbClr val="000000"/>
                </a:solidFill>
              </a:rPr>
              <a:t>reduced memory consumption – 4x</a:t>
            </a:r>
            <a:endParaRPr lang="en-GB" sz="2000" kern="0" dirty="0">
              <a:solidFill>
                <a:srgbClr val="000000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505200" y="4267200"/>
            <a:ext cx="2667000" cy="609600"/>
          </a:xfrm>
          <a:prstGeom prst="wedgeRoundRectCallout">
            <a:avLst>
              <a:gd name="adj1" fmla="val -21759"/>
              <a:gd name="adj2" fmla="val -708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lvl="0" eaLnBrk="0" fontAlgn="base" hangingPunct="0">
              <a:spcBef>
                <a:spcPts val="672"/>
              </a:spcBef>
              <a:spcAft>
                <a:spcPct val="0"/>
              </a:spcAft>
            </a:pPr>
            <a:r>
              <a:rPr lang="en-GB" sz="2000" kern="0" dirty="0" smtClean="0">
                <a:solidFill>
                  <a:srgbClr val="000000"/>
                </a:solidFill>
              </a:rPr>
              <a:t>high fraction of bug-exposing instances</a:t>
            </a:r>
            <a:endParaRPr lang="en-GB" sz="20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043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1463"/>
            <a:ext cx="8839200" cy="719137"/>
          </a:xfrm>
        </p:spPr>
        <p:txBody>
          <a:bodyPr/>
          <a:lstStyle/>
          <a:p>
            <a:r>
              <a:rPr lang="en-US" dirty="0" err="1" smtClean="0">
                <a:latin typeface="Lucida Sans Typewriter" panose="020B0509030504030204" pitchFamily="49" charset="0"/>
              </a:rPr>
              <a:t>eliminationstack</a:t>
            </a:r>
            <a:r>
              <a:rPr lang="en-US" dirty="0" smtClean="0">
                <a:latin typeface="Lucida Sans Typewriter" panose="020B0509030504030204" pitchFamily="49" charset="0"/>
              </a:rPr>
              <a:t>:</a:t>
            </a:r>
            <a:br>
              <a:rPr lang="en-US" dirty="0" smtClean="0">
                <a:latin typeface="Lucida Sans Typewriter" panose="020B0509030504030204" pitchFamily="49" charset="0"/>
              </a:rPr>
            </a:br>
            <a:r>
              <a:rPr lang="en-US" dirty="0" smtClean="0"/>
              <a:t>Expected bug </a:t>
            </a:r>
            <a:r>
              <a:rPr lang="en-US" dirty="0"/>
              <a:t>f</a:t>
            </a:r>
            <a:r>
              <a:rPr lang="en-US" dirty="0" smtClean="0"/>
              <a:t>inding time</a:t>
            </a:r>
            <a:endParaRPr lang="en-ZA" dirty="0"/>
          </a:p>
        </p:txBody>
      </p:sp>
      <p:pic>
        <p:nvPicPr>
          <p:cNvPr id="5" name="Shape 840" descr="grapheliminastackSC.png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725" y="1371600"/>
            <a:ext cx="6556950" cy="516205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ular Callout 5"/>
          <p:cNvSpPr/>
          <p:nvPr/>
        </p:nvSpPr>
        <p:spPr>
          <a:xfrm>
            <a:off x="2286000" y="4191000"/>
            <a:ext cx="2362200" cy="990600"/>
          </a:xfrm>
          <a:prstGeom prst="wedgeRoundRectCallout">
            <a:avLst>
              <a:gd name="adj1" fmla="val -47237"/>
              <a:gd name="adj2" fmla="val 821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lvl="0" eaLnBrk="0" fontAlgn="base" hangingPunct="0">
              <a:spcBef>
                <a:spcPts val="672"/>
              </a:spcBef>
              <a:spcAft>
                <a:spcPct val="0"/>
              </a:spcAft>
            </a:pPr>
            <a:r>
              <a:rPr lang="en-GB" sz="2000" kern="0" dirty="0" smtClean="0">
                <a:solidFill>
                  <a:srgbClr val="000000"/>
                </a:solidFill>
              </a:rPr>
              <a:t>bug found with 99% probability,</a:t>
            </a:r>
            <a:br>
              <a:rPr lang="en-GB" sz="2000" kern="0" dirty="0" smtClean="0">
                <a:solidFill>
                  <a:srgbClr val="000000"/>
                </a:solidFill>
              </a:rPr>
            </a:br>
            <a:r>
              <a:rPr lang="en-GB" sz="2000" kern="0" dirty="0" smtClean="0">
                <a:solidFill>
                  <a:srgbClr val="000000"/>
                </a:solidFill>
              </a:rPr>
              <a:t>5 cores, &lt; 500sec</a:t>
            </a:r>
            <a:endParaRPr lang="en-GB" sz="2000" kern="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3517612"/>
            <a:ext cx="3164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100x speed-up!</a:t>
            </a:r>
            <a:endParaRPr lang="en-ZA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3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847" descr="safestackS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9200"/>
            <a:ext cx="9144001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0" y="1082040"/>
            <a:ext cx="9144000" cy="1356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ucida Sans Typewriter" panose="020B0509030504030204" pitchFamily="49" charset="0"/>
              </a:rPr>
              <a:t>safestack</a:t>
            </a:r>
            <a:r>
              <a:rPr lang="en-US" dirty="0"/>
              <a:t> (SC): Results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Lazy-</a:t>
            </a:r>
            <a:r>
              <a:rPr lang="en-US" dirty="0" err="1"/>
              <a:t>CSeq</a:t>
            </a:r>
            <a:r>
              <a:rPr lang="en-US" dirty="0"/>
              <a:t>: </a:t>
            </a:r>
            <a:r>
              <a:rPr lang="en-US" dirty="0" smtClean="0"/>
              <a:t>24139 </a:t>
            </a:r>
            <a:r>
              <a:rPr lang="en-US" dirty="0"/>
              <a:t>sec, </a:t>
            </a:r>
            <a:r>
              <a:rPr lang="en-US" dirty="0" smtClean="0"/>
              <a:t>6.6 </a:t>
            </a:r>
            <a:r>
              <a:rPr lang="en-US" dirty="0"/>
              <a:t>GB</a:t>
            </a:r>
          </a:p>
          <a:p>
            <a:r>
              <a:rPr lang="en-US" dirty="0"/>
              <a:t>CBMC (sequential): </a:t>
            </a:r>
            <a:r>
              <a:rPr lang="en-US" dirty="0" smtClean="0"/>
              <a:t>55.4 </a:t>
            </a:r>
            <a:r>
              <a:rPr lang="en-US" dirty="0"/>
              <a:t>sec, 0.7 GB</a:t>
            </a:r>
          </a:p>
          <a:p>
            <a:pPr lvl="1"/>
            <a:r>
              <a:rPr lang="en-US" dirty="0"/>
              <a:t>average over 3000 </a:t>
            </a:r>
            <a:r>
              <a:rPr lang="en-US" dirty="0" err="1"/>
              <a:t>interleavings</a:t>
            </a:r>
            <a:r>
              <a:rPr lang="en-US" dirty="0"/>
              <a:t>, bug not </a:t>
            </a:r>
            <a:r>
              <a:rPr lang="en-US" dirty="0" smtClean="0"/>
              <a:t>found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>
              <a:buSzPct val="90000"/>
              <a:buFont typeface="Symbol" panose="05050102010706020507" pitchFamily="18" charset="2"/>
              <a:buChar char="Þ"/>
            </a:pPr>
            <a:r>
              <a:rPr lang="en-US" dirty="0" smtClean="0"/>
              <a:t>similar picture, but less advantage for V</a:t>
            </a:r>
            <a:r>
              <a:rPr lang="en-US" sz="1800" dirty="0" smtClean="0"/>
              <a:t>ERI</a:t>
            </a:r>
            <a:r>
              <a:rPr lang="en-US" dirty="0" smtClean="0"/>
              <a:t>S</a:t>
            </a:r>
            <a:r>
              <a:rPr lang="en-US" sz="1800" dirty="0" smtClean="0"/>
              <a:t>MART </a:t>
            </a:r>
            <a:endParaRPr lang="en-ZA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1600200" y="4239614"/>
            <a:ext cx="2667000" cy="914400"/>
          </a:xfrm>
          <a:prstGeom prst="wedgeRoundRectCallout">
            <a:avLst>
              <a:gd name="adj1" fmla="val -21759"/>
              <a:gd name="adj2" fmla="val -708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lvl="0" eaLnBrk="0" fontAlgn="base" hangingPunct="0">
              <a:spcBef>
                <a:spcPts val="672"/>
              </a:spcBef>
              <a:spcAft>
                <a:spcPct val="0"/>
              </a:spcAft>
            </a:pPr>
            <a:r>
              <a:rPr lang="en-GB" sz="2000" kern="0" dirty="0" smtClean="0">
                <a:solidFill>
                  <a:srgbClr val="000000"/>
                </a:solidFill>
              </a:rPr>
              <a:t>lower fraction of bug-exposing instances than </a:t>
            </a:r>
            <a:r>
              <a:rPr lang="en-GB" sz="2000" kern="0" dirty="0" err="1" smtClean="0">
                <a:solidFill>
                  <a:srgbClr val="000000"/>
                </a:solidFill>
              </a:rPr>
              <a:t>eliminationstack</a:t>
            </a:r>
            <a:endParaRPr lang="en-GB" sz="2000" kern="0" dirty="0">
              <a:solidFill>
                <a:srgbClr val="000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096000" y="4239614"/>
            <a:ext cx="2667000" cy="914400"/>
          </a:xfrm>
          <a:prstGeom prst="wedgeRoundRectCallout">
            <a:avLst>
              <a:gd name="adj1" fmla="val -21759"/>
              <a:gd name="adj2" fmla="val -7087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lvl="0" eaLnBrk="0" fontAlgn="base" hangingPunct="0">
              <a:spcBef>
                <a:spcPts val="672"/>
              </a:spcBef>
              <a:spcAft>
                <a:spcPct val="0"/>
              </a:spcAft>
            </a:pPr>
            <a:r>
              <a:rPr lang="en-GB" sz="2000" kern="0" dirty="0" smtClean="0">
                <a:solidFill>
                  <a:srgbClr val="000000"/>
                </a:solidFill>
              </a:rPr>
              <a:t>…but boosted with larger tile sizes</a:t>
            </a:r>
            <a:endParaRPr lang="en-GB" sz="20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72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1463"/>
            <a:ext cx="8839200" cy="719137"/>
          </a:xfrm>
        </p:spPr>
        <p:txBody>
          <a:bodyPr/>
          <a:lstStyle/>
          <a:p>
            <a:r>
              <a:rPr lang="en-US" dirty="0" err="1">
                <a:latin typeface="Lucida Sans Typewriter" panose="020B0509030504030204" pitchFamily="49" charset="0"/>
              </a:rPr>
              <a:t>safestack</a:t>
            </a:r>
            <a:r>
              <a:rPr lang="en-US" dirty="0"/>
              <a:t> (SC): </a:t>
            </a:r>
            <a:r>
              <a:rPr lang="en-US" dirty="0" smtClean="0">
                <a:latin typeface="Lucida Sans Typewriter" panose="020B0509030504030204" pitchFamily="49" charset="0"/>
              </a:rPr>
              <a:t/>
            </a:r>
            <a:br>
              <a:rPr lang="en-US" dirty="0" smtClean="0">
                <a:latin typeface="Lucida Sans Typewriter" panose="020B0509030504030204" pitchFamily="49" charset="0"/>
              </a:rPr>
            </a:br>
            <a:r>
              <a:rPr lang="en-US" dirty="0" smtClean="0"/>
              <a:t>Expected bug </a:t>
            </a:r>
            <a:r>
              <a:rPr lang="en-US" dirty="0"/>
              <a:t>f</a:t>
            </a:r>
            <a:r>
              <a:rPr lang="en-US" dirty="0" smtClean="0"/>
              <a:t>inding time</a:t>
            </a:r>
            <a:endParaRPr lang="en-ZA" dirty="0"/>
          </a:p>
        </p:txBody>
      </p:sp>
      <p:pic>
        <p:nvPicPr>
          <p:cNvPr id="4" name="Shape 852" descr="graph_safestackS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371599"/>
            <a:ext cx="6556248" cy="51663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ular Callout 5"/>
          <p:cNvSpPr/>
          <p:nvPr/>
        </p:nvSpPr>
        <p:spPr>
          <a:xfrm>
            <a:off x="2317630" y="2133600"/>
            <a:ext cx="2863970" cy="990600"/>
          </a:xfrm>
          <a:prstGeom prst="wedgeRoundRectCallout">
            <a:avLst>
              <a:gd name="adj1" fmla="val -47237"/>
              <a:gd name="adj2" fmla="val 821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lvl="0" eaLnBrk="0" fontAlgn="base" hangingPunct="0">
              <a:spcBef>
                <a:spcPts val="672"/>
              </a:spcBef>
              <a:spcAft>
                <a:spcPct val="0"/>
              </a:spcAft>
            </a:pPr>
            <a:r>
              <a:rPr lang="en-GB" sz="2000" kern="0" dirty="0" smtClean="0">
                <a:solidFill>
                  <a:srgbClr val="000000"/>
                </a:solidFill>
              </a:rPr>
              <a:t>bug found with 95% probability,</a:t>
            </a:r>
            <a:br>
              <a:rPr lang="en-GB" sz="2000" kern="0" dirty="0" smtClean="0">
                <a:solidFill>
                  <a:srgbClr val="000000"/>
                </a:solidFill>
              </a:rPr>
            </a:br>
            <a:r>
              <a:rPr lang="en-GB" sz="2000" kern="0" dirty="0" smtClean="0">
                <a:solidFill>
                  <a:srgbClr val="000000"/>
                </a:solidFill>
              </a:rPr>
              <a:t>~32 cores, ~1300sec</a:t>
            </a:r>
            <a:endParaRPr lang="en-GB" sz="2000" kern="0" dirty="0">
              <a:solidFill>
                <a:srgbClr val="00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329132" y="5181600"/>
            <a:ext cx="1676400" cy="609600"/>
          </a:xfrm>
          <a:prstGeom prst="wedgeRoundRectCallout">
            <a:avLst>
              <a:gd name="adj1" fmla="val -9158"/>
              <a:gd name="adj2" fmla="val -1272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lvl="0" eaLnBrk="0" fontAlgn="base" hangingPunct="0">
              <a:spcBef>
                <a:spcPts val="672"/>
              </a:spcBef>
              <a:spcAft>
                <a:spcPct val="0"/>
              </a:spcAft>
            </a:pPr>
            <a:r>
              <a:rPr lang="en-GB" sz="2000" kern="0" dirty="0" smtClean="0">
                <a:solidFill>
                  <a:srgbClr val="000000"/>
                </a:solidFill>
              </a:rPr>
              <a:t>smaller tiles</a:t>
            </a:r>
            <a:br>
              <a:rPr lang="en-GB" sz="2000" kern="0" dirty="0" smtClean="0">
                <a:solidFill>
                  <a:srgbClr val="000000"/>
                </a:solidFill>
              </a:rPr>
            </a:br>
            <a:r>
              <a:rPr lang="en-GB" sz="2000" kern="0" dirty="0" smtClean="0">
                <a:solidFill>
                  <a:srgbClr val="000000"/>
                </a:solidFill>
              </a:rPr>
              <a:t>take longer</a:t>
            </a:r>
            <a:endParaRPr lang="en-GB" sz="2000" kern="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3593813"/>
            <a:ext cx="2937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25x speed-up!</a:t>
            </a:r>
            <a:endParaRPr lang="en-ZA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0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1463"/>
            <a:ext cx="8839200" cy="719137"/>
          </a:xfrm>
        </p:spPr>
        <p:txBody>
          <a:bodyPr/>
          <a:lstStyle/>
          <a:p>
            <a:r>
              <a:rPr lang="en-US" dirty="0" err="1">
                <a:latin typeface="Lucida Sans Typewriter" panose="020B0509030504030204" pitchFamily="49" charset="0"/>
              </a:rPr>
              <a:t>safestack</a:t>
            </a:r>
            <a:r>
              <a:rPr lang="en-US" dirty="0"/>
              <a:t> </a:t>
            </a:r>
            <a:r>
              <a:rPr lang="en-US" dirty="0" smtClean="0"/>
              <a:t>(PSO): </a:t>
            </a:r>
            <a:r>
              <a:rPr lang="en-US" dirty="0" smtClean="0">
                <a:latin typeface="Lucida Sans Typewriter" panose="020B0509030504030204" pitchFamily="49" charset="0"/>
              </a:rPr>
              <a:t/>
            </a:r>
            <a:br>
              <a:rPr lang="en-US" dirty="0" smtClean="0">
                <a:latin typeface="Lucida Sans Typewriter" panose="020B0509030504030204" pitchFamily="49" charset="0"/>
              </a:rPr>
            </a:br>
            <a:r>
              <a:rPr lang="en-US" dirty="0" smtClean="0"/>
              <a:t>Expected bug </a:t>
            </a:r>
            <a:r>
              <a:rPr lang="en-US" dirty="0"/>
              <a:t>f</a:t>
            </a:r>
            <a:r>
              <a:rPr lang="en-US" dirty="0" smtClean="0"/>
              <a:t>inding time</a:t>
            </a:r>
            <a:endParaRPr lang="en-ZA" dirty="0"/>
          </a:p>
        </p:txBody>
      </p:sp>
      <p:pic>
        <p:nvPicPr>
          <p:cNvPr id="3" name="Shape 864" descr="graph_safestackPS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371600"/>
            <a:ext cx="6556248" cy="5166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ounded Rectangular Callout 3"/>
          <p:cNvSpPr/>
          <p:nvPr/>
        </p:nvSpPr>
        <p:spPr>
          <a:xfrm>
            <a:off x="2667000" y="3459480"/>
            <a:ext cx="4114800" cy="990600"/>
          </a:xfrm>
          <a:prstGeom prst="wedgeRoundRectCallout">
            <a:avLst>
              <a:gd name="adj1" fmla="val -47237"/>
              <a:gd name="adj2" fmla="val 821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lvl="0" eaLnBrk="0" fontAlgn="base" hangingPunct="0">
              <a:spcBef>
                <a:spcPts val="672"/>
              </a:spcBef>
              <a:spcAft>
                <a:spcPct val="0"/>
              </a:spcAft>
            </a:pPr>
            <a:r>
              <a:rPr lang="en-GB" sz="2000" kern="0" dirty="0" smtClean="0">
                <a:solidFill>
                  <a:srgbClr val="000000"/>
                </a:solidFill>
              </a:rPr>
              <a:t>get some speed-up (2x), even though average time per instance is higher than full analysis time</a:t>
            </a:r>
            <a:endParaRPr lang="en-GB" sz="2000" kern="0" dirty="0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114800" y="2057400"/>
            <a:ext cx="2667000" cy="563880"/>
          </a:xfrm>
          <a:prstGeom prst="wedgeRoundRectCallout">
            <a:avLst>
              <a:gd name="adj1" fmla="val 41166"/>
              <a:gd name="adj2" fmla="val 869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lvl="0" eaLnBrk="0" fontAlgn="base" hangingPunct="0">
              <a:spcBef>
                <a:spcPts val="672"/>
              </a:spcBef>
              <a:spcAft>
                <a:spcPct val="0"/>
              </a:spcAft>
            </a:pPr>
            <a:r>
              <a:rPr lang="en-GB" sz="2000" kern="0" dirty="0" smtClean="0">
                <a:solidFill>
                  <a:srgbClr val="000000"/>
                </a:solidFill>
              </a:rPr>
              <a:t>PSO easier than SC</a:t>
            </a:r>
            <a:endParaRPr lang="en-GB" sz="20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91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task-competitive swarm verification approach</a:t>
            </a:r>
          </a:p>
          <a:p>
            <a:r>
              <a:rPr lang="en-US" dirty="0" smtClean="0"/>
              <a:t>exploits availability of many cores to reduce </a:t>
            </a:r>
            <a:r>
              <a:rPr lang="en-GB" kern="1200" dirty="0">
                <a:solidFill>
                  <a:srgbClr val="000000"/>
                </a:solidFill>
              </a:rPr>
              <a:t>mean </a:t>
            </a:r>
            <a:r>
              <a:rPr lang="en-GB" kern="1200" dirty="0" smtClean="0">
                <a:solidFill>
                  <a:srgbClr val="000000"/>
                </a:solidFill>
              </a:rPr>
              <a:t>wall clock time </a:t>
            </a:r>
            <a:r>
              <a:rPr lang="en-GB" kern="1200" dirty="0">
                <a:solidFill>
                  <a:srgbClr val="000000"/>
                </a:solidFill>
              </a:rPr>
              <a:t>to find </a:t>
            </a:r>
            <a:r>
              <a:rPr lang="en-GB" kern="1200" dirty="0" smtClean="0">
                <a:solidFill>
                  <a:srgbClr val="000000"/>
                </a:solidFill>
              </a:rPr>
              <a:t>failure</a:t>
            </a:r>
          </a:p>
          <a:p>
            <a:pPr lvl="1"/>
            <a:r>
              <a:rPr lang="en-GB" kern="1200" dirty="0" smtClean="0">
                <a:solidFill>
                  <a:srgbClr val="000000"/>
                </a:solidFill>
              </a:rPr>
              <a:t>allows us to handle very hard problems</a:t>
            </a:r>
          </a:p>
          <a:p>
            <a:pPr lvl="1"/>
            <a:r>
              <a:rPr lang="en-GB" kern="1200" dirty="0" smtClean="0">
                <a:solidFill>
                  <a:srgbClr val="000000"/>
                </a:solidFill>
              </a:rPr>
              <a:t>high speed-ups already for 5-50 cores</a:t>
            </a:r>
          </a:p>
          <a:p>
            <a:r>
              <a:rPr lang="en-GB" kern="1200" dirty="0" smtClean="0">
                <a:solidFill>
                  <a:srgbClr val="000000"/>
                </a:solidFill>
              </a:rPr>
              <a:t>reduced interleaving instances boost bug-finding capabilities</a:t>
            </a:r>
            <a:endParaRPr lang="en-GB" kern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rgbClr val="0000FF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3200" b="1" dirty="0" smtClean="0">
                <a:solidFill>
                  <a:srgbClr val="0000FF"/>
                </a:solidFill>
              </a:rPr>
              <a:t>Future Work</a:t>
            </a:r>
          </a:p>
          <a:p>
            <a:r>
              <a:rPr lang="en-US" dirty="0"/>
              <a:t>p</a:t>
            </a:r>
            <a:r>
              <a:rPr lang="en-US" dirty="0" smtClean="0"/>
              <a:t>roduction-quality implementation based on LLVM</a:t>
            </a:r>
          </a:p>
          <a:p>
            <a:r>
              <a:rPr lang="en-US" dirty="0" smtClean="0"/>
              <a:t>other </a:t>
            </a:r>
            <a:r>
              <a:rPr lang="en-US" dirty="0" err="1" smtClean="0"/>
              <a:t>backends</a:t>
            </a:r>
            <a:r>
              <a:rPr lang="en-US" dirty="0" smtClean="0"/>
              <a:t> (testing)</a:t>
            </a:r>
          </a:p>
          <a:p>
            <a:r>
              <a:rPr lang="en-US" dirty="0" smtClean="0"/>
              <a:t>other tiling styles</a:t>
            </a:r>
          </a:p>
          <a:p>
            <a:r>
              <a:rPr lang="en-US" dirty="0" smtClean="0"/>
              <a:t>fast over-approximations to filter out safe instances</a:t>
            </a:r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931017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makes </a:t>
            </a:r>
            <a:r>
              <a:rPr lang="en-US" dirty="0" smtClean="0"/>
              <a:t>bug finding </a:t>
            </a:r>
            <a:r>
              <a:rPr lang="en-US" i="1" dirty="0" smtClean="0"/>
              <a:t>easier</a:t>
            </a:r>
            <a:r>
              <a:rPr lang="en-US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Concurrent hardware allows us to </a:t>
            </a:r>
            <a:r>
              <a:rPr lang="en-US" b="1" dirty="0" smtClean="0"/>
              <a:t>run many (smaller) analysis tasks in parallel</a:t>
            </a:r>
            <a:r>
              <a:rPr lang="en-US" dirty="0" smtClean="0"/>
              <a:t>: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01" y="5439464"/>
            <a:ext cx="1445797" cy="962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033" y="5410702"/>
            <a:ext cx="1330133" cy="9710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925311" y="5832780"/>
            <a:ext cx="2438400" cy="175480"/>
          </a:xfrm>
          <a:prstGeom prst="rightArrow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" name="Group 3"/>
          <p:cNvGrpSpPr/>
          <p:nvPr/>
        </p:nvGrpSpPr>
        <p:grpSpPr>
          <a:xfrm>
            <a:off x="381000" y="1523964"/>
            <a:ext cx="8534375" cy="3429000"/>
            <a:chOff x="381000" y="1523964"/>
            <a:chExt cx="8534375" cy="3429000"/>
          </a:xfrm>
        </p:grpSpPr>
        <p:sp>
          <p:nvSpPr>
            <p:cNvPr id="46" name="Shape 463"/>
            <p:cNvSpPr/>
            <p:nvPr/>
          </p:nvSpPr>
          <p:spPr>
            <a:xfrm>
              <a:off x="381000" y="2438400"/>
              <a:ext cx="2286000" cy="18288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rPr>
                <a:t>ANALYSIS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rPr>
                <a:t>TASK</a:t>
              </a:r>
            </a:p>
          </p:txBody>
        </p:sp>
        <p:sp>
          <p:nvSpPr>
            <p:cNvPr id="47" name="Shape 464"/>
            <p:cNvSpPr/>
            <p:nvPr/>
          </p:nvSpPr>
          <p:spPr>
            <a:xfrm>
              <a:off x="3810000" y="1523964"/>
              <a:ext cx="5105375" cy="3429000"/>
            </a:xfrm>
            <a:prstGeom prst="cloud">
              <a:avLst/>
            </a:prstGeom>
            <a:solidFill>
              <a:srgbClr val="9FC5E8"/>
            </a:solidFill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endParaRPr>
            </a:p>
          </p:txBody>
        </p:sp>
        <p:sp>
          <p:nvSpPr>
            <p:cNvPr id="48" name="Shape 465"/>
            <p:cNvSpPr/>
            <p:nvPr/>
          </p:nvSpPr>
          <p:spPr>
            <a:xfrm>
              <a:off x="2895600" y="3200400"/>
              <a:ext cx="762000" cy="304800"/>
            </a:xfrm>
            <a:prstGeom prst="leftRight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endParaRPr>
            </a:p>
          </p:txBody>
        </p:sp>
        <p:sp>
          <p:nvSpPr>
            <p:cNvPr id="49" name="Shape 466"/>
            <p:cNvSpPr/>
            <p:nvPr/>
          </p:nvSpPr>
          <p:spPr>
            <a:xfrm>
              <a:off x="5181600" y="2133600"/>
              <a:ext cx="1143000" cy="6096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rPr>
                <a:t>SMALLER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rPr>
                <a:t>TASK</a:t>
              </a:r>
            </a:p>
          </p:txBody>
        </p:sp>
        <p:sp>
          <p:nvSpPr>
            <p:cNvPr id="50" name="Shape 467"/>
            <p:cNvSpPr/>
            <p:nvPr/>
          </p:nvSpPr>
          <p:spPr>
            <a:xfrm>
              <a:off x="4495800" y="2895600"/>
              <a:ext cx="1143000" cy="6096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rPr>
                <a:t>SMALLER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rPr>
                <a:t>TASK</a:t>
              </a:r>
            </a:p>
          </p:txBody>
        </p:sp>
        <p:sp>
          <p:nvSpPr>
            <p:cNvPr id="51" name="Shape 468"/>
            <p:cNvSpPr/>
            <p:nvPr/>
          </p:nvSpPr>
          <p:spPr>
            <a:xfrm>
              <a:off x="5943600" y="2857500"/>
              <a:ext cx="1143000" cy="6096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rPr>
                <a:t>SMALLER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rPr>
                <a:t>TASK</a:t>
              </a:r>
            </a:p>
          </p:txBody>
        </p:sp>
        <p:sp>
          <p:nvSpPr>
            <p:cNvPr id="52" name="Shape 469"/>
            <p:cNvSpPr/>
            <p:nvPr/>
          </p:nvSpPr>
          <p:spPr>
            <a:xfrm>
              <a:off x="7086600" y="2133600"/>
              <a:ext cx="1143000" cy="6096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rPr>
                <a:t>SMALLER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rPr>
                <a:t>TASK</a:t>
              </a:r>
            </a:p>
          </p:txBody>
        </p:sp>
        <p:sp>
          <p:nvSpPr>
            <p:cNvPr id="53" name="Shape 470"/>
            <p:cNvSpPr/>
            <p:nvPr/>
          </p:nvSpPr>
          <p:spPr>
            <a:xfrm>
              <a:off x="5105400" y="3733800"/>
              <a:ext cx="1143000" cy="6096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rPr>
                <a:t>SMALLER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rPr>
                <a:t>TASK</a:t>
              </a:r>
            </a:p>
          </p:txBody>
        </p:sp>
        <p:sp>
          <p:nvSpPr>
            <p:cNvPr id="54" name="Shape 471"/>
            <p:cNvSpPr/>
            <p:nvPr/>
          </p:nvSpPr>
          <p:spPr>
            <a:xfrm>
              <a:off x="6750425" y="3581400"/>
              <a:ext cx="1143000" cy="609600"/>
            </a:xfrm>
            <a:prstGeom prst="roundRect">
              <a:avLst>
                <a:gd name="adj" fmla="val 16667"/>
              </a:avLst>
            </a:prstGeom>
            <a:solidFill>
              <a:srgbClr val="EEECE1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rPr>
                <a:t>SMALLER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sym typeface="Arial"/>
                </a:rPr>
                <a:t>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65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makes </a:t>
            </a:r>
            <a:r>
              <a:rPr lang="en-US" dirty="0" smtClean="0"/>
              <a:t>bug finding </a:t>
            </a:r>
            <a:r>
              <a:rPr lang="en-US" i="1" dirty="0" smtClean="0"/>
              <a:t>easier</a:t>
            </a:r>
            <a:r>
              <a:rPr lang="en-US" dirty="0" smtClean="0"/>
              <a:t>.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Concurrent hardware allows us to </a:t>
            </a:r>
            <a:r>
              <a:rPr lang="en-US" b="1" dirty="0"/>
              <a:t>run many (smaller) </a:t>
            </a:r>
            <a:r>
              <a:rPr lang="en-US" b="1" dirty="0" smtClean="0"/>
              <a:t>analysis </a:t>
            </a:r>
            <a:r>
              <a:rPr lang="en-US" b="1" dirty="0"/>
              <a:t>tasks in parallel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GB" dirty="0"/>
              <a:t>How </a:t>
            </a:r>
            <a:r>
              <a:rPr lang="en-GB" dirty="0" smtClean="0"/>
              <a:t>can we partition </a:t>
            </a:r>
            <a:r>
              <a:rPr lang="en-GB" dirty="0"/>
              <a:t>a task into </a:t>
            </a:r>
            <a:r>
              <a:rPr lang="en-GB" b="1" dirty="0" smtClean="0"/>
              <a:t>independent </a:t>
            </a:r>
            <a:r>
              <a:rPr lang="en-GB" b="1" dirty="0"/>
              <a:t>smaller </a:t>
            </a:r>
            <a:r>
              <a:rPr lang="en-GB" dirty="0"/>
              <a:t>tasks?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24" name="Shape 463"/>
          <p:cNvSpPr/>
          <p:nvPr/>
        </p:nvSpPr>
        <p:spPr>
          <a:xfrm>
            <a:off x="381000" y="2438400"/>
            <a:ext cx="2286000" cy="182880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25" name="Shape 464"/>
          <p:cNvSpPr/>
          <p:nvPr/>
        </p:nvSpPr>
        <p:spPr>
          <a:xfrm>
            <a:off x="3810000" y="1523964"/>
            <a:ext cx="5105375" cy="3429000"/>
          </a:xfrm>
          <a:prstGeom prst="cloud">
            <a:avLst/>
          </a:prstGeom>
          <a:solidFill>
            <a:srgbClr val="9FC5E8"/>
          </a:solidFill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26" name="Shape 465"/>
          <p:cNvSpPr/>
          <p:nvPr/>
        </p:nvSpPr>
        <p:spPr>
          <a:xfrm>
            <a:off x="2895600" y="3200400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27" name="Shape 466"/>
          <p:cNvSpPr/>
          <p:nvPr/>
        </p:nvSpPr>
        <p:spPr>
          <a:xfrm>
            <a:off x="5181600" y="2133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en-GB" sz="2400" b="1" kern="0" dirty="0">
                <a:solidFill>
                  <a:srgbClr val="000000"/>
                </a:solidFill>
                <a:sym typeface="Arial"/>
              </a:rPr>
              <a:t>???</a:t>
            </a:r>
          </a:p>
        </p:txBody>
      </p:sp>
      <p:sp>
        <p:nvSpPr>
          <p:cNvPr id="28" name="Shape 467"/>
          <p:cNvSpPr/>
          <p:nvPr/>
        </p:nvSpPr>
        <p:spPr>
          <a:xfrm>
            <a:off x="4495800" y="2895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???</a:t>
            </a:r>
          </a:p>
        </p:txBody>
      </p:sp>
      <p:sp>
        <p:nvSpPr>
          <p:cNvPr id="29" name="Shape 468"/>
          <p:cNvSpPr/>
          <p:nvPr/>
        </p:nvSpPr>
        <p:spPr>
          <a:xfrm>
            <a:off x="5943600" y="28575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en-GB" sz="2400" b="1" kern="0" dirty="0">
                <a:solidFill>
                  <a:srgbClr val="000000"/>
                </a:solidFill>
                <a:sym typeface="Arial"/>
              </a:rPr>
              <a:t>???</a:t>
            </a:r>
          </a:p>
        </p:txBody>
      </p:sp>
      <p:sp>
        <p:nvSpPr>
          <p:cNvPr id="30" name="Shape 469"/>
          <p:cNvSpPr/>
          <p:nvPr/>
        </p:nvSpPr>
        <p:spPr>
          <a:xfrm>
            <a:off x="7086600" y="21336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en-GB" sz="2400" b="1" kern="0" dirty="0">
                <a:solidFill>
                  <a:srgbClr val="000000"/>
                </a:solidFill>
                <a:sym typeface="Arial"/>
              </a:rPr>
              <a:t>???</a:t>
            </a:r>
          </a:p>
        </p:txBody>
      </p:sp>
      <p:sp>
        <p:nvSpPr>
          <p:cNvPr id="31" name="Shape 470"/>
          <p:cNvSpPr/>
          <p:nvPr/>
        </p:nvSpPr>
        <p:spPr>
          <a:xfrm>
            <a:off x="5105400" y="37338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en-GB" sz="2400" b="1" kern="0" dirty="0">
                <a:solidFill>
                  <a:srgbClr val="000000"/>
                </a:solidFill>
                <a:sym typeface="Arial"/>
              </a:rPr>
              <a:t>???</a:t>
            </a:r>
          </a:p>
        </p:txBody>
      </p:sp>
      <p:sp>
        <p:nvSpPr>
          <p:cNvPr id="32" name="Shape 471"/>
          <p:cNvSpPr/>
          <p:nvPr/>
        </p:nvSpPr>
        <p:spPr>
          <a:xfrm>
            <a:off x="6750425" y="3581400"/>
            <a:ext cx="1143000" cy="609600"/>
          </a:xfrm>
          <a:prstGeom prst="roundRect">
            <a:avLst>
              <a:gd name="adj" fmla="val 16667"/>
            </a:avLst>
          </a:prstGeom>
          <a:solidFill>
            <a:srgbClr val="EEECE1"/>
          </a:solidFill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defRPr/>
            </a:pPr>
            <a:r>
              <a:rPr lang="en-GB" sz="2400" b="1" kern="0" dirty="0">
                <a:solidFill>
                  <a:srgbClr val="000000"/>
                </a:solidFill>
                <a:sym typeface="Arial"/>
              </a:rPr>
              <a:t>???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01" y="2697406"/>
            <a:ext cx="1936658" cy="13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1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r>
              <a:rPr lang="en-US" sz="2000" dirty="0" smtClean="0"/>
              <a:t> </a:t>
            </a:r>
            <a:r>
              <a:rPr lang="en-US" dirty="0" smtClean="0"/>
              <a:t>competition</a:t>
            </a:r>
            <a:r>
              <a:rPr lang="en-US" sz="2000" dirty="0" smtClean="0"/>
              <a:t> </a:t>
            </a:r>
            <a:r>
              <a:rPr lang="en-US" dirty="0" smtClean="0"/>
              <a:t>vs.</a:t>
            </a:r>
            <a:r>
              <a:rPr lang="en-US" sz="2000" dirty="0" smtClean="0"/>
              <a:t> </a:t>
            </a:r>
            <a:r>
              <a:rPr lang="en-US" dirty="0"/>
              <a:t>t</a:t>
            </a:r>
            <a:r>
              <a:rPr lang="en-US" dirty="0" smtClean="0"/>
              <a:t>ask </a:t>
            </a:r>
            <a:r>
              <a:rPr lang="en-US" dirty="0"/>
              <a:t>competition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9067800" cy="5791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Strategy competition</a:t>
            </a:r>
            <a:r>
              <a:rPr lang="en-US" dirty="0" smtClean="0"/>
              <a:t>: run </a:t>
            </a:r>
            <a:r>
              <a:rPr lang="en-US" b="1" dirty="0" smtClean="0">
                <a:solidFill>
                  <a:srgbClr val="FF0000"/>
                </a:solidFill>
              </a:rPr>
              <a:t>different settings </a:t>
            </a:r>
            <a:r>
              <a:rPr lang="en-US" dirty="0" smtClean="0"/>
              <a:t>on </a:t>
            </a:r>
            <a:r>
              <a:rPr lang="en-US" b="1" dirty="0" smtClean="0">
                <a:solidFill>
                  <a:srgbClr val="FF0000"/>
                </a:solidFill>
              </a:rPr>
              <a:t>same task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</a:t>
            </a:r>
            <a:r>
              <a:rPr lang="en-US" b="1" dirty="0" smtClean="0"/>
              <a:t>first counterexample</a:t>
            </a:r>
            <a:r>
              <a:rPr lang="en-US" sz="2000" dirty="0" smtClean="0"/>
              <a:t> </a:t>
            </a:r>
            <a:r>
              <a:rPr lang="en-US" dirty="0" smtClean="0"/>
              <a:t>“wins” and aborts other tasks)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b="1" dirty="0" smtClean="0"/>
              <a:t>This work: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0000FF"/>
                </a:solidFill>
              </a:rPr>
              <a:t>Task </a:t>
            </a:r>
            <a:r>
              <a:rPr lang="en-US" b="1" dirty="0">
                <a:solidFill>
                  <a:srgbClr val="0000FF"/>
                </a:solidFill>
              </a:rPr>
              <a:t>competition</a:t>
            </a:r>
            <a:r>
              <a:rPr lang="en-US" dirty="0"/>
              <a:t>: run </a:t>
            </a:r>
            <a:r>
              <a:rPr lang="en-US" b="1" dirty="0" smtClean="0">
                <a:solidFill>
                  <a:srgbClr val="0000FF"/>
                </a:solidFill>
              </a:rPr>
              <a:t>same prover </a:t>
            </a:r>
            <a:r>
              <a:rPr lang="en-US" sz="2000" dirty="0" smtClean="0"/>
              <a:t>(setting) </a:t>
            </a:r>
            <a:r>
              <a:rPr lang="en-US" dirty="0"/>
              <a:t>on </a:t>
            </a:r>
            <a:r>
              <a:rPr lang="en-US" b="1" dirty="0">
                <a:solidFill>
                  <a:srgbClr val="0000FF"/>
                </a:solidFill>
              </a:rPr>
              <a:t>different tasks</a:t>
            </a:r>
          </a:p>
          <a:p>
            <a:pPr marL="0" indent="0">
              <a:buNone/>
            </a:pPr>
            <a:r>
              <a:rPr lang="en-GB" dirty="0" smtClean="0">
                <a:sym typeface="Symbol" panose="05050102010706020507" pitchFamily="18" charset="2"/>
              </a:rPr>
              <a:t> </a:t>
            </a:r>
            <a:r>
              <a:rPr lang="en-GB" dirty="0" smtClean="0"/>
              <a:t>How </a:t>
            </a:r>
            <a:r>
              <a:rPr lang="en-GB" dirty="0"/>
              <a:t>can we partition a task into </a:t>
            </a:r>
            <a:r>
              <a:rPr lang="en-GB" b="1" dirty="0">
                <a:solidFill>
                  <a:srgbClr val="0000FF"/>
                </a:solidFill>
              </a:rPr>
              <a:t>independent smaller </a:t>
            </a:r>
            <a:r>
              <a:rPr lang="en-GB" dirty="0"/>
              <a:t>tasks</a:t>
            </a:r>
            <a:r>
              <a:rPr lang="en-GB" dirty="0" smtClean="0"/>
              <a:t>?</a:t>
            </a: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905001"/>
            <a:ext cx="7391399" cy="2999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ounded Rectangular Callout 7"/>
          <p:cNvSpPr/>
          <p:nvPr/>
        </p:nvSpPr>
        <p:spPr>
          <a:xfrm>
            <a:off x="834515" y="2819400"/>
            <a:ext cx="7162800" cy="914400"/>
          </a:xfrm>
          <a:prstGeom prst="wedgeRoundRectCallout">
            <a:avLst>
              <a:gd name="adj1" fmla="val -20010"/>
              <a:gd name="adj2" fmla="val 5997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rIns="137160" rtlCol="0" anchor="ctr"/>
          <a:lstStyle/>
          <a:p>
            <a:pPr lvl="0" indent="-457200" eaLnBrk="0" fontAlgn="base" hangingPunct="0">
              <a:spcBef>
                <a:spcPts val="672"/>
              </a:spcBef>
              <a:spcAft>
                <a:spcPct val="0"/>
              </a:spcAft>
            </a:pPr>
            <a:r>
              <a:rPr lang="en-GB" kern="0" dirty="0" smtClean="0">
                <a:solidFill>
                  <a:srgbClr val="000000"/>
                </a:solidFill>
              </a:rPr>
              <a:t>“anticipate the appearance of systems with large numbers of CPU cores, but without matching increases in </a:t>
            </a:r>
            <a:r>
              <a:rPr lang="en-GB" kern="0" dirty="0" err="1" smtClean="0">
                <a:solidFill>
                  <a:srgbClr val="000000"/>
                </a:solidFill>
              </a:rPr>
              <a:t>clockspeeds</a:t>
            </a:r>
            <a:r>
              <a:rPr lang="en-GB" kern="0" dirty="0" smtClean="0">
                <a:solidFill>
                  <a:srgbClr val="000000"/>
                </a:solidFill>
              </a:rPr>
              <a:t>… describe a model checking strategy that leverages this trend”</a:t>
            </a:r>
          </a:p>
        </p:txBody>
      </p:sp>
    </p:spTree>
    <p:extLst>
      <p:ext uri="{BB962C8B-B14F-4D97-AF65-F5344CB8AC3E}">
        <p14:creationId xmlns:p14="http://schemas.microsoft.com/office/powerpoint/2010/main" val="389411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interleaving instances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Our goal: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Our solution: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Rounded Rectangle 3"/>
          <p:cNvSpPr/>
          <p:nvPr/>
        </p:nvSpPr>
        <p:spPr>
          <a:xfrm>
            <a:off x="549137" y="1371600"/>
            <a:ext cx="8137663" cy="1018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0000" rIns="0" bIns="90000" rtlCol="0" anchor="ctr">
            <a:no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S</a:t>
            </a:r>
            <a:r>
              <a:rPr lang="en-GB" sz="2400" b="1" dirty="0" smtClean="0">
                <a:solidFill>
                  <a:srgbClr val="000000"/>
                </a:solidFill>
              </a:rPr>
              <a:t>plit </a:t>
            </a:r>
            <a:r>
              <a:rPr lang="en-GB" sz="2400" dirty="0" smtClean="0">
                <a:solidFill>
                  <a:srgbClr val="000000"/>
                </a:solidFill>
              </a:rPr>
              <a:t>set of </a:t>
            </a:r>
            <a:r>
              <a:rPr lang="en-GB" sz="2400" b="1" dirty="0" err="1" smtClean="0">
                <a:solidFill>
                  <a:srgbClr val="000000"/>
                </a:solidFill>
              </a:rPr>
              <a:t>interleavings</a:t>
            </a:r>
            <a:r>
              <a:rPr lang="en-GB" sz="2400" b="1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Lucida Calligraphy" panose="03010101010101010101" pitchFamily="66" charset="0"/>
              </a:rPr>
              <a:t>I</a:t>
            </a:r>
            <a:r>
              <a:rPr lang="en-GB" sz="2400" i="1" baseline="-25000" dirty="0" err="1" smtClean="0">
                <a:solidFill>
                  <a:srgbClr val="000000"/>
                </a:solidFill>
              </a:rPr>
              <a:t>k</a:t>
            </a:r>
            <a:r>
              <a:rPr lang="en-GB" sz="2400" dirty="0" smtClean="0">
                <a:solidFill>
                  <a:srgbClr val="000000"/>
                </a:solidFill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</a:rPr>
              <a:t>P</a:t>
            </a:r>
            <a:r>
              <a:rPr lang="en-GB" sz="2400" dirty="0" smtClean="0">
                <a:solidFill>
                  <a:srgbClr val="000000"/>
                </a:solidFill>
              </a:rPr>
              <a:t>) into </a:t>
            </a:r>
            <a:r>
              <a:rPr lang="en-GB" sz="2400" b="1" dirty="0" smtClean="0">
                <a:solidFill>
                  <a:srgbClr val="000000"/>
                </a:solidFill>
              </a:rPr>
              <a:t>subsets</a:t>
            </a:r>
            <a:r>
              <a:rPr lang="en-GB" sz="2400" dirty="0" smtClean="0">
                <a:solidFill>
                  <a:srgbClr val="000000"/>
                </a:solidFill>
              </a:rPr>
              <a:t> that can be </a:t>
            </a:r>
            <a:r>
              <a:rPr lang="en-GB" sz="2400" b="1" dirty="0" err="1" smtClean="0">
                <a:solidFill>
                  <a:srgbClr val="000000"/>
                </a:solidFill>
              </a:rPr>
              <a:t>analyzed</a:t>
            </a:r>
            <a:r>
              <a:rPr lang="en-GB" sz="2400" b="1" dirty="0" smtClean="0">
                <a:solidFill>
                  <a:srgbClr val="000000"/>
                </a:solidFill>
              </a:rPr>
              <a:t> symbolically </a:t>
            </a:r>
            <a:r>
              <a:rPr lang="en-GB" sz="2400" dirty="0" smtClean="0">
                <a:solidFill>
                  <a:srgbClr val="000000"/>
                </a:solidFill>
              </a:rPr>
              <a:t>and </a:t>
            </a:r>
            <a:r>
              <a:rPr lang="en-GB" sz="2400" b="1" dirty="0" smtClean="0">
                <a:solidFill>
                  <a:srgbClr val="000000"/>
                </a:solidFill>
              </a:rPr>
              <a:t>independently</a:t>
            </a:r>
            <a:r>
              <a:rPr lang="en-GB" sz="24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667000"/>
            <a:ext cx="2347177" cy="15886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74564"/>
            <a:ext cx="2347177" cy="15886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78562"/>
            <a:ext cx="2347177" cy="158863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01000" y="30400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…</a:t>
            </a:r>
            <a:endParaRPr lang="en-ZA" sz="36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33400" y="2685288"/>
            <a:ext cx="515112" cy="457200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ounded Rectangle 17"/>
          <p:cNvSpPr/>
          <p:nvPr/>
        </p:nvSpPr>
        <p:spPr>
          <a:xfrm>
            <a:off x="2057400" y="2685288"/>
            <a:ext cx="493776" cy="457200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ounded Rectangle 18"/>
          <p:cNvSpPr/>
          <p:nvPr/>
        </p:nvSpPr>
        <p:spPr>
          <a:xfrm>
            <a:off x="3048000" y="2685288"/>
            <a:ext cx="515112" cy="457200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ounded Rectangle 19"/>
          <p:cNvSpPr/>
          <p:nvPr/>
        </p:nvSpPr>
        <p:spPr>
          <a:xfrm>
            <a:off x="4572000" y="3776472"/>
            <a:ext cx="762000" cy="457200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ounded Rectangle 20"/>
          <p:cNvSpPr/>
          <p:nvPr/>
        </p:nvSpPr>
        <p:spPr>
          <a:xfrm>
            <a:off x="5562600" y="3505200"/>
            <a:ext cx="762000" cy="457200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ounded Rectangle 21"/>
          <p:cNvSpPr/>
          <p:nvPr/>
        </p:nvSpPr>
        <p:spPr>
          <a:xfrm>
            <a:off x="7086600" y="3505200"/>
            <a:ext cx="762000" cy="457200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Rounded Rectangle 23"/>
          <p:cNvSpPr/>
          <p:nvPr/>
        </p:nvSpPr>
        <p:spPr>
          <a:xfrm>
            <a:off x="549137" y="4953000"/>
            <a:ext cx="8137663" cy="1018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0000" rIns="0" bIns="90000" rtlCol="0" anchor="ctr">
            <a:no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</a:rPr>
              <a:t>Derive</a:t>
            </a:r>
            <a:r>
              <a:rPr lang="en-GB" sz="2400" dirty="0" smtClean="0">
                <a:solidFill>
                  <a:srgbClr val="000000"/>
                </a:solidFill>
              </a:rPr>
              <a:t> program </a:t>
            </a:r>
            <a:r>
              <a:rPr lang="en-GB" sz="2400" b="1" dirty="0" smtClean="0">
                <a:solidFill>
                  <a:srgbClr val="000000"/>
                </a:solidFill>
              </a:rPr>
              <a:t>variants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i="1" dirty="0" smtClean="0">
                <a:solidFill>
                  <a:srgbClr val="000000"/>
                </a:solidFill>
              </a:rPr>
              <a:t>P</a:t>
            </a:r>
            <a:r>
              <a:rPr lang="el-GR" sz="2400" i="1" baseline="-25000" dirty="0" smtClean="0">
                <a:solidFill>
                  <a:srgbClr val="000000"/>
                </a:solidFill>
              </a:rPr>
              <a:t>ϑ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that </a:t>
            </a:r>
            <a:r>
              <a:rPr lang="en-GB" sz="2400" b="1" dirty="0" smtClean="0">
                <a:solidFill>
                  <a:srgbClr val="000000"/>
                </a:solidFill>
              </a:rPr>
              <a:t>allow context switches only</a:t>
            </a:r>
            <a:r>
              <a:rPr lang="en-GB" sz="2400" dirty="0" smtClean="0">
                <a:solidFill>
                  <a:srgbClr val="000000"/>
                </a:solidFill>
              </a:rPr>
              <a:t> in </a:t>
            </a:r>
            <a:r>
              <a:rPr lang="en-GB" sz="2400" b="1" dirty="0" smtClean="0">
                <a:solidFill>
                  <a:srgbClr val="000000"/>
                </a:solidFill>
              </a:rPr>
              <a:t>subsets</a:t>
            </a:r>
            <a:r>
              <a:rPr lang="en-GB" sz="2400" dirty="0" smtClean="0">
                <a:solidFill>
                  <a:srgbClr val="000000"/>
                </a:solidFill>
              </a:rPr>
              <a:t> of statements (</a:t>
            </a:r>
            <a:r>
              <a:rPr lang="en-GB" sz="2400" b="1" dirty="0" smtClean="0">
                <a:solidFill>
                  <a:srgbClr val="000000"/>
                </a:solidFill>
              </a:rPr>
              <a:t>tiles</a:t>
            </a:r>
            <a:r>
              <a:rPr lang="en-GB" sz="2400" dirty="0" smtClean="0">
                <a:solidFill>
                  <a:srgbClr val="000000"/>
                </a:solidFill>
              </a:rPr>
              <a:t>) </a:t>
            </a:r>
            <a:r>
              <a:rPr lang="en-GB" sz="2400" dirty="0" err="1" smtClean="0">
                <a:solidFill>
                  <a:srgbClr val="000000"/>
                </a:solidFill>
              </a:rPr>
              <a:t>s.t.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Lucida Calligraphy" panose="03010101010101010101" pitchFamily="66" charset="0"/>
              </a:rPr>
              <a:t>I</a:t>
            </a:r>
            <a:r>
              <a:rPr lang="en-GB" sz="2400" i="1" baseline="-25000" dirty="0" err="1" smtClean="0">
                <a:solidFill>
                  <a:srgbClr val="000000"/>
                </a:solidFill>
              </a:rPr>
              <a:t>k</a:t>
            </a:r>
            <a:r>
              <a:rPr lang="en-GB" sz="2400" dirty="0" smtClean="0">
                <a:solidFill>
                  <a:srgbClr val="000000"/>
                </a:solidFill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</a:rPr>
              <a:t>P</a:t>
            </a:r>
            <a:r>
              <a:rPr lang="en-GB" sz="2400" dirty="0" smtClean="0">
                <a:solidFill>
                  <a:srgbClr val="000000"/>
                </a:solidFill>
              </a:rPr>
              <a:t>) = U</a:t>
            </a:r>
            <a:r>
              <a:rPr lang="el-GR" sz="2400" i="1" baseline="-25000" dirty="0" smtClean="0">
                <a:solidFill>
                  <a:srgbClr val="000000"/>
                </a:solidFill>
              </a:rPr>
              <a:t>ϑ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Lucida Calligraphy" panose="03010101010101010101" pitchFamily="66" charset="0"/>
              </a:rPr>
              <a:t>I</a:t>
            </a:r>
            <a:r>
              <a:rPr lang="en-GB" sz="2400" i="1" baseline="-25000" dirty="0" err="1" smtClean="0">
                <a:solidFill>
                  <a:srgbClr val="000000"/>
                </a:solidFill>
              </a:rPr>
              <a:t>k</a:t>
            </a:r>
            <a:r>
              <a:rPr lang="en-GB" sz="2400" dirty="0" smtClean="0">
                <a:solidFill>
                  <a:srgbClr val="000000"/>
                </a:solidFill>
              </a:rPr>
              <a:t>(</a:t>
            </a:r>
            <a:r>
              <a:rPr lang="en-GB" sz="2400" i="1" dirty="0">
                <a:solidFill>
                  <a:srgbClr val="000000"/>
                </a:solidFill>
              </a:rPr>
              <a:t>P</a:t>
            </a:r>
            <a:r>
              <a:rPr lang="el-GR" sz="2400" i="1" baseline="-25000" dirty="0">
                <a:solidFill>
                  <a:srgbClr val="000000"/>
                </a:solidFill>
              </a:rPr>
              <a:t>ϑ</a:t>
            </a:r>
            <a:r>
              <a:rPr lang="en-GB" sz="2400" dirty="0" smtClean="0">
                <a:solidFill>
                  <a:srgbClr val="0000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2695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interleaving instances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Our goal: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Our solution: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4" name="Rounded Rectangle 3"/>
          <p:cNvSpPr/>
          <p:nvPr/>
        </p:nvSpPr>
        <p:spPr>
          <a:xfrm>
            <a:off x="549137" y="1371600"/>
            <a:ext cx="8137663" cy="1018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0000" rIns="0" bIns="90000" rtlCol="0" anchor="ctr">
            <a:no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S</a:t>
            </a:r>
            <a:r>
              <a:rPr lang="en-GB" sz="2400" b="1" dirty="0" smtClean="0">
                <a:solidFill>
                  <a:srgbClr val="000000"/>
                </a:solidFill>
              </a:rPr>
              <a:t>plit </a:t>
            </a:r>
            <a:r>
              <a:rPr lang="en-GB" sz="2400" dirty="0" smtClean="0">
                <a:solidFill>
                  <a:srgbClr val="000000"/>
                </a:solidFill>
              </a:rPr>
              <a:t>set of </a:t>
            </a:r>
            <a:r>
              <a:rPr lang="en-GB" sz="2400" b="1" dirty="0" err="1" smtClean="0">
                <a:solidFill>
                  <a:srgbClr val="000000"/>
                </a:solidFill>
              </a:rPr>
              <a:t>interleavings</a:t>
            </a:r>
            <a:r>
              <a:rPr lang="en-GB" sz="2400" b="1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Lucida Calligraphy" panose="03010101010101010101" pitchFamily="66" charset="0"/>
              </a:rPr>
              <a:t>I</a:t>
            </a:r>
            <a:r>
              <a:rPr lang="en-GB" sz="2400" i="1" baseline="-25000" dirty="0" err="1" smtClean="0">
                <a:solidFill>
                  <a:srgbClr val="000000"/>
                </a:solidFill>
              </a:rPr>
              <a:t>k</a:t>
            </a:r>
            <a:r>
              <a:rPr lang="en-GB" sz="2400" dirty="0" smtClean="0">
                <a:solidFill>
                  <a:srgbClr val="000000"/>
                </a:solidFill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</a:rPr>
              <a:t>P</a:t>
            </a:r>
            <a:r>
              <a:rPr lang="en-GB" sz="2400" dirty="0" smtClean="0">
                <a:solidFill>
                  <a:srgbClr val="000000"/>
                </a:solidFill>
              </a:rPr>
              <a:t>) into </a:t>
            </a:r>
            <a:r>
              <a:rPr lang="en-GB" sz="2400" b="1" dirty="0" smtClean="0">
                <a:solidFill>
                  <a:srgbClr val="000000"/>
                </a:solidFill>
              </a:rPr>
              <a:t>subsets</a:t>
            </a:r>
            <a:r>
              <a:rPr lang="en-GB" sz="2400" dirty="0" smtClean="0">
                <a:solidFill>
                  <a:srgbClr val="000000"/>
                </a:solidFill>
              </a:rPr>
              <a:t> that can be </a:t>
            </a:r>
            <a:r>
              <a:rPr lang="en-GB" sz="2400" b="1" dirty="0" err="1" smtClean="0">
                <a:solidFill>
                  <a:srgbClr val="000000"/>
                </a:solidFill>
              </a:rPr>
              <a:t>analyzed</a:t>
            </a:r>
            <a:r>
              <a:rPr lang="en-GB" sz="2400" b="1" dirty="0" smtClean="0">
                <a:solidFill>
                  <a:srgbClr val="000000"/>
                </a:solidFill>
              </a:rPr>
              <a:t> symbolically </a:t>
            </a:r>
            <a:r>
              <a:rPr lang="en-GB" sz="2400" dirty="0" smtClean="0">
                <a:solidFill>
                  <a:srgbClr val="000000"/>
                </a:solidFill>
              </a:rPr>
              <a:t>and </a:t>
            </a:r>
            <a:r>
              <a:rPr lang="en-GB" sz="2400" b="1" dirty="0" smtClean="0">
                <a:solidFill>
                  <a:srgbClr val="000000"/>
                </a:solidFill>
              </a:rPr>
              <a:t>independently</a:t>
            </a:r>
            <a:r>
              <a:rPr lang="en-GB" sz="2400" dirty="0" smtClean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678562"/>
            <a:ext cx="2347177" cy="1588638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49137" y="4953000"/>
            <a:ext cx="8137663" cy="1018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90000" rIns="0" bIns="90000" rtlCol="0" anchor="ctr">
            <a:no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</a:rPr>
              <a:t>Derive</a:t>
            </a:r>
            <a:r>
              <a:rPr lang="en-GB" sz="2400" dirty="0" smtClean="0">
                <a:solidFill>
                  <a:srgbClr val="000000"/>
                </a:solidFill>
              </a:rPr>
              <a:t> program </a:t>
            </a:r>
            <a:r>
              <a:rPr lang="en-GB" sz="2400" b="1" dirty="0" smtClean="0">
                <a:solidFill>
                  <a:srgbClr val="000000"/>
                </a:solidFill>
              </a:rPr>
              <a:t>variants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i="1" dirty="0" smtClean="0">
                <a:solidFill>
                  <a:srgbClr val="000000"/>
                </a:solidFill>
              </a:rPr>
              <a:t>P</a:t>
            </a:r>
            <a:r>
              <a:rPr lang="el-GR" sz="2400" i="1" baseline="-25000" dirty="0" smtClean="0">
                <a:solidFill>
                  <a:srgbClr val="000000"/>
                </a:solidFill>
              </a:rPr>
              <a:t>ϑ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that </a:t>
            </a:r>
            <a:r>
              <a:rPr lang="en-GB" sz="2400" b="1" dirty="0" smtClean="0">
                <a:solidFill>
                  <a:srgbClr val="000000"/>
                </a:solidFill>
              </a:rPr>
              <a:t>allow context switches only</a:t>
            </a:r>
            <a:r>
              <a:rPr lang="en-GB" sz="2400" dirty="0" smtClean="0">
                <a:solidFill>
                  <a:srgbClr val="000000"/>
                </a:solidFill>
              </a:rPr>
              <a:t> in </a:t>
            </a:r>
            <a:r>
              <a:rPr lang="en-GB" sz="2400" b="1" dirty="0" smtClean="0">
                <a:solidFill>
                  <a:srgbClr val="000000"/>
                </a:solidFill>
              </a:rPr>
              <a:t>subsets</a:t>
            </a:r>
            <a:r>
              <a:rPr lang="en-GB" sz="2400" dirty="0" smtClean="0">
                <a:solidFill>
                  <a:srgbClr val="000000"/>
                </a:solidFill>
              </a:rPr>
              <a:t> of statements (</a:t>
            </a:r>
            <a:r>
              <a:rPr lang="en-GB" sz="2400" b="1" dirty="0" smtClean="0">
                <a:solidFill>
                  <a:srgbClr val="000000"/>
                </a:solidFill>
              </a:rPr>
              <a:t>tiles</a:t>
            </a:r>
            <a:r>
              <a:rPr lang="en-GB" sz="2400" dirty="0" smtClean="0">
                <a:solidFill>
                  <a:srgbClr val="000000"/>
                </a:solidFill>
              </a:rPr>
              <a:t>) </a:t>
            </a:r>
            <a:r>
              <a:rPr lang="en-GB" sz="2400" dirty="0" err="1" smtClean="0">
                <a:solidFill>
                  <a:srgbClr val="000000"/>
                </a:solidFill>
              </a:rPr>
              <a:t>s.t.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Lucida Calligraphy" panose="03010101010101010101" pitchFamily="66" charset="0"/>
              </a:rPr>
              <a:t>I</a:t>
            </a:r>
            <a:r>
              <a:rPr lang="en-GB" sz="2400" i="1" baseline="-25000" dirty="0" err="1" smtClean="0">
                <a:solidFill>
                  <a:srgbClr val="000000"/>
                </a:solidFill>
              </a:rPr>
              <a:t>k</a:t>
            </a:r>
            <a:r>
              <a:rPr lang="en-GB" sz="2400" dirty="0" smtClean="0">
                <a:solidFill>
                  <a:srgbClr val="000000"/>
                </a:solidFill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</a:rPr>
              <a:t>P</a:t>
            </a:r>
            <a:r>
              <a:rPr lang="en-GB" sz="2400" dirty="0" smtClean="0">
                <a:solidFill>
                  <a:srgbClr val="000000"/>
                </a:solidFill>
              </a:rPr>
              <a:t>) = U</a:t>
            </a:r>
            <a:r>
              <a:rPr lang="el-GR" sz="2400" i="1" baseline="-25000" dirty="0" smtClean="0">
                <a:solidFill>
                  <a:srgbClr val="000000"/>
                </a:solidFill>
              </a:rPr>
              <a:t>ϑ</a:t>
            </a:r>
            <a:r>
              <a:rPr lang="en-US" sz="2400" i="1" baseline="-25000" dirty="0" smtClean="0">
                <a:solidFill>
                  <a:srgbClr val="000000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Lucida Calligraphy" panose="03010101010101010101" pitchFamily="66" charset="0"/>
              </a:rPr>
              <a:t>I</a:t>
            </a:r>
            <a:r>
              <a:rPr lang="en-GB" sz="2400" i="1" baseline="-25000" dirty="0" err="1" smtClean="0">
                <a:solidFill>
                  <a:srgbClr val="000000"/>
                </a:solidFill>
              </a:rPr>
              <a:t>k</a:t>
            </a:r>
            <a:r>
              <a:rPr lang="en-GB" sz="2400" dirty="0" smtClean="0">
                <a:solidFill>
                  <a:srgbClr val="000000"/>
                </a:solidFill>
              </a:rPr>
              <a:t>(</a:t>
            </a:r>
            <a:r>
              <a:rPr lang="en-GB" sz="2400" i="1" dirty="0">
                <a:solidFill>
                  <a:srgbClr val="000000"/>
                </a:solidFill>
              </a:rPr>
              <a:t>P</a:t>
            </a:r>
            <a:r>
              <a:rPr lang="el-GR" sz="2400" i="1" baseline="-25000" dirty="0">
                <a:solidFill>
                  <a:srgbClr val="000000"/>
                </a:solidFill>
              </a:rPr>
              <a:t>ϑ</a:t>
            </a:r>
            <a:r>
              <a:rPr lang="en-GB" sz="2400" dirty="0" smtClean="0">
                <a:solidFill>
                  <a:srgbClr val="000000"/>
                </a:solidFill>
              </a:rPr>
              <a:t>).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44952" y="2679192"/>
            <a:ext cx="2347177" cy="1588638"/>
            <a:chOff x="533400" y="2674564"/>
            <a:chExt cx="2347177" cy="158863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674564"/>
              <a:ext cx="2347177" cy="1588638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533400" y="2685288"/>
              <a:ext cx="515112" cy="4572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057400" y="2685288"/>
              <a:ext cx="493776" cy="4572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3048000" y="2685288"/>
            <a:ext cx="515112" cy="457200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ounded Rectangle 19"/>
          <p:cNvSpPr/>
          <p:nvPr/>
        </p:nvSpPr>
        <p:spPr>
          <a:xfrm>
            <a:off x="4572000" y="3776472"/>
            <a:ext cx="762000" cy="457200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6" name="Group 5"/>
          <p:cNvGrpSpPr/>
          <p:nvPr/>
        </p:nvGrpSpPr>
        <p:grpSpPr>
          <a:xfrm>
            <a:off x="3044952" y="2679192"/>
            <a:ext cx="2347177" cy="1588638"/>
            <a:chOff x="5562600" y="2667000"/>
            <a:chExt cx="2347177" cy="158863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600" y="2667000"/>
              <a:ext cx="2347177" cy="1588638"/>
            </a:xfrm>
            <a:prstGeom prst="rect">
              <a:avLst/>
            </a:prstGeom>
          </p:spPr>
        </p:pic>
        <p:sp>
          <p:nvSpPr>
            <p:cNvPr id="21" name="Rounded Rectangle 20"/>
            <p:cNvSpPr/>
            <p:nvPr/>
          </p:nvSpPr>
          <p:spPr>
            <a:xfrm>
              <a:off x="5562600" y="3505200"/>
              <a:ext cx="762000" cy="4572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86600" y="3505200"/>
              <a:ext cx="762000" cy="45720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38800" y="30400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…</a:t>
            </a:r>
            <a:endParaRPr lang="en-ZA" sz="3600" b="1" dirty="0"/>
          </a:p>
        </p:txBody>
      </p:sp>
    </p:spTree>
    <p:extLst>
      <p:ext uri="{BB962C8B-B14F-4D97-AF65-F5344CB8AC3E}">
        <p14:creationId xmlns:p14="http://schemas.microsoft.com/office/powerpoint/2010/main" val="253305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</a:rPr>
              <a:t>Tiling Threads</a:t>
            </a:r>
            <a:endParaRPr lang="en-ZA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8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Tiling threads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Assumption: bounded concurrent programs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finite #threads, fixed (but arbitrary) schedule</a:t>
            </a:r>
            <a:endParaRPr lang="en-ZA" dirty="0" smtClean="0"/>
          </a:p>
          <a:p>
            <a:pPr lvl="1"/>
            <a:r>
              <a:rPr lang="en-ZA" dirty="0" smtClean="0"/>
              <a:t>captures </a:t>
            </a:r>
            <a:r>
              <a:rPr lang="en-ZA" dirty="0"/>
              <a:t>all bounded </a:t>
            </a:r>
            <a:r>
              <a:rPr lang="en-ZA" dirty="0" smtClean="0"/>
              <a:t>round-robin </a:t>
            </a:r>
            <a:r>
              <a:rPr lang="en-ZA" dirty="0"/>
              <a:t>computations for </a:t>
            </a:r>
            <a:r>
              <a:rPr lang="en-ZA" dirty="0" smtClean="0"/>
              <a:t>given </a:t>
            </a:r>
            <a:r>
              <a:rPr lang="en-ZA" dirty="0"/>
              <a:t>bound</a:t>
            </a:r>
          </a:p>
          <a:p>
            <a:r>
              <a:rPr lang="en-ZA" dirty="0" smtClean="0"/>
              <a:t>bugs </a:t>
            </a:r>
            <a:r>
              <a:rPr lang="en-ZA" dirty="0"/>
              <a:t>manifest </a:t>
            </a:r>
            <a:r>
              <a:rPr lang="en-ZA" dirty="0" smtClean="0"/>
              <a:t>within </a:t>
            </a:r>
            <a:r>
              <a:rPr lang="en-ZA" dirty="0"/>
              <a:t>very few </a:t>
            </a:r>
            <a:r>
              <a:rPr lang="en-ZA" dirty="0" smtClean="0"/>
              <a:t>rounds </a:t>
            </a:r>
            <a:r>
              <a:rPr lang="en-ZA" sz="1800" dirty="0" smtClean="0"/>
              <a:t>[</a:t>
            </a:r>
            <a:r>
              <a:rPr lang="en-ZA" sz="1800" dirty="0" err="1" smtClean="0"/>
              <a:t>Musuvathi</a:t>
            </a:r>
            <a:r>
              <a:rPr lang="en-ZA" sz="1800" dirty="0"/>
              <a:t>, </a:t>
            </a:r>
            <a:r>
              <a:rPr lang="en-ZA" sz="1800" dirty="0" err="1" smtClean="0"/>
              <a:t>Qadeer</a:t>
            </a:r>
            <a:r>
              <a:rPr lang="en-ZA" sz="1800" dirty="0" smtClean="0"/>
              <a:t>, PLDI’07]</a:t>
            </a:r>
            <a:r>
              <a:rPr lang="en-ZA" dirty="0" smtClean="0"/>
              <a:t> </a:t>
            </a:r>
            <a:endParaRPr lang="en-ZA" dirty="0"/>
          </a:p>
          <a:p>
            <a:endParaRPr lang="en-ZA" dirty="0"/>
          </a:p>
        </p:txBody>
      </p:sp>
      <p:grpSp>
        <p:nvGrpSpPr>
          <p:cNvPr id="67" name="Shape 481"/>
          <p:cNvGrpSpPr>
            <a:grpSpLocks noChangeAspect="1"/>
          </p:cNvGrpSpPr>
          <p:nvPr/>
        </p:nvGrpSpPr>
        <p:grpSpPr>
          <a:xfrm>
            <a:off x="381000" y="1447800"/>
            <a:ext cx="8537539" cy="3018797"/>
            <a:chOff x="238800" y="774783"/>
            <a:chExt cx="8476221" cy="2997116"/>
          </a:xfrm>
        </p:grpSpPr>
        <p:cxnSp>
          <p:nvCxnSpPr>
            <p:cNvPr id="68" name="Shape 482"/>
            <p:cNvCxnSpPr/>
            <p:nvPr/>
          </p:nvCxnSpPr>
          <p:spPr>
            <a:xfrm rot="10800000" flipH="1">
              <a:off x="7467600" y="2446948"/>
              <a:ext cx="1123200" cy="12480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Shape 483"/>
            <p:cNvCxnSpPr/>
            <p:nvPr/>
          </p:nvCxnSpPr>
          <p:spPr>
            <a:xfrm rot="10800000" flipH="1">
              <a:off x="7391400" y="1824600"/>
              <a:ext cx="1224000" cy="23280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Shape 484"/>
            <p:cNvCxnSpPr/>
            <p:nvPr/>
          </p:nvCxnSpPr>
          <p:spPr>
            <a:xfrm rot="10800000" flipH="1">
              <a:off x="658822" y="3028899"/>
              <a:ext cx="1322400" cy="26040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Shape 485"/>
            <p:cNvSpPr/>
            <p:nvPr/>
          </p:nvSpPr>
          <p:spPr>
            <a:xfrm>
              <a:off x="7315200" y="804121"/>
              <a:ext cx="1188600" cy="29676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81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486"/>
            <p:cNvSpPr/>
            <p:nvPr/>
          </p:nvSpPr>
          <p:spPr>
            <a:xfrm>
              <a:off x="792479" y="814702"/>
              <a:ext cx="1188600" cy="29571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81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487"/>
            <p:cNvSpPr txBox="1"/>
            <p:nvPr/>
          </p:nvSpPr>
          <p:spPr>
            <a:xfrm>
              <a:off x="894643" y="2478615"/>
              <a:ext cx="990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main()</a:t>
              </a:r>
            </a:p>
            <a:p>
              <a:pPr marL="0" marR="0" lvl="0" indent="0" algn="ct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GB" sz="240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</a:t>
              </a:r>
            </a:p>
          </p:txBody>
        </p:sp>
        <p:sp>
          <p:nvSpPr>
            <p:cNvPr id="74" name="Shape 488"/>
            <p:cNvSpPr txBox="1"/>
            <p:nvPr/>
          </p:nvSpPr>
          <p:spPr>
            <a:xfrm>
              <a:off x="7475621" y="2671233"/>
              <a:ext cx="876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GB" sz="240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</a:p>
          </p:txBody>
        </p:sp>
        <p:sp>
          <p:nvSpPr>
            <p:cNvPr id="75" name="Shape 489"/>
            <p:cNvSpPr/>
            <p:nvPr/>
          </p:nvSpPr>
          <p:spPr>
            <a:xfrm>
              <a:off x="2545080" y="804121"/>
              <a:ext cx="1188599" cy="29676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81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490"/>
            <p:cNvSpPr/>
            <p:nvPr/>
          </p:nvSpPr>
          <p:spPr>
            <a:xfrm>
              <a:off x="5562600" y="800100"/>
              <a:ext cx="1188600" cy="29718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381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" name="Shape 491"/>
            <p:cNvCxnSpPr/>
            <p:nvPr/>
          </p:nvCxnSpPr>
          <p:spPr>
            <a:xfrm>
              <a:off x="809977" y="1049865"/>
              <a:ext cx="1142999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8" name="Shape 492"/>
            <p:cNvCxnSpPr/>
            <p:nvPr/>
          </p:nvCxnSpPr>
          <p:spPr>
            <a:xfrm>
              <a:off x="2576689" y="1049865"/>
              <a:ext cx="1143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9" name="Shape 493"/>
            <p:cNvCxnSpPr/>
            <p:nvPr/>
          </p:nvCxnSpPr>
          <p:spPr>
            <a:xfrm>
              <a:off x="5594207" y="1049865"/>
              <a:ext cx="1143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0" name="Shape 494"/>
            <p:cNvCxnSpPr/>
            <p:nvPr/>
          </p:nvCxnSpPr>
          <p:spPr>
            <a:xfrm>
              <a:off x="7349067" y="1049865"/>
              <a:ext cx="1143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" name="Shape 495"/>
            <p:cNvCxnSpPr/>
            <p:nvPr/>
          </p:nvCxnSpPr>
          <p:spPr>
            <a:xfrm>
              <a:off x="1981200" y="1049865"/>
              <a:ext cx="5334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2" name="Shape 496"/>
            <p:cNvCxnSpPr/>
            <p:nvPr/>
          </p:nvCxnSpPr>
          <p:spPr>
            <a:xfrm>
              <a:off x="6753578" y="1049865"/>
              <a:ext cx="5334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3" name="Shape 497"/>
            <p:cNvCxnSpPr/>
            <p:nvPr/>
          </p:nvCxnSpPr>
          <p:spPr>
            <a:xfrm>
              <a:off x="3733800" y="1049865"/>
              <a:ext cx="18288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84" name="Shape 498"/>
            <p:cNvSpPr/>
            <p:nvPr/>
          </p:nvSpPr>
          <p:spPr>
            <a:xfrm>
              <a:off x="8458200" y="1049780"/>
              <a:ext cx="252000" cy="189000"/>
            </a:xfrm>
            <a:prstGeom prst="arc">
              <a:avLst>
                <a:gd name="adj1" fmla="val 16200000"/>
                <a:gd name="adj2" fmla="val 4968652"/>
              </a:avLst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" name="Shape 499"/>
            <p:cNvCxnSpPr/>
            <p:nvPr/>
          </p:nvCxnSpPr>
          <p:spPr>
            <a:xfrm rot="10800000" flipH="1">
              <a:off x="762000" y="1240379"/>
              <a:ext cx="7772400" cy="20160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86" name="Shape 500"/>
            <p:cNvSpPr/>
            <p:nvPr/>
          </p:nvSpPr>
          <p:spPr>
            <a:xfrm flipH="1">
              <a:off x="547510" y="2059959"/>
              <a:ext cx="252000" cy="189000"/>
            </a:xfrm>
            <a:prstGeom prst="arc">
              <a:avLst>
                <a:gd name="adj1" fmla="val 16200000"/>
                <a:gd name="adj2" fmla="val 4968652"/>
              </a:avLst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Shape 501"/>
            <p:cNvCxnSpPr/>
            <p:nvPr/>
          </p:nvCxnSpPr>
          <p:spPr>
            <a:xfrm rot="10800000" flipH="1">
              <a:off x="238800" y="1049750"/>
              <a:ext cx="537300" cy="720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oval" w="med" len="med"/>
              <a:tailEnd type="triangle" w="lg" len="lg"/>
            </a:ln>
          </p:spPr>
        </p:cxnSp>
        <p:cxnSp>
          <p:nvCxnSpPr>
            <p:cNvPr id="88" name="Shape 502"/>
            <p:cNvCxnSpPr/>
            <p:nvPr/>
          </p:nvCxnSpPr>
          <p:spPr>
            <a:xfrm>
              <a:off x="668110" y="2250016"/>
              <a:ext cx="108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89" name="Shape 503"/>
            <p:cNvCxnSpPr/>
            <p:nvPr/>
          </p:nvCxnSpPr>
          <p:spPr>
            <a:xfrm>
              <a:off x="654000" y="2057400"/>
              <a:ext cx="108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Shape 504"/>
            <p:cNvCxnSpPr/>
            <p:nvPr/>
          </p:nvCxnSpPr>
          <p:spPr>
            <a:xfrm>
              <a:off x="8500532" y="1049865"/>
              <a:ext cx="108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Shape 505"/>
            <p:cNvCxnSpPr/>
            <p:nvPr/>
          </p:nvCxnSpPr>
          <p:spPr>
            <a:xfrm>
              <a:off x="8502600" y="1242482"/>
              <a:ext cx="108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" name="Shape 506"/>
            <p:cNvSpPr txBox="1"/>
            <p:nvPr/>
          </p:nvSpPr>
          <p:spPr>
            <a:xfrm>
              <a:off x="5715000" y="2671716"/>
              <a:ext cx="876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GB" sz="240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N-1</a:t>
              </a:r>
            </a:p>
          </p:txBody>
        </p:sp>
        <p:cxnSp>
          <p:nvCxnSpPr>
            <p:cNvPr id="93" name="Shape 507"/>
            <p:cNvCxnSpPr/>
            <p:nvPr/>
          </p:nvCxnSpPr>
          <p:spPr>
            <a:xfrm>
              <a:off x="814800" y="1632036"/>
              <a:ext cx="1143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4" name="Shape 508"/>
            <p:cNvCxnSpPr/>
            <p:nvPr/>
          </p:nvCxnSpPr>
          <p:spPr>
            <a:xfrm>
              <a:off x="2581509" y="1632036"/>
              <a:ext cx="1143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5" name="Shape 509"/>
            <p:cNvCxnSpPr/>
            <p:nvPr/>
          </p:nvCxnSpPr>
          <p:spPr>
            <a:xfrm>
              <a:off x="5599030" y="1632036"/>
              <a:ext cx="1143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6" name="Shape 510"/>
            <p:cNvCxnSpPr/>
            <p:nvPr/>
          </p:nvCxnSpPr>
          <p:spPr>
            <a:xfrm>
              <a:off x="7353889" y="1632036"/>
              <a:ext cx="1143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7" name="Shape 511"/>
            <p:cNvCxnSpPr/>
            <p:nvPr/>
          </p:nvCxnSpPr>
          <p:spPr>
            <a:xfrm>
              <a:off x="1986022" y="1632036"/>
              <a:ext cx="5334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98" name="Shape 512"/>
            <p:cNvCxnSpPr/>
            <p:nvPr/>
          </p:nvCxnSpPr>
          <p:spPr>
            <a:xfrm>
              <a:off x="6758400" y="1632036"/>
              <a:ext cx="5334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99" name="Shape 513"/>
            <p:cNvCxnSpPr/>
            <p:nvPr/>
          </p:nvCxnSpPr>
          <p:spPr>
            <a:xfrm>
              <a:off x="3738621" y="1632036"/>
              <a:ext cx="18288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00" name="Shape 514"/>
            <p:cNvSpPr/>
            <p:nvPr/>
          </p:nvSpPr>
          <p:spPr>
            <a:xfrm>
              <a:off x="8463021" y="1631949"/>
              <a:ext cx="252000" cy="189000"/>
            </a:xfrm>
            <a:prstGeom prst="arc">
              <a:avLst>
                <a:gd name="adj1" fmla="val 16200000"/>
                <a:gd name="adj2" fmla="val 4968652"/>
              </a:avLst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" name="Shape 515"/>
            <p:cNvCxnSpPr/>
            <p:nvPr/>
          </p:nvCxnSpPr>
          <p:spPr>
            <a:xfrm>
              <a:off x="8505353" y="1632036"/>
              <a:ext cx="108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" name="Shape 516"/>
            <p:cNvSpPr/>
            <p:nvPr/>
          </p:nvSpPr>
          <p:spPr>
            <a:xfrm flipH="1">
              <a:off x="561622" y="3289299"/>
              <a:ext cx="252000" cy="189000"/>
            </a:xfrm>
            <a:prstGeom prst="arc">
              <a:avLst>
                <a:gd name="adj1" fmla="val 16200000"/>
                <a:gd name="adj2" fmla="val 4968652"/>
              </a:avLst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" name="Shape 517"/>
            <p:cNvCxnSpPr/>
            <p:nvPr/>
          </p:nvCxnSpPr>
          <p:spPr>
            <a:xfrm>
              <a:off x="682222" y="3481916"/>
              <a:ext cx="108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04" name="Shape 518"/>
            <p:cNvCxnSpPr/>
            <p:nvPr/>
          </p:nvCxnSpPr>
          <p:spPr>
            <a:xfrm>
              <a:off x="824089" y="3486150"/>
              <a:ext cx="1142999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Shape 519"/>
            <p:cNvCxnSpPr/>
            <p:nvPr/>
          </p:nvCxnSpPr>
          <p:spPr>
            <a:xfrm>
              <a:off x="2578756" y="3486150"/>
              <a:ext cx="1142999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Shape 520"/>
            <p:cNvCxnSpPr/>
            <p:nvPr/>
          </p:nvCxnSpPr>
          <p:spPr>
            <a:xfrm>
              <a:off x="5596276" y="3486150"/>
              <a:ext cx="1142999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Shape 521"/>
            <p:cNvCxnSpPr/>
            <p:nvPr/>
          </p:nvCxnSpPr>
          <p:spPr>
            <a:xfrm>
              <a:off x="7351134" y="3486150"/>
              <a:ext cx="1143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Shape 522"/>
            <p:cNvCxnSpPr/>
            <p:nvPr/>
          </p:nvCxnSpPr>
          <p:spPr>
            <a:xfrm>
              <a:off x="1983266" y="3486150"/>
              <a:ext cx="5334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09" name="Shape 523"/>
            <p:cNvCxnSpPr/>
            <p:nvPr/>
          </p:nvCxnSpPr>
          <p:spPr>
            <a:xfrm>
              <a:off x="6755645" y="3486150"/>
              <a:ext cx="5334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10" name="Shape 524"/>
            <p:cNvCxnSpPr/>
            <p:nvPr/>
          </p:nvCxnSpPr>
          <p:spPr>
            <a:xfrm>
              <a:off x="3735867" y="3486150"/>
              <a:ext cx="18288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11" name="Shape 525"/>
            <p:cNvSpPr txBox="1"/>
            <p:nvPr/>
          </p:nvSpPr>
          <p:spPr>
            <a:xfrm>
              <a:off x="2709333" y="2660649"/>
              <a:ext cx="876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lang="en-GB" sz="240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  <p:cxnSp>
          <p:nvCxnSpPr>
            <p:cNvPr id="112" name="Shape 526"/>
            <p:cNvCxnSpPr/>
            <p:nvPr/>
          </p:nvCxnSpPr>
          <p:spPr>
            <a:xfrm rot="10800000" flipH="1">
              <a:off x="762000" y="1855800"/>
              <a:ext cx="7772400" cy="20160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13" name="Shape 527"/>
            <p:cNvSpPr/>
            <p:nvPr/>
          </p:nvSpPr>
          <p:spPr>
            <a:xfrm flipH="1">
              <a:off x="543866" y="1435543"/>
              <a:ext cx="252000" cy="189000"/>
            </a:xfrm>
            <a:prstGeom prst="arc">
              <a:avLst>
                <a:gd name="adj1" fmla="val 16200000"/>
                <a:gd name="adj2" fmla="val 4968652"/>
              </a:avLst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" name="Shape 528"/>
            <p:cNvCxnSpPr/>
            <p:nvPr/>
          </p:nvCxnSpPr>
          <p:spPr>
            <a:xfrm>
              <a:off x="664466" y="1625599"/>
              <a:ext cx="108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15" name="Shape 529"/>
            <p:cNvCxnSpPr/>
            <p:nvPr/>
          </p:nvCxnSpPr>
          <p:spPr>
            <a:xfrm>
              <a:off x="650354" y="1432982"/>
              <a:ext cx="108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Shape 530"/>
            <p:cNvCxnSpPr/>
            <p:nvPr/>
          </p:nvCxnSpPr>
          <p:spPr>
            <a:xfrm>
              <a:off x="790222" y="2254249"/>
              <a:ext cx="1143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Shape 531"/>
            <p:cNvCxnSpPr/>
            <p:nvPr/>
          </p:nvCxnSpPr>
          <p:spPr>
            <a:xfrm>
              <a:off x="2556933" y="2254249"/>
              <a:ext cx="1143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Shape 532"/>
            <p:cNvCxnSpPr/>
            <p:nvPr/>
          </p:nvCxnSpPr>
          <p:spPr>
            <a:xfrm>
              <a:off x="5574453" y="2254249"/>
              <a:ext cx="1143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Shape 533"/>
            <p:cNvCxnSpPr/>
            <p:nvPr/>
          </p:nvCxnSpPr>
          <p:spPr>
            <a:xfrm>
              <a:off x="7329310" y="2254249"/>
              <a:ext cx="1143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Shape 534"/>
            <p:cNvCxnSpPr/>
            <p:nvPr/>
          </p:nvCxnSpPr>
          <p:spPr>
            <a:xfrm>
              <a:off x="1961442" y="2254249"/>
              <a:ext cx="5334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21" name="Shape 535"/>
            <p:cNvCxnSpPr/>
            <p:nvPr/>
          </p:nvCxnSpPr>
          <p:spPr>
            <a:xfrm>
              <a:off x="6733821" y="2254249"/>
              <a:ext cx="5334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122" name="Shape 536"/>
            <p:cNvCxnSpPr/>
            <p:nvPr/>
          </p:nvCxnSpPr>
          <p:spPr>
            <a:xfrm>
              <a:off x="3714044" y="2254249"/>
              <a:ext cx="18288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23" name="Shape 537"/>
            <p:cNvSpPr/>
            <p:nvPr/>
          </p:nvSpPr>
          <p:spPr>
            <a:xfrm>
              <a:off x="8438442" y="2254163"/>
              <a:ext cx="252000" cy="189000"/>
            </a:xfrm>
            <a:prstGeom prst="arc">
              <a:avLst>
                <a:gd name="adj1" fmla="val 16200000"/>
                <a:gd name="adj2" fmla="val 4968652"/>
              </a:avLst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chemeClr val="dk1"/>
                </a:buClr>
                <a:buFont typeface="Calibri"/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Shape 538"/>
            <p:cNvCxnSpPr/>
            <p:nvPr/>
          </p:nvCxnSpPr>
          <p:spPr>
            <a:xfrm>
              <a:off x="8480777" y="2254249"/>
              <a:ext cx="108000" cy="0"/>
            </a:xfrm>
            <a:prstGeom prst="straightConnector1">
              <a:avLst/>
            </a:prstGeom>
            <a:noFill/>
            <a:ln w="38100" cap="flat" cmpd="sng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" name="Shape 539"/>
            <p:cNvSpPr txBox="1"/>
            <p:nvPr/>
          </p:nvSpPr>
          <p:spPr>
            <a:xfrm rot="5400000">
              <a:off x="4418980" y="2534400"/>
              <a:ext cx="800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A5A5A5"/>
                </a:buClr>
                <a:buSzPct val="25000"/>
                <a:buFont typeface="Arial"/>
                <a:buNone/>
              </a:pPr>
              <a:r>
                <a:rPr lang="en-GB" sz="36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</a:p>
          </p:txBody>
        </p:sp>
        <p:sp>
          <p:nvSpPr>
            <p:cNvPr id="126" name="Shape 540"/>
            <p:cNvSpPr txBox="1"/>
            <p:nvPr/>
          </p:nvSpPr>
          <p:spPr>
            <a:xfrm>
              <a:off x="3886200" y="774783"/>
              <a:ext cx="15240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round 1</a:t>
              </a:r>
            </a:p>
          </p:txBody>
        </p:sp>
        <p:sp>
          <p:nvSpPr>
            <p:cNvPr id="127" name="Shape 541"/>
            <p:cNvSpPr txBox="1"/>
            <p:nvPr/>
          </p:nvSpPr>
          <p:spPr>
            <a:xfrm>
              <a:off x="3886200" y="1346284"/>
              <a:ext cx="15240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round 2</a:t>
              </a:r>
            </a:p>
          </p:txBody>
        </p:sp>
        <p:sp>
          <p:nvSpPr>
            <p:cNvPr id="128" name="Shape 542"/>
            <p:cNvSpPr txBox="1"/>
            <p:nvPr/>
          </p:nvSpPr>
          <p:spPr>
            <a:xfrm>
              <a:off x="3886200" y="3156034"/>
              <a:ext cx="15240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round </a:t>
              </a:r>
              <a:r>
                <a:rPr lang="en-GB" sz="1600" i="1"/>
                <a:t>k</a:t>
              </a:r>
            </a:p>
          </p:txBody>
        </p:sp>
        <p:sp>
          <p:nvSpPr>
            <p:cNvPr id="129" name="Shape 543"/>
            <p:cNvSpPr txBox="1"/>
            <p:nvPr/>
          </p:nvSpPr>
          <p:spPr>
            <a:xfrm>
              <a:off x="3886200" y="1974934"/>
              <a:ext cx="1524000" cy="254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round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42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49428</TotalTime>
  <Words>1914</Words>
  <Application>Microsoft Macintosh PowerPoint</Application>
  <PresentationFormat>On-screen Show (4:3)</PresentationFormat>
  <Paragraphs>483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PowerPoint Presentation</vt:lpstr>
      <vt:lpstr>Concurrency makes bug finding harder.</vt:lpstr>
      <vt:lpstr>Concurrency makes bug finding easier.</vt:lpstr>
      <vt:lpstr>Concurrency makes bug finding easier.</vt:lpstr>
      <vt:lpstr>Strategy competition vs. task competition</vt:lpstr>
      <vt:lpstr>Reduced interleaving instances</vt:lpstr>
      <vt:lpstr>Reduced interleaving instances</vt:lpstr>
      <vt:lpstr>PowerPoint Presentation</vt:lpstr>
      <vt:lpstr>Tiling threads</vt:lpstr>
      <vt:lpstr>Tiling threads</vt:lpstr>
      <vt:lpstr>Tiling threads</vt:lpstr>
      <vt:lpstr>Tiling threads</vt:lpstr>
      <vt:lpstr>Tiling threads</vt:lpstr>
      <vt:lpstr>Tiling threads</vt:lpstr>
      <vt:lpstr>PowerPoint Presentation</vt:lpstr>
      <vt:lpstr>VERISMART implements swarm verification by task competition for multi-threaded C.</vt:lpstr>
      <vt:lpstr>VERISMART architecture </vt:lpstr>
      <vt:lpstr>Why does this work?</vt:lpstr>
      <vt:lpstr>PowerPoint Presentation</vt:lpstr>
      <vt:lpstr>Experiments on lock-free data structures</vt:lpstr>
      <vt:lpstr>eliminationstack: Results</vt:lpstr>
      <vt:lpstr>eliminationstack: Expected bug finding time</vt:lpstr>
      <vt:lpstr>safestack (SC): Results</vt:lpstr>
      <vt:lpstr>safestack (SC):  Expected bug finding time</vt:lpstr>
      <vt:lpstr>safestack (PSO):  Expected bug finding time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447</cp:revision>
  <dcterms:created xsi:type="dcterms:W3CDTF">2006-08-16T00:00:00Z</dcterms:created>
  <dcterms:modified xsi:type="dcterms:W3CDTF">2017-12-11T15:07:05Z</dcterms:modified>
</cp:coreProperties>
</file>