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33" r:id="rId2"/>
    <p:sldId id="572" r:id="rId3"/>
    <p:sldId id="575" r:id="rId4"/>
    <p:sldId id="574" r:id="rId5"/>
    <p:sldId id="569" r:id="rId6"/>
    <p:sldId id="577" r:id="rId7"/>
    <p:sldId id="581" r:id="rId8"/>
    <p:sldId id="580" r:id="rId9"/>
    <p:sldId id="570" r:id="rId10"/>
    <p:sldId id="578" r:id="rId11"/>
    <p:sldId id="582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FF"/>
    <a:srgbClr val="00CC00"/>
    <a:srgbClr val="CC0099"/>
    <a:srgbClr val="00CC66"/>
    <a:srgbClr val="0099FF"/>
    <a:srgbClr val="33CC33"/>
    <a:srgbClr val="339933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 autoAdjust="0"/>
    <p:restoredTop sz="85424" autoAdjust="0"/>
  </p:normalViewPr>
  <p:slideViewPr>
    <p:cSldViewPr>
      <p:cViewPr>
        <p:scale>
          <a:sx n="85" d="100"/>
          <a:sy n="85" d="100"/>
        </p:scale>
        <p:origin x="-114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-2056" y="-10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15/04/15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4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15/04/15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5263"/>
            <a:ext cx="8839200" cy="7191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73400" cy="7191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4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7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 dirty="0" smtClean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Lazy</a:t>
            </a:r>
            <a:r>
              <a:rPr lang="en-GB" sz="4000" dirty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-</a:t>
            </a:r>
            <a:r>
              <a:rPr lang="en-GB" sz="4000" dirty="0" err="1" smtClean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CSeq</a:t>
            </a:r>
            <a:endParaRPr lang="en-GB" sz="4000" dirty="0">
              <a:solidFill>
                <a:srgbClr val="339933"/>
              </a:solidFill>
              <a:ea typeface="WenQuanYi Zen Hei" charset="0"/>
              <a:cs typeface="WenQuanYi Zen Hei" charset="0"/>
            </a:endParaRPr>
          </a:p>
          <a:p>
            <a:pPr algn="ctr"/>
            <a:endParaRPr lang="en-GB" sz="1200" dirty="0">
              <a:solidFill>
                <a:srgbClr val="339933"/>
              </a:solidFill>
            </a:endParaRPr>
          </a:p>
          <a:p>
            <a:pPr algn="ctr"/>
            <a:r>
              <a:rPr lang="en-GB" sz="3400" dirty="0" smtClean="0">
                <a:solidFill>
                  <a:srgbClr val="339933"/>
                </a:solidFill>
              </a:rPr>
              <a:t>A Lazy </a:t>
            </a:r>
            <a:r>
              <a:rPr lang="en-GB" sz="3400" dirty="0" err="1">
                <a:solidFill>
                  <a:srgbClr val="339933"/>
                </a:solidFill>
              </a:rPr>
              <a:t>Sequentialization</a:t>
            </a:r>
            <a:r>
              <a:rPr lang="en-GB" sz="3400" dirty="0">
                <a:solidFill>
                  <a:srgbClr val="339933"/>
                </a:solidFill>
              </a:rPr>
              <a:t> Tool for </a:t>
            </a:r>
            <a:r>
              <a:rPr lang="en-GB" sz="3400" dirty="0" smtClean="0">
                <a:solidFill>
                  <a:srgbClr val="339933"/>
                </a:solidFill>
              </a:rPr>
              <a:t>C</a:t>
            </a:r>
            <a:endParaRPr lang="en-GB" sz="3400" dirty="0">
              <a:solidFill>
                <a:srgbClr val="33993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8870"/>
              </p:ext>
            </p:extLst>
          </p:nvPr>
        </p:nvGraphicFramePr>
        <p:xfrm>
          <a:off x="1066800" y="3886200"/>
          <a:ext cx="70866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038600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a typeface="WenQuanYi Zen Hei" charset="0"/>
                          <a:cs typeface="WenQuanYi Zen Hei" charset="0"/>
                        </a:rPr>
                        <a:t>Omar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ea typeface="WenQuanYi Zen Hei" charset="0"/>
                          <a:cs typeface="WenQuanYi Zen Hei" charset="0"/>
                        </a:rPr>
                        <a:t>Inverso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Ermenegildo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Tomasco</a:t>
                      </a:r>
                      <a:endParaRPr lang="en-US" sz="1800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Bernd Fischer</a:t>
                      </a:r>
                      <a:endParaRPr lang="en-US" sz="1800" dirty="0" smtClean="0">
                        <a:solidFill>
                          <a:srgbClr val="595959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Stellenbosch University, South Africa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Salvatore La Torre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bg2"/>
                          </a:solidFill>
                        </a:rPr>
                        <a:t>Università</a:t>
                      </a:r>
                      <a:r>
                        <a:rPr lang="en-US" sz="1600" b="0" baseline="0" dirty="0" smtClean="0">
                          <a:solidFill>
                            <a:schemeClr val="bg2"/>
                          </a:solidFill>
                        </a:rPr>
                        <a:t> di Salerno, Italy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b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Gennaro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Parlato</a:t>
                      </a:r>
                      <a:endParaRPr lang="en-US" sz="1800" baseline="30000" dirty="0" smtClean="0">
                        <a:solidFill>
                          <a:prstClr val="black"/>
                        </a:solidFill>
                        <a:latin typeface="Arial" pitchFamily="34" charset="0"/>
                        <a:ea typeface="WenQuanYi Zen Hei" charset="0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42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ym typeface="Wingdings"/>
              </a:rPr>
              <a:t>Analyse</a:t>
            </a:r>
            <a:r>
              <a:rPr lang="en-US" dirty="0" smtClean="0">
                <a:sym typeface="Wingdings"/>
              </a:rPr>
              <a:t> each test case up to 5 times (with increasing bounds)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ERROR found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 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UNSAFE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no ERROR</a:t>
            </a:r>
            <a:r>
              <a:rPr lang="en-US" dirty="0">
                <a:sym typeface="Wingdings"/>
              </a:rPr>
              <a:t> found    increase bounds, restart analysis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no ERROR</a:t>
            </a:r>
            <a:r>
              <a:rPr lang="en-US" dirty="0">
                <a:sym typeface="Wingdings"/>
              </a:rPr>
              <a:t>  found, last phase    </a:t>
            </a:r>
            <a:r>
              <a:rPr lang="en-US" b="1" dirty="0">
                <a:solidFill>
                  <a:srgbClr val="339933"/>
                </a:solidFill>
                <a:sym typeface="Wingdings"/>
              </a:rPr>
              <a:t>SAFE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  <a:sym typeface="Wingdings"/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no missed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false positives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verification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/>
              <a:t>low memory </a:t>
            </a:r>
            <a:r>
              <a:rPr lang="en-US" dirty="0" smtClean="0"/>
              <a:t>consumption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0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003968"/>
            <a:ext cx="8839200" cy="43300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Tx/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FontTx/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FontTx/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FontTx/>
              <a:buNone/>
            </a:pPr>
            <a:r>
              <a:rPr lang="en-GB" sz="4400" b="1" dirty="0" smtClean="0"/>
              <a:t>Thank You</a:t>
            </a:r>
          </a:p>
          <a:p>
            <a:pPr marL="0" indent="0">
              <a:spcBef>
                <a:spcPts val="2400"/>
              </a:spcBef>
              <a:buFontTx/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FontTx/>
              <a:buNone/>
            </a:pPr>
            <a:r>
              <a:rPr lang="en-GB" sz="2400" dirty="0" err="1" smtClean="0">
                <a:latin typeface="Lucida Console" pitchFamily="49" charset="0"/>
                <a:cs typeface="Courier New" pitchFamily="49" charset="0"/>
              </a:rPr>
              <a:t>users.ecs.soton.ac.uk</a:t>
            </a: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/gp4/</a:t>
            </a:r>
            <a:r>
              <a:rPr lang="en-GB" sz="2400" dirty="0" err="1" smtClean="0">
                <a:latin typeface="Lucida Console" pitchFamily="49" charset="0"/>
                <a:cs typeface="Courier New" pitchFamily="49" charset="0"/>
              </a:rPr>
              <a:t>cseq</a:t>
            </a:r>
            <a:endParaRPr lang="en-GB" sz="2400" dirty="0" smtClean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12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CSeq</a:t>
            </a:r>
            <a:r>
              <a:rPr lang="en-GB" dirty="0">
                <a:solidFill>
                  <a:schemeClr val="bg1"/>
                </a:solidFill>
              </a:rPr>
              <a:t> framework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32530" y="2809104"/>
            <a:ext cx="1353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</a:t>
            </a:r>
            <a:r>
              <a:rPr lang="en-GB" sz="2000" dirty="0" smtClean="0"/>
              <a:t>equential</a:t>
            </a:r>
          </a:p>
          <a:p>
            <a:pPr algn="ctr"/>
            <a:r>
              <a:rPr lang="en-GB" sz="2000" dirty="0" smtClean="0"/>
              <a:t>analysis</a:t>
            </a:r>
          </a:p>
          <a:p>
            <a:pPr algn="ctr"/>
            <a:r>
              <a:rPr lang="en-GB" sz="2000" dirty="0" smtClean="0"/>
              <a:t>tool</a:t>
            </a:r>
            <a:endParaRPr lang="en-GB" sz="2000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530380" y="31242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152400" y="977232"/>
            <a:ext cx="8839200" cy="47377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problem: analysis of </a:t>
            </a:r>
            <a:r>
              <a:rPr lang="en-US" b="1" dirty="0" smtClean="0">
                <a:solidFill>
                  <a:srgbClr val="FF0000"/>
                </a:solidFill>
              </a:rPr>
              <a:t>concurrent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programs</a:t>
            </a:r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dirty="0" smtClean="0"/>
              <a:t>approach: reduction to </a:t>
            </a:r>
            <a:r>
              <a:rPr lang="en-US" b="1" dirty="0" smtClean="0">
                <a:solidFill>
                  <a:srgbClr val="0000FF"/>
                </a:solidFill>
              </a:rPr>
              <a:t>sequential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analysis</a:t>
            </a:r>
          </a:p>
          <a:p>
            <a:pPr algn="ctr"/>
            <a:endParaRPr lang="en-US" dirty="0"/>
          </a:p>
        </p:txBody>
      </p:sp>
      <p:sp>
        <p:nvSpPr>
          <p:cNvPr id="21" name="Content Placeholder 11"/>
          <p:cNvSpPr txBox="1">
            <a:spLocks/>
          </p:cNvSpPr>
          <p:nvPr/>
        </p:nvSpPr>
        <p:spPr>
          <a:xfrm>
            <a:off x="1447800" y="5638800"/>
            <a:ext cx="6781800" cy="1080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500" dirty="0"/>
              <a:t>convert </a:t>
            </a:r>
            <a:r>
              <a:rPr lang="en-US" sz="1500" b="1" dirty="0">
                <a:solidFill>
                  <a:srgbClr val="FF0000"/>
                </a:solidFill>
              </a:rPr>
              <a:t>concurrent</a:t>
            </a:r>
            <a:r>
              <a:rPr lang="en-US" sz="1500" dirty="0"/>
              <a:t> program </a:t>
            </a:r>
            <a:r>
              <a:rPr lang="en-US" sz="1500" b="1" dirty="0">
                <a:solidFill>
                  <a:srgbClr val="FF0000"/>
                </a:solidFill>
              </a:rPr>
              <a:t>P</a:t>
            </a:r>
            <a:r>
              <a:rPr lang="en-US" sz="1500" dirty="0"/>
              <a:t> into </a:t>
            </a:r>
            <a:r>
              <a:rPr lang="en-US" sz="1500" b="1" dirty="0" smtClean="0">
                <a:solidFill>
                  <a:srgbClr val="0000FF"/>
                </a:solidFill>
              </a:rPr>
              <a:t>sequential</a:t>
            </a:r>
            <a:r>
              <a:rPr lang="en-US" sz="1500" dirty="0" smtClean="0"/>
              <a:t> </a:t>
            </a:r>
            <a:r>
              <a:rPr lang="en-US" sz="1500" dirty="0"/>
              <a:t>program </a:t>
            </a:r>
            <a:r>
              <a:rPr lang="en-US" sz="1500" b="1" dirty="0" smtClean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</a:t>
            </a:r>
            <a:endParaRPr lang="en-US" sz="1500" b="1" dirty="0">
              <a:solidFill>
                <a:srgbClr val="0000FF"/>
              </a:solidFill>
            </a:endParaRPr>
          </a:p>
          <a:p>
            <a:r>
              <a:rPr lang="en-US" sz="1500" dirty="0" err="1"/>
              <a:t>a</a:t>
            </a:r>
            <a:r>
              <a:rPr lang="en-US" sz="1500" dirty="0" err="1" smtClean="0"/>
              <a:t>nalyse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</a:t>
            </a:r>
            <a:r>
              <a:rPr lang="fr-FR" sz="1500" b="1" dirty="0" smtClean="0">
                <a:solidFill>
                  <a:srgbClr val="0000FF"/>
                </a:solidFill>
              </a:rPr>
              <a:t> </a:t>
            </a:r>
            <a:r>
              <a:rPr lang="en-US" sz="1500" dirty="0" smtClean="0"/>
              <a:t>using a </a:t>
            </a:r>
            <a:r>
              <a:rPr lang="en-US" sz="1500" b="1" dirty="0">
                <a:solidFill>
                  <a:srgbClr val="0000FF"/>
                </a:solidFill>
              </a:rPr>
              <a:t>sequential</a:t>
            </a:r>
            <a:r>
              <a:rPr lang="en-US" sz="15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418437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CSeq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framework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32530" y="2809104"/>
            <a:ext cx="1353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</a:t>
            </a:r>
            <a:r>
              <a:rPr lang="en-GB" sz="2000" dirty="0" smtClean="0"/>
              <a:t>equential</a:t>
            </a:r>
          </a:p>
          <a:p>
            <a:pPr algn="ctr"/>
            <a:r>
              <a:rPr lang="en-GB" sz="2000" dirty="0" smtClean="0"/>
              <a:t>analysis</a:t>
            </a:r>
          </a:p>
          <a:p>
            <a:pPr algn="ctr"/>
            <a:r>
              <a:rPr lang="en-GB" sz="2000" dirty="0" smtClean="0"/>
              <a:t>tool</a:t>
            </a:r>
            <a:endParaRPr lang="en-GB" sz="2000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530380" y="31242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25" name="Connector 24"/>
          <p:cNvSpPr/>
          <p:nvPr/>
        </p:nvSpPr>
        <p:spPr>
          <a:xfrm>
            <a:off x="1981200" y="3810000"/>
            <a:ext cx="2133600" cy="12954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</a:rPr>
              <a:t>sequentialisations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Lal</a:t>
            </a:r>
            <a:r>
              <a:rPr lang="en-US" sz="1200" dirty="0" smtClean="0">
                <a:solidFill>
                  <a:srgbClr val="000000"/>
                </a:solidFill>
              </a:rPr>
              <a:t>-Reps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Memory-Unwinding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Lazy-</a:t>
            </a:r>
            <a:r>
              <a:rPr lang="en-US" sz="1200" dirty="0" err="1" smtClean="0">
                <a:solidFill>
                  <a:srgbClr val="000000"/>
                </a:solidFill>
              </a:rPr>
              <a:t>CSeq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0" name="Connector 19"/>
          <p:cNvSpPr/>
          <p:nvPr/>
        </p:nvSpPr>
        <p:spPr>
          <a:xfrm>
            <a:off x="1752600" y="1981200"/>
            <a:ext cx="1371600" cy="1116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u</a:t>
            </a:r>
            <a:r>
              <a:rPr lang="en-US" sz="1200" dirty="0" smtClean="0">
                <a:solidFill>
                  <a:srgbClr val="000000"/>
                </a:solidFill>
              </a:rPr>
              <a:t>nrolling</a:t>
            </a:r>
          </a:p>
          <a:p>
            <a:pPr algn="ctr"/>
            <a:r>
              <a:rPr lang="en-US" sz="1200" dirty="0" err="1">
                <a:solidFill>
                  <a:srgbClr val="000000"/>
                </a:solidFill>
              </a:rPr>
              <a:t>i</a:t>
            </a:r>
            <a:r>
              <a:rPr lang="en-US" sz="1200" dirty="0" err="1" smtClean="0">
                <a:solidFill>
                  <a:srgbClr val="000000"/>
                </a:solidFill>
              </a:rPr>
              <a:t>nlining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refactoring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4" name="Content Placeholder 11"/>
          <p:cNvSpPr txBox="1">
            <a:spLocks/>
          </p:cNvSpPr>
          <p:nvPr/>
        </p:nvSpPr>
        <p:spPr>
          <a:xfrm>
            <a:off x="152400" y="977232"/>
            <a:ext cx="8839200" cy="47377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problem: analysis of </a:t>
            </a:r>
            <a:r>
              <a:rPr lang="en-US" b="1" dirty="0" smtClean="0">
                <a:solidFill>
                  <a:srgbClr val="FF0000"/>
                </a:solidFill>
              </a:rPr>
              <a:t>concurrent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programs</a:t>
            </a:r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dirty="0" smtClean="0"/>
              <a:t>approach: reduction to </a:t>
            </a:r>
            <a:r>
              <a:rPr lang="en-US" b="1" dirty="0" smtClean="0">
                <a:solidFill>
                  <a:srgbClr val="0000FF"/>
                </a:solidFill>
              </a:rPr>
              <a:t>sequential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analysis</a:t>
            </a:r>
          </a:p>
          <a:p>
            <a:pPr algn="ctr"/>
            <a:endParaRPr lang="en-US" dirty="0"/>
          </a:p>
        </p:txBody>
      </p:sp>
      <p:sp>
        <p:nvSpPr>
          <p:cNvPr id="26" name="Content Placeholder 11"/>
          <p:cNvSpPr txBox="1">
            <a:spLocks/>
          </p:cNvSpPr>
          <p:nvPr/>
        </p:nvSpPr>
        <p:spPr>
          <a:xfrm>
            <a:off x="1447800" y="5638800"/>
            <a:ext cx="6781800" cy="1080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500" dirty="0"/>
              <a:t>convert </a:t>
            </a:r>
            <a:r>
              <a:rPr lang="en-US" sz="1500" b="1" dirty="0">
                <a:solidFill>
                  <a:srgbClr val="FF0000"/>
                </a:solidFill>
              </a:rPr>
              <a:t>concurrent</a:t>
            </a:r>
            <a:r>
              <a:rPr lang="en-US" sz="1500" dirty="0"/>
              <a:t> program </a:t>
            </a:r>
            <a:r>
              <a:rPr lang="en-US" sz="1500" b="1" dirty="0">
                <a:solidFill>
                  <a:srgbClr val="FF0000"/>
                </a:solidFill>
              </a:rPr>
              <a:t>P</a:t>
            </a:r>
            <a:r>
              <a:rPr lang="en-US" sz="1500" dirty="0"/>
              <a:t> into </a:t>
            </a:r>
            <a:r>
              <a:rPr lang="en-US" sz="1500" b="1" dirty="0">
                <a:solidFill>
                  <a:srgbClr val="0000FF"/>
                </a:solidFill>
              </a:rPr>
              <a:t>sequential</a:t>
            </a:r>
            <a:r>
              <a:rPr lang="en-US" sz="1500" dirty="0"/>
              <a:t> program </a:t>
            </a:r>
            <a:r>
              <a:rPr lang="en-US" sz="1500" b="1" dirty="0" smtClean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</a:t>
            </a:r>
            <a:endParaRPr lang="en-US" sz="1500" b="1" dirty="0">
              <a:solidFill>
                <a:srgbClr val="0000FF"/>
              </a:solidFill>
            </a:endParaRPr>
          </a:p>
          <a:p>
            <a:r>
              <a:rPr lang="en-US" sz="1500" dirty="0" err="1"/>
              <a:t>analyse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 </a:t>
            </a:r>
            <a:r>
              <a:rPr lang="en-US" sz="1500" dirty="0" smtClean="0"/>
              <a:t>using a </a:t>
            </a:r>
            <a:r>
              <a:rPr lang="en-US" sz="1500" b="1" dirty="0">
                <a:solidFill>
                  <a:srgbClr val="0000FF"/>
                </a:solidFill>
              </a:rPr>
              <a:t>sequential</a:t>
            </a:r>
            <a:r>
              <a:rPr lang="en-US" sz="1500" dirty="0"/>
              <a:t> tool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716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CSeq</a:t>
            </a:r>
            <a:r>
              <a:rPr lang="en-GB" dirty="0">
                <a:solidFill>
                  <a:schemeClr val="bg1"/>
                </a:solidFill>
              </a:rPr>
              <a:t> framework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532530" y="2809104"/>
            <a:ext cx="1353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</a:t>
            </a:r>
            <a:r>
              <a:rPr lang="en-GB" sz="2000" dirty="0" smtClean="0"/>
              <a:t>equential</a:t>
            </a:r>
          </a:p>
          <a:p>
            <a:pPr algn="ctr"/>
            <a:r>
              <a:rPr lang="en-GB" sz="2000" dirty="0" smtClean="0"/>
              <a:t>analysis</a:t>
            </a:r>
          </a:p>
          <a:p>
            <a:pPr algn="ctr"/>
            <a:r>
              <a:rPr lang="en-GB" sz="2000" dirty="0" smtClean="0"/>
              <a:t>tool</a:t>
            </a:r>
            <a:endParaRPr lang="en-GB" sz="2000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530380" y="31242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26" name="Connector 25"/>
          <p:cNvSpPr/>
          <p:nvPr/>
        </p:nvSpPr>
        <p:spPr>
          <a:xfrm>
            <a:off x="6324600" y="2144183"/>
            <a:ext cx="991200" cy="720000"/>
          </a:xfrm>
          <a:prstGeom prst="flowChartConnector">
            <a:avLst/>
          </a:prstGeom>
          <a:solidFill>
            <a:srgbClr val="339933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t</a:t>
            </a:r>
            <a:r>
              <a:rPr lang="en-US" sz="1200" b="1" dirty="0" smtClean="0">
                <a:solidFill>
                  <a:srgbClr val="000000"/>
                </a:solidFill>
              </a:rPr>
              <a:t>esting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Klee</a:t>
            </a:r>
          </a:p>
        </p:txBody>
      </p:sp>
      <p:sp>
        <p:nvSpPr>
          <p:cNvPr id="27" name="Connector 26"/>
          <p:cNvSpPr/>
          <p:nvPr/>
        </p:nvSpPr>
        <p:spPr>
          <a:xfrm>
            <a:off x="6802966" y="2482851"/>
            <a:ext cx="1981200" cy="1752600"/>
          </a:xfrm>
          <a:prstGeom prst="flowChartConnector">
            <a:avLst/>
          </a:prstGeom>
          <a:solidFill>
            <a:srgbClr val="339933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bounded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model-checkers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BLITZ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CBMC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ESBMC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LLBMC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…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28" name="Connector 27"/>
          <p:cNvSpPr/>
          <p:nvPr/>
        </p:nvSpPr>
        <p:spPr>
          <a:xfrm>
            <a:off x="5867400" y="3810000"/>
            <a:ext cx="1524000" cy="990600"/>
          </a:xfrm>
          <a:prstGeom prst="flowChartConnector">
            <a:avLst/>
          </a:prstGeom>
          <a:solidFill>
            <a:srgbClr val="339933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abstraction</a:t>
            </a: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CPAchecker</a:t>
            </a:r>
            <a:r>
              <a:rPr lang="en-US" sz="1200" dirty="0" smtClean="0">
                <a:solidFill>
                  <a:srgbClr val="000000"/>
                </a:solidFill>
              </a:rPr>
              <a:t> SATABS</a:t>
            </a:r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1447800" y="5715000"/>
            <a:ext cx="6781800" cy="1080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1500" dirty="0" smtClean="0"/>
          </a:p>
          <a:p>
            <a:endParaRPr lang="en-US" sz="1500" dirty="0"/>
          </a:p>
        </p:txBody>
      </p:sp>
      <p:sp>
        <p:nvSpPr>
          <p:cNvPr id="24" name="Content Placeholder 11"/>
          <p:cNvSpPr txBox="1">
            <a:spLocks/>
          </p:cNvSpPr>
          <p:nvPr/>
        </p:nvSpPr>
        <p:spPr>
          <a:xfrm>
            <a:off x="152400" y="977232"/>
            <a:ext cx="8839200" cy="47377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/>
              <a:t>problem: analysis of </a:t>
            </a:r>
            <a:r>
              <a:rPr lang="en-US" b="1" dirty="0" smtClean="0">
                <a:solidFill>
                  <a:srgbClr val="FF0000"/>
                </a:solidFill>
              </a:rPr>
              <a:t>concurrent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programs</a:t>
            </a:r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endParaRPr lang="en-US" dirty="0" smtClean="0"/>
          </a:p>
          <a:p>
            <a:pPr marL="0" indent="0" algn="ctr">
              <a:buFontTx/>
              <a:buNone/>
            </a:pPr>
            <a:r>
              <a:rPr lang="en-US" dirty="0" smtClean="0"/>
              <a:t>approach: reduction to </a:t>
            </a:r>
            <a:r>
              <a:rPr lang="en-US" b="1" dirty="0" smtClean="0">
                <a:solidFill>
                  <a:srgbClr val="0000FF"/>
                </a:solidFill>
              </a:rPr>
              <a:t>sequential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analysis</a:t>
            </a:r>
          </a:p>
          <a:p>
            <a:pPr algn="ctr"/>
            <a:endParaRPr lang="en-US" dirty="0"/>
          </a:p>
        </p:txBody>
      </p:sp>
      <p:sp>
        <p:nvSpPr>
          <p:cNvPr id="25" name="Content Placeholder 11"/>
          <p:cNvSpPr txBox="1">
            <a:spLocks/>
          </p:cNvSpPr>
          <p:nvPr/>
        </p:nvSpPr>
        <p:spPr>
          <a:xfrm>
            <a:off x="1447800" y="5638800"/>
            <a:ext cx="6781800" cy="1080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500" dirty="0"/>
              <a:t>convert </a:t>
            </a:r>
            <a:r>
              <a:rPr lang="en-US" sz="1500" b="1" dirty="0">
                <a:solidFill>
                  <a:srgbClr val="FF0000"/>
                </a:solidFill>
              </a:rPr>
              <a:t>concurrent</a:t>
            </a:r>
            <a:r>
              <a:rPr lang="en-US" sz="1500" dirty="0"/>
              <a:t> program </a:t>
            </a:r>
            <a:r>
              <a:rPr lang="en-US" sz="1500" b="1" dirty="0">
                <a:solidFill>
                  <a:srgbClr val="FF0000"/>
                </a:solidFill>
              </a:rPr>
              <a:t>P</a:t>
            </a:r>
            <a:r>
              <a:rPr lang="en-US" sz="1500" dirty="0"/>
              <a:t> into </a:t>
            </a:r>
            <a:r>
              <a:rPr lang="en-US" sz="1500" b="1" dirty="0">
                <a:solidFill>
                  <a:srgbClr val="0000FF"/>
                </a:solidFill>
              </a:rPr>
              <a:t>sequential</a:t>
            </a:r>
            <a:r>
              <a:rPr lang="en-US" sz="1500" dirty="0"/>
              <a:t> program </a:t>
            </a:r>
            <a:r>
              <a:rPr lang="en-US" sz="1500" b="1" dirty="0" smtClean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</a:t>
            </a:r>
            <a:endParaRPr lang="en-US" sz="1500" b="1" dirty="0">
              <a:solidFill>
                <a:srgbClr val="0000FF"/>
              </a:solidFill>
            </a:endParaRPr>
          </a:p>
          <a:p>
            <a:r>
              <a:rPr lang="en-US" sz="1500" dirty="0" err="1"/>
              <a:t>analyse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0000FF"/>
                </a:solidFill>
              </a:rPr>
              <a:t>P</a:t>
            </a:r>
            <a:r>
              <a:rPr lang="fr-FR" sz="1500" b="1" dirty="0">
                <a:solidFill>
                  <a:srgbClr val="0000FF"/>
                </a:solidFill>
              </a:rPr>
              <a:t>' </a:t>
            </a:r>
            <a:r>
              <a:rPr lang="en-US" sz="1500" dirty="0" smtClean="0"/>
              <a:t>using a </a:t>
            </a:r>
            <a:r>
              <a:rPr lang="en-US" sz="1500" b="1" dirty="0">
                <a:solidFill>
                  <a:srgbClr val="0000FF"/>
                </a:solidFill>
              </a:rPr>
              <a:t>sequential</a:t>
            </a:r>
            <a:r>
              <a:rPr lang="en-US" sz="1500" dirty="0"/>
              <a:t> tool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3831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Lazy-CSeq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216793" y="3124200"/>
            <a:ext cx="145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Lazy-</a:t>
            </a:r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4791" y="3025914"/>
            <a:ext cx="75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BMC</a:t>
            </a:r>
          </a:p>
          <a:p>
            <a:pPr algn="ctr"/>
            <a:r>
              <a:rPr lang="en-GB" sz="2000" dirty="0" smtClean="0"/>
              <a:t>tool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57400" y="4953000"/>
            <a:ext cx="69342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9" name="Right Arrow 18"/>
          <p:cNvSpPr/>
          <p:nvPr/>
        </p:nvSpPr>
        <p:spPr>
          <a:xfrm rot="5400000">
            <a:off x="3130592" y="229239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133600" y="1600200"/>
            <a:ext cx="23839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 </a:t>
            </a:r>
            <a:r>
              <a:rPr lang="en-US" sz="1400" dirty="0" smtClean="0"/>
              <a:t>round bound</a:t>
            </a:r>
          </a:p>
          <a:p>
            <a:r>
              <a:rPr lang="en-US" sz="2000" i="1" dirty="0" smtClean="0"/>
              <a:t>k</a:t>
            </a:r>
            <a:endParaRPr lang="en-US" sz="2400" i="1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3747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r>
              <a:rPr lang="fr-FR" b="1" dirty="0"/>
              <a:t> </a:t>
            </a:r>
            <a:r>
              <a:rPr lang="fr-FR" dirty="0" err="1"/>
              <a:t>equivalent</a:t>
            </a:r>
            <a:r>
              <a:rPr lang="fr-FR" dirty="0"/>
              <a:t> to 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dirty="0"/>
              <a:t> up to </a:t>
            </a:r>
            <a:r>
              <a:rPr lang="fr-FR" b="1" i="1" dirty="0"/>
              <a:t>k</a:t>
            </a:r>
            <a:r>
              <a:rPr lang="fr-FR" dirty="0"/>
              <a:t> round-robin </a:t>
            </a:r>
            <a:r>
              <a:rPr lang="fr-FR" dirty="0" err="1"/>
              <a:t>schedules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239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Lazy-CSeq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216793" y="3124200"/>
            <a:ext cx="145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Lazy-</a:t>
            </a:r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19" name="Connector 18"/>
          <p:cNvSpPr/>
          <p:nvPr/>
        </p:nvSpPr>
        <p:spPr>
          <a:xfrm>
            <a:off x="1980600" y="2209800"/>
            <a:ext cx="11436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program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unfolding</a:t>
            </a:r>
          </a:p>
        </p:txBody>
      </p:sp>
      <p:sp>
        <p:nvSpPr>
          <p:cNvPr id="22" name="Connector 21"/>
          <p:cNvSpPr/>
          <p:nvPr/>
        </p:nvSpPr>
        <p:spPr>
          <a:xfrm>
            <a:off x="2819400" y="3810000"/>
            <a:ext cx="11430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context bounding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4791" y="3025914"/>
            <a:ext cx="75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BMC</a:t>
            </a:r>
          </a:p>
          <a:p>
            <a:pPr algn="ctr"/>
            <a:r>
              <a:rPr lang="en-GB" sz="2000" dirty="0" smtClean="0"/>
              <a:t>tool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3130592" y="229239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133600" y="1600200"/>
            <a:ext cx="23839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 </a:t>
            </a:r>
            <a:r>
              <a:rPr lang="en-US" sz="1400" dirty="0" smtClean="0"/>
              <a:t>round bound</a:t>
            </a:r>
          </a:p>
          <a:p>
            <a:r>
              <a:rPr lang="en-US" sz="2000" i="1" dirty="0" smtClean="0"/>
              <a:t>k</a:t>
            </a:r>
            <a:endParaRPr lang="en-US" sz="2400" i="1" dirty="0" smtClean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048000" y="4191000"/>
            <a:ext cx="1447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b="1" dirty="0" smtClean="0">
                <a:solidFill>
                  <a:srgbClr val="339933"/>
                </a:solidFill>
              </a:rPr>
              <a:t>[CAV</a:t>
            </a:r>
            <a:r>
              <a:rPr lang="it-IT" sz="1600" b="1" dirty="0" smtClean="0">
                <a:solidFill>
                  <a:srgbClr val="339933"/>
                </a:solidFill>
              </a:rPr>
              <a:t>’</a:t>
            </a:r>
            <a:r>
              <a:rPr lang="it-IT" sz="1600" b="1" dirty="0" smtClean="0">
                <a:solidFill>
                  <a:srgbClr val="339933"/>
                </a:solidFill>
              </a:rPr>
              <a:t>14]</a:t>
            </a:r>
            <a:endParaRPr lang="en-US" sz="1600" baseline="30000" dirty="0" smtClean="0">
              <a:solidFill>
                <a:srgbClr val="339933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3747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r>
              <a:rPr lang="fr-FR" b="1" dirty="0"/>
              <a:t> </a:t>
            </a:r>
            <a:r>
              <a:rPr lang="fr-FR" dirty="0" err="1"/>
              <a:t>equivalent</a:t>
            </a:r>
            <a:r>
              <a:rPr lang="fr-FR" dirty="0"/>
              <a:t> to 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dirty="0"/>
              <a:t> up to </a:t>
            </a:r>
            <a:r>
              <a:rPr lang="fr-FR" b="1" i="1" dirty="0"/>
              <a:t>k</a:t>
            </a:r>
            <a:r>
              <a:rPr lang="fr-FR" dirty="0"/>
              <a:t> round-robin </a:t>
            </a:r>
            <a:r>
              <a:rPr lang="fr-FR" dirty="0" err="1"/>
              <a:t>schedules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3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Lazy-CSeq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216793" y="3124200"/>
            <a:ext cx="145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Lazy-</a:t>
            </a:r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19" name="Connector 18"/>
          <p:cNvSpPr/>
          <p:nvPr/>
        </p:nvSpPr>
        <p:spPr>
          <a:xfrm>
            <a:off x="1980600" y="2209800"/>
            <a:ext cx="11436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program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unfolding</a:t>
            </a:r>
          </a:p>
        </p:txBody>
      </p:sp>
      <p:sp>
        <p:nvSpPr>
          <p:cNvPr id="22" name="Connector 21"/>
          <p:cNvSpPr/>
          <p:nvPr/>
        </p:nvSpPr>
        <p:spPr>
          <a:xfrm>
            <a:off x="2819400" y="3810000"/>
            <a:ext cx="11430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context bounding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Connector 22"/>
          <p:cNvSpPr/>
          <p:nvPr/>
        </p:nvSpPr>
        <p:spPr>
          <a:xfrm>
            <a:off x="6781800" y="3048000"/>
            <a:ext cx="914400" cy="533400"/>
          </a:xfrm>
          <a:prstGeom prst="flowChartConnector">
            <a:avLst/>
          </a:prstGeom>
          <a:solidFill>
            <a:srgbClr val="339933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CBMC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791" y="3025914"/>
            <a:ext cx="75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BMC</a:t>
            </a:r>
          </a:p>
          <a:p>
            <a:pPr algn="ctr"/>
            <a:r>
              <a:rPr lang="en-GB" sz="2000" dirty="0" smtClean="0"/>
              <a:t>tool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3130592" y="229239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133600" y="1600200"/>
            <a:ext cx="23839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 </a:t>
            </a:r>
            <a:r>
              <a:rPr lang="en-US" sz="1400" dirty="0" smtClean="0"/>
              <a:t>round bound</a:t>
            </a:r>
          </a:p>
          <a:p>
            <a:r>
              <a:rPr lang="en-US" sz="2000" i="1" dirty="0" smtClean="0"/>
              <a:t>k</a:t>
            </a:r>
            <a:endParaRPr lang="en-US" sz="2400" i="1" dirty="0" smtClean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048000" y="4191000"/>
            <a:ext cx="1447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b="1" dirty="0" smtClean="0">
                <a:solidFill>
                  <a:srgbClr val="339933"/>
                </a:solidFill>
              </a:rPr>
              <a:t>[CAV</a:t>
            </a:r>
            <a:r>
              <a:rPr lang="it-IT" sz="1600" b="1" dirty="0" smtClean="0">
                <a:solidFill>
                  <a:srgbClr val="339933"/>
                </a:solidFill>
              </a:rPr>
              <a:t>’</a:t>
            </a:r>
            <a:r>
              <a:rPr lang="it-IT" sz="1600" b="1" dirty="0" smtClean="0">
                <a:solidFill>
                  <a:srgbClr val="339933"/>
                </a:solidFill>
              </a:rPr>
              <a:t>14]</a:t>
            </a:r>
            <a:endParaRPr lang="en-US" sz="1600" baseline="30000" dirty="0" smtClean="0">
              <a:solidFill>
                <a:srgbClr val="339933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57400" y="4953000"/>
            <a:ext cx="69342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3747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r>
              <a:rPr lang="fr-FR" b="1" dirty="0"/>
              <a:t> </a:t>
            </a:r>
            <a:r>
              <a:rPr lang="fr-FR" dirty="0" err="1"/>
              <a:t>equivalent</a:t>
            </a:r>
            <a:r>
              <a:rPr lang="fr-FR" dirty="0"/>
              <a:t> to 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dirty="0"/>
              <a:t> up to </a:t>
            </a:r>
            <a:r>
              <a:rPr lang="fr-FR" b="1" i="1" dirty="0"/>
              <a:t>k</a:t>
            </a:r>
            <a:r>
              <a:rPr lang="fr-FR" dirty="0"/>
              <a:t> round-robin </a:t>
            </a:r>
            <a:r>
              <a:rPr lang="fr-FR" dirty="0" err="1"/>
              <a:t>schedules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53920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Lazy-CSeq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3747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r>
              <a:rPr lang="fr-FR" b="1" dirty="0"/>
              <a:t> </a:t>
            </a:r>
            <a:r>
              <a:rPr lang="fr-FR" dirty="0" err="1"/>
              <a:t>equivalent</a:t>
            </a:r>
            <a:r>
              <a:rPr lang="fr-FR" dirty="0"/>
              <a:t> to </a:t>
            </a:r>
            <a:r>
              <a:rPr lang="fr-FR" b="1" dirty="0">
                <a:solidFill>
                  <a:srgbClr val="FF0000"/>
                </a:solidFill>
              </a:rPr>
              <a:t>P</a:t>
            </a:r>
            <a:r>
              <a:rPr lang="fr-FR" dirty="0"/>
              <a:t> up to </a:t>
            </a:r>
            <a:r>
              <a:rPr lang="fr-FR" b="1" i="1" dirty="0"/>
              <a:t>k</a:t>
            </a:r>
            <a:r>
              <a:rPr lang="fr-FR" dirty="0"/>
              <a:t> round-robin </a:t>
            </a:r>
            <a:r>
              <a:rPr lang="fr-FR" dirty="0" err="1"/>
              <a:t>schedules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605408" y="29893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741440" y="20987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885456" y="29893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456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18889" y="37631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" y="22745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4747" y="37631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93568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1613520" y="32773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115457" y="26798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2216793" y="3124200"/>
            <a:ext cx="145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Lazy-</a:t>
            </a:r>
            <a:r>
              <a:rPr lang="en-GB" sz="2000" dirty="0" err="1" smtClean="0"/>
              <a:t>CSeq</a:t>
            </a:r>
            <a:endParaRPr lang="en-GB" sz="2000" dirty="0"/>
          </a:p>
        </p:txBody>
      </p:sp>
      <p:sp>
        <p:nvSpPr>
          <p:cNvPr id="19" name="Connector 18"/>
          <p:cNvSpPr/>
          <p:nvPr/>
        </p:nvSpPr>
        <p:spPr>
          <a:xfrm>
            <a:off x="1980600" y="2209800"/>
            <a:ext cx="11436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program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unfolding</a:t>
            </a:r>
          </a:p>
        </p:txBody>
      </p:sp>
      <p:sp>
        <p:nvSpPr>
          <p:cNvPr id="22" name="Connector 21"/>
          <p:cNvSpPr/>
          <p:nvPr/>
        </p:nvSpPr>
        <p:spPr>
          <a:xfrm>
            <a:off x="2819400" y="3810000"/>
            <a:ext cx="1143000" cy="720000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context bounding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Connector 22"/>
          <p:cNvSpPr/>
          <p:nvPr/>
        </p:nvSpPr>
        <p:spPr>
          <a:xfrm>
            <a:off x="6781800" y="3048000"/>
            <a:ext cx="914400" cy="533400"/>
          </a:xfrm>
          <a:prstGeom prst="flowChartConnector">
            <a:avLst/>
          </a:prstGeom>
          <a:solidFill>
            <a:srgbClr val="339933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CBMC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791" y="3025914"/>
            <a:ext cx="754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BMC</a:t>
            </a:r>
          </a:p>
          <a:p>
            <a:pPr algn="ctr"/>
            <a:r>
              <a:rPr lang="en-GB" sz="2000" dirty="0" smtClean="0"/>
              <a:t>tool</a:t>
            </a:r>
          </a:p>
        </p:txBody>
      </p:sp>
      <p:sp>
        <p:nvSpPr>
          <p:cNvPr id="24" name="Right Arrow 23"/>
          <p:cNvSpPr/>
          <p:nvPr/>
        </p:nvSpPr>
        <p:spPr>
          <a:xfrm rot="5400000">
            <a:off x="3130592" y="229239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133600" y="1600200"/>
            <a:ext cx="2383904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 </a:t>
            </a:r>
            <a:r>
              <a:rPr lang="en-US" sz="1400" dirty="0" smtClean="0"/>
              <a:t>round bound</a:t>
            </a:r>
          </a:p>
          <a:p>
            <a:r>
              <a:rPr lang="en-US" sz="2000" i="1" dirty="0" smtClean="0"/>
              <a:t>k</a:t>
            </a:r>
            <a:endParaRPr lang="en-US" sz="2400" i="1" dirty="0" smtClean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048000" y="4191000"/>
            <a:ext cx="14478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b="1" dirty="0" smtClean="0">
                <a:solidFill>
                  <a:srgbClr val="339933"/>
                </a:solidFill>
              </a:rPr>
              <a:t>[CAV</a:t>
            </a:r>
            <a:r>
              <a:rPr lang="it-IT" sz="1600" b="1" dirty="0" smtClean="0">
                <a:solidFill>
                  <a:srgbClr val="339933"/>
                </a:solidFill>
              </a:rPr>
              <a:t>’</a:t>
            </a:r>
            <a:r>
              <a:rPr lang="it-IT" sz="1600" b="1" dirty="0" smtClean="0">
                <a:solidFill>
                  <a:srgbClr val="339933"/>
                </a:solidFill>
              </a:rPr>
              <a:t>14]</a:t>
            </a:r>
            <a:endParaRPr lang="en-US" sz="1600" baseline="30000" dirty="0" smtClean="0">
              <a:solidFill>
                <a:srgbClr val="339933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57400" y="4953000"/>
            <a:ext cx="6934200" cy="1600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143000" y="5334000"/>
            <a:ext cx="69342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improvements on SV</a:t>
            </a:r>
            <a:r>
              <a:rPr lang="en-US" dirty="0" smtClean="0"/>
              <a:t>-COMP’</a:t>
            </a:r>
            <a:r>
              <a:rPr lang="en-US" dirty="0" smtClean="0"/>
              <a:t>14 version</a:t>
            </a:r>
            <a:endParaRPr lang="en-US" dirty="0" smtClean="0"/>
          </a:p>
          <a:p>
            <a:pPr lvl="1"/>
            <a:r>
              <a:rPr lang="en-US" dirty="0" err="1" smtClean="0"/>
              <a:t>optimised</a:t>
            </a:r>
            <a:r>
              <a:rPr lang="en-US" dirty="0" smtClean="0"/>
              <a:t> </a:t>
            </a:r>
            <a:r>
              <a:rPr lang="en-US" dirty="0" err="1" smtClean="0"/>
              <a:t>sequentialisation</a:t>
            </a:r>
            <a:r>
              <a:rPr lang="en-US" dirty="0" smtClean="0"/>
              <a:t> (</a:t>
            </a:r>
            <a:r>
              <a:rPr lang="en-US" dirty="0" smtClean="0"/>
              <a:t>less non-determinism, </a:t>
            </a:r>
            <a:r>
              <a:rPr lang="en-US" dirty="0" err="1" smtClean="0"/>
              <a:t>vars</a:t>
            </a:r>
            <a:r>
              <a:rPr lang="en-US" dirty="0" smtClean="0"/>
              <a:t>, clauses)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mproved </a:t>
            </a:r>
            <a:r>
              <a:rPr lang="en-US" dirty="0" smtClean="0"/>
              <a:t>backend support </a:t>
            </a:r>
            <a:r>
              <a:rPr lang="en-US" dirty="0" smtClean="0"/>
              <a:t>(</a:t>
            </a:r>
            <a:r>
              <a:rPr lang="en-US" dirty="0" err="1" smtClean="0">
                <a:latin typeface="Courier"/>
                <a:cs typeface="Courier"/>
              </a:rPr>
              <a:t>CPROVER_bitvector</a:t>
            </a:r>
            <a:r>
              <a:rPr lang="en-US" dirty="0" smtClean="0"/>
              <a:t>, </a:t>
            </a:r>
            <a:r>
              <a:rPr lang="en-US" dirty="0" smtClean="0"/>
              <a:t>…)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87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Analyse</a:t>
            </a:r>
            <a:r>
              <a:rPr lang="en-US" dirty="0">
                <a:sym typeface="Wingdings"/>
              </a:rPr>
              <a:t> each test case up to 5 times (with increasing bounds)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ERROR </a:t>
            </a:r>
            <a:r>
              <a:rPr lang="en-US" dirty="0" smtClean="0">
                <a:latin typeface="Courier"/>
                <a:cs typeface="Courier"/>
              </a:rPr>
              <a:t>found</a:t>
            </a:r>
            <a:r>
              <a:rPr lang="en-US" dirty="0" smtClean="0"/>
              <a:t>  </a:t>
            </a:r>
            <a:r>
              <a:rPr lang="en-US" dirty="0" smtClean="0">
                <a:sym typeface="Wingdings"/>
              </a:rPr>
              <a:t> 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UNSAFE</a:t>
            </a:r>
            <a:endParaRPr lang="en-US" b="1" dirty="0">
              <a:solidFill>
                <a:srgbClr val="FF0000"/>
              </a:solidFill>
              <a:sym typeface="Wingdings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 ERROR</a:t>
            </a:r>
            <a:r>
              <a:rPr lang="en-US" dirty="0" smtClean="0">
                <a:sym typeface="Wingdings"/>
              </a:rPr>
              <a:t> found    increase </a:t>
            </a:r>
            <a:r>
              <a:rPr lang="en-US" dirty="0">
                <a:sym typeface="Wingdings"/>
              </a:rPr>
              <a:t>bounds, restart </a:t>
            </a:r>
            <a:r>
              <a:rPr lang="en-US" dirty="0" smtClean="0">
                <a:sym typeface="Wingdings"/>
              </a:rPr>
              <a:t>analysis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 ERROR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found, last phase    </a:t>
            </a:r>
            <a:r>
              <a:rPr lang="en-US" b="1" dirty="0" smtClean="0">
                <a:solidFill>
                  <a:srgbClr val="339933"/>
                </a:solidFill>
                <a:sym typeface="Wingdings"/>
              </a:rPr>
              <a:t>SAFE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9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57689</TotalTime>
  <Words>518</Words>
  <Application>Microsoft Macintosh PowerPoint</Application>
  <PresentationFormat>On-screen Show (4:3)</PresentationFormat>
  <Paragraphs>236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CSeq framework</vt:lpstr>
      <vt:lpstr>CSeq framework</vt:lpstr>
      <vt:lpstr>CSeq framework</vt:lpstr>
      <vt:lpstr>Lazy-CSeq</vt:lpstr>
      <vt:lpstr>Lazy-CSeq</vt:lpstr>
      <vt:lpstr>Lazy-CSeq</vt:lpstr>
      <vt:lpstr>Lazy-CSeq</vt:lpstr>
      <vt:lpstr>Competition</vt:lpstr>
      <vt:lpstr>Competition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5637</cp:revision>
  <cp:lastPrinted>2014-04-07T15:18:16Z</cp:lastPrinted>
  <dcterms:created xsi:type="dcterms:W3CDTF">2006-08-16T00:00:00Z</dcterms:created>
  <dcterms:modified xsi:type="dcterms:W3CDTF">2015-04-15T17:38:49Z</dcterms:modified>
</cp:coreProperties>
</file>