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27"/>
  </p:notesMasterIdLst>
  <p:sldIdLst>
    <p:sldId id="412" r:id="rId2"/>
    <p:sldId id="413" r:id="rId3"/>
    <p:sldId id="314" r:id="rId4"/>
    <p:sldId id="315" r:id="rId5"/>
    <p:sldId id="327" r:id="rId6"/>
    <p:sldId id="422" r:id="rId7"/>
    <p:sldId id="421" r:id="rId8"/>
    <p:sldId id="423" r:id="rId9"/>
    <p:sldId id="424" r:id="rId10"/>
    <p:sldId id="358" r:id="rId11"/>
    <p:sldId id="361" r:id="rId12"/>
    <p:sldId id="342" r:id="rId13"/>
    <p:sldId id="362" r:id="rId14"/>
    <p:sldId id="365" r:id="rId15"/>
    <p:sldId id="367" r:id="rId16"/>
    <p:sldId id="368" r:id="rId17"/>
    <p:sldId id="369" r:id="rId18"/>
    <p:sldId id="370" r:id="rId19"/>
    <p:sldId id="374" r:id="rId20"/>
    <p:sldId id="372" r:id="rId21"/>
    <p:sldId id="371" r:id="rId22"/>
    <p:sldId id="434" r:id="rId23"/>
    <p:sldId id="436" r:id="rId24"/>
    <p:sldId id="389" r:id="rId25"/>
    <p:sldId id="400" r:id="rId26"/>
  </p:sldIdLst>
  <p:sldSz cx="9906000" cy="6858000" type="A4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FF"/>
    <a:srgbClr val="379937"/>
    <a:srgbClr val="CC3399"/>
    <a:srgbClr val="338D33"/>
    <a:srgbClr val="FFCC00"/>
    <a:srgbClr val="00CCFF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00" autoAdjust="0"/>
    <p:restoredTop sz="87150" autoAdjust="0"/>
  </p:normalViewPr>
  <p:slideViewPr>
    <p:cSldViewPr>
      <p:cViewPr>
        <p:scale>
          <a:sx n="80" d="100"/>
          <a:sy n="80" d="100"/>
        </p:scale>
        <p:origin x="-808" y="-24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4" Type="http://schemas.openxmlformats.org/officeDocument/2006/relationships/slide" Target="slides/slide11.xml"/><Relationship Id="rId5" Type="http://schemas.openxmlformats.org/officeDocument/2006/relationships/slide" Target="slides/slide18.xml"/><Relationship Id="rId6" Type="http://schemas.openxmlformats.org/officeDocument/2006/relationships/slide" Target="slides/slide20.xml"/><Relationship Id="rId7" Type="http://schemas.openxmlformats.org/officeDocument/2006/relationships/slide" Target="slides/slide21.xml"/><Relationship Id="rId8" Type="http://schemas.openxmlformats.org/officeDocument/2006/relationships/slide" Target="slides/slide22.xml"/><Relationship Id="rId9" Type="http://schemas.openxmlformats.org/officeDocument/2006/relationships/slide" Target="slides/slide25.xml"/><Relationship Id="rId1" Type="http://schemas.openxmlformats.org/officeDocument/2006/relationships/slide" Target="slides/slide5.xml"/><Relationship Id="rId2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17815-8703-4708-B9EB-2CD4592566BE}" type="datetimeFigureOut">
              <a:rPr lang="it-IT" smtClean="0"/>
              <a:pPr/>
              <a:t>10/11/14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27AF9-C8BD-4882-8D65-D6A78883D867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8405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(standard  </a:t>
            </a:r>
            <a:r>
              <a:rPr lang="it-IT" dirty="0" err="1" smtClean="0"/>
              <a:t>proof</a:t>
            </a:r>
            <a:r>
              <a:rPr lang="it-IT" dirty="0" smtClean="0"/>
              <a:t> by </a:t>
            </a:r>
            <a:r>
              <a:rPr lang="it-IT" dirty="0" err="1" smtClean="0"/>
              <a:t>contradiction</a:t>
            </a:r>
            <a:r>
              <a:rPr lang="it-IT" dirty="0" smtClean="0"/>
              <a:t>)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27AF9-C8BD-4882-8D65-D6A78883D867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27AF9-C8BD-4882-8D65-D6A78883D867}" type="slidenum">
              <a:rPr lang="it-IT" smtClean="0"/>
              <a:pPr/>
              <a:t>20</a:t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27AF9-C8BD-4882-8D65-D6A78883D867}" type="slidenum">
              <a:rPr lang="it-IT" smtClean="0"/>
              <a:pPr/>
              <a:t>21</a:t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mtClean="0"/>
              <a:t>k-scope-bounded matching relations ensure better state coverage than k-rounds </a:t>
            </a:r>
          </a:p>
          <a:p>
            <a:r>
              <a:rPr lang="it-IT" smtClean="0"/>
              <a:t>There is an MPS such that 1-phase suffices to fully cover its state space while k-scope-bounded matching relations cannot (for any k)</a:t>
            </a:r>
          </a:p>
          <a:p>
            <a:r>
              <a:rPr lang="it-IT" smtClean="0"/>
              <a:t>There is an MPS such that 1-scope-bounded matching relations suffices to fully cover its state space while k-phase cannot (for any k)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27AF9-C8BD-4882-8D65-D6A78883D867}" type="slidenum">
              <a:rPr lang="it-IT" smtClean="0"/>
              <a:pPr/>
              <a:t>22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27AF9-C8BD-4882-8D65-D6A78883D867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B1FBA5FB-C705-471C-9455-D893A7FC6BC9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B1FBA5FB-C705-471C-9455-D893A7FC6BC9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B1FBA5FB-C705-471C-9455-D893A7FC6BC9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B1FBA5FB-C705-471C-9455-D893A7FC6BC9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B1FBA5FB-C705-471C-9455-D893A7FC6BC9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B1FBA5FB-C705-471C-9455-D893A7FC6BC9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27AF9-C8BD-4882-8D65-D6A78883D867}" type="slidenum">
              <a:rPr lang="it-IT" smtClean="0"/>
              <a:pPr/>
              <a:t>18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32520" y="980728"/>
            <a:ext cx="84201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18/8/2011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CONCUR 2011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5B08-9573-4925-BC7F-FC5BA15F9388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18/8/2011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CONCUR 2011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5B08-9573-4925-BC7F-FC5BA15F9388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18/8/2011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CONCUR 2011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5B08-9573-4925-BC7F-FC5BA15F9388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18/8/2011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CONCUR 2011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5B08-9573-4925-BC7F-FC5BA15F9388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18/8/2011</a:t>
            </a: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CONCUR 2011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5B08-9573-4925-BC7F-FC5BA15F9388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18/8/2011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CONCUR 2011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5B08-9573-4925-BC7F-FC5BA15F9388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CONCUR 2011</a:t>
            </a:r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18/8/2011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CONCUR 2011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5B08-9573-4925-BC7F-FC5BA15F9388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18/8/2011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CONCUR 2011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5B08-9573-4925-BC7F-FC5BA15F9388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18/8/2011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Bordeaux 2013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A5B08-9573-4925-BC7F-FC5BA15F9388}" type="slidenum">
              <a:rPr lang="it-IT" smtClean="0"/>
              <a:pPr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32520" y="332656"/>
            <a:ext cx="8616958" cy="2016224"/>
          </a:xfrm>
        </p:spPr>
        <p:txBody>
          <a:bodyPr>
            <a:noAutofit/>
          </a:bodyPr>
          <a:lstStyle/>
          <a:p>
            <a:pPr algn="l"/>
            <a:r>
              <a:rPr lang="it-IT" sz="4000" dirty="0"/>
              <a:t>Scope-</a:t>
            </a:r>
            <a:r>
              <a:rPr lang="it-IT" sz="4000" dirty="0" err="1"/>
              <a:t>Bounded</a:t>
            </a:r>
            <a:r>
              <a:rPr lang="it-IT" sz="4000" dirty="0"/>
              <a:t> </a:t>
            </a:r>
            <a:r>
              <a:rPr lang="it-IT" sz="4000" dirty="0" err="1"/>
              <a:t>Pushdown</a:t>
            </a:r>
            <a:r>
              <a:rPr lang="it-IT" sz="4000" dirty="0"/>
              <a:t> </a:t>
            </a:r>
            <a:r>
              <a:rPr lang="it-IT" sz="4000" dirty="0" err="1"/>
              <a:t>Languages</a:t>
            </a:r>
            <a:endParaRPr lang="en-US" sz="3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96616" y="3789040"/>
            <a:ext cx="7920880" cy="2808312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it-IT" sz="2400" b="1" dirty="0">
                <a:solidFill>
                  <a:schemeClr val="accent3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it-IT" sz="2400" b="1" dirty="0" smtClean="0">
                <a:solidFill>
                  <a:schemeClr val="accent3">
                    <a:lumMod val="50000"/>
                  </a:schemeClr>
                </a:solidFill>
                <a:latin typeface="Comic Sans MS" pitchFamily="66" charset="0"/>
              </a:rPr>
              <a:t>              Salvatore La Torre</a:t>
            </a:r>
          </a:p>
          <a:p>
            <a:pPr algn="l">
              <a:lnSpc>
                <a:spcPct val="90000"/>
              </a:lnSpc>
            </a:pPr>
            <a:r>
              <a:rPr lang="it-IT" sz="2400" i="1" dirty="0" smtClean="0">
                <a:solidFill>
                  <a:schemeClr val="tx1"/>
                </a:solidFill>
                <a:latin typeface="Comic Sans MS" pitchFamily="66" charset="0"/>
              </a:rPr>
              <a:t>		       </a:t>
            </a:r>
            <a:r>
              <a:rPr lang="it-IT" sz="2000" i="1" dirty="0" smtClean="0">
                <a:solidFill>
                  <a:schemeClr val="tx1"/>
                </a:solidFill>
                <a:latin typeface="Comic Sans MS" pitchFamily="66" charset="0"/>
              </a:rPr>
              <a:t>Università </a:t>
            </a:r>
            <a:r>
              <a:rPr lang="it-IT" sz="2000" i="1" dirty="0">
                <a:solidFill>
                  <a:schemeClr val="tx1"/>
                </a:solidFill>
                <a:latin typeface="Comic Sans MS" pitchFamily="66" charset="0"/>
              </a:rPr>
              <a:t>degli Studi di Salerno</a:t>
            </a:r>
            <a:endParaRPr lang="it-IT" sz="24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>
              <a:lnSpc>
                <a:spcPct val="90000"/>
              </a:lnSpc>
            </a:pPr>
            <a:endParaRPr lang="it-IT" sz="2400" b="1" dirty="0">
              <a:solidFill>
                <a:schemeClr val="accent3">
                  <a:lumMod val="50000"/>
                </a:schemeClr>
              </a:solidFill>
              <a:latin typeface="Comic Sans MS" pitchFamily="66" charset="0"/>
            </a:endParaRPr>
          </a:p>
          <a:p>
            <a:pPr algn="l">
              <a:lnSpc>
                <a:spcPct val="90000"/>
              </a:lnSpc>
            </a:pPr>
            <a:r>
              <a:rPr lang="it-IT" sz="2000" dirty="0" smtClean="0">
                <a:solidFill>
                  <a:srgbClr val="FF0000"/>
                </a:solidFill>
                <a:latin typeface="Comic Sans MS" pitchFamily="66" charset="0"/>
              </a:rPr>
              <a:t>joint work with</a:t>
            </a:r>
            <a:endParaRPr lang="it-IT" sz="2000" dirty="0">
              <a:solidFill>
                <a:srgbClr val="FF0000"/>
              </a:solidFill>
              <a:latin typeface="Comic Sans MS" pitchFamily="66" charset="0"/>
            </a:endParaRPr>
          </a:p>
          <a:p>
            <a:pPr algn="l">
              <a:lnSpc>
                <a:spcPct val="90000"/>
              </a:lnSpc>
            </a:pPr>
            <a:r>
              <a:rPr lang="it-IT" sz="2400" dirty="0" smtClean="0">
                <a:solidFill>
                  <a:schemeClr val="tx1"/>
                </a:solidFill>
                <a:latin typeface="Comic Sans MS" pitchFamily="66" charset="0"/>
              </a:rPr>
              <a:t>   Margherita Napoli</a:t>
            </a:r>
            <a:r>
              <a:rPr lang="it-IT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it-IT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it-IT" sz="2000" i="1" dirty="0" smtClean="0">
                <a:solidFill>
                  <a:schemeClr val="tx1"/>
                </a:solidFill>
                <a:latin typeface="Comic Sans MS" pitchFamily="66" charset="0"/>
              </a:rPr>
              <a:t>Università degli Studi di Salerno</a:t>
            </a:r>
          </a:p>
          <a:p>
            <a:pPr algn="l">
              <a:lnSpc>
                <a:spcPct val="90000"/>
              </a:lnSpc>
            </a:pPr>
            <a:r>
              <a:rPr lang="it-IT" sz="2400" dirty="0" smtClean="0">
                <a:solidFill>
                  <a:schemeClr val="tx1"/>
                </a:solidFill>
                <a:latin typeface="Comic Sans MS" pitchFamily="66" charset="0"/>
              </a:rPr>
              <a:t>   Gennaro </a:t>
            </a:r>
            <a:r>
              <a:rPr lang="it-IT" sz="2400" dirty="0">
                <a:solidFill>
                  <a:schemeClr val="tx1"/>
                </a:solidFill>
                <a:latin typeface="Comic Sans MS" pitchFamily="66" charset="0"/>
              </a:rPr>
              <a:t>Parlato </a:t>
            </a:r>
            <a:r>
              <a:rPr lang="it-IT" sz="2400" dirty="0" smtClean="0">
                <a:solidFill>
                  <a:schemeClr val="tx1"/>
                </a:solidFill>
                <a:latin typeface="Comic Sans MS" pitchFamily="66" charset="0"/>
              </a:rPr>
              <a:t>    </a:t>
            </a:r>
            <a:r>
              <a:rPr lang="it-IT" sz="2000" i="1" dirty="0" err="1" smtClean="0">
                <a:solidFill>
                  <a:schemeClr val="tx1"/>
                </a:solidFill>
                <a:latin typeface="Comic Sans MS" pitchFamily="66" charset="0"/>
              </a:rPr>
              <a:t>University</a:t>
            </a:r>
            <a:r>
              <a:rPr lang="it-IT" sz="2000" i="1" dirty="0" smtClean="0">
                <a:solidFill>
                  <a:schemeClr val="tx1"/>
                </a:solidFill>
                <a:latin typeface="Comic Sans MS" pitchFamily="66" charset="0"/>
              </a:rPr>
              <a:t> of Southampton</a:t>
            </a:r>
            <a:endParaRPr lang="it-IT" sz="2000" dirty="0" smtClean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30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515093" y="58614"/>
            <a:ext cx="8915400" cy="850106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accent2">
                    <a:lumMod val="50000"/>
                  </a:schemeClr>
                </a:solidFill>
              </a:rPr>
              <a:t>MVPL are </a:t>
            </a:r>
            <a:r>
              <a:rPr lang="it-IT" dirty="0" err="1" smtClean="0">
                <a:solidFill>
                  <a:schemeClr val="accent2">
                    <a:lumMod val="50000"/>
                  </a:schemeClr>
                </a:solidFill>
              </a:rPr>
              <a:t>nondeterministic</a:t>
            </a:r>
            <a:endParaRPr lang="it-IT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920553" y="1196752"/>
            <a:ext cx="8352927" cy="4809728"/>
          </a:xfrm>
        </p:spPr>
        <p:txBody>
          <a:bodyPr>
            <a:noAutofit/>
          </a:bodyPr>
          <a:lstStyle/>
          <a:p>
            <a:r>
              <a:rPr lang="it-IT" sz="2000" dirty="0" smtClean="0"/>
              <a:t> </a:t>
            </a:r>
            <a:r>
              <a:rPr lang="it-IT" sz="2400" dirty="0"/>
              <a:t>L = {(ab)</a:t>
            </a:r>
            <a:r>
              <a:rPr lang="it-IT" sz="2400" baseline="30000" dirty="0"/>
              <a:t>i </a:t>
            </a:r>
            <a:r>
              <a:rPr lang="it-IT" sz="2400" dirty="0" err="1"/>
              <a:t>c</a:t>
            </a:r>
            <a:r>
              <a:rPr lang="it-IT" sz="2400" baseline="30000" dirty="0" err="1">
                <a:solidFill>
                  <a:srgbClr val="FF0000"/>
                </a:solidFill>
              </a:rPr>
              <a:t>j</a:t>
            </a:r>
            <a:r>
              <a:rPr lang="it-IT" sz="2400" dirty="0" err="1"/>
              <a:t>d</a:t>
            </a:r>
            <a:r>
              <a:rPr lang="it-IT" sz="2400" baseline="30000" dirty="0" err="1"/>
              <a:t>i</a:t>
            </a:r>
            <a:r>
              <a:rPr lang="it-IT" sz="2400" baseline="30000" dirty="0"/>
              <a:t>-j </a:t>
            </a:r>
            <a:r>
              <a:rPr lang="it-IT" sz="2400" dirty="0" err="1"/>
              <a:t>x</a:t>
            </a:r>
            <a:r>
              <a:rPr lang="it-IT" sz="2400" baseline="30000" dirty="0" err="1">
                <a:solidFill>
                  <a:srgbClr val="FF0000"/>
                </a:solidFill>
              </a:rPr>
              <a:t>j</a:t>
            </a:r>
            <a:r>
              <a:rPr lang="it-IT" sz="2400" dirty="0" err="1"/>
              <a:t>y</a:t>
            </a:r>
            <a:r>
              <a:rPr lang="it-IT" sz="2400" baseline="30000" dirty="0" err="1"/>
              <a:t>i</a:t>
            </a:r>
            <a:r>
              <a:rPr lang="it-IT" sz="2400" baseline="30000" dirty="0"/>
              <a:t>-j </a:t>
            </a:r>
            <a:r>
              <a:rPr lang="en-US" sz="2400" dirty="0"/>
              <a:t>| </a:t>
            </a:r>
            <a:r>
              <a:rPr lang="en-US" sz="2400" dirty="0" err="1"/>
              <a:t>i,j</a:t>
            </a:r>
            <a:r>
              <a:rPr lang="en-US" sz="2400" dirty="0"/>
              <a:t>&gt;0} 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400" dirty="0"/>
              <a:t>is inherently nondeterministic for </a:t>
            </a:r>
            <a:r>
              <a:rPr lang="en-US" sz="2400" dirty="0" smtClean="0"/>
              <a:t>MPA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[La Torre-</a:t>
            </a:r>
            <a:r>
              <a:rPr lang="en-US" sz="2000" dirty="0" err="1"/>
              <a:t>Madhusudan</a:t>
            </a:r>
            <a:r>
              <a:rPr lang="en-US" sz="2000" dirty="0"/>
              <a:t>-</a:t>
            </a:r>
            <a:r>
              <a:rPr lang="en-US" sz="2000" dirty="0" err="1"/>
              <a:t>Parlato</a:t>
            </a:r>
            <a:r>
              <a:rPr lang="en-US" sz="2000" dirty="0"/>
              <a:t>, LICS’07]</a:t>
            </a:r>
          </a:p>
          <a:p>
            <a:pPr marL="0" indent="0">
              <a:buNone/>
            </a:pPr>
            <a:endParaRPr lang="en-US" sz="500" dirty="0"/>
          </a:p>
          <a:p>
            <a:pPr lvl="1"/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j</a:t>
            </a:r>
            <a:r>
              <a:rPr lang="en-US" sz="2400" dirty="0" smtClean="0"/>
              <a:t> is arbitrary and needs to be the same for both stacks </a:t>
            </a:r>
          </a:p>
          <a:p>
            <a:pPr lvl="1"/>
            <a:r>
              <a:rPr lang="en-US" sz="2400" dirty="0" smtClean="0"/>
              <a:t>a guess is needed when pushing both stacks</a:t>
            </a:r>
          </a:p>
          <a:p>
            <a:pPr lvl="1"/>
            <a:endParaRPr lang="it-IT" sz="700" dirty="0"/>
          </a:p>
          <a:p>
            <a:pPr marL="457200" lvl="1" indent="0">
              <a:buNone/>
            </a:pPr>
            <a:r>
              <a:rPr lang="it-IT" sz="1200" dirty="0"/>
              <a:t>	</a:t>
            </a:r>
            <a:endParaRPr lang="it-IT" sz="1200" dirty="0" smtClean="0"/>
          </a:p>
          <a:p>
            <a:r>
              <a:rPr lang="it-IT" sz="2400" dirty="0" smtClean="0"/>
              <a:t>L </a:t>
            </a:r>
            <a:r>
              <a:rPr lang="en-US" sz="2400" dirty="0" smtClean="0"/>
              <a:t>is not </a:t>
            </a:r>
            <a:r>
              <a:rPr lang="en-US" sz="2400" cap="small" dirty="0" err="1" smtClean="0"/>
              <a:t>Smvpl</a:t>
            </a:r>
            <a:r>
              <a:rPr lang="en-US" sz="2400" cap="small" dirty="0" smtClean="0"/>
              <a:t> </a:t>
            </a:r>
            <a:endParaRPr lang="en-US" sz="2400" cap="small" dirty="0"/>
          </a:p>
          <a:p>
            <a:pPr lvl="1"/>
            <a:r>
              <a:rPr lang="it-IT" sz="2400" dirty="0" smtClean="0"/>
              <a:t>For </a:t>
            </a:r>
            <a:r>
              <a:rPr lang="it-IT" sz="2400" dirty="0" err="1" smtClean="0"/>
              <a:t>any</a:t>
            </a:r>
            <a:r>
              <a:rPr lang="it-IT" sz="2400" dirty="0" smtClean="0"/>
              <a:t> j,    (ab)</a:t>
            </a:r>
            <a:r>
              <a:rPr lang="it-IT" sz="2400" baseline="30000" dirty="0" smtClean="0">
                <a:solidFill>
                  <a:srgbClr val="FF0000"/>
                </a:solidFill>
              </a:rPr>
              <a:t>k</a:t>
            </a:r>
            <a:r>
              <a:rPr lang="it-IT" sz="2400" baseline="30000" dirty="0" smtClean="0"/>
              <a:t> </a:t>
            </a:r>
            <a:r>
              <a:rPr lang="it-IT" sz="2400" dirty="0" err="1" smtClean="0"/>
              <a:t>c</a:t>
            </a:r>
            <a:r>
              <a:rPr lang="it-IT" sz="2400" baseline="30000" dirty="0" err="1" smtClean="0"/>
              <a:t>j</a:t>
            </a:r>
            <a:r>
              <a:rPr lang="it-IT" sz="2400" dirty="0" err="1" smtClean="0"/>
              <a:t>d</a:t>
            </a:r>
            <a:r>
              <a:rPr lang="it-IT" sz="2400" baseline="30000" dirty="0" err="1" smtClean="0"/>
              <a:t>k</a:t>
            </a:r>
            <a:r>
              <a:rPr lang="it-IT" sz="2400" baseline="30000" dirty="0" smtClean="0"/>
              <a:t>-j </a:t>
            </a:r>
            <a:r>
              <a:rPr lang="it-IT" sz="2400" dirty="0" err="1" smtClean="0"/>
              <a:t>x</a:t>
            </a:r>
            <a:r>
              <a:rPr lang="it-IT" sz="2400" baseline="30000" dirty="0" err="1" smtClean="0"/>
              <a:t>j</a:t>
            </a:r>
            <a:r>
              <a:rPr lang="it-IT" sz="2400" dirty="0" err="1" smtClean="0"/>
              <a:t>y</a:t>
            </a:r>
            <a:r>
              <a:rPr lang="it-IT" sz="2400" baseline="30000" dirty="0" err="1" smtClean="0"/>
              <a:t>k</a:t>
            </a:r>
            <a:r>
              <a:rPr lang="it-IT" sz="2400" baseline="30000" dirty="0" smtClean="0"/>
              <a:t>-j</a:t>
            </a:r>
            <a:r>
              <a:rPr lang="it-IT" sz="2000" dirty="0"/>
              <a:t> </a:t>
            </a:r>
            <a:r>
              <a:rPr lang="it-IT" sz="2000" dirty="0" smtClean="0"/>
              <a:t>  </a:t>
            </a:r>
            <a:r>
              <a:rPr lang="it-IT" sz="2000" dirty="0" err="1" smtClean="0"/>
              <a:t>is</a:t>
            </a:r>
            <a:r>
              <a:rPr lang="it-IT" sz="2000" dirty="0" smtClean="0"/>
              <a:t> (</a:t>
            </a:r>
            <a:r>
              <a:rPr lang="it-IT" sz="2000" dirty="0" smtClean="0">
                <a:solidFill>
                  <a:srgbClr val="FF0000"/>
                </a:solidFill>
              </a:rPr>
              <a:t>k</a:t>
            </a:r>
            <a:r>
              <a:rPr lang="it-IT" sz="2000" dirty="0" smtClean="0"/>
              <a:t>+1)-</a:t>
            </a:r>
            <a:r>
              <a:rPr lang="it-IT" sz="2000" dirty="0" err="1" smtClean="0"/>
              <a:t>scoped</a:t>
            </a:r>
            <a:endParaRPr lang="it-IT" sz="2000" dirty="0" smtClean="0"/>
          </a:p>
          <a:p>
            <a:pPr marL="457200" lvl="1" indent="0">
              <a:buNone/>
            </a:pPr>
            <a:endParaRPr lang="it-IT" sz="3200" dirty="0"/>
          </a:p>
          <a:p>
            <a:pPr marL="457200" lvl="1" indent="0">
              <a:buNone/>
            </a:pPr>
            <a:r>
              <a:rPr lang="it-IT" sz="2000" dirty="0" smtClean="0"/>
              <a:t>           a  b  a  b  a  b ……… a  b    c………… d  x………… y</a:t>
            </a:r>
          </a:p>
          <a:p>
            <a:pPr marL="457200" lvl="1" indent="0">
              <a:buNone/>
            </a:pPr>
            <a:endParaRPr lang="it-IT" sz="1100" dirty="0" smtClean="0"/>
          </a:p>
        </p:txBody>
      </p:sp>
      <p:sp>
        <p:nvSpPr>
          <p:cNvPr id="16" name="Rettangolo 15"/>
          <p:cNvSpPr/>
          <p:nvPr/>
        </p:nvSpPr>
        <p:spPr>
          <a:xfrm>
            <a:off x="4808984" y="5639376"/>
            <a:ext cx="282852" cy="285120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/>
          <p:cNvSpPr/>
          <p:nvPr/>
        </p:nvSpPr>
        <p:spPr>
          <a:xfrm>
            <a:off x="4526132" y="5639958"/>
            <a:ext cx="282852" cy="28512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5292232" y="5647782"/>
            <a:ext cx="1163411" cy="26469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/>
          <p:cNvSpPr/>
          <p:nvPr/>
        </p:nvSpPr>
        <p:spPr>
          <a:xfrm>
            <a:off x="6465168" y="5661248"/>
            <a:ext cx="1226898" cy="245000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2528123" y="5598765"/>
            <a:ext cx="282852" cy="285120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/>
          <p:cNvSpPr/>
          <p:nvPr/>
        </p:nvSpPr>
        <p:spPr>
          <a:xfrm>
            <a:off x="2245271" y="5599347"/>
            <a:ext cx="282852" cy="28512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/>
          <p:cNvSpPr/>
          <p:nvPr/>
        </p:nvSpPr>
        <p:spPr>
          <a:xfrm>
            <a:off x="3119045" y="5589240"/>
            <a:ext cx="282852" cy="285120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/>
          <p:cNvSpPr/>
          <p:nvPr/>
        </p:nvSpPr>
        <p:spPr>
          <a:xfrm>
            <a:off x="2836193" y="5589822"/>
            <a:ext cx="282852" cy="28512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/>
          <p:cNvSpPr/>
          <p:nvPr/>
        </p:nvSpPr>
        <p:spPr>
          <a:xfrm>
            <a:off x="3680251" y="5589240"/>
            <a:ext cx="282852" cy="285120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/>
          <p:cNvSpPr/>
          <p:nvPr/>
        </p:nvSpPr>
        <p:spPr>
          <a:xfrm>
            <a:off x="3397399" y="5589822"/>
            <a:ext cx="282852" cy="28512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Arco 32"/>
          <p:cNvSpPr/>
          <p:nvPr/>
        </p:nvSpPr>
        <p:spPr>
          <a:xfrm>
            <a:off x="4664969" y="5466740"/>
            <a:ext cx="689040" cy="275167"/>
          </a:xfrm>
          <a:prstGeom prst="arc">
            <a:avLst>
              <a:gd name="adj1" fmla="val 10840185"/>
              <a:gd name="adj2" fmla="val 0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Arco 33"/>
          <p:cNvSpPr/>
          <p:nvPr/>
        </p:nvSpPr>
        <p:spPr>
          <a:xfrm>
            <a:off x="3512840" y="5373509"/>
            <a:ext cx="2448272" cy="503763"/>
          </a:xfrm>
          <a:prstGeom prst="arc">
            <a:avLst>
              <a:gd name="adj1" fmla="val 10840185"/>
              <a:gd name="adj2" fmla="val 0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Arco 34"/>
          <p:cNvSpPr/>
          <p:nvPr/>
        </p:nvSpPr>
        <p:spPr>
          <a:xfrm>
            <a:off x="3008784" y="5229200"/>
            <a:ext cx="3096344" cy="792088"/>
          </a:xfrm>
          <a:prstGeom prst="arc">
            <a:avLst>
              <a:gd name="adj1" fmla="val 10840185"/>
              <a:gd name="adj2" fmla="val 0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Arco 35"/>
          <p:cNvSpPr/>
          <p:nvPr/>
        </p:nvSpPr>
        <p:spPr>
          <a:xfrm>
            <a:off x="2332137" y="5085184"/>
            <a:ext cx="3960440" cy="1080120"/>
          </a:xfrm>
          <a:prstGeom prst="arc">
            <a:avLst>
              <a:gd name="adj1" fmla="val 10840185"/>
              <a:gd name="adj2" fmla="val 0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Arco 36"/>
          <p:cNvSpPr/>
          <p:nvPr/>
        </p:nvSpPr>
        <p:spPr>
          <a:xfrm flipV="1">
            <a:off x="2648744" y="5309592"/>
            <a:ext cx="4824536" cy="1287760"/>
          </a:xfrm>
          <a:prstGeom prst="arc">
            <a:avLst>
              <a:gd name="adj1" fmla="val 10785838"/>
              <a:gd name="adj2" fmla="val 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Arco 37"/>
          <p:cNvSpPr/>
          <p:nvPr/>
        </p:nvSpPr>
        <p:spPr>
          <a:xfrm flipV="1">
            <a:off x="3296816" y="5475271"/>
            <a:ext cx="4032448" cy="981927"/>
          </a:xfrm>
          <a:prstGeom prst="arc">
            <a:avLst>
              <a:gd name="adj1" fmla="val 10785838"/>
              <a:gd name="adj2" fmla="val 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Arco 38"/>
          <p:cNvSpPr/>
          <p:nvPr/>
        </p:nvSpPr>
        <p:spPr>
          <a:xfrm flipV="1">
            <a:off x="3852646" y="5530432"/>
            <a:ext cx="3332602" cy="811510"/>
          </a:xfrm>
          <a:prstGeom prst="arc">
            <a:avLst>
              <a:gd name="adj1" fmla="val 10785838"/>
              <a:gd name="adj2" fmla="val 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Arco 39"/>
          <p:cNvSpPr/>
          <p:nvPr/>
        </p:nvSpPr>
        <p:spPr>
          <a:xfrm flipV="1">
            <a:off x="4953000" y="5746535"/>
            <a:ext cx="1554684" cy="458076"/>
          </a:xfrm>
          <a:prstGeom prst="arc">
            <a:avLst>
              <a:gd name="adj1" fmla="val 10785838"/>
              <a:gd name="adj2" fmla="val 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7509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515093" y="58614"/>
            <a:ext cx="8915400" cy="850106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Determinization</a:t>
            </a:r>
            <a:r>
              <a:rPr lang="it-IT" dirty="0" smtClean="0">
                <a:solidFill>
                  <a:schemeClr val="accent2">
                    <a:lumMod val="50000"/>
                  </a:schemeClr>
                </a:solidFill>
              </a:rPr>
              <a:t> of </a:t>
            </a:r>
            <a:r>
              <a:rPr lang="en-US" cap="small" dirty="0" smtClean="0">
                <a:solidFill>
                  <a:schemeClr val="accent2">
                    <a:lumMod val="50000"/>
                  </a:schemeClr>
                </a:solidFill>
              </a:rPr>
              <a:t>SMPA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it-IT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1280592" y="1196752"/>
            <a:ext cx="7272808" cy="5112568"/>
          </a:xfrm>
        </p:spPr>
        <p:txBody>
          <a:bodyPr>
            <a:noAutofit/>
          </a:bodyPr>
          <a:lstStyle/>
          <a:p>
            <a:r>
              <a:rPr lang="it-IT" sz="2800" dirty="0" err="1" smtClean="0"/>
              <a:t>Summaries</a:t>
            </a:r>
            <a:r>
              <a:rPr lang="it-IT" sz="2800" dirty="0" smtClean="0"/>
              <a:t> of </a:t>
            </a:r>
            <a:r>
              <a:rPr lang="it-IT" sz="2800" dirty="0" err="1" smtClean="0"/>
              <a:t>computations</a:t>
            </a:r>
            <a:r>
              <a:rPr lang="it-IT" sz="2800" dirty="0" smtClean="0"/>
              <a:t> for SMPA </a:t>
            </a:r>
          </a:p>
          <a:p>
            <a:pPr lvl="1"/>
            <a:r>
              <a:rPr lang="en-US" dirty="0" smtClean="0"/>
              <a:t>Linear</a:t>
            </a:r>
            <a:r>
              <a:rPr lang="it-IT" dirty="0" smtClean="0"/>
              <a:t> </a:t>
            </a:r>
            <a:r>
              <a:rPr lang="en-US" dirty="0" smtClean="0"/>
              <a:t>interfaces</a:t>
            </a:r>
          </a:p>
          <a:p>
            <a:pPr lvl="1"/>
            <a:r>
              <a:rPr lang="en-US" dirty="0" smtClean="0"/>
              <a:t>Switching</a:t>
            </a:r>
            <a:r>
              <a:rPr lang="it-IT" dirty="0" smtClean="0"/>
              <a:t> </a:t>
            </a:r>
            <a:r>
              <a:rPr lang="en-US" dirty="0" smtClean="0"/>
              <a:t>masks</a:t>
            </a:r>
          </a:p>
          <a:p>
            <a:pPr lvl="1"/>
            <a:endParaRPr lang="en-US" sz="900" dirty="0" smtClean="0"/>
          </a:p>
          <a:p>
            <a:r>
              <a:rPr lang="en-US" sz="2800" dirty="0" smtClean="0"/>
              <a:t>PDA computing linear interfaces</a:t>
            </a:r>
          </a:p>
          <a:p>
            <a:pPr lvl="1"/>
            <a:r>
              <a:rPr lang="en-US" dirty="0" smtClean="0"/>
              <a:t>linear interface automaton (LIA)</a:t>
            </a:r>
          </a:p>
          <a:p>
            <a:pPr lvl="1"/>
            <a:endParaRPr lang="en-US" sz="900" dirty="0" smtClean="0"/>
          </a:p>
          <a:p>
            <a:endParaRPr lang="en-US" sz="900" dirty="0" smtClean="0"/>
          </a:p>
          <a:p>
            <a:r>
              <a:rPr lang="en-US" sz="2800" dirty="0" smtClean="0"/>
              <a:t>Simulation of SMPA by deterministic composition of deterministic LIAs                     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</a:t>
            </a:r>
            <a:r>
              <a:rPr lang="en-US" sz="2800" smtClean="0"/>
              <a:t>(using switching </a:t>
            </a:r>
            <a:r>
              <a:rPr lang="en-US" sz="2800" dirty="0" smtClean="0"/>
              <a:t>masks)</a:t>
            </a:r>
          </a:p>
          <a:p>
            <a:pPr marL="457200" lvl="1" indent="0">
              <a:buNone/>
            </a:pPr>
            <a:endParaRPr lang="it-IT" sz="1400" dirty="0" smtClean="0"/>
          </a:p>
        </p:txBody>
      </p:sp>
    </p:spTree>
    <p:extLst>
      <p:ext uri="{BB962C8B-B14F-4D97-AF65-F5344CB8AC3E}">
        <p14:creationId xmlns:p14="http://schemas.microsoft.com/office/powerpoint/2010/main" val="60686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4" y="44624"/>
            <a:ext cx="8915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View of runs by stacks</a:t>
            </a:r>
          </a:p>
        </p:txBody>
      </p:sp>
      <p:cxnSp>
        <p:nvCxnSpPr>
          <p:cNvPr id="34870" name="AutoShape 58"/>
          <p:cNvCxnSpPr>
            <a:cxnSpLocks noChangeShapeType="1"/>
          </p:cNvCxnSpPr>
          <p:nvPr/>
        </p:nvCxnSpPr>
        <p:spPr bwMode="auto">
          <a:xfrm>
            <a:off x="6407783" y="6885384"/>
            <a:ext cx="1315796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71" name="AutoShape 59"/>
          <p:cNvCxnSpPr>
            <a:cxnSpLocks noChangeShapeType="1"/>
          </p:cNvCxnSpPr>
          <p:nvPr/>
        </p:nvCxnSpPr>
        <p:spPr bwMode="auto">
          <a:xfrm>
            <a:off x="3449345" y="3596175"/>
            <a:ext cx="760072" cy="0"/>
          </a:xfrm>
          <a:prstGeom prst="straightConnector1">
            <a:avLst/>
          </a:prstGeom>
          <a:noFill/>
          <a:ln w="19050">
            <a:solidFill>
              <a:srgbClr val="CC3399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88" name="Text Box 82"/>
          <p:cNvSpPr txBox="1">
            <a:spLocks noChangeArrowheads="1"/>
          </p:cNvSpPr>
          <p:nvPr/>
        </p:nvSpPr>
        <p:spPr bwMode="auto">
          <a:xfrm>
            <a:off x="2453189" y="6093296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800" dirty="0">
                <a:solidFill>
                  <a:srgbClr val="379937"/>
                </a:solidFill>
              </a:rPr>
              <a:t>stack 1</a:t>
            </a:r>
          </a:p>
        </p:txBody>
      </p:sp>
      <p:sp>
        <p:nvSpPr>
          <p:cNvPr id="34889" name="Text Box 83"/>
          <p:cNvSpPr txBox="1">
            <a:spLocks noChangeArrowheads="1"/>
          </p:cNvSpPr>
          <p:nvPr/>
        </p:nvSpPr>
        <p:spPr bwMode="auto">
          <a:xfrm>
            <a:off x="4448944" y="6078782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800" dirty="0">
                <a:solidFill>
                  <a:srgbClr val="FF0000"/>
                </a:solidFill>
              </a:rPr>
              <a:t>stack 2</a:t>
            </a:r>
          </a:p>
        </p:txBody>
      </p:sp>
      <p:sp>
        <p:nvSpPr>
          <p:cNvPr id="34890" name="Text Box 84"/>
          <p:cNvSpPr txBox="1">
            <a:spLocks noChangeArrowheads="1"/>
          </p:cNvSpPr>
          <p:nvPr/>
        </p:nvSpPr>
        <p:spPr bwMode="auto">
          <a:xfrm>
            <a:off x="6557645" y="6069490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800" dirty="0">
                <a:solidFill>
                  <a:srgbClr val="00B0F0"/>
                </a:solidFill>
              </a:rPr>
              <a:t>stack </a:t>
            </a:r>
            <a:r>
              <a:rPr lang="en-US" altLang="en-US" sz="1800" dirty="0" smtClean="0">
                <a:solidFill>
                  <a:srgbClr val="00B0F0"/>
                </a:solidFill>
              </a:rPr>
              <a:t>3</a:t>
            </a:r>
            <a:endParaRPr lang="en-US" altLang="en-US" sz="1800" dirty="0">
              <a:solidFill>
                <a:srgbClr val="00B0F0"/>
              </a:solidFill>
            </a:endParaRPr>
          </a:p>
        </p:txBody>
      </p:sp>
      <p:grpSp>
        <p:nvGrpSpPr>
          <p:cNvPr id="8" name="Gruppo 7"/>
          <p:cNvGrpSpPr/>
          <p:nvPr/>
        </p:nvGrpSpPr>
        <p:grpSpPr>
          <a:xfrm>
            <a:off x="1864254" y="3284984"/>
            <a:ext cx="1714074" cy="546084"/>
            <a:chOff x="1864254" y="1890731"/>
            <a:chExt cx="1714074" cy="546084"/>
          </a:xfrm>
        </p:grpSpPr>
        <p:sp>
          <p:nvSpPr>
            <p:cNvPr id="34819" name="Rectangle 4"/>
            <p:cNvSpPr>
              <a:spLocks noChangeArrowheads="1"/>
            </p:cNvSpPr>
            <p:nvPr/>
          </p:nvSpPr>
          <p:spPr bwMode="auto">
            <a:xfrm>
              <a:off x="2288704" y="1988840"/>
              <a:ext cx="1016397" cy="4479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it-IT" altLang="en-US" sz="1800"/>
            </a:p>
          </p:txBody>
        </p:sp>
        <p:sp>
          <p:nvSpPr>
            <p:cNvPr id="34821" name="Oval 9"/>
            <p:cNvSpPr>
              <a:spLocks noChangeArrowheads="1"/>
            </p:cNvSpPr>
            <p:nvPr/>
          </p:nvSpPr>
          <p:spPr bwMode="auto">
            <a:xfrm>
              <a:off x="2245974" y="2162836"/>
              <a:ext cx="99748" cy="920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it-IT" altLang="en-US" sz="1800"/>
            </a:p>
          </p:txBody>
        </p:sp>
        <p:cxnSp>
          <p:nvCxnSpPr>
            <p:cNvPr id="34828" name="AutoShape 16"/>
            <p:cNvCxnSpPr>
              <a:cxnSpLocks noChangeShapeType="1"/>
            </p:cNvCxnSpPr>
            <p:nvPr/>
          </p:nvCxnSpPr>
          <p:spPr bwMode="auto">
            <a:xfrm flipV="1">
              <a:off x="2343935" y="2200854"/>
              <a:ext cx="880873" cy="11974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32" name="Text Box 20"/>
            <p:cNvSpPr txBox="1">
              <a:spLocks noChangeArrowheads="1"/>
            </p:cNvSpPr>
            <p:nvPr/>
          </p:nvSpPr>
          <p:spPr bwMode="auto">
            <a:xfrm>
              <a:off x="2598094" y="1946812"/>
              <a:ext cx="32733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 smtClean="0">
                  <a:solidFill>
                    <a:srgbClr val="379937"/>
                  </a:solidFill>
                </a:rPr>
                <a:t>g</a:t>
              </a:r>
              <a:r>
                <a:rPr lang="en-US" altLang="en-US" sz="1200" baseline="-25000" dirty="0" smtClean="0">
                  <a:solidFill>
                    <a:srgbClr val="379937"/>
                  </a:solidFill>
                </a:rPr>
                <a:t>1</a:t>
              </a:r>
              <a:endParaRPr lang="en-US" altLang="en-US" sz="1800" dirty="0">
                <a:solidFill>
                  <a:srgbClr val="379937"/>
                </a:solidFill>
              </a:endParaRPr>
            </a:p>
          </p:txBody>
        </p:sp>
        <p:sp>
          <p:nvSpPr>
            <p:cNvPr id="34891" name="Text Box 85"/>
            <p:cNvSpPr txBox="1">
              <a:spLocks noChangeArrowheads="1"/>
            </p:cNvSpPr>
            <p:nvPr/>
          </p:nvSpPr>
          <p:spPr bwMode="auto">
            <a:xfrm>
              <a:off x="1864254" y="1999873"/>
              <a:ext cx="3273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 smtClean="0"/>
                <a:t>q</a:t>
              </a:r>
              <a:r>
                <a:rPr lang="en-US" altLang="en-US" sz="1200" baseline="-25000" dirty="0" smtClean="0"/>
                <a:t>1</a:t>
              </a:r>
              <a:endParaRPr lang="en-US" altLang="en-US" sz="1800" dirty="0"/>
            </a:p>
          </p:txBody>
        </p:sp>
        <p:sp>
          <p:nvSpPr>
            <p:cNvPr id="34918" name="Text Box 106"/>
            <p:cNvSpPr txBox="1">
              <a:spLocks noChangeArrowheads="1"/>
            </p:cNvSpPr>
            <p:nvPr/>
          </p:nvSpPr>
          <p:spPr bwMode="auto">
            <a:xfrm>
              <a:off x="3250994" y="1890731"/>
              <a:ext cx="3273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 smtClean="0"/>
                <a:t>q</a:t>
              </a:r>
              <a:r>
                <a:rPr lang="en-US" altLang="en-US" sz="1200" baseline="-25000" dirty="0" smtClean="0"/>
                <a:t>2</a:t>
              </a:r>
            </a:p>
          </p:txBody>
        </p:sp>
        <p:sp>
          <p:nvSpPr>
            <p:cNvPr id="113" name="Oval 9"/>
            <p:cNvSpPr>
              <a:spLocks noChangeArrowheads="1"/>
            </p:cNvSpPr>
            <p:nvPr/>
          </p:nvSpPr>
          <p:spPr bwMode="auto">
            <a:xfrm>
              <a:off x="3239798" y="2154817"/>
              <a:ext cx="99748" cy="920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it-IT" altLang="en-US" sz="1800"/>
            </a:p>
          </p:txBody>
        </p:sp>
      </p:grpSp>
      <p:grpSp>
        <p:nvGrpSpPr>
          <p:cNvPr id="122" name="Gruppo 121"/>
          <p:cNvGrpSpPr/>
          <p:nvPr/>
        </p:nvGrpSpPr>
        <p:grpSpPr>
          <a:xfrm>
            <a:off x="4016896" y="3284984"/>
            <a:ext cx="1637616" cy="546084"/>
            <a:chOff x="1940712" y="1890731"/>
            <a:chExt cx="1637616" cy="546084"/>
          </a:xfrm>
        </p:grpSpPr>
        <p:sp>
          <p:nvSpPr>
            <p:cNvPr id="123" name="Rectangle 4"/>
            <p:cNvSpPr>
              <a:spLocks noChangeArrowheads="1"/>
            </p:cNvSpPr>
            <p:nvPr/>
          </p:nvSpPr>
          <p:spPr bwMode="auto">
            <a:xfrm>
              <a:off x="2288704" y="1988840"/>
              <a:ext cx="1016397" cy="4479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it-IT" altLang="en-US" sz="1800"/>
            </a:p>
          </p:txBody>
        </p:sp>
        <p:sp>
          <p:nvSpPr>
            <p:cNvPr id="124" name="Oval 9"/>
            <p:cNvSpPr>
              <a:spLocks noChangeArrowheads="1"/>
            </p:cNvSpPr>
            <p:nvPr/>
          </p:nvSpPr>
          <p:spPr bwMode="auto">
            <a:xfrm>
              <a:off x="2245974" y="2162836"/>
              <a:ext cx="99748" cy="920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it-IT" altLang="en-US" sz="1800"/>
            </a:p>
          </p:txBody>
        </p:sp>
        <p:cxnSp>
          <p:nvCxnSpPr>
            <p:cNvPr id="125" name="AutoShape 16"/>
            <p:cNvCxnSpPr>
              <a:cxnSpLocks noChangeShapeType="1"/>
            </p:cNvCxnSpPr>
            <p:nvPr/>
          </p:nvCxnSpPr>
          <p:spPr bwMode="auto">
            <a:xfrm flipV="1">
              <a:off x="2343935" y="2200854"/>
              <a:ext cx="880873" cy="11974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6" name="Text Box 20"/>
            <p:cNvSpPr txBox="1">
              <a:spLocks noChangeArrowheads="1"/>
            </p:cNvSpPr>
            <p:nvPr/>
          </p:nvSpPr>
          <p:spPr bwMode="auto">
            <a:xfrm>
              <a:off x="2598094" y="1946812"/>
              <a:ext cx="29367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 smtClean="0">
                  <a:solidFill>
                    <a:srgbClr val="FF0000"/>
                  </a:solidFill>
                </a:rPr>
                <a:t>r</a:t>
              </a:r>
              <a:r>
                <a:rPr lang="en-US" altLang="en-US" sz="1200" baseline="-25000" dirty="0" smtClean="0">
                  <a:solidFill>
                    <a:srgbClr val="FF0000"/>
                  </a:solidFill>
                </a:rPr>
                <a:t>1</a:t>
              </a:r>
              <a:endParaRPr lang="en-US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27" name="Text Box 85"/>
            <p:cNvSpPr txBox="1">
              <a:spLocks noChangeArrowheads="1"/>
            </p:cNvSpPr>
            <p:nvPr/>
          </p:nvSpPr>
          <p:spPr bwMode="auto">
            <a:xfrm>
              <a:off x="1940712" y="1890731"/>
              <a:ext cx="3273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 smtClean="0"/>
                <a:t>q</a:t>
              </a:r>
              <a:r>
                <a:rPr lang="en-US" altLang="en-US" sz="1200" baseline="-25000" dirty="0" smtClean="0"/>
                <a:t>2</a:t>
              </a:r>
              <a:endParaRPr lang="en-US" altLang="en-US" sz="1800" dirty="0"/>
            </a:p>
          </p:txBody>
        </p:sp>
        <p:sp>
          <p:nvSpPr>
            <p:cNvPr id="128" name="Text Box 106"/>
            <p:cNvSpPr txBox="1">
              <a:spLocks noChangeArrowheads="1"/>
            </p:cNvSpPr>
            <p:nvPr/>
          </p:nvSpPr>
          <p:spPr bwMode="auto">
            <a:xfrm>
              <a:off x="3250994" y="1905721"/>
              <a:ext cx="3273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 smtClean="0"/>
                <a:t>q</a:t>
              </a:r>
              <a:r>
                <a:rPr lang="en-US" altLang="en-US" sz="1200" baseline="-25000" dirty="0"/>
                <a:t>3</a:t>
              </a:r>
              <a:endParaRPr lang="en-US" altLang="en-US" sz="1800" dirty="0"/>
            </a:p>
          </p:txBody>
        </p:sp>
        <p:sp>
          <p:nvSpPr>
            <p:cNvPr id="129" name="Oval 9"/>
            <p:cNvSpPr>
              <a:spLocks noChangeArrowheads="1"/>
            </p:cNvSpPr>
            <p:nvPr/>
          </p:nvSpPr>
          <p:spPr bwMode="auto">
            <a:xfrm>
              <a:off x="3239798" y="2154817"/>
              <a:ext cx="99748" cy="920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it-IT" altLang="en-US" sz="1800"/>
            </a:p>
          </p:txBody>
        </p:sp>
      </p:grpSp>
      <p:grpSp>
        <p:nvGrpSpPr>
          <p:cNvPr id="130" name="Gruppo 129"/>
          <p:cNvGrpSpPr/>
          <p:nvPr/>
        </p:nvGrpSpPr>
        <p:grpSpPr>
          <a:xfrm>
            <a:off x="1855570" y="4149080"/>
            <a:ext cx="1714074" cy="490003"/>
            <a:chOff x="1864254" y="1946812"/>
            <a:chExt cx="1714074" cy="490003"/>
          </a:xfrm>
        </p:grpSpPr>
        <p:sp>
          <p:nvSpPr>
            <p:cNvPr id="131" name="Rectangle 4"/>
            <p:cNvSpPr>
              <a:spLocks noChangeArrowheads="1"/>
            </p:cNvSpPr>
            <p:nvPr/>
          </p:nvSpPr>
          <p:spPr bwMode="auto">
            <a:xfrm>
              <a:off x="2288704" y="1988840"/>
              <a:ext cx="1016397" cy="4479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it-IT" altLang="en-US" sz="1800"/>
            </a:p>
          </p:txBody>
        </p:sp>
        <p:sp>
          <p:nvSpPr>
            <p:cNvPr id="132" name="Oval 9"/>
            <p:cNvSpPr>
              <a:spLocks noChangeArrowheads="1"/>
            </p:cNvSpPr>
            <p:nvPr/>
          </p:nvSpPr>
          <p:spPr bwMode="auto">
            <a:xfrm>
              <a:off x="2245974" y="2162836"/>
              <a:ext cx="99748" cy="920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it-IT" altLang="en-US" sz="1800"/>
            </a:p>
          </p:txBody>
        </p:sp>
        <p:cxnSp>
          <p:nvCxnSpPr>
            <p:cNvPr id="133" name="AutoShape 16"/>
            <p:cNvCxnSpPr>
              <a:cxnSpLocks noChangeShapeType="1"/>
            </p:cNvCxnSpPr>
            <p:nvPr/>
          </p:nvCxnSpPr>
          <p:spPr bwMode="auto">
            <a:xfrm flipV="1">
              <a:off x="2343935" y="2200854"/>
              <a:ext cx="880873" cy="11974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" name="Text Box 20"/>
            <p:cNvSpPr txBox="1">
              <a:spLocks noChangeArrowheads="1"/>
            </p:cNvSpPr>
            <p:nvPr/>
          </p:nvSpPr>
          <p:spPr bwMode="auto">
            <a:xfrm>
              <a:off x="2598094" y="1946812"/>
              <a:ext cx="3273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 smtClean="0">
                  <a:solidFill>
                    <a:srgbClr val="379937"/>
                  </a:solidFill>
                </a:rPr>
                <a:t>g</a:t>
              </a:r>
              <a:r>
                <a:rPr lang="en-US" altLang="en-US" sz="1200" baseline="-25000" dirty="0" smtClean="0">
                  <a:solidFill>
                    <a:srgbClr val="379937"/>
                  </a:solidFill>
                </a:rPr>
                <a:t>2</a:t>
              </a:r>
              <a:endParaRPr lang="en-US" altLang="en-US" sz="1800" dirty="0">
                <a:solidFill>
                  <a:srgbClr val="379937"/>
                </a:solidFill>
              </a:endParaRPr>
            </a:p>
          </p:txBody>
        </p:sp>
        <p:sp>
          <p:nvSpPr>
            <p:cNvPr id="135" name="Text Box 85"/>
            <p:cNvSpPr txBox="1">
              <a:spLocks noChangeArrowheads="1"/>
            </p:cNvSpPr>
            <p:nvPr/>
          </p:nvSpPr>
          <p:spPr bwMode="auto">
            <a:xfrm>
              <a:off x="1864254" y="2143889"/>
              <a:ext cx="3273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 smtClean="0"/>
                <a:t>q</a:t>
              </a:r>
              <a:r>
                <a:rPr lang="en-US" altLang="en-US" sz="1200" baseline="-25000" dirty="0"/>
                <a:t>3</a:t>
              </a:r>
              <a:endParaRPr lang="en-US" altLang="en-US" sz="1800" dirty="0"/>
            </a:p>
          </p:txBody>
        </p:sp>
        <p:sp>
          <p:nvSpPr>
            <p:cNvPr id="136" name="Text Box 106"/>
            <p:cNvSpPr txBox="1">
              <a:spLocks noChangeArrowheads="1"/>
            </p:cNvSpPr>
            <p:nvPr/>
          </p:nvSpPr>
          <p:spPr bwMode="auto">
            <a:xfrm>
              <a:off x="3250994" y="2143889"/>
              <a:ext cx="3273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 smtClean="0"/>
                <a:t>q</a:t>
              </a:r>
              <a:r>
                <a:rPr lang="en-US" altLang="en-US" sz="1200" baseline="-25000" dirty="0" smtClean="0"/>
                <a:t>4</a:t>
              </a:r>
            </a:p>
          </p:txBody>
        </p:sp>
        <p:sp>
          <p:nvSpPr>
            <p:cNvPr id="137" name="Oval 9"/>
            <p:cNvSpPr>
              <a:spLocks noChangeArrowheads="1"/>
            </p:cNvSpPr>
            <p:nvPr/>
          </p:nvSpPr>
          <p:spPr bwMode="auto">
            <a:xfrm>
              <a:off x="3239798" y="2154817"/>
              <a:ext cx="99748" cy="920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it-IT" altLang="en-US" sz="1800"/>
            </a:p>
          </p:txBody>
        </p:sp>
      </p:grpSp>
      <p:grpSp>
        <p:nvGrpSpPr>
          <p:cNvPr id="138" name="Gruppo 137"/>
          <p:cNvGrpSpPr/>
          <p:nvPr/>
        </p:nvGrpSpPr>
        <p:grpSpPr>
          <a:xfrm>
            <a:off x="6065988" y="3284984"/>
            <a:ext cx="1637616" cy="546084"/>
            <a:chOff x="1940712" y="1890731"/>
            <a:chExt cx="1637616" cy="546084"/>
          </a:xfrm>
        </p:grpSpPr>
        <p:sp>
          <p:nvSpPr>
            <p:cNvPr id="139" name="Rectangle 4"/>
            <p:cNvSpPr>
              <a:spLocks noChangeArrowheads="1"/>
            </p:cNvSpPr>
            <p:nvPr/>
          </p:nvSpPr>
          <p:spPr bwMode="auto">
            <a:xfrm>
              <a:off x="2288704" y="1988840"/>
              <a:ext cx="1016397" cy="4479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it-IT" altLang="en-US" sz="1800"/>
            </a:p>
          </p:txBody>
        </p:sp>
        <p:sp>
          <p:nvSpPr>
            <p:cNvPr id="140" name="Oval 9"/>
            <p:cNvSpPr>
              <a:spLocks noChangeArrowheads="1"/>
            </p:cNvSpPr>
            <p:nvPr/>
          </p:nvSpPr>
          <p:spPr bwMode="auto">
            <a:xfrm>
              <a:off x="2245974" y="2162836"/>
              <a:ext cx="99748" cy="920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it-IT" altLang="en-US" sz="1800"/>
            </a:p>
          </p:txBody>
        </p:sp>
        <p:cxnSp>
          <p:nvCxnSpPr>
            <p:cNvPr id="141" name="AutoShape 16"/>
            <p:cNvCxnSpPr>
              <a:cxnSpLocks noChangeShapeType="1"/>
            </p:cNvCxnSpPr>
            <p:nvPr/>
          </p:nvCxnSpPr>
          <p:spPr bwMode="auto">
            <a:xfrm flipV="1">
              <a:off x="2343935" y="2200854"/>
              <a:ext cx="880873" cy="11974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2" name="Text Box 20"/>
            <p:cNvSpPr txBox="1">
              <a:spLocks noChangeArrowheads="1"/>
            </p:cNvSpPr>
            <p:nvPr/>
          </p:nvSpPr>
          <p:spPr bwMode="auto">
            <a:xfrm>
              <a:off x="2598094" y="1946812"/>
              <a:ext cx="3273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 smtClean="0">
                  <a:solidFill>
                    <a:srgbClr val="00B0F0"/>
                  </a:solidFill>
                </a:rPr>
                <a:t>b</a:t>
              </a:r>
              <a:r>
                <a:rPr lang="en-US" altLang="en-US" sz="1200" baseline="-25000" dirty="0" smtClean="0">
                  <a:solidFill>
                    <a:srgbClr val="00B0F0"/>
                  </a:solidFill>
                </a:rPr>
                <a:t>1</a:t>
              </a:r>
              <a:endParaRPr lang="en-US" altLang="en-US" sz="1800" dirty="0">
                <a:solidFill>
                  <a:srgbClr val="00B0F0"/>
                </a:solidFill>
              </a:endParaRPr>
            </a:p>
          </p:txBody>
        </p:sp>
        <p:sp>
          <p:nvSpPr>
            <p:cNvPr id="143" name="Text Box 85"/>
            <p:cNvSpPr txBox="1">
              <a:spLocks noChangeArrowheads="1"/>
            </p:cNvSpPr>
            <p:nvPr/>
          </p:nvSpPr>
          <p:spPr bwMode="auto">
            <a:xfrm>
              <a:off x="1940712" y="1890731"/>
              <a:ext cx="3273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 smtClean="0"/>
                <a:t>q</a:t>
              </a:r>
              <a:r>
                <a:rPr lang="en-US" altLang="en-US" sz="1200" baseline="-25000" dirty="0"/>
                <a:t>4</a:t>
              </a:r>
              <a:endParaRPr lang="en-US" altLang="en-US" sz="1800" dirty="0"/>
            </a:p>
          </p:txBody>
        </p:sp>
        <p:sp>
          <p:nvSpPr>
            <p:cNvPr id="144" name="Text Box 106"/>
            <p:cNvSpPr txBox="1">
              <a:spLocks noChangeArrowheads="1"/>
            </p:cNvSpPr>
            <p:nvPr/>
          </p:nvSpPr>
          <p:spPr bwMode="auto">
            <a:xfrm>
              <a:off x="3250994" y="1890731"/>
              <a:ext cx="3273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 smtClean="0"/>
                <a:t>q</a:t>
              </a:r>
              <a:r>
                <a:rPr lang="en-US" altLang="en-US" sz="1200" baseline="-25000" dirty="0" smtClean="0"/>
                <a:t>5</a:t>
              </a:r>
              <a:endParaRPr lang="en-US" altLang="en-US" sz="1800" dirty="0"/>
            </a:p>
          </p:txBody>
        </p:sp>
        <p:sp>
          <p:nvSpPr>
            <p:cNvPr id="145" name="Oval 9"/>
            <p:cNvSpPr>
              <a:spLocks noChangeArrowheads="1"/>
            </p:cNvSpPr>
            <p:nvPr/>
          </p:nvSpPr>
          <p:spPr bwMode="auto">
            <a:xfrm>
              <a:off x="3239798" y="2154817"/>
              <a:ext cx="99748" cy="920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it-IT" altLang="en-US" sz="1800"/>
            </a:p>
          </p:txBody>
        </p:sp>
      </p:grpSp>
      <p:grpSp>
        <p:nvGrpSpPr>
          <p:cNvPr id="158" name="Gruppo 157"/>
          <p:cNvGrpSpPr/>
          <p:nvPr/>
        </p:nvGrpSpPr>
        <p:grpSpPr>
          <a:xfrm>
            <a:off x="4016896" y="4062082"/>
            <a:ext cx="1637616" cy="576064"/>
            <a:chOff x="1940712" y="1860751"/>
            <a:chExt cx="1637616" cy="576064"/>
          </a:xfrm>
        </p:grpSpPr>
        <p:sp>
          <p:nvSpPr>
            <p:cNvPr id="159" name="Rectangle 4"/>
            <p:cNvSpPr>
              <a:spLocks noChangeArrowheads="1"/>
            </p:cNvSpPr>
            <p:nvPr/>
          </p:nvSpPr>
          <p:spPr bwMode="auto">
            <a:xfrm>
              <a:off x="2288704" y="1988840"/>
              <a:ext cx="1016397" cy="4479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it-IT" altLang="en-US" sz="1800"/>
            </a:p>
          </p:txBody>
        </p:sp>
        <p:sp>
          <p:nvSpPr>
            <p:cNvPr id="160" name="Oval 9"/>
            <p:cNvSpPr>
              <a:spLocks noChangeArrowheads="1"/>
            </p:cNvSpPr>
            <p:nvPr/>
          </p:nvSpPr>
          <p:spPr bwMode="auto">
            <a:xfrm>
              <a:off x="2245974" y="2162836"/>
              <a:ext cx="99748" cy="920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it-IT" altLang="en-US" sz="1800"/>
            </a:p>
          </p:txBody>
        </p:sp>
        <p:cxnSp>
          <p:nvCxnSpPr>
            <p:cNvPr id="161" name="AutoShape 16"/>
            <p:cNvCxnSpPr>
              <a:cxnSpLocks noChangeShapeType="1"/>
            </p:cNvCxnSpPr>
            <p:nvPr/>
          </p:nvCxnSpPr>
          <p:spPr bwMode="auto">
            <a:xfrm flipV="1">
              <a:off x="2343935" y="2200854"/>
              <a:ext cx="880873" cy="11974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2" name="Text Box 20"/>
            <p:cNvSpPr txBox="1">
              <a:spLocks noChangeArrowheads="1"/>
            </p:cNvSpPr>
            <p:nvPr/>
          </p:nvSpPr>
          <p:spPr bwMode="auto">
            <a:xfrm>
              <a:off x="2598094" y="1946812"/>
              <a:ext cx="29367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 smtClean="0">
                  <a:solidFill>
                    <a:srgbClr val="FF0000"/>
                  </a:solidFill>
                </a:rPr>
                <a:t>r</a:t>
              </a:r>
              <a:r>
                <a:rPr lang="en-US" altLang="en-US" sz="1200" baseline="-25000" dirty="0" smtClean="0">
                  <a:solidFill>
                    <a:srgbClr val="FF0000"/>
                  </a:solidFill>
                </a:rPr>
                <a:t>2</a:t>
              </a:r>
              <a:endParaRPr lang="en-US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63" name="Text Box 85"/>
            <p:cNvSpPr txBox="1">
              <a:spLocks noChangeArrowheads="1"/>
            </p:cNvSpPr>
            <p:nvPr/>
          </p:nvSpPr>
          <p:spPr bwMode="auto">
            <a:xfrm>
              <a:off x="1940712" y="2133793"/>
              <a:ext cx="3273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 smtClean="0"/>
                <a:t>q</a:t>
              </a:r>
              <a:r>
                <a:rPr lang="en-US" altLang="en-US" sz="1200" baseline="-25000" dirty="0"/>
                <a:t>5</a:t>
              </a:r>
              <a:endParaRPr lang="en-US" altLang="en-US" sz="1800" dirty="0"/>
            </a:p>
          </p:txBody>
        </p:sp>
        <p:sp>
          <p:nvSpPr>
            <p:cNvPr id="164" name="Text Box 106"/>
            <p:cNvSpPr txBox="1">
              <a:spLocks noChangeArrowheads="1"/>
            </p:cNvSpPr>
            <p:nvPr/>
          </p:nvSpPr>
          <p:spPr bwMode="auto">
            <a:xfrm>
              <a:off x="3250994" y="1860751"/>
              <a:ext cx="3273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 smtClean="0"/>
                <a:t>q</a:t>
              </a:r>
              <a:r>
                <a:rPr lang="en-US" altLang="en-US" sz="1200" baseline="-25000" dirty="0"/>
                <a:t>6</a:t>
              </a:r>
              <a:endParaRPr lang="en-US" altLang="en-US" sz="1800" dirty="0"/>
            </a:p>
          </p:txBody>
        </p:sp>
        <p:sp>
          <p:nvSpPr>
            <p:cNvPr id="165" name="Oval 9"/>
            <p:cNvSpPr>
              <a:spLocks noChangeArrowheads="1"/>
            </p:cNvSpPr>
            <p:nvPr/>
          </p:nvSpPr>
          <p:spPr bwMode="auto">
            <a:xfrm>
              <a:off x="3239798" y="2154817"/>
              <a:ext cx="99748" cy="920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it-IT" altLang="en-US" sz="1800"/>
            </a:p>
          </p:txBody>
        </p:sp>
      </p:grpSp>
      <p:sp>
        <p:nvSpPr>
          <p:cNvPr id="23" name="Figura a mano libera 22"/>
          <p:cNvSpPr/>
          <p:nvPr/>
        </p:nvSpPr>
        <p:spPr>
          <a:xfrm>
            <a:off x="1786589" y="3583478"/>
            <a:ext cx="4007396" cy="779488"/>
          </a:xfrm>
          <a:custGeom>
            <a:avLst/>
            <a:gdLst>
              <a:gd name="connsiteX0" fmla="*/ 3669831 w 4007396"/>
              <a:gd name="connsiteY0" fmla="*/ 0 h 779488"/>
              <a:gd name="connsiteX1" fmla="*/ 3684821 w 4007396"/>
              <a:gd name="connsiteY1" fmla="*/ 329783 h 779488"/>
              <a:gd name="connsiteX2" fmla="*/ 282054 w 4007396"/>
              <a:gd name="connsiteY2" fmla="*/ 359764 h 779488"/>
              <a:gd name="connsiteX3" fmla="*/ 431955 w 4007396"/>
              <a:gd name="connsiteY3" fmla="*/ 779488 h 779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7396" h="779488">
                <a:moveTo>
                  <a:pt x="3669831" y="0"/>
                </a:moveTo>
                <a:cubicBezTo>
                  <a:pt x="3959640" y="134911"/>
                  <a:pt x="4249450" y="269822"/>
                  <a:pt x="3684821" y="329783"/>
                </a:cubicBezTo>
                <a:cubicBezTo>
                  <a:pt x="3120192" y="389744"/>
                  <a:pt x="824198" y="284813"/>
                  <a:pt x="282054" y="359764"/>
                </a:cubicBezTo>
                <a:cubicBezTo>
                  <a:pt x="-260090" y="434715"/>
                  <a:pt x="85932" y="607101"/>
                  <a:pt x="431955" y="779488"/>
                </a:cubicBezTo>
              </a:path>
            </a:pathLst>
          </a:custGeom>
          <a:noFill/>
          <a:ln w="19050">
            <a:solidFill>
              <a:srgbClr val="CC33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igura a mano libera 23"/>
          <p:cNvSpPr/>
          <p:nvPr/>
        </p:nvSpPr>
        <p:spPr>
          <a:xfrm>
            <a:off x="3372787" y="3658429"/>
            <a:ext cx="2953062" cy="734518"/>
          </a:xfrm>
          <a:custGeom>
            <a:avLst/>
            <a:gdLst>
              <a:gd name="connsiteX0" fmla="*/ 0 w 2953062"/>
              <a:gd name="connsiteY0" fmla="*/ 734518 h 734518"/>
              <a:gd name="connsiteX1" fmla="*/ 689547 w 2953062"/>
              <a:gd name="connsiteY1" fmla="*/ 329783 h 734518"/>
              <a:gd name="connsiteX2" fmla="*/ 2428406 w 2953062"/>
              <a:gd name="connsiteY2" fmla="*/ 329783 h 734518"/>
              <a:gd name="connsiteX3" fmla="*/ 2953062 w 2953062"/>
              <a:gd name="connsiteY3" fmla="*/ 0 h 734518"/>
              <a:gd name="connsiteX4" fmla="*/ 2953062 w 2953062"/>
              <a:gd name="connsiteY4" fmla="*/ 0 h 7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062" h="734518">
                <a:moveTo>
                  <a:pt x="0" y="734518"/>
                </a:moveTo>
                <a:cubicBezTo>
                  <a:pt x="142406" y="565878"/>
                  <a:pt x="284813" y="397239"/>
                  <a:pt x="689547" y="329783"/>
                </a:cubicBezTo>
                <a:cubicBezTo>
                  <a:pt x="1094281" y="262327"/>
                  <a:pt x="2051154" y="384747"/>
                  <a:pt x="2428406" y="329783"/>
                </a:cubicBezTo>
                <a:cubicBezTo>
                  <a:pt x="2805658" y="274819"/>
                  <a:pt x="2953062" y="0"/>
                  <a:pt x="2953062" y="0"/>
                </a:cubicBezTo>
                <a:lnTo>
                  <a:pt x="2953062" y="0"/>
                </a:lnTo>
              </a:path>
            </a:pathLst>
          </a:custGeom>
          <a:noFill/>
          <a:ln w="19050">
            <a:solidFill>
              <a:srgbClr val="CC33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igura a mano libera 24"/>
          <p:cNvSpPr/>
          <p:nvPr/>
        </p:nvSpPr>
        <p:spPr>
          <a:xfrm>
            <a:off x="3912424" y="3583478"/>
            <a:ext cx="3936347" cy="794478"/>
          </a:xfrm>
          <a:custGeom>
            <a:avLst/>
            <a:gdLst>
              <a:gd name="connsiteX0" fmla="*/ 3627628 w 3936347"/>
              <a:gd name="connsiteY0" fmla="*/ 0 h 794478"/>
              <a:gd name="connsiteX1" fmla="*/ 3612638 w 3936347"/>
              <a:gd name="connsiteY1" fmla="*/ 464695 h 794478"/>
              <a:gd name="connsiteX2" fmla="*/ 299812 w 3936347"/>
              <a:gd name="connsiteY2" fmla="*/ 509665 h 794478"/>
              <a:gd name="connsiteX3" fmla="*/ 359773 w 3936347"/>
              <a:gd name="connsiteY3" fmla="*/ 794478 h 79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6347" h="794478">
                <a:moveTo>
                  <a:pt x="3627628" y="0"/>
                </a:moveTo>
                <a:cubicBezTo>
                  <a:pt x="3897451" y="189875"/>
                  <a:pt x="4167274" y="379751"/>
                  <a:pt x="3612638" y="464695"/>
                </a:cubicBezTo>
                <a:cubicBezTo>
                  <a:pt x="3058002" y="549639"/>
                  <a:pt x="841956" y="454701"/>
                  <a:pt x="299812" y="509665"/>
                </a:cubicBezTo>
                <a:cubicBezTo>
                  <a:pt x="-242332" y="564629"/>
                  <a:pt x="58720" y="679553"/>
                  <a:pt x="359773" y="794478"/>
                </a:cubicBezTo>
              </a:path>
            </a:pathLst>
          </a:custGeom>
          <a:noFill/>
          <a:ln w="19050">
            <a:solidFill>
              <a:srgbClr val="CC33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ttangolo 27"/>
          <p:cNvSpPr/>
          <p:nvPr/>
        </p:nvSpPr>
        <p:spPr>
          <a:xfrm>
            <a:off x="920552" y="1412776"/>
            <a:ext cx="8208912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Input word  (contexts)      w = </a:t>
            </a:r>
            <a:r>
              <a:rPr lang="en-US" sz="2400" dirty="0" smtClean="0">
                <a:solidFill>
                  <a:srgbClr val="379937"/>
                </a:solidFill>
              </a:rPr>
              <a:t>g</a:t>
            </a:r>
            <a:r>
              <a:rPr lang="en-US" sz="2400" baseline="-25000" dirty="0" smtClean="0">
                <a:solidFill>
                  <a:srgbClr val="379937"/>
                </a:solidFill>
              </a:rPr>
              <a:t>1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379937"/>
                </a:solidFill>
              </a:rPr>
              <a:t>g</a:t>
            </a:r>
            <a:r>
              <a:rPr lang="en-US" sz="2400" baseline="-25000" dirty="0">
                <a:solidFill>
                  <a:srgbClr val="379937"/>
                </a:solidFill>
              </a:rPr>
              <a:t>2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b</a:t>
            </a:r>
            <a:r>
              <a:rPr lang="en-US" sz="2400" baseline="-25000" dirty="0">
                <a:solidFill>
                  <a:srgbClr val="00B0F0"/>
                </a:solidFill>
              </a:rPr>
              <a:t>1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b</a:t>
            </a:r>
            <a:r>
              <a:rPr lang="en-US" sz="2400" baseline="-25000" dirty="0">
                <a:solidFill>
                  <a:srgbClr val="00B0F0"/>
                </a:solidFill>
              </a:rPr>
              <a:t>2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>
                <a:solidFill>
                  <a:srgbClr val="FF0000"/>
                </a:solidFill>
              </a:rPr>
              <a:t>3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b</a:t>
            </a:r>
            <a:r>
              <a:rPr lang="en-US" sz="2400" baseline="-25000" dirty="0">
                <a:solidFill>
                  <a:srgbClr val="00B0F0"/>
                </a:solidFill>
              </a:rPr>
              <a:t>3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>
                <a:solidFill>
                  <a:srgbClr val="FF0000"/>
                </a:solidFill>
              </a:rPr>
              <a:t>4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379937"/>
                </a:solidFill>
              </a:rPr>
              <a:t>g</a:t>
            </a:r>
            <a:r>
              <a:rPr lang="en-US" sz="2400" baseline="-25000" dirty="0">
                <a:solidFill>
                  <a:srgbClr val="379937"/>
                </a:solidFill>
              </a:rPr>
              <a:t>3</a:t>
            </a:r>
            <a:r>
              <a:rPr lang="en-US" sz="2400" dirty="0" smtClean="0"/>
              <a:t>   </a:t>
            </a:r>
          </a:p>
          <a:p>
            <a:endParaRPr lang="en-US" sz="1100" dirty="0" smtClean="0"/>
          </a:p>
          <a:p>
            <a:r>
              <a:rPr lang="en-US" sz="2400" dirty="0" smtClean="0"/>
              <a:t>Run (without stacks)</a:t>
            </a:r>
          </a:p>
          <a:p>
            <a:endParaRPr lang="en-US" sz="1100" dirty="0" smtClean="0"/>
          </a:p>
          <a:p>
            <a:r>
              <a:rPr lang="it-IT" sz="2400" dirty="0" smtClean="0"/>
              <a:t>q</a:t>
            </a:r>
            <a:r>
              <a:rPr lang="it-IT" sz="2400" baseline="-25000" dirty="0" smtClean="0"/>
              <a:t>1</a:t>
            </a:r>
            <a:r>
              <a:rPr lang="it-IT" sz="2400" dirty="0" smtClean="0"/>
              <a:t>     </a:t>
            </a:r>
            <a:r>
              <a:rPr lang="en-US" sz="2400" dirty="0" smtClean="0"/>
              <a:t>q</a:t>
            </a:r>
            <a:r>
              <a:rPr lang="en-US" sz="2400" baseline="-25000" dirty="0" smtClean="0"/>
              <a:t>2</a:t>
            </a:r>
            <a:r>
              <a:rPr lang="it-IT" sz="2400" dirty="0" smtClean="0"/>
              <a:t>     </a:t>
            </a:r>
            <a:r>
              <a:rPr lang="en-US" sz="2400" dirty="0" smtClean="0"/>
              <a:t>q</a:t>
            </a:r>
            <a:r>
              <a:rPr lang="en-US" sz="2400" baseline="-25000" dirty="0" smtClean="0"/>
              <a:t>3</a:t>
            </a:r>
            <a:r>
              <a:rPr lang="it-IT" sz="2400" dirty="0" smtClean="0"/>
              <a:t>     </a:t>
            </a:r>
            <a:r>
              <a:rPr lang="en-US" sz="2400" dirty="0" smtClean="0"/>
              <a:t>q</a:t>
            </a:r>
            <a:r>
              <a:rPr lang="en-US" sz="2400" baseline="-25000" dirty="0" smtClean="0"/>
              <a:t>4</a:t>
            </a:r>
            <a:r>
              <a:rPr lang="it-IT" sz="2400" dirty="0" smtClean="0"/>
              <a:t>     </a:t>
            </a:r>
            <a:r>
              <a:rPr lang="en-US" sz="2400" dirty="0" smtClean="0"/>
              <a:t>q</a:t>
            </a:r>
            <a:r>
              <a:rPr lang="en-US" sz="2400" baseline="-25000" dirty="0" smtClean="0"/>
              <a:t>5</a:t>
            </a:r>
            <a:r>
              <a:rPr lang="it-IT" sz="2400" dirty="0" smtClean="0"/>
              <a:t>     </a:t>
            </a:r>
            <a:r>
              <a:rPr lang="en-US" sz="2400" dirty="0" smtClean="0"/>
              <a:t>q</a:t>
            </a:r>
            <a:r>
              <a:rPr lang="en-US" sz="2400" baseline="-25000" dirty="0" smtClean="0"/>
              <a:t>6</a:t>
            </a:r>
            <a:r>
              <a:rPr lang="it-IT" sz="2400" dirty="0" smtClean="0"/>
              <a:t>     </a:t>
            </a:r>
            <a:r>
              <a:rPr lang="en-US" sz="2400" dirty="0" smtClean="0"/>
              <a:t>q</a:t>
            </a:r>
            <a:r>
              <a:rPr lang="en-US" sz="2400" baseline="-25000" dirty="0" smtClean="0"/>
              <a:t>7</a:t>
            </a:r>
            <a:r>
              <a:rPr lang="it-IT" sz="2400" dirty="0" smtClean="0"/>
              <a:t>     </a:t>
            </a:r>
            <a:r>
              <a:rPr lang="en-US" sz="2400" dirty="0" smtClean="0"/>
              <a:t>q</a:t>
            </a:r>
            <a:r>
              <a:rPr lang="en-US" sz="2400" baseline="-25000" dirty="0" smtClean="0"/>
              <a:t>8</a:t>
            </a:r>
            <a:r>
              <a:rPr lang="it-IT" sz="2400" dirty="0" smtClean="0"/>
              <a:t>     </a:t>
            </a:r>
            <a:r>
              <a:rPr lang="en-US" sz="2400" dirty="0" smtClean="0"/>
              <a:t>q</a:t>
            </a:r>
            <a:r>
              <a:rPr lang="en-US" sz="2400" baseline="-25000" dirty="0" smtClean="0"/>
              <a:t>9</a:t>
            </a:r>
            <a:r>
              <a:rPr lang="it-IT" sz="2400" dirty="0" smtClean="0"/>
              <a:t>     </a:t>
            </a:r>
            <a:r>
              <a:rPr lang="en-US" sz="2400" dirty="0" smtClean="0"/>
              <a:t>q</a:t>
            </a:r>
            <a:r>
              <a:rPr lang="en-US" sz="2400" baseline="-25000" dirty="0" smtClean="0"/>
              <a:t>10</a:t>
            </a:r>
            <a:r>
              <a:rPr lang="it-IT" sz="2400" dirty="0" smtClean="0"/>
              <a:t>     </a:t>
            </a:r>
            <a:r>
              <a:rPr lang="en-US" sz="2400" dirty="0" smtClean="0"/>
              <a:t>q</a:t>
            </a:r>
            <a:r>
              <a:rPr lang="en-US" sz="2400" baseline="-25000" dirty="0" smtClean="0"/>
              <a:t>11</a:t>
            </a:r>
            <a:r>
              <a:rPr lang="en-US" sz="2400" dirty="0" smtClean="0"/>
              <a:t>        </a:t>
            </a:r>
            <a:endParaRPr lang="it-IT" sz="2400" dirty="0" smtClean="0"/>
          </a:p>
        </p:txBody>
      </p:sp>
      <p:grpSp>
        <p:nvGrpSpPr>
          <p:cNvPr id="173" name="Gruppo 172"/>
          <p:cNvGrpSpPr/>
          <p:nvPr/>
        </p:nvGrpSpPr>
        <p:grpSpPr>
          <a:xfrm>
            <a:off x="1856656" y="4797152"/>
            <a:ext cx="1810688" cy="490003"/>
            <a:chOff x="1864254" y="1946812"/>
            <a:chExt cx="1810688" cy="490003"/>
          </a:xfrm>
        </p:grpSpPr>
        <p:sp>
          <p:nvSpPr>
            <p:cNvPr id="174" name="Rectangle 4"/>
            <p:cNvSpPr>
              <a:spLocks noChangeArrowheads="1"/>
            </p:cNvSpPr>
            <p:nvPr/>
          </p:nvSpPr>
          <p:spPr bwMode="auto">
            <a:xfrm>
              <a:off x="2288704" y="1988840"/>
              <a:ext cx="1016397" cy="4479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it-IT" altLang="en-US" sz="1800"/>
            </a:p>
          </p:txBody>
        </p:sp>
        <p:sp>
          <p:nvSpPr>
            <p:cNvPr id="175" name="Oval 9"/>
            <p:cNvSpPr>
              <a:spLocks noChangeArrowheads="1"/>
            </p:cNvSpPr>
            <p:nvPr/>
          </p:nvSpPr>
          <p:spPr bwMode="auto">
            <a:xfrm>
              <a:off x="2245974" y="2162836"/>
              <a:ext cx="99748" cy="920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it-IT" altLang="en-US" sz="1800"/>
            </a:p>
          </p:txBody>
        </p:sp>
        <p:cxnSp>
          <p:nvCxnSpPr>
            <p:cNvPr id="176" name="AutoShape 16"/>
            <p:cNvCxnSpPr>
              <a:cxnSpLocks noChangeShapeType="1"/>
            </p:cNvCxnSpPr>
            <p:nvPr/>
          </p:nvCxnSpPr>
          <p:spPr bwMode="auto">
            <a:xfrm flipV="1">
              <a:off x="2343935" y="2200854"/>
              <a:ext cx="880873" cy="11974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7" name="Text Box 20"/>
            <p:cNvSpPr txBox="1">
              <a:spLocks noChangeArrowheads="1"/>
            </p:cNvSpPr>
            <p:nvPr/>
          </p:nvSpPr>
          <p:spPr bwMode="auto">
            <a:xfrm>
              <a:off x="2598094" y="1946812"/>
              <a:ext cx="3273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 smtClean="0">
                  <a:solidFill>
                    <a:srgbClr val="379937"/>
                  </a:solidFill>
                </a:rPr>
                <a:t>g</a:t>
              </a:r>
              <a:r>
                <a:rPr lang="en-US" altLang="en-US" sz="1200" baseline="-25000" dirty="0">
                  <a:solidFill>
                    <a:srgbClr val="379937"/>
                  </a:solidFill>
                </a:rPr>
                <a:t>3</a:t>
              </a:r>
              <a:endParaRPr lang="en-US" altLang="en-US" sz="1800" dirty="0">
                <a:solidFill>
                  <a:srgbClr val="379937"/>
                </a:solidFill>
              </a:endParaRPr>
            </a:p>
          </p:txBody>
        </p:sp>
        <p:sp>
          <p:nvSpPr>
            <p:cNvPr id="178" name="Text Box 85"/>
            <p:cNvSpPr txBox="1">
              <a:spLocks noChangeArrowheads="1"/>
            </p:cNvSpPr>
            <p:nvPr/>
          </p:nvSpPr>
          <p:spPr bwMode="auto">
            <a:xfrm>
              <a:off x="1864254" y="1946812"/>
              <a:ext cx="3850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 smtClean="0"/>
                <a:t>q</a:t>
              </a:r>
              <a:r>
                <a:rPr lang="en-US" altLang="en-US" sz="1200" baseline="-25000" dirty="0" smtClean="0"/>
                <a:t>10</a:t>
              </a:r>
              <a:endParaRPr lang="en-US" altLang="en-US" sz="1800" dirty="0"/>
            </a:p>
          </p:txBody>
        </p:sp>
        <p:sp>
          <p:nvSpPr>
            <p:cNvPr id="179" name="Text Box 106"/>
            <p:cNvSpPr txBox="1">
              <a:spLocks noChangeArrowheads="1"/>
            </p:cNvSpPr>
            <p:nvPr/>
          </p:nvSpPr>
          <p:spPr bwMode="auto">
            <a:xfrm>
              <a:off x="3289900" y="2018820"/>
              <a:ext cx="3850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 smtClean="0"/>
                <a:t>q</a:t>
              </a:r>
              <a:r>
                <a:rPr lang="en-US" altLang="en-US" sz="1200" baseline="-25000" dirty="0" smtClean="0"/>
                <a:t>11</a:t>
              </a:r>
            </a:p>
          </p:txBody>
        </p:sp>
        <p:sp>
          <p:nvSpPr>
            <p:cNvPr id="180" name="Oval 9"/>
            <p:cNvSpPr>
              <a:spLocks noChangeArrowheads="1"/>
            </p:cNvSpPr>
            <p:nvPr/>
          </p:nvSpPr>
          <p:spPr bwMode="auto">
            <a:xfrm>
              <a:off x="3239798" y="2154817"/>
              <a:ext cx="99748" cy="920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it-IT" altLang="en-US" sz="1800"/>
            </a:p>
          </p:txBody>
        </p:sp>
      </p:grpSp>
      <p:grpSp>
        <p:nvGrpSpPr>
          <p:cNvPr id="181" name="Gruppo 180"/>
          <p:cNvGrpSpPr/>
          <p:nvPr/>
        </p:nvGrpSpPr>
        <p:grpSpPr>
          <a:xfrm>
            <a:off x="4035464" y="4725144"/>
            <a:ext cx="1637616" cy="576064"/>
            <a:chOff x="1940712" y="1860751"/>
            <a:chExt cx="1637616" cy="576064"/>
          </a:xfrm>
        </p:grpSpPr>
        <p:sp>
          <p:nvSpPr>
            <p:cNvPr id="182" name="Rectangle 4"/>
            <p:cNvSpPr>
              <a:spLocks noChangeArrowheads="1"/>
            </p:cNvSpPr>
            <p:nvPr/>
          </p:nvSpPr>
          <p:spPr bwMode="auto">
            <a:xfrm>
              <a:off x="2288704" y="1988840"/>
              <a:ext cx="1016397" cy="4479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it-IT" altLang="en-US" sz="1800"/>
            </a:p>
          </p:txBody>
        </p:sp>
        <p:sp>
          <p:nvSpPr>
            <p:cNvPr id="183" name="Oval 9"/>
            <p:cNvSpPr>
              <a:spLocks noChangeArrowheads="1"/>
            </p:cNvSpPr>
            <p:nvPr/>
          </p:nvSpPr>
          <p:spPr bwMode="auto">
            <a:xfrm>
              <a:off x="2245974" y="2162836"/>
              <a:ext cx="99748" cy="920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it-IT" altLang="en-US" sz="1800"/>
            </a:p>
          </p:txBody>
        </p:sp>
        <p:cxnSp>
          <p:nvCxnSpPr>
            <p:cNvPr id="184" name="AutoShape 16"/>
            <p:cNvCxnSpPr>
              <a:cxnSpLocks noChangeShapeType="1"/>
            </p:cNvCxnSpPr>
            <p:nvPr/>
          </p:nvCxnSpPr>
          <p:spPr bwMode="auto">
            <a:xfrm flipV="1">
              <a:off x="2343935" y="2200854"/>
              <a:ext cx="880873" cy="11974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5" name="Text Box 20"/>
            <p:cNvSpPr txBox="1">
              <a:spLocks noChangeArrowheads="1"/>
            </p:cNvSpPr>
            <p:nvPr/>
          </p:nvSpPr>
          <p:spPr bwMode="auto">
            <a:xfrm>
              <a:off x="2598094" y="1946812"/>
              <a:ext cx="29367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 smtClean="0">
                  <a:solidFill>
                    <a:srgbClr val="FF0000"/>
                  </a:solidFill>
                </a:rPr>
                <a:t>r</a:t>
              </a:r>
              <a:r>
                <a:rPr lang="en-US" altLang="en-US" sz="1200" baseline="-25000" dirty="0">
                  <a:solidFill>
                    <a:srgbClr val="FF0000"/>
                  </a:solidFill>
                </a:rPr>
                <a:t>3</a:t>
              </a:r>
              <a:endParaRPr lang="en-US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86" name="Text Box 85"/>
            <p:cNvSpPr txBox="1">
              <a:spLocks noChangeArrowheads="1"/>
            </p:cNvSpPr>
            <p:nvPr/>
          </p:nvSpPr>
          <p:spPr bwMode="auto">
            <a:xfrm>
              <a:off x="1940712" y="2133793"/>
              <a:ext cx="3273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 smtClean="0"/>
                <a:t>q</a:t>
              </a:r>
              <a:r>
                <a:rPr lang="en-US" altLang="en-US" sz="1200" baseline="-25000" dirty="0" smtClean="0"/>
                <a:t>7</a:t>
              </a:r>
              <a:endParaRPr lang="en-US" altLang="en-US" sz="1800" dirty="0"/>
            </a:p>
          </p:txBody>
        </p:sp>
        <p:sp>
          <p:nvSpPr>
            <p:cNvPr id="187" name="Text Box 106"/>
            <p:cNvSpPr txBox="1">
              <a:spLocks noChangeArrowheads="1"/>
            </p:cNvSpPr>
            <p:nvPr/>
          </p:nvSpPr>
          <p:spPr bwMode="auto">
            <a:xfrm>
              <a:off x="3250994" y="1860751"/>
              <a:ext cx="3273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 smtClean="0"/>
                <a:t>q</a:t>
              </a:r>
              <a:r>
                <a:rPr lang="en-US" altLang="en-US" sz="1200" baseline="-25000" dirty="0" smtClean="0"/>
                <a:t>8</a:t>
              </a:r>
              <a:endParaRPr lang="en-US" altLang="en-US" sz="1800" dirty="0"/>
            </a:p>
          </p:txBody>
        </p:sp>
        <p:sp>
          <p:nvSpPr>
            <p:cNvPr id="188" name="Oval 9"/>
            <p:cNvSpPr>
              <a:spLocks noChangeArrowheads="1"/>
            </p:cNvSpPr>
            <p:nvPr/>
          </p:nvSpPr>
          <p:spPr bwMode="auto">
            <a:xfrm>
              <a:off x="3239798" y="2154817"/>
              <a:ext cx="99748" cy="920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it-IT" altLang="en-US" sz="1800"/>
            </a:p>
          </p:txBody>
        </p:sp>
      </p:grpSp>
      <p:grpSp>
        <p:nvGrpSpPr>
          <p:cNvPr id="189" name="Gruppo 188"/>
          <p:cNvGrpSpPr/>
          <p:nvPr/>
        </p:nvGrpSpPr>
        <p:grpSpPr>
          <a:xfrm>
            <a:off x="4016896" y="5441743"/>
            <a:ext cx="1695324" cy="507537"/>
            <a:chOff x="1940712" y="1929278"/>
            <a:chExt cx="1695324" cy="507537"/>
          </a:xfrm>
        </p:grpSpPr>
        <p:sp>
          <p:nvSpPr>
            <p:cNvPr id="190" name="Rectangle 4"/>
            <p:cNvSpPr>
              <a:spLocks noChangeArrowheads="1"/>
            </p:cNvSpPr>
            <p:nvPr/>
          </p:nvSpPr>
          <p:spPr bwMode="auto">
            <a:xfrm>
              <a:off x="2288704" y="1988840"/>
              <a:ext cx="1016397" cy="4479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it-IT" altLang="en-US" sz="1800"/>
            </a:p>
          </p:txBody>
        </p:sp>
        <p:sp>
          <p:nvSpPr>
            <p:cNvPr id="191" name="Oval 9"/>
            <p:cNvSpPr>
              <a:spLocks noChangeArrowheads="1"/>
            </p:cNvSpPr>
            <p:nvPr/>
          </p:nvSpPr>
          <p:spPr bwMode="auto">
            <a:xfrm>
              <a:off x="2245974" y="2162836"/>
              <a:ext cx="99748" cy="920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it-IT" altLang="en-US" sz="1800"/>
            </a:p>
          </p:txBody>
        </p:sp>
        <p:cxnSp>
          <p:nvCxnSpPr>
            <p:cNvPr id="192" name="AutoShape 16"/>
            <p:cNvCxnSpPr>
              <a:cxnSpLocks noChangeShapeType="1"/>
            </p:cNvCxnSpPr>
            <p:nvPr/>
          </p:nvCxnSpPr>
          <p:spPr bwMode="auto">
            <a:xfrm flipV="1">
              <a:off x="2343935" y="2200854"/>
              <a:ext cx="880873" cy="11974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3" name="Text Box 20"/>
            <p:cNvSpPr txBox="1">
              <a:spLocks noChangeArrowheads="1"/>
            </p:cNvSpPr>
            <p:nvPr/>
          </p:nvSpPr>
          <p:spPr bwMode="auto">
            <a:xfrm>
              <a:off x="2598094" y="1946812"/>
              <a:ext cx="29367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 smtClean="0">
                  <a:solidFill>
                    <a:srgbClr val="FF0000"/>
                  </a:solidFill>
                </a:rPr>
                <a:t>r</a:t>
              </a:r>
              <a:r>
                <a:rPr lang="en-US" altLang="en-US" sz="1200" baseline="-25000" dirty="0">
                  <a:solidFill>
                    <a:srgbClr val="FF0000"/>
                  </a:solidFill>
                </a:rPr>
                <a:t>4</a:t>
              </a:r>
              <a:endParaRPr lang="en-US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94" name="Text Box 85"/>
            <p:cNvSpPr txBox="1">
              <a:spLocks noChangeArrowheads="1"/>
            </p:cNvSpPr>
            <p:nvPr/>
          </p:nvSpPr>
          <p:spPr bwMode="auto">
            <a:xfrm>
              <a:off x="1940712" y="2133793"/>
              <a:ext cx="3273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 smtClean="0"/>
                <a:t>q</a:t>
              </a:r>
              <a:r>
                <a:rPr lang="en-US" altLang="en-US" sz="1200" baseline="-25000" dirty="0" smtClean="0"/>
                <a:t>9</a:t>
              </a:r>
              <a:endParaRPr lang="en-US" altLang="en-US" sz="1800" dirty="0"/>
            </a:p>
          </p:txBody>
        </p:sp>
        <p:sp>
          <p:nvSpPr>
            <p:cNvPr id="195" name="Text Box 106"/>
            <p:cNvSpPr txBox="1">
              <a:spLocks noChangeArrowheads="1"/>
            </p:cNvSpPr>
            <p:nvPr/>
          </p:nvSpPr>
          <p:spPr bwMode="auto">
            <a:xfrm>
              <a:off x="3250994" y="1929278"/>
              <a:ext cx="3850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 smtClean="0"/>
                <a:t>q</a:t>
              </a:r>
              <a:r>
                <a:rPr lang="en-US" altLang="en-US" sz="1200" baseline="-25000" dirty="0" smtClean="0"/>
                <a:t>10</a:t>
              </a:r>
              <a:endParaRPr lang="en-US" altLang="en-US" sz="1800" dirty="0"/>
            </a:p>
          </p:txBody>
        </p:sp>
        <p:sp>
          <p:nvSpPr>
            <p:cNvPr id="196" name="Oval 9"/>
            <p:cNvSpPr>
              <a:spLocks noChangeArrowheads="1"/>
            </p:cNvSpPr>
            <p:nvPr/>
          </p:nvSpPr>
          <p:spPr bwMode="auto">
            <a:xfrm>
              <a:off x="3239798" y="2154817"/>
              <a:ext cx="99748" cy="920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it-IT" altLang="en-US" sz="1800"/>
            </a:p>
          </p:txBody>
        </p:sp>
      </p:grpSp>
      <p:grpSp>
        <p:nvGrpSpPr>
          <p:cNvPr id="197" name="Gruppo 196"/>
          <p:cNvGrpSpPr/>
          <p:nvPr/>
        </p:nvGrpSpPr>
        <p:grpSpPr>
          <a:xfrm>
            <a:off x="6090614" y="4107052"/>
            <a:ext cx="1637616" cy="546084"/>
            <a:chOff x="1940712" y="1890731"/>
            <a:chExt cx="1637616" cy="546084"/>
          </a:xfrm>
        </p:grpSpPr>
        <p:sp>
          <p:nvSpPr>
            <p:cNvPr id="198" name="Rectangle 4"/>
            <p:cNvSpPr>
              <a:spLocks noChangeArrowheads="1"/>
            </p:cNvSpPr>
            <p:nvPr/>
          </p:nvSpPr>
          <p:spPr bwMode="auto">
            <a:xfrm>
              <a:off x="2288704" y="1988840"/>
              <a:ext cx="1016397" cy="4479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it-IT" altLang="en-US" sz="1800"/>
            </a:p>
          </p:txBody>
        </p:sp>
        <p:sp>
          <p:nvSpPr>
            <p:cNvPr id="199" name="Oval 9"/>
            <p:cNvSpPr>
              <a:spLocks noChangeArrowheads="1"/>
            </p:cNvSpPr>
            <p:nvPr/>
          </p:nvSpPr>
          <p:spPr bwMode="auto">
            <a:xfrm>
              <a:off x="2245974" y="2162836"/>
              <a:ext cx="99748" cy="920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it-IT" altLang="en-US" sz="1800"/>
            </a:p>
          </p:txBody>
        </p:sp>
        <p:cxnSp>
          <p:nvCxnSpPr>
            <p:cNvPr id="200" name="AutoShape 16"/>
            <p:cNvCxnSpPr>
              <a:cxnSpLocks noChangeShapeType="1"/>
            </p:cNvCxnSpPr>
            <p:nvPr/>
          </p:nvCxnSpPr>
          <p:spPr bwMode="auto">
            <a:xfrm flipV="1">
              <a:off x="2343935" y="2200854"/>
              <a:ext cx="880873" cy="11974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1" name="Text Box 20"/>
            <p:cNvSpPr txBox="1">
              <a:spLocks noChangeArrowheads="1"/>
            </p:cNvSpPr>
            <p:nvPr/>
          </p:nvSpPr>
          <p:spPr bwMode="auto">
            <a:xfrm>
              <a:off x="2598094" y="1946812"/>
              <a:ext cx="3273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 smtClean="0">
                  <a:solidFill>
                    <a:srgbClr val="00B0F0"/>
                  </a:solidFill>
                </a:rPr>
                <a:t>b</a:t>
              </a:r>
              <a:r>
                <a:rPr lang="en-US" altLang="en-US" sz="1200" baseline="-25000" dirty="0">
                  <a:solidFill>
                    <a:srgbClr val="00B0F0"/>
                  </a:solidFill>
                </a:rPr>
                <a:t>2</a:t>
              </a:r>
              <a:endParaRPr lang="en-US" altLang="en-US" sz="1800" dirty="0">
                <a:solidFill>
                  <a:srgbClr val="00B0F0"/>
                </a:solidFill>
              </a:endParaRPr>
            </a:p>
          </p:txBody>
        </p:sp>
        <p:sp>
          <p:nvSpPr>
            <p:cNvPr id="202" name="Text Box 85"/>
            <p:cNvSpPr txBox="1">
              <a:spLocks noChangeArrowheads="1"/>
            </p:cNvSpPr>
            <p:nvPr/>
          </p:nvSpPr>
          <p:spPr bwMode="auto">
            <a:xfrm>
              <a:off x="1940712" y="1890731"/>
              <a:ext cx="3273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 smtClean="0"/>
                <a:t>q</a:t>
              </a:r>
              <a:r>
                <a:rPr lang="en-US" altLang="en-US" sz="1200" baseline="-25000" dirty="0" smtClean="0"/>
                <a:t>6</a:t>
              </a:r>
              <a:endParaRPr lang="en-US" altLang="en-US" sz="1800" dirty="0"/>
            </a:p>
          </p:txBody>
        </p:sp>
        <p:sp>
          <p:nvSpPr>
            <p:cNvPr id="203" name="Text Box 106"/>
            <p:cNvSpPr txBox="1">
              <a:spLocks noChangeArrowheads="1"/>
            </p:cNvSpPr>
            <p:nvPr/>
          </p:nvSpPr>
          <p:spPr bwMode="auto">
            <a:xfrm>
              <a:off x="3250994" y="1890731"/>
              <a:ext cx="3273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 smtClean="0"/>
                <a:t>q</a:t>
              </a:r>
              <a:r>
                <a:rPr lang="en-US" altLang="en-US" sz="1200" baseline="-25000" dirty="0"/>
                <a:t>7</a:t>
              </a:r>
              <a:endParaRPr lang="en-US" altLang="en-US" sz="1800" dirty="0"/>
            </a:p>
          </p:txBody>
        </p:sp>
        <p:sp>
          <p:nvSpPr>
            <p:cNvPr id="204" name="Oval 9"/>
            <p:cNvSpPr>
              <a:spLocks noChangeArrowheads="1"/>
            </p:cNvSpPr>
            <p:nvPr/>
          </p:nvSpPr>
          <p:spPr bwMode="auto">
            <a:xfrm>
              <a:off x="3239798" y="2154817"/>
              <a:ext cx="99748" cy="920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it-IT" altLang="en-US" sz="1800"/>
            </a:p>
          </p:txBody>
        </p:sp>
      </p:grpSp>
      <p:grpSp>
        <p:nvGrpSpPr>
          <p:cNvPr id="205" name="Gruppo 204"/>
          <p:cNvGrpSpPr/>
          <p:nvPr/>
        </p:nvGrpSpPr>
        <p:grpSpPr>
          <a:xfrm>
            <a:off x="6094668" y="4755124"/>
            <a:ext cx="1637616" cy="546084"/>
            <a:chOff x="1940712" y="1890731"/>
            <a:chExt cx="1637616" cy="546084"/>
          </a:xfrm>
        </p:grpSpPr>
        <p:sp>
          <p:nvSpPr>
            <p:cNvPr id="206" name="Rectangle 4"/>
            <p:cNvSpPr>
              <a:spLocks noChangeArrowheads="1"/>
            </p:cNvSpPr>
            <p:nvPr/>
          </p:nvSpPr>
          <p:spPr bwMode="auto">
            <a:xfrm>
              <a:off x="2288704" y="1988840"/>
              <a:ext cx="1016397" cy="4479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it-IT" altLang="en-US" sz="1800"/>
            </a:p>
          </p:txBody>
        </p:sp>
        <p:sp>
          <p:nvSpPr>
            <p:cNvPr id="207" name="Oval 9"/>
            <p:cNvSpPr>
              <a:spLocks noChangeArrowheads="1"/>
            </p:cNvSpPr>
            <p:nvPr/>
          </p:nvSpPr>
          <p:spPr bwMode="auto">
            <a:xfrm>
              <a:off x="2245974" y="2162836"/>
              <a:ext cx="99748" cy="920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it-IT" altLang="en-US" sz="1800"/>
            </a:p>
          </p:txBody>
        </p:sp>
        <p:cxnSp>
          <p:nvCxnSpPr>
            <p:cNvPr id="208" name="AutoShape 16"/>
            <p:cNvCxnSpPr>
              <a:cxnSpLocks noChangeShapeType="1"/>
            </p:cNvCxnSpPr>
            <p:nvPr/>
          </p:nvCxnSpPr>
          <p:spPr bwMode="auto">
            <a:xfrm flipV="1">
              <a:off x="2343935" y="2200854"/>
              <a:ext cx="880873" cy="11974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9" name="Text Box 20"/>
            <p:cNvSpPr txBox="1">
              <a:spLocks noChangeArrowheads="1"/>
            </p:cNvSpPr>
            <p:nvPr/>
          </p:nvSpPr>
          <p:spPr bwMode="auto">
            <a:xfrm>
              <a:off x="2598094" y="1946812"/>
              <a:ext cx="3273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 smtClean="0">
                  <a:solidFill>
                    <a:srgbClr val="00B0F0"/>
                  </a:solidFill>
                </a:rPr>
                <a:t>b</a:t>
              </a:r>
              <a:r>
                <a:rPr lang="en-US" altLang="en-US" sz="1200" baseline="-25000" dirty="0">
                  <a:solidFill>
                    <a:srgbClr val="00B0F0"/>
                  </a:solidFill>
                </a:rPr>
                <a:t>3</a:t>
              </a:r>
              <a:endParaRPr lang="en-US" altLang="en-US" sz="1800" dirty="0">
                <a:solidFill>
                  <a:srgbClr val="00B0F0"/>
                </a:solidFill>
              </a:endParaRPr>
            </a:p>
          </p:txBody>
        </p:sp>
        <p:sp>
          <p:nvSpPr>
            <p:cNvPr id="210" name="Text Box 85"/>
            <p:cNvSpPr txBox="1">
              <a:spLocks noChangeArrowheads="1"/>
            </p:cNvSpPr>
            <p:nvPr/>
          </p:nvSpPr>
          <p:spPr bwMode="auto">
            <a:xfrm>
              <a:off x="1940712" y="1890731"/>
              <a:ext cx="3273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 smtClean="0"/>
                <a:t>q</a:t>
              </a:r>
              <a:r>
                <a:rPr lang="en-US" altLang="en-US" sz="1200" baseline="-25000" dirty="0" smtClean="0"/>
                <a:t>8</a:t>
              </a:r>
              <a:endParaRPr lang="en-US" altLang="en-US" sz="1800" dirty="0"/>
            </a:p>
          </p:txBody>
        </p:sp>
        <p:sp>
          <p:nvSpPr>
            <p:cNvPr id="211" name="Text Box 106"/>
            <p:cNvSpPr txBox="1">
              <a:spLocks noChangeArrowheads="1"/>
            </p:cNvSpPr>
            <p:nvPr/>
          </p:nvSpPr>
          <p:spPr bwMode="auto">
            <a:xfrm>
              <a:off x="3250994" y="1943792"/>
              <a:ext cx="3273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 smtClean="0"/>
                <a:t>q</a:t>
              </a:r>
              <a:r>
                <a:rPr lang="en-US" altLang="en-US" sz="1200" baseline="-25000" dirty="0"/>
                <a:t>9</a:t>
              </a:r>
              <a:endParaRPr lang="en-US" altLang="en-US" sz="1800" dirty="0"/>
            </a:p>
          </p:txBody>
        </p:sp>
        <p:sp>
          <p:nvSpPr>
            <p:cNvPr id="212" name="Oval 9"/>
            <p:cNvSpPr>
              <a:spLocks noChangeArrowheads="1"/>
            </p:cNvSpPr>
            <p:nvPr/>
          </p:nvSpPr>
          <p:spPr bwMode="auto">
            <a:xfrm>
              <a:off x="3239798" y="2154817"/>
              <a:ext cx="99748" cy="920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it-IT" altLang="en-US" sz="1800"/>
            </a:p>
          </p:txBody>
        </p:sp>
      </p:grpSp>
      <p:grpSp>
        <p:nvGrpSpPr>
          <p:cNvPr id="240" name="Gruppo 239"/>
          <p:cNvGrpSpPr/>
          <p:nvPr/>
        </p:nvGrpSpPr>
        <p:grpSpPr>
          <a:xfrm>
            <a:off x="1280592" y="2348880"/>
            <a:ext cx="7096946" cy="432048"/>
            <a:chOff x="1280592" y="2348880"/>
            <a:chExt cx="7096946" cy="432048"/>
          </a:xfrm>
        </p:grpSpPr>
        <p:cxnSp>
          <p:nvCxnSpPr>
            <p:cNvPr id="30" name="Connettore 2 29"/>
            <p:cNvCxnSpPr/>
            <p:nvPr/>
          </p:nvCxnSpPr>
          <p:spPr>
            <a:xfrm>
              <a:off x="1295106" y="2752462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ttangolo 30"/>
            <p:cNvSpPr/>
            <p:nvPr/>
          </p:nvSpPr>
          <p:spPr>
            <a:xfrm>
              <a:off x="1280592" y="2348880"/>
              <a:ext cx="3754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379937"/>
                  </a:solidFill>
                </a:rPr>
                <a:t>g</a:t>
              </a:r>
              <a:r>
                <a:rPr lang="en-US" baseline="-25000" dirty="0">
                  <a:solidFill>
                    <a:srgbClr val="379937"/>
                  </a:solidFill>
                </a:rPr>
                <a:t>1</a:t>
              </a:r>
              <a:endParaRPr lang="en-US" dirty="0"/>
            </a:p>
          </p:txBody>
        </p:sp>
        <p:cxnSp>
          <p:nvCxnSpPr>
            <p:cNvPr id="216" name="Connettore 2 215"/>
            <p:cNvCxnSpPr/>
            <p:nvPr/>
          </p:nvCxnSpPr>
          <p:spPr>
            <a:xfrm>
              <a:off x="2807274" y="2752462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Rettangolo 216"/>
            <p:cNvSpPr/>
            <p:nvPr/>
          </p:nvSpPr>
          <p:spPr>
            <a:xfrm>
              <a:off x="2792760" y="2348880"/>
              <a:ext cx="4010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379937"/>
                  </a:solidFill>
                </a:rPr>
                <a:t>g</a:t>
              </a:r>
              <a:r>
                <a:rPr lang="en-US" baseline="-25000" dirty="0" smtClean="0">
                  <a:solidFill>
                    <a:srgbClr val="379937"/>
                  </a:solidFill>
                </a:rPr>
                <a:t>2</a:t>
              </a:r>
              <a:endParaRPr lang="en-US" dirty="0"/>
            </a:p>
          </p:txBody>
        </p:sp>
        <p:cxnSp>
          <p:nvCxnSpPr>
            <p:cNvPr id="218" name="Connettore 2 217"/>
            <p:cNvCxnSpPr/>
            <p:nvPr/>
          </p:nvCxnSpPr>
          <p:spPr>
            <a:xfrm>
              <a:off x="7990980" y="2747240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Rettangolo 218"/>
            <p:cNvSpPr/>
            <p:nvPr/>
          </p:nvSpPr>
          <p:spPr>
            <a:xfrm>
              <a:off x="7976466" y="2348880"/>
              <a:ext cx="4010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379937"/>
                  </a:solidFill>
                </a:rPr>
                <a:t>g</a:t>
              </a:r>
              <a:r>
                <a:rPr lang="en-US" baseline="-25000" dirty="0" smtClean="0">
                  <a:solidFill>
                    <a:srgbClr val="379937"/>
                  </a:solidFill>
                </a:rPr>
                <a:t>3</a:t>
              </a:r>
              <a:endParaRPr lang="en-US" dirty="0"/>
            </a:p>
          </p:txBody>
        </p:sp>
        <p:cxnSp>
          <p:nvCxnSpPr>
            <p:cNvPr id="220" name="Connettore 2 219"/>
            <p:cNvCxnSpPr/>
            <p:nvPr/>
          </p:nvCxnSpPr>
          <p:spPr>
            <a:xfrm>
              <a:off x="2071810" y="2751900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Rettangolo 220"/>
            <p:cNvSpPr/>
            <p:nvPr/>
          </p:nvSpPr>
          <p:spPr>
            <a:xfrm>
              <a:off x="2057296" y="2362832"/>
              <a:ext cx="3754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</a:t>
              </a:r>
              <a:r>
                <a:rPr lang="en-US" baseline="-25000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22" name="Connettore 2 221"/>
            <p:cNvCxnSpPr/>
            <p:nvPr/>
          </p:nvCxnSpPr>
          <p:spPr>
            <a:xfrm>
              <a:off x="4275030" y="2766976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Rettangolo 222"/>
            <p:cNvSpPr/>
            <p:nvPr/>
          </p:nvSpPr>
          <p:spPr>
            <a:xfrm>
              <a:off x="4260516" y="2377908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</a:t>
              </a:r>
              <a:r>
                <a:rPr lang="en-US" baseline="-25000" dirty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24" name="Connettore 2 223"/>
            <p:cNvCxnSpPr/>
            <p:nvPr/>
          </p:nvCxnSpPr>
          <p:spPr>
            <a:xfrm>
              <a:off x="5744218" y="2766976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Rettangolo 224"/>
            <p:cNvSpPr/>
            <p:nvPr/>
          </p:nvSpPr>
          <p:spPr>
            <a:xfrm>
              <a:off x="5729704" y="2377908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</a:t>
              </a:r>
              <a:r>
                <a:rPr lang="en-US" baseline="-25000" dirty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26" name="Connettore 2 225"/>
            <p:cNvCxnSpPr/>
            <p:nvPr/>
          </p:nvCxnSpPr>
          <p:spPr>
            <a:xfrm>
              <a:off x="7199762" y="2752462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Rettangolo 226"/>
            <p:cNvSpPr/>
            <p:nvPr/>
          </p:nvSpPr>
          <p:spPr>
            <a:xfrm>
              <a:off x="7185248" y="2363394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</a:t>
              </a:r>
              <a:r>
                <a:rPr lang="en-US" baseline="-25000" dirty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28" name="Connettore 2 227"/>
            <p:cNvCxnSpPr/>
            <p:nvPr/>
          </p:nvCxnSpPr>
          <p:spPr>
            <a:xfrm>
              <a:off x="3511970" y="2752462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ettangolo 228"/>
            <p:cNvSpPr/>
            <p:nvPr/>
          </p:nvSpPr>
          <p:spPr>
            <a:xfrm>
              <a:off x="3440832" y="2397082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b</a:t>
              </a:r>
              <a:r>
                <a:rPr lang="en-US" baseline="-25000" dirty="0" smtClean="0">
                  <a:solidFill>
                    <a:srgbClr val="00B0F0"/>
                  </a:solidFill>
                </a:rPr>
                <a:t>1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230" name="Connettore 2 229"/>
            <p:cNvCxnSpPr/>
            <p:nvPr/>
          </p:nvCxnSpPr>
          <p:spPr>
            <a:xfrm>
              <a:off x="5025008" y="2747802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Rettangolo 230"/>
            <p:cNvSpPr/>
            <p:nvPr/>
          </p:nvSpPr>
          <p:spPr>
            <a:xfrm>
              <a:off x="4940522" y="237790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b</a:t>
              </a:r>
              <a:r>
                <a:rPr lang="en-US" baseline="-25000" dirty="0">
                  <a:solidFill>
                    <a:srgbClr val="00B0F0"/>
                  </a:solidFill>
                </a:rPr>
                <a:t>2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232" name="Connettore 2 231"/>
            <p:cNvCxnSpPr/>
            <p:nvPr/>
          </p:nvCxnSpPr>
          <p:spPr>
            <a:xfrm>
              <a:off x="6492160" y="2780928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Rettangolo 232"/>
            <p:cNvSpPr/>
            <p:nvPr/>
          </p:nvSpPr>
          <p:spPr>
            <a:xfrm>
              <a:off x="6407674" y="241103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b</a:t>
              </a:r>
              <a:r>
                <a:rPr lang="en-US" baseline="-25000" dirty="0" smtClean="0">
                  <a:solidFill>
                    <a:srgbClr val="00B0F0"/>
                  </a:solidFill>
                </a:rPr>
                <a:t>3</a:t>
              </a:r>
              <a:endParaRPr lang="en-US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234" name="AutoShape 59"/>
          <p:cNvCxnSpPr>
            <a:cxnSpLocks noChangeShapeType="1"/>
          </p:cNvCxnSpPr>
          <p:nvPr/>
        </p:nvCxnSpPr>
        <p:spPr bwMode="auto">
          <a:xfrm>
            <a:off x="5529064" y="4408084"/>
            <a:ext cx="760072" cy="0"/>
          </a:xfrm>
          <a:prstGeom prst="straightConnector1">
            <a:avLst/>
          </a:prstGeom>
          <a:noFill/>
          <a:ln w="19050">
            <a:solidFill>
              <a:srgbClr val="CC3399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" name="AutoShape 59"/>
          <p:cNvCxnSpPr>
            <a:cxnSpLocks noChangeShapeType="1"/>
          </p:cNvCxnSpPr>
          <p:nvPr/>
        </p:nvCxnSpPr>
        <p:spPr bwMode="auto">
          <a:xfrm>
            <a:off x="5529064" y="5070670"/>
            <a:ext cx="760072" cy="0"/>
          </a:xfrm>
          <a:prstGeom prst="straightConnector1">
            <a:avLst/>
          </a:prstGeom>
          <a:noFill/>
          <a:ln w="19050">
            <a:solidFill>
              <a:srgbClr val="CC3399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7" name="Figura a mano libera 236"/>
          <p:cNvSpPr/>
          <p:nvPr/>
        </p:nvSpPr>
        <p:spPr>
          <a:xfrm>
            <a:off x="3944888" y="5086121"/>
            <a:ext cx="3936347" cy="575127"/>
          </a:xfrm>
          <a:custGeom>
            <a:avLst/>
            <a:gdLst>
              <a:gd name="connsiteX0" fmla="*/ 3627628 w 3936347"/>
              <a:gd name="connsiteY0" fmla="*/ 0 h 794478"/>
              <a:gd name="connsiteX1" fmla="*/ 3612638 w 3936347"/>
              <a:gd name="connsiteY1" fmla="*/ 464695 h 794478"/>
              <a:gd name="connsiteX2" fmla="*/ 299812 w 3936347"/>
              <a:gd name="connsiteY2" fmla="*/ 509665 h 794478"/>
              <a:gd name="connsiteX3" fmla="*/ 359773 w 3936347"/>
              <a:gd name="connsiteY3" fmla="*/ 794478 h 79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6347" h="794478">
                <a:moveTo>
                  <a:pt x="3627628" y="0"/>
                </a:moveTo>
                <a:cubicBezTo>
                  <a:pt x="3897451" y="189875"/>
                  <a:pt x="4167274" y="379751"/>
                  <a:pt x="3612638" y="464695"/>
                </a:cubicBezTo>
                <a:cubicBezTo>
                  <a:pt x="3058002" y="549639"/>
                  <a:pt x="841956" y="454701"/>
                  <a:pt x="299812" y="509665"/>
                </a:cubicBezTo>
                <a:cubicBezTo>
                  <a:pt x="-242332" y="564629"/>
                  <a:pt x="58720" y="679553"/>
                  <a:pt x="359773" y="794478"/>
                </a:cubicBezTo>
              </a:path>
            </a:pathLst>
          </a:custGeom>
          <a:noFill/>
          <a:ln w="19050">
            <a:solidFill>
              <a:srgbClr val="CC33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Figura a mano libera 237"/>
          <p:cNvSpPr/>
          <p:nvPr/>
        </p:nvSpPr>
        <p:spPr>
          <a:xfrm>
            <a:off x="3944888" y="4438049"/>
            <a:ext cx="3936347" cy="575127"/>
          </a:xfrm>
          <a:custGeom>
            <a:avLst/>
            <a:gdLst>
              <a:gd name="connsiteX0" fmla="*/ 3627628 w 3936347"/>
              <a:gd name="connsiteY0" fmla="*/ 0 h 794478"/>
              <a:gd name="connsiteX1" fmla="*/ 3612638 w 3936347"/>
              <a:gd name="connsiteY1" fmla="*/ 464695 h 794478"/>
              <a:gd name="connsiteX2" fmla="*/ 299812 w 3936347"/>
              <a:gd name="connsiteY2" fmla="*/ 509665 h 794478"/>
              <a:gd name="connsiteX3" fmla="*/ 359773 w 3936347"/>
              <a:gd name="connsiteY3" fmla="*/ 794478 h 79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6347" h="794478">
                <a:moveTo>
                  <a:pt x="3627628" y="0"/>
                </a:moveTo>
                <a:cubicBezTo>
                  <a:pt x="3897451" y="189875"/>
                  <a:pt x="4167274" y="379751"/>
                  <a:pt x="3612638" y="464695"/>
                </a:cubicBezTo>
                <a:cubicBezTo>
                  <a:pt x="3058002" y="549639"/>
                  <a:pt x="841956" y="454701"/>
                  <a:pt x="299812" y="509665"/>
                </a:cubicBezTo>
                <a:cubicBezTo>
                  <a:pt x="-242332" y="564629"/>
                  <a:pt x="58720" y="679553"/>
                  <a:pt x="359773" y="794478"/>
                </a:cubicBezTo>
              </a:path>
            </a:pathLst>
          </a:custGeom>
          <a:noFill/>
          <a:ln w="19050">
            <a:solidFill>
              <a:srgbClr val="CC33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Figura a mano libera 238"/>
          <p:cNvSpPr/>
          <p:nvPr/>
        </p:nvSpPr>
        <p:spPr>
          <a:xfrm>
            <a:off x="1900198" y="5196113"/>
            <a:ext cx="3852000" cy="864000"/>
          </a:xfrm>
          <a:custGeom>
            <a:avLst/>
            <a:gdLst>
              <a:gd name="connsiteX0" fmla="*/ 3602449 w 3919485"/>
              <a:gd name="connsiteY0" fmla="*/ 551543 h 978553"/>
              <a:gd name="connsiteX1" fmla="*/ 3602449 w 3919485"/>
              <a:gd name="connsiteY1" fmla="*/ 914400 h 978553"/>
              <a:gd name="connsiteX2" fmla="*/ 307706 w 3919485"/>
              <a:gd name="connsiteY2" fmla="*/ 885372 h 978553"/>
              <a:gd name="connsiteX3" fmla="*/ 336734 w 3919485"/>
              <a:gd name="connsiteY3" fmla="*/ 0 h 978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9485" h="978553">
                <a:moveTo>
                  <a:pt x="3602449" y="551543"/>
                </a:moveTo>
                <a:cubicBezTo>
                  <a:pt x="3877011" y="705152"/>
                  <a:pt x="4151573" y="858762"/>
                  <a:pt x="3602449" y="914400"/>
                </a:cubicBezTo>
                <a:cubicBezTo>
                  <a:pt x="3053325" y="970038"/>
                  <a:pt x="851992" y="1037772"/>
                  <a:pt x="307706" y="885372"/>
                </a:cubicBezTo>
                <a:cubicBezTo>
                  <a:pt x="-236580" y="732972"/>
                  <a:pt x="50077" y="366486"/>
                  <a:pt x="336734" y="0"/>
                </a:cubicBezTo>
              </a:path>
            </a:pathLst>
          </a:custGeom>
          <a:noFill/>
          <a:ln w="19050">
            <a:solidFill>
              <a:srgbClr val="CC33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55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88" grpId="0"/>
      <p:bldP spid="34889" grpId="0"/>
      <p:bldP spid="34890" grpId="0"/>
      <p:bldP spid="23" grpId="0" animBg="1"/>
      <p:bldP spid="24" grpId="0" animBg="1"/>
      <p:bldP spid="25" grpId="0" animBg="1"/>
      <p:bldP spid="237" grpId="0" animBg="1"/>
      <p:bldP spid="238" grpId="0" animBg="1"/>
      <p:bldP spid="2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4"/>
          <p:cNvSpPr>
            <a:spLocks noChangeArrowheads="1"/>
          </p:cNvSpPr>
          <p:nvPr/>
        </p:nvSpPr>
        <p:spPr bwMode="auto">
          <a:xfrm>
            <a:off x="6740619" y="3095061"/>
            <a:ext cx="1016397" cy="4479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cxnSp>
        <p:nvCxnSpPr>
          <p:cNvPr id="141" name="AutoShape 16"/>
          <p:cNvCxnSpPr>
            <a:cxnSpLocks noChangeShapeType="1"/>
          </p:cNvCxnSpPr>
          <p:nvPr/>
        </p:nvCxnSpPr>
        <p:spPr bwMode="auto">
          <a:xfrm flipV="1">
            <a:off x="6795850" y="3307075"/>
            <a:ext cx="880873" cy="11974"/>
          </a:xfrm>
          <a:prstGeom prst="straightConnector1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2" name="Text Box 20"/>
          <p:cNvSpPr txBox="1">
            <a:spLocks noChangeArrowheads="1"/>
          </p:cNvSpPr>
          <p:nvPr/>
        </p:nvSpPr>
        <p:spPr bwMode="auto">
          <a:xfrm>
            <a:off x="7050009" y="3053033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>
                <a:solidFill>
                  <a:srgbClr val="00B0F0"/>
                </a:solidFill>
              </a:rPr>
              <a:t>b</a:t>
            </a:r>
            <a:r>
              <a:rPr lang="en-US" altLang="en-US" sz="1200" baseline="-25000" dirty="0" smtClean="0">
                <a:solidFill>
                  <a:srgbClr val="00B0F0"/>
                </a:solidFill>
              </a:rPr>
              <a:t>1</a:t>
            </a:r>
            <a:endParaRPr lang="en-US" altLang="en-US" sz="1800" dirty="0">
              <a:solidFill>
                <a:srgbClr val="00B0F0"/>
              </a:solidFill>
            </a:endParaRPr>
          </a:p>
        </p:txBody>
      </p:sp>
      <p:sp>
        <p:nvSpPr>
          <p:cNvPr id="198" name="Rectangle 4"/>
          <p:cNvSpPr>
            <a:spLocks noChangeArrowheads="1"/>
          </p:cNvSpPr>
          <p:nvPr/>
        </p:nvSpPr>
        <p:spPr bwMode="auto">
          <a:xfrm>
            <a:off x="6750731" y="3917129"/>
            <a:ext cx="1016397" cy="4479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cxnSp>
        <p:nvCxnSpPr>
          <p:cNvPr id="200" name="AutoShape 16"/>
          <p:cNvCxnSpPr>
            <a:cxnSpLocks noChangeShapeType="1"/>
          </p:cNvCxnSpPr>
          <p:nvPr/>
        </p:nvCxnSpPr>
        <p:spPr bwMode="auto">
          <a:xfrm flipV="1">
            <a:off x="6805962" y="4129143"/>
            <a:ext cx="880873" cy="11974"/>
          </a:xfrm>
          <a:prstGeom prst="straightConnector1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1" name="Text Box 20"/>
          <p:cNvSpPr txBox="1">
            <a:spLocks noChangeArrowheads="1"/>
          </p:cNvSpPr>
          <p:nvPr/>
        </p:nvSpPr>
        <p:spPr bwMode="auto">
          <a:xfrm>
            <a:off x="7060121" y="3875101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>
                <a:solidFill>
                  <a:srgbClr val="00B0F0"/>
                </a:solidFill>
              </a:rPr>
              <a:t>b</a:t>
            </a:r>
            <a:r>
              <a:rPr lang="en-US" altLang="en-US" sz="1200" baseline="-25000" dirty="0">
                <a:solidFill>
                  <a:srgbClr val="00B0F0"/>
                </a:solidFill>
              </a:rPr>
              <a:t>2</a:t>
            </a:r>
            <a:endParaRPr lang="en-US" altLang="en-US" sz="1800" dirty="0">
              <a:solidFill>
                <a:srgbClr val="00B0F0"/>
              </a:solidFill>
            </a:endParaRPr>
          </a:p>
        </p:txBody>
      </p:sp>
      <p:sp>
        <p:nvSpPr>
          <p:cNvPr id="206" name="Rectangle 4"/>
          <p:cNvSpPr>
            <a:spLocks noChangeArrowheads="1"/>
          </p:cNvSpPr>
          <p:nvPr/>
        </p:nvSpPr>
        <p:spPr bwMode="auto">
          <a:xfrm>
            <a:off x="6754785" y="4565201"/>
            <a:ext cx="1016397" cy="4479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cxnSp>
        <p:nvCxnSpPr>
          <p:cNvPr id="208" name="AutoShape 16"/>
          <p:cNvCxnSpPr>
            <a:cxnSpLocks noChangeShapeType="1"/>
          </p:cNvCxnSpPr>
          <p:nvPr/>
        </p:nvCxnSpPr>
        <p:spPr bwMode="auto">
          <a:xfrm flipV="1">
            <a:off x="6810016" y="4777215"/>
            <a:ext cx="880873" cy="11974"/>
          </a:xfrm>
          <a:prstGeom prst="straightConnector1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9" name="Text Box 20"/>
          <p:cNvSpPr txBox="1">
            <a:spLocks noChangeArrowheads="1"/>
          </p:cNvSpPr>
          <p:nvPr/>
        </p:nvSpPr>
        <p:spPr bwMode="auto">
          <a:xfrm>
            <a:off x="7064175" y="4523173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>
                <a:solidFill>
                  <a:srgbClr val="00B0F0"/>
                </a:solidFill>
              </a:rPr>
              <a:t>b</a:t>
            </a:r>
            <a:r>
              <a:rPr lang="en-US" altLang="en-US" sz="1200" baseline="-25000" dirty="0">
                <a:solidFill>
                  <a:srgbClr val="00B0F0"/>
                </a:solidFill>
              </a:rPr>
              <a:t>3</a:t>
            </a:r>
            <a:endParaRPr lang="en-US" altLang="en-US" sz="1800" dirty="0">
              <a:solidFill>
                <a:srgbClr val="00B0F0"/>
              </a:solidFill>
            </a:endParaRPr>
          </a:p>
        </p:txBody>
      </p:sp>
      <p:sp>
        <p:nvSpPr>
          <p:cNvPr id="123" name="Rectangle 4"/>
          <p:cNvSpPr>
            <a:spLocks noChangeArrowheads="1"/>
          </p:cNvSpPr>
          <p:nvPr/>
        </p:nvSpPr>
        <p:spPr bwMode="auto">
          <a:xfrm>
            <a:off x="4677013" y="3095061"/>
            <a:ext cx="1016397" cy="4479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cxnSp>
        <p:nvCxnSpPr>
          <p:cNvPr id="125" name="AutoShape 16"/>
          <p:cNvCxnSpPr>
            <a:cxnSpLocks noChangeShapeType="1"/>
          </p:cNvCxnSpPr>
          <p:nvPr/>
        </p:nvCxnSpPr>
        <p:spPr bwMode="auto">
          <a:xfrm flipV="1">
            <a:off x="4732244" y="3307075"/>
            <a:ext cx="880873" cy="11974"/>
          </a:xfrm>
          <a:prstGeom prst="straightConnector1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Text Box 20"/>
          <p:cNvSpPr txBox="1">
            <a:spLocks noChangeArrowheads="1"/>
          </p:cNvSpPr>
          <p:nvPr/>
        </p:nvSpPr>
        <p:spPr bwMode="auto">
          <a:xfrm>
            <a:off x="4986403" y="3053033"/>
            <a:ext cx="2936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>
                <a:solidFill>
                  <a:srgbClr val="FF0000"/>
                </a:solidFill>
              </a:rPr>
              <a:t>r</a:t>
            </a:r>
            <a:r>
              <a:rPr lang="en-US" altLang="en-US" sz="1200" baseline="-25000" dirty="0" smtClean="0">
                <a:solidFill>
                  <a:srgbClr val="FF0000"/>
                </a:solidFill>
              </a:rPr>
              <a:t>1</a:t>
            </a:r>
            <a:endParaRPr lang="en-US" altLang="en-US" sz="1800" dirty="0">
              <a:solidFill>
                <a:srgbClr val="FF0000"/>
              </a:solidFill>
            </a:endParaRPr>
          </a:p>
        </p:txBody>
      </p:sp>
      <p:sp>
        <p:nvSpPr>
          <p:cNvPr id="159" name="Rectangle 4"/>
          <p:cNvSpPr>
            <a:spLocks noChangeArrowheads="1"/>
          </p:cNvSpPr>
          <p:nvPr/>
        </p:nvSpPr>
        <p:spPr bwMode="auto">
          <a:xfrm>
            <a:off x="4677013" y="3902139"/>
            <a:ext cx="1016397" cy="4479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cxnSp>
        <p:nvCxnSpPr>
          <p:cNvPr id="161" name="AutoShape 16"/>
          <p:cNvCxnSpPr>
            <a:cxnSpLocks noChangeShapeType="1"/>
          </p:cNvCxnSpPr>
          <p:nvPr/>
        </p:nvCxnSpPr>
        <p:spPr bwMode="auto">
          <a:xfrm flipV="1">
            <a:off x="4732244" y="4114153"/>
            <a:ext cx="880873" cy="11974"/>
          </a:xfrm>
          <a:prstGeom prst="straightConnector1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2" name="Text Box 20"/>
          <p:cNvSpPr txBox="1">
            <a:spLocks noChangeArrowheads="1"/>
          </p:cNvSpPr>
          <p:nvPr/>
        </p:nvSpPr>
        <p:spPr bwMode="auto">
          <a:xfrm>
            <a:off x="4986403" y="3860111"/>
            <a:ext cx="2936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>
                <a:solidFill>
                  <a:srgbClr val="FF0000"/>
                </a:solidFill>
              </a:rPr>
              <a:t>r</a:t>
            </a:r>
            <a:r>
              <a:rPr lang="en-US" altLang="en-US" sz="1200" baseline="-25000" dirty="0" smtClean="0">
                <a:solidFill>
                  <a:srgbClr val="FF0000"/>
                </a:solidFill>
              </a:rPr>
              <a:t>2</a:t>
            </a:r>
            <a:endParaRPr lang="en-US" altLang="en-US" sz="1800" dirty="0">
              <a:solidFill>
                <a:srgbClr val="FF0000"/>
              </a:solidFill>
            </a:endParaRPr>
          </a:p>
        </p:txBody>
      </p:sp>
      <p:sp>
        <p:nvSpPr>
          <p:cNvPr id="182" name="Rectangle 4"/>
          <p:cNvSpPr>
            <a:spLocks noChangeArrowheads="1"/>
          </p:cNvSpPr>
          <p:nvPr/>
        </p:nvSpPr>
        <p:spPr bwMode="auto">
          <a:xfrm>
            <a:off x="4681067" y="4565201"/>
            <a:ext cx="1016397" cy="4479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cxnSp>
        <p:nvCxnSpPr>
          <p:cNvPr id="184" name="AutoShape 16"/>
          <p:cNvCxnSpPr>
            <a:cxnSpLocks noChangeShapeType="1"/>
          </p:cNvCxnSpPr>
          <p:nvPr/>
        </p:nvCxnSpPr>
        <p:spPr bwMode="auto">
          <a:xfrm flipV="1">
            <a:off x="4750812" y="4777215"/>
            <a:ext cx="880873" cy="11974"/>
          </a:xfrm>
          <a:prstGeom prst="straightConnector1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" name="Text Box 20"/>
          <p:cNvSpPr txBox="1">
            <a:spLocks noChangeArrowheads="1"/>
          </p:cNvSpPr>
          <p:nvPr/>
        </p:nvSpPr>
        <p:spPr bwMode="auto">
          <a:xfrm>
            <a:off x="5004971" y="4523173"/>
            <a:ext cx="2936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>
                <a:solidFill>
                  <a:srgbClr val="FF0000"/>
                </a:solidFill>
              </a:rPr>
              <a:t>r</a:t>
            </a:r>
            <a:r>
              <a:rPr lang="en-US" altLang="en-US" sz="1200" baseline="-25000" dirty="0">
                <a:solidFill>
                  <a:srgbClr val="FF0000"/>
                </a:solidFill>
              </a:rPr>
              <a:t>3</a:t>
            </a:r>
            <a:endParaRPr lang="en-US" altLang="en-US" sz="1800" dirty="0">
              <a:solidFill>
                <a:srgbClr val="FF0000"/>
              </a:solidFill>
            </a:endParaRPr>
          </a:p>
        </p:txBody>
      </p:sp>
      <p:sp>
        <p:nvSpPr>
          <p:cNvPr id="190" name="Rectangle 4"/>
          <p:cNvSpPr>
            <a:spLocks noChangeArrowheads="1"/>
          </p:cNvSpPr>
          <p:nvPr/>
        </p:nvSpPr>
        <p:spPr bwMode="auto">
          <a:xfrm>
            <a:off x="4691527" y="5213273"/>
            <a:ext cx="1016397" cy="4479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cxnSp>
        <p:nvCxnSpPr>
          <p:cNvPr id="192" name="AutoShape 16"/>
          <p:cNvCxnSpPr>
            <a:cxnSpLocks noChangeShapeType="1"/>
          </p:cNvCxnSpPr>
          <p:nvPr/>
        </p:nvCxnSpPr>
        <p:spPr bwMode="auto">
          <a:xfrm flipV="1">
            <a:off x="4732244" y="5425287"/>
            <a:ext cx="880873" cy="11974"/>
          </a:xfrm>
          <a:prstGeom prst="straightConnector1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3" name="Text Box 20"/>
          <p:cNvSpPr txBox="1">
            <a:spLocks noChangeArrowheads="1"/>
          </p:cNvSpPr>
          <p:nvPr/>
        </p:nvSpPr>
        <p:spPr bwMode="auto">
          <a:xfrm>
            <a:off x="4986403" y="5171245"/>
            <a:ext cx="2936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>
                <a:solidFill>
                  <a:srgbClr val="FF0000"/>
                </a:solidFill>
              </a:rPr>
              <a:t>r</a:t>
            </a:r>
            <a:r>
              <a:rPr lang="en-US" altLang="en-US" sz="1200" baseline="-25000" dirty="0">
                <a:solidFill>
                  <a:srgbClr val="FF0000"/>
                </a:solidFill>
              </a:rPr>
              <a:t>4</a:t>
            </a:r>
            <a:endParaRPr lang="en-US" altLang="en-US" sz="1800" dirty="0">
              <a:solidFill>
                <a:srgbClr val="FF0000"/>
              </a:solidFill>
            </a:endParaRPr>
          </a:p>
        </p:txBody>
      </p:sp>
      <p:grpSp>
        <p:nvGrpSpPr>
          <p:cNvPr id="9" name="Gruppo 8"/>
          <p:cNvGrpSpPr/>
          <p:nvPr/>
        </p:nvGrpSpPr>
        <p:grpSpPr>
          <a:xfrm>
            <a:off x="2593231" y="4509120"/>
            <a:ext cx="1016397" cy="490003"/>
            <a:chOff x="2593231" y="3501008"/>
            <a:chExt cx="1016397" cy="490003"/>
          </a:xfrm>
        </p:grpSpPr>
        <p:sp>
          <p:nvSpPr>
            <p:cNvPr id="174" name="Rectangle 4"/>
            <p:cNvSpPr>
              <a:spLocks noChangeArrowheads="1"/>
            </p:cNvSpPr>
            <p:nvPr/>
          </p:nvSpPr>
          <p:spPr bwMode="auto">
            <a:xfrm>
              <a:off x="2593231" y="3543036"/>
              <a:ext cx="1016397" cy="4479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it-IT" altLang="en-US" sz="1800"/>
            </a:p>
          </p:txBody>
        </p:sp>
        <p:cxnSp>
          <p:nvCxnSpPr>
            <p:cNvPr id="176" name="AutoShape 16"/>
            <p:cNvCxnSpPr>
              <a:cxnSpLocks noChangeShapeType="1"/>
            </p:cNvCxnSpPr>
            <p:nvPr/>
          </p:nvCxnSpPr>
          <p:spPr bwMode="auto">
            <a:xfrm flipV="1">
              <a:off x="2648462" y="3755050"/>
              <a:ext cx="880873" cy="11974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7" name="Text Box 20"/>
            <p:cNvSpPr txBox="1">
              <a:spLocks noChangeArrowheads="1"/>
            </p:cNvSpPr>
            <p:nvPr/>
          </p:nvSpPr>
          <p:spPr bwMode="auto">
            <a:xfrm>
              <a:off x="2902621" y="3501008"/>
              <a:ext cx="3273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 smtClean="0">
                  <a:solidFill>
                    <a:srgbClr val="379937"/>
                  </a:solidFill>
                </a:rPr>
                <a:t>g</a:t>
              </a:r>
              <a:r>
                <a:rPr lang="en-US" altLang="en-US" sz="1200" baseline="-25000" dirty="0">
                  <a:solidFill>
                    <a:srgbClr val="379937"/>
                  </a:solidFill>
                </a:rPr>
                <a:t>3</a:t>
              </a:r>
              <a:endParaRPr lang="en-US" altLang="en-US" sz="1800" dirty="0">
                <a:solidFill>
                  <a:srgbClr val="379937"/>
                </a:solidFill>
              </a:endParaRPr>
            </a:p>
          </p:txBody>
        </p:sp>
      </p:grpSp>
      <p:grpSp>
        <p:nvGrpSpPr>
          <p:cNvPr id="7" name="Gruppo 6"/>
          <p:cNvGrpSpPr/>
          <p:nvPr/>
        </p:nvGrpSpPr>
        <p:grpSpPr>
          <a:xfrm>
            <a:off x="2592145" y="3789040"/>
            <a:ext cx="1016397" cy="490003"/>
            <a:chOff x="2592145" y="2780928"/>
            <a:chExt cx="1016397" cy="490003"/>
          </a:xfrm>
        </p:grpSpPr>
        <p:sp>
          <p:nvSpPr>
            <p:cNvPr id="131" name="Rectangle 4"/>
            <p:cNvSpPr>
              <a:spLocks noChangeArrowheads="1"/>
            </p:cNvSpPr>
            <p:nvPr/>
          </p:nvSpPr>
          <p:spPr bwMode="auto">
            <a:xfrm>
              <a:off x="2592145" y="2822956"/>
              <a:ext cx="1016397" cy="4479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it-IT" altLang="en-US" sz="1800"/>
            </a:p>
          </p:txBody>
        </p:sp>
        <p:cxnSp>
          <p:nvCxnSpPr>
            <p:cNvPr id="133" name="AutoShape 16"/>
            <p:cNvCxnSpPr>
              <a:cxnSpLocks noChangeShapeType="1"/>
            </p:cNvCxnSpPr>
            <p:nvPr/>
          </p:nvCxnSpPr>
          <p:spPr bwMode="auto">
            <a:xfrm flipV="1">
              <a:off x="2647376" y="3034970"/>
              <a:ext cx="880873" cy="11974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" name="Text Box 20"/>
            <p:cNvSpPr txBox="1">
              <a:spLocks noChangeArrowheads="1"/>
            </p:cNvSpPr>
            <p:nvPr/>
          </p:nvSpPr>
          <p:spPr bwMode="auto">
            <a:xfrm>
              <a:off x="2901535" y="2780928"/>
              <a:ext cx="3273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 smtClean="0">
                  <a:solidFill>
                    <a:srgbClr val="379937"/>
                  </a:solidFill>
                </a:rPr>
                <a:t>g</a:t>
              </a:r>
              <a:r>
                <a:rPr lang="en-US" altLang="en-US" sz="1200" baseline="-25000" dirty="0" smtClean="0">
                  <a:solidFill>
                    <a:srgbClr val="379937"/>
                  </a:solidFill>
                </a:rPr>
                <a:t>2</a:t>
              </a:r>
              <a:endParaRPr lang="en-US" altLang="en-US" sz="1800" dirty="0">
                <a:solidFill>
                  <a:srgbClr val="379937"/>
                </a:solidFill>
              </a:endParaRPr>
            </a:p>
          </p:txBody>
        </p:sp>
      </p:grpSp>
      <p:grpSp>
        <p:nvGrpSpPr>
          <p:cNvPr id="6" name="Gruppo 5"/>
          <p:cNvGrpSpPr/>
          <p:nvPr/>
        </p:nvGrpSpPr>
        <p:grpSpPr>
          <a:xfrm>
            <a:off x="2600829" y="3053033"/>
            <a:ext cx="1016397" cy="490003"/>
            <a:chOff x="2600829" y="2044921"/>
            <a:chExt cx="1016397" cy="490003"/>
          </a:xfrm>
        </p:grpSpPr>
        <p:sp>
          <p:nvSpPr>
            <p:cNvPr id="34819" name="Rectangle 4"/>
            <p:cNvSpPr>
              <a:spLocks noChangeArrowheads="1"/>
            </p:cNvSpPr>
            <p:nvPr/>
          </p:nvSpPr>
          <p:spPr bwMode="auto">
            <a:xfrm>
              <a:off x="2600829" y="2086949"/>
              <a:ext cx="1016397" cy="4479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it-IT" altLang="en-US" sz="1800"/>
            </a:p>
          </p:txBody>
        </p:sp>
        <p:cxnSp>
          <p:nvCxnSpPr>
            <p:cNvPr id="34828" name="AutoShape 16"/>
            <p:cNvCxnSpPr>
              <a:cxnSpLocks noChangeShapeType="1"/>
            </p:cNvCxnSpPr>
            <p:nvPr/>
          </p:nvCxnSpPr>
          <p:spPr bwMode="auto">
            <a:xfrm flipV="1">
              <a:off x="2656060" y="2298963"/>
              <a:ext cx="880873" cy="11974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32" name="Text Box 20"/>
            <p:cNvSpPr txBox="1">
              <a:spLocks noChangeArrowheads="1"/>
            </p:cNvSpPr>
            <p:nvPr/>
          </p:nvSpPr>
          <p:spPr bwMode="auto">
            <a:xfrm>
              <a:off x="2910219" y="2044921"/>
              <a:ext cx="32733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 smtClean="0">
                  <a:solidFill>
                    <a:srgbClr val="379937"/>
                  </a:solidFill>
                </a:rPr>
                <a:t>g</a:t>
              </a:r>
              <a:r>
                <a:rPr lang="en-US" altLang="en-US" sz="1200" baseline="-25000" dirty="0" smtClean="0">
                  <a:solidFill>
                    <a:srgbClr val="379937"/>
                  </a:solidFill>
                </a:rPr>
                <a:t>1</a:t>
              </a:r>
              <a:endParaRPr lang="en-US" altLang="en-US" sz="1800" dirty="0">
                <a:solidFill>
                  <a:srgbClr val="379937"/>
                </a:solidFill>
              </a:endParaRPr>
            </a:p>
          </p:txBody>
        </p:sp>
      </p:grpSp>
      <p:sp>
        <p:nvSpPr>
          <p:cNvPr id="2" name="Rettangolo 1"/>
          <p:cNvSpPr/>
          <p:nvPr/>
        </p:nvSpPr>
        <p:spPr>
          <a:xfrm>
            <a:off x="2605314" y="3112502"/>
            <a:ext cx="1008000" cy="1908000"/>
          </a:xfrm>
          <a:prstGeom prst="rect">
            <a:avLst/>
          </a:prstGeom>
          <a:solidFill>
            <a:srgbClr val="379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4" y="44624"/>
            <a:ext cx="8915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Linear Interface (LI)</a:t>
            </a:r>
          </a:p>
        </p:txBody>
      </p:sp>
      <p:cxnSp>
        <p:nvCxnSpPr>
          <p:cNvPr id="34871" name="AutoShape 59"/>
          <p:cNvCxnSpPr>
            <a:cxnSpLocks noChangeShapeType="1"/>
            <a:stCxn id="34918" idx="3"/>
          </p:cNvCxnSpPr>
          <p:nvPr/>
        </p:nvCxnSpPr>
        <p:spPr bwMode="auto">
          <a:xfrm flipV="1">
            <a:off x="3959402" y="3288941"/>
            <a:ext cx="384133" cy="1560"/>
          </a:xfrm>
          <a:prstGeom prst="straightConnector1">
            <a:avLst/>
          </a:prstGeom>
          <a:noFill/>
          <a:ln w="19050">
            <a:solidFill>
              <a:srgbClr val="CC3399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88" name="Text Box 82"/>
          <p:cNvSpPr txBox="1">
            <a:spLocks noChangeArrowheads="1"/>
          </p:cNvSpPr>
          <p:nvPr/>
        </p:nvSpPr>
        <p:spPr bwMode="auto">
          <a:xfrm>
            <a:off x="2669213" y="5939988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800" dirty="0">
                <a:solidFill>
                  <a:srgbClr val="379937"/>
                </a:solidFill>
              </a:rPr>
              <a:t>stack 1</a:t>
            </a:r>
          </a:p>
        </p:txBody>
      </p:sp>
      <p:sp>
        <p:nvSpPr>
          <p:cNvPr id="34889" name="Text Box 83"/>
          <p:cNvSpPr txBox="1">
            <a:spLocks noChangeArrowheads="1"/>
          </p:cNvSpPr>
          <p:nvPr/>
        </p:nvSpPr>
        <p:spPr bwMode="auto">
          <a:xfrm>
            <a:off x="4814939" y="5939988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800" dirty="0">
                <a:solidFill>
                  <a:srgbClr val="FF0000"/>
                </a:solidFill>
              </a:rPr>
              <a:t>stack 2</a:t>
            </a:r>
          </a:p>
        </p:txBody>
      </p:sp>
      <p:sp>
        <p:nvSpPr>
          <p:cNvPr id="34890" name="Text Box 84"/>
          <p:cNvSpPr txBox="1">
            <a:spLocks noChangeArrowheads="1"/>
          </p:cNvSpPr>
          <p:nvPr/>
        </p:nvSpPr>
        <p:spPr bwMode="auto">
          <a:xfrm>
            <a:off x="6805975" y="5939988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800" dirty="0">
                <a:solidFill>
                  <a:srgbClr val="00B0F0"/>
                </a:solidFill>
              </a:rPr>
              <a:t>stack </a:t>
            </a:r>
            <a:r>
              <a:rPr lang="en-US" altLang="en-US" sz="1800" dirty="0" smtClean="0">
                <a:solidFill>
                  <a:srgbClr val="00B0F0"/>
                </a:solidFill>
              </a:rPr>
              <a:t>3</a:t>
            </a:r>
            <a:endParaRPr lang="en-US" altLang="en-US" sz="1800" dirty="0">
              <a:solidFill>
                <a:srgbClr val="00B0F0"/>
              </a:solidFill>
            </a:endParaRPr>
          </a:p>
        </p:txBody>
      </p:sp>
      <p:sp>
        <p:nvSpPr>
          <p:cNvPr id="34821" name="Oval 9"/>
          <p:cNvSpPr>
            <a:spLocks noChangeArrowheads="1"/>
          </p:cNvSpPr>
          <p:nvPr/>
        </p:nvSpPr>
        <p:spPr bwMode="auto">
          <a:xfrm>
            <a:off x="2558099" y="3269057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34891" name="Text Box 85"/>
          <p:cNvSpPr txBox="1">
            <a:spLocks noChangeArrowheads="1"/>
          </p:cNvSpPr>
          <p:nvPr/>
        </p:nvSpPr>
        <p:spPr bwMode="auto">
          <a:xfrm>
            <a:off x="2249402" y="3152001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1</a:t>
            </a:r>
            <a:endParaRPr lang="en-US" altLang="en-US" sz="1800" dirty="0"/>
          </a:p>
        </p:txBody>
      </p:sp>
      <p:sp>
        <p:nvSpPr>
          <p:cNvPr id="34918" name="Text Box 106"/>
          <p:cNvSpPr txBox="1">
            <a:spLocks noChangeArrowheads="1"/>
          </p:cNvSpPr>
          <p:nvPr/>
        </p:nvSpPr>
        <p:spPr bwMode="auto">
          <a:xfrm>
            <a:off x="3632068" y="3152001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2</a:t>
            </a:r>
          </a:p>
        </p:txBody>
      </p:sp>
      <p:sp>
        <p:nvSpPr>
          <p:cNvPr id="113" name="Oval 9"/>
          <p:cNvSpPr>
            <a:spLocks noChangeArrowheads="1"/>
          </p:cNvSpPr>
          <p:nvPr/>
        </p:nvSpPr>
        <p:spPr bwMode="auto">
          <a:xfrm>
            <a:off x="3551923" y="3261038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127" name="Text Box 85"/>
          <p:cNvSpPr txBox="1">
            <a:spLocks noChangeArrowheads="1"/>
          </p:cNvSpPr>
          <p:nvPr/>
        </p:nvSpPr>
        <p:spPr bwMode="auto">
          <a:xfrm>
            <a:off x="4329021" y="3152001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2</a:t>
            </a:r>
            <a:endParaRPr lang="en-US" altLang="en-US" sz="1800" dirty="0"/>
          </a:p>
        </p:txBody>
      </p:sp>
      <p:sp>
        <p:nvSpPr>
          <p:cNvPr id="128" name="Text Box 106"/>
          <p:cNvSpPr txBox="1">
            <a:spLocks noChangeArrowheads="1"/>
          </p:cNvSpPr>
          <p:nvPr/>
        </p:nvSpPr>
        <p:spPr bwMode="auto">
          <a:xfrm>
            <a:off x="5705786" y="3152001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/>
              <a:t>3</a:t>
            </a:r>
            <a:endParaRPr lang="en-US" altLang="en-US" sz="1800" dirty="0"/>
          </a:p>
        </p:txBody>
      </p:sp>
      <p:sp>
        <p:nvSpPr>
          <p:cNvPr id="132" name="Oval 9"/>
          <p:cNvSpPr>
            <a:spLocks noChangeArrowheads="1"/>
          </p:cNvSpPr>
          <p:nvPr/>
        </p:nvSpPr>
        <p:spPr bwMode="auto">
          <a:xfrm>
            <a:off x="2549415" y="4005064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135" name="Text Box 85"/>
          <p:cNvSpPr txBox="1">
            <a:spLocks noChangeArrowheads="1"/>
          </p:cNvSpPr>
          <p:nvPr/>
        </p:nvSpPr>
        <p:spPr bwMode="auto">
          <a:xfrm>
            <a:off x="2263916" y="3904028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/>
              <a:t>3</a:t>
            </a:r>
            <a:endParaRPr lang="en-US" altLang="en-US" sz="1800" dirty="0"/>
          </a:p>
        </p:txBody>
      </p:sp>
      <p:sp>
        <p:nvSpPr>
          <p:cNvPr id="136" name="Text Box 106"/>
          <p:cNvSpPr txBox="1">
            <a:spLocks noChangeArrowheads="1"/>
          </p:cNvSpPr>
          <p:nvPr/>
        </p:nvSpPr>
        <p:spPr bwMode="auto">
          <a:xfrm>
            <a:off x="3613876" y="3861048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4</a:t>
            </a:r>
          </a:p>
        </p:txBody>
      </p:sp>
      <p:sp>
        <p:nvSpPr>
          <p:cNvPr id="137" name="Oval 9"/>
          <p:cNvSpPr>
            <a:spLocks noChangeArrowheads="1"/>
          </p:cNvSpPr>
          <p:nvPr/>
        </p:nvSpPr>
        <p:spPr bwMode="auto">
          <a:xfrm>
            <a:off x="3543239" y="3997045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143" name="Text Box 85"/>
          <p:cNvSpPr txBox="1">
            <a:spLocks noChangeArrowheads="1"/>
          </p:cNvSpPr>
          <p:nvPr/>
        </p:nvSpPr>
        <p:spPr bwMode="auto">
          <a:xfrm>
            <a:off x="6392627" y="3152001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/>
              <a:t>4</a:t>
            </a:r>
            <a:endParaRPr lang="en-US" altLang="en-US" sz="1800" dirty="0"/>
          </a:p>
        </p:txBody>
      </p:sp>
      <p:sp>
        <p:nvSpPr>
          <p:cNvPr id="144" name="Text Box 106"/>
          <p:cNvSpPr txBox="1">
            <a:spLocks noChangeArrowheads="1"/>
          </p:cNvSpPr>
          <p:nvPr/>
        </p:nvSpPr>
        <p:spPr bwMode="auto">
          <a:xfrm>
            <a:off x="7760965" y="3140968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5</a:t>
            </a:r>
            <a:endParaRPr lang="en-US" altLang="en-US" sz="1800" dirty="0"/>
          </a:p>
        </p:txBody>
      </p:sp>
      <p:sp>
        <p:nvSpPr>
          <p:cNvPr id="163" name="Text Box 85"/>
          <p:cNvSpPr txBox="1">
            <a:spLocks noChangeArrowheads="1"/>
          </p:cNvSpPr>
          <p:nvPr/>
        </p:nvSpPr>
        <p:spPr bwMode="auto">
          <a:xfrm>
            <a:off x="4329021" y="3947570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/>
              <a:t>5</a:t>
            </a:r>
            <a:endParaRPr lang="en-US" altLang="en-US" sz="1800" dirty="0"/>
          </a:p>
        </p:txBody>
      </p:sp>
      <p:sp>
        <p:nvSpPr>
          <p:cNvPr id="164" name="Text Box 106"/>
          <p:cNvSpPr txBox="1">
            <a:spLocks noChangeArrowheads="1"/>
          </p:cNvSpPr>
          <p:nvPr/>
        </p:nvSpPr>
        <p:spPr bwMode="auto">
          <a:xfrm>
            <a:off x="5682845" y="3930137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/>
              <a:t>6</a:t>
            </a:r>
            <a:endParaRPr lang="en-US" altLang="en-US" sz="1800" dirty="0"/>
          </a:p>
        </p:txBody>
      </p:sp>
      <p:sp>
        <p:nvSpPr>
          <p:cNvPr id="23" name="Figura a mano libera 22"/>
          <p:cNvSpPr/>
          <p:nvPr/>
        </p:nvSpPr>
        <p:spPr>
          <a:xfrm>
            <a:off x="1856656" y="3307075"/>
            <a:ext cx="4464496" cy="724317"/>
          </a:xfrm>
          <a:custGeom>
            <a:avLst/>
            <a:gdLst>
              <a:gd name="connsiteX0" fmla="*/ 3669831 w 4007396"/>
              <a:gd name="connsiteY0" fmla="*/ 0 h 779488"/>
              <a:gd name="connsiteX1" fmla="*/ 3684821 w 4007396"/>
              <a:gd name="connsiteY1" fmla="*/ 329783 h 779488"/>
              <a:gd name="connsiteX2" fmla="*/ 282054 w 4007396"/>
              <a:gd name="connsiteY2" fmla="*/ 359764 h 779488"/>
              <a:gd name="connsiteX3" fmla="*/ 431955 w 4007396"/>
              <a:gd name="connsiteY3" fmla="*/ 779488 h 779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7396" h="779488">
                <a:moveTo>
                  <a:pt x="3669831" y="0"/>
                </a:moveTo>
                <a:cubicBezTo>
                  <a:pt x="3959640" y="134911"/>
                  <a:pt x="4249450" y="269822"/>
                  <a:pt x="3684821" y="329783"/>
                </a:cubicBezTo>
                <a:cubicBezTo>
                  <a:pt x="3120192" y="389744"/>
                  <a:pt x="824198" y="284813"/>
                  <a:pt x="282054" y="359764"/>
                </a:cubicBezTo>
                <a:cubicBezTo>
                  <a:pt x="-260090" y="434715"/>
                  <a:pt x="85932" y="607101"/>
                  <a:pt x="431955" y="779488"/>
                </a:cubicBezTo>
              </a:path>
            </a:pathLst>
          </a:custGeom>
          <a:noFill/>
          <a:ln w="19050">
            <a:solidFill>
              <a:srgbClr val="CC33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igura a mano libera 23"/>
          <p:cNvSpPr/>
          <p:nvPr/>
        </p:nvSpPr>
        <p:spPr>
          <a:xfrm>
            <a:off x="3801462" y="3458028"/>
            <a:ext cx="2740318" cy="504056"/>
          </a:xfrm>
          <a:custGeom>
            <a:avLst/>
            <a:gdLst>
              <a:gd name="connsiteX0" fmla="*/ 0 w 2953062"/>
              <a:gd name="connsiteY0" fmla="*/ 734518 h 734518"/>
              <a:gd name="connsiteX1" fmla="*/ 689547 w 2953062"/>
              <a:gd name="connsiteY1" fmla="*/ 329783 h 734518"/>
              <a:gd name="connsiteX2" fmla="*/ 2428406 w 2953062"/>
              <a:gd name="connsiteY2" fmla="*/ 329783 h 734518"/>
              <a:gd name="connsiteX3" fmla="*/ 2953062 w 2953062"/>
              <a:gd name="connsiteY3" fmla="*/ 0 h 734518"/>
              <a:gd name="connsiteX4" fmla="*/ 2953062 w 2953062"/>
              <a:gd name="connsiteY4" fmla="*/ 0 h 7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062" h="734518">
                <a:moveTo>
                  <a:pt x="0" y="734518"/>
                </a:moveTo>
                <a:cubicBezTo>
                  <a:pt x="142406" y="565878"/>
                  <a:pt x="284813" y="397239"/>
                  <a:pt x="689547" y="329783"/>
                </a:cubicBezTo>
                <a:cubicBezTo>
                  <a:pt x="1094281" y="262327"/>
                  <a:pt x="2051154" y="384747"/>
                  <a:pt x="2428406" y="329783"/>
                </a:cubicBezTo>
                <a:cubicBezTo>
                  <a:pt x="2805658" y="274819"/>
                  <a:pt x="2953062" y="0"/>
                  <a:pt x="2953062" y="0"/>
                </a:cubicBezTo>
                <a:lnTo>
                  <a:pt x="2953062" y="0"/>
                </a:lnTo>
              </a:path>
            </a:pathLst>
          </a:custGeom>
          <a:noFill/>
          <a:ln w="19050">
            <a:solidFill>
              <a:srgbClr val="CC33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igura a mano libera 24"/>
          <p:cNvSpPr/>
          <p:nvPr/>
        </p:nvSpPr>
        <p:spPr>
          <a:xfrm>
            <a:off x="3993983" y="3295446"/>
            <a:ext cx="4373426" cy="794478"/>
          </a:xfrm>
          <a:custGeom>
            <a:avLst/>
            <a:gdLst>
              <a:gd name="connsiteX0" fmla="*/ 3627628 w 3936347"/>
              <a:gd name="connsiteY0" fmla="*/ 0 h 794478"/>
              <a:gd name="connsiteX1" fmla="*/ 3612638 w 3936347"/>
              <a:gd name="connsiteY1" fmla="*/ 464695 h 794478"/>
              <a:gd name="connsiteX2" fmla="*/ 299812 w 3936347"/>
              <a:gd name="connsiteY2" fmla="*/ 509665 h 794478"/>
              <a:gd name="connsiteX3" fmla="*/ 359773 w 3936347"/>
              <a:gd name="connsiteY3" fmla="*/ 794478 h 79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6347" h="794478">
                <a:moveTo>
                  <a:pt x="3627628" y="0"/>
                </a:moveTo>
                <a:cubicBezTo>
                  <a:pt x="3897451" y="189875"/>
                  <a:pt x="4167274" y="379751"/>
                  <a:pt x="3612638" y="464695"/>
                </a:cubicBezTo>
                <a:cubicBezTo>
                  <a:pt x="3058002" y="549639"/>
                  <a:pt x="841956" y="454701"/>
                  <a:pt x="299812" y="509665"/>
                </a:cubicBezTo>
                <a:cubicBezTo>
                  <a:pt x="-242332" y="564629"/>
                  <a:pt x="58720" y="679553"/>
                  <a:pt x="359773" y="794478"/>
                </a:cubicBezTo>
              </a:path>
            </a:pathLst>
          </a:custGeom>
          <a:noFill/>
          <a:ln w="19050">
            <a:solidFill>
              <a:srgbClr val="CC33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9"/>
          <p:cNvSpPr>
            <a:spLocks noChangeArrowheads="1"/>
          </p:cNvSpPr>
          <p:nvPr/>
        </p:nvSpPr>
        <p:spPr bwMode="auto">
          <a:xfrm>
            <a:off x="2550501" y="4725144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178" name="Text Box 85"/>
          <p:cNvSpPr txBox="1">
            <a:spLocks noChangeArrowheads="1"/>
          </p:cNvSpPr>
          <p:nvPr/>
        </p:nvSpPr>
        <p:spPr bwMode="auto">
          <a:xfrm>
            <a:off x="2191694" y="4592161"/>
            <a:ext cx="3850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10</a:t>
            </a:r>
            <a:endParaRPr lang="en-US" altLang="en-US" sz="1800" dirty="0"/>
          </a:p>
        </p:txBody>
      </p:sp>
      <p:sp>
        <p:nvSpPr>
          <p:cNvPr id="179" name="Text Box 106"/>
          <p:cNvSpPr txBox="1">
            <a:spLocks noChangeArrowheads="1"/>
          </p:cNvSpPr>
          <p:nvPr/>
        </p:nvSpPr>
        <p:spPr bwMode="auto">
          <a:xfrm>
            <a:off x="3608941" y="4581128"/>
            <a:ext cx="3850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11</a:t>
            </a:r>
          </a:p>
        </p:txBody>
      </p:sp>
      <p:sp>
        <p:nvSpPr>
          <p:cNvPr id="180" name="Oval 9"/>
          <p:cNvSpPr>
            <a:spLocks noChangeArrowheads="1"/>
          </p:cNvSpPr>
          <p:nvPr/>
        </p:nvSpPr>
        <p:spPr bwMode="auto">
          <a:xfrm>
            <a:off x="3544325" y="4717125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186" name="Text Box 85"/>
          <p:cNvSpPr txBox="1">
            <a:spLocks noChangeArrowheads="1"/>
          </p:cNvSpPr>
          <p:nvPr/>
        </p:nvSpPr>
        <p:spPr bwMode="auto">
          <a:xfrm>
            <a:off x="4362103" y="4610156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7</a:t>
            </a:r>
            <a:endParaRPr lang="en-US" altLang="en-US" sz="1800" dirty="0"/>
          </a:p>
        </p:txBody>
      </p:sp>
      <p:sp>
        <p:nvSpPr>
          <p:cNvPr id="187" name="Text Box 106"/>
          <p:cNvSpPr txBox="1">
            <a:spLocks noChangeArrowheads="1"/>
          </p:cNvSpPr>
          <p:nvPr/>
        </p:nvSpPr>
        <p:spPr bwMode="auto">
          <a:xfrm>
            <a:off x="5701413" y="4606675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8</a:t>
            </a:r>
            <a:endParaRPr lang="en-US" altLang="en-US" sz="1800" dirty="0"/>
          </a:p>
        </p:txBody>
      </p:sp>
      <p:sp>
        <p:nvSpPr>
          <p:cNvPr id="194" name="Text Box 85"/>
          <p:cNvSpPr txBox="1">
            <a:spLocks noChangeArrowheads="1"/>
          </p:cNvSpPr>
          <p:nvPr/>
        </p:nvSpPr>
        <p:spPr bwMode="auto">
          <a:xfrm>
            <a:off x="4299993" y="5258228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9</a:t>
            </a:r>
            <a:endParaRPr lang="en-US" altLang="en-US" sz="1800" dirty="0"/>
          </a:p>
        </p:txBody>
      </p:sp>
      <p:sp>
        <p:nvSpPr>
          <p:cNvPr id="202" name="Text Box 85"/>
          <p:cNvSpPr txBox="1">
            <a:spLocks noChangeArrowheads="1"/>
          </p:cNvSpPr>
          <p:nvPr/>
        </p:nvSpPr>
        <p:spPr bwMode="auto">
          <a:xfrm>
            <a:off x="6431767" y="3962084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6</a:t>
            </a:r>
            <a:endParaRPr lang="en-US" altLang="en-US" sz="1800" dirty="0"/>
          </a:p>
        </p:txBody>
      </p:sp>
      <p:sp>
        <p:nvSpPr>
          <p:cNvPr id="203" name="Text Box 106"/>
          <p:cNvSpPr txBox="1">
            <a:spLocks noChangeArrowheads="1"/>
          </p:cNvSpPr>
          <p:nvPr/>
        </p:nvSpPr>
        <p:spPr bwMode="auto">
          <a:xfrm>
            <a:off x="7775826" y="3987069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/>
              <a:t>7</a:t>
            </a:r>
            <a:endParaRPr lang="en-US" altLang="en-US" sz="1800" dirty="0"/>
          </a:p>
        </p:txBody>
      </p:sp>
      <p:sp>
        <p:nvSpPr>
          <p:cNvPr id="210" name="Text Box 85"/>
          <p:cNvSpPr txBox="1">
            <a:spLocks noChangeArrowheads="1"/>
          </p:cNvSpPr>
          <p:nvPr/>
        </p:nvSpPr>
        <p:spPr bwMode="auto">
          <a:xfrm>
            <a:off x="6435821" y="4624670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8</a:t>
            </a:r>
            <a:endParaRPr lang="en-US" altLang="en-US" sz="1800" dirty="0"/>
          </a:p>
        </p:txBody>
      </p:sp>
      <p:sp>
        <p:nvSpPr>
          <p:cNvPr id="211" name="Text Box 106"/>
          <p:cNvSpPr txBox="1">
            <a:spLocks noChangeArrowheads="1"/>
          </p:cNvSpPr>
          <p:nvPr/>
        </p:nvSpPr>
        <p:spPr bwMode="auto">
          <a:xfrm>
            <a:off x="7760617" y="4606675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/>
              <a:t>9</a:t>
            </a:r>
            <a:endParaRPr lang="en-US" altLang="en-US" sz="1800" dirty="0"/>
          </a:p>
        </p:txBody>
      </p:sp>
      <p:cxnSp>
        <p:nvCxnSpPr>
          <p:cNvPr id="234" name="AutoShape 59"/>
          <p:cNvCxnSpPr>
            <a:cxnSpLocks noChangeShapeType="1"/>
          </p:cNvCxnSpPr>
          <p:nvPr/>
        </p:nvCxnSpPr>
        <p:spPr bwMode="auto">
          <a:xfrm>
            <a:off x="5961112" y="4114153"/>
            <a:ext cx="495151" cy="5899"/>
          </a:xfrm>
          <a:prstGeom prst="straightConnector1">
            <a:avLst/>
          </a:prstGeom>
          <a:noFill/>
          <a:ln w="19050">
            <a:solidFill>
              <a:srgbClr val="CC3399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7" name="Figura a mano libera 236"/>
          <p:cNvSpPr/>
          <p:nvPr/>
        </p:nvSpPr>
        <p:spPr>
          <a:xfrm>
            <a:off x="3993983" y="4798089"/>
            <a:ext cx="4415401" cy="575127"/>
          </a:xfrm>
          <a:custGeom>
            <a:avLst/>
            <a:gdLst>
              <a:gd name="connsiteX0" fmla="*/ 3627628 w 3936347"/>
              <a:gd name="connsiteY0" fmla="*/ 0 h 794478"/>
              <a:gd name="connsiteX1" fmla="*/ 3612638 w 3936347"/>
              <a:gd name="connsiteY1" fmla="*/ 464695 h 794478"/>
              <a:gd name="connsiteX2" fmla="*/ 299812 w 3936347"/>
              <a:gd name="connsiteY2" fmla="*/ 509665 h 794478"/>
              <a:gd name="connsiteX3" fmla="*/ 359773 w 3936347"/>
              <a:gd name="connsiteY3" fmla="*/ 794478 h 79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6347" h="794478">
                <a:moveTo>
                  <a:pt x="3627628" y="0"/>
                </a:moveTo>
                <a:cubicBezTo>
                  <a:pt x="3897451" y="189875"/>
                  <a:pt x="4167274" y="379751"/>
                  <a:pt x="3612638" y="464695"/>
                </a:cubicBezTo>
                <a:cubicBezTo>
                  <a:pt x="3058002" y="549639"/>
                  <a:pt x="841956" y="454701"/>
                  <a:pt x="299812" y="509665"/>
                </a:cubicBezTo>
                <a:cubicBezTo>
                  <a:pt x="-242332" y="564629"/>
                  <a:pt x="58720" y="679553"/>
                  <a:pt x="359773" y="794478"/>
                </a:cubicBezTo>
              </a:path>
            </a:pathLst>
          </a:custGeom>
          <a:noFill/>
          <a:ln w="19050">
            <a:solidFill>
              <a:srgbClr val="CC33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Figura a mano libera 237"/>
          <p:cNvSpPr/>
          <p:nvPr/>
        </p:nvSpPr>
        <p:spPr>
          <a:xfrm>
            <a:off x="4060438" y="4150017"/>
            <a:ext cx="4306971" cy="575127"/>
          </a:xfrm>
          <a:custGeom>
            <a:avLst/>
            <a:gdLst>
              <a:gd name="connsiteX0" fmla="*/ 3627628 w 3936347"/>
              <a:gd name="connsiteY0" fmla="*/ 0 h 794478"/>
              <a:gd name="connsiteX1" fmla="*/ 3612638 w 3936347"/>
              <a:gd name="connsiteY1" fmla="*/ 464695 h 794478"/>
              <a:gd name="connsiteX2" fmla="*/ 299812 w 3936347"/>
              <a:gd name="connsiteY2" fmla="*/ 509665 h 794478"/>
              <a:gd name="connsiteX3" fmla="*/ 359773 w 3936347"/>
              <a:gd name="connsiteY3" fmla="*/ 794478 h 79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6347" h="794478">
                <a:moveTo>
                  <a:pt x="3627628" y="0"/>
                </a:moveTo>
                <a:cubicBezTo>
                  <a:pt x="3897451" y="189875"/>
                  <a:pt x="4167274" y="379751"/>
                  <a:pt x="3612638" y="464695"/>
                </a:cubicBezTo>
                <a:cubicBezTo>
                  <a:pt x="3058002" y="549639"/>
                  <a:pt x="841956" y="454701"/>
                  <a:pt x="299812" y="509665"/>
                </a:cubicBezTo>
                <a:cubicBezTo>
                  <a:pt x="-242332" y="564629"/>
                  <a:pt x="58720" y="679553"/>
                  <a:pt x="359773" y="794478"/>
                </a:cubicBezTo>
              </a:path>
            </a:pathLst>
          </a:custGeom>
          <a:noFill/>
          <a:ln w="19050">
            <a:solidFill>
              <a:srgbClr val="CC33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Figura a mano libera 238"/>
          <p:cNvSpPr/>
          <p:nvPr/>
        </p:nvSpPr>
        <p:spPr>
          <a:xfrm>
            <a:off x="2000672" y="4941264"/>
            <a:ext cx="4320480" cy="864000"/>
          </a:xfrm>
          <a:custGeom>
            <a:avLst/>
            <a:gdLst>
              <a:gd name="connsiteX0" fmla="*/ 3602449 w 3919485"/>
              <a:gd name="connsiteY0" fmla="*/ 551543 h 978553"/>
              <a:gd name="connsiteX1" fmla="*/ 3602449 w 3919485"/>
              <a:gd name="connsiteY1" fmla="*/ 914400 h 978553"/>
              <a:gd name="connsiteX2" fmla="*/ 307706 w 3919485"/>
              <a:gd name="connsiteY2" fmla="*/ 885372 h 978553"/>
              <a:gd name="connsiteX3" fmla="*/ 336734 w 3919485"/>
              <a:gd name="connsiteY3" fmla="*/ 0 h 978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9485" h="978553">
                <a:moveTo>
                  <a:pt x="3602449" y="551543"/>
                </a:moveTo>
                <a:cubicBezTo>
                  <a:pt x="3877011" y="705152"/>
                  <a:pt x="4151573" y="858762"/>
                  <a:pt x="3602449" y="914400"/>
                </a:cubicBezTo>
                <a:cubicBezTo>
                  <a:pt x="3053325" y="970038"/>
                  <a:pt x="851992" y="1037772"/>
                  <a:pt x="307706" y="885372"/>
                </a:cubicBezTo>
                <a:cubicBezTo>
                  <a:pt x="-236580" y="732972"/>
                  <a:pt x="50077" y="366486"/>
                  <a:pt x="336734" y="0"/>
                </a:cubicBezTo>
              </a:path>
            </a:pathLst>
          </a:custGeom>
          <a:noFill/>
          <a:ln w="19050">
            <a:solidFill>
              <a:srgbClr val="CC33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AutoShape 59"/>
          <p:cNvCxnSpPr>
            <a:cxnSpLocks noChangeShapeType="1"/>
          </p:cNvCxnSpPr>
          <p:nvPr/>
        </p:nvCxnSpPr>
        <p:spPr bwMode="auto">
          <a:xfrm>
            <a:off x="5975626" y="4762225"/>
            <a:ext cx="495151" cy="5899"/>
          </a:xfrm>
          <a:prstGeom prst="straightConnector1">
            <a:avLst/>
          </a:prstGeom>
          <a:noFill/>
          <a:ln w="19050">
            <a:solidFill>
              <a:srgbClr val="CC3399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7" name="Rettangolo 146"/>
          <p:cNvSpPr/>
          <p:nvPr/>
        </p:nvSpPr>
        <p:spPr>
          <a:xfrm>
            <a:off x="4679594" y="3094044"/>
            <a:ext cx="1008000" cy="12565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ttangolo 147"/>
          <p:cNvSpPr/>
          <p:nvPr/>
        </p:nvSpPr>
        <p:spPr>
          <a:xfrm>
            <a:off x="6753200" y="3112502"/>
            <a:ext cx="1008000" cy="1908000"/>
          </a:xfrm>
          <a:prstGeom prst="rect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9"/>
          <p:cNvSpPr>
            <a:spLocks noChangeArrowheads="1"/>
          </p:cNvSpPr>
          <p:nvPr/>
        </p:nvSpPr>
        <p:spPr bwMode="auto">
          <a:xfrm>
            <a:off x="6697889" y="3269057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145" name="Oval 9"/>
          <p:cNvSpPr>
            <a:spLocks noChangeArrowheads="1"/>
          </p:cNvSpPr>
          <p:nvPr/>
        </p:nvSpPr>
        <p:spPr bwMode="auto">
          <a:xfrm>
            <a:off x="7691713" y="3261038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199" name="Oval 9"/>
          <p:cNvSpPr>
            <a:spLocks noChangeArrowheads="1"/>
          </p:cNvSpPr>
          <p:nvPr/>
        </p:nvSpPr>
        <p:spPr bwMode="auto">
          <a:xfrm>
            <a:off x="6708001" y="4091125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204" name="Oval 9"/>
          <p:cNvSpPr>
            <a:spLocks noChangeArrowheads="1"/>
          </p:cNvSpPr>
          <p:nvPr/>
        </p:nvSpPr>
        <p:spPr bwMode="auto">
          <a:xfrm>
            <a:off x="7701825" y="4083106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207" name="Oval 9"/>
          <p:cNvSpPr>
            <a:spLocks noChangeArrowheads="1"/>
          </p:cNvSpPr>
          <p:nvPr/>
        </p:nvSpPr>
        <p:spPr bwMode="auto">
          <a:xfrm>
            <a:off x="6712055" y="4739197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212" name="Oval 9"/>
          <p:cNvSpPr>
            <a:spLocks noChangeArrowheads="1"/>
          </p:cNvSpPr>
          <p:nvPr/>
        </p:nvSpPr>
        <p:spPr bwMode="auto">
          <a:xfrm>
            <a:off x="7705879" y="4731178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124" name="Oval 9"/>
          <p:cNvSpPr>
            <a:spLocks noChangeArrowheads="1"/>
          </p:cNvSpPr>
          <p:nvPr/>
        </p:nvSpPr>
        <p:spPr bwMode="auto">
          <a:xfrm>
            <a:off x="4634283" y="3269057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129" name="Oval 9"/>
          <p:cNvSpPr>
            <a:spLocks noChangeArrowheads="1"/>
          </p:cNvSpPr>
          <p:nvPr/>
        </p:nvSpPr>
        <p:spPr bwMode="auto">
          <a:xfrm>
            <a:off x="5628107" y="3261038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160" name="Oval 9"/>
          <p:cNvSpPr>
            <a:spLocks noChangeArrowheads="1"/>
          </p:cNvSpPr>
          <p:nvPr/>
        </p:nvSpPr>
        <p:spPr bwMode="auto">
          <a:xfrm>
            <a:off x="4634283" y="4076135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165" name="Oval 9"/>
          <p:cNvSpPr>
            <a:spLocks noChangeArrowheads="1"/>
          </p:cNvSpPr>
          <p:nvPr/>
        </p:nvSpPr>
        <p:spPr bwMode="auto">
          <a:xfrm>
            <a:off x="5628107" y="4068116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195" name="Text Box 106"/>
          <p:cNvSpPr txBox="1">
            <a:spLocks noChangeArrowheads="1"/>
          </p:cNvSpPr>
          <p:nvPr/>
        </p:nvSpPr>
        <p:spPr bwMode="auto">
          <a:xfrm>
            <a:off x="5697359" y="5243714"/>
            <a:ext cx="3850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10</a:t>
            </a:r>
            <a:endParaRPr lang="en-US" altLang="en-US" sz="1800" dirty="0"/>
          </a:p>
        </p:txBody>
      </p:sp>
      <p:sp>
        <p:nvSpPr>
          <p:cNvPr id="149" name="Rettangolo 148"/>
          <p:cNvSpPr/>
          <p:nvPr/>
        </p:nvSpPr>
        <p:spPr>
          <a:xfrm>
            <a:off x="4691357" y="4509120"/>
            <a:ext cx="1008000" cy="11521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9"/>
          <p:cNvSpPr>
            <a:spLocks noChangeArrowheads="1"/>
          </p:cNvSpPr>
          <p:nvPr/>
        </p:nvSpPr>
        <p:spPr bwMode="auto">
          <a:xfrm>
            <a:off x="5628107" y="5379250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183" name="Oval 9"/>
          <p:cNvSpPr>
            <a:spLocks noChangeArrowheads="1"/>
          </p:cNvSpPr>
          <p:nvPr/>
        </p:nvSpPr>
        <p:spPr bwMode="auto">
          <a:xfrm>
            <a:off x="4638337" y="4739197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188" name="Oval 9"/>
          <p:cNvSpPr>
            <a:spLocks noChangeArrowheads="1"/>
          </p:cNvSpPr>
          <p:nvPr/>
        </p:nvSpPr>
        <p:spPr bwMode="auto">
          <a:xfrm>
            <a:off x="5646675" y="4731178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191" name="Oval 9"/>
          <p:cNvSpPr>
            <a:spLocks noChangeArrowheads="1"/>
          </p:cNvSpPr>
          <p:nvPr/>
        </p:nvSpPr>
        <p:spPr bwMode="auto">
          <a:xfrm>
            <a:off x="4634283" y="5387269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150" name="Rettangolo 149"/>
          <p:cNvSpPr/>
          <p:nvPr/>
        </p:nvSpPr>
        <p:spPr>
          <a:xfrm>
            <a:off x="992560" y="1196752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k-LI for a stack S just summarizes starting and ending control states for k consecutive contexts of S in a run (starting from stack S empty)  </a:t>
            </a:r>
            <a:endParaRPr lang="it-IT" sz="2400" dirty="0" smtClean="0"/>
          </a:p>
        </p:txBody>
      </p:sp>
      <p:sp>
        <p:nvSpPr>
          <p:cNvPr id="151" name="Rettangolo 150"/>
          <p:cNvSpPr/>
          <p:nvPr/>
        </p:nvSpPr>
        <p:spPr>
          <a:xfrm>
            <a:off x="0" y="5509284"/>
            <a:ext cx="21559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3-LI for stack 1</a:t>
            </a:r>
            <a:endParaRPr lang="it-IT" sz="2000" dirty="0" smtClean="0"/>
          </a:p>
        </p:txBody>
      </p:sp>
      <p:cxnSp>
        <p:nvCxnSpPr>
          <p:cNvPr id="11" name="Connettore 2 10"/>
          <p:cNvCxnSpPr/>
          <p:nvPr/>
        </p:nvCxnSpPr>
        <p:spPr>
          <a:xfrm flipV="1">
            <a:off x="1206422" y="5020502"/>
            <a:ext cx="1392867" cy="427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ttangolo 151"/>
          <p:cNvSpPr/>
          <p:nvPr/>
        </p:nvSpPr>
        <p:spPr>
          <a:xfrm>
            <a:off x="7391509" y="5456452"/>
            <a:ext cx="21559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2</a:t>
            </a:r>
            <a:r>
              <a:rPr lang="en-US" sz="2000" dirty="0" smtClean="0"/>
              <a:t>-LI for stack 2</a:t>
            </a:r>
            <a:endParaRPr lang="it-IT" sz="2000" dirty="0" smtClean="0"/>
          </a:p>
        </p:txBody>
      </p:sp>
      <p:cxnSp>
        <p:nvCxnSpPr>
          <p:cNvPr id="153" name="Connettore 2 152"/>
          <p:cNvCxnSpPr/>
          <p:nvPr/>
        </p:nvCxnSpPr>
        <p:spPr>
          <a:xfrm flipH="1" flipV="1">
            <a:off x="5846512" y="5171245"/>
            <a:ext cx="1544998" cy="485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993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4" grpId="0" animBg="1"/>
      <p:bldP spid="25" grpId="0" animBg="1"/>
      <p:bldP spid="237" grpId="0" animBg="1"/>
      <p:bldP spid="238" grpId="0" animBg="1"/>
      <p:bldP spid="239" grpId="0" animBg="1"/>
      <p:bldP spid="147" grpId="0" animBg="1"/>
      <p:bldP spid="148" grpId="0" animBg="1"/>
      <p:bldP spid="149" grpId="0" animBg="1"/>
      <p:bldP spid="151" grpId="0"/>
      <p:bldP spid="1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4"/>
          <p:cNvSpPr>
            <a:spLocks noChangeArrowheads="1"/>
          </p:cNvSpPr>
          <p:nvPr/>
        </p:nvSpPr>
        <p:spPr bwMode="auto">
          <a:xfrm>
            <a:off x="6814789" y="2948025"/>
            <a:ext cx="1016397" cy="4479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cxnSp>
        <p:nvCxnSpPr>
          <p:cNvPr id="141" name="AutoShape 16"/>
          <p:cNvCxnSpPr>
            <a:cxnSpLocks noChangeShapeType="1"/>
          </p:cNvCxnSpPr>
          <p:nvPr/>
        </p:nvCxnSpPr>
        <p:spPr bwMode="auto">
          <a:xfrm flipV="1">
            <a:off x="6870020" y="3160039"/>
            <a:ext cx="880873" cy="11974"/>
          </a:xfrm>
          <a:prstGeom prst="straightConnector1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2" name="Text Box 20"/>
          <p:cNvSpPr txBox="1">
            <a:spLocks noChangeArrowheads="1"/>
          </p:cNvSpPr>
          <p:nvPr/>
        </p:nvSpPr>
        <p:spPr bwMode="auto">
          <a:xfrm>
            <a:off x="7124179" y="2905997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>
                <a:solidFill>
                  <a:srgbClr val="00B0F0"/>
                </a:solidFill>
              </a:rPr>
              <a:t>b</a:t>
            </a:r>
            <a:r>
              <a:rPr lang="en-US" altLang="en-US" sz="1200" baseline="-25000" dirty="0" smtClean="0">
                <a:solidFill>
                  <a:srgbClr val="00B0F0"/>
                </a:solidFill>
              </a:rPr>
              <a:t>1</a:t>
            </a:r>
            <a:endParaRPr lang="en-US" altLang="en-US" sz="1800" dirty="0">
              <a:solidFill>
                <a:srgbClr val="00B0F0"/>
              </a:solidFill>
            </a:endParaRPr>
          </a:p>
        </p:txBody>
      </p:sp>
      <p:sp>
        <p:nvSpPr>
          <p:cNvPr id="198" name="Rectangle 4"/>
          <p:cNvSpPr>
            <a:spLocks noChangeArrowheads="1"/>
          </p:cNvSpPr>
          <p:nvPr/>
        </p:nvSpPr>
        <p:spPr bwMode="auto">
          <a:xfrm>
            <a:off x="6824901" y="3770093"/>
            <a:ext cx="1016397" cy="4479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cxnSp>
        <p:nvCxnSpPr>
          <p:cNvPr id="200" name="AutoShape 16"/>
          <p:cNvCxnSpPr>
            <a:cxnSpLocks noChangeShapeType="1"/>
          </p:cNvCxnSpPr>
          <p:nvPr/>
        </p:nvCxnSpPr>
        <p:spPr bwMode="auto">
          <a:xfrm flipV="1">
            <a:off x="6880132" y="3982107"/>
            <a:ext cx="880873" cy="11974"/>
          </a:xfrm>
          <a:prstGeom prst="straightConnector1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1" name="Text Box 20"/>
          <p:cNvSpPr txBox="1">
            <a:spLocks noChangeArrowheads="1"/>
          </p:cNvSpPr>
          <p:nvPr/>
        </p:nvSpPr>
        <p:spPr bwMode="auto">
          <a:xfrm>
            <a:off x="7134291" y="3728065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>
                <a:solidFill>
                  <a:srgbClr val="00B0F0"/>
                </a:solidFill>
              </a:rPr>
              <a:t>b</a:t>
            </a:r>
            <a:r>
              <a:rPr lang="en-US" altLang="en-US" sz="1200" baseline="-25000" dirty="0">
                <a:solidFill>
                  <a:srgbClr val="00B0F0"/>
                </a:solidFill>
              </a:rPr>
              <a:t>2</a:t>
            </a:r>
            <a:endParaRPr lang="en-US" altLang="en-US" sz="1800" dirty="0">
              <a:solidFill>
                <a:srgbClr val="00B0F0"/>
              </a:solidFill>
            </a:endParaRPr>
          </a:p>
        </p:txBody>
      </p:sp>
      <p:sp>
        <p:nvSpPr>
          <p:cNvPr id="206" name="Rectangle 4"/>
          <p:cNvSpPr>
            <a:spLocks noChangeArrowheads="1"/>
          </p:cNvSpPr>
          <p:nvPr/>
        </p:nvSpPr>
        <p:spPr bwMode="auto">
          <a:xfrm>
            <a:off x="6828955" y="4418165"/>
            <a:ext cx="1016397" cy="4479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cxnSp>
        <p:nvCxnSpPr>
          <p:cNvPr id="208" name="AutoShape 16"/>
          <p:cNvCxnSpPr>
            <a:cxnSpLocks noChangeShapeType="1"/>
          </p:cNvCxnSpPr>
          <p:nvPr/>
        </p:nvCxnSpPr>
        <p:spPr bwMode="auto">
          <a:xfrm flipV="1">
            <a:off x="6884186" y="4630179"/>
            <a:ext cx="880873" cy="11974"/>
          </a:xfrm>
          <a:prstGeom prst="straightConnector1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9" name="Text Box 20"/>
          <p:cNvSpPr txBox="1">
            <a:spLocks noChangeArrowheads="1"/>
          </p:cNvSpPr>
          <p:nvPr/>
        </p:nvSpPr>
        <p:spPr bwMode="auto">
          <a:xfrm>
            <a:off x="7138345" y="4376137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>
                <a:solidFill>
                  <a:srgbClr val="00B0F0"/>
                </a:solidFill>
              </a:rPr>
              <a:t>b</a:t>
            </a:r>
            <a:r>
              <a:rPr lang="en-US" altLang="en-US" sz="1200" baseline="-25000" dirty="0">
                <a:solidFill>
                  <a:srgbClr val="00B0F0"/>
                </a:solidFill>
              </a:rPr>
              <a:t>3</a:t>
            </a:r>
            <a:endParaRPr lang="en-US" altLang="en-US" sz="1800" dirty="0">
              <a:solidFill>
                <a:srgbClr val="00B0F0"/>
              </a:solidFill>
            </a:endParaRPr>
          </a:p>
        </p:txBody>
      </p:sp>
      <p:sp>
        <p:nvSpPr>
          <p:cNvPr id="123" name="Rectangle 4"/>
          <p:cNvSpPr>
            <a:spLocks noChangeArrowheads="1"/>
          </p:cNvSpPr>
          <p:nvPr/>
        </p:nvSpPr>
        <p:spPr bwMode="auto">
          <a:xfrm>
            <a:off x="4751183" y="2948025"/>
            <a:ext cx="1016397" cy="4479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cxnSp>
        <p:nvCxnSpPr>
          <p:cNvPr id="125" name="AutoShape 16"/>
          <p:cNvCxnSpPr>
            <a:cxnSpLocks noChangeShapeType="1"/>
          </p:cNvCxnSpPr>
          <p:nvPr/>
        </p:nvCxnSpPr>
        <p:spPr bwMode="auto">
          <a:xfrm flipV="1">
            <a:off x="4806414" y="3160039"/>
            <a:ext cx="880873" cy="11974"/>
          </a:xfrm>
          <a:prstGeom prst="straightConnector1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Text Box 20"/>
          <p:cNvSpPr txBox="1">
            <a:spLocks noChangeArrowheads="1"/>
          </p:cNvSpPr>
          <p:nvPr/>
        </p:nvSpPr>
        <p:spPr bwMode="auto">
          <a:xfrm>
            <a:off x="5060573" y="2905997"/>
            <a:ext cx="2936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>
                <a:solidFill>
                  <a:srgbClr val="FF0000"/>
                </a:solidFill>
              </a:rPr>
              <a:t>r</a:t>
            </a:r>
            <a:r>
              <a:rPr lang="en-US" altLang="en-US" sz="1200" baseline="-25000" dirty="0" smtClean="0">
                <a:solidFill>
                  <a:srgbClr val="FF0000"/>
                </a:solidFill>
              </a:rPr>
              <a:t>1</a:t>
            </a:r>
            <a:endParaRPr lang="en-US" altLang="en-US" sz="1800" dirty="0">
              <a:solidFill>
                <a:srgbClr val="FF0000"/>
              </a:solidFill>
            </a:endParaRPr>
          </a:p>
        </p:txBody>
      </p:sp>
      <p:sp>
        <p:nvSpPr>
          <p:cNvPr id="159" name="Rectangle 4"/>
          <p:cNvSpPr>
            <a:spLocks noChangeArrowheads="1"/>
          </p:cNvSpPr>
          <p:nvPr/>
        </p:nvSpPr>
        <p:spPr bwMode="auto">
          <a:xfrm>
            <a:off x="4751183" y="3755103"/>
            <a:ext cx="1016397" cy="4479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cxnSp>
        <p:nvCxnSpPr>
          <p:cNvPr id="161" name="AutoShape 16"/>
          <p:cNvCxnSpPr>
            <a:cxnSpLocks noChangeShapeType="1"/>
          </p:cNvCxnSpPr>
          <p:nvPr/>
        </p:nvCxnSpPr>
        <p:spPr bwMode="auto">
          <a:xfrm flipV="1">
            <a:off x="4806414" y="3967117"/>
            <a:ext cx="880873" cy="11974"/>
          </a:xfrm>
          <a:prstGeom prst="straightConnector1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2" name="Text Box 20"/>
          <p:cNvSpPr txBox="1">
            <a:spLocks noChangeArrowheads="1"/>
          </p:cNvSpPr>
          <p:nvPr/>
        </p:nvSpPr>
        <p:spPr bwMode="auto">
          <a:xfrm>
            <a:off x="5060573" y="3713075"/>
            <a:ext cx="2936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>
                <a:solidFill>
                  <a:srgbClr val="FF0000"/>
                </a:solidFill>
              </a:rPr>
              <a:t>r</a:t>
            </a:r>
            <a:r>
              <a:rPr lang="en-US" altLang="en-US" sz="1200" baseline="-25000" dirty="0" smtClean="0">
                <a:solidFill>
                  <a:srgbClr val="FF0000"/>
                </a:solidFill>
              </a:rPr>
              <a:t>2</a:t>
            </a:r>
            <a:endParaRPr lang="en-US" altLang="en-US" sz="1800" dirty="0">
              <a:solidFill>
                <a:srgbClr val="FF0000"/>
              </a:solidFill>
            </a:endParaRPr>
          </a:p>
        </p:txBody>
      </p:sp>
      <p:sp>
        <p:nvSpPr>
          <p:cNvPr id="182" name="Rectangle 4"/>
          <p:cNvSpPr>
            <a:spLocks noChangeArrowheads="1"/>
          </p:cNvSpPr>
          <p:nvPr/>
        </p:nvSpPr>
        <p:spPr bwMode="auto">
          <a:xfrm>
            <a:off x="4755237" y="4418165"/>
            <a:ext cx="1016397" cy="4479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cxnSp>
        <p:nvCxnSpPr>
          <p:cNvPr id="184" name="AutoShape 16"/>
          <p:cNvCxnSpPr>
            <a:cxnSpLocks noChangeShapeType="1"/>
          </p:cNvCxnSpPr>
          <p:nvPr/>
        </p:nvCxnSpPr>
        <p:spPr bwMode="auto">
          <a:xfrm flipV="1">
            <a:off x="4824982" y="4630179"/>
            <a:ext cx="880873" cy="11974"/>
          </a:xfrm>
          <a:prstGeom prst="straightConnector1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" name="Text Box 20"/>
          <p:cNvSpPr txBox="1">
            <a:spLocks noChangeArrowheads="1"/>
          </p:cNvSpPr>
          <p:nvPr/>
        </p:nvSpPr>
        <p:spPr bwMode="auto">
          <a:xfrm>
            <a:off x="5079141" y="4376137"/>
            <a:ext cx="2936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>
                <a:solidFill>
                  <a:srgbClr val="FF0000"/>
                </a:solidFill>
              </a:rPr>
              <a:t>r</a:t>
            </a:r>
            <a:r>
              <a:rPr lang="en-US" altLang="en-US" sz="1200" baseline="-25000" dirty="0">
                <a:solidFill>
                  <a:srgbClr val="FF0000"/>
                </a:solidFill>
              </a:rPr>
              <a:t>3</a:t>
            </a:r>
            <a:endParaRPr lang="en-US" altLang="en-US" sz="1800" dirty="0">
              <a:solidFill>
                <a:srgbClr val="FF0000"/>
              </a:solidFill>
            </a:endParaRPr>
          </a:p>
        </p:txBody>
      </p:sp>
      <p:sp>
        <p:nvSpPr>
          <p:cNvPr id="190" name="Rectangle 4"/>
          <p:cNvSpPr>
            <a:spLocks noChangeArrowheads="1"/>
          </p:cNvSpPr>
          <p:nvPr/>
        </p:nvSpPr>
        <p:spPr bwMode="auto">
          <a:xfrm>
            <a:off x="4765697" y="5066237"/>
            <a:ext cx="1016397" cy="4479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cxnSp>
        <p:nvCxnSpPr>
          <p:cNvPr id="192" name="AutoShape 16"/>
          <p:cNvCxnSpPr>
            <a:cxnSpLocks noChangeShapeType="1"/>
          </p:cNvCxnSpPr>
          <p:nvPr/>
        </p:nvCxnSpPr>
        <p:spPr bwMode="auto">
          <a:xfrm flipV="1">
            <a:off x="4806414" y="5278251"/>
            <a:ext cx="880873" cy="11974"/>
          </a:xfrm>
          <a:prstGeom prst="straightConnector1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3" name="Text Box 20"/>
          <p:cNvSpPr txBox="1">
            <a:spLocks noChangeArrowheads="1"/>
          </p:cNvSpPr>
          <p:nvPr/>
        </p:nvSpPr>
        <p:spPr bwMode="auto">
          <a:xfrm>
            <a:off x="5060573" y="5024209"/>
            <a:ext cx="2936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>
                <a:solidFill>
                  <a:srgbClr val="FF0000"/>
                </a:solidFill>
              </a:rPr>
              <a:t>r</a:t>
            </a:r>
            <a:r>
              <a:rPr lang="en-US" altLang="en-US" sz="1200" baseline="-25000" dirty="0">
                <a:solidFill>
                  <a:srgbClr val="FF0000"/>
                </a:solidFill>
              </a:rPr>
              <a:t>4</a:t>
            </a:r>
            <a:endParaRPr lang="en-US" altLang="en-US" sz="1800" dirty="0">
              <a:solidFill>
                <a:srgbClr val="FF0000"/>
              </a:solidFill>
            </a:endParaRPr>
          </a:p>
        </p:txBody>
      </p:sp>
      <p:grpSp>
        <p:nvGrpSpPr>
          <p:cNvPr id="9" name="Gruppo 8"/>
          <p:cNvGrpSpPr/>
          <p:nvPr/>
        </p:nvGrpSpPr>
        <p:grpSpPr>
          <a:xfrm>
            <a:off x="2667401" y="4364643"/>
            <a:ext cx="1016397" cy="490003"/>
            <a:chOff x="2593231" y="3501008"/>
            <a:chExt cx="1016397" cy="490003"/>
          </a:xfrm>
        </p:grpSpPr>
        <p:sp>
          <p:nvSpPr>
            <p:cNvPr id="174" name="Rectangle 4"/>
            <p:cNvSpPr>
              <a:spLocks noChangeArrowheads="1"/>
            </p:cNvSpPr>
            <p:nvPr/>
          </p:nvSpPr>
          <p:spPr bwMode="auto">
            <a:xfrm>
              <a:off x="2593231" y="3543036"/>
              <a:ext cx="1016397" cy="4479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it-IT" altLang="en-US" sz="1800"/>
            </a:p>
          </p:txBody>
        </p:sp>
        <p:cxnSp>
          <p:nvCxnSpPr>
            <p:cNvPr id="176" name="AutoShape 16"/>
            <p:cNvCxnSpPr>
              <a:cxnSpLocks noChangeShapeType="1"/>
            </p:cNvCxnSpPr>
            <p:nvPr/>
          </p:nvCxnSpPr>
          <p:spPr bwMode="auto">
            <a:xfrm flipV="1">
              <a:off x="2648462" y="3755050"/>
              <a:ext cx="880873" cy="11974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7" name="Text Box 20"/>
            <p:cNvSpPr txBox="1">
              <a:spLocks noChangeArrowheads="1"/>
            </p:cNvSpPr>
            <p:nvPr/>
          </p:nvSpPr>
          <p:spPr bwMode="auto">
            <a:xfrm>
              <a:off x="2902621" y="3501008"/>
              <a:ext cx="3273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 smtClean="0">
                  <a:solidFill>
                    <a:srgbClr val="379937"/>
                  </a:solidFill>
                </a:rPr>
                <a:t>g</a:t>
              </a:r>
              <a:r>
                <a:rPr lang="en-US" altLang="en-US" sz="1200" baseline="-25000" dirty="0">
                  <a:solidFill>
                    <a:srgbClr val="379937"/>
                  </a:solidFill>
                </a:rPr>
                <a:t>3</a:t>
              </a:r>
              <a:endParaRPr lang="en-US" altLang="en-US" sz="1800" dirty="0">
                <a:solidFill>
                  <a:srgbClr val="379937"/>
                </a:solidFill>
              </a:endParaRPr>
            </a:p>
          </p:txBody>
        </p:sp>
      </p:grpSp>
      <p:grpSp>
        <p:nvGrpSpPr>
          <p:cNvPr id="7" name="Gruppo 6"/>
          <p:cNvGrpSpPr/>
          <p:nvPr/>
        </p:nvGrpSpPr>
        <p:grpSpPr>
          <a:xfrm>
            <a:off x="2666315" y="3642004"/>
            <a:ext cx="1016397" cy="490003"/>
            <a:chOff x="2592145" y="2780928"/>
            <a:chExt cx="1016397" cy="490003"/>
          </a:xfrm>
        </p:grpSpPr>
        <p:sp>
          <p:nvSpPr>
            <p:cNvPr id="131" name="Rectangle 4"/>
            <p:cNvSpPr>
              <a:spLocks noChangeArrowheads="1"/>
            </p:cNvSpPr>
            <p:nvPr/>
          </p:nvSpPr>
          <p:spPr bwMode="auto">
            <a:xfrm>
              <a:off x="2592145" y="2822956"/>
              <a:ext cx="1016397" cy="4479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it-IT" altLang="en-US" sz="1800"/>
            </a:p>
          </p:txBody>
        </p:sp>
        <p:cxnSp>
          <p:nvCxnSpPr>
            <p:cNvPr id="133" name="AutoShape 16"/>
            <p:cNvCxnSpPr>
              <a:cxnSpLocks noChangeShapeType="1"/>
            </p:cNvCxnSpPr>
            <p:nvPr/>
          </p:nvCxnSpPr>
          <p:spPr bwMode="auto">
            <a:xfrm flipV="1">
              <a:off x="2647376" y="3034970"/>
              <a:ext cx="880873" cy="11974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" name="Text Box 20"/>
            <p:cNvSpPr txBox="1">
              <a:spLocks noChangeArrowheads="1"/>
            </p:cNvSpPr>
            <p:nvPr/>
          </p:nvSpPr>
          <p:spPr bwMode="auto">
            <a:xfrm>
              <a:off x="2901535" y="2780928"/>
              <a:ext cx="3273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 smtClean="0">
                  <a:solidFill>
                    <a:srgbClr val="379937"/>
                  </a:solidFill>
                </a:rPr>
                <a:t>g</a:t>
              </a:r>
              <a:r>
                <a:rPr lang="en-US" altLang="en-US" sz="1200" baseline="-25000" dirty="0" smtClean="0">
                  <a:solidFill>
                    <a:srgbClr val="379937"/>
                  </a:solidFill>
                </a:rPr>
                <a:t>2</a:t>
              </a:r>
              <a:endParaRPr lang="en-US" altLang="en-US" sz="1800" dirty="0">
                <a:solidFill>
                  <a:srgbClr val="379937"/>
                </a:solidFill>
              </a:endParaRPr>
            </a:p>
          </p:txBody>
        </p:sp>
      </p:grpSp>
      <p:grpSp>
        <p:nvGrpSpPr>
          <p:cNvPr id="6" name="Gruppo 5"/>
          <p:cNvGrpSpPr/>
          <p:nvPr/>
        </p:nvGrpSpPr>
        <p:grpSpPr>
          <a:xfrm>
            <a:off x="2674999" y="2905997"/>
            <a:ext cx="1016397" cy="490003"/>
            <a:chOff x="2600829" y="2044921"/>
            <a:chExt cx="1016397" cy="490003"/>
          </a:xfrm>
        </p:grpSpPr>
        <p:sp>
          <p:nvSpPr>
            <p:cNvPr id="34819" name="Rectangle 4"/>
            <p:cNvSpPr>
              <a:spLocks noChangeArrowheads="1"/>
            </p:cNvSpPr>
            <p:nvPr/>
          </p:nvSpPr>
          <p:spPr bwMode="auto">
            <a:xfrm>
              <a:off x="2600829" y="2086949"/>
              <a:ext cx="1016397" cy="4479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it-IT" altLang="en-US" sz="1800"/>
            </a:p>
          </p:txBody>
        </p:sp>
        <p:cxnSp>
          <p:nvCxnSpPr>
            <p:cNvPr id="34828" name="AutoShape 16"/>
            <p:cNvCxnSpPr>
              <a:cxnSpLocks noChangeShapeType="1"/>
            </p:cNvCxnSpPr>
            <p:nvPr/>
          </p:nvCxnSpPr>
          <p:spPr bwMode="auto">
            <a:xfrm flipV="1">
              <a:off x="2656060" y="2298963"/>
              <a:ext cx="880873" cy="11974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32" name="Text Box 20"/>
            <p:cNvSpPr txBox="1">
              <a:spLocks noChangeArrowheads="1"/>
            </p:cNvSpPr>
            <p:nvPr/>
          </p:nvSpPr>
          <p:spPr bwMode="auto">
            <a:xfrm>
              <a:off x="2910219" y="2044921"/>
              <a:ext cx="32733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 smtClean="0">
                  <a:solidFill>
                    <a:srgbClr val="379937"/>
                  </a:solidFill>
                </a:rPr>
                <a:t>g</a:t>
              </a:r>
              <a:r>
                <a:rPr lang="en-US" altLang="en-US" sz="1200" baseline="-25000" dirty="0" smtClean="0">
                  <a:solidFill>
                    <a:srgbClr val="379937"/>
                  </a:solidFill>
                </a:rPr>
                <a:t>1</a:t>
              </a:r>
              <a:endParaRPr lang="en-US" altLang="en-US" sz="1800" dirty="0">
                <a:solidFill>
                  <a:srgbClr val="379937"/>
                </a:solidFill>
              </a:endParaRPr>
            </a:p>
          </p:txBody>
        </p:sp>
      </p:grpSp>
      <p:sp>
        <p:nvSpPr>
          <p:cNvPr id="2" name="Rettangolo 1"/>
          <p:cNvSpPr/>
          <p:nvPr/>
        </p:nvSpPr>
        <p:spPr>
          <a:xfrm>
            <a:off x="2679484" y="2965466"/>
            <a:ext cx="1008000" cy="1252602"/>
          </a:xfrm>
          <a:prstGeom prst="rect">
            <a:avLst/>
          </a:prstGeom>
          <a:solidFill>
            <a:srgbClr val="379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4" y="44624"/>
            <a:ext cx="8915400" cy="1143000"/>
          </a:xfrm>
        </p:spPr>
        <p:txBody>
          <a:bodyPr>
            <a:normAutofit/>
          </a:bodyPr>
          <a:lstStyle/>
          <a:p>
            <a:r>
              <a:rPr lang="en-US" altLang="en-US" dirty="0"/>
              <a:t>Switching </a:t>
            </a:r>
            <a:r>
              <a:rPr lang="en-US" altLang="en-US" dirty="0" smtClean="0"/>
              <a:t>Mask (SM)</a:t>
            </a:r>
          </a:p>
        </p:txBody>
      </p:sp>
      <p:cxnSp>
        <p:nvCxnSpPr>
          <p:cNvPr id="34870" name="AutoShape 58"/>
          <p:cNvCxnSpPr>
            <a:cxnSpLocks noChangeShapeType="1"/>
          </p:cNvCxnSpPr>
          <p:nvPr/>
        </p:nvCxnSpPr>
        <p:spPr bwMode="auto">
          <a:xfrm>
            <a:off x="6407783" y="6885384"/>
            <a:ext cx="1315796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71" name="AutoShape 59"/>
          <p:cNvCxnSpPr>
            <a:cxnSpLocks noChangeShapeType="1"/>
            <a:stCxn id="34918" idx="3"/>
          </p:cNvCxnSpPr>
          <p:nvPr/>
        </p:nvCxnSpPr>
        <p:spPr bwMode="auto">
          <a:xfrm flipV="1">
            <a:off x="4033572" y="3141905"/>
            <a:ext cx="384133" cy="1560"/>
          </a:xfrm>
          <a:prstGeom prst="straightConnector1">
            <a:avLst/>
          </a:prstGeom>
          <a:noFill/>
          <a:ln w="19050">
            <a:solidFill>
              <a:srgbClr val="CC3399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88" name="Text Box 82"/>
          <p:cNvSpPr txBox="1">
            <a:spLocks noChangeArrowheads="1"/>
          </p:cNvSpPr>
          <p:nvPr/>
        </p:nvSpPr>
        <p:spPr bwMode="auto">
          <a:xfrm>
            <a:off x="2627137" y="2312761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800" dirty="0">
                <a:solidFill>
                  <a:srgbClr val="379937"/>
                </a:solidFill>
              </a:rPr>
              <a:t>stack 1</a:t>
            </a:r>
          </a:p>
        </p:txBody>
      </p:sp>
      <p:sp>
        <p:nvSpPr>
          <p:cNvPr id="34889" name="Text Box 83"/>
          <p:cNvSpPr txBox="1">
            <a:spLocks noChangeArrowheads="1"/>
          </p:cNvSpPr>
          <p:nvPr/>
        </p:nvSpPr>
        <p:spPr bwMode="auto">
          <a:xfrm>
            <a:off x="4745624" y="2301177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800" dirty="0">
                <a:solidFill>
                  <a:srgbClr val="FF0000"/>
                </a:solidFill>
              </a:rPr>
              <a:t>stack 2</a:t>
            </a:r>
          </a:p>
        </p:txBody>
      </p:sp>
      <p:sp>
        <p:nvSpPr>
          <p:cNvPr id="34890" name="Text Box 84"/>
          <p:cNvSpPr txBox="1">
            <a:spLocks noChangeArrowheads="1"/>
          </p:cNvSpPr>
          <p:nvPr/>
        </p:nvSpPr>
        <p:spPr bwMode="auto">
          <a:xfrm>
            <a:off x="6865696" y="2301177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800" dirty="0">
                <a:solidFill>
                  <a:srgbClr val="00B0F0"/>
                </a:solidFill>
              </a:rPr>
              <a:t>stack </a:t>
            </a:r>
            <a:r>
              <a:rPr lang="en-US" altLang="en-US" sz="1800" dirty="0" smtClean="0">
                <a:solidFill>
                  <a:srgbClr val="00B0F0"/>
                </a:solidFill>
              </a:rPr>
              <a:t>3</a:t>
            </a:r>
            <a:endParaRPr lang="en-US" altLang="en-US" sz="1800" dirty="0">
              <a:solidFill>
                <a:srgbClr val="00B0F0"/>
              </a:solidFill>
            </a:endParaRPr>
          </a:p>
        </p:txBody>
      </p:sp>
      <p:sp>
        <p:nvSpPr>
          <p:cNvPr id="34821" name="Oval 9"/>
          <p:cNvSpPr>
            <a:spLocks noChangeArrowheads="1"/>
          </p:cNvSpPr>
          <p:nvPr/>
        </p:nvSpPr>
        <p:spPr bwMode="auto">
          <a:xfrm>
            <a:off x="2632269" y="3122021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34891" name="Text Box 85"/>
          <p:cNvSpPr txBox="1">
            <a:spLocks noChangeArrowheads="1"/>
          </p:cNvSpPr>
          <p:nvPr/>
        </p:nvSpPr>
        <p:spPr bwMode="auto">
          <a:xfrm>
            <a:off x="2323572" y="3004965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1</a:t>
            </a:r>
            <a:endParaRPr lang="en-US" altLang="en-US" sz="1800" dirty="0"/>
          </a:p>
        </p:txBody>
      </p:sp>
      <p:sp>
        <p:nvSpPr>
          <p:cNvPr id="34918" name="Text Box 106"/>
          <p:cNvSpPr txBox="1">
            <a:spLocks noChangeArrowheads="1"/>
          </p:cNvSpPr>
          <p:nvPr/>
        </p:nvSpPr>
        <p:spPr bwMode="auto">
          <a:xfrm>
            <a:off x="3706238" y="3004965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2</a:t>
            </a:r>
          </a:p>
        </p:txBody>
      </p:sp>
      <p:sp>
        <p:nvSpPr>
          <p:cNvPr id="113" name="Oval 9"/>
          <p:cNvSpPr>
            <a:spLocks noChangeArrowheads="1"/>
          </p:cNvSpPr>
          <p:nvPr/>
        </p:nvSpPr>
        <p:spPr bwMode="auto">
          <a:xfrm>
            <a:off x="3626093" y="3114002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127" name="Text Box 85"/>
          <p:cNvSpPr txBox="1">
            <a:spLocks noChangeArrowheads="1"/>
          </p:cNvSpPr>
          <p:nvPr/>
        </p:nvSpPr>
        <p:spPr bwMode="auto">
          <a:xfrm>
            <a:off x="4403191" y="3004965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2</a:t>
            </a:r>
            <a:endParaRPr lang="en-US" altLang="en-US" sz="1800" dirty="0"/>
          </a:p>
        </p:txBody>
      </p:sp>
      <p:sp>
        <p:nvSpPr>
          <p:cNvPr id="128" name="Text Box 106"/>
          <p:cNvSpPr txBox="1">
            <a:spLocks noChangeArrowheads="1"/>
          </p:cNvSpPr>
          <p:nvPr/>
        </p:nvSpPr>
        <p:spPr bwMode="auto">
          <a:xfrm>
            <a:off x="5779956" y="3004965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/>
              <a:t>3</a:t>
            </a:r>
            <a:endParaRPr lang="en-US" altLang="en-US" sz="1800" dirty="0"/>
          </a:p>
        </p:txBody>
      </p:sp>
      <p:sp>
        <p:nvSpPr>
          <p:cNvPr id="132" name="Oval 9"/>
          <p:cNvSpPr>
            <a:spLocks noChangeArrowheads="1"/>
          </p:cNvSpPr>
          <p:nvPr/>
        </p:nvSpPr>
        <p:spPr bwMode="auto">
          <a:xfrm>
            <a:off x="2623585" y="3858028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135" name="Text Box 85"/>
          <p:cNvSpPr txBox="1">
            <a:spLocks noChangeArrowheads="1"/>
          </p:cNvSpPr>
          <p:nvPr/>
        </p:nvSpPr>
        <p:spPr bwMode="auto">
          <a:xfrm>
            <a:off x="2338086" y="3756992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/>
              <a:t>3</a:t>
            </a:r>
            <a:endParaRPr lang="en-US" altLang="en-US" sz="1800" dirty="0"/>
          </a:p>
        </p:txBody>
      </p:sp>
      <p:sp>
        <p:nvSpPr>
          <p:cNvPr id="136" name="Text Box 106"/>
          <p:cNvSpPr txBox="1">
            <a:spLocks noChangeArrowheads="1"/>
          </p:cNvSpPr>
          <p:nvPr/>
        </p:nvSpPr>
        <p:spPr bwMode="auto">
          <a:xfrm>
            <a:off x="3688046" y="3714012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4</a:t>
            </a:r>
          </a:p>
        </p:txBody>
      </p:sp>
      <p:sp>
        <p:nvSpPr>
          <p:cNvPr id="137" name="Oval 9"/>
          <p:cNvSpPr>
            <a:spLocks noChangeArrowheads="1"/>
          </p:cNvSpPr>
          <p:nvPr/>
        </p:nvSpPr>
        <p:spPr bwMode="auto">
          <a:xfrm>
            <a:off x="3617409" y="3850009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143" name="Text Box 85"/>
          <p:cNvSpPr txBox="1">
            <a:spLocks noChangeArrowheads="1"/>
          </p:cNvSpPr>
          <p:nvPr/>
        </p:nvSpPr>
        <p:spPr bwMode="auto">
          <a:xfrm>
            <a:off x="6466797" y="3004965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/>
              <a:t>4</a:t>
            </a:r>
            <a:endParaRPr lang="en-US" altLang="en-US" sz="1800" dirty="0"/>
          </a:p>
        </p:txBody>
      </p:sp>
      <p:sp>
        <p:nvSpPr>
          <p:cNvPr id="144" name="Text Box 106"/>
          <p:cNvSpPr txBox="1">
            <a:spLocks noChangeArrowheads="1"/>
          </p:cNvSpPr>
          <p:nvPr/>
        </p:nvSpPr>
        <p:spPr bwMode="auto">
          <a:xfrm>
            <a:off x="7835135" y="2993932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5</a:t>
            </a:r>
            <a:endParaRPr lang="en-US" altLang="en-US" sz="1800" dirty="0"/>
          </a:p>
        </p:txBody>
      </p:sp>
      <p:sp>
        <p:nvSpPr>
          <p:cNvPr id="163" name="Text Box 85"/>
          <p:cNvSpPr txBox="1">
            <a:spLocks noChangeArrowheads="1"/>
          </p:cNvSpPr>
          <p:nvPr/>
        </p:nvSpPr>
        <p:spPr bwMode="auto">
          <a:xfrm>
            <a:off x="4403191" y="3800534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/>
              <a:t>5</a:t>
            </a:r>
            <a:endParaRPr lang="en-US" altLang="en-US" sz="1800" dirty="0"/>
          </a:p>
        </p:txBody>
      </p:sp>
      <p:sp>
        <p:nvSpPr>
          <p:cNvPr id="164" name="Text Box 106"/>
          <p:cNvSpPr txBox="1">
            <a:spLocks noChangeArrowheads="1"/>
          </p:cNvSpPr>
          <p:nvPr/>
        </p:nvSpPr>
        <p:spPr bwMode="auto">
          <a:xfrm>
            <a:off x="5757015" y="3783101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/>
              <a:t>6</a:t>
            </a:r>
            <a:endParaRPr lang="en-US" altLang="en-US" sz="1800" dirty="0"/>
          </a:p>
        </p:txBody>
      </p:sp>
      <p:sp>
        <p:nvSpPr>
          <p:cNvPr id="23" name="Figura a mano libera 22"/>
          <p:cNvSpPr/>
          <p:nvPr/>
        </p:nvSpPr>
        <p:spPr>
          <a:xfrm>
            <a:off x="1930826" y="3160039"/>
            <a:ext cx="4464496" cy="724317"/>
          </a:xfrm>
          <a:custGeom>
            <a:avLst/>
            <a:gdLst>
              <a:gd name="connsiteX0" fmla="*/ 3669831 w 4007396"/>
              <a:gd name="connsiteY0" fmla="*/ 0 h 779488"/>
              <a:gd name="connsiteX1" fmla="*/ 3684821 w 4007396"/>
              <a:gd name="connsiteY1" fmla="*/ 329783 h 779488"/>
              <a:gd name="connsiteX2" fmla="*/ 282054 w 4007396"/>
              <a:gd name="connsiteY2" fmla="*/ 359764 h 779488"/>
              <a:gd name="connsiteX3" fmla="*/ 431955 w 4007396"/>
              <a:gd name="connsiteY3" fmla="*/ 779488 h 779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7396" h="779488">
                <a:moveTo>
                  <a:pt x="3669831" y="0"/>
                </a:moveTo>
                <a:cubicBezTo>
                  <a:pt x="3959640" y="134911"/>
                  <a:pt x="4249450" y="269822"/>
                  <a:pt x="3684821" y="329783"/>
                </a:cubicBezTo>
                <a:cubicBezTo>
                  <a:pt x="3120192" y="389744"/>
                  <a:pt x="824198" y="284813"/>
                  <a:pt x="282054" y="359764"/>
                </a:cubicBezTo>
                <a:cubicBezTo>
                  <a:pt x="-260090" y="434715"/>
                  <a:pt x="85932" y="607101"/>
                  <a:pt x="431955" y="779488"/>
                </a:cubicBezTo>
              </a:path>
            </a:pathLst>
          </a:custGeom>
          <a:noFill/>
          <a:ln w="19050">
            <a:solidFill>
              <a:srgbClr val="CC33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igura a mano libera 23"/>
          <p:cNvSpPr/>
          <p:nvPr/>
        </p:nvSpPr>
        <p:spPr>
          <a:xfrm>
            <a:off x="3875632" y="3310992"/>
            <a:ext cx="2740318" cy="504056"/>
          </a:xfrm>
          <a:custGeom>
            <a:avLst/>
            <a:gdLst>
              <a:gd name="connsiteX0" fmla="*/ 0 w 2953062"/>
              <a:gd name="connsiteY0" fmla="*/ 734518 h 734518"/>
              <a:gd name="connsiteX1" fmla="*/ 689547 w 2953062"/>
              <a:gd name="connsiteY1" fmla="*/ 329783 h 734518"/>
              <a:gd name="connsiteX2" fmla="*/ 2428406 w 2953062"/>
              <a:gd name="connsiteY2" fmla="*/ 329783 h 734518"/>
              <a:gd name="connsiteX3" fmla="*/ 2953062 w 2953062"/>
              <a:gd name="connsiteY3" fmla="*/ 0 h 734518"/>
              <a:gd name="connsiteX4" fmla="*/ 2953062 w 2953062"/>
              <a:gd name="connsiteY4" fmla="*/ 0 h 7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062" h="734518">
                <a:moveTo>
                  <a:pt x="0" y="734518"/>
                </a:moveTo>
                <a:cubicBezTo>
                  <a:pt x="142406" y="565878"/>
                  <a:pt x="284813" y="397239"/>
                  <a:pt x="689547" y="329783"/>
                </a:cubicBezTo>
                <a:cubicBezTo>
                  <a:pt x="1094281" y="262327"/>
                  <a:pt x="2051154" y="384747"/>
                  <a:pt x="2428406" y="329783"/>
                </a:cubicBezTo>
                <a:cubicBezTo>
                  <a:pt x="2805658" y="274819"/>
                  <a:pt x="2953062" y="0"/>
                  <a:pt x="2953062" y="0"/>
                </a:cubicBezTo>
                <a:lnTo>
                  <a:pt x="2953062" y="0"/>
                </a:lnTo>
              </a:path>
            </a:pathLst>
          </a:custGeom>
          <a:noFill/>
          <a:ln w="19050">
            <a:solidFill>
              <a:srgbClr val="CC33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igura a mano libera 24"/>
          <p:cNvSpPr/>
          <p:nvPr/>
        </p:nvSpPr>
        <p:spPr>
          <a:xfrm>
            <a:off x="4068153" y="3148410"/>
            <a:ext cx="4373426" cy="794478"/>
          </a:xfrm>
          <a:custGeom>
            <a:avLst/>
            <a:gdLst>
              <a:gd name="connsiteX0" fmla="*/ 3627628 w 3936347"/>
              <a:gd name="connsiteY0" fmla="*/ 0 h 794478"/>
              <a:gd name="connsiteX1" fmla="*/ 3612638 w 3936347"/>
              <a:gd name="connsiteY1" fmla="*/ 464695 h 794478"/>
              <a:gd name="connsiteX2" fmla="*/ 299812 w 3936347"/>
              <a:gd name="connsiteY2" fmla="*/ 509665 h 794478"/>
              <a:gd name="connsiteX3" fmla="*/ 359773 w 3936347"/>
              <a:gd name="connsiteY3" fmla="*/ 794478 h 79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6347" h="794478">
                <a:moveTo>
                  <a:pt x="3627628" y="0"/>
                </a:moveTo>
                <a:cubicBezTo>
                  <a:pt x="3897451" y="189875"/>
                  <a:pt x="4167274" y="379751"/>
                  <a:pt x="3612638" y="464695"/>
                </a:cubicBezTo>
                <a:cubicBezTo>
                  <a:pt x="3058002" y="549639"/>
                  <a:pt x="841956" y="454701"/>
                  <a:pt x="299812" y="509665"/>
                </a:cubicBezTo>
                <a:cubicBezTo>
                  <a:pt x="-242332" y="564629"/>
                  <a:pt x="58720" y="679553"/>
                  <a:pt x="359773" y="794478"/>
                </a:cubicBezTo>
              </a:path>
            </a:pathLst>
          </a:custGeom>
          <a:noFill/>
          <a:ln w="19050">
            <a:solidFill>
              <a:srgbClr val="CC33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9"/>
          <p:cNvSpPr>
            <a:spLocks noChangeArrowheads="1"/>
          </p:cNvSpPr>
          <p:nvPr/>
        </p:nvSpPr>
        <p:spPr bwMode="auto">
          <a:xfrm>
            <a:off x="2624671" y="4578108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178" name="Text Box 85"/>
          <p:cNvSpPr txBox="1">
            <a:spLocks noChangeArrowheads="1"/>
          </p:cNvSpPr>
          <p:nvPr/>
        </p:nvSpPr>
        <p:spPr bwMode="auto">
          <a:xfrm>
            <a:off x="2265864" y="4445125"/>
            <a:ext cx="3850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10</a:t>
            </a:r>
            <a:endParaRPr lang="en-US" altLang="en-US" sz="1800" dirty="0"/>
          </a:p>
        </p:txBody>
      </p:sp>
      <p:sp>
        <p:nvSpPr>
          <p:cNvPr id="179" name="Text Box 106"/>
          <p:cNvSpPr txBox="1">
            <a:spLocks noChangeArrowheads="1"/>
          </p:cNvSpPr>
          <p:nvPr/>
        </p:nvSpPr>
        <p:spPr bwMode="auto">
          <a:xfrm>
            <a:off x="3683111" y="4434092"/>
            <a:ext cx="3850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11</a:t>
            </a:r>
          </a:p>
        </p:txBody>
      </p:sp>
      <p:sp>
        <p:nvSpPr>
          <p:cNvPr id="180" name="Oval 9"/>
          <p:cNvSpPr>
            <a:spLocks noChangeArrowheads="1"/>
          </p:cNvSpPr>
          <p:nvPr/>
        </p:nvSpPr>
        <p:spPr bwMode="auto">
          <a:xfrm>
            <a:off x="3618495" y="4570089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186" name="Text Box 85"/>
          <p:cNvSpPr txBox="1">
            <a:spLocks noChangeArrowheads="1"/>
          </p:cNvSpPr>
          <p:nvPr/>
        </p:nvSpPr>
        <p:spPr bwMode="auto">
          <a:xfrm>
            <a:off x="4436273" y="4463120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7</a:t>
            </a:r>
            <a:endParaRPr lang="en-US" altLang="en-US" sz="1800" dirty="0"/>
          </a:p>
        </p:txBody>
      </p:sp>
      <p:sp>
        <p:nvSpPr>
          <p:cNvPr id="187" name="Text Box 106"/>
          <p:cNvSpPr txBox="1">
            <a:spLocks noChangeArrowheads="1"/>
          </p:cNvSpPr>
          <p:nvPr/>
        </p:nvSpPr>
        <p:spPr bwMode="auto">
          <a:xfrm>
            <a:off x="5775583" y="4459639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8</a:t>
            </a:r>
            <a:endParaRPr lang="en-US" altLang="en-US" sz="1800" dirty="0"/>
          </a:p>
        </p:txBody>
      </p:sp>
      <p:sp>
        <p:nvSpPr>
          <p:cNvPr id="194" name="Text Box 85"/>
          <p:cNvSpPr txBox="1">
            <a:spLocks noChangeArrowheads="1"/>
          </p:cNvSpPr>
          <p:nvPr/>
        </p:nvSpPr>
        <p:spPr bwMode="auto">
          <a:xfrm>
            <a:off x="4374163" y="5111192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9</a:t>
            </a:r>
            <a:endParaRPr lang="en-US" altLang="en-US" sz="1800" dirty="0"/>
          </a:p>
        </p:txBody>
      </p:sp>
      <p:sp>
        <p:nvSpPr>
          <p:cNvPr id="202" name="Text Box 85"/>
          <p:cNvSpPr txBox="1">
            <a:spLocks noChangeArrowheads="1"/>
          </p:cNvSpPr>
          <p:nvPr/>
        </p:nvSpPr>
        <p:spPr bwMode="auto">
          <a:xfrm>
            <a:off x="6505937" y="3815048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6</a:t>
            </a:r>
            <a:endParaRPr lang="en-US" altLang="en-US" sz="1800" dirty="0"/>
          </a:p>
        </p:txBody>
      </p:sp>
      <p:sp>
        <p:nvSpPr>
          <p:cNvPr id="203" name="Text Box 106"/>
          <p:cNvSpPr txBox="1">
            <a:spLocks noChangeArrowheads="1"/>
          </p:cNvSpPr>
          <p:nvPr/>
        </p:nvSpPr>
        <p:spPr bwMode="auto">
          <a:xfrm>
            <a:off x="7849996" y="3840033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/>
              <a:t>7</a:t>
            </a:r>
            <a:endParaRPr lang="en-US" altLang="en-US" sz="1800" dirty="0"/>
          </a:p>
        </p:txBody>
      </p:sp>
      <p:sp>
        <p:nvSpPr>
          <p:cNvPr id="210" name="Text Box 85"/>
          <p:cNvSpPr txBox="1">
            <a:spLocks noChangeArrowheads="1"/>
          </p:cNvSpPr>
          <p:nvPr/>
        </p:nvSpPr>
        <p:spPr bwMode="auto">
          <a:xfrm>
            <a:off x="6509991" y="4477634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8</a:t>
            </a:r>
            <a:endParaRPr lang="en-US" altLang="en-US" sz="1800" dirty="0"/>
          </a:p>
        </p:txBody>
      </p:sp>
      <p:sp>
        <p:nvSpPr>
          <p:cNvPr id="211" name="Text Box 106"/>
          <p:cNvSpPr txBox="1">
            <a:spLocks noChangeArrowheads="1"/>
          </p:cNvSpPr>
          <p:nvPr/>
        </p:nvSpPr>
        <p:spPr bwMode="auto">
          <a:xfrm>
            <a:off x="7834787" y="4459639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/>
              <a:t>9</a:t>
            </a:r>
            <a:endParaRPr lang="en-US" altLang="en-US" sz="1800" dirty="0"/>
          </a:p>
        </p:txBody>
      </p:sp>
      <p:cxnSp>
        <p:nvCxnSpPr>
          <p:cNvPr id="234" name="AutoShape 59"/>
          <p:cNvCxnSpPr>
            <a:cxnSpLocks noChangeShapeType="1"/>
          </p:cNvCxnSpPr>
          <p:nvPr/>
        </p:nvCxnSpPr>
        <p:spPr bwMode="auto">
          <a:xfrm>
            <a:off x="6035282" y="3967117"/>
            <a:ext cx="495151" cy="5899"/>
          </a:xfrm>
          <a:prstGeom prst="straightConnector1">
            <a:avLst/>
          </a:prstGeom>
          <a:noFill/>
          <a:ln w="19050">
            <a:solidFill>
              <a:srgbClr val="CC3399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7" name="Figura a mano libera 236"/>
          <p:cNvSpPr/>
          <p:nvPr/>
        </p:nvSpPr>
        <p:spPr>
          <a:xfrm>
            <a:off x="4068153" y="4651053"/>
            <a:ext cx="4415401" cy="575127"/>
          </a:xfrm>
          <a:custGeom>
            <a:avLst/>
            <a:gdLst>
              <a:gd name="connsiteX0" fmla="*/ 3627628 w 3936347"/>
              <a:gd name="connsiteY0" fmla="*/ 0 h 794478"/>
              <a:gd name="connsiteX1" fmla="*/ 3612638 w 3936347"/>
              <a:gd name="connsiteY1" fmla="*/ 464695 h 794478"/>
              <a:gd name="connsiteX2" fmla="*/ 299812 w 3936347"/>
              <a:gd name="connsiteY2" fmla="*/ 509665 h 794478"/>
              <a:gd name="connsiteX3" fmla="*/ 359773 w 3936347"/>
              <a:gd name="connsiteY3" fmla="*/ 794478 h 79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6347" h="794478">
                <a:moveTo>
                  <a:pt x="3627628" y="0"/>
                </a:moveTo>
                <a:cubicBezTo>
                  <a:pt x="3897451" y="189875"/>
                  <a:pt x="4167274" y="379751"/>
                  <a:pt x="3612638" y="464695"/>
                </a:cubicBezTo>
                <a:cubicBezTo>
                  <a:pt x="3058002" y="549639"/>
                  <a:pt x="841956" y="454701"/>
                  <a:pt x="299812" y="509665"/>
                </a:cubicBezTo>
                <a:cubicBezTo>
                  <a:pt x="-242332" y="564629"/>
                  <a:pt x="58720" y="679553"/>
                  <a:pt x="359773" y="794478"/>
                </a:cubicBezTo>
              </a:path>
            </a:pathLst>
          </a:custGeom>
          <a:noFill/>
          <a:ln w="19050">
            <a:solidFill>
              <a:srgbClr val="CC33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Figura a mano libera 237"/>
          <p:cNvSpPr/>
          <p:nvPr/>
        </p:nvSpPr>
        <p:spPr>
          <a:xfrm>
            <a:off x="4134608" y="4002981"/>
            <a:ext cx="4306971" cy="575127"/>
          </a:xfrm>
          <a:custGeom>
            <a:avLst/>
            <a:gdLst>
              <a:gd name="connsiteX0" fmla="*/ 3627628 w 3936347"/>
              <a:gd name="connsiteY0" fmla="*/ 0 h 794478"/>
              <a:gd name="connsiteX1" fmla="*/ 3612638 w 3936347"/>
              <a:gd name="connsiteY1" fmla="*/ 464695 h 794478"/>
              <a:gd name="connsiteX2" fmla="*/ 299812 w 3936347"/>
              <a:gd name="connsiteY2" fmla="*/ 509665 h 794478"/>
              <a:gd name="connsiteX3" fmla="*/ 359773 w 3936347"/>
              <a:gd name="connsiteY3" fmla="*/ 794478 h 79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6347" h="794478">
                <a:moveTo>
                  <a:pt x="3627628" y="0"/>
                </a:moveTo>
                <a:cubicBezTo>
                  <a:pt x="3897451" y="189875"/>
                  <a:pt x="4167274" y="379751"/>
                  <a:pt x="3612638" y="464695"/>
                </a:cubicBezTo>
                <a:cubicBezTo>
                  <a:pt x="3058002" y="549639"/>
                  <a:pt x="841956" y="454701"/>
                  <a:pt x="299812" y="509665"/>
                </a:cubicBezTo>
                <a:cubicBezTo>
                  <a:pt x="-242332" y="564629"/>
                  <a:pt x="58720" y="679553"/>
                  <a:pt x="359773" y="794478"/>
                </a:cubicBezTo>
              </a:path>
            </a:pathLst>
          </a:custGeom>
          <a:noFill/>
          <a:ln w="19050">
            <a:solidFill>
              <a:srgbClr val="CC33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Figura a mano libera 238"/>
          <p:cNvSpPr/>
          <p:nvPr/>
        </p:nvSpPr>
        <p:spPr>
          <a:xfrm>
            <a:off x="2074842" y="4794228"/>
            <a:ext cx="4320480" cy="864000"/>
          </a:xfrm>
          <a:custGeom>
            <a:avLst/>
            <a:gdLst>
              <a:gd name="connsiteX0" fmla="*/ 3602449 w 3919485"/>
              <a:gd name="connsiteY0" fmla="*/ 551543 h 978553"/>
              <a:gd name="connsiteX1" fmla="*/ 3602449 w 3919485"/>
              <a:gd name="connsiteY1" fmla="*/ 914400 h 978553"/>
              <a:gd name="connsiteX2" fmla="*/ 307706 w 3919485"/>
              <a:gd name="connsiteY2" fmla="*/ 885372 h 978553"/>
              <a:gd name="connsiteX3" fmla="*/ 336734 w 3919485"/>
              <a:gd name="connsiteY3" fmla="*/ 0 h 978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9485" h="978553">
                <a:moveTo>
                  <a:pt x="3602449" y="551543"/>
                </a:moveTo>
                <a:cubicBezTo>
                  <a:pt x="3877011" y="705152"/>
                  <a:pt x="4151573" y="858762"/>
                  <a:pt x="3602449" y="914400"/>
                </a:cubicBezTo>
                <a:cubicBezTo>
                  <a:pt x="3053325" y="970038"/>
                  <a:pt x="851992" y="1037772"/>
                  <a:pt x="307706" y="885372"/>
                </a:cubicBezTo>
                <a:cubicBezTo>
                  <a:pt x="-236580" y="732972"/>
                  <a:pt x="50077" y="366486"/>
                  <a:pt x="336734" y="0"/>
                </a:cubicBezTo>
              </a:path>
            </a:pathLst>
          </a:custGeom>
          <a:noFill/>
          <a:ln w="19050">
            <a:solidFill>
              <a:srgbClr val="CC33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AutoShape 59"/>
          <p:cNvCxnSpPr>
            <a:cxnSpLocks noChangeShapeType="1"/>
          </p:cNvCxnSpPr>
          <p:nvPr/>
        </p:nvCxnSpPr>
        <p:spPr bwMode="auto">
          <a:xfrm>
            <a:off x="6049796" y="4615189"/>
            <a:ext cx="495151" cy="5899"/>
          </a:xfrm>
          <a:prstGeom prst="straightConnector1">
            <a:avLst/>
          </a:prstGeom>
          <a:noFill/>
          <a:ln w="19050">
            <a:solidFill>
              <a:srgbClr val="CC3399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7" name="Rettangolo 146"/>
          <p:cNvSpPr/>
          <p:nvPr/>
        </p:nvSpPr>
        <p:spPr>
          <a:xfrm>
            <a:off x="4753764" y="2947009"/>
            <a:ext cx="1008000" cy="4489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ttangolo 147"/>
          <p:cNvSpPr/>
          <p:nvPr/>
        </p:nvSpPr>
        <p:spPr>
          <a:xfrm>
            <a:off x="6827370" y="2965466"/>
            <a:ext cx="1008000" cy="430535"/>
          </a:xfrm>
          <a:prstGeom prst="rect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9"/>
          <p:cNvSpPr>
            <a:spLocks noChangeArrowheads="1"/>
          </p:cNvSpPr>
          <p:nvPr/>
        </p:nvSpPr>
        <p:spPr bwMode="auto">
          <a:xfrm>
            <a:off x="6772059" y="3122021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145" name="Oval 9"/>
          <p:cNvSpPr>
            <a:spLocks noChangeArrowheads="1"/>
          </p:cNvSpPr>
          <p:nvPr/>
        </p:nvSpPr>
        <p:spPr bwMode="auto">
          <a:xfrm>
            <a:off x="7765883" y="3114002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199" name="Oval 9"/>
          <p:cNvSpPr>
            <a:spLocks noChangeArrowheads="1"/>
          </p:cNvSpPr>
          <p:nvPr/>
        </p:nvSpPr>
        <p:spPr bwMode="auto">
          <a:xfrm>
            <a:off x="6782171" y="3944089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204" name="Oval 9"/>
          <p:cNvSpPr>
            <a:spLocks noChangeArrowheads="1"/>
          </p:cNvSpPr>
          <p:nvPr/>
        </p:nvSpPr>
        <p:spPr bwMode="auto">
          <a:xfrm>
            <a:off x="7775995" y="3936070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207" name="Oval 9"/>
          <p:cNvSpPr>
            <a:spLocks noChangeArrowheads="1"/>
          </p:cNvSpPr>
          <p:nvPr/>
        </p:nvSpPr>
        <p:spPr bwMode="auto">
          <a:xfrm>
            <a:off x="6786225" y="4592161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212" name="Oval 9"/>
          <p:cNvSpPr>
            <a:spLocks noChangeArrowheads="1"/>
          </p:cNvSpPr>
          <p:nvPr/>
        </p:nvSpPr>
        <p:spPr bwMode="auto">
          <a:xfrm>
            <a:off x="7780049" y="4584142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124" name="Oval 9"/>
          <p:cNvSpPr>
            <a:spLocks noChangeArrowheads="1"/>
          </p:cNvSpPr>
          <p:nvPr/>
        </p:nvSpPr>
        <p:spPr bwMode="auto">
          <a:xfrm>
            <a:off x="4708453" y="3122021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129" name="Oval 9"/>
          <p:cNvSpPr>
            <a:spLocks noChangeArrowheads="1"/>
          </p:cNvSpPr>
          <p:nvPr/>
        </p:nvSpPr>
        <p:spPr bwMode="auto">
          <a:xfrm>
            <a:off x="5702277" y="3114002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160" name="Oval 9"/>
          <p:cNvSpPr>
            <a:spLocks noChangeArrowheads="1"/>
          </p:cNvSpPr>
          <p:nvPr/>
        </p:nvSpPr>
        <p:spPr bwMode="auto">
          <a:xfrm>
            <a:off x="4708453" y="3929099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165" name="Oval 9"/>
          <p:cNvSpPr>
            <a:spLocks noChangeArrowheads="1"/>
          </p:cNvSpPr>
          <p:nvPr/>
        </p:nvSpPr>
        <p:spPr bwMode="auto">
          <a:xfrm>
            <a:off x="5702277" y="3921080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195" name="Text Box 106"/>
          <p:cNvSpPr txBox="1">
            <a:spLocks noChangeArrowheads="1"/>
          </p:cNvSpPr>
          <p:nvPr/>
        </p:nvSpPr>
        <p:spPr bwMode="auto">
          <a:xfrm>
            <a:off x="5771529" y="5096678"/>
            <a:ext cx="3850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10</a:t>
            </a:r>
            <a:endParaRPr lang="en-US" altLang="en-US" sz="1800" dirty="0"/>
          </a:p>
        </p:txBody>
      </p:sp>
      <p:sp>
        <p:nvSpPr>
          <p:cNvPr id="196" name="Oval 9"/>
          <p:cNvSpPr>
            <a:spLocks noChangeArrowheads="1"/>
          </p:cNvSpPr>
          <p:nvPr/>
        </p:nvSpPr>
        <p:spPr bwMode="auto">
          <a:xfrm>
            <a:off x="5702277" y="5232214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183" name="Oval 9"/>
          <p:cNvSpPr>
            <a:spLocks noChangeArrowheads="1"/>
          </p:cNvSpPr>
          <p:nvPr/>
        </p:nvSpPr>
        <p:spPr bwMode="auto">
          <a:xfrm>
            <a:off x="4712507" y="4592161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188" name="Oval 9"/>
          <p:cNvSpPr>
            <a:spLocks noChangeArrowheads="1"/>
          </p:cNvSpPr>
          <p:nvPr/>
        </p:nvSpPr>
        <p:spPr bwMode="auto">
          <a:xfrm>
            <a:off x="5720845" y="4584142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191" name="Oval 9"/>
          <p:cNvSpPr>
            <a:spLocks noChangeArrowheads="1"/>
          </p:cNvSpPr>
          <p:nvPr/>
        </p:nvSpPr>
        <p:spPr bwMode="auto">
          <a:xfrm>
            <a:off x="4708453" y="5240233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150" name="Rettangolo 149"/>
          <p:cNvSpPr/>
          <p:nvPr/>
        </p:nvSpPr>
        <p:spPr>
          <a:xfrm>
            <a:off x="992560" y="1196752"/>
            <a:ext cx="8208912" cy="83099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tuple of LI, one for each 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function </a:t>
            </a:r>
            <a:r>
              <a:rPr lang="en-US" sz="2400" dirty="0" err="1" smtClean="0">
                <a:solidFill>
                  <a:srgbClr val="CC3399"/>
                </a:solidFill>
              </a:rPr>
              <a:t>Nxt</a:t>
            </a:r>
            <a:r>
              <a:rPr lang="en-US" sz="2400" dirty="0" smtClean="0">
                <a:solidFill>
                  <a:srgbClr val="CC3399"/>
                </a:solidFill>
              </a:rPr>
              <a:t> </a:t>
            </a:r>
            <a:r>
              <a:rPr lang="en-US" sz="2400" dirty="0" smtClean="0"/>
              <a:t>that links contexts of LI’s</a:t>
            </a:r>
            <a:endParaRPr lang="it-IT" sz="2400" dirty="0" smtClean="0"/>
          </a:p>
        </p:txBody>
      </p:sp>
      <p:sp>
        <p:nvSpPr>
          <p:cNvPr id="3" name="Figura a mano libera 2"/>
          <p:cNvSpPr/>
          <p:nvPr/>
        </p:nvSpPr>
        <p:spPr>
          <a:xfrm>
            <a:off x="1741714" y="2781469"/>
            <a:ext cx="6420407" cy="1553029"/>
          </a:xfrm>
          <a:custGeom>
            <a:avLst/>
            <a:gdLst>
              <a:gd name="connsiteX0" fmla="*/ 29029 w 6502400"/>
              <a:gd name="connsiteY0" fmla="*/ 0 h 1553029"/>
              <a:gd name="connsiteX1" fmla="*/ 0 w 6502400"/>
              <a:gd name="connsiteY1" fmla="*/ 1553029 h 1553029"/>
              <a:gd name="connsiteX2" fmla="*/ 2569029 w 6502400"/>
              <a:gd name="connsiteY2" fmla="*/ 1524000 h 1553029"/>
              <a:gd name="connsiteX3" fmla="*/ 2583543 w 6502400"/>
              <a:gd name="connsiteY3" fmla="*/ 885372 h 1553029"/>
              <a:gd name="connsiteX4" fmla="*/ 6502400 w 6502400"/>
              <a:gd name="connsiteY4" fmla="*/ 870857 h 1553029"/>
              <a:gd name="connsiteX5" fmla="*/ 6458857 w 6502400"/>
              <a:gd name="connsiteY5" fmla="*/ 43543 h 1553029"/>
              <a:gd name="connsiteX6" fmla="*/ 29029 w 6502400"/>
              <a:gd name="connsiteY6" fmla="*/ 0 h 1553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2400" h="1553029">
                <a:moveTo>
                  <a:pt x="29029" y="0"/>
                </a:moveTo>
                <a:lnTo>
                  <a:pt x="0" y="1553029"/>
                </a:lnTo>
                <a:lnTo>
                  <a:pt x="2569029" y="1524000"/>
                </a:lnTo>
                <a:lnTo>
                  <a:pt x="2583543" y="885372"/>
                </a:lnTo>
                <a:lnTo>
                  <a:pt x="6502400" y="870857"/>
                </a:lnTo>
                <a:lnTo>
                  <a:pt x="6458857" y="43543"/>
                </a:lnTo>
                <a:lnTo>
                  <a:pt x="29029" y="0"/>
                </a:lnTo>
                <a:close/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ttangolo 98"/>
          <p:cNvSpPr/>
          <p:nvPr/>
        </p:nvSpPr>
        <p:spPr>
          <a:xfrm>
            <a:off x="2720752" y="4893150"/>
            <a:ext cx="21559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Switching mask</a:t>
            </a:r>
            <a:endParaRPr lang="it-IT" sz="2000" dirty="0" smtClean="0"/>
          </a:p>
        </p:txBody>
      </p:sp>
      <p:cxnSp>
        <p:nvCxnSpPr>
          <p:cNvPr id="100" name="Connettore 2 99"/>
          <p:cNvCxnSpPr>
            <a:stCxn id="99" idx="1"/>
            <a:endCxn id="3" idx="1"/>
          </p:cNvCxnSpPr>
          <p:nvPr/>
        </p:nvCxnSpPr>
        <p:spPr>
          <a:xfrm flipH="1" flipV="1">
            <a:off x="1741714" y="4334498"/>
            <a:ext cx="979038" cy="758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tangolo 101"/>
          <p:cNvSpPr/>
          <p:nvPr/>
        </p:nvSpPr>
        <p:spPr>
          <a:xfrm>
            <a:off x="3065240" y="5333146"/>
            <a:ext cx="5686809" cy="40011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CC3399"/>
                </a:solidFill>
              </a:rPr>
              <a:t>Nxt</a:t>
            </a:r>
            <a:r>
              <a:rPr lang="en-US" sz="2000" dirty="0" smtClean="0">
                <a:solidFill>
                  <a:srgbClr val="CC3399"/>
                </a:solidFill>
              </a:rPr>
              <a:t> </a:t>
            </a:r>
            <a:r>
              <a:rPr lang="en-US" sz="2000" dirty="0"/>
              <a:t>function</a:t>
            </a:r>
            <a:r>
              <a:rPr lang="en-US" sz="2000" dirty="0" smtClean="0">
                <a:solidFill>
                  <a:srgbClr val="CC3399"/>
                </a:solidFill>
              </a:rPr>
              <a:t> </a:t>
            </a:r>
            <a:r>
              <a:rPr lang="en-US" sz="2000" dirty="0" smtClean="0"/>
              <a:t>given by purple arrows</a:t>
            </a:r>
            <a:endParaRPr lang="it-IT" sz="2000" dirty="0" smtClean="0"/>
          </a:p>
        </p:txBody>
      </p:sp>
    </p:spTree>
    <p:extLst>
      <p:ext uri="{BB962C8B-B14F-4D97-AF65-F5344CB8AC3E}">
        <p14:creationId xmlns:p14="http://schemas.microsoft.com/office/powerpoint/2010/main" val="96553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201" grpId="0"/>
      <p:bldP spid="206" grpId="0" animBg="1"/>
      <p:bldP spid="209" grpId="0"/>
      <p:bldP spid="159" grpId="0" animBg="1"/>
      <p:bldP spid="162" grpId="0"/>
      <p:bldP spid="182" grpId="0" animBg="1"/>
      <p:bldP spid="185" grpId="0"/>
      <p:bldP spid="190" grpId="0" animBg="1"/>
      <p:bldP spid="193" grpId="0"/>
      <p:bldP spid="2" grpId="0" animBg="1"/>
      <p:bldP spid="163" grpId="0"/>
      <p:bldP spid="164" grpId="0"/>
      <p:bldP spid="25" grpId="0" animBg="1"/>
      <p:bldP spid="175" grpId="0" animBg="1"/>
      <p:bldP spid="178" grpId="0"/>
      <p:bldP spid="179" grpId="0"/>
      <p:bldP spid="180" grpId="0" animBg="1"/>
      <p:bldP spid="186" grpId="0"/>
      <p:bldP spid="187" grpId="0"/>
      <p:bldP spid="194" grpId="0"/>
      <p:bldP spid="202" grpId="0"/>
      <p:bldP spid="203" grpId="0"/>
      <p:bldP spid="210" grpId="0"/>
      <p:bldP spid="211" grpId="0"/>
      <p:bldP spid="237" grpId="0" animBg="1"/>
      <p:bldP spid="238" grpId="0" animBg="1"/>
      <p:bldP spid="239" grpId="0" animBg="1"/>
      <p:bldP spid="147" grpId="0" animBg="1"/>
      <p:bldP spid="148" grpId="0" animBg="1"/>
      <p:bldP spid="199" grpId="0" animBg="1"/>
      <p:bldP spid="204" grpId="0" animBg="1"/>
      <p:bldP spid="207" grpId="0" animBg="1"/>
      <p:bldP spid="212" grpId="0" animBg="1"/>
      <p:bldP spid="160" grpId="0" animBg="1"/>
      <p:bldP spid="165" grpId="0" animBg="1"/>
      <p:bldP spid="195" grpId="0"/>
      <p:bldP spid="196" grpId="0" animBg="1"/>
      <p:bldP spid="183" grpId="0" animBg="1"/>
      <p:bldP spid="188" grpId="0" animBg="1"/>
      <p:bldP spid="191" grpId="0" animBg="1"/>
      <p:bldP spid="3" grpId="0" animBg="1"/>
      <p:bldP spid="99" grpId="0"/>
      <p:bldP spid="10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ttangolo 149"/>
          <p:cNvSpPr/>
          <p:nvPr/>
        </p:nvSpPr>
        <p:spPr>
          <a:xfrm>
            <a:off x="704528" y="1107066"/>
            <a:ext cx="8208912" cy="574772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Control state (h, M)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h: current stack	   M: switching mask</a:t>
            </a:r>
          </a:p>
          <a:p>
            <a:endParaRPr lang="en-US" sz="100" dirty="0" smtClean="0"/>
          </a:p>
          <a:p>
            <a:endParaRPr lang="en-US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Move</a:t>
            </a:r>
            <a:r>
              <a:rPr lang="it-IT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within</a:t>
            </a:r>
            <a:r>
              <a:rPr lang="it-IT" sz="2400" dirty="0" smtClean="0">
                <a:solidFill>
                  <a:srgbClr val="FF0000"/>
                </a:solidFill>
              </a:rPr>
              <a:t> a </a:t>
            </a:r>
            <a:r>
              <a:rPr lang="en-US" sz="2400" dirty="0" smtClean="0">
                <a:solidFill>
                  <a:srgbClr val="FF0000"/>
                </a:solidFill>
              </a:rPr>
              <a:t>context</a:t>
            </a:r>
            <a:r>
              <a:rPr lang="it-IT" sz="2400" dirty="0" smtClean="0"/>
              <a:t>: just update LI of </a:t>
            </a:r>
            <a:r>
              <a:rPr lang="en-US" sz="2400" dirty="0" smtClean="0"/>
              <a:t>stack</a:t>
            </a:r>
            <a:r>
              <a:rPr lang="it-IT" sz="2400" dirty="0" smtClean="0"/>
              <a:t> 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/>
              <a:t>Es: </a:t>
            </a:r>
          </a:p>
          <a:p>
            <a:r>
              <a:rPr lang="it-IT" sz="2400" dirty="0" smtClean="0"/>
              <a:t>   </a:t>
            </a:r>
          </a:p>
          <a:p>
            <a:r>
              <a:rPr lang="it-IT" sz="2400" dirty="0" smtClean="0"/>
              <a:t>   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r>
              <a:rPr lang="it-IT" sz="2400" dirty="0"/>
              <a:t> </a:t>
            </a:r>
            <a:r>
              <a:rPr lang="it-IT" sz="2400" dirty="0" smtClean="0"/>
              <a:t>  h=3</a:t>
            </a:r>
            <a:endParaRPr lang="it-IT" sz="2400" dirty="0"/>
          </a:p>
          <a:p>
            <a:endParaRPr lang="it-IT" sz="1100" dirty="0" smtClean="0"/>
          </a:p>
          <a:p>
            <a:r>
              <a:rPr lang="it-IT" sz="2400" dirty="0" smtClean="0"/>
              <a:t>  MPA </a:t>
            </a:r>
            <a:r>
              <a:rPr lang="it-IT" sz="2400" dirty="0" err="1" smtClean="0"/>
              <a:t>transition</a:t>
            </a:r>
            <a:r>
              <a:rPr lang="it-IT" sz="2400" dirty="0" smtClean="0"/>
              <a:t> </a:t>
            </a:r>
            <a:r>
              <a:rPr lang="it-IT" sz="2400" dirty="0" smtClean="0">
                <a:solidFill>
                  <a:srgbClr val="FF0000"/>
                </a:solidFill>
              </a:rPr>
              <a:t>from q</a:t>
            </a:r>
            <a:r>
              <a:rPr lang="it-IT" sz="2400" baseline="-25000" dirty="0" smtClean="0">
                <a:solidFill>
                  <a:srgbClr val="FF0000"/>
                </a:solidFill>
              </a:rPr>
              <a:t>5</a:t>
            </a:r>
            <a:r>
              <a:rPr lang="it-IT" sz="2400" dirty="0" smtClean="0">
                <a:solidFill>
                  <a:srgbClr val="FF0000"/>
                </a:solidFill>
              </a:rPr>
              <a:t> to p</a:t>
            </a:r>
            <a:r>
              <a:rPr lang="it-IT" sz="2400" baseline="-25000" dirty="0" smtClean="0">
                <a:solidFill>
                  <a:srgbClr val="FF0000"/>
                </a:solidFill>
              </a:rPr>
              <a:t>5</a:t>
            </a:r>
            <a:r>
              <a:rPr lang="it-IT" sz="2400" dirty="0" smtClean="0">
                <a:solidFill>
                  <a:srgbClr val="FF0000"/>
                </a:solidFill>
              </a:rPr>
              <a:t> </a:t>
            </a:r>
            <a:r>
              <a:rPr lang="it-IT" sz="2400" dirty="0" smtClean="0"/>
              <a:t>on</a:t>
            </a:r>
            <a:r>
              <a:rPr lang="it-IT" sz="2400" dirty="0" smtClean="0">
                <a:solidFill>
                  <a:srgbClr val="FF0000"/>
                </a:solidFill>
              </a:rPr>
              <a:t> stack-3 </a:t>
            </a:r>
            <a:r>
              <a:rPr lang="it-IT" sz="2400" dirty="0" err="1" smtClean="0">
                <a:solidFill>
                  <a:srgbClr val="FF0000"/>
                </a:solidFill>
              </a:rPr>
              <a:t>symbol</a:t>
            </a:r>
            <a:endParaRPr lang="it-IT" sz="2400" dirty="0" smtClean="0">
              <a:solidFill>
                <a:srgbClr val="FF0000"/>
              </a:solidFill>
            </a:endParaRPr>
          </a:p>
          <a:p>
            <a:pPr lvl="1"/>
            <a:endParaRPr lang="it-IT" sz="2400" dirty="0" smtClean="0"/>
          </a:p>
          <a:p>
            <a:pPr lvl="1"/>
            <a:endParaRPr lang="it-IT" sz="2400" dirty="0" smtClean="0"/>
          </a:p>
          <a:p>
            <a:pPr lvl="1"/>
            <a:endParaRPr lang="it-IT" sz="2400" dirty="0"/>
          </a:p>
          <a:p>
            <a:pPr lvl="1"/>
            <a:endParaRPr lang="it-IT" sz="2400" dirty="0" smtClean="0"/>
          </a:p>
          <a:p>
            <a:pPr lvl="1"/>
            <a:r>
              <a:rPr lang="it-IT" sz="2400" dirty="0" smtClean="0"/>
              <a:t>                                (h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not</a:t>
            </a:r>
            <a:r>
              <a:rPr lang="it-IT" sz="2400" dirty="0" smtClean="0"/>
              <a:t> </a:t>
            </a:r>
            <a:r>
              <a:rPr lang="it-IT" sz="2400" dirty="0" err="1" smtClean="0"/>
              <a:t>changed</a:t>
            </a:r>
            <a:r>
              <a:rPr lang="it-IT" sz="2400" dirty="0"/>
              <a:t>)</a:t>
            </a:r>
            <a:endParaRPr lang="it-IT" sz="2400" dirty="0" smtClean="0"/>
          </a:p>
        </p:txBody>
      </p:sp>
      <p:sp>
        <p:nvSpPr>
          <p:cNvPr id="2" name="Rettangolo 1"/>
          <p:cNvSpPr/>
          <p:nvPr/>
        </p:nvSpPr>
        <p:spPr>
          <a:xfrm>
            <a:off x="7329264" y="3933056"/>
            <a:ext cx="213119" cy="2465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9" name="Rettangolo 318"/>
          <p:cNvSpPr/>
          <p:nvPr/>
        </p:nvSpPr>
        <p:spPr>
          <a:xfrm>
            <a:off x="2389402" y="5416758"/>
            <a:ext cx="1008000" cy="1252602"/>
          </a:xfrm>
          <a:prstGeom prst="rect">
            <a:avLst/>
          </a:prstGeom>
          <a:solidFill>
            <a:srgbClr val="379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ttangolo 319"/>
          <p:cNvSpPr/>
          <p:nvPr/>
        </p:nvSpPr>
        <p:spPr>
          <a:xfrm>
            <a:off x="4463682" y="5398301"/>
            <a:ext cx="1008000" cy="4489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ttangolo 320"/>
          <p:cNvSpPr/>
          <p:nvPr/>
        </p:nvSpPr>
        <p:spPr>
          <a:xfrm>
            <a:off x="6537288" y="5416758"/>
            <a:ext cx="1008000" cy="430535"/>
          </a:xfrm>
          <a:prstGeom prst="rect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4" y="44624"/>
            <a:ext cx="8915400" cy="1008112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Simulating MPA with SMs (1)</a:t>
            </a:r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6524595" y="2894964"/>
            <a:ext cx="1016397" cy="4479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cxnSp>
        <p:nvCxnSpPr>
          <p:cNvPr id="98" name="AutoShape 16"/>
          <p:cNvCxnSpPr>
            <a:cxnSpLocks noChangeShapeType="1"/>
          </p:cNvCxnSpPr>
          <p:nvPr/>
        </p:nvCxnSpPr>
        <p:spPr bwMode="auto">
          <a:xfrm flipV="1">
            <a:off x="6579826" y="3106978"/>
            <a:ext cx="880873" cy="11974"/>
          </a:xfrm>
          <a:prstGeom prst="straightConnector1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" name="Text Box 20"/>
          <p:cNvSpPr txBox="1">
            <a:spLocks noChangeArrowheads="1"/>
          </p:cNvSpPr>
          <p:nvPr/>
        </p:nvSpPr>
        <p:spPr bwMode="auto">
          <a:xfrm>
            <a:off x="6833985" y="2852936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>
                <a:solidFill>
                  <a:srgbClr val="00B0F0"/>
                </a:solidFill>
              </a:rPr>
              <a:t>b</a:t>
            </a:r>
            <a:r>
              <a:rPr lang="en-US" altLang="en-US" sz="1200" baseline="-25000" dirty="0" smtClean="0">
                <a:solidFill>
                  <a:srgbClr val="00B0F0"/>
                </a:solidFill>
              </a:rPr>
              <a:t>1</a:t>
            </a:r>
            <a:endParaRPr lang="en-US" altLang="en-US" sz="1800" dirty="0">
              <a:solidFill>
                <a:srgbClr val="00B0F0"/>
              </a:solidFill>
            </a:endParaRPr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4460989" y="2894964"/>
            <a:ext cx="1016397" cy="4479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cxnSp>
        <p:nvCxnSpPr>
          <p:cNvPr id="110" name="AutoShape 16"/>
          <p:cNvCxnSpPr>
            <a:cxnSpLocks noChangeShapeType="1"/>
          </p:cNvCxnSpPr>
          <p:nvPr/>
        </p:nvCxnSpPr>
        <p:spPr bwMode="auto">
          <a:xfrm flipV="1">
            <a:off x="4516220" y="3106978"/>
            <a:ext cx="880873" cy="11974"/>
          </a:xfrm>
          <a:prstGeom prst="straightConnector1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" name="Text Box 20"/>
          <p:cNvSpPr txBox="1">
            <a:spLocks noChangeArrowheads="1"/>
          </p:cNvSpPr>
          <p:nvPr/>
        </p:nvSpPr>
        <p:spPr bwMode="auto">
          <a:xfrm>
            <a:off x="4770379" y="2852936"/>
            <a:ext cx="2936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>
                <a:solidFill>
                  <a:srgbClr val="FF0000"/>
                </a:solidFill>
              </a:rPr>
              <a:t>r</a:t>
            </a:r>
            <a:r>
              <a:rPr lang="en-US" altLang="en-US" sz="1200" baseline="-25000" dirty="0" smtClean="0">
                <a:solidFill>
                  <a:srgbClr val="FF0000"/>
                </a:solidFill>
              </a:rPr>
              <a:t>1</a:t>
            </a:r>
            <a:endParaRPr lang="en-US" altLang="en-US" sz="1800" dirty="0">
              <a:solidFill>
                <a:srgbClr val="FF0000"/>
              </a:solidFill>
            </a:endParaRPr>
          </a:p>
        </p:txBody>
      </p:sp>
      <p:grpSp>
        <p:nvGrpSpPr>
          <p:cNvPr id="151" name="Gruppo 150"/>
          <p:cNvGrpSpPr/>
          <p:nvPr/>
        </p:nvGrpSpPr>
        <p:grpSpPr>
          <a:xfrm>
            <a:off x="2376121" y="3588943"/>
            <a:ext cx="1016397" cy="490003"/>
            <a:chOff x="2592145" y="2780928"/>
            <a:chExt cx="1016397" cy="490003"/>
          </a:xfrm>
        </p:grpSpPr>
        <p:sp>
          <p:nvSpPr>
            <p:cNvPr id="152" name="Rectangle 4"/>
            <p:cNvSpPr>
              <a:spLocks noChangeArrowheads="1"/>
            </p:cNvSpPr>
            <p:nvPr/>
          </p:nvSpPr>
          <p:spPr bwMode="auto">
            <a:xfrm>
              <a:off x="2592145" y="2822956"/>
              <a:ext cx="1016397" cy="4479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it-IT" altLang="en-US" sz="1800"/>
            </a:p>
          </p:txBody>
        </p:sp>
        <p:cxnSp>
          <p:nvCxnSpPr>
            <p:cNvPr id="153" name="AutoShape 16"/>
            <p:cNvCxnSpPr>
              <a:cxnSpLocks noChangeShapeType="1"/>
            </p:cNvCxnSpPr>
            <p:nvPr/>
          </p:nvCxnSpPr>
          <p:spPr bwMode="auto">
            <a:xfrm flipV="1">
              <a:off x="2647376" y="3034970"/>
              <a:ext cx="880873" cy="11974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" name="Text Box 20"/>
            <p:cNvSpPr txBox="1">
              <a:spLocks noChangeArrowheads="1"/>
            </p:cNvSpPr>
            <p:nvPr/>
          </p:nvSpPr>
          <p:spPr bwMode="auto">
            <a:xfrm>
              <a:off x="2901535" y="2780928"/>
              <a:ext cx="3273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 smtClean="0">
                  <a:solidFill>
                    <a:srgbClr val="379937"/>
                  </a:solidFill>
                </a:rPr>
                <a:t>g</a:t>
              </a:r>
              <a:r>
                <a:rPr lang="en-US" altLang="en-US" sz="1200" baseline="-25000" dirty="0" smtClean="0">
                  <a:solidFill>
                    <a:srgbClr val="379937"/>
                  </a:solidFill>
                </a:rPr>
                <a:t>2</a:t>
              </a:r>
              <a:endParaRPr lang="en-US" altLang="en-US" sz="1800" dirty="0">
                <a:solidFill>
                  <a:srgbClr val="379937"/>
                </a:solidFill>
              </a:endParaRPr>
            </a:p>
          </p:txBody>
        </p:sp>
      </p:grpSp>
      <p:grpSp>
        <p:nvGrpSpPr>
          <p:cNvPr id="155" name="Gruppo 154"/>
          <p:cNvGrpSpPr/>
          <p:nvPr/>
        </p:nvGrpSpPr>
        <p:grpSpPr>
          <a:xfrm>
            <a:off x="2384805" y="2852936"/>
            <a:ext cx="1016397" cy="490003"/>
            <a:chOff x="2600829" y="2044921"/>
            <a:chExt cx="1016397" cy="490003"/>
          </a:xfrm>
        </p:grpSpPr>
        <p:sp>
          <p:nvSpPr>
            <p:cNvPr id="156" name="Rectangle 4"/>
            <p:cNvSpPr>
              <a:spLocks noChangeArrowheads="1"/>
            </p:cNvSpPr>
            <p:nvPr/>
          </p:nvSpPr>
          <p:spPr bwMode="auto">
            <a:xfrm>
              <a:off x="2600829" y="2086949"/>
              <a:ext cx="1016397" cy="4479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it-IT" altLang="en-US" sz="1800"/>
            </a:p>
          </p:txBody>
        </p:sp>
        <p:cxnSp>
          <p:nvCxnSpPr>
            <p:cNvPr id="157" name="AutoShape 16"/>
            <p:cNvCxnSpPr>
              <a:cxnSpLocks noChangeShapeType="1"/>
            </p:cNvCxnSpPr>
            <p:nvPr/>
          </p:nvCxnSpPr>
          <p:spPr bwMode="auto">
            <a:xfrm flipV="1">
              <a:off x="2656060" y="2298963"/>
              <a:ext cx="880873" cy="11974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8" name="Text Box 20"/>
            <p:cNvSpPr txBox="1">
              <a:spLocks noChangeArrowheads="1"/>
            </p:cNvSpPr>
            <p:nvPr/>
          </p:nvSpPr>
          <p:spPr bwMode="auto">
            <a:xfrm>
              <a:off x="2910219" y="2044921"/>
              <a:ext cx="32733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 smtClean="0">
                  <a:solidFill>
                    <a:srgbClr val="379937"/>
                  </a:solidFill>
                </a:rPr>
                <a:t>g</a:t>
              </a:r>
              <a:r>
                <a:rPr lang="en-US" altLang="en-US" sz="1200" baseline="-25000" dirty="0" smtClean="0">
                  <a:solidFill>
                    <a:srgbClr val="379937"/>
                  </a:solidFill>
                </a:rPr>
                <a:t>1</a:t>
              </a:r>
              <a:endParaRPr lang="en-US" altLang="en-US" sz="1800" dirty="0">
                <a:solidFill>
                  <a:srgbClr val="379937"/>
                </a:solidFill>
              </a:endParaRPr>
            </a:p>
          </p:txBody>
        </p:sp>
      </p:grpSp>
      <p:sp>
        <p:nvSpPr>
          <p:cNvPr id="166" name="Rettangolo 165"/>
          <p:cNvSpPr/>
          <p:nvPr/>
        </p:nvSpPr>
        <p:spPr>
          <a:xfrm>
            <a:off x="2389290" y="2912405"/>
            <a:ext cx="1008000" cy="1252602"/>
          </a:xfrm>
          <a:prstGeom prst="rect">
            <a:avLst/>
          </a:prstGeom>
          <a:solidFill>
            <a:srgbClr val="379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AutoShape 59"/>
          <p:cNvCxnSpPr>
            <a:cxnSpLocks noChangeShapeType="1"/>
            <a:stCxn id="173" idx="3"/>
          </p:cNvCxnSpPr>
          <p:nvPr/>
        </p:nvCxnSpPr>
        <p:spPr bwMode="auto">
          <a:xfrm flipV="1">
            <a:off x="3743378" y="3088844"/>
            <a:ext cx="384133" cy="1560"/>
          </a:xfrm>
          <a:prstGeom prst="straightConnector1">
            <a:avLst/>
          </a:prstGeom>
          <a:noFill/>
          <a:ln w="19050">
            <a:solidFill>
              <a:srgbClr val="CC3399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1" name="Oval 9"/>
          <p:cNvSpPr>
            <a:spLocks noChangeArrowheads="1"/>
          </p:cNvSpPr>
          <p:nvPr/>
        </p:nvSpPr>
        <p:spPr bwMode="auto">
          <a:xfrm>
            <a:off x="2342075" y="3068960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172" name="Text Box 85"/>
          <p:cNvSpPr txBox="1">
            <a:spLocks noChangeArrowheads="1"/>
          </p:cNvSpPr>
          <p:nvPr/>
        </p:nvSpPr>
        <p:spPr bwMode="auto">
          <a:xfrm>
            <a:off x="2033378" y="2951904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1</a:t>
            </a:r>
            <a:endParaRPr lang="en-US" altLang="en-US" sz="1800" dirty="0"/>
          </a:p>
        </p:txBody>
      </p:sp>
      <p:sp>
        <p:nvSpPr>
          <p:cNvPr id="173" name="Text Box 106"/>
          <p:cNvSpPr txBox="1">
            <a:spLocks noChangeArrowheads="1"/>
          </p:cNvSpPr>
          <p:nvPr/>
        </p:nvSpPr>
        <p:spPr bwMode="auto">
          <a:xfrm>
            <a:off x="3416044" y="2951904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2</a:t>
            </a:r>
          </a:p>
        </p:txBody>
      </p:sp>
      <p:sp>
        <p:nvSpPr>
          <p:cNvPr id="181" name="Oval 9"/>
          <p:cNvSpPr>
            <a:spLocks noChangeArrowheads="1"/>
          </p:cNvSpPr>
          <p:nvPr/>
        </p:nvSpPr>
        <p:spPr bwMode="auto">
          <a:xfrm>
            <a:off x="3335899" y="3060941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189" name="Text Box 85"/>
          <p:cNvSpPr txBox="1">
            <a:spLocks noChangeArrowheads="1"/>
          </p:cNvSpPr>
          <p:nvPr/>
        </p:nvSpPr>
        <p:spPr bwMode="auto">
          <a:xfrm>
            <a:off x="4112997" y="2951904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2</a:t>
            </a:r>
            <a:endParaRPr lang="en-US" altLang="en-US" sz="1800" dirty="0"/>
          </a:p>
        </p:txBody>
      </p:sp>
      <p:sp>
        <p:nvSpPr>
          <p:cNvPr id="197" name="Text Box 106"/>
          <p:cNvSpPr txBox="1">
            <a:spLocks noChangeArrowheads="1"/>
          </p:cNvSpPr>
          <p:nvPr/>
        </p:nvSpPr>
        <p:spPr bwMode="auto">
          <a:xfrm>
            <a:off x="5489762" y="2951904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/>
              <a:t>3</a:t>
            </a:r>
            <a:endParaRPr lang="en-US" altLang="en-US" sz="1800" dirty="0"/>
          </a:p>
        </p:txBody>
      </p:sp>
      <p:sp>
        <p:nvSpPr>
          <p:cNvPr id="205" name="Oval 9"/>
          <p:cNvSpPr>
            <a:spLocks noChangeArrowheads="1"/>
          </p:cNvSpPr>
          <p:nvPr/>
        </p:nvSpPr>
        <p:spPr bwMode="auto">
          <a:xfrm>
            <a:off x="2333391" y="3804967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213" name="Text Box 85"/>
          <p:cNvSpPr txBox="1">
            <a:spLocks noChangeArrowheads="1"/>
          </p:cNvSpPr>
          <p:nvPr/>
        </p:nvSpPr>
        <p:spPr bwMode="auto">
          <a:xfrm>
            <a:off x="2047892" y="3703931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/>
              <a:t>3</a:t>
            </a:r>
            <a:endParaRPr lang="en-US" altLang="en-US" sz="1800" dirty="0"/>
          </a:p>
        </p:txBody>
      </p:sp>
      <p:sp>
        <p:nvSpPr>
          <p:cNvPr id="214" name="Text Box 106"/>
          <p:cNvSpPr txBox="1">
            <a:spLocks noChangeArrowheads="1"/>
          </p:cNvSpPr>
          <p:nvPr/>
        </p:nvSpPr>
        <p:spPr bwMode="auto">
          <a:xfrm>
            <a:off x="3397852" y="3660951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4</a:t>
            </a:r>
          </a:p>
        </p:txBody>
      </p:sp>
      <p:sp>
        <p:nvSpPr>
          <p:cNvPr id="215" name="Oval 9"/>
          <p:cNvSpPr>
            <a:spLocks noChangeArrowheads="1"/>
          </p:cNvSpPr>
          <p:nvPr/>
        </p:nvSpPr>
        <p:spPr bwMode="auto">
          <a:xfrm>
            <a:off x="3327215" y="3796948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216" name="Text Box 85"/>
          <p:cNvSpPr txBox="1">
            <a:spLocks noChangeArrowheads="1"/>
          </p:cNvSpPr>
          <p:nvPr/>
        </p:nvSpPr>
        <p:spPr bwMode="auto">
          <a:xfrm>
            <a:off x="6176603" y="2951904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/>
              <a:t>4</a:t>
            </a:r>
            <a:endParaRPr lang="en-US" altLang="en-US" sz="1800" dirty="0"/>
          </a:p>
        </p:txBody>
      </p:sp>
      <p:sp>
        <p:nvSpPr>
          <p:cNvPr id="217" name="Text Box 106"/>
          <p:cNvSpPr txBox="1">
            <a:spLocks noChangeArrowheads="1"/>
          </p:cNvSpPr>
          <p:nvPr/>
        </p:nvSpPr>
        <p:spPr bwMode="auto">
          <a:xfrm>
            <a:off x="7544941" y="2940871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5</a:t>
            </a:r>
            <a:endParaRPr lang="en-US" altLang="en-US" sz="1800" dirty="0"/>
          </a:p>
        </p:txBody>
      </p:sp>
      <p:sp>
        <p:nvSpPr>
          <p:cNvPr id="220" name="Figura a mano libera 219"/>
          <p:cNvSpPr/>
          <p:nvPr/>
        </p:nvSpPr>
        <p:spPr>
          <a:xfrm>
            <a:off x="1640632" y="3106978"/>
            <a:ext cx="4464496" cy="724317"/>
          </a:xfrm>
          <a:custGeom>
            <a:avLst/>
            <a:gdLst>
              <a:gd name="connsiteX0" fmla="*/ 3669831 w 4007396"/>
              <a:gd name="connsiteY0" fmla="*/ 0 h 779488"/>
              <a:gd name="connsiteX1" fmla="*/ 3684821 w 4007396"/>
              <a:gd name="connsiteY1" fmla="*/ 329783 h 779488"/>
              <a:gd name="connsiteX2" fmla="*/ 282054 w 4007396"/>
              <a:gd name="connsiteY2" fmla="*/ 359764 h 779488"/>
              <a:gd name="connsiteX3" fmla="*/ 431955 w 4007396"/>
              <a:gd name="connsiteY3" fmla="*/ 779488 h 779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7396" h="779488">
                <a:moveTo>
                  <a:pt x="3669831" y="0"/>
                </a:moveTo>
                <a:cubicBezTo>
                  <a:pt x="3959640" y="134911"/>
                  <a:pt x="4249450" y="269822"/>
                  <a:pt x="3684821" y="329783"/>
                </a:cubicBezTo>
                <a:cubicBezTo>
                  <a:pt x="3120192" y="389744"/>
                  <a:pt x="824198" y="284813"/>
                  <a:pt x="282054" y="359764"/>
                </a:cubicBezTo>
                <a:cubicBezTo>
                  <a:pt x="-260090" y="434715"/>
                  <a:pt x="85932" y="607101"/>
                  <a:pt x="431955" y="779488"/>
                </a:cubicBezTo>
              </a:path>
            </a:pathLst>
          </a:custGeom>
          <a:noFill/>
          <a:ln w="19050">
            <a:solidFill>
              <a:srgbClr val="CC33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igura a mano libera 220"/>
          <p:cNvSpPr/>
          <p:nvPr/>
        </p:nvSpPr>
        <p:spPr>
          <a:xfrm>
            <a:off x="3585438" y="3257931"/>
            <a:ext cx="2740318" cy="504056"/>
          </a:xfrm>
          <a:custGeom>
            <a:avLst/>
            <a:gdLst>
              <a:gd name="connsiteX0" fmla="*/ 0 w 2953062"/>
              <a:gd name="connsiteY0" fmla="*/ 734518 h 734518"/>
              <a:gd name="connsiteX1" fmla="*/ 689547 w 2953062"/>
              <a:gd name="connsiteY1" fmla="*/ 329783 h 734518"/>
              <a:gd name="connsiteX2" fmla="*/ 2428406 w 2953062"/>
              <a:gd name="connsiteY2" fmla="*/ 329783 h 734518"/>
              <a:gd name="connsiteX3" fmla="*/ 2953062 w 2953062"/>
              <a:gd name="connsiteY3" fmla="*/ 0 h 734518"/>
              <a:gd name="connsiteX4" fmla="*/ 2953062 w 2953062"/>
              <a:gd name="connsiteY4" fmla="*/ 0 h 7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062" h="734518">
                <a:moveTo>
                  <a:pt x="0" y="734518"/>
                </a:moveTo>
                <a:cubicBezTo>
                  <a:pt x="142406" y="565878"/>
                  <a:pt x="284813" y="397239"/>
                  <a:pt x="689547" y="329783"/>
                </a:cubicBezTo>
                <a:cubicBezTo>
                  <a:pt x="1094281" y="262327"/>
                  <a:pt x="2051154" y="384747"/>
                  <a:pt x="2428406" y="329783"/>
                </a:cubicBezTo>
                <a:cubicBezTo>
                  <a:pt x="2805658" y="274819"/>
                  <a:pt x="2953062" y="0"/>
                  <a:pt x="2953062" y="0"/>
                </a:cubicBezTo>
                <a:lnTo>
                  <a:pt x="2953062" y="0"/>
                </a:lnTo>
              </a:path>
            </a:pathLst>
          </a:custGeom>
          <a:noFill/>
          <a:ln w="19050">
            <a:solidFill>
              <a:srgbClr val="CC33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ttangolo 242"/>
          <p:cNvSpPr/>
          <p:nvPr/>
        </p:nvSpPr>
        <p:spPr>
          <a:xfrm>
            <a:off x="4463570" y="2893948"/>
            <a:ext cx="1008000" cy="4489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ttangolo 243"/>
          <p:cNvSpPr/>
          <p:nvPr/>
        </p:nvSpPr>
        <p:spPr>
          <a:xfrm>
            <a:off x="6537176" y="2912405"/>
            <a:ext cx="1008000" cy="430535"/>
          </a:xfrm>
          <a:prstGeom prst="rect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9"/>
          <p:cNvSpPr>
            <a:spLocks noChangeArrowheads="1"/>
          </p:cNvSpPr>
          <p:nvPr/>
        </p:nvSpPr>
        <p:spPr bwMode="auto">
          <a:xfrm>
            <a:off x="6481865" y="3068960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246" name="Oval 9"/>
          <p:cNvSpPr>
            <a:spLocks noChangeArrowheads="1"/>
          </p:cNvSpPr>
          <p:nvPr/>
        </p:nvSpPr>
        <p:spPr bwMode="auto">
          <a:xfrm>
            <a:off x="7475689" y="3060941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251" name="Oval 9"/>
          <p:cNvSpPr>
            <a:spLocks noChangeArrowheads="1"/>
          </p:cNvSpPr>
          <p:nvPr/>
        </p:nvSpPr>
        <p:spPr bwMode="auto">
          <a:xfrm>
            <a:off x="4418259" y="3068960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252" name="Oval 9"/>
          <p:cNvSpPr>
            <a:spLocks noChangeArrowheads="1"/>
          </p:cNvSpPr>
          <p:nvPr/>
        </p:nvSpPr>
        <p:spPr bwMode="auto">
          <a:xfrm>
            <a:off x="5412083" y="3060941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4" name="Freccia circolare a sinistra 3"/>
          <p:cNvSpPr/>
          <p:nvPr/>
        </p:nvSpPr>
        <p:spPr>
          <a:xfrm>
            <a:off x="8121352" y="2971367"/>
            <a:ext cx="1440000" cy="3071691"/>
          </a:xfrm>
          <a:prstGeom prst="curvedLeftArrow">
            <a:avLst/>
          </a:prstGeom>
          <a:solidFill>
            <a:srgbClr val="FFCC00"/>
          </a:solidFill>
          <a:ln w="127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0" name="AutoShape 59"/>
          <p:cNvCxnSpPr>
            <a:cxnSpLocks noChangeShapeType="1"/>
            <a:stCxn id="303" idx="3"/>
          </p:cNvCxnSpPr>
          <p:nvPr/>
        </p:nvCxnSpPr>
        <p:spPr bwMode="auto">
          <a:xfrm flipV="1">
            <a:off x="3743378" y="5593197"/>
            <a:ext cx="384133" cy="1560"/>
          </a:xfrm>
          <a:prstGeom prst="straightConnector1">
            <a:avLst/>
          </a:prstGeom>
          <a:noFill/>
          <a:ln w="19050">
            <a:solidFill>
              <a:srgbClr val="CC3399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1" name="Oval 9"/>
          <p:cNvSpPr>
            <a:spLocks noChangeArrowheads="1"/>
          </p:cNvSpPr>
          <p:nvPr/>
        </p:nvSpPr>
        <p:spPr bwMode="auto">
          <a:xfrm>
            <a:off x="2342075" y="5573313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302" name="Text Box 85"/>
          <p:cNvSpPr txBox="1">
            <a:spLocks noChangeArrowheads="1"/>
          </p:cNvSpPr>
          <p:nvPr/>
        </p:nvSpPr>
        <p:spPr bwMode="auto">
          <a:xfrm>
            <a:off x="2033378" y="5456257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1</a:t>
            </a:r>
            <a:endParaRPr lang="en-US" altLang="en-US" sz="1800" dirty="0"/>
          </a:p>
        </p:txBody>
      </p:sp>
      <p:sp>
        <p:nvSpPr>
          <p:cNvPr id="303" name="Text Box 106"/>
          <p:cNvSpPr txBox="1">
            <a:spLocks noChangeArrowheads="1"/>
          </p:cNvSpPr>
          <p:nvPr/>
        </p:nvSpPr>
        <p:spPr bwMode="auto">
          <a:xfrm>
            <a:off x="3416044" y="5456257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2</a:t>
            </a:r>
          </a:p>
        </p:txBody>
      </p:sp>
      <p:sp>
        <p:nvSpPr>
          <p:cNvPr id="304" name="Oval 9"/>
          <p:cNvSpPr>
            <a:spLocks noChangeArrowheads="1"/>
          </p:cNvSpPr>
          <p:nvPr/>
        </p:nvSpPr>
        <p:spPr bwMode="auto">
          <a:xfrm>
            <a:off x="3335899" y="5565294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305" name="Text Box 85"/>
          <p:cNvSpPr txBox="1">
            <a:spLocks noChangeArrowheads="1"/>
          </p:cNvSpPr>
          <p:nvPr/>
        </p:nvSpPr>
        <p:spPr bwMode="auto">
          <a:xfrm>
            <a:off x="4112997" y="5456257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2</a:t>
            </a:r>
            <a:endParaRPr lang="en-US" altLang="en-US" sz="1800" dirty="0"/>
          </a:p>
        </p:txBody>
      </p:sp>
      <p:sp>
        <p:nvSpPr>
          <p:cNvPr id="306" name="Text Box 106"/>
          <p:cNvSpPr txBox="1">
            <a:spLocks noChangeArrowheads="1"/>
          </p:cNvSpPr>
          <p:nvPr/>
        </p:nvSpPr>
        <p:spPr bwMode="auto">
          <a:xfrm>
            <a:off x="5489762" y="5456257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/>
              <a:t>3</a:t>
            </a:r>
            <a:endParaRPr lang="en-US" altLang="en-US" sz="1800" dirty="0"/>
          </a:p>
        </p:txBody>
      </p:sp>
      <p:sp>
        <p:nvSpPr>
          <p:cNvPr id="307" name="Oval 9"/>
          <p:cNvSpPr>
            <a:spLocks noChangeArrowheads="1"/>
          </p:cNvSpPr>
          <p:nvPr/>
        </p:nvSpPr>
        <p:spPr bwMode="auto">
          <a:xfrm>
            <a:off x="2333391" y="6309320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308" name="Text Box 85"/>
          <p:cNvSpPr txBox="1">
            <a:spLocks noChangeArrowheads="1"/>
          </p:cNvSpPr>
          <p:nvPr/>
        </p:nvSpPr>
        <p:spPr bwMode="auto">
          <a:xfrm>
            <a:off x="2047892" y="6208284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/>
              <a:t>3</a:t>
            </a:r>
            <a:endParaRPr lang="en-US" altLang="en-US" sz="1800" dirty="0"/>
          </a:p>
        </p:txBody>
      </p:sp>
      <p:sp>
        <p:nvSpPr>
          <p:cNvPr id="309" name="Text Box 106"/>
          <p:cNvSpPr txBox="1">
            <a:spLocks noChangeArrowheads="1"/>
          </p:cNvSpPr>
          <p:nvPr/>
        </p:nvSpPr>
        <p:spPr bwMode="auto">
          <a:xfrm>
            <a:off x="3397852" y="6165304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4</a:t>
            </a:r>
          </a:p>
        </p:txBody>
      </p:sp>
      <p:sp>
        <p:nvSpPr>
          <p:cNvPr id="310" name="Oval 9"/>
          <p:cNvSpPr>
            <a:spLocks noChangeArrowheads="1"/>
          </p:cNvSpPr>
          <p:nvPr/>
        </p:nvSpPr>
        <p:spPr bwMode="auto">
          <a:xfrm>
            <a:off x="3327215" y="6301301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311" name="Text Box 85"/>
          <p:cNvSpPr txBox="1">
            <a:spLocks noChangeArrowheads="1"/>
          </p:cNvSpPr>
          <p:nvPr/>
        </p:nvSpPr>
        <p:spPr bwMode="auto">
          <a:xfrm>
            <a:off x="6176603" y="5456257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/>
              <a:t>4</a:t>
            </a:r>
            <a:endParaRPr lang="en-US" altLang="en-US" sz="1800" dirty="0"/>
          </a:p>
        </p:txBody>
      </p:sp>
      <p:sp>
        <p:nvSpPr>
          <p:cNvPr id="312" name="Text Box 106"/>
          <p:cNvSpPr txBox="1">
            <a:spLocks noChangeArrowheads="1"/>
          </p:cNvSpPr>
          <p:nvPr/>
        </p:nvSpPr>
        <p:spPr bwMode="auto">
          <a:xfrm>
            <a:off x="7544941" y="5445224"/>
            <a:ext cx="3609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400" b="1" dirty="0">
                <a:solidFill>
                  <a:srgbClr val="FFCC00"/>
                </a:solidFill>
              </a:rPr>
              <a:t>p</a:t>
            </a:r>
            <a:r>
              <a:rPr lang="en-US" altLang="en-US" sz="1400" b="1" baseline="-25000" dirty="0" smtClean="0">
                <a:solidFill>
                  <a:srgbClr val="FFCC00"/>
                </a:solidFill>
              </a:rPr>
              <a:t>5</a:t>
            </a:r>
            <a:endParaRPr lang="en-US" altLang="en-US" sz="2000" b="1" dirty="0">
              <a:solidFill>
                <a:srgbClr val="FFCC00"/>
              </a:solidFill>
            </a:endParaRPr>
          </a:p>
        </p:txBody>
      </p:sp>
      <p:sp>
        <p:nvSpPr>
          <p:cNvPr id="313" name="Figura a mano libera 312"/>
          <p:cNvSpPr/>
          <p:nvPr/>
        </p:nvSpPr>
        <p:spPr>
          <a:xfrm>
            <a:off x="1640632" y="5611331"/>
            <a:ext cx="4464496" cy="724317"/>
          </a:xfrm>
          <a:custGeom>
            <a:avLst/>
            <a:gdLst>
              <a:gd name="connsiteX0" fmla="*/ 3669831 w 4007396"/>
              <a:gd name="connsiteY0" fmla="*/ 0 h 779488"/>
              <a:gd name="connsiteX1" fmla="*/ 3684821 w 4007396"/>
              <a:gd name="connsiteY1" fmla="*/ 329783 h 779488"/>
              <a:gd name="connsiteX2" fmla="*/ 282054 w 4007396"/>
              <a:gd name="connsiteY2" fmla="*/ 359764 h 779488"/>
              <a:gd name="connsiteX3" fmla="*/ 431955 w 4007396"/>
              <a:gd name="connsiteY3" fmla="*/ 779488 h 779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7396" h="779488">
                <a:moveTo>
                  <a:pt x="3669831" y="0"/>
                </a:moveTo>
                <a:cubicBezTo>
                  <a:pt x="3959640" y="134911"/>
                  <a:pt x="4249450" y="269822"/>
                  <a:pt x="3684821" y="329783"/>
                </a:cubicBezTo>
                <a:cubicBezTo>
                  <a:pt x="3120192" y="389744"/>
                  <a:pt x="824198" y="284813"/>
                  <a:pt x="282054" y="359764"/>
                </a:cubicBezTo>
                <a:cubicBezTo>
                  <a:pt x="-260090" y="434715"/>
                  <a:pt x="85932" y="607101"/>
                  <a:pt x="431955" y="779488"/>
                </a:cubicBezTo>
              </a:path>
            </a:pathLst>
          </a:custGeom>
          <a:noFill/>
          <a:ln w="19050">
            <a:solidFill>
              <a:srgbClr val="CC33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Figura a mano libera 313"/>
          <p:cNvSpPr/>
          <p:nvPr/>
        </p:nvSpPr>
        <p:spPr>
          <a:xfrm>
            <a:off x="3585438" y="5762284"/>
            <a:ext cx="2740318" cy="504056"/>
          </a:xfrm>
          <a:custGeom>
            <a:avLst/>
            <a:gdLst>
              <a:gd name="connsiteX0" fmla="*/ 0 w 2953062"/>
              <a:gd name="connsiteY0" fmla="*/ 734518 h 734518"/>
              <a:gd name="connsiteX1" fmla="*/ 689547 w 2953062"/>
              <a:gd name="connsiteY1" fmla="*/ 329783 h 734518"/>
              <a:gd name="connsiteX2" fmla="*/ 2428406 w 2953062"/>
              <a:gd name="connsiteY2" fmla="*/ 329783 h 734518"/>
              <a:gd name="connsiteX3" fmla="*/ 2953062 w 2953062"/>
              <a:gd name="connsiteY3" fmla="*/ 0 h 734518"/>
              <a:gd name="connsiteX4" fmla="*/ 2953062 w 2953062"/>
              <a:gd name="connsiteY4" fmla="*/ 0 h 7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062" h="734518">
                <a:moveTo>
                  <a:pt x="0" y="734518"/>
                </a:moveTo>
                <a:cubicBezTo>
                  <a:pt x="142406" y="565878"/>
                  <a:pt x="284813" y="397239"/>
                  <a:pt x="689547" y="329783"/>
                </a:cubicBezTo>
                <a:cubicBezTo>
                  <a:pt x="1094281" y="262327"/>
                  <a:pt x="2051154" y="384747"/>
                  <a:pt x="2428406" y="329783"/>
                </a:cubicBezTo>
                <a:cubicBezTo>
                  <a:pt x="2805658" y="274819"/>
                  <a:pt x="2953062" y="0"/>
                  <a:pt x="2953062" y="0"/>
                </a:cubicBezTo>
                <a:lnTo>
                  <a:pt x="2953062" y="0"/>
                </a:lnTo>
              </a:path>
            </a:pathLst>
          </a:custGeom>
          <a:noFill/>
          <a:ln w="19050">
            <a:solidFill>
              <a:srgbClr val="CC33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9"/>
          <p:cNvSpPr>
            <a:spLocks noChangeArrowheads="1"/>
          </p:cNvSpPr>
          <p:nvPr/>
        </p:nvSpPr>
        <p:spPr bwMode="auto">
          <a:xfrm>
            <a:off x="6481865" y="5573313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316" name="Oval 9"/>
          <p:cNvSpPr>
            <a:spLocks noChangeArrowheads="1"/>
          </p:cNvSpPr>
          <p:nvPr/>
        </p:nvSpPr>
        <p:spPr bwMode="auto">
          <a:xfrm>
            <a:off x="7475689" y="5565294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317" name="Oval 9"/>
          <p:cNvSpPr>
            <a:spLocks noChangeArrowheads="1"/>
          </p:cNvSpPr>
          <p:nvPr/>
        </p:nvSpPr>
        <p:spPr bwMode="auto">
          <a:xfrm>
            <a:off x="4418259" y="5573313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318" name="Oval 9"/>
          <p:cNvSpPr>
            <a:spLocks noChangeArrowheads="1"/>
          </p:cNvSpPr>
          <p:nvPr/>
        </p:nvSpPr>
        <p:spPr bwMode="auto">
          <a:xfrm>
            <a:off x="5412083" y="5565294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3" name="Rettangolo 2"/>
          <p:cNvSpPr/>
          <p:nvPr/>
        </p:nvSpPr>
        <p:spPr>
          <a:xfrm>
            <a:off x="10388105" y="1194399"/>
            <a:ext cx="254979" cy="2035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617296" y="3035052"/>
            <a:ext cx="216024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Text Box 106"/>
          <p:cNvSpPr txBox="1">
            <a:spLocks noChangeArrowheads="1"/>
          </p:cNvSpPr>
          <p:nvPr/>
        </p:nvSpPr>
        <p:spPr bwMode="auto">
          <a:xfrm>
            <a:off x="7530430" y="2915419"/>
            <a:ext cx="401900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400" b="1" dirty="0">
                <a:solidFill>
                  <a:srgbClr val="FFCC00"/>
                </a:solidFill>
              </a:rPr>
              <a:t>q</a:t>
            </a:r>
            <a:r>
              <a:rPr lang="en-US" altLang="en-US" sz="1400" b="1" baseline="-25000" dirty="0">
                <a:solidFill>
                  <a:srgbClr val="FFCC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72215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/>
      <p:bldP spid="320" grpId="0" animBg="1"/>
      <p:bldP spid="321" grpId="0" animBg="1"/>
      <p:bldP spid="97" grpId="0" animBg="1"/>
      <p:bldP spid="101" grpId="0"/>
      <p:bldP spid="109" grpId="0" animBg="1"/>
      <p:bldP spid="111" grpId="0"/>
      <p:bldP spid="166" grpId="0" animBg="1"/>
      <p:bldP spid="171" grpId="0" animBg="1"/>
      <p:bldP spid="172" grpId="0"/>
      <p:bldP spid="173" grpId="0"/>
      <p:bldP spid="181" grpId="0" animBg="1"/>
      <p:bldP spid="189" grpId="0"/>
      <p:bldP spid="197" grpId="0"/>
      <p:bldP spid="205" grpId="0" animBg="1"/>
      <p:bldP spid="213" grpId="0"/>
      <p:bldP spid="214" grpId="0"/>
      <p:bldP spid="215" grpId="0" animBg="1"/>
      <p:bldP spid="216" grpId="0"/>
      <p:bldP spid="217" grpId="0"/>
      <p:bldP spid="220" grpId="0" animBg="1"/>
      <p:bldP spid="221" grpId="0" animBg="1"/>
      <p:bldP spid="243" grpId="0" animBg="1"/>
      <p:bldP spid="244" grpId="0" animBg="1"/>
      <p:bldP spid="245" grpId="0" animBg="1"/>
      <p:bldP spid="246" grpId="0" animBg="1"/>
      <p:bldP spid="251" grpId="0" animBg="1"/>
      <p:bldP spid="252" grpId="0" animBg="1"/>
      <p:bldP spid="4" grpId="1" animBg="1"/>
      <p:bldP spid="301" grpId="0" animBg="1"/>
      <p:bldP spid="302" grpId="0"/>
      <p:bldP spid="303" grpId="0"/>
      <p:bldP spid="304" grpId="0" animBg="1"/>
      <p:bldP spid="305" grpId="0"/>
      <p:bldP spid="306" grpId="0"/>
      <p:bldP spid="307" grpId="0" animBg="1"/>
      <p:bldP spid="308" grpId="0"/>
      <p:bldP spid="309" grpId="0"/>
      <p:bldP spid="310" grpId="0" animBg="1"/>
      <p:bldP spid="311" grpId="0"/>
      <p:bldP spid="312" grpId="0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5" grpId="0" animBg="1"/>
      <p:bldP spid="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ttangolo 64"/>
          <p:cNvSpPr/>
          <p:nvPr/>
        </p:nvSpPr>
        <p:spPr>
          <a:xfrm>
            <a:off x="4480803" y="5268798"/>
            <a:ext cx="1008000" cy="12565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ttangolo 318"/>
          <p:cNvSpPr/>
          <p:nvPr/>
        </p:nvSpPr>
        <p:spPr>
          <a:xfrm>
            <a:off x="2389402" y="5272742"/>
            <a:ext cx="1008000" cy="1252602"/>
          </a:xfrm>
          <a:prstGeom prst="rect">
            <a:avLst/>
          </a:prstGeom>
          <a:solidFill>
            <a:srgbClr val="379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ttangolo 320"/>
          <p:cNvSpPr/>
          <p:nvPr/>
        </p:nvSpPr>
        <p:spPr>
          <a:xfrm>
            <a:off x="6537288" y="5272742"/>
            <a:ext cx="1008000" cy="430535"/>
          </a:xfrm>
          <a:prstGeom prst="rect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4" y="44624"/>
            <a:ext cx="8915400" cy="1008112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Simulating MPA with SMs (2)</a:t>
            </a:r>
          </a:p>
        </p:txBody>
      </p:sp>
      <p:sp>
        <p:nvSpPr>
          <p:cNvPr id="150" name="Rettangolo 149"/>
          <p:cNvSpPr/>
          <p:nvPr/>
        </p:nvSpPr>
        <p:spPr>
          <a:xfrm>
            <a:off x="776536" y="1048668"/>
            <a:ext cx="8352928" cy="426270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endParaRPr lang="en-US" sz="1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 smtClean="0"/>
              <a:t>Context-switch</a:t>
            </a:r>
            <a:r>
              <a:rPr lang="it-IT" sz="2400" dirty="0"/>
              <a:t> </a:t>
            </a:r>
            <a:r>
              <a:rPr lang="it-IT" sz="2400" dirty="0" smtClean="0"/>
              <a:t>1 (</a:t>
            </a:r>
            <a:r>
              <a:rPr lang="it-IT" sz="2400" dirty="0" err="1" smtClean="0"/>
              <a:t>accumulated</a:t>
            </a:r>
            <a:r>
              <a:rPr lang="it-IT" sz="2400" dirty="0" smtClean="0"/>
              <a:t> </a:t>
            </a:r>
            <a:r>
              <a:rPr lang="it-IT" sz="2400" dirty="0" err="1" smtClean="0"/>
              <a:t>stack</a:t>
            </a:r>
            <a:r>
              <a:rPr lang="it-IT" sz="2400" dirty="0" smtClean="0"/>
              <a:t> </a:t>
            </a:r>
            <a:r>
              <a:rPr lang="it-IT" sz="2400" dirty="0" err="1" smtClean="0"/>
              <a:t>content</a:t>
            </a:r>
            <a:r>
              <a:rPr lang="it-IT" sz="2400" dirty="0" smtClean="0"/>
              <a:t> </a:t>
            </a:r>
            <a:r>
              <a:rPr lang="it-IT" sz="2400" dirty="0" err="1" smtClean="0"/>
              <a:t>needed</a:t>
            </a:r>
            <a:r>
              <a:rPr lang="it-IT" sz="2400" dirty="0" smtClean="0"/>
              <a:t>): 		</a:t>
            </a:r>
            <a:r>
              <a:rPr lang="it-IT" sz="2400" dirty="0" err="1" smtClean="0">
                <a:solidFill>
                  <a:srgbClr val="FF0000"/>
                </a:solidFill>
              </a:rPr>
              <a:t>add</a:t>
            </a:r>
            <a:r>
              <a:rPr lang="it-IT" sz="2400" dirty="0" smtClean="0">
                <a:solidFill>
                  <a:srgbClr val="FF0000"/>
                </a:solidFill>
              </a:rPr>
              <a:t> a new </a:t>
            </a:r>
            <a:r>
              <a:rPr lang="it-IT" sz="2400" dirty="0" err="1" smtClean="0">
                <a:solidFill>
                  <a:srgbClr val="FF0000"/>
                </a:solidFill>
              </a:rPr>
              <a:t>context</a:t>
            </a:r>
            <a:r>
              <a:rPr lang="it-IT" sz="2400" dirty="0" smtClean="0">
                <a:solidFill>
                  <a:srgbClr val="FF0000"/>
                </a:solidFill>
              </a:rPr>
              <a:t> to an </a:t>
            </a:r>
            <a:r>
              <a:rPr lang="it-IT" sz="2400" dirty="0" err="1" smtClean="0">
                <a:solidFill>
                  <a:srgbClr val="FF0000"/>
                </a:solidFill>
              </a:rPr>
              <a:t>existing</a:t>
            </a:r>
            <a:r>
              <a:rPr lang="it-IT" sz="2400" dirty="0" smtClean="0">
                <a:solidFill>
                  <a:srgbClr val="FF0000"/>
                </a:solidFill>
              </a:rPr>
              <a:t> 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/>
              <a:t>Es:  h=3, and MPA </a:t>
            </a:r>
            <a:r>
              <a:rPr lang="it-IT" sz="2400" dirty="0" err="1" smtClean="0"/>
              <a:t>moves</a:t>
            </a:r>
            <a:r>
              <a:rPr lang="it-IT" sz="2400" dirty="0" smtClean="0"/>
              <a:t> from q</a:t>
            </a:r>
            <a:r>
              <a:rPr lang="it-IT" sz="2400" baseline="-25000" dirty="0" smtClean="0"/>
              <a:t>5</a:t>
            </a:r>
            <a:r>
              <a:rPr lang="it-IT" sz="2400" dirty="0" smtClean="0"/>
              <a:t> to p</a:t>
            </a:r>
            <a:r>
              <a:rPr lang="it-IT" sz="2400" baseline="-25000" dirty="0" smtClean="0"/>
              <a:t>5</a:t>
            </a:r>
            <a:r>
              <a:rPr lang="it-IT" sz="2400" dirty="0" smtClean="0"/>
              <a:t> on a stack-2 </a:t>
            </a:r>
            <a:r>
              <a:rPr lang="it-IT" sz="2400" dirty="0" err="1" smtClean="0"/>
              <a:t>symbol</a:t>
            </a:r>
            <a:endParaRPr lang="it-IT" sz="2400" dirty="0" smtClean="0"/>
          </a:p>
          <a:p>
            <a:pPr lvl="1"/>
            <a:endParaRPr lang="it-IT" sz="2400" dirty="0" smtClean="0"/>
          </a:p>
          <a:p>
            <a:pPr lvl="1"/>
            <a:r>
              <a:rPr lang="it-IT" sz="2400" dirty="0" smtClean="0"/>
              <a:t>M:</a:t>
            </a:r>
            <a:endParaRPr lang="it-IT" sz="2400" dirty="0"/>
          </a:p>
          <a:p>
            <a:pPr lvl="1"/>
            <a:endParaRPr lang="it-IT" sz="2400" dirty="0" smtClean="0"/>
          </a:p>
          <a:p>
            <a:pPr lvl="1"/>
            <a:endParaRPr lang="it-IT" sz="2400" dirty="0"/>
          </a:p>
          <a:p>
            <a:pPr lvl="1"/>
            <a:endParaRPr lang="it-IT" sz="1600" dirty="0" smtClean="0"/>
          </a:p>
          <a:p>
            <a:pPr lvl="1"/>
            <a:r>
              <a:rPr lang="it-IT" sz="2400" dirty="0" err="1" smtClean="0"/>
              <a:t>then</a:t>
            </a:r>
            <a:r>
              <a:rPr lang="it-IT" sz="2400" dirty="0" smtClean="0"/>
              <a:t> h=2 and the SM </a:t>
            </a:r>
            <a:r>
              <a:rPr lang="it-IT" sz="2400" dirty="0" err="1" smtClean="0"/>
              <a:t>is</a:t>
            </a:r>
            <a:endParaRPr lang="it-IT" sz="2400" dirty="0" smtClean="0"/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6524595" y="3286000"/>
            <a:ext cx="1016397" cy="4479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cxnSp>
        <p:nvCxnSpPr>
          <p:cNvPr id="98" name="AutoShape 16"/>
          <p:cNvCxnSpPr>
            <a:cxnSpLocks noChangeShapeType="1"/>
          </p:cNvCxnSpPr>
          <p:nvPr/>
        </p:nvCxnSpPr>
        <p:spPr bwMode="auto">
          <a:xfrm flipV="1">
            <a:off x="6579826" y="3498014"/>
            <a:ext cx="880873" cy="11974"/>
          </a:xfrm>
          <a:prstGeom prst="straightConnector1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" name="Text Box 20"/>
          <p:cNvSpPr txBox="1">
            <a:spLocks noChangeArrowheads="1"/>
          </p:cNvSpPr>
          <p:nvPr/>
        </p:nvSpPr>
        <p:spPr bwMode="auto">
          <a:xfrm>
            <a:off x="6833985" y="3243972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>
                <a:solidFill>
                  <a:srgbClr val="00B0F0"/>
                </a:solidFill>
              </a:rPr>
              <a:t>b</a:t>
            </a:r>
            <a:r>
              <a:rPr lang="en-US" altLang="en-US" sz="1200" baseline="-25000" dirty="0" smtClean="0">
                <a:solidFill>
                  <a:srgbClr val="00B0F0"/>
                </a:solidFill>
              </a:rPr>
              <a:t>1</a:t>
            </a:r>
            <a:endParaRPr lang="en-US" altLang="en-US" sz="1800" dirty="0">
              <a:solidFill>
                <a:srgbClr val="00B0F0"/>
              </a:solidFill>
            </a:endParaRPr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4460989" y="3286000"/>
            <a:ext cx="1016397" cy="4479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cxnSp>
        <p:nvCxnSpPr>
          <p:cNvPr id="110" name="AutoShape 16"/>
          <p:cNvCxnSpPr>
            <a:cxnSpLocks noChangeShapeType="1"/>
          </p:cNvCxnSpPr>
          <p:nvPr/>
        </p:nvCxnSpPr>
        <p:spPr bwMode="auto">
          <a:xfrm flipV="1">
            <a:off x="4516220" y="3498014"/>
            <a:ext cx="880873" cy="11974"/>
          </a:xfrm>
          <a:prstGeom prst="straightConnector1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" name="Text Box 20"/>
          <p:cNvSpPr txBox="1">
            <a:spLocks noChangeArrowheads="1"/>
          </p:cNvSpPr>
          <p:nvPr/>
        </p:nvSpPr>
        <p:spPr bwMode="auto">
          <a:xfrm>
            <a:off x="4770379" y="3243972"/>
            <a:ext cx="2936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>
                <a:solidFill>
                  <a:srgbClr val="FF0000"/>
                </a:solidFill>
              </a:rPr>
              <a:t>r</a:t>
            </a:r>
            <a:r>
              <a:rPr lang="en-US" altLang="en-US" sz="1200" baseline="-25000" dirty="0" smtClean="0">
                <a:solidFill>
                  <a:srgbClr val="FF0000"/>
                </a:solidFill>
              </a:rPr>
              <a:t>1</a:t>
            </a:r>
            <a:endParaRPr lang="en-US" altLang="en-US" sz="1800" dirty="0">
              <a:solidFill>
                <a:srgbClr val="FF0000"/>
              </a:solidFill>
            </a:endParaRPr>
          </a:p>
        </p:txBody>
      </p:sp>
      <p:grpSp>
        <p:nvGrpSpPr>
          <p:cNvPr id="151" name="Gruppo 150"/>
          <p:cNvGrpSpPr/>
          <p:nvPr/>
        </p:nvGrpSpPr>
        <p:grpSpPr>
          <a:xfrm>
            <a:off x="2376121" y="3979979"/>
            <a:ext cx="1016397" cy="490003"/>
            <a:chOff x="2592145" y="2780928"/>
            <a:chExt cx="1016397" cy="490003"/>
          </a:xfrm>
        </p:grpSpPr>
        <p:sp>
          <p:nvSpPr>
            <p:cNvPr id="152" name="Rectangle 4"/>
            <p:cNvSpPr>
              <a:spLocks noChangeArrowheads="1"/>
            </p:cNvSpPr>
            <p:nvPr/>
          </p:nvSpPr>
          <p:spPr bwMode="auto">
            <a:xfrm>
              <a:off x="2592145" y="2822956"/>
              <a:ext cx="1016397" cy="4479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it-IT" altLang="en-US" sz="1800"/>
            </a:p>
          </p:txBody>
        </p:sp>
        <p:cxnSp>
          <p:nvCxnSpPr>
            <p:cNvPr id="153" name="AutoShape 16"/>
            <p:cNvCxnSpPr>
              <a:cxnSpLocks noChangeShapeType="1"/>
            </p:cNvCxnSpPr>
            <p:nvPr/>
          </p:nvCxnSpPr>
          <p:spPr bwMode="auto">
            <a:xfrm flipV="1">
              <a:off x="2647376" y="3034970"/>
              <a:ext cx="880873" cy="11974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" name="Text Box 20"/>
            <p:cNvSpPr txBox="1">
              <a:spLocks noChangeArrowheads="1"/>
            </p:cNvSpPr>
            <p:nvPr/>
          </p:nvSpPr>
          <p:spPr bwMode="auto">
            <a:xfrm>
              <a:off x="2901535" y="2780928"/>
              <a:ext cx="3273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 smtClean="0">
                  <a:solidFill>
                    <a:srgbClr val="379937"/>
                  </a:solidFill>
                </a:rPr>
                <a:t>g</a:t>
              </a:r>
              <a:r>
                <a:rPr lang="en-US" altLang="en-US" sz="1200" baseline="-25000" dirty="0" smtClean="0">
                  <a:solidFill>
                    <a:srgbClr val="379937"/>
                  </a:solidFill>
                </a:rPr>
                <a:t>2</a:t>
              </a:r>
              <a:endParaRPr lang="en-US" altLang="en-US" sz="1800" dirty="0">
                <a:solidFill>
                  <a:srgbClr val="379937"/>
                </a:solidFill>
              </a:endParaRPr>
            </a:p>
          </p:txBody>
        </p:sp>
      </p:grpSp>
      <p:grpSp>
        <p:nvGrpSpPr>
          <p:cNvPr id="155" name="Gruppo 154"/>
          <p:cNvGrpSpPr/>
          <p:nvPr/>
        </p:nvGrpSpPr>
        <p:grpSpPr>
          <a:xfrm>
            <a:off x="2384805" y="3243972"/>
            <a:ext cx="1016397" cy="490003"/>
            <a:chOff x="2600829" y="2044921"/>
            <a:chExt cx="1016397" cy="490003"/>
          </a:xfrm>
        </p:grpSpPr>
        <p:sp>
          <p:nvSpPr>
            <p:cNvPr id="156" name="Rectangle 4"/>
            <p:cNvSpPr>
              <a:spLocks noChangeArrowheads="1"/>
            </p:cNvSpPr>
            <p:nvPr/>
          </p:nvSpPr>
          <p:spPr bwMode="auto">
            <a:xfrm>
              <a:off x="2600829" y="2086949"/>
              <a:ext cx="1016397" cy="4479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it-IT" altLang="en-US" sz="1800"/>
            </a:p>
          </p:txBody>
        </p:sp>
        <p:cxnSp>
          <p:nvCxnSpPr>
            <p:cNvPr id="157" name="AutoShape 16"/>
            <p:cNvCxnSpPr>
              <a:cxnSpLocks noChangeShapeType="1"/>
            </p:cNvCxnSpPr>
            <p:nvPr/>
          </p:nvCxnSpPr>
          <p:spPr bwMode="auto">
            <a:xfrm flipV="1">
              <a:off x="2656060" y="2298963"/>
              <a:ext cx="880873" cy="11974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8" name="Text Box 20"/>
            <p:cNvSpPr txBox="1">
              <a:spLocks noChangeArrowheads="1"/>
            </p:cNvSpPr>
            <p:nvPr/>
          </p:nvSpPr>
          <p:spPr bwMode="auto">
            <a:xfrm>
              <a:off x="2910219" y="2044921"/>
              <a:ext cx="32733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 smtClean="0">
                  <a:solidFill>
                    <a:srgbClr val="379937"/>
                  </a:solidFill>
                </a:rPr>
                <a:t>g</a:t>
              </a:r>
              <a:r>
                <a:rPr lang="en-US" altLang="en-US" sz="1200" baseline="-25000" dirty="0" smtClean="0">
                  <a:solidFill>
                    <a:srgbClr val="379937"/>
                  </a:solidFill>
                </a:rPr>
                <a:t>1</a:t>
              </a:r>
              <a:endParaRPr lang="en-US" altLang="en-US" sz="1800" dirty="0">
                <a:solidFill>
                  <a:srgbClr val="379937"/>
                </a:solidFill>
              </a:endParaRPr>
            </a:p>
          </p:txBody>
        </p:sp>
      </p:grpSp>
      <p:sp>
        <p:nvSpPr>
          <p:cNvPr id="166" name="Rettangolo 165"/>
          <p:cNvSpPr/>
          <p:nvPr/>
        </p:nvSpPr>
        <p:spPr>
          <a:xfrm>
            <a:off x="2389290" y="3303441"/>
            <a:ext cx="1008000" cy="1252602"/>
          </a:xfrm>
          <a:prstGeom prst="rect">
            <a:avLst/>
          </a:prstGeom>
          <a:solidFill>
            <a:srgbClr val="379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AutoShape 59"/>
          <p:cNvCxnSpPr>
            <a:cxnSpLocks noChangeShapeType="1"/>
            <a:stCxn id="173" idx="3"/>
          </p:cNvCxnSpPr>
          <p:nvPr/>
        </p:nvCxnSpPr>
        <p:spPr bwMode="auto">
          <a:xfrm flipV="1">
            <a:off x="3743378" y="3479880"/>
            <a:ext cx="384133" cy="1560"/>
          </a:xfrm>
          <a:prstGeom prst="straightConnector1">
            <a:avLst/>
          </a:prstGeom>
          <a:noFill/>
          <a:ln w="19050">
            <a:solidFill>
              <a:srgbClr val="CC3399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1" name="Oval 9"/>
          <p:cNvSpPr>
            <a:spLocks noChangeArrowheads="1"/>
          </p:cNvSpPr>
          <p:nvPr/>
        </p:nvSpPr>
        <p:spPr bwMode="auto">
          <a:xfrm>
            <a:off x="2342075" y="3459996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172" name="Text Box 85"/>
          <p:cNvSpPr txBox="1">
            <a:spLocks noChangeArrowheads="1"/>
          </p:cNvSpPr>
          <p:nvPr/>
        </p:nvSpPr>
        <p:spPr bwMode="auto">
          <a:xfrm>
            <a:off x="2033378" y="3342940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1</a:t>
            </a:r>
            <a:endParaRPr lang="en-US" altLang="en-US" sz="1800" dirty="0"/>
          </a:p>
        </p:txBody>
      </p:sp>
      <p:sp>
        <p:nvSpPr>
          <p:cNvPr id="173" name="Text Box 106"/>
          <p:cNvSpPr txBox="1">
            <a:spLocks noChangeArrowheads="1"/>
          </p:cNvSpPr>
          <p:nvPr/>
        </p:nvSpPr>
        <p:spPr bwMode="auto">
          <a:xfrm>
            <a:off x="3416044" y="3342940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2</a:t>
            </a:r>
          </a:p>
        </p:txBody>
      </p:sp>
      <p:sp>
        <p:nvSpPr>
          <p:cNvPr id="181" name="Oval 9"/>
          <p:cNvSpPr>
            <a:spLocks noChangeArrowheads="1"/>
          </p:cNvSpPr>
          <p:nvPr/>
        </p:nvSpPr>
        <p:spPr bwMode="auto">
          <a:xfrm>
            <a:off x="3335899" y="3451977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189" name="Text Box 85"/>
          <p:cNvSpPr txBox="1">
            <a:spLocks noChangeArrowheads="1"/>
          </p:cNvSpPr>
          <p:nvPr/>
        </p:nvSpPr>
        <p:spPr bwMode="auto">
          <a:xfrm>
            <a:off x="4112997" y="3342940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2</a:t>
            </a:r>
            <a:endParaRPr lang="en-US" altLang="en-US" sz="1800" dirty="0"/>
          </a:p>
        </p:txBody>
      </p:sp>
      <p:sp>
        <p:nvSpPr>
          <p:cNvPr id="197" name="Text Box 106"/>
          <p:cNvSpPr txBox="1">
            <a:spLocks noChangeArrowheads="1"/>
          </p:cNvSpPr>
          <p:nvPr/>
        </p:nvSpPr>
        <p:spPr bwMode="auto">
          <a:xfrm>
            <a:off x="5489762" y="3342940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/>
              <a:t>3</a:t>
            </a:r>
            <a:endParaRPr lang="en-US" altLang="en-US" sz="1800" dirty="0"/>
          </a:p>
        </p:txBody>
      </p:sp>
      <p:sp>
        <p:nvSpPr>
          <p:cNvPr id="205" name="Oval 9"/>
          <p:cNvSpPr>
            <a:spLocks noChangeArrowheads="1"/>
          </p:cNvSpPr>
          <p:nvPr/>
        </p:nvSpPr>
        <p:spPr bwMode="auto">
          <a:xfrm>
            <a:off x="2333391" y="4196003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213" name="Text Box 85"/>
          <p:cNvSpPr txBox="1">
            <a:spLocks noChangeArrowheads="1"/>
          </p:cNvSpPr>
          <p:nvPr/>
        </p:nvSpPr>
        <p:spPr bwMode="auto">
          <a:xfrm>
            <a:off x="2047892" y="4094967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/>
              <a:t>3</a:t>
            </a:r>
            <a:endParaRPr lang="en-US" altLang="en-US" sz="1800" dirty="0"/>
          </a:p>
        </p:txBody>
      </p:sp>
      <p:sp>
        <p:nvSpPr>
          <p:cNvPr id="214" name="Text Box 106"/>
          <p:cNvSpPr txBox="1">
            <a:spLocks noChangeArrowheads="1"/>
          </p:cNvSpPr>
          <p:nvPr/>
        </p:nvSpPr>
        <p:spPr bwMode="auto">
          <a:xfrm>
            <a:off x="3397852" y="4051987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4</a:t>
            </a:r>
          </a:p>
        </p:txBody>
      </p:sp>
      <p:sp>
        <p:nvSpPr>
          <p:cNvPr id="215" name="Oval 9"/>
          <p:cNvSpPr>
            <a:spLocks noChangeArrowheads="1"/>
          </p:cNvSpPr>
          <p:nvPr/>
        </p:nvSpPr>
        <p:spPr bwMode="auto">
          <a:xfrm>
            <a:off x="3327215" y="4187984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216" name="Text Box 85"/>
          <p:cNvSpPr txBox="1">
            <a:spLocks noChangeArrowheads="1"/>
          </p:cNvSpPr>
          <p:nvPr/>
        </p:nvSpPr>
        <p:spPr bwMode="auto">
          <a:xfrm>
            <a:off x="6176603" y="3342940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/>
              <a:t>4</a:t>
            </a:r>
            <a:endParaRPr lang="en-US" altLang="en-US" sz="1800" dirty="0"/>
          </a:p>
        </p:txBody>
      </p:sp>
      <p:sp>
        <p:nvSpPr>
          <p:cNvPr id="217" name="Text Box 106"/>
          <p:cNvSpPr txBox="1">
            <a:spLocks noChangeArrowheads="1"/>
          </p:cNvSpPr>
          <p:nvPr/>
        </p:nvSpPr>
        <p:spPr bwMode="auto">
          <a:xfrm>
            <a:off x="7544941" y="3331907"/>
            <a:ext cx="3369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b="1" dirty="0">
                <a:solidFill>
                  <a:srgbClr val="FFCC00"/>
                </a:solidFill>
              </a:rPr>
              <a:t>q</a:t>
            </a:r>
            <a:r>
              <a:rPr lang="en-US" altLang="en-US" sz="1200" b="1" baseline="-25000" dirty="0">
                <a:solidFill>
                  <a:srgbClr val="FFCC00"/>
                </a:solidFill>
              </a:rPr>
              <a:t>5</a:t>
            </a:r>
          </a:p>
        </p:txBody>
      </p:sp>
      <p:sp>
        <p:nvSpPr>
          <p:cNvPr id="220" name="Figura a mano libera 219"/>
          <p:cNvSpPr/>
          <p:nvPr/>
        </p:nvSpPr>
        <p:spPr>
          <a:xfrm>
            <a:off x="1640632" y="3498014"/>
            <a:ext cx="4464496" cy="724317"/>
          </a:xfrm>
          <a:custGeom>
            <a:avLst/>
            <a:gdLst>
              <a:gd name="connsiteX0" fmla="*/ 3669831 w 4007396"/>
              <a:gd name="connsiteY0" fmla="*/ 0 h 779488"/>
              <a:gd name="connsiteX1" fmla="*/ 3684821 w 4007396"/>
              <a:gd name="connsiteY1" fmla="*/ 329783 h 779488"/>
              <a:gd name="connsiteX2" fmla="*/ 282054 w 4007396"/>
              <a:gd name="connsiteY2" fmla="*/ 359764 h 779488"/>
              <a:gd name="connsiteX3" fmla="*/ 431955 w 4007396"/>
              <a:gd name="connsiteY3" fmla="*/ 779488 h 779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7396" h="779488">
                <a:moveTo>
                  <a:pt x="3669831" y="0"/>
                </a:moveTo>
                <a:cubicBezTo>
                  <a:pt x="3959640" y="134911"/>
                  <a:pt x="4249450" y="269822"/>
                  <a:pt x="3684821" y="329783"/>
                </a:cubicBezTo>
                <a:cubicBezTo>
                  <a:pt x="3120192" y="389744"/>
                  <a:pt x="824198" y="284813"/>
                  <a:pt x="282054" y="359764"/>
                </a:cubicBezTo>
                <a:cubicBezTo>
                  <a:pt x="-260090" y="434715"/>
                  <a:pt x="85932" y="607101"/>
                  <a:pt x="431955" y="779488"/>
                </a:cubicBezTo>
              </a:path>
            </a:pathLst>
          </a:custGeom>
          <a:noFill/>
          <a:ln w="19050">
            <a:solidFill>
              <a:srgbClr val="CC33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igura a mano libera 220"/>
          <p:cNvSpPr/>
          <p:nvPr/>
        </p:nvSpPr>
        <p:spPr>
          <a:xfrm>
            <a:off x="3585438" y="3648967"/>
            <a:ext cx="2740318" cy="504056"/>
          </a:xfrm>
          <a:custGeom>
            <a:avLst/>
            <a:gdLst>
              <a:gd name="connsiteX0" fmla="*/ 0 w 2953062"/>
              <a:gd name="connsiteY0" fmla="*/ 734518 h 734518"/>
              <a:gd name="connsiteX1" fmla="*/ 689547 w 2953062"/>
              <a:gd name="connsiteY1" fmla="*/ 329783 h 734518"/>
              <a:gd name="connsiteX2" fmla="*/ 2428406 w 2953062"/>
              <a:gd name="connsiteY2" fmla="*/ 329783 h 734518"/>
              <a:gd name="connsiteX3" fmla="*/ 2953062 w 2953062"/>
              <a:gd name="connsiteY3" fmla="*/ 0 h 734518"/>
              <a:gd name="connsiteX4" fmla="*/ 2953062 w 2953062"/>
              <a:gd name="connsiteY4" fmla="*/ 0 h 7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062" h="734518">
                <a:moveTo>
                  <a:pt x="0" y="734518"/>
                </a:moveTo>
                <a:cubicBezTo>
                  <a:pt x="142406" y="565878"/>
                  <a:pt x="284813" y="397239"/>
                  <a:pt x="689547" y="329783"/>
                </a:cubicBezTo>
                <a:cubicBezTo>
                  <a:pt x="1094281" y="262327"/>
                  <a:pt x="2051154" y="384747"/>
                  <a:pt x="2428406" y="329783"/>
                </a:cubicBezTo>
                <a:cubicBezTo>
                  <a:pt x="2805658" y="274819"/>
                  <a:pt x="2953062" y="0"/>
                  <a:pt x="2953062" y="0"/>
                </a:cubicBezTo>
                <a:lnTo>
                  <a:pt x="2953062" y="0"/>
                </a:lnTo>
              </a:path>
            </a:pathLst>
          </a:custGeom>
          <a:noFill/>
          <a:ln w="19050">
            <a:solidFill>
              <a:srgbClr val="CC33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ttangolo 242"/>
          <p:cNvSpPr/>
          <p:nvPr/>
        </p:nvSpPr>
        <p:spPr>
          <a:xfrm>
            <a:off x="4463570" y="3284984"/>
            <a:ext cx="1008000" cy="4489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ttangolo 243"/>
          <p:cNvSpPr/>
          <p:nvPr/>
        </p:nvSpPr>
        <p:spPr>
          <a:xfrm>
            <a:off x="6537176" y="3303441"/>
            <a:ext cx="1008000" cy="430535"/>
          </a:xfrm>
          <a:prstGeom prst="rect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9"/>
          <p:cNvSpPr>
            <a:spLocks noChangeArrowheads="1"/>
          </p:cNvSpPr>
          <p:nvPr/>
        </p:nvSpPr>
        <p:spPr bwMode="auto">
          <a:xfrm>
            <a:off x="6481865" y="3459996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246" name="Oval 9"/>
          <p:cNvSpPr>
            <a:spLocks noChangeArrowheads="1"/>
          </p:cNvSpPr>
          <p:nvPr/>
        </p:nvSpPr>
        <p:spPr bwMode="auto">
          <a:xfrm>
            <a:off x="7475689" y="3451977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251" name="Oval 9"/>
          <p:cNvSpPr>
            <a:spLocks noChangeArrowheads="1"/>
          </p:cNvSpPr>
          <p:nvPr/>
        </p:nvSpPr>
        <p:spPr bwMode="auto">
          <a:xfrm>
            <a:off x="4418259" y="3459996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252" name="Oval 9"/>
          <p:cNvSpPr>
            <a:spLocks noChangeArrowheads="1"/>
          </p:cNvSpPr>
          <p:nvPr/>
        </p:nvSpPr>
        <p:spPr bwMode="auto">
          <a:xfrm>
            <a:off x="5412083" y="3451977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cxnSp>
        <p:nvCxnSpPr>
          <p:cNvPr id="300" name="AutoShape 59"/>
          <p:cNvCxnSpPr>
            <a:cxnSpLocks noChangeShapeType="1"/>
            <a:stCxn id="303" idx="3"/>
          </p:cNvCxnSpPr>
          <p:nvPr/>
        </p:nvCxnSpPr>
        <p:spPr bwMode="auto">
          <a:xfrm flipV="1">
            <a:off x="3743378" y="5449181"/>
            <a:ext cx="384133" cy="1560"/>
          </a:xfrm>
          <a:prstGeom prst="straightConnector1">
            <a:avLst/>
          </a:prstGeom>
          <a:noFill/>
          <a:ln w="19050">
            <a:solidFill>
              <a:srgbClr val="CC3399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1" name="Oval 9"/>
          <p:cNvSpPr>
            <a:spLocks noChangeArrowheads="1"/>
          </p:cNvSpPr>
          <p:nvPr/>
        </p:nvSpPr>
        <p:spPr bwMode="auto">
          <a:xfrm>
            <a:off x="2342075" y="5429297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302" name="Text Box 85"/>
          <p:cNvSpPr txBox="1">
            <a:spLocks noChangeArrowheads="1"/>
          </p:cNvSpPr>
          <p:nvPr/>
        </p:nvSpPr>
        <p:spPr bwMode="auto">
          <a:xfrm>
            <a:off x="2033378" y="5312241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1</a:t>
            </a:r>
            <a:endParaRPr lang="en-US" altLang="en-US" sz="1800" dirty="0"/>
          </a:p>
        </p:txBody>
      </p:sp>
      <p:sp>
        <p:nvSpPr>
          <p:cNvPr id="303" name="Text Box 106"/>
          <p:cNvSpPr txBox="1">
            <a:spLocks noChangeArrowheads="1"/>
          </p:cNvSpPr>
          <p:nvPr/>
        </p:nvSpPr>
        <p:spPr bwMode="auto">
          <a:xfrm>
            <a:off x="3416044" y="5312241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2</a:t>
            </a:r>
          </a:p>
        </p:txBody>
      </p:sp>
      <p:sp>
        <p:nvSpPr>
          <p:cNvPr id="304" name="Oval 9"/>
          <p:cNvSpPr>
            <a:spLocks noChangeArrowheads="1"/>
          </p:cNvSpPr>
          <p:nvPr/>
        </p:nvSpPr>
        <p:spPr bwMode="auto">
          <a:xfrm>
            <a:off x="3335899" y="5421278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305" name="Text Box 85"/>
          <p:cNvSpPr txBox="1">
            <a:spLocks noChangeArrowheads="1"/>
          </p:cNvSpPr>
          <p:nvPr/>
        </p:nvSpPr>
        <p:spPr bwMode="auto">
          <a:xfrm>
            <a:off x="4112997" y="5312241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2</a:t>
            </a:r>
            <a:endParaRPr lang="en-US" altLang="en-US" sz="1800" dirty="0"/>
          </a:p>
        </p:txBody>
      </p:sp>
      <p:sp>
        <p:nvSpPr>
          <p:cNvPr id="306" name="Text Box 106"/>
          <p:cNvSpPr txBox="1">
            <a:spLocks noChangeArrowheads="1"/>
          </p:cNvSpPr>
          <p:nvPr/>
        </p:nvSpPr>
        <p:spPr bwMode="auto">
          <a:xfrm>
            <a:off x="5457056" y="5312241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/>
              <a:t>3</a:t>
            </a:r>
            <a:endParaRPr lang="en-US" altLang="en-US" sz="1800" dirty="0"/>
          </a:p>
        </p:txBody>
      </p:sp>
      <p:sp>
        <p:nvSpPr>
          <p:cNvPr id="307" name="Oval 9"/>
          <p:cNvSpPr>
            <a:spLocks noChangeArrowheads="1"/>
          </p:cNvSpPr>
          <p:nvPr/>
        </p:nvSpPr>
        <p:spPr bwMode="auto">
          <a:xfrm>
            <a:off x="2333391" y="6165304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308" name="Text Box 85"/>
          <p:cNvSpPr txBox="1">
            <a:spLocks noChangeArrowheads="1"/>
          </p:cNvSpPr>
          <p:nvPr/>
        </p:nvSpPr>
        <p:spPr bwMode="auto">
          <a:xfrm>
            <a:off x="2047892" y="6064268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/>
              <a:t>3</a:t>
            </a:r>
            <a:endParaRPr lang="en-US" altLang="en-US" sz="1800" dirty="0"/>
          </a:p>
        </p:txBody>
      </p:sp>
      <p:sp>
        <p:nvSpPr>
          <p:cNvPr id="309" name="Text Box 106"/>
          <p:cNvSpPr txBox="1">
            <a:spLocks noChangeArrowheads="1"/>
          </p:cNvSpPr>
          <p:nvPr/>
        </p:nvSpPr>
        <p:spPr bwMode="auto">
          <a:xfrm>
            <a:off x="3397852" y="6021288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4</a:t>
            </a:r>
          </a:p>
        </p:txBody>
      </p:sp>
      <p:sp>
        <p:nvSpPr>
          <p:cNvPr id="310" name="Oval 9"/>
          <p:cNvSpPr>
            <a:spLocks noChangeArrowheads="1"/>
          </p:cNvSpPr>
          <p:nvPr/>
        </p:nvSpPr>
        <p:spPr bwMode="auto">
          <a:xfrm>
            <a:off x="3327215" y="6157285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311" name="Text Box 85"/>
          <p:cNvSpPr txBox="1">
            <a:spLocks noChangeArrowheads="1"/>
          </p:cNvSpPr>
          <p:nvPr/>
        </p:nvSpPr>
        <p:spPr bwMode="auto">
          <a:xfrm>
            <a:off x="6176603" y="5312241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/>
              <a:t>4</a:t>
            </a:r>
            <a:endParaRPr lang="en-US" altLang="en-US" sz="1800" dirty="0"/>
          </a:p>
        </p:txBody>
      </p:sp>
      <p:sp>
        <p:nvSpPr>
          <p:cNvPr id="312" name="Text Box 106"/>
          <p:cNvSpPr txBox="1">
            <a:spLocks noChangeArrowheads="1"/>
          </p:cNvSpPr>
          <p:nvPr/>
        </p:nvSpPr>
        <p:spPr bwMode="auto">
          <a:xfrm>
            <a:off x="7544941" y="5301208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/>
              <a:t>q</a:t>
            </a:r>
            <a:r>
              <a:rPr lang="en-US" altLang="en-US" sz="1200" baseline="-25000" dirty="0"/>
              <a:t>5</a:t>
            </a:r>
            <a:endParaRPr lang="en-US" altLang="en-US" sz="2000" b="1" dirty="0">
              <a:solidFill>
                <a:srgbClr val="FFCC00"/>
              </a:solidFill>
            </a:endParaRPr>
          </a:p>
        </p:txBody>
      </p:sp>
      <p:sp>
        <p:nvSpPr>
          <p:cNvPr id="313" name="Figura a mano libera 312"/>
          <p:cNvSpPr/>
          <p:nvPr/>
        </p:nvSpPr>
        <p:spPr>
          <a:xfrm>
            <a:off x="1640632" y="5467315"/>
            <a:ext cx="4464496" cy="724317"/>
          </a:xfrm>
          <a:custGeom>
            <a:avLst/>
            <a:gdLst>
              <a:gd name="connsiteX0" fmla="*/ 3669831 w 4007396"/>
              <a:gd name="connsiteY0" fmla="*/ 0 h 779488"/>
              <a:gd name="connsiteX1" fmla="*/ 3684821 w 4007396"/>
              <a:gd name="connsiteY1" fmla="*/ 329783 h 779488"/>
              <a:gd name="connsiteX2" fmla="*/ 282054 w 4007396"/>
              <a:gd name="connsiteY2" fmla="*/ 359764 h 779488"/>
              <a:gd name="connsiteX3" fmla="*/ 431955 w 4007396"/>
              <a:gd name="connsiteY3" fmla="*/ 779488 h 779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7396" h="779488">
                <a:moveTo>
                  <a:pt x="3669831" y="0"/>
                </a:moveTo>
                <a:cubicBezTo>
                  <a:pt x="3959640" y="134911"/>
                  <a:pt x="4249450" y="269822"/>
                  <a:pt x="3684821" y="329783"/>
                </a:cubicBezTo>
                <a:cubicBezTo>
                  <a:pt x="3120192" y="389744"/>
                  <a:pt x="824198" y="284813"/>
                  <a:pt x="282054" y="359764"/>
                </a:cubicBezTo>
                <a:cubicBezTo>
                  <a:pt x="-260090" y="434715"/>
                  <a:pt x="85932" y="607101"/>
                  <a:pt x="431955" y="779488"/>
                </a:cubicBezTo>
              </a:path>
            </a:pathLst>
          </a:custGeom>
          <a:noFill/>
          <a:ln w="19050">
            <a:solidFill>
              <a:srgbClr val="CC33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Figura a mano libera 313"/>
          <p:cNvSpPr/>
          <p:nvPr/>
        </p:nvSpPr>
        <p:spPr>
          <a:xfrm>
            <a:off x="3585438" y="5618268"/>
            <a:ext cx="2740318" cy="504056"/>
          </a:xfrm>
          <a:custGeom>
            <a:avLst/>
            <a:gdLst>
              <a:gd name="connsiteX0" fmla="*/ 0 w 2953062"/>
              <a:gd name="connsiteY0" fmla="*/ 734518 h 734518"/>
              <a:gd name="connsiteX1" fmla="*/ 689547 w 2953062"/>
              <a:gd name="connsiteY1" fmla="*/ 329783 h 734518"/>
              <a:gd name="connsiteX2" fmla="*/ 2428406 w 2953062"/>
              <a:gd name="connsiteY2" fmla="*/ 329783 h 734518"/>
              <a:gd name="connsiteX3" fmla="*/ 2953062 w 2953062"/>
              <a:gd name="connsiteY3" fmla="*/ 0 h 734518"/>
              <a:gd name="connsiteX4" fmla="*/ 2953062 w 2953062"/>
              <a:gd name="connsiteY4" fmla="*/ 0 h 7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062" h="734518">
                <a:moveTo>
                  <a:pt x="0" y="734518"/>
                </a:moveTo>
                <a:cubicBezTo>
                  <a:pt x="142406" y="565878"/>
                  <a:pt x="284813" y="397239"/>
                  <a:pt x="689547" y="329783"/>
                </a:cubicBezTo>
                <a:cubicBezTo>
                  <a:pt x="1094281" y="262327"/>
                  <a:pt x="2051154" y="384747"/>
                  <a:pt x="2428406" y="329783"/>
                </a:cubicBezTo>
                <a:cubicBezTo>
                  <a:pt x="2805658" y="274819"/>
                  <a:pt x="2953062" y="0"/>
                  <a:pt x="2953062" y="0"/>
                </a:cubicBezTo>
                <a:lnTo>
                  <a:pt x="2953062" y="0"/>
                </a:lnTo>
              </a:path>
            </a:pathLst>
          </a:custGeom>
          <a:noFill/>
          <a:ln w="19050">
            <a:solidFill>
              <a:srgbClr val="CC33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9"/>
          <p:cNvSpPr>
            <a:spLocks noChangeArrowheads="1"/>
          </p:cNvSpPr>
          <p:nvPr/>
        </p:nvSpPr>
        <p:spPr bwMode="auto">
          <a:xfrm>
            <a:off x="6481865" y="5429297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316" name="Oval 9"/>
          <p:cNvSpPr>
            <a:spLocks noChangeArrowheads="1"/>
          </p:cNvSpPr>
          <p:nvPr/>
        </p:nvSpPr>
        <p:spPr bwMode="auto">
          <a:xfrm>
            <a:off x="7475689" y="5421278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317" name="Oval 9"/>
          <p:cNvSpPr>
            <a:spLocks noChangeArrowheads="1"/>
          </p:cNvSpPr>
          <p:nvPr/>
        </p:nvSpPr>
        <p:spPr bwMode="auto">
          <a:xfrm>
            <a:off x="4418259" y="5429297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318" name="Oval 9"/>
          <p:cNvSpPr>
            <a:spLocks noChangeArrowheads="1"/>
          </p:cNvSpPr>
          <p:nvPr/>
        </p:nvSpPr>
        <p:spPr bwMode="auto">
          <a:xfrm>
            <a:off x="5412083" y="5421278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63" name="Figura a mano libera 62"/>
          <p:cNvSpPr/>
          <p:nvPr/>
        </p:nvSpPr>
        <p:spPr>
          <a:xfrm>
            <a:off x="3800872" y="5445224"/>
            <a:ext cx="4373426" cy="794478"/>
          </a:xfrm>
          <a:custGeom>
            <a:avLst/>
            <a:gdLst>
              <a:gd name="connsiteX0" fmla="*/ 3627628 w 3936347"/>
              <a:gd name="connsiteY0" fmla="*/ 0 h 794478"/>
              <a:gd name="connsiteX1" fmla="*/ 3612638 w 3936347"/>
              <a:gd name="connsiteY1" fmla="*/ 464695 h 794478"/>
              <a:gd name="connsiteX2" fmla="*/ 299812 w 3936347"/>
              <a:gd name="connsiteY2" fmla="*/ 509665 h 794478"/>
              <a:gd name="connsiteX3" fmla="*/ 359773 w 3936347"/>
              <a:gd name="connsiteY3" fmla="*/ 794478 h 79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6347" h="794478">
                <a:moveTo>
                  <a:pt x="3627628" y="0"/>
                </a:moveTo>
                <a:cubicBezTo>
                  <a:pt x="3897451" y="189875"/>
                  <a:pt x="4167274" y="379751"/>
                  <a:pt x="3612638" y="464695"/>
                </a:cubicBezTo>
                <a:cubicBezTo>
                  <a:pt x="3058002" y="549639"/>
                  <a:pt x="841956" y="454701"/>
                  <a:pt x="299812" y="509665"/>
                </a:cubicBezTo>
                <a:cubicBezTo>
                  <a:pt x="-242332" y="564629"/>
                  <a:pt x="58720" y="679553"/>
                  <a:pt x="359773" y="794478"/>
                </a:cubicBezTo>
              </a:path>
            </a:pathLst>
          </a:custGeom>
          <a:noFill/>
          <a:ln w="19050">
            <a:solidFill>
              <a:srgbClr val="CC33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 Box 85"/>
          <p:cNvSpPr txBox="1">
            <a:spLocks noChangeArrowheads="1"/>
          </p:cNvSpPr>
          <p:nvPr/>
        </p:nvSpPr>
        <p:spPr bwMode="auto">
          <a:xfrm>
            <a:off x="4130230" y="6122324"/>
            <a:ext cx="3369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b="1" dirty="0" smtClean="0">
                <a:solidFill>
                  <a:srgbClr val="FFCC00"/>
                </a:solidFill>
              </a:rPr>
              <a:t>q</a:t>
            </a:r>
            <a:r>
              <a:rPr lang="en-US" altLang="en-US" sz="1200" b="1" baseline="-25000" dirty="0">
                <a:solidFill>
                  <a:srgbClr val="FFCC00"/>
                </a:solidFill>
              </a:rPr>
              <a:t>5</a:t>
            </a:r>
            <a:endParaRPr lang="en-US" altLang="en-US" sz="1800" b="1" dirty="0">
              <a:solidFill>
                <a:srgbClr val="FFCC00"/>
              </a:solidFill>
            </a:endParaRPr>
          </a:p>
        </p:txBody>
      </p:sp>
      <p:sp>
        <p:nvSpPr>
          <p:cNvPr id="66" name="Oval 9"/>
          <p:cNvSpPr>
            <a:spLocks noChangeArrowheads="1"/>
          </p:cNvSpPr>
          <p:nvPr/>
        </p:nvSpPr>
        <p:spPr bwMode="auto">
          <a:xfrm>
            <a:off x="4435492" y="6250889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67" name="Oval 9"/>
          <p:cNvSpPr>
            <a:spLocks noChangeArrowheads="1"/>
          </p:cNvSpPr>
          <p:nvPr/>
        </p:nvSpPr>
        <p:spPr bwMode="auto">
          <a:xfrm>
            <a:off x="5429316" y="6242870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68" name="Text Box 106"/>
          <p:cNvSpPr txBox="1">
            <a:spLocks noChangeArrowheads="1"/>
          </p:cNvSpPr>
          <p:nvPr/>
        </p:nvSpPr>
        <p:spPr bwMode="auto">
          <a:xfrm>
            <a:off x="5489762" y="6122324"/>
            <a:ext cx="3369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b="1" dirty="0">
                <a:solidFill>
                  <a:srgbClr val="FFCC00"/>
                </a:solidFill>
              </a:rPr>
              <a:t>p</a:t>
            </a:r>
            <a:r>
              <a:rPr lang="en-US" altLang="en-US" sz="1200" b="1" baseline="-25000" dirty="0">
                <a:solidFill>
                  <a:srgbClr val="FFCC00"/>
                </a:solidFill>
              </a:rPr>
              <a:t>5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22382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319" grpId="0" animBg="1"/>
      <p:bldP spid="321" grpId="0" animBg="1"/>
      <p:bldP spid="301" grpId="0" animBg="1"/>
      <p:bldP spid="302" grpId="0"/>
      <p:bldP spid="303" grpId="0"/>
      <p:bldP spid="304" grpId="0" animBg="1"/>
      <p:bldP spid="305" grpId="0"/>
      <p:bldP spid="306" grpId="0"/>
      <p:bldP spid="307" grpId="0" animBg="1"/>
      <p:bldP spid="308" grpId="0"/>
      <p:bldP spid="309" grpId="0"/>
      <p:bldP spid="310" grpId="0" animBg="1"/>
      <p:bldP spid="311" grpId="0"/>
      <p:bldP spid="312" grpId="0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63" grpId="1" animBg="1"/>
      <p:bldP spid="64" grpId="0"/>
      <p:bldP spid="66" grpId="0" animBg="1"/>
      <p:bldP spid="67" grpId="0" animBg="1"/>
      <p:bldP spid="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ttangolo 64"/>
          <p:cNvSpPr/>
          <p:nvPr/>
        </p:nvSpPr>
        <p:spPr>
          <a:xfrm>
            <a:off x="4480803" y="5268798"/>
            <a:ext cx="1008000" cy="43447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ttangolo 318"/>
          <p:cNvSpPr/>
          <p:nvPr/>
        </p:nvSpPr>
        <p:spPr>
          <a:xfrm>
            <a:off x="2389402" y="5272742"/>
            <a:ext cx="1008000" cy="1252602"/>
          </a:xfrm>
          <a:prstGeom prst="rect">
            <a:avLst/>
          </a:prstGeom>
          <a:solidFill>
            <a:srgbClr val="379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ttangolo 320"/>
          <p:cNvSpPr/>
          <p:nvPr/>
        </p:nvSpPr>
        <p:spPr>
          <a:xfrm>
            <a:off x="6537288" y="5272742"/>
            <a:ext cx="1008000" cy="430535"/>
          </a:xfrm>
          <a:prstGeom prst="rect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4" y="44624"/>
            <a:ext cx="8915400" cy="1008112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Simulating MPA with SMs (3)</a:t>
            </a:r>
          </a:p>
        </p:txBody>
      </p:sp>
      <p:sp>
        <p:nvSpPr>
          <p:cNvPr id="150" name="Rettangolo 149"/>
          <p:cNvSpPr/>
          <p:nvPr/>
        </p:nvSpPr>
        <p:spPr>
          <a:xfrm>
            <a:off x="344488" y="885195"/>
            <a:ext cx="8928992" cy="426270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endParaRPr lang="en-US" sz="1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 smtClean="0"/>
              <a:t>Context-switch</a:t>
            </a:r>
            <a:r>
              <a:rPr lang="it-IT" sz="2400" dirty="0"/>
              <a:t> </a:t>
            </a:r>
            <a:r>
              <a:rPr lang="it-IT" sz="2400" dirty="0" smtClean="0"/>
              <a:t>2 </a:t>
            </a:r>
            <a:r>
              <a:rPr lang="it-IT" sz="2400" dirty="0"/>
              <a:t>(</a:t>
            </a:r>
            <a:r>
              <a:rPr lang="it-IT" sz="2400" dirty="0" err="1"/>
              <a:t>accumulated</a:t>
            </a:r>
            <a:r>
              <a:rPr lang="it-IT" sz="2400" dirty="0"/>
              <a:t> </a:t>
            </a:r>
            <a:r>
              <a:rPr lang="it-IT" sz="2400" dirty="0" err="1"/>
              <a:t>stack</a:t>
            </a:r>
            <a:r>
              <a:rPr lang="it-IT" sz="2400" dirty="0"/>
              <a:t> </a:t>
            </a:r>
            <a:r>
              <a:rPr lang="it-IT" sz="2400" dirty="0" err="1"/>
              <a:t>content</a:t>
            </a:r>
            <a:r>
              <a:rPr lang="it-IT" sz="2400" dirty="0"/>
              <a:t> </a:t>
            </a:r>
            <a:r>
              <a:rPr lang="it-IT" sz="2400" dirty="0" smtClean="0"/>
              <a:t>								no </a:t>
            </a:r>
            <a:r>
              <a:rPr lang="it-IT" sz="2400" dirty="0" err="1" smtClean="0"/>
              <a:t>longer</a:t>
            </a:r>
            <a:r>
              <a:rPr lang="it-IT" sz="2400" dirty="0" smtClean="0"/>
              <a:t> </a:t>
            </a:r>
            <a:r>
              <a:rPr lang="it-IT" sz="2400" dirty="0" err="1" smtClean="0"/>
              <a:t>needed</a:t>
            </a:r>
            <a:r>
              <a:rPr lang="it-IT" sz="2400" dirty="0" smtClean="0"/>
              <a:t>): 		    </a:t>
            </a:r>
            <a:r>
              <a:rPr lang="it-IT" sz="2400" dirty="0" smtClean="0">
                <a:solidFill>
                  <a:srgbClr val="FF0000"/>
                </a:solidFill>
              </a:rPr>
              <a:t>start a new 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/>
              <a:t>Es:  h=3, and MPS </a:t>
            </a:r>
            <a:r>
              <a:rPr lang="it-IT" sz="2400" dirty="0" err="1" smtClean="0"/>
              <a:t>moves</a:t>
            </a:r>
            <a:r>
              <a:rPr lang="it-IT" sz="2400" dirty="0" smtClean="0"/>
              <a:t> from q</a:t>
            </a:r>
            <a:r>
              <a:rPr lang="it-IT" sz="2400" baseline="-25000" dirty="0" smtClean="0"/>
              <a:t>5</a:t>
            </a:r>
            <a:r>
              <a:rPr lang="it-IT" sz="2400" dirty="0" smtClean="0"/>
              <a:t> to p</a:t>
            </a:r>
            <a:r>
              <a:rPr lang="it-IT" sz="2400" baseline="-25000" dirty="0" smtClean="0"/>
              <a:t>5</a:t>
            </a:r>
            <a:r>
              <a:rPr lang="it-IT" sz="2400" dirty="0" smtClean="0"/>
              <a:t> on a stack-2 </a:t>
            </a:r>
            <a:r>
              <a:rPr lang="it-IT" sz="2400" dirty="0" err="1" smtClean="0"/>
              <a:t>symbol</a:t>
            </a:r>
            <a:endParaRPr lang="it-IT" sz="2400" dirty="0" smtClean="0"/>
          </a:p>
          <a:p>
            <a:pPr lvl="1"/>
            <a:endParaRPr lang="it-IT" sz="2400" dirty="0" smtClean="0"/>
          </a:p>
          <a:p>
            <a:pPr lvl="1"/>
            <a:r>
              <a:rPr lang="it-IT" sz="2400" dirty="0" smtClean="0"/>
              <a:t>M:</a:t>
            </a:r>
            <a:endParaRPr lang="it-IT" sz="2400" dirty="0"/>
          </a:p>
          <a:p>
            <a:pPr lvl="1"/>
            <a:endParaRPr lang="it-IT" sz="2400" dirty="0" smtClean="0"/>
          </a:p>
          <a:p>
            <a:pPr lvl="1"/>
            <a:endParaRPr lang="it-IT" sz="2400" dirty="0"/>
          </a:p>
          <a:p>
            <a:pPr lvl="1"/>
            <a:endParaRPr lang="it-IT" sz="1600" dirty="0" smtClean="0"/>
          </a:p>
          <a:p>
            <a:pPr lvl="1"/>
            <a:r>
              <a:rPr lang="it-IT" sz="2400" dirty="0" err="1" smtClean="0"/>
              <a:t>then</a:t>
            </a:r>
            <a:r>
              <a:rPr lang="it-IT" sz="2400" dirty="0" smtClean="0"/>
              <a:t> h=2 and the SM </a:t>
            </a:r>
            <a:r>
              <a:rPr lang="it-IT" sz="2400" dirty="0" err="1" smtClean="0"/>
              <a:t>is</a:t>
            </a:r>
            <a:endParaRPr lang="it-IT" sz="2400" dirty="0" smtClean="0"/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6524595" y="3286000"/>
            <a:ext cx="1016397" cy="4479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cxnSp>
        <p:nvCxnSpPr>
          <p:cNvPr id="98" name="AutoShape 16"/>
          <p:cNvCxnSpPr>
            <a:cxnSpLocks noChangeShapeType="1"/>
          </p:cNvCxnSpPr>
          <p:nvPr/>
        </p:nvCxnSpPr>
        <p:spPr bwMode="auto">
          <a:xfrm flipV="1">
            <a:off x="6579826" y="3498014"/>
            <a:ext cx="880873" cy="11974"/>
          </a:xfrm>
          <a:prstGeom prst="straightConnector1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" name="Text Box 20"/>
          <p:cNvSpPr txBox="1">
            <a:spLocks noChangeArrowheads="1"/>
          </p:cNvSpPr>
          <p:nvPr/>
        </p:nvSpPr>
        <p:spPr bwMode="auto">
          <a:xfrm>
            <a:off x="6833985" y="3243972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>
                <a:solidFill>
                  <a:srgbClr val="00B0F0"/>
                </a:solidFill>
              </a:rPr>
              <a:t>b</a:t>
            </a:r>
            <a:r>
              <a:rPr lang="en-US" altLang="en-US" sz="1200" baseline="-25000" dirty="0" smtClean="0">
                <a:solidFill>
                  <a:srgbClr val="00B0F0"/>
                </a:solidFill>
              </a:rPr>
              <a:t>1</a:t>
            </a:r>
            <a:endParaRPr lang="en-US" altLang="en-US" sz="1800" dirty="0">
              <a:solidFill>
                <a:srgbClr val="00B0F0"/>
              </a:solidFill>
            </a:endParaRPr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4460989" y="3286000"/>
            <a:ext cx="1016397" cy="4479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cxnSp>
        <p:nvCxnSpPr>
          <p:cNvPr id="110" name="AutoShape 16"/>
          <p:cNvCxnSpPr>
            <a:cxnSpLocks noChangeShapeType="1"/>
          </p:cNvCxnSpPr>
          <p:nvPr/>
        </p:nvCxnSpPr>
        <p:spPr bwMode="auto">
          <a:xfrm flipV="1">
            <a:off x="4516220" y="3498014"/>
            <a:ext cx="880873" cy="11974"/>
          </a:xfrm>
          <a:prstGeom prst="straightConnector1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" name="Text Box 20"/>
          <p:cNvSpPr txBox="1">
            <a:spLocks noChangeArrowheads="1"/>
          </p:cNvSpPr>
          <p:nvPr/>
        </p:nvSpPr>
        <p:spPr bwMode="auto">
          <a:xfrm>
            <a:off x="4770379" y="3243972"/>
            <a:ext cx="2936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>
                <a:solidFill>
                  <a:srgbClr val="FF0000"/>
                </a:solidFill>
              </a:rPr>
              <a:t>r</a:t>
            </a:r>
            <a:r>
              <a:rPr lang="en-US" altLang="en-US" sz="1200" baseline="-25000" dirty="0" smtClean="0">
                <a:solidFill>
                  <a:srgbClr val="FF0000"/>
                </a:solidFill>
              </a:rPr>
              <a:t>1</a:t>
            </a:r>
            <a:endParaRPr lang="en-US" altLang="en-US" sz="1800" dirty="0">
              <a:solidFill>
                <a:srgbClr val="FF0000"/>
              </a:solidFill>
            </a:endParaRPr>
          </a:p>
        </p:txBody>
      </p:sp>
      <p:grpSp>
        <p:nvGrpSpPr>
          <p:cNvPr id="151" name="Gruppo 150"/>
          <p:cNvGrpSpPr/>
          <p:nvPr/>
        </p:nvGrpSpPr>
        <p:grpSpPr>
          <a:xfrm>
            <a:off x="2376121" y="3979979"/>
            <a:ext cx="1016397" cy="490003"/>
            <a:chOff x="2592145" y="2780928"/>
            <a:chExt cx="1016397" cy="490003"/>
          </a:xfrm>
        </p:grpSpPr>
        <p:sp>
          <p:nvSpPr>
            <p:cNvPr id="152" name="Rectangle 4"/>
            <p:cNvSpPr>
              <a:spLocks noChangeArrowheads="1"/>
            </p:cNvSpPr>
            <p:nvPr/>
          </p:nvSpPr>
          <p:spPr bwMode="auto">
            <a:xfrm>
              <a:off x="2592145" y="2822956"/>
              <a:ext cx="1016397" cy="4479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it-IT" altLang="en-US" sz="1800"/>
            </a:p>
          </p:txBody>
        </p:sp>
        <p:cxnSp>
          <p:nvCxnSpPr>
            <p:cNvPr id="153" name="AutoShape 16"/>
            <p:cNvCxnSpPr>
              <a:cxnSpLocks noChangeShapeType="1"/>
            </p:cNvCxnSpPr>
            <p:nvPr/>
          </p:nvCxnSpPr>
          <p:spPr bwMode="auto">
            <a:xfrm flipV="1">
              <a:off x="2647376" y="3034970"/>
              <a:ext cx="880873" cy="11974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" name="Text Box 20"/>
            <p:cNvSpPr txBox="1">
              <a:spLocks noChangeArrowheads="1"/>
            </p:cNvSpPr>
            <p:nvPr/>
          </p:nvSpPr>
          <p:spPr bwMode="auto">
            <a:xfrm>
              <a:off x="2901535" y="2780928"/>
              <a:ext cx="3273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 smtClean="0">
                  <a:solidFill>
                    <a:srgbClr val="379937"/>
                  </a:solidFill>
                </a:rPr>
                <a:t>g</a:t>
              </a:r>
              <a:r>
                <a:rPr lang="en-US" altLang="en-US" sz="1200" baseline="-25000" dirty="0" smtClean="0">
                  <a:solidFill>
                    <a:srgbClr val="379937"/>
                  </a:solidFill>
                </a:rPr>
                <a:t>2</a:t>
              </a:r>
              <a:endParaRPr lang="en-US" altLang="en-US" sz="1800" dirty="0">
                <a:solidFill>
                  <a:srgbClr val="379937"/>
                </a:solidFill>
              </a:endParaRPr>
            </a:p>
          </p:txBody>
        </p:sp>
      </p:grpSp>
      <p:grpSp>
        <p:nvGrpSpPr>
          <p:cNvPr id="155" name="Gruppo 154"/>
          <p:cNvGrpSpPr/>
          <p:nvPr/>
        </p:nvGrpSpPr>
        <p:grpSpPr>
          <a:xfrm>
            <a:off x="2384805" y="3243972"/>
            <a:ext cx="1016397" cy="490003"/>
            <a:chOff x="2600829" y="2044921"/>
            <a:chExt cx="1016397" cy="490003"/>
          </a:xfrm>
        </p:grpSpPr>
        <p:sp>
          <p:nvSpPr>
            <p:cNvPr id="156" name="Rectangle 4"/>
            <p:cNvSpPr>
              <a:spLocks noChangeArrowheads="1"/>
            </p:cNvSpPr>
            <p:nvPr/>
          </p:nvSpPr>
          <p:spPr bwMode="auto">
            <a:xfrm>
              <a:off x="2600829" y="2086949"/>
              <a:ext cx="1016397" cy="4479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it-IT" altLang="en-US" sz="1800"/>
            </a:p>
          </p:txBody>
        </p:sp>
        <p:cxnSp>
          <p:nvCxnSpPr>
            <p:cNvPr id="157" name="AutoShape 16"/>
            <p:cNvCxnSpPr>
              <a:cxnSpLocks noChangeShapeType="1"/>
            </p:cNvCxnSpPr>
            <p:nvPr/>
          </p:nvCxnSpPr>
          <p:spPr bwMode="auto">
            <a:xfrm flipV="1">
              <a:off x="2656060" y="2298963"/>
              <a:ext cx="880873" cy="11974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8" name="Text Box 20"/>
            <p:cNvSpPr txBox="1">
              <a:spLocks noChangeArrowheads="1"/>
            </p:cNvSpPr>
            <p:nvPr/>
          </p:nvSpPr>
          <p:spPr bwMode="auto">
            <a:xfrm>
              <a:off x="2910219" y="2044921"/>
              <a:ext cx="32733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 smtClean="0">
                  <a:solidFill>
                    <a:srgbClr val="379937"/>
                  </a:solidFill>
                </a:rPr>
                <a:t>g</a:t>
              </a:r>
              <a:r>
                <a:rPr lang="en-US" altLang="en-US" sz="1200" baseline="-25000" dirty="0" smtClean="0">
                  <a:solidFill>
                    <a:srgbClr val="379937"/>
                  </a:solidFill>
                </a:rPr>
                <a:t>1</a:t>
              </a:r>
              <a:endParaRPr lang="en-US" altLang="en-US" sz="1800" dirty="0">
                <a:solidFill>
                  <a:srgbClr val="379937"/>
                </a:solidFill>
              </a:endParaRPr>
            </a:p>
          </p:txBody>
        </p:sp>
      </p:grpSp>
      <p:sp>
        <p:nvSpPr>
          <p:cNvPr id="166" name="Rettangolo 165"/>
          <p:cNvSpPr/>
          <p:nvPr/>
        </p:nvSpPr>
        <p:spPr>
          <a:xfrm>
            <a:off x="2389290" y="3303441"/>
            <a:ext cx="1008000" cy="1252602"/>
          </a:xfrm>
          <a:prstGeom prst="rect">
            <a:avLst/>
          </a:prstGeom>
          <a:solidFill>
            <a:srgbClr val="379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AutoShape 59"/>
          <p:cNvCxnSpPr>
            <a:cxnSpLocks noChangeShapeType="1"/>
            <a:stCxn id="173" idx="3"/>
          </p:cNvCxnSpPr>
          <p:nvPr/>
        </p:nvCxnSpPr>
        <p:spPr bwMode="auto">
          <a:xfrm flipV="1">
            <a:off x="3743378" y="3479880"/>
            <a:ext cx="384133" cy="1560"/>
          </a:xfrm>
          <a:prstGeom prst="straightConnector1">
            <a:avLst/>
          </a:prstGeom>
          <a:noFill/>
          <a:ln w="19050">
            <a:solidFill>
              <a:srgbClr val="CC3399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1" name="Oval 9"/>
          <p:cNvSpPr>
            <a:spLocks noChangeArrowheads="1"/>
          </p:cNvSpPr>
          <p:nvPr/>
        </p:nvSpPr>
        <p:spPr bwMode="auto">
          <a:xfrm>
            <a:off x="2342075" y="3459996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172" name="Text Box 85"/>
          <p:cNvSpPr txBox="1">
            <a:spLocks noChangeArrowheads="1"/>
          </p:cNvSpPr>
          <p:nvPr/>
        </p:nvSpPr>
        <p:spPr bwMode="auto">
          <a:xfrm>
            <a:off x="2033378" y="3342940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1</a:t>
            </a:r>
            <a:endParaRPr lang="en-US" altLang="en-US" sz="1800" dirty="0"/>
          </a:p>
        </p:txBody>
      </p:sp>
      <p:sp>
        <p:nvSpPr>
          <p:cNvPr id="173" name="Text Box 106"/>
          <p:cNvSpPr txBox="1">
            <a:spLocks noChangeArrowheads="1"/>
          </p:cNvSpPr>
          <p:nvPr/>
        </p:nvSpPr>
        <p:spPr bwMode="auto">
          <a:xfrm>
            <a:off x="3416044" y="3342940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2</a:t>
            </a:r>
          </a:p>
        </p:txBody>
      </p:sp>
      <p:sp>
        <p:nvSpPr>
          <p:cNvPr id="181" name="Oval 9"/>
          <p:cNvSpPr>
            <a:spLocks noChangeArrowheads="1"/>
          </p:cNvSpPr>
          <p:nvPr/>
        </p:nvSpPr>
        <p:spPr bwMode="auto">
          <a:xfrm>
            <a:off x="3335899" y="3451977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189" name="Text Box 85"/>
          <p:cNvSpPr txBox="1">
            <a:spLocks noChangeArrowheads="1"/>
          </p:cNvSpPr>
          <p:nvPr/>
        </p:nvSpPr>
        <p:spPr bwMode="auto">
          <a:xfrm>
            <a:off x="4112997" y="3342940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2</a:t>
            </a:r>
            <a:endParaRPr lang="en-US" altLang="en-US" sz="1800" dirty="0"/>
          </a:p>
        </p:txBody>
      </p:sp>
      <p:sp>
        <p:nvSpPr>
          <p:cNvPr id="197" name="Text Box 106"/>
          <p:cNvSpPr txBox="1">
            <a:spLocks noChangeArrowheads="1"/>
          </p:cNvSpPr>
          <p:nvPr/>
        </p:nvSpPr>
        <p:spPr bwMode="auto">
          <a:xfrm>
            <a:off x="5489762" y="3342940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/>
              <a:t>3</a:t>
            </a:r>
            <a:endParaRPr lang="en-US" altLang="en-US" sz="1800" dirty="0"/>
          </a:p>
        </p:txBody>
      </p:sp>
      <p:sp>
        <p:nvSpPr>
          <p:cNvPr id="205" name="Oval 9"/>
          <p:cNvSpPr>
            <a:spLocks noChangeArrowheads="1"/>
          </p:cNvSpPr>
          <p:nvPr/>
        </p:nvSpPr>
        <p:spPr bwMode="auto">
          <a:xfrm>
            <a:off x="2333391" y="4196003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213" name="Text Box 85"/>
          <p:cNvSpPr txBox="1">
            <a:spLocks noChangeArrowheads="1"/>
          </p:cNvSpPr>
          <p:nvPr/>
        </p:nvSpPr>
        <p:spPr bwMode="auto">
          <a:xfrm>
            <a:off x="2047892" y="4094967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/>
              <a:t>3</a:t>
            </a:r>
            <a:endParaRPr lang="en-US" altLang="en-US" sz="1800" dirty="0"/>
          </a:p>
        </p:txBody>
      </p:sp>
      <p:sp>
        <p:nvSpPr>
          <p:cNvPr id="214" name="Text Box 106"/>
          <p:cNvSpPr txBox="1">
            <a:spLocks noChangeArrowheads="1"/>
          </p:cNvSpPr>
          <p:nvPr/>
        </p:nvSpPr>
        <p:spPr bwMode="auto">
          <a:xfrm>
            <a:off x="3397852" y="4051987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4</a:t>
            </a:r>
          </a:p>
        </p:txBody>
      </p:sp>
      <p:sp>
        <p:nvSpPr>
          <p:cNvPr id="215" name="Oval 9"/>
          <p:cNvSpPr>
            <a:spLocks noChangeArrowheads="1"/>
          </p:cNvSpPr>
          <p:nvPr/>
        </p:nvSpPr>
        <p:spPr bwMode="auto">
          <a:xfrm>
            <a:off x="3327215" y="4187984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216" name="Text Box 85"/>
          <p:cNvSpPr txBox="1">
            <a:spLocks noChangeArrowheads="1"/>
          </p:cNvSpPr>
          <p:nvPr/>
        </p:nvSpPr>
        <p:spPr bwMode="auto">
          <a:xfrm>
            <a:off x="6176603" y="3342940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/>
              <a:t>4</a:t>
            </a:r>
            <a:endParaRPr lang="en-US" altLang="en-US" sz="1800" dirty="0"/>
          </a:p>
        </p:txBody>
      </p:sp>
      <p:sp>
        <p:nvSpPr>
          <p:cNvPr id="217" name="Text Box 106"/>
          <p:cNvSpPr txBox="1">
            <a:spLocks noChangeArrowheads="1"/>
          </p:cNvSpPr>
          <p:nvPr/>
        </p:nvSpPr>
        <p:spPr bwMode="auto">
          <a:xfrm>
            <a:off x="7544941" y="3331907"/>
            <a:ext cx="3369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b="1" dirty="0">
                <a:solidFill>
                  <a:srgbClr val="FFCC00"/>
                </a:solidFill>
              </a:rPr>
              <a:t>q</a:t>
            </a:r>
            <a:r>
              <a:rPr lang="en-US" altLang="en-US" sz="1200" b="1" baseline="-25000" dirty="0" smtClean="0">
                <a:solidFill>
                  <a:srgbClr val="FFCC00"/>
                </a:solidFill>
              </a:rPr>
              <a:t>5</a:t>
            </a:r>
            <a:endParaRPr lang="en-US" altLang="en-US" sz="1800" b="1" baseline="-25000" dirty="0">
              <a:solidFill>
                <a:srgbClr val="FFCC00"/>
              </a:solidFill>
            </a:endParaRPr>
          </a:p>
        </p:txBody>
      </p:sp>
      <p:sp>
        <p:nvSpPr>
          <p:cNvPr id="220" name="Figura a mano libera 219"/>
          <p:cNvSpPr/>
          <p:nvPr/>
        </p:nvSpPr>
        <p:spPr>
          <a:xfrm>
            <a:off x="1640632" y="3498014"/>
            <a:ext cx="4464496" cy="724317"/>
          </a:xfrm>
          <a:custGeom>
            <a:avLst/>
            <a:gdLst>
              <a:gd name="connsiteX0" fmla="*/ 3669831 w 4007396"/>
              <a:gd name="connsiteY0" fmla="*/ 0 h 779488"/>
              <a:gd name="connsiteX1" fmla="*/ 3684821 w 4007396"/>
              <a:gd name="connsiteY1" fmla="*/ 329783 h 779488"/>
              <a:gd name="connsiteX2" fmla="*/ 282054 w 4007396"/>
              <a:gd name="connsiteY2" fmla="*/ 359764 h 779488"/>
              <a:gd name="connsiteX3" fmla="*/ 431955 w 4007396"/>
              <a:gd name="connsiteY3" fmla="*/ 779488 h 779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7396" h="779488">
                <a:moveTo>
                  <a:pt x="3669831" y="0"/>
                </a:moveTo>
                <a:cubicBezTo>
                  <a:pt x="3959640" y="134911"/>
                  <a:pt x="4249450" y="269822"/>
                  <a:pt x="3684821" y="329783"/>
                </a:cubicBezTo>
                <a:cubicBezTo>
                  <a:pt x="3120192" y="389744"/>
                  <a:pt x="824198" y="284813"/>
                  <a:pt x="282054" y="359764"/>
                </a:cubicBezTo>
                <a:cubicBezTo>
                  <a:pt x="-260090" y="434715"/>
                  <a:pt x="85932" y="607101"/>
                  <a:pt x="431955" y="779488"/>
                </a:cubicBezTo>
              </a:path>
            </a:pathLst>
          </a:custGeom>
          <a:noFill/>
          <a:ln w="19050">
            <a:solidFill>
              <a:srgbClr val="CC33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igura a mano libera 220"/>
          <p:cNvSpPr/>
          <p:nvPr/>
        </p:nvSpPr>
        <p:spPr>
          <a:xfrm>
            <a:off x="3585438" y="3648967"/>
            <a:ext cx="2740318" cy="504056"/>
          </a:xfrm>
          <a:custGeom>
            <a:avLst/>
            <a:gdLst>
              <a:gd name="connsiteX0" fmla="*/ 0 w 2953062"/>
              <a:gd name="connsiteY0" fmla="*/ 734518 h 734518"/>
              <a:gd name="connsiteX1" fmla="*/ 689547 w 2953062"/>
              <a:gd name="connsiteY1" fmla="*/ 329783 h 734518"/>
              <a:gd name="connsiteX2" fmla="*/ 2428406 w 2953062"/>
              <a:gd name="connsiteY2" fmla="*/ 329783 h 734518"/>
              <a:gd name="connsiteX3" fmla="*/ 2953062 w 2953062"/>
              <a:gd name="connsiteY3" fmla="*/ 0 h 734518"/>
              <a:gd name="connsiteX4" fmla="*/ 2953062 w 2953062"/>
              <a:gd name="connsiteY4" fmla="*/ 0 h 7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062" h="734518">
                <a:moveTo>
                  <a:pt x="0" y="734518"/>
                </a:moveTo>
                <a:cubicBezTo>
                  <a:pt x="142406" y="565878"/>
                  <a:pt x="284813" y="397239"/>
                  <a:pt x="689547" y="329783"/>
                </a:cubicBezTo>
                <a:cubicBezTo>
                  <a:pt x="1094281" y="262327"/>
                  <a:pt x="2051154" y="384747"/>
                  <a:pt x="2428406" y="329783"/>
                </a:cubicBezTo>
                <a:cubicBezTo>
                  <a:pt x="2805658" y="274819"/>
                  <a:pt x="2953062" y="0"/>
                  <a:pt x="2953062" y="0"/>
                </a:cubicBezTo>
                <a:lnTo>
                  <a:pt x="2953062" y="0"/>
                </a:lnTo>
              </a:path>
            </a:pathLst>
          </a:custGeom>
          <a:noFill/>
          <a:ln w="19050">
            <a:solidFill>
              <a:srgbClr val="CC33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ttangolo 242"/>
          <p:cNvSpPr/>
          <p:nvPr/>
        </p:nvSpPr>
        <p:spPr>
          <a:xfrm>
            <a:off x="4463570" y="3284984"/>
            <a:ext cx="1008000" cy="4489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ttangolo 243"/>
          <p:cNvSpPr/>
          <p:nvPr/>
        </p:nvSpPr>
        <p:spPr>
          <a:xfrm>
            <a:off x="6537176" y="3303441"/>
            <a:ext cx="1008000" cy="430535"/>
          </a:xfrm>
          <a:prstGeom prst="rect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9"/>
          <p:cNvSpPr>
            <a:spLocks noChangeArrowheads="1"/>
          </p:cNvSpPr>
          <p:nvPr/>
        </p:nvSpPr>
        <p:spPr bwMode="auto">
          <a:xfrm>
            <a:off x="6481865" y="3459996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246" name="Oval 9"/>
          <p:cNvSpPr>
            <a:spLocks noChangeArrowheads="1"/>
          </p:cNvSpPr>
          <p:nvPr/>
        </p:nvSpPr>
        <p:spPr bwMode="auto">
          <a:xfrm>
            <a:off x="7475689" y="3451977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251" name="Oval 9"/>
          <p:cNvSpPr>
            <a:spLocks noChangeArrowheads="1"/>
          </p:cNvSpPr>
          <p:nvPr/>
        </p:nvSpPr>
        <p:spPr bwMode="auto">
          <a:xfrm>
            <a:off x="4418259" y="3459996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252" name="Oval 9"/>
          <p:cNvSpPr>
            <a:spLocks noChangeArrowheads="1"/>
          </p:cNvSpPr>
          <p:nvPr/>
        </p:nvSpPr>
        <p:spPr bwMode="auto">
          <a:xfrm>
            <a:off x="5412083" y="3451977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301" name="Oval 9"/>
          <p:cNvSpPr>
            <a:spLocks noChangeArrowheads="1"/>
          </p:cNvSpPr>
          <p:nvPr/>
        </p:nvSpPr>
        <p:spPr bwMode="auto">
          <a:xfrm>
            <a:off x="2342075" y="5429297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302" name="Text Box 85"/>
          <p:cNvSpPr txBox="1">
            <a:spLocks noChangeArrowheads="1"/>
          </p:cNvSpPr>
          <p:nvPr/>
        </p:nvSpPr>
        <p:spPr bwMode="auto">
          <a:xfrm>
            <a:off x="2033378" y="5312241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1</a:t>
            </a:r>
            <a:endParaRPr lang="en-US" altLang="en-US" sz="1800" dirty="0"/>
          </a:p>
        </p:txBody>
      </p:sp>
      <p:sp>
        <p:nvSpPr>
          <p:cNvPr id="303" name="Text Box 106"/>
          <p:cNvSpPr txBox="1">
            <a:spLocks noChangeArrowheads="1"/>
          </p:cNvSpPr>
          <p:nvPr/>
        </p:nvSpPr>
        <p:spPr bwMode="auto">
          <a:xfrm>
            <a:off x="3416044" y="5312241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2</a:t>
            </a:r>
          </a:p>
        </p:txBody>
      </p:sp>
      <p:sp>
        <p:nvSpPr>
          <p:cNvPr id="304" name="Oval 9"/>
          <p:cNvSpPr>
            <a:spLocks noChangeArrowheads="1"/>
          </p:cNvSpPr>
          <p:nvPr/>
        </p:nvSpPr>
        <p:spPr bwMode="auto">
          <a:xfrm>
            <a:off x="3335899" y="5421278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307" name="Oval 9"/>
          <p:cNvSpPr>
            <a:spLocks noChangeArrowheads="1"/>
          </p:cNvSpPr>
          <p:nvPr/>
        </p:nvSpPr>
        <p:spPr bwMode="auto">
          <a:xfrm>
            <a:off x="2333391" y="6165304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308" name="Text Box 85"/>
          <p:cNvSpPr txBox="1">
            <a:spLocks noChangeArrowheads="1"/>
          </p:cNvSpPr>
          <p:nvPr/>
        </p:nvSpPr>
        <p:spPr bwMode="auto">
          <a:xfrm>
            <a:off x="2047892" y="6064268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/>
              <a:t>3</a:t>
            </a:r>
            <a:endParaRPr lang="en-US" altLang="en-US" sz="1800" dirty="0"/>
          </a:p>
        </p:txBody>
      </p:sp>
      <p:sp>
        <p:nvSpPr>
          <p:cNvPr id="309" name="Text Box 106"/>
          <p:cNvSpPr txBox="1">
            <a:spLocks noChangeArrowheads="1"/>
          </p:cNvSpPr>
          <p:nvPr/>
        </p:nvSpPr>
        <p:spPr bwMode="auto">
          <a:xfrm>
            <a:off x="3397852" y="6021288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 smtClean="0"/>
              <a:t>4</a:t>
            </a:r>
          </a:p>
        </p:txBody>
      </p:sp>
      <p:sp>
        <p:nvSpPr>
          <p:cNvPr id="310" name="Oval 9"/>
          <p:cNvSpPr>
            <a:spLocks noChangeArrowheads="1"/>
          </p:cNvSpPr>
          <p:nvPr/>
        </p:nvSpPr>
        <p:spPr bwMode="auto">
          <a:xfrm>
            <a:off x="3327215" y="6157285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311" name="Text Box 85"/>
          <p:cNvSpPr txBox="1">
            <a:spLocks noChangeArrowheads="1"/>
          </p:cNvSpPr>
          <p:nvPr/>
        </p:nvSpPr>
        <p:spPr bwMode="auto">
          <a:xfrm>
            <a:off x="6176603" y="5312241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 smtClean="0"/>
              <a:t>q</a:t>
            </a:r>
            <a:r>
              <a:rPr lang="en-US" altLang="en-US" sz="1200" baseline="-25000" dirty="0"/>
              <a:t>4</a:t>
            </a:r>
            <a:endParaRPr lang="en-US" altLang="en-US" sz="1800" dirty="0"/>
          </a:p>
        </p:txBody>
      </p:sp>
      <p:sp>
        <p:nvSpPr>
          <p:cNvPr id="312" name="Text Box 106"/>
          <p:cNvSpPr txBox="1">
            <a:spLocks noChangeArrowheads="1"/>
          </p:cNvSpPr>
          <p:nvPr/>
        </p:nvSpPr>
        <p:spPr bwMode="auto">
          <a:xfrm>
            <a:off x="7544941" y="5301208"/>
            <a:ext cx="327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/>
              <a:t>q</a:t>
            </a:r>
            <a:r>
              <a:rPr lang="en-US" altLang="en-US" sz="1200" baseline="-25000" dirty="0"/>
              <a:t>5</a:t>
            </a:r>
            <a:endParaRPr lang="en-US" altLang="en-US" sz="2000" b="1" dirty="0">
              <a:solidFill>
                <a:srgbClr val="FFCC00"/>
              </a:solidFill>
            </a:endParaRPr>
          </a:p>
        </p:txBody>
      </p:sp>
      <p:sp>
        <p:nvSpPr>
          <p:cNvPr id="314" name="Figura a mano libera 313"/>
          <p:cNvSpPr/>
          <p:nvPr/>
        </p:nvSpPr>
        <p:spPr>
          <a:xfrm>
            <a:off x="3585438" y="5618268"/>
            <a:ext cx="2740318" cy="504056"/>
          </a:xfrm>
          <a:custGeom>
            <a:avLst/>
            <a:gdLst>
              <a:gd name="connsiteX0" fmla="*/ 0 w 2953062"/>
              <a:gd name="connsiteY0" fmla="*/ 734518 h 734518"/>
              <a:gd name="connsiteX1" fmla="*/ 689547 w 2953062"/>
              <a:gd name="connsiteY1" fmla="*/ 329783 h 734518"/>
              <a:gd name="connsiteX2" fmla="*/ 2428406 w 2953062"/>
              <a:gd name="connsiteY2" fmla="*/ 329783 h 734518"/>
              <a:gd name="connsiteX3" fmla="*/ 2953062 w 2953062"/>
              <a:gd name="connsiteY3" fmla="*/ 0 h 734518"/>
              <a:gd name="connsiteX4" fmla="*/ 2953062 w 2953062"/>
              <a:gd name="connsiteY4" fmla="*/ 0 h 7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062" h="734518">
                <a:moveTo>
                  <a:pt x="0" y="734518"/>
                </a:moveTo>
                <a:cubicBezTo>
                  <a:pt x="142406" y="565878"/>
                  <a:pt x="284813" y="397239"/>
                  <a:pt x="689547" y="329783"/>
                </a:cubicBezTo>
                <a:cubicBezTo>
                  <a:pt x="1094281" y="262327"/>
                  <a:pt x="2051154" y="384747"/>
                  <a:pt x="2428406" y="329783"/>
                </a:cubicBezTo>
                <a:cubicBezTo>
                  <a:pt x="2805658" y="274819"/>
                  <a:pt x="2953062" y="0"/>
                  <a:pt x="2953062" y="0"/>
                </a:cubicBezTo>
                <a:lnTo>
                  <a:pt x="2953062" y="0"/>
                </a:lnTo>
              </a:path>
            </a:pathLst>
          </a:custGeom>
          <a:noFill/>
          <a:ln w="19050">
            <a:solidFill>
              <a:srgbClr val="CC33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9"/>
          <p:cNvSpPr>
            <a:spLocks noChangeArrowheads="1"/>
          </p:cNvSpPr>
          <p:nvPr/>
        </p:nvSpPr>
        <p:spPr bwMode="auto">
          <a:xfrm>
            <a:off x="6481865" y="5429297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316" name="Oval 9"/>
          <p:cNvSpPr>
            <a:spLocks noChangeArrowheads="1"/>
          </p:cNvSpPr>
          <p:nvPr/>
        </p:nvSpPr>
        <p:spPr bwMode="auto">
          <a:xfrm>
            <a:off x="7475689" y="5421278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317" name="Oval 9"/>
          <p:cNvSpPr>
            <a:spLocks noChangeArrowheads="1"/>
          </p:cNvSpPr>
          <p:nvPr/>
        </p:nvSpPr>
        <p:spPr bwMode="auto">
          <a:xfrm>
            <a:off x="4418259" y="5429297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318" name="Oval 9"/>
          <p:cNvSpPr>
            <a:spLocks noChangeArrowheads="1"/>
          </p:cNvSpPr>
          <p:nvPr/>
        </p:nvSpPr>
        <p:spPr bwMode="auto">
          <a:xfrm>
            <a:off x="5412083" y="5421278"/>
            <a:ext cx="99748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it-IT" altLang="en-US" sz="1800"/>
          </a:p>
        </p:txBody>
      </p:sp>
      <p:sp>
        <p:nvSpPr>
          <p:cNvPr id="64" name="Text Box 85"/>
          <p:cNvSpPr txBox="1">
            <a:spLocks noChangeArrowheads="1"/>
          </p:cNvSpPr>
          <p:nvPr/>
        </p:nvSpPr>
        <p:spPr bwMode="auto">
          <a:xfrm>
            <a:off x="4130230" y="5312241"/>
            <a:ext cx="3369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b="1" dirty="0" smtClean="0">
                <a:solidFill>
                  <a:srgbClr val="FFC000"/>
                </a:solidFill>
              </a:rPr>
              <a:t>q</a:t>
            </a:r>
            <a:r>
              <a:rPr lang="en-US" altLang="en-US" sz="1200" b="1" baseline="-25000" dirty="0">
                <a:solidFill>
                  <a:srgbClr val="FFC000"/>
                </a:solidFill>
              </a:rPr>
              <a:t>5</a:t>
            </a:r>
            <a:endParaRPr lang="en-US" altLang="en-US" sz="1800" b="1" dirty="0">
              <a:solidFill>
                <a:srgbClr val="FFC000"/>
              </a:solidFill>
            </a:endParaRPr>
          </a:p>
        </p:txBody>
      </p:sp>
      <p:sp>
        <p:nvSpPr>
          <p:cNvPr id="68" name="Text Box 106"/>
          <p:cNvSpPr txBox="1">
            <a:spLocks noChangeArrowheads="1"/>
          </p:cNvSpPr>
          <p:nvPr/>
        </p:nvSpPr>
        <p:spPr bwMode="auto">
          <a:xfrm>
            <a:off x="5511831" y="5336834"/>
            <a:ext cx="3369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b="1" dirty="0">
                <a:solidFill>
                  <a:srgbClr val="FFCC00"/>
                </a:solidFill>
              </a:rPr>
              <a:t>p</a:t>
            </a:r>
            <a:r>
              <a:rPr lang="en-US" altLang="en-US" sz="1200" b="1" baseline="-25000" dirty="0">
                <a:solidFill>
                  <a:srgbClr val="FFCC00"/>
                </a:solidFill>
              </a:rPr>
              <a:t>5</a:t>
            </a:r>
            <a:endParaRPr lang="en-US" altLang="en-US" sz="1800" dirty="0"/>
          </a:p>
        </p:txBody>
      </p:sp>
      <p:sp>
        <p:nvSpPr>
          <p:cNvPr id="2" name="Figura a mano libera 1"/>
          <p:cNvSpPr/>
          <p:nvPr/>
        </p:nvSpPr>
        <p:spPr>
          <a:xfrm>
            <a:off x="4017422" y="5085184"/>
            <a:ext cx="4175938" cy="356437"/>
          </a:xfrm>
          <a:custGeom>
            <a:avLst/>
            <a:gdLst>
              <a:gd name="connsiteX0" fmla="*/ 3843539 w 4175938"/>
              <a:gd name="connsiteY0" fmla="*/ 356437 h 356437"/>
              <a:gd name="connsiteX1" fmla="*/ 3843539 w 4175938"/>
              <a:gd name="connsiteY1" fmla="*/ 22609 h 356437"/>
              <a:gd name="connsiteX2" fmla="*/ 389139 w 4175938"/>
              <a:gd name="connsiteY2" fmla="*/ 51637 h 356437"/>
              <a:gd name="connsiteX3" fmla="*/ 229481 w 4175938"/>
              <a:gd name="connsiteY3" fmla="*/ 225809 h 356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5938" h="356437">
                <a:moveTo>
                  <a:pt x="3843539" y="356437"/>
                </a:moveTo>
                <a:cubicBezTo>
                  <a:pt x="4131405" y="214923"/>
                  <a:pt x="4419272" y="73409"/>
                  <a:pt x="3843539" y="22609"/>
                </a:cubicBezTo>
                <a:cubicBezTo>
                  <a:pt x="3267806" y="-28191"/>
                  <a:pt x="991482" y="17770"/>
                  <a:pt x="389139" y="51637"/>
                </a:cubicBezTo>
                <a:cubicBezTo>
                  <a:pt x="-213204" y="85504"/>
                  <a:pt x="8138" y="155656"/>
                  <a:pt x="229481" y="225809"/>
                </a:cubicBezTo>
              </a:path>
            </a:pathLst>
          </a:custGeom>
          <a:noFill/>
          <a:ln w="19050">
            <a:solidFill>
              <a:srgbClr val="CC33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18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319" grpId="0" animBg="1"/>
      <p:bldP spid="321" grpId="0" animBg="1"/>
      <p:bldP spid="301" grpId="0" animBg="1"/>
      <p:bldP spid="302" grpId="0"/>
      <p:bldP spid="303" grpId="0"/>
      <p:bldP spid="304" grpId="0" animBg="1"/>
      <p:bldP spid="307" grpId="0" animBg="1"/>
      <p:bldP spid="308" grpId="0"/>
      <p:bldP spid="309" grpId="0"/>
      <p:bldP spid="310" grpId="0" animBg="1"/>
      <p:bldP spid="311" grpId="0"/>
      <p:bldP spid="312" grpId="0"/>
      <p:bldP spid="314" grpId="0" animBg="1"/>
      <p:bldP spid="315" grpId="0" animBg="1"/>
      <p:bldP spid="316" grpId="0" animBg="1"/>
      <p:bldP spid="317" grpId="0" animBg="1"/>
      <p:bldP spid="318" grpId="0" animBg="1"/>
      <p:bldP spid="64" grpId="0"/>
      <p:bldP spid="68" grpId="0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515093" y="58614"/>
            <a:ext cx="8915400" cy="850106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accent2">
                    <a:lumMod val="50000"/>
                  </a:schemeClr>
                </a:solidFill>
              </a:rPr>
              <a:t>PDA </a:t>
            </a:r>
            <a:r>
              <a:rPr lang="it-IT" dirty="0" err="1" smtClean="0">
                <a:solidFill>
                  <a:schemeClr val="accent2">
                    <a:lumMod val="50000"/>
                  </a:schemeClr>
                </a:solidFill>
              </a:rPr>
              <a:t>accumulating</a:t>
            </a:r>
            <a:r>
              <a:rPr lang="it-IT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it-IT" dirty="0" err="1" smtClean="0">
                <a:solidFill>
                  <a:schemeClr val="accent2">
                    <a:lumMod val="50000"/>
                  </a:schemeClr>
                </a:solidFill>
              </a:rPr>
              <a:t>LIs</a:t>
            </a:r>
            <a:endParaRPr lang="it-IT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920552" y="1052736"/>
            <a:ext cx="8424936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Given a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PDA </a:t>
            </a:r>
            <a:r>
              <a:rPr lang="en-US" sz="2400" dirty="0">
                <a:solidFill>
                  <a:srgbClr val="C00000"/>
                </a:solidFill>
              </a:rPr>
              <a:t>P</a:t>
            </a:r>
            <a:r>
              <a:rPr lang="en-US" sz="2400" dirty="0"/>
              <a:t> over </a:t>
            </a:r>
            <a:r>
              <a:rPr lang="en-US" sz="2400" dirty="0" smtClean="0"/>
              <a:t>an alphabet </a:t>
            </a:r>
            <a:r>
              <a:rPr lang="it-IT" sz="2800" dirty="0" smtClean="0">
                <a:sym typeface="Symbol"/>
              </a:rPr>
              <a:t></a:t>
            </a:r>
            <a:r>
              <a:rPr lang="en-US" sz="2400" dirty="0">
                <a:sym typeface="Symbol"/>
              </a:rPr>
              <a:t>, </a:t>
            </a:r>
            <a:r>
              <a:rPr lang="en-US" sz="2400" dirty="0" smtClean="0">
                <a:sym typeface="Symbol"/>
              </a:rPr>
              <a:t>symbols </a:t>
            </a:r>
            <a:r>
              <a:rPr lang="it-IT" sz="2400" b="1" dirty="0" smtClean="0">
                <a:sym typeface="Symbol"/>
              </a:rPr>
              <a:t></a:t>
            </a:r>
            <a:r>
              <a:rPr lang="it-IT" sz="2400" dirty="0">
                <a:sym typeface="Symbol"/>
              </a:rPr>
              <a:t>,</a:t>
            </a:r>
            <a:r>
              <a:rPr lang="en-US" sz="2000" dirty="0"/>
              <a:t>#</a:t>
            </a:r>
            <a:r>
              <a:rPr lang="en-US" sz="2800" dirty="0">
                <a:sym typeface="Symbol"/>
              </a:rPr>
              <a:t></a:t>
            </a:r>
            <a:r>
              <a:rPr lang="it-IT" sz="2800" dirty="0" smtClean="0">
                <a:sym typeface="Symbol"/>
              </a:rPr>
              <a:t></a:t>
            </a:r>
            <a:r>
              <a:rPr lang="en-US" sz="2400" dirty="0" smtClean="0">
                <a:sym typeface="Symbol"/>
              </a:rPr>
              <a:t>	</a:t>
            </a:r>
          </a:p>
          <a:p>
            <a:pPr marL="0" indent="0">
              <a:buNone/>
            </a:pPr>
            <a:r>
              <a:rPr lang="en-US" sz="2400" dirty="0" smtClean="0">
                <a:sym typeface="Symbol"/>
              </a:rPr>
              <a:t>a </a:t>
            </a:r>
            <a:r>
              <a:rPr lang="en-US" sz="2400" dirty="0">
                <a:solidFill>
                  <a:srgbClr val="CC3399"/>
                </a:solidFill>
                <a:sym typeface="Symbol"/>
              </a:rPr>
              <a:t>k</a:t>
            </a:r>
            <a:r>
              <a:rPr lang="en-US" sz="2400" dirty="0">
                <a:sym typeface="Symbol"/>
              </a:rPr>
              <a:t> </a:t>
            </a:r>
            <a:r>
              <a:rPr lang="en-US" sz="2400" dirty="0">
                <a:solidFill>
                  <a:srgbClr val="CC3399"/>
                </a:solidFill>
              </a:rPr>
              <a:t>linear interface automaton</a:t>
            </a:r>
            <a:r>
              <a:rPr lang="en-US" sz="2400" dirty="0"/>
              <a:t> (k-LIA) for P is a </a:t>
            </a:r>
            <a:r>
              <a:rPr lang="en-US" sz="2400" dirty="0" smtClean="0"/>
              <a:t>PDA </a:t>
            </a:r>
            <a:r>
              <a:rPr lang="en-US" sz="2400" dirty="0" err="1" smtClean="0"/>
              <a:t>s.t.</a:t>
            </a:r>
            <a:r>
              <a:rPr lang="en-US" sz="2400" dirty="0" smtClean="0"/>
              <a:t> </a:t>
            </a:r>
          </a:p>
          <a:p>
            <a:endParaRPr lang="en-US" sz="400" dirty="0" smtClean="0"/>
          </a:p>
          <a:p>
            <a:r>
              <a:rPr lang="it-IT" sz="2400" dirty="0" smtClean="0"/>
              <a:t>input </a:t>
            </a:r>
            <a:r>
              <a:rPr lang="it-IT" sz="2400" dirty="0" err="1" smtClean="0"/>
              <a:t>is</a:t>
            </a:r>
            <a:r>
              <a:rPr lang="it-IT" sz="2400" dirty="0" smtClean="0"/>
              <a:t> over </a:t>
            </a:r>
            <a:r>
              <a:rPr lang="it-IT" sz="2800" dirty="0" smtClean="0">
                <a:sym typeface="Symbol"/>
              </a:rPr>
              <a:t></a:t>
            </a:r>
            <a:r>
              <a:rPr lang="it-IT" sz="2400" dirty="0" smtClean="0">
                <a:sym typeface="Symbol"/>
              </a:rPr>
              <a:t> </a:t>
            </a:r>
            <a:r>
              <a:rPr lang="it-IT" sz="2800" b="1" dirty="0" smtClean="0">
                <a:sym typeface="Symbol"/>
              </a:rPr>
              <a:t></a:t>
            </a:r>
            <a:r>
              <a:rPr lang="it-IT" sz="2400" dirty="0" smtClean="0">
                <a:sym typeface="Symbol"/>
              </a:rPr>
              <a:t> {</a:t>
            </a:r>
            <a:r>
              <a:rPr lang="it-IT" sz="2400" b="1" dirty="0">
                <a:sym typeface="Symbol"/>
              </a:rPr>
              <a:t></a:t>
            </a:r>
            <a:r>
              <a:rPr lang="it-IT" sz="2400" dirty="0">
                <a:sym typeface="Symbol"/>
              </a:rPr>
              <a:t>,</a:t>
            </a:r>
            <a:r>
              <a:rPr lang="en-US" sz="2000" dirty="0" smtClean="0"/>
              <a:t>#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  w</a:t>
            </a:r>
            <a:r>
              <a:rPr lang="en-US" sz="2400" baseline="-25000" dirty="0" smtClean="0"/>
              <a:t>11</a:t>
            </a:r>
            <a:r>
              <a:rPr lang="en-US" sz="2000" dirty="0" smtClean="0">
                <a:solidFill>
                  <a:srgbClr val="00B050"/>
                </a:solidFill>
              </a:rPr>
              <a:t>#</a:t>
            </a:r>
            <a:r>
              <a:rPr lang="en-US" sz="2400" dirty="0" smtClean="0"/>
              <a:t>w</a:t>
            </a:r>
            <a:r>
              <a:rPr lang="en-US" sz="2400" baseline="-25000" dirty="0" smtClean="0"/>
              <a:t>12</a:t>
            </a:r>
            <a:r>
              <a:rPr lang="en-US" sz="2000" dirty="0" smtClean="0">
                <a:solidFill>
                  <a:srgbClr val="00B050"/>
                </a:solidFill>
              </a:rPr>
              <a:t>#</a:t>
            </a:r>
            <a:r>
              <a:rPr lang="en-US" sz="2000" dirty="0" smtClean="0"/>
              <a:t>........</a:t>
            </a:r>
            <a:r>
              <a:rPr lang="en-US" sz="2000" dirty="0" smtClean="0">
                <a:solidFill>
                  <a:srgbClr val="00B050"/>
                </a:solidFill>
              </a:rPr>
              <a:t>#</a:t>
            </a:r>
            <a:r>
              <a:rPr lang="en-US" sz="2400" dirty="0" smtClean="0"/>
              <a:t>w</a:t>
            </a:r>
            <a:r>
              <a:rPr lang="en-US" sz="2400" baseline="-25000" dirty="0" smtClean="0"/>
              <a:t>1i</a:t>
            </a:r>
            <a:r>
              <a:rPr lang="en-US" sz="1800" baseline="-50000" dirty="0" smtClean="0"/>
              <a:t>1</a:t>
            </a:r>
            <a:r>
              <a:rPr lang="en-US" sz="500" baseline="-50000" dirty="0" smtClean="0"/>
              <a:t> </a:t>
            </a:r>
            <a:r>
              <a:rPr lang="it-IT" sz="2400" b="1" dirty="0" smtClean="0">
                <a:solidFill>
                  <a:srgbClr val="CC3399"/>
                </a:solidFill>
                <a:sym typeface="Symbol"/>
              </a:rPr>
              <a:t></a:t>
            </a:r>
            <a:r>
              <a:rPr lang="it-IT" sz="1000" b="1" dirty="0" smtClean="0">
                <a:sym typeface="Symbol"/>
              </a:rPr>
              <a:t> </a:t>
            </a:r>
            <a:r>
              <a:rPr lang="en-US" sz="2400" dirty="0" smtClean="0"/>
              <a:t>w</a:t>
            </a:r>
            <a:r>
              <a:rPr lang="en-US" sz="2400" baseline="-25000" dirty="0" smtClean="0"/>
              <a:t>21</a:t>
            </a:r>
            <a:r>
              <a:rPr lang="en-US" sz="2000" dirty="0" smtClean="0">
                <a:solidFill>
                  <a:srgbClr val="00B050"/>
                </a:solidFill>
              </a:rPr>
              <a:t>#</a:t>
            </a:r>
            <a:r>
              <a:rPr lang="en-US" sz="2400" dirty="0" smtClean="0"/>
              <a:t>w</a:t>
            </a:r>
            <a:r>
              <a:rPr lang="en-US" sz="2400" baseline="-25000" dirty="0" smtClean="0"/>
              <a:t>22</a:t>
            </a:r>
            <a:r>
              <a:rPr lang="en-US" sz="2000" dirty="0">
                <a:solidFill>
                  <a:srgbClr val="00B050"/>
                </a:solidFill>
              </a:rPr>
              <a:t>#</a:t>
            </a:r>
            <a:r>
              <a:rPr lang="en-US" sz="2000" dirty="0"/>
              <a:t>........</a:t>
            </a:r>
            <a:r>
              <a:rPr lang="en-US" sz="2000" dirty="0">
                <a:solidFill>
                  <a:srgbClr val="00B050"/>
                </a:solidFill>
              </a:rPr>
              <a:t>#</a:t>
            </a:r>
            <a:r>
              <a:rPr lang="en-US" sz="2400" dirty="0" smtClean="0"/>
              <a:t>w</a:t>
            </a:r>
            <a:r>
              <a:rPr lang="en-US" sz="2400" baseline="-25000" dirty="0" smtClean="0"/>
              <a:t>2i</a:t>
            </a:r>
            <a:r>
              <a:rPr lang="en-US" sz="1800" baseline="-50000" dirty="0" smtClean="0"/>
              <a:t>2</a:t>
            </a:r>
            <a:r>
              <a:rPr lang="en-US" sz="900" baseline="-50000" dirty="0" smtClean="0"/>
              <a:t> </a:t>
            </a:r>
            <a:r>
              <a:rPr lang="it-IT" sz="2400" b="1" dirty="0" smtClean="0">
                <a:solidFill>
                  <a:srgbClr val="CC3399"/>
                </a:solidFill>
                <a:sym typeface="Symbol"/>
              </a:rPr>
              <a:t></a:t>
            </a:r>
            <a:r>
              <a:rPr lang="it-IT" sz="2400" b="1" dirty="0" smtClean="0">
                <a:sym typeface="Symbol"/>
              </a:rPr>
              <a:t>....</a:t>
            </a:r>
            <a:endParaRPr lang="en-US" sz="1400" dirty="0">
              <a:sym typeface="Symbol"/>
            </a:endParaRPr>
          </a:p>
          <a:p>
            <a:endParaRPr lang="en-US" sz="800" dirty="0" smtClean="0"/>
          </a:p>
          <a:p>
            <a:r>
              <a:rPr lang="en-US" sz="2400" dirty="0" smtClean="0"/>
              <a:t>control states are h-LIs of P for </a:t>
            </a:r>
            <a:r>
              <a:rPr lang="en-US" sz="2400" dirty="0" err="1" smtClean="0"/>
              <a:t>h</a:t>
            </a:r>
            <a:r>
              <a:rPr lang="en-US" sz="2400" b="1" dirty="0" err="1" smtClean="0">
                <a:sym typeface="Symbol"/>
              </a:rPr>
              <a:t></a:t>
            </a:r>
            <a:r>
              <a:rPr lang="en-US" sz="2400" dirty="0" err="1"/>
              <a:t>k</a:t>
            </a:r>
            <a:r>
              <a:rPr lang="en-US" sz="2400" dirty="0" smtClean="0"/>
              <a:t> </a:t>
            </a:r>
          </a:p>
          <a:p>
            <a:endParaRPr lang="en-US" sz="800" dirty="0" smtClean="0"/>
          </a:p>
          <a:p>
            <a:r>
              <a:rPr lang="en-US" sz="2400" dirty="0" smtClean="0"/>
              <a:t>on </a:t>
            </a:r>
            <a:r>
              <a:rPr lang="en-US" sz="2400" dirty="0" smtClean="0">
                <a:sym typeface="Symbol"/>
              </a:rPr>
              <a:t></a:t>
            </a:r>
            <a:r>
              <a:rPr lang="it-IT" sz="2400" dirty="0" smtClean="0">
                <a:sym typeface="Symbol"/>
              </a:rPr>
              <a:t>, </a:t>
            </a:r>
            <a:r>
              <a:rPr lang="en-US" sz="2400" dirty="0" smtClean="0">
                <a:sym typeface="Symbol"/>
              </a:rPr>
              <a:t>simulates P on </a:t>
            </a:r>
            <a:r>
              <a:rPr lang="en-US" sz="2400" dirty="0" smtClean="0"/>
              <a:t>the last state of the LI</a:t>
            </a:r>
          </a:p>
          <a:p>
            <a:endParaRPr lang="en-US" sz="800" dirty="0" smtClean="0"/>
          </a:p>
          <a:p>
            <a:r>
              <a:rPr lang="en-US" sz="2400" dirty="0" smtClean="0"/>
              <a:t>on </a:t>
            </a:r>
            <a:r>
              <a:rPr lang="en-US" sz="2000" dirty="0" smtClean="0"/>
              <a:t>#</a:t>
            </a:r>
            <a:r>
              <a:rPr lang="en-US" sz="2400" dirty="0" smtClean="0"/>
              <a:t>, a new context is appended to the current LI </a:t>
            </a:r>
            <a:r>
              <a:rPr lang="en-US" sz="2000" dirty="0" smtClean="0"/>
              <a:t>(provided that it is a h-LI with h</a:t>
            </a:r>
            <a:r>
              <a:rPr lang="en-US" sz="2000" b="1" dirty="0" smtClean="0">
                <a:sym typeface="Symbol"/>
              </a:rPr>
              <a:t></a:t>
            </a:r>
            <a:r>
              <a:rPr lang="en-US" sz="2000" dirty="0" smtClean="0"/>
              <a:t>k-1) </a:t>
            </a:r>
          </a:p>
          <a:p>
            <a:endParaRPr lang="en-US" sz="800" dirty="0" smtClean="0"/>
          </a:p>
          <a:p>
            <a:r>
              <a:rPr lang="en-US" sz="2400" dirty="0" smtClean="0"/>
              <a:t>on </a:t>
            </a:r>
            <a:r>
              <a:rPr lang="it-IT" sz="2400" b="1" dirty="0">
                <a:sym typeface="Symbol"/>
              </a:rPr>
              <a:t></a:t>
            </a:r>
            <a:r>
              <a:rPr lang="en-US" sz="2400" dirty="0" smtClean="0"/>
              <a:t>, a new LI is started and stack is reset</a:t>
            </a:r>
          </a:p>
          <a:p>
            <a:pPr marL="457200" lvl="1" indent="0">
              <a:buNone/>
            </a:pPr>
            <a:r>
              <a:rPr lang="en-US" sz="2000" dirty="0" smtClean="0"/>
              <a:t>(a bottom-of-the-stack symbol is pushed onto the stack  to avoid the use of previously pushed symbols)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455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922114"/>
          </a:xfrm>
        </p:spPr>
        <p:txBody>
          <a:bodyPr/>
          <a:lstStyle/>
          <a:p>
            <a:r>
              <a:rPr lang="en-US" b="1" dirty="0" smtClean="0">
                <a:sym typeface="Symbol"/>
              </a:rPr>
              <a:t>(</a:t>
            </a:r>
            <a:r>
              <a:rPr lang="en-US" dirty="0" smtClean="0"/>
              <a:t>k)-LIs suffice for SMPA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92560" y="1628800"/>
            <a:ext cx="8208912" cy="4392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CC3399"/>
                </a:solidFill>
              </a:rPr>
              <a:t>Theorem. </a:t>
            </a:r>
          </a:p>
          <a:p>
            <a:pPr marL="0" indent="0">
              <a:buNone/>
            </a:pPr>
            <a:r>
              <a:rPr lang="en-US" dirty="0" smtClean="0"/>
              <a:t>By restricting to k-scoped inputs,</a:t>
            </a:r>
          </a:p>
          <a:p>
            <a:pPr marL="0" indent="0">
              <a:buNone/>
            </a:pPr>
            <a:r>
              <a:rPr lang="en-US" dirty="0" smtClean="0"/>
              <a:t>h-LIs with </a:t>
            </a:r>
            <a:r>
              <a:rPr lang="en-US" dirty="0" err="1" smtClean="0"/>
              <a:t>h</a:t>
            </a:r>
            <a:r>
              <a:rPr lang="en-US" b="1" dirty="0" err="1" smtClean="0">
                <a:sym typeface="Symbol"/>
              </a:rPr>
              <a:t></a:t>
            </a:r>
            <a:r>
              <a:rPr lang="en-US" dirty="0" err="1" smtClean="0"/>
              <a:t>k</a:t>
            </a:r>
            <a:r>
              <a:rPr lang="en-US" dirty="0" smtClean="0"/>
              <a:t> suffice to simulate the behavior of an MPA with switching masks </a:t>
            </a:r>
            <a:endParaRPr lang="en-US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dirty="0" smtClean="0"/>
              <a:t>Thus, for each stack of an SMPA, </a:t>
            </a:r>
          </a:p>
          <a:p>
            <a:pPr marL="0" indent="0">
              <a:buNone/>
            </a:pPr>
            <a:r>
              <a:rPr lang="en-US" dirty="0" smtClean="0"/>
              <a:t>we can restrict to k-LIAs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08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7338" y="-315913"/>
            <a:ext cx="9054173" cy="1143001"/>
          </a:xfrm>
        </p:spPr>
        <p:txBody>
          <a:bodyPr anchor="b">
            <a:normAutofit fontScale="90000"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Multi-stack Pushdown Automata (MPA)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555" y="980729"/>
            <a:ext cx="9138973" cy="5616623"/>
          </a:xfrm>
        </p:spPr>
        <p:txBody>
          <a:bodyPr>
            <a:normAutofit fontScale="92500" lnSpcReduction="10000"/>
          </a:bodyPr>
          <a:lstStyle/>
          <a:p>
            <a:pPr marL="469900" indent="-469900"/>
            <a:r>
              <a:rPr lang="en-US" sz="2600" dirty="0" smtClean="0"/>
              <a:t>n </a:t>
            </a:r>
            <a:r>
              <a:rPr lang="en-US" sz="2600" dirty="0"/>
              <a:t>stacks sharing a finite </a:t>
            </a:r>
            <a:r>
              <a:rPr lang="en-US" sz="2600" dirty="0" smtClean="0"/>
              <a:t>control</a:t>
            </a:r>
            <a:endParaRPr lang="en-US" sz="2600" dirty="0"/>
          </a:p>
          <a:p>
            <a:pPr marL="869950" lvl="1" indent="-469900"/>
            <a:r>
              <a:rPr lang="en-US" sz="2600" dirty="0"/>
              <a:t>states:    s,    ,     , ...........,</a:t>
            </a:r>
          </a:p>
          <a:p>
            <a:pPr marL="469900" indent="-469900">
              <a:buNone/>
            </a:pPr>
            <a:endParaRPr lang="en-US" sz="2600" dirty="0"/>
          </a:p>
          <a:p>
            <a:pPr marL="869950" lvl="1" indent="-469900"/>
            <a:r>
              <a:rPr lang="en-US" sz="2600" dirty="0"/>
              <a:t>transitions :</a:t>
            </a:r>
          </a:p>
          <a:p>
            <a:pPr marL="1308100" lvl="2" indent="-436563"/>
            <a:r>
              <a:rPr lang="en-US" sz="2600" dirty="0">
                <a:solidFill>
                  <a:srgbClr val="C00000"/>
                </a:solidFill>
              </a:rPr>
              <a:t>push</a:t>
            </a:r>
            <a:r>
              <a:rPr lang="en-US" sz="2600" dirty="0"/>
              <a:t> one symbol onto stack </a:t>
            </a:r>
            <a:r>
              <a:rPr lang="en-US" sz="2600" dirty="0" err="1">
                <a:solidFill>
                  <a:srgbClr val="CC0000"/>
                </a:solidFill>
              </a:rPr>
              <a:t>i</a:t>
            </a:r>
            <a:endParaRPr lang="en-US" sz="2600" baseline="-25000" dirty="0">
              <a:solidFill>
                <a:srgbClr val="CC0000"/>
              </a:solidFill>
            </a:endParaRPr>
          </a:p>
          <a:p>
            <a:pPr marL="1308100" lvl="2" indent="-436563"/>
            <a:r>
              <a:rPr lang="en-US" sz="2600" dirty="0">
                <a:solidFill>
                  <a:srgbClr val="CC0000"/>
                </a:solidFill>
              </a:rPr>
              <a:t>pop</a:t>
            </a:r>
            <a:r>
              <a:rPr lang="en-US" sz="2600" dirty="0"/>
              <a:t> one symbol from stack </a:t>
            </a:r>
            <a:r>
              <a:rPr lang="en-US" sz="2600" dirty="0" err="1">
                <a:solidFill>
                  <a:srgbClr val="CC0000"/>
                </a:solidFill>
              </a:rPr>
              <a:t>i</a:t>
            </a:r>
            <a:endParaRPr lang="en-US" sz="2600" baseline="-25000" dirty="0">
              <a:solidFill>
                <a:srgbClr val="CC0000"/>
              </a:solidFill>
            </a:endParaRPr>
          </a:p>
          <a:p>
            <a:pPr marL="1308100" lvl="2" indent="-436563"/>
            <a:r>
              <a:rPr lang="en-US" sz="2600" dirty="0">
                <a:solidFill>
                  <a:srgbClr val="C00000"/>
                </a:solidFill>
              </a:rPr>
              <a:t>internal</a:t>
            </a:r>
            <a:r>
              <a:rPr lang="en-US" sz="2600" dirty="0">
                <a:solidFill>
                  <a:srgbClr val="CC0000"/>
                </a:solidFill>
              </a:rPr>
              <a:t> move: </a:t>
            </a:r>
            <a:r>
              <a:rPr lang="en-US" sz="2600" dirty="0"/>
              <a:t>stacks stay unchanged, only control location is altered</a:t>
            </a:r>
          </a:p>
          <a:p>
            <a:pPr marL="469900" indent="-469900"/>
            <a:endParaRPr lang="en-US" sz="1700" dirty="0" smtClean="0"/>
          </a:p>
          <a:p>
            <a:pPr marL="469900" indent="-469900"/>
            <a:r>
              <a:rPr lang="en-US" sz="2600" dirty="0" smtClean="0"/>
              <a:t>input is from a </a:t>
            </a:r>
            <a:r>
              <a:rPr lang="en-US" sz="2600" dirty="0">
                <a:solidFill>
                  <a:srgbClr val="C00000"/>
                </a:solidFill>
              </a:rPr>
              <a:t>one-way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>
                <a:solidFill>
                  <a:srgbClr val="C00000"/>
                </a:solidFill>
              </a:rPr>
              <a:t>read-only</a:t>
            </a:r>
            <a:r>
              <a:rPr lang="en-US" sz="2600" dirty="0" smtClean="0"/>
              <a:t> tape </a:t>
            </a:r>
          </a:p>
          <a:p>
            <a:pPr marL="469900" indent="-469900"/>
            <a:endParaRPr lang="en-US" sz="1700" dirty="0" smtClean="0"/>
          </a:p>
          <a:p>
            <a:pPr marL="469900" indent="-469900"/>
            <a:r>
              <a:rPr lang="en-US" sz="2600" dirty="0"/>
              <a:t>m</a:t>
            </a:r>
            <a:r>
              <a:rPr lang="en-US" sz="2600" dirty="0" smtClean="0"/>
              <a:t>odel of concurrency</a:t>
            </a:r>
            <a:endParaRPr lang="en-US" sz="2600" dirty="0"/>
          </a:p>
          <a:p>
            <a:pPr marL="869950" lvl="1" indent="-469900"/>
            <a:r>
              <a:rPr lang="en-US" sz="2600" dirty="0"/>
              <a:t>captures the control flow of concurrent programs with </a:t>
            </a:r>
            <a:r>
              <a:rPr lang="en-US" sz="2600" dirty="0">
                <a:solidFill>
                  <a:srgbClr val="C00000"/>
                </a:solidFill>
              </a:rPr>
              <a:t>shared memory </a:t>
            </a:r>
            <a:r>
              <a:rPr lang="en-US" sz="2600" dirty="0"/>
              <a:t>and </a:t>
            </a:r>
            <a:r>
              <a:rPr lang="en-US" sz="2600" dirty="0">
                <a:solidFill>
                  <a:srgbClr val="C00000"/>
                </a:solidFill>
              </a:rPr>
              <a:t>recursive procedure calls</a:t>
            </a:r>
          </a:p>
          <a:p>
            <a:pPr marL="469900" indent="-469900"/>
            <a:endParaRPr lang="en-US" dirty="0"/>
          </a:p>
        </p:txBody>
      </p:sp>
      <p:grpSp>
        <p:nvGrpSpPr>
          <p:cNvPr id="28" name="Gruppo 27"/>
          <p:cNvGrpSpPr/>
          <p:nvPr/>
        </p:nvGrpSpPr>
        <p:grpSpPr>
          <a:xfrm>
            <a:off x="3152800" y="1412776"/>
            <a:ext cx="2304256" cy="648072"/>
            <a:chOff x="3353106" y="2933237"/>
            <a:chExt cx="2768882" cy="927811"/>
          </a:xfrm>
        </p:grpSpPr>
        <p:grpSp>
          <p:nvGrpSpPr>
            <p:cNvPr id="55" name="Gruppo 54"/>
            <p:cNvGrpSpPr/>
            <p:nvPr/>
          </p:nvGrpSpPr>
          <p:grpSpPr>
            <a:xfrm>
              <a:off x="3393014" y="2933237"/>
              <a:ext cx="234026" cy="504056"/>
              <a:chOff x="7308304" y="2132856"/>
              <a:chExt cx="216024" cy="504056"/>
            </a:xfrm>
          </p:grpSpPr>
          <p:cxnSp>
            <p:nvCxnSpPr>
              <p:cNvPr id="46" name="Connettore 1 45"/>
              <p:cNvCxnSpPr/>
              <p:nvPr/>
            </p:nvCxnSpPr>
            <p:spPr>
              <a:xfrm rot="5400000">
                <a:off x="7056276" y="2384884"/>
                <a:ext cx="504056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ttore 1 46"/>
              <p:cNvCxnSpPr/>
              <p:nvPr/>
            </p:nvCxnSpPr>
            <p:spPr>
              <a:xfrm rot="5400000">
                <a:off x="7272300" y="2384884"/>
                <a:ext cx="504056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ttore 1 48"/>
              <p:cNvCxnSpPr/>
              <p:nvPr/>
            </p:nvCxnSpPr>
            <p:spPr>
              <a:xfrm>
                <a:off x="7308304" y="2636912"/>
                <a:ext cx="216024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1 49"/>
              <p:cNvCxnSpPr/>
              <p:nvPr/>
            </p:nvCxnSpPr>
            <p:spPr>
              <a:xfrm>
                <a:off x="7308304" y="2348880"/>
                <a:ext cx="216024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ttore 1 52"/>
              <p:cNvCxnSpPr/>
              <p:nvPr/>
            </p:nvCxnSpPr>
            <p:spPr>
              <a:xfrm>
                <a:off x="7308304" y="2492896"/>
                <a:ext cx="216024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uppo 55"/>
            <p:cNvGrpSpPr/>
            <p:nvPr/>
          </p:nvGrpSpPr>
          <p:grpSpPr>
            <a:xfrm>
              <a:off x="3982451" y="2933237"/>
              <a:ext cx="234026" cy="504056"/>
              <a:chOff x="7308304" y="2132856"/>
              <a:chExt cx="216024" cy="504056"/>
            </a:xfrm>
          </p:grpSpPr>
          <p:cxnSp>
            <p:nvCxnSpPr>
              <p:cNvPr id="57" name="Connettore 1 56"/>
              <p:cNvCxnSpPr/>
              <p:nvPr/>
            </p:nvCxnSpPr>
            <p:spPr>
              <a:xfrm rot="5400000">
                <a:off x="7056276" y="2384884"/>
                <a:ext cx="504056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ttore 1 57"/>
              <p:cNvCxnSpPr/>
              <p:nvPr/>
            </p:nvCxnSpPr>
            <p:spPr>
              <a:xfrm rot="5400000">
                <a:off x="7272300" y="2384884"/>
                <a:ext cx="504056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ttore 1 58"/>
              <p:cNvCxnSpPr/>
              <p:nvPr/>
            </p:nvCxnSpPr>
            <p:spPr>
              <a:xfrm>
                <a:off x="7308304" y="2636912"/>
                <a:ext cx="216024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ttore 1 59"/>
              <p:cNvCxnSpPr/>
              <p:nvPr/>
            </p:nvCxnSpPr>
            <p:spPr>
              <a:xfrm>
                <a:off x="7308304" y="2348880"/>
                <a:ext cx="216024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ttore 1 60"/>
              <p:cNvCxnSpPr/>
              <p:nvPr/>
            </p:nvCxnSpPr>
            <p:spPr>
              <a:xfrm>
                <a:off x="7308304" y="2492896"/>
                <a:ext cx="216024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CasellaDiTesto 73"/>
            <p:cNvSpPr txBox="1"/>
            <p:nvPr/>
          </p:nvSpPr>
          <p:spPr>
            <a:xfrm>
              <a:off x="3353106" y="349171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mtClean="0"/>
                <a:t>1</a:t>
              </a:r>
              <a:endParaRPr lang="it-IT"/>
            </a:p>
          </p:txBody>
        </p:sp>
        <p:sp>
          <p:nvSpPr>
            <p:cNvPr id="75" name="CasellaDiTesto 74"/>
            <p:cNvSpPr txBox="1"/>
            <p:nvPr/>
          </p:nvSpPr>
          <p:spPr>
            <a:xfrm>
              <a:off x="3928028" y="349004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mtClean="0"/>
                <a:t>2</a:t>
              </a:r>
              <a:endParaRPr lang="it-IT"/>
            </a:p>
          </p:txBody>
        </p:sp>
        <p:grpSp>
          <p:nvGrpSpPr>
            <p:cNvPr id="27" name="Gruppo 26"/>
            <p:cNvGrpSpPr/>
            <p:nvPr/>
          </p:nvGrpSpPr>
          <p:grpSpPr>
            <a:xfrm>
              <a:off x="5817096" y="2933237"/>
              <a:ext cx="304892" cy="908558"/>
              <a:chOff x="5728228" y="2933237"/>
              <a:chExt cx="304892" cy="908558"/>
            </a:xfrm>
          </p:grpSpPr>
          <p:grpSp>
            <p:nvGrpSpPr>
              <p:cNvPr id="62" name="Gruppo 61"/>
              <p:cNvGrpSpPr/>
              <p:nvPr/>
            </p:nvGrpSpPr>
            <p:grpSpPr>
              <a:xfrm>
                <a:off x="5746493" y="2933237"/>
                <a:ext cx="234026" cy="504056"/>
                <a:chOff x="7308304" y="2132856"/>
                <a:chExt cx="216024" cy="504056"/>
              </a:xfrm>
            </p:grpSpPr>
            <p:cxnSp>
              <p:nvCxnSpPr>
                <p:cNvPr id="63" name="Connettore 1 62"/>
                <p:cNvCxnSpPr/>
                <p:nvPr/>
              </p:nvCxnSpPr>
              <p:spPr>
                <a:xfrm rot="5400000">
                  <a:off x="7056276" y="2384884"/>
                  <a:ext cx="504056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ttore 1 63"/>
                <p:cNvCxnSpPr/>
                <p:nvPr/>
              </p:nvCxnSpPr>
              <p:spPr>
                <a:xfrm rot="5400000">
                  <a:off x="7272300" y="2384884"/>
                  <a:ext cx="504056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nettore 1 64"/>
                <p:cNvCxnSpPr/>
                <p:nvPr/>
              </p:nvCxnSpPr>
              <p:spPr>
                <a:xfrm>
                  <a:off x="7308304" y="2636912"/>
                  <a:ext cx="216024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nettore 1 65"/>
                <p:cNvCxnSpPr/>
                <p:nvPr/>
              </p:nvCxnSpPr>
              <p:spPr>
                <a:xfrm>
                  <a:off x="7308304" y="2348880"/>
                  <a:ext cx="216024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ttore 1 66"/>
                <p:cNvCxnSpPr/>
                <p:nvPr/>
              </p:nvCxnSpPr>
              <p:spPr>
                <a:xfrm>
                  <a:off x="7308304" y="2492896"/>
                  <a:ext cx="216024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CasellaDiTesto 75"/>
              <p:cNvSpPr txBox="1"/>
              <p:nvPr/>
            </p:nvSpPr>
            <p:spPr>
              <a:xfrm>
                <a:off x="5728228" y="3472463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mtClean="0"/>
                  <a:t>n</a:t>
                </a:r>
                <a:endParaRPr lang="it-I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7277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515093" y="202630"/>
            <a:ext cx="8915400" cy="850106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Determinization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of </a:t>
            </a:r>
            <a:r>
              <a:rPr lang="it-IT" dirty="0" smtClean="0">
                <a:solidFill>
                  <a:schemeClr val="accent2">
                    <a:lumMod val="50000"/>
                  </a:schemeClr>
                </a:solidFill>
              </a:rPr>
              <a:t>SMPA (1) </a:t>
            </a:r>
            <a:endParaRPr lang="it-IT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1208584" y="1124744"/>
            <a:ext cx="8064896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For an SMPA A </a:t>
            </a:r>
          </a:p>
          <a:p>
            <a:endParaRPr lang="en-US" sz="1200" dirty="0" smtClean="0"/>
          </a:p>
          <a:p>
            <a:r>
              <a:rPr lang="en-US" sz="2400" dirty="0" smtClean="0"/>
              <a:t>construct the LIA A</a:t>
            </a:r>
            <a:r>
              <a:rPr lang="en-US" sz="2400" baseline="-25000" dirty="0" smtClean="0"/>
              <a:t>h</a:t>
            </a:r>
            <a:r>
              <a:rPr lang="en-US" sz="2400" dirty="0" smtClean="0"/>
              <a:t> for each stack h</a:t>
            </a:r>
          </a:p>
          <a:p>
            <a:endParaRPr lang="en-US" sz="1200" dirty="0" smtClean="0"/>
          </a:p>
          <a:p>
            <a:r>
              <a:rPr lang="en-US" sz="2400" dirty="0" smtClean="0"/>
              <a:t>construct D</a:t>
            </a:r>
            <a:r>
              <a:rPr lang="en-US" sz="2400" baseline="-25000" dirty="0" smtClean="0"/>
              <a:t>h </a:t>
            </a:r>
            <a:r>
              <a:rPr lang="en-US" sz="2400" dirty="0" smtClean="0"/>
              <a:t>by </a:t>
            </a:r>
            <a:r>
              <a:rPr lang="en-US" sz="2400" dirty="0" err="1" smtClean="0"/>
              <a:t>determinizing</a:t>
            </a:r>
            <a:r>
              <a:rPr lang="en-US" sz="2400" dirty="0" smtClean="0"/>
              <a:t> each </a:t>
            </a:r>
            <a:r>
              <a:rPr lang="en-US" sz="2400" dirty="0"/>
              <a:t>A</a:t>
            </a:r>
            <a:r>
              <a:rPr lang="en-US" sz="2400" baseline="-25000" dirty="0"/>
              <a:t>h</a:t>
            </a:r>
            <a:r>
              <a:rPr lang="en-US" sz="2400" dirty="0" smtClean="0"/>
              <a:t> as in 				   [</a:t>
            </a:r>
            <a:r>
              <a:rPr lang="en-US" sz="2400" dirty="0" err="1" smtClean="0"/>
              <a:t>Alur-Madhusudan</a:t>
            </a:r>
            <a:r>
              <a:rPr lang="en-US" sz="2400" dirty="0" smtClean="0"/>
              <a:t>, STOC’04]</a:t>
            </a:r>
          </a:p>
          <a:p>
            <a:endParaRPr lang="en-US" sz="1200" dirty="0" smtClean="0"/>
          </a:p>
          <a:p>
            <a:r>
              <a:rPr lang="en-US" sz="2400" dirty="0"/>
              <a:t>c</a:t>
            </a:r>
            <a:r>
              <a:rPr lang="en-US" sz="2400" dirty="0" smtClean="0"/>
              <a:t>onstruct the deterministic SMPA D (equiv. to A)</a:t>
            </a:r>
          </a:p>
          <a:p>
            <a:pPr lvl="1"/>
            <a:r>
              <a:rPr lang="en-US" sz="2400" dirty="0" smtClean="0"/>
              <a:t>cross product of the D</a:t>
            </a:r>
            <a:r>
              <a:rPr lang="en-US" sz="2400" baseline="-25000" dirty="0" smtClean="0"/>
              <a:t>h</a:t>
            </a:r>
            <a:r>
              <a:rPr lang="en-US" sz="2400" dirty="0" smtClean="0"/>
              <a:t>‘s</a:t>
            </a:r>
          </a:p>
          <a:p>
            <a:pPr lvl="1"/>
            <a:r>
              <a:rPr lang="en-US" sz="2400" dirty="0" smtClean="0"/>
              <a:t>parallel </a:t>
            </a:r>
            <a:r>
              <a:rPr lang="en-US" sz="2400" dirty="0"/>
              <a:t>simulation of </a:t>
            </a:r>
            <a:r>
              <a:rPr lang="en-US" sz="2400" dirty="0" smtClean="0"/>
              <a:t>A with </a:t>
            </a:r>
            <a:r>
              <a:rPr lang="en-US" sz="2400" dirty="0"/>
              <a:t>all the generated SMs </a:t>
            </a:r>
            <a:r>
              <a:rPr lang="en-US" sz="2400" dirty="0" smtClean="0"/>
              <a:t>(</a:t>
            </a:r>
            <a:r>
              <a:rPr lang="en-US" sz="2400" dirty="0">
                <a:solidFill>
                  <a:srgbClr val="FF0000"/>
                </a:solidFill>
              </a:rPr>
              <a:t>subset construction</a:t>
            </a:r>
            <a:r>
              <a:rPr lang="en-US" sz="2400" dirty="0"/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6822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515093" y="58614"/>
            <a:ext cx="8915400" cy="850106"/>
          </a:xfrm>
        </p:spPr>
        <p:txBody>
          <a:bodyPr>
            <a:normAutofit/>
          </a:bodyPr>
          <a:lstStyle/>
          <a:p>
            <a:r>
              <a:rPr lang="it-IT" dirty="0" err="1" smtClean="0">
                <a:solidFill>
                  <a:schemeClr val="accent2">
                    <a:lumMod val="50000"/>
                  </a:schemeClr>
                </a:solidFill>
              </a:rPr>
              <a:t>Determinization</a:t>
            </a:r>
            <a:r>
              <a:rPr lang="it-IT" dirty="0" smtClean="0">
                <a:solidFill>
                  <a:schemeClr val="accent2">
                    <a:lumMod val="50000"/>
                  </a:schemeClr>
                </a:solidFill>
              </a:rPr>
              <a:t> of SMPS (2)</a:t>
            </a:r>
            <a:endParaRPr lang="it-IT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776536" y="980728"/>
            <a:ext cx="8424936" cy="5328592"/>
          </a:xfrm>
        </p:spPr>
        <p:txBody>
          <a:bodyPr>
            <a:noAutofit/>
          </a:bodyPr>
          <a:lstStyle/>
          <a:p>
            <a:r>
              <a:rPr lang="it-IT" sz="2400" dirty="0" smtClean="0"/>
              <a:t>a state of D </a:t>
            </a:r>
            <a:r>
              <a:rPr lang="it-IT" sz="2400" dirty="0" err="1" smtClean="0"/>
              <a:t>is</a:t>
            </a:r>
            <a:r>
              <a:rPr lang="it-IT" sz="2400" dirty="0" smtClean="0"/>
              <a:t> of the </a:t>
            </a:r>
            <a:r>
              <a:rPr lang="it-IT" sz="2400" dirty="0" err="1" smtClean="0"/>
              <a:t>form</a:t>
            </a:r>
            <a:r>
              <a:rPr lang="it-IT" sz="2400" dirty="0" smtClean="0"/>
              <a:t>   (h, Q</a:t>
            </a:r>
            <a:r>
              <a:rPr lang="it-IT" sz="2400" baseline="-25000" dirty="0" smtClean="0"/>
              <a:t>1</a:t>
            </a:r>
            <a:r>
              <a:rPr lang="it-IT" sz="2400" dirty="0" smtClean="0"/>
              <a:t>,...,</a:t>
            </a:r>
            <a:r>
              <a:rPr lang="it-IT" sz="2400" dirty="0" err="1" smtClean="0"/>
              <a:t>Q</a:t>
            </a:r>
            <a:r>
              <a:rPr lang="it-IT" sz="2400" baseline="-25000" dirty="0" err="1" smtClean="0"/>
              <a:t>n</a:t>
            </a:r>
            <a:r>
              <a:rPr lang="it-IT" sz="2400" dirty="0" smtClean="0"/>
              <a:t>, </a:t>
            </a:r>
            <a:r>
              <a:rPr lang="it-IT" sz="2800" dirty="0" smtClean="0">
                <a:sym typeface="Symbol"/>
              </a:rPr>
              <a:t></a:t>
            </a:r>
            <a:r>
              <a:rPr lang="it-IT" sz="2400" dirty="0" smtClean="0">
                <a:sym typeface="Symbol"/>
              </a:rPr>
              <a:t>) </a:t>
            </a:r>
            <a:r>
              <a:rPr lang="it-IT" sz="2400" dirty="0" err="1" smtClean="0">
                <a:sym typeface="Symbol"/>
              </a:rPr>
              <a:t>where</a:t>
            </a:r>
            <a:endParaRPr lang="it-IT" sz="2400" dirty="0" smtClean="0">
              <a:sym typeface="Symbol"/>
            </a:endParaRPr>
          </a:p>
          <a:p>
            <a:pPr lvl="1"/>
            <a:r>
              <a:rPr lang="it-IT" sz="2400" dirty="0" smtClean="0">
                <a:sym typeface="Symbol"/>
              </a:rPr>
              <a:t>h </a:t>
            </a:r>
            <a:r>
              <a:rPr lang="it-IT" sz="2400" dirty="0" err="1" smtClean="0">
                <a:sym typeface="Symbol"/>
              </a:rPr>
              <a:t>is</a:t>
            </a:r>
            <a:r>
              <a:rPr lang="it-IT" sz="2400" dirty="0" smtClean="0">
                <a:sym typeface="Symbol"/>
              </a:rPr>
              <a:t> the </a:t>
            </a:r>
            <a:r>
              <a:rPr lang="it-IT" sz="2400" dirty="0" err="1" smtClean="0">
                <a:sym typeface="Symbol"/>
              </a:rPr>
              <a:t>current</a:t>
            </a:r>
            <a:r>
              <a:rPr lang="it-IT" sz="2400" dirty="0" smtClean="0">
                <a:sym typeface="Symbol"/>
              </a:rPr>
              <a:t> </a:t>
            </a:r>
            <a:r>
              <a:rPr lang="it-IT" sz="2400" dirty="0" err="1" smtClean="0">
                <a:sym typeface="Symbol"/>
              </a:rPr>
              <a:t>stack</a:t>
            </a:r>
            <a:endParaRPr lang="it-IT" sz="2400" dirty="0" smtClean="0">
              <a:sym typeface="Symbol"/>
            </a:endParaRPr>
          </a:p>
          <a:p>
            <a:pPr lvl="1"/>
            <a:r>
              <a:rPr lang="it-IT" sz="2400" dirty="0" smtClean="0"/>
              <a:t>Q</a:t>
            </a:r>
            <a:r>
              <a:rPr lang="it-IT" sz="2400" baseline="-25000" dirty="0" smtClean="0"/>
              <a:t>1</a:t>
            </a:r>
            <a:r>
              <a:rPr lang="it-IT" sz="2400" dirty="0" smtClean="0"/>
              <a:t>,...,</a:t>
            </a:r>
            <a:r>
              <a:rPr lang="it-IT" sz="2400" dirty="0" err="1" smtClean="0"/>
              <a:t>Q</a:t>
            </a:r>
            <a:r>
              <a:rPr lang="it-IT" sz="2400" baseline="-25000" dirty="0" err="1" smtClean="0"/>
              <a:t>n</a:t>
            </a:r>
            <a:r>
              <a:rPr lang="it-IT" sz="2400" baseline="-250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a state of the cross </a:t>
            </a:r>
            <a:r>
              <a:rPr lang="it-IT" sz="2400" dirty="0" err="1" smtClean="0"/>
              <a:t>product</a:t>
            </a:r>
            <a:endParaRPr lang="it-IT" sz="2400" dirty="0" smtClean="0"/>
          </a:p>
          <a:p>
            <a:pPr lvl="1"/>
            <a:r>
              <a:rPr lang="it-IT" dirty="0" smtClean="0">
                <a:sym typeface="Symbol"/>
              </a:rPr>
              <a:t></a:t>
            </a:r>
            <a:r>
              <a:rPr lang="it-IT" sz="2400" dirty="0" smtClean="0">
                <a:sym typeface="Symbol"/>
              </a:rPr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a set of </a:t>
            </a:r>
            <a:r>
              <a:rPr lang="it-IT" sz="2400" dirty="0" err="1" smtClean="0"/>
              <a:t>switching</a:t>
            </a:r>
            <a:r>
              <a:rPr lang="it-IT" sz="2400" dirty="0" smtClean="0"/>
              <a:t> </a:t>
            </a:r>
            <a:r>
              <a:rPr lang="it-IT" sz="2400" dirty="0" err="1" smtClean="0"/>
              <a:t>masks</a:t>
            </a:r>
            <a:endParaRPr lang="en-US" sz="2400" dirty="0" smtClean="0"/>
          </a:p>
          <a:p>
            <a:endParaRPr lang="it-IT" sz="1400" dirty="0" smtClean="0"/>
          </a:p>
          <a:p>
            <a:r>
              <a:rPr lang="en-US" sz="2400" dirty="0" smtClean="0"/>
              <a:t>within </a:t>
            </a:r>
            <a:r>
              <a:rPr lang="en-US" sz="2400" dirty="0"/>
              <a:t>a context of stack </a:t>
            </a:r>
            <a:r>
              <a:rPr lang="en-US" sz="2400" dirty="0" smtClean="0"/>
              <a:t>h,  D simulates D</a:t>
            </a:r>
            <a:r>
              <a:rPr lang="en-US" sz="2400" baseline="-25000" dirty="0" smtClean="0"/>
              <a:t>h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(the </a:t>
            </a:r>
            <a:r>
              <a:rPr lang="it-IT" sz="2400" dirty="0" err="1" smtClean="0"/>
              <a:t>Q</a:t>
            </a:r>
            <a:r>
              <a:rPr lang="it-IT" sz="2400" baseline="-25000" dirty="0" err="1" smtClean="0"/>
              <a:t>h</a:t>
            </a:r>
            <a:r>
              <a:rPr lang="en-US" sz="2400" dirty="0" smtClean="0"/>
              <a:t>–component and all the switching masks in </a:t>
            </a:r>
            <a:r>
              <a:rPr lang="it-IT" sz="2400" dirty="0" smtClean="0">
                <a:sym typeface="Symbol"/>
              </a:rPr>
              <a:t> </a:t>
            </a:r>
            <a:r>
              <a:rPr lang="it-IT" sz="2400" dirty="0" err="1">
                <a:sym typeface="Symbol"/>
              </a:rPr>
              <a:t>gets</a:t>
            </a:r>
            <a:r>
              <a:rPr lang="it-IT" sz="2400" dirty="0">
                <a:sym typeface="Symbol"/>
              </a:rPr>
              <a:t> </a:t>
            </a:r>
            <a:r>
              <a:rPr lang="it-IT" sz="2400" dirty="0" err="1">
                <a:sym typeface="Symbol"/>
              </a:rPr>
              <a:t>updated</a:t>
            </a:r>
            <a:r>
              <a:rPr lang="it-IT" sz="2400" dirty="0">
                <a:sym typeface="Symbol"/>
              </a:rPr>
              <a:t> </a:t>
            </a:r>
            <a:r>
              <a:rPr lang="it-IT" sz="2400" dirty="0" err="1">
                <a:sym typeface="Symbol"/>
              </a:rPr>
              <a:t>accordingly</a:t>
            </a:r>
            <a:r>
              <a:rPr lang="it-IT" sz="2400" dirty="0">
                <a:sym typeface="Symbol"/>
              </a:rPr>
              <a:t>) </a:t>
            </a:r>
            <a:r>
              <a:rPr lang="en-US" sz="2400" dirty="0"/>
              <a:t>  </a:t>
            </a:r>
            <a:endParaRPr lang="en-US" sz="2400" dirty="0" smtClean="0"/>
          </a:p>
          <a:p>
            <a:pPr marL="457200" lvl="1" indent="0">
              <a:buNone/>
            </a:pPr>
            <a:endParaRPr lang="en-US" sz="1400" dirty="0"/>
          </a:p>
          <a:p>
            <a:r>
              <a:rPr lang="it-IT" sz="2400" dirty="0"/>
              <a:t>on </a:t>
            </a:r>
            <a:r>
              <a:rPr lang="en-US" sz="2400" dirty="0"/>
              <a:t>context-switching</a:t>
            </a:r>
            <a:r>
              <a:rPr lang="it-IT" sz="2400" dirty="0"/>
              <a:t> from </a:t>
            </a:r>
            <a:r>
              <a:rPr lang="en-US" sz="2400" dirty="0"/>
              <a:t>stack</a:t>
            </a:r>
            <a:r>
              <a:rPr lang="it-IT" sz="2400" dirty="0"/>
              <a:t> </a:t>
            </a:r>
            <a:r>
              <a:rPr lang="it-IT" sz="2400" dirty="0">
                <a:solidFill>
                  <a:srgbClr val="CC3399"/>
                </a:solidFill>
              </a:rPr>
              <a:t>h</a:t>
            </a:r>
            <a:r>
              <a:rPr lang="it-IT" sz="2400" dirty="0"/>
              <a:t> to </a:t>
            </a:r>
            <a:r>
              <a:rPr lang="en-US" sz="2400" dirty="0"/>
              <a:t>stack</a:t>
            </a:r>
            <a:r>
              <a:rPr lang="it-IT" sz="2400" dirty="0"/>
              <a:t> </a:t>
            </a:r>
            <a:r>
              <a:rPr lang="it-IT" sz="2400" dirty="0">
                <a:solidFill>
                  <a:srgbClr val="CC3399"/>
                </a:solidFill>
              </a:rPr>
              <a:t>i</a:t>
            </a:r>
            <a:r>
              <a:rPr lang="it-IT" sz="2400" dirty="0"/>
              <a:t> (a call/</a:t>
            </a:r>
            <a:r>
              <a:rPr lang="it-IT" sz="2400" dirty="0" err="1"/>
              <a:t>return</a:t>
            </a:r>
            <a:r>
              <a:rPr lang="it-IT" sz="2400" dirty="0"/>
              <a:t> of </a:t>
            </a:r>
            <a:r>
              <a:rPr lang="it-IT" sz="2400" dirty="0" err="1"/>
              <a:t>stack</a:t>
            </a:r>
            <a:r>
              <a:rPr lang="it-IT" sz="2400" dirty="0"/>
              <a:t> </a:t>
            </a:r>
            <a:r>
              <a:rPr lang="it-IT" sz="2400" dirty="0">
                <a:solidFill>
                  <a:srgbClr val="CC3399"/>
                </a:solidFill>
              </a:rPr>
              <a:t>i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read</a:t>
            </a:r>
            <a:r>
              <a:rPr lang="it-IT" sz="2400" dirty="0" smtClean="0"/>
              <a:t>), </a:t>
            </a:r>
            <a:r>
              <a:rPr lang="en-US" sz="2400" dirty="0"/>
              <a:t>D simulates in parallel </a:t>
            </a:r>
          </a:p>
          <a:p>
            <a:pPr lvl="1"/>
            <a:r>
              <a:rPr lang="en-US" sz="2400" dirty="0"/>
              <a:t>D</a:t>
            </a:r>
            <a:r>
              <a:rPr lang="en-US" sz="2400" baseline="-25000" dirty="0"/>
              <a:t>h</a:t>
            </a:r>
            <a:r>
              <a:rPr lang="en-US" sz="2400" dirty="0"/>
              <a:t> on either </a:t>
            </a:r>
            <a:r>
              <a:rPr lang="en-US" sz="2000" dirty="0" smtClean="0"/>
              <a:t>#</a:t>
            </a:r>
            <a:r>
              <a:rPr lang="en-US" sz="2400" dirty="0" smtClean="0"/>
              <a:t> or </a:t>
            </a:r>
            <a:r>
              <a:rPr lang="it-IT" sz="2400" b="1" dirty="0">
                <a:sym typeface="Symbol"/>
              </a:rPr>
              <a:t></a:t>
            </a:r>
            <a:endParaRPr lang="en-US" sz="2400" dirty="0"/>
          </a:p>
          <a:p>
            <a:pPr lvl="1"/>
            <a:r>
              <a:rPr lang="en-US" sz="2400" dirty="0"/>
              <a:t>D</a:t>
            </a:r>
            <a:r>
              <a:rPr lang="en-US" sz="2400" baseline="-25000" dirty="0"/>
              <a:t>i</a:t>
            </a:r>
            <a:r>
              <a:rPr lang="en-US" sz="2400" dirty="0"/>
              <a:t> on the input symbol</a:t>
            </a:r>
          </a:p>
          <a:p>
            <a:endParaRPr lang="it-IT" sz="2400" dirty="0" smtClean="0"/>
          </a:p>
        </p:txBody>
      </p:sp>
      <p:sp>
        <p:nvSpPr>
          <p:cNvPr id="2" name="Rettangolo 1"/>
          <p:cNvSpPr/>
          <p:nvPr/>
        </p:nvSpPr>
        <p:spPr>
          <a:xfrm>
            <a:off x="1928664" y="3212976"/>
            <a:ext cx="6336704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the </a:t>
            </a:r>
            <a:r>
              <a:rPr lang="en-US" sz="2800" dirty="0"/>
              <a:t>size</a:t>
            </a:r>
            <a:r>
              <a:rPr lang="it-IT" sz="2800" dirty="0"/>
              <a:t> of D </a:t>
            </a:r>
            <a:r>
              <a:rPr lang="en-US" sz="2800" dirty="0"/>
              <a:t>is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C00000"/>
                </a:solidFill>
              </a:rPr>
              <a:t>exp</a:t>
            </a:r>
            <a:r>
              <a:rPr lang="en-US" sz="2800" dirty="0"/>
              <a:t> </a:t>
            </a:r>
            <a:r>
              <a:rPr lang="it-IT" sz="2800" dirty="0"/>
              <a:t>in the </a:t>
            </a:r>
            <a:r>
              <a:rPr lang="en-US" sz="2800" dirty="0"/>
              <a:t>size</a:t>
            </a:r>
            <a:r>
              <a:rPr lang="it-IT" sz="2800" dirty="0"/>
              <a:t> of </a:t>
            </a:r>
            <a:r>
              <a:rPr lang="it-IT" sz="2800" dirty="0">
                <a:solidFill>
                  <a:srgbClr val="C00000"/>
                </a:solidFill>
              </a:rPr>
              <a:t>A</a:t>
            </a:r>
            <a:r>
              <a:rPr lang="it-IT" sz="2800" dirty="0"/>
              <a:t> and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</a:rPr>
              <a:t>2exp</a:t>
            </a:r>
            <a:r>
              <a:rPr lang="en-US" sz="2800" dirty="0"/>
              <a:t> in the number of </a:t>
            </a:r>
            <a:r>
              <a:rPr lang="en-US" sz="2800" dirty="0">
                <a:solidFill>
                  <a:srgbClr val="C00000"/>
                </a:solidFill>
              </a:rPr>
              <a:t>stacks</a:t>
            </a:r>
            <a:r>
              <a:rPr lang="en-US" sz="2800" dirty="0"/>
              <a:t> and the bound </a:t>
            </a:r>
            <a:r>
              <a:rPr lang="it-IT" sz="2800" dirty="0">
                <a:solidFill>
                  <a:srgbClr val="C00000"/>
                </a:solidFill>
              </a:rPr>
              <a:t>k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096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/>
          <p:cNvSpPr/>
          <p:nvPr/>
        </p:nvSpPr>
        <p:spPr>
          <a:xfrm>
            <a:off x="776536" y="1196752"/>
            <a:ext cx="8568952" cy="540060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560512" y="116632"/>
            <a:ext cx="8915400" cy="1143000"/>
          </a:xfrm>
        </p:spPr>
        <p:txBody>
          <a:bodyPr/>
          <a:lstStyle/>
          <a:p>
            <a:r>
              <a:rPr lang="it-IT" dirty="0" err="1" smtClean="0">
                <a:solidFill>
                  <a:schemeClr val="accent2">
                    <a:lumMod val="50000"/>
                  </a:schemeClr>
                </a:solidFill>
              </a:rPr>
              <a:t>Comparisons</a:t>
            </a:r>
            <a:endParaRPr lang="it-IT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Ovale 7"/>
          <p:cNvSpPr/>
          <p:nvPr/>
        </p:nvSpPr>
        <p:spPr>
          <a:xfrm>
            <a:off x="2947314" y="3115568"/>
            <a:ext cx="4741990" cy="22322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scene3d>
            <a:camera prst="orthographicFront">
              <a:rot lat="0" lon="0" rev="19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/>
          <p:cNvSpPr/>
          <p:nvPr/>
        </p:nvSpPr>
        <p:spPr>
          <a:xfrm>
            <a:off x="859082" y="2567102"/>
            <a:ext cx="5030022" cy="2302058"/>
          </a:xfrm>
          <a:prstGeom prst="ellipse">
            <a:avLst/>
          </a:prstGeom>
          <a:solidFill>
            <a:schemeClr val="accent6">
              <a:lumMod val="60000"/>
              <a:lumOff val="40000"/>
              <a:alpha val="3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/>
          <p:cNvSpPr/>
          <p:nvPr/>
        </p:nvSpPr>
        <p:spPr>
          <a:xfrm>
            <a:off x="3152800" y="2924944"/>
            <a:ext cx="2664296" cy="129089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  <a:scene3d>
            <a:camera prst="orthographicFront">
              <a:rot lat="0" lon="0" rev="203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e 18"/>
          <p:cNvSpPr/>
          <p:nvPr/>
        </p:nvSpPr>
        <p:spPr>
          <a:xfrm>
            <a:off x="3944888" y="2132856"/>
            <a:ext cx="3802597" cy="1872208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 w="38100">
            <a:solidFill>
              <a:schemeClr val="tx1"/>
            </a:solidFill>
          </a:ln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sellaDiTesto 11"/>
          <p:cNvSpPr txBox="1"/>
          <p:nvPr/>
        </p:nvSpPr>
        <p:spPr>
          <a:xfrm>
            <a:off x="3152800" y="1383159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CSL</a:t>
            </a:r>
            <a:endParaRPr lang="en-US" sz="28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848544" y="3388930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cap="small" dirty="0" err="1" smtClean="0">
                <a:solidFill>
                  <a:srgbClr val="C00000"/>
                </a:solidFill>
              </a:rPr>
              <a:t>Smvpl</a:t>
            </a:r>
            <a:endParaRPr lang="en-US" sz="2000" b="1" cap="small" dirty="0">
              <a:solidFill>
                <a:srgbClr val="C00000"/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3224808" y="2780928"/>
            <a:ext cx="12458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cap="small" dirty="0" smtClean="0">
                <a:solidFill>
                  <a:srgbClr val="C00000"/>
                </a:solidFill>
              </a:rPr>
              <a:t> </a:t>
            </a:r>
            <a:r>
              <a:rPr lang="en-US" sz="1000" b="1" cap="small" dirty="0" smtClean="0">
                <a:solidFill>
                  <a:srgbClr val="C00000"/>
                </a:solidFill>
              </a:rPr>
              <a:t> </a:t>
            </a:r>
            <a:r>
              <a:rPr lang="en-US" sz="2400" b="1" cap="small" dirty="0" err="1" smtClean="0">
                <a:solidFill>
                  <a:srgbClr val="C00000"/>
                </a:solidFill>
              </a:rPr>
              <a:t>Rmvpl</a:t>
            </a:r>
            <a:endParaRPr lang="en-US" sz="2400" b="1" cap="small" dirty="0" smtClean="0">
              <a:solidFill>
                <a:srgbClr val="C00000"/>
              </a:solidFill>
            </a:endParaRPr>
          </a:p>
          <a:p>
            <a:r>
              <a:rPr lang="en-US" sz="1600" cap="small" dirty="0" smtClean="0"/>
              <a:t>[LPM10]</a:t>
            </a:r>
            <a:endParaRPr lang="en-US" cap="small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5817096" y="4521314"/>
            <a:ext cx="1000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cap="small" dirty="0" err="1" smtClean="0"/>
              <a:t>Pmvpl</a:t>
            </a:r>
            <a:endParaRPr lang="en-US" sz="2400" b="1" cap="small" dirty="0" smtClean="0"/>
          </a:p>
          <a:p>
            <a:r>
              <a:rPr lang="en-US" sz="1600" cap="small" dirty="0" smtClean="0"/>
              <a:t>[LMP07]</a:t>
            </a:r>
            <a:endParaRPr lang="en-US" sz="2000" cap="small" dirty="0"/>
          </a:p>
        </p:txBody>
      </p:sp>
      <p:grpSp>
        <p:nvGrpSpPr>
          <p:cNvPr id="2" name="Gruppo 1"/>
          <p:cNvGrpSpPr/>
          <p:nvPr/>
        </p:nvGrpSpPr>
        <p:grpSpPr>
          <a:xfrm>
            <a:off x="4298981" y="3290234"/>
            <a:ext cx="942057" cy="925606"/>
            <a:chOff x="4993995" y="6171428"/>
            <a:chExt cx="1040209" cy="930855"/>
          </a:xfrm>
        </p:grpSpPr>
        <p:sp>
          <p:nvSpPr>
            <p:cNvPr id="18" name="Ovale 17"/>
            <p:cNvSpPr/>
            <p:nvPr/>
          </p:nvSpPr>
          <p:spPr>
            <a:xfrm>
              <a:off x="4993995" y="6171428"/>
              <a:ext cx="1040209" cy="93085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asellaDiTesto 16"/>
            <p:cNvSpPr txBox="1"/>
            <p:nvPr/>
          </p:nvSpPr>
          <p:spPr>
            <a:xfrm>
              <a:off x="5000563" y="6238565"/>
              <a:ext cx="1016345" cy="711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 </a:t>
              </a:r>
              <a:r>
                <a:rPr lang="en-US" sz="1050" dirty="0" smtClean="0"/>
                <a:t> </a:t>
              </a:r>
              <a:r>
                <a:rPr lang="en-US" sz="2400" b="1" dirty="0" smtClean="0">
                  <a:solidFill>
                    <a:srgbClr val="C00000"/>
                  </a:solidFill>
                </a:rPr>
                <a:t>VPL</a:t>
              </a:r>
            </a:p>
            <a:p>
              <a:r>
                <a:rPr lang="en-US" sz="1600" dirty="0" smtClean="0"/>
                <a:t>[AM04]</a:t>
              </a:r>
              <a:endParaRPr lang="en-US" dirty="0"/>
            </a:p>
          </p:txBody>
        </p:sp>
      </p:grpSp>
      <p:sp>
        <p:nvSpPr>
          <p:cNvPr id="16" name="CasellaDiTesto 15"/>
          <p:cNvSpPr txBox="1"/>
          <p:nvPr/>
        </p:nvSpPr>
        <p:spPr>
          <a:xfrm>
            <a:off x="5889104" y="1988840"/>
            <a:ext cx="10887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cap="small" dirty="0" err="1" smtClean="0"/>
              <a:t>Omvpl</a:t>
            </a:r>
            <a:endParaRPr lang="en-US" sz="2400" b="1" cap="small" dirty="0" smtClean="0"/>
          </a:p>
          <a:p>
            <a:r>
              <a:rPr lang="en-US" sz="1600" cap="small" dirty="0" smtClean="0"/>
              <a:t>[BCCC96]</a:t>
            </a:r>
          </a:p>
          <a:p>
            <a:r>
              <a:rPr lang="en-US" sz="1600" cap="small" dirty="0" smtClean="0"/>
              <a:t>[MCP07]</a:t>
            </a:r>
          </a:p>
          <a:p>
            <a:r>
              <a:rPr lang="en-US" sz="1600" cap="small" dirty="0" smtClean="0"/>
              <a:t>[ABH08]</a:t>
            </a:r>
            <a:endParaRPr lang="en-US" sz="1400" cap="small" dirty="0"/>
          </a:p>
        </p:txBody>
      </p:sp>
      <p:sp>
        <p:nvSpPr>
          <p:cNvPr id="20" name="Ovale 19"/>
          <p:cNvSpPr/>
          <p:nvPr/>
        </p:nvSpPr>
        <p:spPr>
          <a:xfrm>
            <a:off x="2144688" y="3862146"/>
            <a:ext cx="3672408" cy="1655086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sellaDiTesto 20"/>
          <p:cNvSpPr txBox="1"/>
          <p:nvPr/>
        </p:nvSpPr>
        <p:spPr>
          <a:xfrm>
            <a:off x="2720752" y="5775647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CFL</a:t>
            </a:r>
            <a:endParaRPr lang="en-US" sz="2400" dirty="0"/>
          </a:p>
        </p:txBody>
      </p:sp>
      <p:sp>
        <p:nvSpPr>
          <p:cNvPr id="22" name="Ovale 21"/>
          <p:cNvSpPr/>
          <p:nvPr/>
        </p:nvSpPr>
        <p:spPr>
          <a:xfrm>
            <a:off x="2551336" y="3827140"/>
            <a:ext cx="3168352" cy="137714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sellaDiTesto 22"/>
          <p:cNvSpPr txBox="1"/>
          <p:nvPr/>
        </p:nvSpPr>
        <p:spPr>
          <a:xfrm>
            <a:off x="3080792" y="5013176"/>
            <a:ext cx="950901" cy="461665"/>
          </a:xfrm>
          <a:prstGeom prst="rect">
            <a:avLst/>
          </a:prstGeom>
          <a:noFill/>
          <a:scene3d>
            <a:camera prst="orthographicFront">
              <a:rot lat="0" lon="0" rev="19199999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400" dirty="0" smtClean="0"/>
              <a:t>DCFL</a:t>
            </a:r>
            <a:endParaRPr lang="en-US" sz="2800" dirty="0"/>
          </a:p>
        </p:txBody>
      </p:sp>
      <p:sp>
        <p:nvSpPr>
          <p:cNvPr id="3" name="Ovale 2"/>
          <p:cNvSpPr/>
          <p:nvPr/>
        </p:nvSpPr>
        <p:spPr>
          <a:xfrm>
            <a:off x="3008784" y="1484784"/>
            <a:ext cx="6019869" cy="4392488"/>
          </a:xfrm>
          <a:prstGeom prst="ellips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/>
          <p:cNvSpPr txBox="1"/>
          <p:nvPr/>
        </p:nvSpPr>
        <p:spPr>
          <a:xfrm>
            <a:off x="7615068" y="3399383"/>
            <a:ext cx="1051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cap="small" dirty="0" err="1" smtClean="0"/>
              <a:t>Tmvpl</a:t>
            </a:r>
            <a:endParaRPr lang="en-US" sz="2400" b="1" cap="small" dirty="0" smtClean="0"/>
          </a:p>
          <a:p>
            <a:r>
              <a:rPr lang="en-US" sz="1600" cap="small" dirty="0" smtClean="0"/>
              <a:t>[LNP14]</a:t>
            </a:r>
            <a:endParaRPr lang="en-US" sz="1400" cap="small" dirty="0"/>
          </a:p>
        </p:txBody>
      </p:sp>
    </p:spTree>
    <p:extLst>
      <p:ext uri="{BB962C8B-B14F-4D97-AF65-F5344CB8AC3E}">
        <p14:creationId xmlns:p14="http://schemas.microsoft.com/office/powerpoint/2010/main" val="296434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9" grpId="0" animBg="1"/>
      <p:bldP spid="13" grpId="0"/>
      <p:bldP spid="14" grpId="0"/>
      <p:bldP spid="15" grpId="0"/>
      <p:bldP spid="16" grpId="0"/>
      <p:bldP spid="3" grpId="0" animBg="1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8504" y="-243408"/>
            <a:ext cx="8915400" cy="1143001"/>
          </a:xfrm>
        </p:spPr>
        <p:txBody>
          <a:bodyPr anchor="b">
            <a:normAutofit/>
          </a:bodyPr>
          <a:lstStyle/>
          <a:p>
            <a:r>
              <a:rPr lang="en-US" smtClean="0">
                <a:solidFill>
                  <a:schemeClr val="accent2">
                    <a:lumMod val="50000"/>
                  </a:schemeClr>
                </a:solidFill>
              </a:rPr>
              <a:t>Decision Problems</a:t>
            </a:r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16" y="1620285"/>
            <a:ext cx="8496944" cy="425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sellaDiTesto 1"/>
          <p:cNvSpPr txBox="1"/>
          <p:nvPr/>
        </p:nvSpPr>
        <p:spPr>
          <a:xfrm>
            <a:off x="344488" y="2512055"/>
            <a:ext cx="1167307" cy="3293209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</a:rPr>
              <a:t>VPL</a:t>
            </a:r>
          </a:p>
          <a:p>
            <a:r>
              <a:rPr lang="it-IT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</a:rPr>
              <a:t>CFL</a:t>
            </a:r>
          </a:p>
          <a:p>
            <a:r>
              <a:rPr lang="en-US" sz="2600" cap="smal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</a:rPr>
              <a:t>Rmvpl</a:t>
            </a:r>
            <a:endParaRPr lang="en-US" sz="2600" cap="small" dirty="0">
              <a:solidFill>
                <a:schemeClr val="tx1">
                  <a:lumMod val="75000"/>
                  <a:lumOff val="25000"/>
                </a:schemeClr>
              </a:solidFill>
              <a:latin typeface="Times" panose="02020603050405020304" pitchFamily="18" charset="0"/>
            </a:endParaRPr>
          </a:p>
          <a:p>
            <a:r>
              <a:rPr lang="en-US" sz="2600" cap="small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</a:rPr>
              <a:t>Smvpl</a:t>
            </a:r>
            <a:endParaRPr lang="en-US" sz="2600" cap="small" dirty="0">
              <a:solidFill>
                <a:schemeClr val="tx1">
                  <a:lumMod val="75000"/>
                  <a:lumOff val="25000"/>
                </a:schemeClr>
              </a:solidFill>
              <a:latin typeface="Times" panose="02020603050405020304" pitchFamily="18" charset="0"/>
            </a:endParaRPr>
          </a:p>
          <a:p>
            <a:r>
              <a:rPr lang="en-US" sz="2600" cap="small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</a:rPr>
              <a:t>Tmvpl</a:t>
            </a:r>
            <a:endParaRPr lang="en-US" sz="2600" cap="small" dirty="0" smtClean="0">
              <a:solidFill>
                <a:schemeClr val="tx1">
                  <a:lumMod val="75000"/>
                  <a:lumOff val="25000"/>
                </a:schemeClr>
              </a:solidFill>
              <a:latin typeface="Times" panose="02020603050405020304" pitchFamily="18" charset="0"/>
            </a:endParaRPr>
          </a:p>
          <a:p>
            <a:r>
              <a:rPr lang="en-US" sz="2600" cap="small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</a:rPr>
              <a:t>Pmvpl</a:t>
            </a:r>
            <a:endParaRPr lang="en-US" sz="2600" cap="small" dirty="0">
              <a:solidFill>
                <a:schemeClr val="tx1">
                  <a:lumMod val="75000"/>
                  <a:lumOff val="25000"/>
                </a:schemeClr>
              </a:solidFill>
              <a:latin typeface="Times" panose="02020603050405020304" pitchFamily="18" charset="0"/>
            </a:endParaRPr>
          </a:p>
          <a:p>
            <a:r>
              <a:rPr lang="en-US" sz="2600" cap="small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</a:rPr>
              <a:t>Omvpl</a:t>
            </a:r>
            <a:endParaRPr lang="en-US" sz="2600" cap="small" dirty="0">
              <a:solidFill>
                <a:schemeClr val="tx1">
                  <a:lumMod val="75000"/>
                  <a:lumOff val="25000"/>
                </a:schemeClr>
              </a:solidFill>
              <a:latin typeface="Times" panose="02020603050405020304" pitchFamily="18" charset="0"/>
            </a:endParaRPr>
          </a:p>
          <a:p>
            <a:r>
              <a:rPr lang="en-US" sz="2600" cap="sm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</a:rPr>
              <a:t>CSL</a:t>
            </a:r>
            <a:endParaRPr lang="en-US" sz="2600" cap="small" dirty="0">
              <a:solidFill>
                <a:schemeClr val="tx1">
                  <a:lumMod val="75000"/>
                  <a:lumOff val="25000"/>
                </a:schemeClr>
              </a:solidFill>
              <a:latin typeface="Times" panose="02020603050405020304" pitchFamily="18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216024" y="3748778"/>
            <a:ext cx="9705528" cy="409881"/>
          </a:xfrm>
          <a:prstGeom prst="rect">
            <a:avLst/>
          </a:prstGeom>
          <a:solidFill>
            <a:schemeClr val="accent1">
              <a:lumMod val="40000"/>
              <a:lumOff val="60000"/>
              <a:alpha val="23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6657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7339" y="-315913"/>
            <a:ext cx="8915400" cy="1143001"/>
          </a:xfrm>
        </p:spPr>
        <p:txBody>
          <a:bodyPr anchor="b"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Conclusions</a:t>
            </a:r>
            <a:endParaRPr lang="en-US" cap="smal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0552" y="1196752"/>
            <a:ext cx="8202115" cy="4968552"/>
          </a:xfrm>
        </p:spPr>
        <p:txBody>
          <a:bodyPr>
            <a:noAutofit/>
          </a:bodyPr>
          <a:lstStyle/>
          <a:p>
            <a:r>
              <a:rPr lang="en-US" sz="2400" cap="small" dirty="0" err="1" smtClean="0"/>
              <a:t>Smvpl</a:t>
            </a:r>
            <a:r>
              <a:rPr lang="en-US" sz="2400" cap="sm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smtClean="0"/>
              <a:t>form a robust theory of visibly languages</a:t>
            </a:r>
          </a:p>
          <a:p>
            <a:pPr marL="457200" lvl="1" indent="0">
              <a:buNone/>
            </a:pPr>
            <a:r>
              <a:rPr lang="en-US" sz="2400" dirty="0" smtClean="0"/>
              <a:t>(the largest among those closed under </a:t>
            </a:r>
            <a:r>
              <a:rPr lang="en-US" sz="2400" dirty="0" err="1" smtClean="0"/>
              <a:t>determinization</a:t>
            </a:r>
            <a:r>
              <a:rPr lang="en-US" sz="2400" dirty="0" smtClean="0"/>
              <a:t>)</a:t>
            </a:r>
          </a:p>
          <a:p>
            <a:endParaRPr lang="en-US" sz="800" dirty="0" smtClean="0"/>
          </a:p>
          <a:p>
            <a:r>
              <a:rPr lang="en-US" sz="2400" dirty="0" err="1" smtClean="0"/>
              <a:t>Sequentialization</a:t>
            </a:r>
            <a:r>
              <a:rPr lang="en-US" sz="2400" dirty="0"/>
              <a:t> </a:t>
            </a:r>
            <a:r>
              <a:rPr lang="en-US" sz="2400" dirty="0" smtClean="0"/>
              <a:t>is nice for analysis purposes</a:t>
            </a:r>
          </a:p>
          <a:p>
            <a:pPr lvl="1"/>
            <a:r>
              <a:rPr lang="en-US" sz="2400" dirty="0" smtClean="0"/>
              <a:t>Computations of MPA can be analyzed via computations of PDA</a:t>
            </a:r>
          </a:p>
          <a:p>
            <a:pPr lvl="1"/>
            <a:r>
              <a:rPr lang="en-US" sz="2400" dirty="0"/>
              <a:t>u</a:t>
            </a:r>
            <a:r>
              <a:rPr lang="en-US" sz="2400" dirty="0" smtClean="0"/>
              <a:t>sed in software verification</a:t>
            </a:r>
            <a:endParaRPr lang="en-US" sz="1000" dirty="0" smtClean="0"/>
          </a:p>
          <a:p>
            <a:endParaRPr lang="en-US" sz="11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Scope-bounded words meaningfully extends to </a:t>
            </a:r>
            <a:r>
              <a:rPr lang="en-US" sz="2400" dirty="0">
                <a:sym typeface="Symbol" pitchFamily="18" charset="2"/>
              </a:rPr>
              <a:t></a:t>
            </a:r>
            <a:r>
              <a:rPr lang="en-US" sz="2400" dirty="0"/>
              <a:t>–words</a:t>
            </a:r>
          </a:p>
          <a:p>
            <a:pPr lvl="1"/>
            <a:r>
              <a:rPr lang="en-US" sz="2400" dirty="0" smtClean="0"/>
              <a:t>Describe infinite on-going interaction among different threads</a:t>
            </a:r>
            <a:endParaRPr lang="en-US" sz="2400" dirty="0"/>
          </a:p>
          <a:p>
            <a:pPr marL="469900" indent="-469900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60960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92211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Theory on infinite words?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1352600" y="1628800"/>
            <a:ext cx="7992888" cy="4032448"/>
          </a:xfrm>
        </p:spPr>
        <p:txBody>
          <a:bodyPr>
            <a:no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Little it is known on MPS over </a:t>
            </a:r>
            <a:r>
              <a:rPr lang="en-US" sz="2400" dirty="0">
                <a:sym typeface="Symbol" pitchFamily="18" charset="2"/>
              </a:rPr>
              <a:t></a:t>
            </a:r>
            <a:r>
              <a:rPr lang="en-US" sz="2400" dirty="0" smtClean="0"/>
              <a:t>–words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1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>
                <a:sym typeface="Symbol"/>
              </a:rPr>
              <a:t>visibly pushdown </a:t>
            </a:r>
            <a:r>
              <a:rPr lang="en-US" sz="2400" dirty="0" err="1" smtClean="0">
                <a:sym typeface="Symbol"/>
              </a:rPr>
              <a:t>Büchi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smtClean="0"/>
              <a:t>automata </a:t>
            </a:r>
          </a:p>
          <a:p>
            <a:pPr marL="0" lvl="1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                              [</a:t>
            </a:r>
            <a:r>
              <a:rPr lang="en-US" sz="2400" dirty="0" err="1" smtClean="0"/>
              <a:t>Alur-Madhusudan,J</a:t>
            </a:r>
            <a:r>
              <a:rPr lang="en-US" sz="2400" dirty="0" smtClean="0"/>
              <a:t>. ACM, 2009]</a:t>
            </a:r>
          </a:p>
          <a:p>
            <a:pPr marL="400050" lvl="2" indent="0">
              <a:buNone/>
            </a:pPr>
            <a:r>
              <a:rPr lang="en-US" dirty="0" smtClean="0"/>
              <a:t>- the model is not </a:t>
            </a:r>
            <a:r>
              <a:rPr lang="en-US" dirty="0" err="1" smtClean="0"/>
              <a:t>determinizable</a:t>
            </a:r>
            <a:endParaRPr lang="en-US" dirty="0" smtClean="0">
              <a:sym typeface="Symbol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1200" dirty="0" smtClean="0">
              <a:sym typeface="Symbol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>
                <a:sym typeface="Symbol"/>
              </a:rPr>
              <a:t>emptiness for </a:t>
            </a:r>
            <a:r>
              <a:rPr lang="en-US" sz="2400" dirty="0">
                <a:sym typeface="Symbol"/>
              </a:rPr>
              <a:t>k-scoped </a:t>
            </a:r>
            <a:r>
              <a:rPr lang="en-US" sz="2400" dirty="0" err="1">
                <a:sym typeface="Symbol"/>
              </a:rPr>
              <a:t>Büchi</a:t>
            </a:r>
            <a:r>
              <a:rPr lang="en-US" sz="2400" dirty="0">
                <a:sym typeface="Symbol"/>
              </a:rPr>
              <a:t> MPA</a:t>
            </a:r>
            <a:r>
              <a:rPr lang="en-US" sz="2400" dirty="0" smtClean="0">
                <a:sym typeface="Symbol"/>
              </a:rPr>
              <a:t> is PSPACE-complete                         </a:t>
            </a:r>
            <a:r>
              <a:rPr lang="it-IT" sz="2400" dirty="0" smtClean="0"/>
              <a:t>[</a:t>
            </a:r>
            <a:r>
              <a:rPr lang="it-IT" sz="2400" dirty="0"/>
              <a:t>La Torre-Napoli,TCS’12</a:t>
            </a:r>
            <a:r>
              <a:rPr lang="it-IT" sz="2400" dirty="0" smtClean="0"/>
              <a:t>]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1400" dirty="0">
              <a:sym typeface="Symbol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it-IT" sz="2400" dirty="0" err="1" smtClean="0">
                <a:sym typeface="Symbol"/>
              </a:rPr>
              <a:t>closure</a:t>
            </a:r>
            <a:r>
              <a:rPr lang="it-IT" sz="2400" dirty="0" smtClean="0">
                <a:sym typeface="Symbol"/>
              </a:rPr>
              <a:t> </a:t>
            </a:r>
            <a:r>
              <a:rPr lang="it-IT" sz="2400" dirty="0">
                <a:sym typeface="Symbol"/>
              </a:rPr>
              <a:t>under union and </a:t>
            </a:r>
            <a:r>
              <a:rPr lang="it-IT" sz="2400" dirty="0" err="1">
                <a:sym typeface="Symbol"/>
              </a:rPr>
              <a:t>intersection</a:t>
            </a:r>
            <a:r>
              <a:rPr lang="it-IT" sz="2400" dirty="0">
                <a:sym typeface="Symbol"/>
              </a:rPr>
              <a:t> </a:t>
            </a:r>
            <a:r>
              <a:rPr lang="it-IT" sz="2400" dirty="0" smtClean="0">
                <a:sym typeface="Symbol"/>
              </a:rPr>
              <a:t>are </a:t>
            </a:r>
            <a:r>
              <a:rPr lang="it-IT" sz="2400" dirty="0" err="1" smtClean="0">
                <a:sym typeface="Symbol"/>
              </a:rPr>
              <a:t>simple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8561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7339" y="-315913"/>
            <a:ext cx="8915400" cy="1143001"/>
          </a:xfrm>
        </p:spPr>
        <p:txBody>
          <a:bodyPr anchor="b">
            <a:normAutofit/>
          </a:bodyPr>
          <a:lstStyle/>
          <a:p>
            <a:r>
              <a:rPr lang="en-US" smtClean="0">
                <a:solidFill>
                  <a:schemeClr val="accent2">
                    <a:lumMod val="50000"/>
                  </a:schemeClr>
                </a:solidFill>
              </a:rPr>
              <a:t>Visible alphabets </a:t>
            </a:r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5301" y="1052736"/>
            <a:ext cx="9138973" cy="5400453"/>
          </a:xfrm>
        </p:spPr>
        <p:txBody>
          <a:bodyPr>
            <a:normAutofit/>
          </a:bodyPr>
          <a:lstStyle/>
          <a:p>
            <a:pPr marL="469900" indent="-469900">
              <a:buNone/>
            </a:pPr>
            <a:endParaRPr lang="en-US" sz="1900" dirty="0" smtClean="0"/>
          </a:p>
          <a:p>
            <a:r>
              <a:rPr lang="en-US" altLang="en-US" dirty="0" smtClean="0"/>
              <a:t>Alphabet is partitioned into: </a:t>
            </a:r>
          </a:p>
          <a:p>
            <a:pPr lvl="1"/>
            <a:r>
              <a:rPr lang="en-US" altLang="en-US" dirty="0" smtClean="0"/>
              <a:t>calls</a:t>
            </a:r>
            <a:r>
              <a:rPr lang="en-US" altLang="en-US" dirty="0"/>
              <a:t> </a:t>
            </a:r>
            <a:r>
              <a:rPr lang="en-US" altLang="en-US" dirty="0" smtClean="0"/>
              <a:t>(cause a push operation)</a:t>
            </a:r>
          </a:p>
          <a:p>
            <a:pPr lvl="1"/>
            <a:r>
              <a:rPr lang="en-US" altLang="en-US" dirty="0" smtClean="0"/>
              <a:t>returns (cause a pop operation)</a:t>
            </a:r>
          </a:p>
          <a:p>
            <a:pPr lvl="1"/>
            <a:r>
              <a:rPr lang="en-US" altLang="en-US" dirty="0" smtClean="0"/>
              <a:t>internals (stacks are not used)</a:t>
            </a:r>
          </a:p>
          <a:p>
            <a:pPr lvl="1"/>
            <a:endParaRPr lang="en-US" altLang="en-US" dirty="0"/>
          </a:p>
          <a:p>
            <a:r>
              <a:rPr lang="en-US" altLang="en-US" dirty="0" smtClean="0"/>
              <a:t>For </a:t>
            </a:r>
            <a:r>
              <a:rPr lang="en-US" altLang="en-US" dirty="0" smtClean="0">
                <a:solidFill>
                  <a:srgbClr val="FF0000"/>
                </a:solidFill>
              </a:rPr>
              <a:t>n</a:t>
            </a:r>
            <a:r>
              <a:rPr lang="en-US" altLang="en-US" sz="1100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&gt;</a:t>
            </a:r>
            <a:r>
              <a:rPr lang="en-US" altLang="en-US" sz="600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1</a:t>
            </a:r>
            <a:r>
              <a:rPr lang="en-US" altLang="en-US" dirty="0" smtClean="0"/>
              <a:t> stacks, alphabet is also partitioned according to stacks</a:t>
            </a:r>
          </a:p>
          <a:p>
            <a:pPr lvl="1"/>
            <a:r>
              <a:rPr lang="en-US" altLang="en-US" dirty="0" smtClean="0"/>
              <a:t>the stack to operate is uniquely identified by the input symbol (it is visible in the input)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054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7339" y="-315913"/>
            <a:ext cx="8915400" cy="1143001"/>
          </a:xfrm>
        </p:spPr>
        <p:txBody>
          <a:bodyPr anchor="b"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What visibility gains for MPA?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4489" y="1124745"/>
            <a:ext cx="9433048" cy="5112568"/>
          </a:xfrm>
        </p:spPr>
        <p:txBody>
          <a:bodyPr>
            <a:noAutofit/>
          </a:bodyPr>
          <a:lstStyle/>
          <a:p>
            <a:pPr marL="469900" indent="-469900"/>
            <a:r>
              <a:rPr lang="en-US" sz="2400" dirty="0" smtClean="0"/>
              <a:t>Stack usage is synchronized with the input</a:t>
            </a:r>
          </a:p>
          <a:p>
            <a:pPr marL="869950" lvl="1" indent="-469900"/>
            <a:r>
              <a:rPr lang="en-US" sz="2400" dirty="0"/>
              <a:t>parallel simulation of multiple </a:t>
            </a:r>
            <a:r>
              <a:rPr lang="en-US" sz="2400" dirty="0" smtClean="0"/>
              <a:t>runs, cross </a:t>
            </a:r>
            <a:r>
              <a:rPr lang="en-US" sz="2400" dirty="0"/>
              <a:t>product </a:t>
            </a:r>
            <a:r>
              <a:rPr lang="en-US" sz="2400" dirty="0" smtClean="0"/>
              <a:t>construction,</a:t>
            </a:r>
            <a:r>
              <a:rPr lang="en-US" sz="2400" dirty="0"/>
              <a:t> </a:t>
            </a:r>
            <a:r>
              <a:rPr lang="en-US" sz="2400" dirty="0" smtClean="0"/>
              <a:t>subset-like constructions</a:t>
            </a:r>
            <a:endParaRPr lang="en-US" sz="2400" dirty="0"/>
          </a:p>
          <a:p>
            <a:pPr marL="469900" indent="-469900"/>
            <a:endParaRPr lang="en-US" sz="1200" dirty="0" smtClean="0"/>
          </a:p>
          <a:p>
            <a:pPr marL="469900" indent="-469900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1-stack (</a:t>
            </a:r>
            <a:r>
              <a:rPr lang="en-US" sz="2400" dirty="0"/>
              <a:t>VPL):</a:t>
            </a:r>
          </a:p>
          <a:p>
            <a:pPr marL="869950" lvl="1" indent="-469900"/>
            <a:r>
              <a:rPr lang="en-US" sz="2400" dirty="0"/>
              <a:t>i</a:t>
            </a:r>
            <a:r>
              <a:rPr lang="en-US" sz="2400" dirty="0" smtClean="0"/>
              <a:t>ntersection and </a:t>
            </a:r>
            <a:r>
              <a:rPr lang="en-US" sz="2400" dirty="0" err="1" smtClean="0"/>
              <a:t>determinization</a:t>
            </a:r>
            <a:endParaRPr lang="en-US" sz="2400" dirty="0"/>
          </a:p>
          <a:p>
            <a:pPr marL="869950" lvl="1" indent="-469900"/>
            <a:r>
              <a:rPr lang="en-US" sz="2400" dirty="0" smtClean="0"/>
              <a:t>universality</a:t>
            </a:r>
            <a:r>
              <a:rPr lang="en-US" sz="2400" dirty="0"/>
              <a:t>, inclusion and </a:t>
            </a:r>
            <a:r>
              <a:rPr lang="en-US" sz="2400" dirty="0" smtClean="0"/>
              <a:t>equality</a:t>
            </a:r>
          </a:p>
          <a:p>
            <a:pPr marL="869950" lvl="1" indent="-469900"/>
            <a:endParaRPr lang="en-US" sz="1200" dirty="0" smtClean="0"/>
          </a:p>
          <a:p>
            <a:pPr marL="469900" indent="-469900"/>
            <a:r>
              <a:rPr lang="en-US" sz="2400" dirty="0" smtClean="0"/>
              <a:t>n-stacks </a:t>
            </a:r>
            <a:r>
              <a:rPr lang="en-US" sz="2400" dirty="0"/>
              <a:t>(MVPL):</a:t>
            </a:r>
          </a:p>
          <a:p>
            <a:pPr marL="869950" lvl="1" indent="-469900"/>
            <a:r>
              <a:rPr lang="en-US" sz="2400" dirty="0"/>
              <a:t>j</a:t>
            </a:r>
            <a:r>
              <a:rPr lang="en-US" sz="2400" dirty="0" smtClean="0"/>
              <a:t>ust intersection</a:t>
            </a:r>
          </a:p>
          <a:p>
            <a:pPr marL="869950" lvl="1" indent="-469900"/>
            <a:r>
              <a:rPr lang="en-US" sz="2400" dirty="0"/>
              <a:t>e</a:t>
            </a:r>
            <a:r>
              <a:rPr lang="en-US" sz="2400" dirty="0" smtClean="0"/>
              <a:t>mptiness is undecidable: the </a:t>
            </a:r>
            <a:r>
              <a:rPr lang="en-US" sz="2400" dirty="0"/>
              <a:t>runs of MPA are visible!</a:t>
            </a:r>
          </a:p>
          <a:p>
            <a:pPr marL="869950" lvl="1" indent="-469900"/>
            <a:r>
              <a:rPr lang="en-US" sz="2400" dirty="0"/>
              <a:t>checking for emptiness of MVPL equals to decide reachability for MPA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01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502096" y="-171400"/>
            <a:ext cx="8915400" cy="1143000"/>
          </a:xfrm>
        </p:spPr>
        <p:txBody>
          <a:bodyPr/>
          <a:lstStyle/>
          <a:p>
            <a:r>
              <a:rPr lang="en-US" smtClean="0">
                <a:solidFill>
                  <a:schemeClr val="accent2">
                    <a:lumMod val="50000"/>
                  </a:schemeClr>
                </a:solidFill>
              </a:rPr>
              <a:t>Theme</a:t>
            </a:r>
            <a:r>
              <a:rPr lang="it-IT" smtClean="0">
                <a:solidFill>
                  <a:schemeClr val="accent2">
                    <a:lumMod val="50000"/>
                  </a:schemeClr>
                </a:solidFill>
              </a:rPr>
              <a:t> of the talk</a:t>
            </a:r>
            <a:endParaRPr lang="it-IT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88504" y="1196752"/>
            <a:ext cx="9001000" cy="4752527"/>
          </a:xfrm>
        </p:spPr>
        <p:txBody>
          <a:bodyPr>
            <a:noAutofit/>
          </a:bodyPr>
          <a:lstStyle/>
          <a:p>
            <a:r>
              <a:rPr lang="en-US" dirty="0" smtClean="0"/>
              <a:t>The formal language theory of </a:t>
            </a:r>
            <a:r>
              <a:rPr lang="en-US" dirty="0" smtClean="0">
                <a:solidFill>
                  <a:srgbClr val="338D33"/>
                </a:solidFill>
              </a:rPr>
              <a:t>visibly n-stack</a:t>
            </a:r>
            <a:r>
              <a:rPr lang="en-US" dirty="0" smtClean="0"/>
              <a:t> languages of </a:t>
            </a:r>
            <a:r>
              <a:rPr lang="en-US" dirty="0" smtClean="0">
                <a:solidFill>
                  <a:srgbClr val="338D33"/>
                </a:solidFill>
              </a:rPr>
              <a:t>k-scoped</a:t>
            </a:r>
            <a:r>
              <a:rPr lang="en-US" dirty="0" smtClean="0"/>
              <a:t> words (</a:t>
            </a:r>
            <a:r>
              <a:rPr lang="en-US" cap="small" dirty="0" err="1"/>
              <a:t>Smvpl</a:t>
            </a:r>
            <a:r>
              <a:rPr lang="en-US" dirty="0" smtClean="0"/>
              <a:t>)</a:t>
            </a:r>
          </a:p>
          <a:p>
            <a:pPr marL="469900" indent="-469900">
              <a:buFontTx/>
              <a:buNone/>
            </a:pPr>
            <a:endParaRPr lang="en-US" dirty="0" smtClean="0"/>
          </a:p>
          <a:p>
            <a:pPr marL="469900" indent="-469900">
              <a:buFontTx/>
              <a:buNone/>
            </a:pPr>
            <a:r>
              <a:rPr lang="en-US" sz="2400" dirty="0" smtClean="0"/>
              <a:t>Visible </a:t>
            </a:r>
            <a:r>
              <a:rPr lang="en-US" sz="2400" dirty="0"/>
              <a:t>alphabet (</a:t>
            </a:r>
            <a:r>
              <a:rPr lang="en-US" sz="2400" dirty="0" err="1">
                <a:solidFill>
                  <a:srgbClr val="FF0000"/>
                </a:solidFill>
              </a:rPr>
              <a:t>retns</a:t>
            </a:r>
            <a:r>
              <a:rPr lang="en-US" sz="2400" dirty="0" smtClean="0"/>
              <a:t>) --st1: </a:t>
            </a:r>
            <a:r>
              <a:rPr lang="en-US" sz="2400" dirty="0"/>
              <a:t>a, </a:t>
            </a:r>
            <a:r>
              <a:rPr lang="en-US" sz="2400" dirty="0">
                <a:solidFill>
                  <a:srgbClr val="FF0000"/>
                </a:solidFill>
              </a:rPr>
              <a:t>a’</a:t>
            </a:r>
            <a:r>
              <a:rPr lang="en-US" sz="2400" dirty="0"/>
              <a:t>   </a:t>
            </a:r>
            <a:r>
              <a:rPr lang="en-US" sz="2400" dirty="0" smtClean="0"/>
              <a:t>st2</a:t>
            </a:r>
            <a:r>
              <a:rPr lang="en-US" sz="2400" dirty="0"/>
              <a:t>: b, </a:t>
            </a:r>
            <a:r>
              <a:rPr lang="en-US" sz="2400" dirty="0">
                <a:solidFill>
                  <a:srgbClr val="FF0000"/>
                </a:solidFill>
              </a:rPr>
              <a:t>b’</a:t>
            </a:r>
            <a:r>
              <a:rPr lang="en-US" sz="2400" dirty="0"/>
              <a:t> </a:t>
            </a:r>
            <a:r>
              <a:rPr lang="en-US" sz="2400" dirty="0" smtClean="0"/>
              <a:t>  internal: </a:t>
            </a:r>
            <a:r>
              <a:rPr lang="en-US" sz="2400" dirty="0"/>
              <a:t>e</a:t>
            </a:r>
          </a:p>
          <a:p>
            <a:pPr marL="469900" indent="-469900">
              <a:buFontTx/>
              <a:buNone/>
            </a:pPr>
            <a:endParaRPr lang="en-US" sz="600" dirty="0"/>
          </a:p>
          <a:p>
            <a:pPr marL="469900" indent="-469900">
              <a:buFontTx/>
              <a:buNone/>
            </a:pPr>
            <a:endParaRPr lang="en-US" sz="3600" dirty="0"/>
          </a:p>
          <a:p>
            <a:pPr marL="469900" indent="-469900">
              <a:buFontTx/>
              <a:buNone/>
            </a:pPr>
            <a:endParaRPr lang="en-US" sz="800" dirty="0"/>
          </a:p>
          <a:p>
            <a:pPr marL="469900" indent="-469900">
              <a:buFontTx/>
              <a:buNone/>
            </a:pPr>
            <a:r>
              <a:rPr lang="en-US" sz="2800" dirty="0"/>
              <a:t>      </a:t>
            </a:r>
            <a:r>
              <a:rPr lang="en-US" sz="2800" dirty="0" smtClean="0"/>
              <a:t>   a   </a:t>
            </a:r>
            <a:r>
              <a:rPr lang="en-US" sz="2800" dirty="0"/>
              <a:t>e   b    a   </a:t>
            </a:r>
            <a:r>
              <a:rPr lang="en-US" sz="2800" dirty="0" err="1">
                <a:solidFill>
                  <a:srgbClr val="FF0000"/>
                </a:solidFill>
              </a:rPr>
              <a:t>a</a:t>
            </a:r>
            <a:r>
              <a:rPr lang="en-US" sz="2800" dirty="0">
                <a:solidFill>
                  <a:srgbClr val="FF0000"/>
                </a:solidFill>
              </a:rPr>
              <a:t>’   a’</a:t>
            </a:r>
            <a:r>
              <a:rPr lang="en-US" sz="2800" dirty="0"/>
              <a:t>     b    a     </a:t>
            </a:r>
            <a:r>
              <a:rPr lang="en-US" sz="2800" dirty="0">
                <a:solidFill>
                  <a:srgbClr val="FF0000"/>
                </a:solidFill>
              </a:rPr>
              <a:t>b’ </a:t>
            </a:r>
            <a:r>
              <a:rPr lang="en-US" sz="2800" dirty="0"/>
              <a:t>  e   </a:t>
            </a:r>
            <a:r>
              <a:rPr lang="en-US" sz="2800" dirty="0">
                <a:solidFill>
                  <a:srgbClr val="FF0000"/>
                </a:solidFill>
              </a:rPr>
              <a:t>b’    a’</a:t>
            </a:r>
            <a:endParaRPr lang="it-IT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sz="2800" dirty="0"/>
          </a:p>
          <a:p>
            <a:pPr marL="469900" indent="-469900"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scope</a:t>
            </a:r>
            <a:r>
              <a:rPr lang="en-US" sz="2400" dirty="0"/>
              <a:t> of matching relation over S: max number of S-contexts between matching call/</a:t>
            </a:r>
            <a:r>
              <a:rPr lang="en-US" sz="2400" dirty="0" err="1"/>
              <a:t>retn</a:t>
            </a:r>
            <a:endParaRPr lang="en-US" sz="2400" dirty="0"/>
          </a:p>
          <a:p>
            <a:pPr lvl="1"/>
            <a:r>
              <a:rPr lang="en-US" sz="2400" dirty="0"/>
              <a:t>scope is 2 for </a:t>
            </a:r>
            <a:r>
              <a:rPr lang="en-US" sz="2400" dirty="0">
                <a:solidFill>
                  <a:srgbClr val="00B050"/>
                </a:solidFill>
              </a:rPr>
              <a:t>GREEN</a:t>
            </a:r>
            <a:r>
              <a:rPr lang="en-US" sz="2400" dirty="0"/>
              <a:t> and 3 for </a:t>
            </a:r>
            <a:r>
              <a:rPr lang="en-US" sz="2400" dirty="0" smtClean="0">
                <a:solidFill>
                  <a:srgbClr val="C00000"/>
                </a:solidFill>
              </a:rPr>
              <a:t>RED</a:t>
            </a:r>
            <a:endParaRPr lang="it-IT" sz="2400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dirty="0" smtClean="0"/>
          </a:p>
        </p:txBody>
      </p:sp>
      <p:sp>
        <p:nvSpPr>
          <p:cNvPr id="4" name="Figura a mano libera 3"/>
          <p:cNvSpPr/>
          <p:nvPr/>
        </p:nvSpPr>
        <p:spPr>
          <a:xfrm>
            <a:off x="5126677" y="4610745"/>
            <a:ext cx="1377153" cy="310209"/>
          </a:xfrm>
          <a:custGeom>
            <a:avLst/>
            <a:gdLst>
              <a:gd name="connsiteX0" fmla="*/ 0 w 1178170"/>
              <a:gd name="connsiteY0" fmla="*/ 35169 h 199292"/>
              <a:gd name="connsiteX1" fmla="*/ 615462 w 1178170"/>
              <a:gd name="connsiteY1" fmla="*/ 193431 h 199292"/>
              <a:gd name="connsiteX2" fmla="*/ 1178170 w 1178170"/>
              <a:gd name="connsiteY2" fmla="*/ 0 h 199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8170" h="199292">
                <a:moveTo>
                  <a:pt x="0" y="35169"/>
                </a:moveTo>
                <a:cubicBezTo>
                  <a:pt x="209550" y="117230"/>
                  <a:pt x="419101" y="199292"/>
                  <a:pt x="615462" y="193431"/>
                </a:cubicBezTo>
                <a:cubicBezTo>
                  <a:pt x="811823" y="187570"/>
                  <a:pt x="994996" y="93785"/>
                  <a:pt x="1178170" y="0"/>
                </a:cubicBezTo>
              </a:path>
            </a:pathLst>
          </a:cu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igura a mano libera 6"/>
          <p:cNvSpPr/>
          <p:nvPr/>
        </p:nvSpPr>
        <p:spPr>
          <a:xfrm>
            <a:off x="3254469" y="4080296"/>
            <a:ext cx="504056" cy="229717"/>
          </a:xfrm>
          <a:custGeom>
            <a:avLst/>
            <a:gdLst>
              <a:gd name="connsiteX0" fmla="*/ 0 w 527538"/>
              <a:gd name="connsiteY0" fmla="*/ 263770 h 263770"/>
              <a:gd name="connsiteX1" fmla="*/ 263769 w 527538"/>
              <a:gd name="connsiteY1" fmla="*/ 0 h 263770"/>
              <a:gd name="connsiteX2" fmla="*/ 527538 w 527538"/>
              <a:gd name="connsiteY2" fmla="*/ 263770 h 263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7538" h="263770">
                <a:moveTo>
                  <a:pt x="0" y="263770"/>
                </a:moveTo>
                <a:cubicBezTo>
                  <a:pt x="87923" y="131885"/>
                  <a:pt x="175846" y="0"/>
                  <a:pt x="263769" y="0"/>
                </a:cubicBezTo>
                <a:cubicBezTo>
                  <a:pt x="351692" y="0"/>
                  <a:pt x="439615" y="131885"/>
                  <a:pt x="527538" y="263770"/>
                </a:cubicBez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igura a mano libera 7"/>
          <p:cNvSpPr/>
          <p:nvPr/>
        </p:nvSpPr>
        <p:spPr>
          <a:xfrm>
            <a:off x="1598285" y="3943221"/>
            <a:ext cx="2670296" cy="398657"/>
          </a:xfrm>
          <a:custGeom>
            <a:avLst/>
            <a:gdLst>
              <a:gd name="connsiteX0" fmla="*/ 0 w 2971800"/>
              <a:gd name="connsiteY0" fmla="*/ 392722 h 392722"/>
              <a:gd name="connsiteX1" fmla="*/ 2057400 w 2971800"/>
              <a:gd name="connsiteY1" fmla="*/ 5861 h 392722"/>
              <a:gd name="connsiteX2" fmla="*/ 2971800 w 2971800"/>
              <a:gd name="connsiteY2" fmla="*/ 357553 h 392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800" h="392722">
                <a:moveTo>
                  <a:pt x="0" y="392722"/>
                </a:moveTo>
                <a:cubicBezTo>
                  <a:pt x="781050" y="202222"/>
                  <a:pt x="1562100" y="11723"/>
                  <a:pt x="2057400" y="5861"/>
                </a:cubicBezTo>
                <a:cubicBezTo>
                  <a:pt x="2552700" y="0"/>
                  <a:pt x="2762250" y="178776"/>
                  <a:pt x="2971800" y="357553"/>
                </a:cubicBez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igura a mano libera 8"/>
          <p:cNvSpPr/>
          <p:nvPr/>
        </p:nvSpPr>
        <p:spPr>
          <a:xfrm>
            <a:off x="5732401" y="3975373"/>
            <a:ext cx="2346604" cy="347340"/>
          </a:xfrm>
          <a:custGeom>
            <a:avLst/>
            <a:gdLst>
              <a:gd name="connsiteX0" fmla="*/ 0 w 2479430"/>
              <a:gd name="connsiteY0" fmla="*/ 339969 h 339969"/>
              <a:gd name="connsiteX1" fmla="*/ 1318846 w 2479430"/>
              <a:gd name="connsiteY1" fmla="*/ 5861 h 339969"/>
              <a:gd name="connsiteX2" fmla="*/ 2479430 w 2479430"/>
              <a:gd name="connsiteY2" fmla="*/ 304800 h 33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9430" h="339969">
                <a:moveTo>
                  <a:pt x="0" y="339969"/>
                </a:moveTo>
                <a:cubicBezTo>
                  <a:pt x="452804" y="175845"/>
                  <a:pt x="905608" y="11722"/>
                  <a:pt x="1318846" y="5861"/>
                </a:cubicBezTo>
                <a:cubicBezTo>
                  <a:pt x="1732084" y="0"/>
                  <a:pt x="2105757" y="152400"/>
                  <a:pt x="2479430" y="304800"/>
                </a:cubicBez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igura a mano libera 9"/>
          <p:cNvSpPr/>
          <p:nvPr/>
        </p:nvSpPr>
        <p:spPr>
          <a:xfrm>
            <a:off x="2658149" y="4610745"/>
            <a:ext cx="4916800" cy="454225"/>
          </a:xfrm>
          <a:custGeom>
            <a:avLst/>
            <a:gdLst>
              <a:gd name="connsiteX0" fmla="*/ 0 w 4906107"/>
              <a:gd name="connsiteY0" fmla="*/ 17584 h 424962"/>
              <a:gd name="connsiteX1" fmla="*/ 3253153 w 4906107"/>
              <a:gd name="connsiteY1" fmla="*/ 422031 h 424962"/>
              <a:gd name="connsiteX2" fmla="*/ 4906107 w 4906107"/>
              <a:gd name="connsiteY2" fmla="*/ 0 h 42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06107" h="424962">
                <a:moveTo>
                  <a:pt x="0" y="17584"/>
                </a:moveTo>
                <a:cubicBezTo>
                  <a:pt x="1217734" y="221273"/>
                  <a:pt x="2435469" y="424962"/>
                  <a:pt x="3253153" y="422031"/>
                </a:cubicBezTo>
                <a:cubicBezTo>
                  <a:pt x="4070837" y="419100"/>
                  <a:pt x="4488472" y="209550"/>
                  <a:pt x="4906107" y="0"/>
                </a:cubicBezTo>
              </a:path>
            </a:pathLst>
          </a:cu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1" name="Gruppo 10"/>
          <p:cNvGrpSpPr/>
          <p:nvPr/>
        </p:nvGrpSpPr>
        <p:grpSpPr>
          <a:xfrm>
            <a:off x="1280592" y="4216199"/>
            <a:ext cx="7254806" cy="466554"/>
            <a:chOff x="1159233" y="3269441"/>
            <a:chExt cx="7956884" cy="484429"/>
          </a:xfrm>
        </p:grpSpPr>
        <p:sp>
          <p:nvSpPr>
            <p:cNvPr id="12" name="Rectangle 48"/>
            <p:cNvSpPr>
              <a:spLocks noChangeArrowheads="1"/>
            </p:cNvSpPr>
            <p:nvPr/>
          </p:nvSpPr>
          <p:spPr bwMode="auto">
            <a:xfrm>
              <a:off x="1159233" y="3276825"/>
              <a:ext cx="1170130" cy="474603"/>
            </a:xfrm>
            <a:prstGeom prst="rect">
              <a:avLst/>
            </a:prstGeom>
            <a:solidFill>
              <a:srgbClr val="00FF00">
                <a:alpha val="3200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" name="Rectangle 48"/>
            <p:cNvSpPr>
              <a:spLocks noChangeArrowheads="1"/>
            </p:cNvSpPr>
            <p:nvPr/>
          </p:nvSpPr>
          <p:spPr bwMode="auto">
            <a:xfrm>
              <a:off x="2329363" y="3279267"/>
              <a:ext cx="546061" cy="474603"/>
            </a:xfrm>
            <a:prstGeom prst="rect">
              <a:avLst/>
            </a:prstGeom>
            <a:solidFill>
              <a:srgbClr val="FF6600">
                <a:alpha val="53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4" name="Rectangle 48"/>
            <p:cNvSpPr>
              <a:spLocks noChangeArrowheads="1"/>
            </p:cNvSpPr>
            <p:nvPr/>
          </p:nvSpPr>
          <p:spPr bwMode="auto">
            <a:xfrm>
              <a:off x="4981658" y="3276825"/>
              <a:ext cx="624069" cy="474603"/>
            </a:xfrm>
            <a:prstGeom prst="rect">
              <a:avLst/>
            </a:prstGeom>
            <a:solidFill>
              <a:srgbClr val="FF6600">
                <a:alpha val="53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5" name="Rectangle 48"/>
            <p:cNvSpPr>
              <a:spLocks noChangeArrowheads="1"/>
            </p:cNvSpPr>
            <p:nvPr/>
          </p:nvSpPr>
          <p:spPr bwMode="auto">
            <a:xfrm>
              <a:off x="5605727" y="3276825"/>
              <a:ext cx="702078" cy="474603"/>
            </a:xfrm>
            <a:prstGeom prst="rect">
              <a:avLst/>
            </a:prstGeom>
            <a:solidFill>
              <a:srgbClr val="00FF00">
                <a:alpha val="3200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6" name="Rectangle 48"/>
            <p:cNvSpPr>
              <a:spLocks noChangeArrowheads="1"/>
            </p:cNvSpPr>
            <p:nvPr/>
          </p:nvSpPr>
          <p:spPr bwMode="auto">
            <a:xfrm>
              <a:off x="8414039" y="3276825"/>
              <a:ext cx="702078" cy="474603"/>
            </a:xfrm>
            <a:prstGeom prst="rect">
              <a:avLst/>
            </a:prstGeom>
            <a:solidFill>
              <a:srgbClr val="00FF00">
                <a:alpha val="3200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7" name="Rectangle 48"/>
            <p:cNvSpPr>
              <a:spLocks noChangeArrowheads="1"/>
            </p:cNvSpPr>
            <p:nvPr/>
          </p:nvSpPr>
          <p:spPr bwMode="auto">
            <a:xfrm>
              <a:off x="2875423" y="3269441"/>
              <a:ext cx="2106234" cy="474603"/>
            </a:xfrm>
            <a:prstGeom prst="rect">
              <a:avLst/>
            </a:prstGeom>
            <a:solidFill>
              <a:srgbClr val="00FF00">
                <a:alpha val="3200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8" name="Rectangle 48"/>
            <p:cNvSpPr>
              <a:spLocks noChangeArrowheads="1"/>
            </p:cNvSpPr>
            <p:nvPr/>
          </p:nvSpPr>
          <p:spPr bwMode="auto">
            <a:xfrm>
              <a:off x="6307805" y="3276825"/>
              <a:ext cx="2106234" cy="474603"/>
            </a:xfrm>
            <a:prstGeom prst="rect">
              <a:avLst/>
            </a:prstGeom>
            <a:solidFill>
              <a:srgbClr val="FF6600">
                <a:alpha val="53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19" name="Rettangolo 18"/>
          <p:cNvSpPr/>
          <p:nvPr/>
        </p:nvSpPr>
        <p:spPr>
          <a:xfrm>
            <a:off x="539054" y="3471391"/>
            <a:ext cx="56380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matching</a:t>
            </a:r>
            <a:r>
              <a:rPr lang="it-IT" sz="2400" dirty="0" smtClean="0">
                <a:solidFill>
                  <a:srgbClr val="FF0000"/>
                </a:solidFill>
              </a:rPr>
              <a:t> </a:t>
            </a:r>
            <a:r>
              <a:rPr lang="it-IT" sz="2400" dirty="0">
                <a:solidFill>
                  <a:srgbClr val="FF0000"/>
                </a:solidFill>
              </a:rPr>
              <a:t>relation </a:t>
            </a:r>
            <a:r>
              <a:rPr lang="it-IT" sz="2400" dirty="0" smtClean="0"/>
              <a:t>(</a:t>
            </a:r>
            <a:r>
              <a:rPr lang="it-IT" sz="2400" dirty="0" err="1"/>
              <a:t>matching</a:t>
            </a:r>
            <a:r>
              <a:rPr lang="it-IT" sz="2400" dirty="0"/>
              <a:t> </a:t>
            </a:r>
            <a:r>
              <a:rPr lang="it-IT" sz="2400" dirty="0" smtClean="0"/>
              <a:t>call/</a:t>
            </a:r>
            <a:r>
              <a:rPr lang="it-IT" sz="2400" dirty="0" err="1" smtClean="0"/>
              <a:t>retn</a:t>
            </a:r>
            <a:r>
              <a:rPr lang="it-IT" sz="2400" dirty="0" smtClean="0"/>
              <a:t>)</a:t>
            </a:r>
            <a:endParaRPr lang="it-IT" sz="2400" dirty="0"/>
          </a:p>
        </p:txBody>
      </p:sp>
      <p:cxnSp>
        <p:nvCxnSpPr>
          <p:cNvPr id="3" name="Connettore 2 2"/>
          <p:cNvCxnSpPr/>
          <p:nvPr/>
        </p:nvCxnSpPr>
        <p:spPr>
          <a:xfrm flipH="1">
            <a:off x="8636395" y="3933056"/>
            <a:ext cx="493069" cy="376957"/>
          </a:xfrm>
          <a:prstGeom prst="straightConnector1">
            <a:avLst/>
          </a:prstGeom>
          <a:ln w="31750">
            <a:solidFill>
              <a:srgbClr val="CC3399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8031622" y="3645024"/>
            <a:ext cx="2610010" cy="461665"/>
          </a:xfrm>
          <a:prstGeom prst="rect">
            <a:avLst/>
          </a:prstGeom>
          <a:noFill/>
          <a:scene3d>
            <a:camera prst="orthographicFront">
              <a:rot lat="0" lon="0" rev="168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it-IT" sz="2400" u="sng" dirty="0" err="1" smtClean="0">
                <a:solidFill>
                  <a:srgbClr val="CC3399"/>
                </a:solidFill>
              </a:rPr>
              <a:t>Context</a:t>
            </a:r>
            <a:r>
              <a:rPr lang="it-IT" sz="2400" u="sng" dirty="0" smtClean="0">
                <a:solidFill>
                  <a:srgbClr val="CC3399"/>
                </a:solidFill>
              </a:rPr>
              <a:t> </a:t>
            </a:r>
            <a:r>
              <a:rPr lang="it-IT" sz="2400" u="sng" dirty="0" err="1" smtClean="0">
                <a:solidFill>
                  <a:srgbClr val="CC3399"/>
                </a:solidFill>
              </a:rPr>
              <a:t>splitting</a:t>
            </a:r>
            <a:endParaRPr lang="it-IT" sz="2400" u="sng" dirty="0">
              <a:solidFill>
                <a:srgbClr val="CC3399"/>
              </a:solidFill>
            </a:endParaRPr>
          </a:p>
        </p:txBody>
      </p:sp>
      <p:sp>
        <p:nvSpPr>
          <p:cNvPr id="29" name="Rettangolo arrotondato 28"/>
          <p:cNvSpPr/>
          <p:nvPr/>
        </p:nvSpPr>
        <p:spPr>
          <a:xfrm>
            <a:off x="2144688" y="5157192"/>
            <a:ext cx="5112568" cy="1512168"/>
          </a:xfrm>
          <a:prstGeom prst="roundRect">
            <a:avLst/>
          </a:prstGeom>
          <a:solidFill>
            <a:schemeClr val="accent1"/>
          </a:solidFill>
          <a:effectLst/>
          <a:scene3d>
            <a:camera prst="orthographicFront"/>
            <a:lightRig rig="threePt" dir="t">
              <a:rot lat="0" lon="0" rev="2400000"/>
            </a:lightRig>
          </a:scene3d>
          <a:sp3d>
            <a:bevelT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word is 3-scoped</a:t>
            </a:r>
            <a:endParaRPr lang="it-IT" sz="3200" dirty="0">
              <a:solidFill>
                <a:srgbClr val="FFFFFF"/>
              </a:solidFill>
            </a:endParaRPr>
          </a:p>
        </p:txBody>
      </p:sp>
      <p:cxnSp>
        <p:nvCxnSpPr>
          <p:cNvPr id="31" name="Connettore 1 30"/>
          <p:cNvCxnSpPr/>
          <p:nvPr/>
        </p:nvCxnSpPr>
        <p:spPr>
          <a:xfrm flipV="1">
            <a:off x="344488" y="2348880"/>
            <a:ext cx="9145016" cy="72008"/>
          </a:xfrm>
          <a:prstGeom prst="line">
            <a:avLst/>
          </a:prstGeom>
          <a:ln w="79375" cmpd="sng"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 w="0" h="0"/>
            <a:bevelB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9437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9" grpId="0"/>
      <p:bldP spid="20" grpId="0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58614"/>
            <a:ext cx="8915400" cy="77809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A few observations....</a:t>
            </a:r>
            <a:endParaRPr lang="en-US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4104" y="1052736"/>
            <a:ext cx="8915400" cy="5328592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Interest for restrictions of MPA mainly comes from verification</a:t>
            </a:r>
          </a:p>
          <a:p>
            <a:pPr lvl="1"/>
            <a:r>
              <a:rPr lang="en-US" sz="2600" dirty="0"/>
              <a:t>bugs of concurrent programs are likely to occur within few context-switches  [</a:t>
            </a:r>
            <a:r>
              <a:rPr lang="en-US" sz="2600" dirty="0" err="1"/>
              <a:t>Musuvathi-Qadeer</a:t>
            </a:r>
            <a:r>
              <a:rPr lang="en-US" sz="2600" dirty="0"/>
              <a:t>, PLDI ‘07]</a:t>
            </a:r>
          </a:p>
          <a:p>
            <a:pPr lvl="1"/>
            <a:r>
              <a:rPr lang="en-US" sz="2600" dirty="0"/>
              <a:t>efficient </a:t>
            </a:r>
            <a:r>
              <a:rPr lang="en-US" sz="2600" dirty="0" err="1"/>
              <a:t>sequentializations</a:t>
            </a:r>
            <a:r>
              <a:rPr lang="en-US" sz="2600" dirty="0"/>
              <a:t> of multithreaded programs [Lal-Reps,CAV’08] </a:t>
            </a:r>
          </a:p>
          <a:p>
            <a:pPr lvl="1"/>
            <a:endParaRPr lang="en-US" sz="2600" dirty="0"/>
          </a:p>
          <a:p>
            <a:r>
              <a:rPr lang="en-US" sz="2600" dirty="0" smtClean="0"/>
              <a:t>Robust </a:t>
            </a:r>
            <a:r>
              <a:rPr lang="en-US" sz="2600" dirty="0"/>
              <a:t>automata </a:t>
            </a:r>
            <a:r>
              <a:rPr lang="en-US" sz="2600" dirty="0" smtClean="0"/>
              <a:t>theories are useful tools for other domains</a:t>
            </a:r>
          </a:p>
          <a:p>
            <a:pPr lvl="1"/>
            <a:r>
              <a:rPr lang="en-US" sz="2600" dirty="0" smtClean="0"/>
              <a:t>Automata-theoretic approach to verification (model-checking)</a:t>
            </a:r>
          </a:p>
          <a:p>
            <a:pPr lvl="1"/>
            <a:r>
              <a:rPr lang="en-US" sz="2600" dirty="0" smtClean="0"/>
              <a:t>Pattern matching problems </a:t>
            </a:r>
          </a:p>
          <a:p>
            <a:pPr lvl="1"/>
            <a:r>
              <a:rPr lang="en-US" sz="2600" dirty="0" smtClean="0"/>
              <a:t>…</a:t>
            </a:r>
            <a:endParaRPr lang="en-US" sz="2600" dirty="0"/>
          </a:p>
          <a:p>
            <a:endParaRPr lang="en-US" sz="2600" dirty="0" smtClean="0"/>
          </a:p>
          <a:p>
            <a:r>
              <a:rPr lang="en-US" sz="2600" dirty="0" smtClean="0"/>
              <a:t>K-scoped visibly languages indeed form a robust class…</a:t>
            </a:r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196448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-99392"/>
            <a:ext cx="8915400" cy="1143000"/>
          </a:xfrm>
        </p:spPr>
        <p:txBody>
          <a:bodyPr/>
          <a:lstStyle/>
          <a:p>
            <a:r>
              <a:rPr lang="it-IT" dirty="0" smtClean="0"/>
              <a:t>k-</a:t>
            </a:r>
            <a:r>
              <a:rPr lang="it-IT" dirty="0" err="1" smtClean="0"/>
              <a:t>scoped</a:t>
            </a:r>
            <a:r>
              <a:rPr lang="it-IT" dirty="0" smtClean="0"/>
              <a:t> MVPA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5300" y="1196752"/>
            <a:ext cx="8915400" cy="4713388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Closure under Boolean operations</a:t>
            </a:r>
          </a:p>
          <a:p>
            <a:endParaRPr lang="it-IT" sz="900" dirty="0" smtClean="0"/>
          </a:p>
          <a:p>
            <a:r>
              <a:rPr lang="en-US" sz="2600" dirty="0" smtClean="0"/>
              <a:t>Det./</a:t>
            </a:r>
            <a:r>
              <a:rPr lang="en-US" sz="2600" dirty="0" err="1" smtClean="0"/>
              <a:t>nondet</a:t>
            </a:r>
            <a:r>
              <a:rPr lang="en-US" sz="2600" dirty="0" smtClean="0"/>
              <a:t>. models are equivalent</a:t>
            </a:r>
            <a:endParaRPr lang="en-US" sz="2800" dirty="0" smtClean="0"/>
          </a:p>
          <a:p>
            <a:endParaRPr lang="en-US" sz="900" dirty="0" smtClean="0"/>
          </a:p>
          <a:p>
            <a:r>
              <a:rPr lang="en-US" sz="2600" dirty="0" smtClean="0"/>
              <a:t>Decidable emptiness </a:t>
            </a:r>
            <a:r>
              <a:rPr lang="en-US" sz="2200" dirty="0" smtClean="0"/>
              <a:t>[La Torre-Napoli</a:t>
            </a:r>
            <a:r>
              <a:rPr lang="en-US" sz="2400" dirty="0" smtClean="0"/>
              <a:t>, </a:t>
            </a:r>
            <a:r>
              <a:rPr lang="en-US" sz="2200" dirty="0" smtClean="0"/>
              <a:t>CONCUR’11]</a:t>
            </a:r>
            <a:r>
              <a:rPr lang="en-US" sz="2600" dirty="0" smtClean="0"/>
              <a:t>, inclusion, equality, and universality </a:t>
            </a:r>
          </a:p>
          <a:p>
            <a:endParaRPr lang="en-US" sz="900" dirty="0" smtClean="0"/>
          </a:p>
          <a:p>
            <a:r>
              <a:rPr lang="en-US" sz="2600" dirty="0" smtClean="0"/>
              <a:t>Logical characterization (MSO with matching relations)</a:t>
            </a:r>
          </a:p>
          <a:p>
            <a:endParaRPr lang="en-US" sz="900" dirty="0" smtClean="0"/>
          </a:p>
          <a:p>
            <a:r>
              <a:rPr lang="en-US" sz="2600" dirty="0" smtClean="0"/>
              <a:t>Parikh theorem</a:t>
            </a:r>
          </a:p>
          <a:p>
            <a:endParaRPr lang="it-IT" sz="900" dirty="0" smtClean="0"/>
          </a:p>
          <a:p>
            <a:r>
              <a:rPr lang="en-US" sz="2600" dirty="0" err="1" smtClean="0"/>
              <a:t>Sequentializable</a:t>
            </a:r>
            <a:r>
              <a:rPr lang="en-US" sz="2600" dirty="0" smtClean="0"/>
              <a:t>: computations can be simulated with one stack (rearranging order of inputs) 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9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600" dirty="0" smtClean="0"/>
              <a:t>Decidable temporal logic model-checking 		</a:t>
            </a:r>
            <a:r>
              <a:rPr lang="it-IT" sz="2600" dirty="0" smtClean="0"/>
              <a:t>	</a:t>
            </a:r>
          </a:p>
          <a:p>
            <a:pPr marL="0" lvl="1" indent="0">
              <a:buNone/>
            </a:pPr>
            <a:r>
              <a:rPr lang="it-IT" sz="2600" dirty="0"/>
              <a:t> </a:t>
            </a:r>
            <a:r>
              <a:rPr lang="it-IT" sz="2600" dirty="0" smtClean="0"/>
              <a:t>    </a:t>
            </a:r>
            <a:r>
              <a:rPr lang="it-IT" sz="2200" dirty="0" smtClean="0"/>
              <a:t>[</a:t>
            </a:r>
            <a:r>
              <a:rPr lang="it-IT" sz="2200" dirty="0"/>
              <a:t>La Torre-Napoli,TCS’12</a:t>
            </a:r>
            <a:r>
              <a:rPr lang="it-IT" sz="2200" dirty="0" smtClean="0"/>
              <a:t>] </a:t>
            </a:r>
            <a:r>
              <a:rPr lang="en-US" altLang="en-US" sz="2200" dirty="0" smtClean="0"/>
              <a:t>[</a:t>
            </a:r>
            <a:r>
              <a:rPr lang="en-US" altLang="en-US" sz="2200" dirty="0" err="1"/>
              <a:t>Atig</a:t>
            </a:r>
            <a:r>
              <a:rPr lang="en-US" altLang="en-US" sz="2200" dirty="0"/>
              <a:t>-</a:t>
            </a:r>
            <a:r>
              <a:rPr lang="en-US" altLang="en-US" sz="2200" dirty="0" err="1"/>
              <a:t>Bouajjani</a:t>
            </a:r>
            <a:r>
              <a:rPr lang="en-US" altLang="en-US" sz="2200" dirty="0"/>
              <a:t>-Kumar-</a:t>
            </a:r>
            <a:r>
              <a:rPr lang="en-US" altLang="en-US" sz="2200" dirty="0" err="1"/>
              <a:t>Saivasan</a:t>
            </a:r>
            <a:r>
              <a:rPr lang="en-US" altLang="en-US" sz="2200" dirty="0"/>
              <a:t>, ATVA’12</a:t>
            </a:r>
            <a:r>
              <a:rPr lang="en-US" altLang="en-US" sz="2200" dirty="0" smtClean="0"/>
              <a:t>]</a:t>
            </a: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620967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495300" y="-27384"/>
            <a:ext cx="8915400" cy="11381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More related work 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560512" y="1124744"/>
            <a:ext cx="8856984" cy="5328592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Visibly pushdown </a:t>
            </a:r>
            <a:r>
              <a:rPr lang="en-US" sz="2400" dirty="0"/>
              <a:t>languages </a:t>
            </a:r>
            <a:r>
              <a:rPr lang="en-US" sz="2200" dirty="0"/>
              <a:t>[</a:t>
            </a:r>
            <a:r>
              <a:rPr lang="en-US" sz="2200" dirty="0" err="1" smtClean="0"/>
              <a:t>Alur-Madhusudan</a:t>
            </a:r>
            <a:r>
              <a:rPr lang="en-US" sz="2200" dirty="0" smtClean="0"/>
              <a:t> J</a:t>
            </a:r>
            <a:r>
              <a:rPr lang="en-US" sz="2200" dirty="0"/>
              <a:t>. </a:t>
            </a:r>
            <a:r>
              <a:rPr lang="en-US" sz="2200" dirty="0" smtClean="0"/>
              <a:t>ACM'09] [</a:t>
            </a:r>
            <a:r>
              <a:rPr lang="en-US" sz="2200" dirty="0" err="1" smtClean="0"/>
              <a:t>Melhorn</a:t>
            </a:r>
            <a:r>
              <a:rPr lang="en-US" sz="2200" dirty="0"/>
              <a:t> </a:t>
            </a:r>
            <a:r>
              <a:rPr lang="en-US" sz="2200" dirty="0" smtClean="0"/>
              <a:t>ICALP'80]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900" dirty="0" smtClean="0"/>
          </a:p>
          <a:p>
            <a:pPr marL="0" lvl="1" indent="0">
              <a:buNone/>
            </a:pPr>
            <a:r>
              <a:rPr lang="en-US" sz="2400" dirty="0" smtClean="0"/>
              <a:t>Restricted MPAs: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Emptiness/reachability/closure properties      </a:t>
            </a:r>
            <a:r>
              <a:rPr lang="it-IT" sz="2400" dirty="0" smtClean="0"/>
              <a:t>	</a:t>
            </a:r>
            <a:r>
              <a:rPr lang="en-US" sz="2200" dirty="0" smtClean="0"/>
              <a:t>[</a:t>
            </a:r>
            <a:r>
              <a:rPr lang="en-US" sz="2200" dirty="0" err="1" smtClean="0"/>
              <a:t>Carotenuto</a:t>
            </a:r>
            <a:r>
              <a:rPr lang="en-US" sz="2200" dirty="0" smtClean="0"/>
              <a:t> et al. DLT’07]  </a:t>
            </a:r>
            <a:r>
              <a:rPr lang="en-US" altLang="en-US" sz="2200" dirty="0" smtClean="0"/>
              <a:t>[</a:t>
            </a:r>
            <a:r>
              <a:rPr lang="en-US" altLang="en-US" sz="2200" dirty="0" err="1" smtClean="0"/>
              <a:t>Atig</a:t>
            </a:r>
            <a:r>
              <a:rPr lang="en-US" altLang="en-US" sz="2200" dirty="0" smtClean="0"/>
              <a:t> et al. DLT’08]           	</a:t>
            </a:r>
            <a:r>
              <a:rPr lang="en-US" sz="2200" dirty="0"/>
              <a:t>[Seth,CAV’10</a:t>
            </a:r>
            <a:r>
              <a:rPr lang="en-US" sz="2200" dirty="0" smtClean="0"/>
              <a:t>]  [</a:t>
            </a:r>
            <a:r>
              <a:rPr lang="en-US" sz="2200" dirty="0" err="1" smtClean="0"/>
              <a:t>LaTorre</a:t>
            </a:r>
            <a:r>
              <a:rPr lang="en-US" sz="2200" dirty="0" smtClean="0"/>
              <a:t> et al. LATIN'10] 			[</a:t>
            </a:r>
            <a:r>
              <a:rPr lang="en-US" sz="2200" dirty="0" err="1" smtClean="0"/>
              <a:t>LaTorre</a:t>
            </a:r>
            <a:r>
              <a:rPr lang="en-US" sz="2200" dirty="0" smtClean="0"/>
              <a:t> et al. MFCS'14]</a:t>
            </a:r>
            <a:endParaRPr lang="en-US" sz="2200" dirty="0"/>
          </a:p>
          <a:p>
            <a:pPr marL="0" lvl="1" indent="0">
              <a:buNone/>
            </a:pPr>
            <a:endParaRPr lang="en-US" sz="9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Model-checking </a:t>
            </a:r>
            <a:r>
              <a:rPr lang="it-IT" sz="2200" dirty="0"/>
              <a:t>[</a:t>
            </a:r>
            <a:r>
              <a:rPr lang="en-US" altLang="en-US" sz="2200" dirty="0" err="1"/>
              <a:t>Atig</a:t>
            </a:r>
            <a:r>
              <a:rPr lang="en-US" altLang="en-US" sz="2200" dirty="0"/>
              <a:t>, FSTTCS’10</a:t>
            </a:r>
            <a:r>
              <a:rPr lang="it-IT" sz="2200" dirty="0"/>
              <a:t>] </a:t>
            </a:r>
            <a:r>
              <a:rPr lang="it-IT" sz="2200" dirty="0" smtClean="0"/>
              <a:t> </a:t>
            </a:r>
            <a:r>
              <a:rPr lang="en-US" altLang="en-US" sz="2200" dirty="0" smtClean="0"/>
              <a:t>[</a:t>
            </a:r>
            <a:r>
              <a:rPr lang="en-US" altLang="en-US" sz="2200" dirty="0" err="1" smtClean="0"/>
              <a:t>Bollig</a:t>
            </a:r>
            <a:r>
              <a:rPr lang="en-US" altLang="en-US" sz="2200" dirty="0" smtClean="0"/>
              <a:t> et al. </a:t>
            </a:r>
            <a:r>
              <a:rPr lang="en-US" altLang="en-US" sz="2200" dirty="0"/>
              <a:t>MFCS’11</a:t>
            </a:r>
            <a:r>
              <a:rPr lang="en-US" altLang="en-US" sz="2200" dirty="0" smtClean="0"/>
              <a:t>] 		</a:t>
            </a:r>
            <a:r>
              <a:rPr lang="it-IT" sz="2200" dirty="0" smtClean="0"/>
              <a:t> </a:t>
            </a:r>
            <a:r>
              <a:rPr lang="en-US" sz="2200" dirty="0" smtClean="0"/>
              <a:t>[</a:t>
            </a:r>
            <a:r>
              <a:rPr lang="en-US" sz="2200" dirty="0" err="1" smtClean="0"/>
              <a:t>Bollig</a:t>
            </a:r>
            <a:r>
              <a:rPr lang="en-US" sz="2200" dirty="0" smtClean="0"/>
              <a:t> et al. LICS’13]  [</a:t>
            </a:r>
            <a:r>
              <a:rPr lang="en-US" sz="2200" dirty="0"/>
              <a:t>Bansal-</a:t>
            </a:r>
            <a:r>
              <a:rPr lang="en-US" sz="2200" dirty="0" err="1"/>
              <a:t>Demri</a:t>
            </a:r>
            <a:r>
              <a:rPr lang="en-US" sz="2200" dirty="0"/>
              <a:t>, CSR’13</a:t>
            </a:r>
            <a:r>
              <a:rPr lang="en-US" sz="2200" dirty="0" smtClean="0"/>
              <a:t>]</a:t>
            </a:r>
          </a:p>
          <a:p>
            <a:pPr marL="0" lvl="1" indent="0">
              <a:buNone/>
            </a:pPr>
            <a:endParaRPr lang="en-US" sz="9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MSO of multiply nested words 			</a:t>
            </a:r>
            <a:r>
              <a:rPr lang="en-US" sz="2200" dirty="0" smtClean="0"/>
              <a:t>[</a:t>
            </a:r>
            <a:r>
              <a:rPr lang="en-US" sz="2200" dirty="0" err="1" smtClean="0"/>
              <a:t>Madhusudan-Parlato</a:t>
            </a:r>
            <a:r>
              <a:rPr lang="en-US" sz="2200" dirty="0" smtClean="0"/>
              <a:t> POPL'11] [</a:t>
            </a:r>
            <a:r>
              <a:rPr lang="en-US" sz="2200" dirty="0" err="1" smtClean="0"/>
              <a:t>Cyriac</a:t>
            </a:r>
            <a:r>
              <a:rPr lang="en-US" sz="2200" dirty="0" smtClean="0"/>
              <a:t> et al. CONCUR'12]</a:t>
            </a:r>
            <a:endParaRPr lang="en-US" sz="22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............</a:t>
            </a:r>
          </a:p>
        </p:txBody>
      </p:sp>
    </p:spTree>
    <p:extLst>
      <p:ext uri="{BB962C8B-B14F-4D97-AF65-F5344CB8AC3E}">
        <p14:creationId xmlns:p14="http://schemas.microsoft.com/office/powerpoint/2010/main" val="2556054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Rest</a:t>
            </a:r>
            <a:r>
              <a:rPr lang="it-IT" dirty="0" smtClean="0"/>
              <a:t> of the talk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Determinization</a:t>
            </a:r>
            <a:r>
              <a:rPr lang="it-IT" dirty="0" smtClean="0"/>
              <a:t> </a:t>
            </a:r>
            <a:r>
              <a:rPr lang="it-IT" dirty="0" err="1" smtClean="0"/>
              <a:t>construction</a:t>
            </a:r>
            <a:endParaRPr lang="it-IT" dirty="0" smtClean="0"/>
          </a:p>
          <a:p>
            <a:endParaRPr lang="it-IT" dirty="0"/>
          </a:p>
          <a:p>
            <a:r>
              <a:rPr lang="it-IT" dirty="0" smtClean="0"/>
              <a:t>Brief </a:t>
            </a:r>
            <a:r>
              <a:rPr lang="it-IT" dirty="0" err="1" smtClean="0"/>
              <a:t>comparison</a:t>
            </a:r>
            <a:r>
              <a:rPr lang="it-IT" dirty="0" smtClean="0"/>
              <a:t> with the </a:t>
            </a:r>
            <a:r>
              <a:rPr lang="it-IT" dirty="0" err="1" smtClean="0"/>
              <a:t>known</a:t>
            </a:r>
            <a:r>
              <a:rPr lang="it-IT" dirty="0" smtClean="0"/>
              <a:t> MPA </a:t>
            </a:r>
            <a:r>
              <a:rPr lang="it-IT" dirty="0" err="1" smtClean="0"/>
              <a:t>classes</a:t>
            </a:r>
            <a:r>
              <a:rPr lang="it-IT" dirty="0" smtClean="0"/>
              <a:t> of </a:t>
            </a:r>
            <a:r>
              <a:rPr lang="it-IT" dirty="0" err="1" smtClean="0"/>
              <a:t>languages</a:t>
            </a:r>
            <a:endParaRPr lang="it-IT" dirty="0" smtClean="0"/>
          </a:p>
          <a:p>
            <a:endParaRPr lang="it-IT" dirty="0"/>
          </a:p>
          <a:p>
            <a:r>
              <a:rPr lang="it-IT" dirty="0" err="1" smtClean="0"/>
              <a:t>Conclusions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01889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alvatore">
      <a:majorFont>
        <a:latin typeface="Calisto MT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6330</TotalTime>
  <Words>1433</Words>
  <Application>Microsoft Macintosh PowerPoint</Application>
  <PresentationFormat>A4 Paper (210x297 mm)</PresentationFormat>
  <Paragraphs>468</Paragraphs>
  <Slides>25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Tema di Office</vt:lpstr>
      <vt:lpstr>Scope-Bounded Pushdown Languages</vt:lpstr>
      <vt:lpstr>Multi-stack Pushdown Automata (MPA)</vt:lpstr>
      <vt:lpstr>Visible alphabets </vt:lpstr>
      <vt:lpstr>What visibility gains for MPA?</vt:lpstr>
      <vt:lpstr>Theme of the talk</vt:lpstr>
      <vt:lpstr>A few observations....</vt:lpstr>
      <vt:lpstr>k-scoped MVPA</vt:lpstr>
      <vt:lpstr>More related work </vt:lpstr>
      <vt:lpstr>Rest of the talk</vt:lpstr>
      <vt:lpstr>MVPL are nondeterministic</vt:lpstr>
      <vt:lpstr>Determinization of SMPA </vt:lpstr>
      <vt:lpstr>View of runs by stacks</vt:lpstr>
      <vt:lpstr>Linear Interface (LI)</vt:lpstr>
      <vt:lpstr>Switching Mask (SM)</vt:lpstr>
      <vt:lpstr>Simulating MPA with SMs (1)</vt:lpstr>
      <vt:lpstr>Simulating MPA with SMs (2)</vt:lpstr>
      <vt:lpstr>Simulating MPA with SMs (3)</vt:lpstr>
      <vt:lpstr>PDA accumulating LIs</vt:lpstr>
      <vt:lpstr>(k)-LIs suffice for SMPA</vt:lpstr>
      <vt:lpstr>Determinization of SMPA (1) </vt:lpstr>
      <vt:lpstr>Determinization of SMPS (2)</vt:lpstr>
      <vt:lpstr>Comparisons</vt:lpstr>
      <vt:lpstr>Decision Problems</vt:lpstr>
      <vt:lpstr>Conclusions</vt:lpstr>
      <vt:lpstr>Theory on infinite words?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Reachability of  Multistack Pushdown Systems with  Scope-Bounded Matching Relations</dc:title>
  <cp:lastModifiedBy>Julian Field</cp:lastModifiedBy>
  <cp:revision>391</cp:revision>
  <dcterms:modified xsi:type="dcterms:W3CDTF">2014-11-10T19:07:44Z</dcterms:modified>
</cp:coreProperties>
</file>