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533" r:id="rId2"/>
    <p:sldId id="566" r:id="rId3"/>
    <p:sldId id="544" r:id="rId4"/>
    <p:sldId id="543" r:id="rId5"/>
    <p:sldId id="545" r:id="rId6"/>
    <p:sldId id="568" r:id="rId7"/>
    <p:sldId id="597" r:id="rId8"/>
    <p:sldId id="569" r:id="rId9"/>
    <p:sldId id="534" r:id="rId10"/>
    <p:sldId id="557" r:id="rId11"/>
    <p:sldId id="571" r:id="rId12"/>
    <p:sldId id="572" r:id="rId13"/>
    <p:sldId id="570" r:id="rId14"/>
    <p:sldId id="515" r:id="rId15"/>
    <p:sldId id="584" r:id="rId16"/>
    <p:sldId id="585" r:id="rId17"/>
    <p:sldId id="583" r:id="rId18"/>
    <p:sldId id="586" r:id="rId19"/>
    <p:sldId id="588" r:id="rId20"/>
    <p:sldId id="587" r:id="rId21"/>
    <p:sldId id="580" r:id="rId22"/>
    <p:sldId id="589" r:id="rId23"/>
    <p:sldId id="581" r:id="rId24"/>
    <p:sldId id="591" r:id="rId25"/>
    <p:sldId id="592" r:id="rId26"/>
    <p:sldId id="593" r:id="rId27"/>
    <p:sldId id="578" r:id="rId28"/>
    <p:sldId id="594" r:id="rId29"/>
    <p:sldId id="595" r:id="rId30"/>
    <p:sldId id="535" r:id="rId31"/>
    <p:sldId id="548" r:id="rId32"/>
    <p:sldId id="560" r:id="rId33"/>
    <p:sldId id="559" r:id="rId34"/>
    <p:sldId id="596" r:id="rId35"/>
    <p:sldId id="552" r:id="rId36"/>
    <p:sldId id="438" r:id="rId37"/>
    <p:sldId id="550" r:id="rId38"/>
    <p:sldId id="551" r:id="rId39"/>
  </p:sldIdLst>
  <p:sldSz cx="9144000" cy="6858000" type="screen4x3"/>
  <p:notesSz cx="6797675" cy="98742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0000"/>
    <a:srgbClr val="0000FF"/>
    <a:srgbClr val="00CC00"/>
    <a:srgbClr val="CC0099"/>
    <a:srgbClr val="00CC66"/>
    <a:srgbClr val="0099FF"/>
    <a:srgbClr val="33CC33"/>
    <a:srgbClr val="339933"/>
    <a:srgbClr val="FFFF99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52" autoAdjust="0"/>
    <p:restoredTop sz="84327" autoAdjust="0"/>
  </p:normalViewPr>
  <p:slideViewPr>
    <p:cSldViewPr>
      <p:cViewPr varScale="1">
        <p:scale>
          <a:sx n="83" d="100"/>
          <a:sy n="83" d="100"/>
        </p:scale>
        <p:origin x="-1648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73" d="100"/>
          <a:sy n="73" d="100"/>
        </p:scale>
        <p:origin x="-3480" y="-120"/>
      </p:cViewPr>
      <p:guideLst>
        <p:guide orient="horz" pos="3110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notesMaster" Target="notesMasters/notesMaster1.xml"/><Relationship Id="rId41" Type="http://schemas.openxmlformats.org/officeDocument/2006/relationships/handoutMaster" Target="handoutMasters/handoutMaster1.xml"/><Relationship Id="rId42" Type="http://schemas.openxmlformats.org/officeDocument/2006/relationships/printerSettings" Target="printerSettings/printerSettings1.bin"/><Relationship Id="rId43" Type="http://schemas.openxmlformats.org/officeDocument/2006/relationships/presProps" Target="presProps.xml"/><Relationship Id="rId44" Type="http://schemas.openxmlformats.org/officeDocument/2006/relationships/viewProps" Target="viewProps.xml"/><Relationship Id="rId4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09FD5-5A4F-4A93-AC6A-90DF1249C410}" type="datetimeFigureOut">
              <a:rPr lang="en-GB" smtClean="0"/>
              <a:pPr/>
              <a:t>21/07/14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4B5E72-00C4-4201-8956-859207294DF6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5418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C0E497-AE79-4E1B-B8CF-A55E96744664}" type="datetimeFigureOut">
              <a:rPr lang="en-GB" smtClean="0"/>
              <a:pPr/>
              <a:t>21/07/14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31863" y="741363"/>
            <a:ext cx="493395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690269"/>
            <a:ext cx="5438140" cy="44434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37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E4BFA8-19A8-4C1D-B766-04788570588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5627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3C37D35-FC23-461C-9144-61A553DC6525}" type="slidenum">
              <a:rPr lang="en-US"/>
              <a:pPr/>
              <a:t>1</a:t>
            </a:fld>
            <a:endParaRPr lang="en-US"/>
          </a:p>
        </p:txBody>
      </p:sp>
      <p:sp>
        <p:nvSpPr>
          <p:cNvPr id="215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479550" y="744538"/>
            <a:ext cx="4905375" cy="367982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5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87065" y="4659916"/>
            <a:ext cx="6291705" cy="4415226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r>
              <a:rPr lang="en-US" dirty="0" smtClean="0"/>
              <a:t>This work is about TITLE</a:t>
            </a:r>
          </a:p>
          <a:p>
            <a:endParaRPr lang="en-US" dirty="0" smtClean="0"/>
          </a:p>
          <a:p>
            <a:r>
              <a:rPr lang="en-US" dirty="0" smtClean="0"/>
              <a:t>This Is a joint work with </a:t>
            </a:r>
            <a:r>
              <a:rPr lang="en-US" dirty="0" err="1" smtClean="0"/>
              <a:t>Ermenegildo</a:t>
            </a:r>
            <a:r>
              <a:rPr lang="en-US" dirty="0" smtClean="0"/>
              <a:t> </a:t>
            </a:r>
            <a:r>
              <a:rPr lang="en-US" dirty="0" err="1" smtClean="0"/>
              <a:t>Tomasco</a:t>
            </a:r>
            <a:r>
              <a:rPr lang="en-US" dirty="0" smtClean="0"/>
              <a:t> and my PhD supervisor </a:t>
            </a:r>
            <a:r>
              <a:rPr lang="en-US" dirty="0" err="1" smtClean="0"/>
              <a:t>Gennaro</a:t>
            </a:r>
            <a:r>
              <a:rPr lang="en-US" dirty="0" smtClean="0"/>
              <a:t> </a:t>
            </a:r>
            <a:r>
              <a:rPr lang="en-US" dirty="0" err="1" smtClean="0"/>
              <a:t>Parlato</a:t>
            </a:r>
            <a:r>
              <a:rPr lang="en-US" dirty="0" smtClean="0"/>
              <a:t> from the University of Southampton in the UK,</a:t>
            </a:r>
          </a:p>
          <a:p>
            <a:r>
              <a:rPr lang="en-US" dirty="0" smtClean="0"/>
              <a:t>Bernd</a:t>
            </a:r>
            <a:r>
              <a:rPr lang="en-US" baseline="0" dirty="0" smtClean="0"/>
              <a:t> Fischer from Stellenbosch university, South Africa</a:t>
            </a:r>
          </a:p>
          <a:p>
            <a:r>
              <a:rPr lang="en-US" baseline="0" dirty="0" smtClean="0"/>
              <a:t>and Salvatore La Torre from the university of Salerno, Italy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097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we propose captures all possible </a:t>
            </a:r>
            <a:r>
              <a:rPr lang="en-US" baseline="0" dirty="0" err="1" smtClean="0"/>
              <a:t>behavious</a:t>
            </a:r>
            <a:r>
              <a:rPr lang="en-US" baseline="0" dirty="0" smtClean="0"/>
              <a:t> within a fixed number of round robin schedules…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</a:t>
            </a:r>
            <a:r>
              <a:rPr lang="en-US" dirty="0" err="1" smtClean="0"/>
              <a:t>sequentialization</a:t>
            </a:r>
            <a:r>
              <a:rPr lang="en-US" dirty="0" smtClean="0"/>
              <a:t> schema captures</a:t>
            </a:r>
            <a:r>
              <a:rPr lang="en-US" baseline="0" dirty="0" smtClean="0"/>
              <a:t> all bounded round robin computations for a given round bound K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We fix an order of threads, and in each round threads are simulated following the fixed order.</a:t>
            </a:r>
            <a:endParaRPr lang="en-US" dirty="0" smtClean="0"/>
          </a:p>
          <a:p>
            <a:r>
              <a:rPr lang="en-US" baseline="0" dirty="0" smtClean="0"/>
              <a:t>As this is an error-finding technique, this is motivated by an empirical study conducted by </a:t>
            </a:r>
            <a:r>
              <a:rPr lang="en-US" baseline="0" dirty="0" err="1" smtClean="0"/>
              <a:t>Musivathi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Qadeer</a:t>
            </a:r>
            <a:r>
              <a:rPr lang="en-US" baseline="0" dirty="0" smtClean="0"/>
              <a:t> that have shown that most of the concurrency errors manifest themselves within 2 or 3 rounds.</a:t>
            </a: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097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our schema,</a:t>
            </a:r>
          </a:p>
          <a:p>
            <a:r>
              <a:rPr lang="en-US" dirty="0" smtClean="0"/>
              <a:t>the concurrent bounded program P is converted into a non-deterministic sequential program P’ that</a:t>
            </a:r>
            <a:r>
              <a:rPr lang="en-US" baseline="0" dirty="0" smtClean="0"/>
              <a:t> simulates all possible computations within R round-robin schedules of P.</a:t>
            </a:r>
          </a:p>
          <a:p>
            <a:r>
              <a:rPr lang="en-US" baseline="0" dirty="0" smtClean="0"/>
              <a:t>P is loop-free and has N+1 threads, exactly 1 function each thread.</a:t>
            </a:r>
          </a:p>
          <a:p>
            <a:r>
              <a:rPr lang="en-US" baseline="0" dirty="0" smtClean="0"/>
              <a:t>The </a:t>
            </a:r>
            <a:r>
              <a:rPr lang="en-US" baseline="0" dirty="0" err="1" smtClean="0"/>
              <a:t>sequentialized</a:t>
            </a:r>
            <a:r>
              <a:rPr lang="en-US" baseline="0" dirty="0" smtClean="0"/>
              <a:t> program has the same number of functions (to simulate threads) plus one extra function to simulate context-switching,</a:t>
            </a:r>
          </a:p>
          <a:p>
            <a:r>
              <a:rPr lang="en-US" baseline="0" dirty="0" smtClean="0"/>
              <a:t>we call this function “the main driver”. Now I’ll first describe how this function works, and then how the </a:t>
            </a:r>
            <a:r>
              <a:rPr lang="en-US" baseline="0" dirty="0" err="1" smtClean="0"/>
              <a:t>sequentiaslization</a:t>
            </a:r>
            <a:r>
              <a:rPr lang="en-US" baseline="0" dirty="0" smtClean="0"/>
              <a:t> of each thread is </a:t>
            </a:r>
            <a:r>
              <a:rPr lang="en-US" baseline="0" dirty="0" err="1" smtClean="0"/>
              <a:t>accomplihed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10974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…however</a:t>
            </a:r>
            <a:r>
              <a:rPr lang="en-US" baseline="0" dirty="0" smtClean="0"/>
              <a:t> this solution is very disruptive for the backend.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control-flow gets very complex, the way the program is encoded to SAT/SMT makes the formula size explode.</a:t>
            </a:r>
          </a:p>
          <a:p>
            <a:r>
              <a:rPr lang="en-US" baseline="0" dirty="0" smtClean="0"/>
              <a:t>Furthermore at each context-switch point we need a source of non-determinism, an assignment and a return that make again the control-flow more complex.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identified this as the main reasons of why this should be avoided.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63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…however</a:t>
            </a:r>
            <a:r>
              <a:rPr lang="en-US" baseline="0" dirty="0" smtClean="0"/>
              <a:t> this solution is very disruptive for the backend.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control-flow gets very complex, the way the program is encoded to SAT/SMT makes the formula size explode.</a:t>
            </a:r>
          </a:p>
          <a:p>
            <a:r>
              <a:rPr lang="en-US" baseline="0" dirty="0" smtClean="0"/>
              <a:t>Furthermore at each context-switch point we need a source of non-determinism, an assignment and a return that make again the control-flow more complex.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identified this as the main reasons of why this should be avoided.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63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…however</a:t>
            </a:r>
            <a:r>
              <a:rPr lang="en-US" baseline="0" dirty="0" smtClean="0"/>
              <a:t> this solution is very disruptive for the backend.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control-flow gets very complex, the way the program is encoded to SAT/SMT makes the formula size explode.</a:t>
            </a:r>
          </a:p>
          <a:p>
            <a:r>
              <a:rPr lang="en-US" baseline="0" dirty="0" smtClean="0"/>
              <a:t>Furthermore at each context-switch point we need a source of non-determinism, an assignment and a return that make again the control-flow more complex.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identified this as the main reasons of why this should be avoided.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634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…however</a:t>
            </a:r>
            <a:r>
              <a:rPr lang="en-US" baseline="0" dirty="0" smtClean="0"/>
              <a:t> this solution is very disruptive for the backend.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control-flow gets very complex, the way the program is encoded to SAT/SMT makes the formula size explode.</a:t>
            </a:r>
          </a:p>
          <a:p>
            <a:r>
              <a:rPr lang="en-US" baseline="0" dirty="0" smtClean="0"/>
              <a:t>Furthermore at each context-switch point we need a source of non-determinism, an assignment and a return that make again the control-flow more complex.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identified this as the main reasons of why this should be avoided.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6344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…however</a:t>
            </a:r>
            <a:r>
              <a:rPr lang="en-US" baseline="0" dirty="0" smtClean="0"/>
              <a:t> this solution is very disruptive for the backend.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control-flow gets very complex, the way the program is encoded to SAT/SMT makes the formula size explode.</a:t>
            </a:r>
          </a:p>
          <a:p>
            <a:r>
              <a:rPr lang="en-US" baseline="0" dirty="0" smtClean="0"/>
              <a:t>Furthermore at each context-switch point we need a source of non-determinism, an assignment and a return that make again the control-flow more complex.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identified this as the main reasons of why this should be avoided.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634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…however</a:t>
            </a:r>
            <a:r>
              <a:rPr lang="en-US" baseline="0" dirty="0" smtClean="0"/>
              <a:t> this solution is very disruptive for the backend.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control-flow gets very complex, the way the program is encoded to SAT/SMT makes the formula size explode.</a:t>
            </a:r>
          </a:p>
          <a:p>
            <a:r>
              <a:rPr lang="en-US" baseline="0" dirty="0" smtClean="0"/>
              <a:t>Furthermore at each context-switch point we need a source of non-determinism, an assignment and a return that make again the control-flow more complex.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identified this as the main reasons of why this should be avoided.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634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…however</a:t>
            </a:r>
            <a:r>
              <a:rPr lang="en-US" baseline="0" dirty="0" smtClean="0"/>
              <a:t> this solution is very disruptive for the backend.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control-flow gets very complex, the way the program is encoded to SAT/SMT makes the formula size explode.</a:t>
            </a:r>
          </a:p>
          <a:p>
            <a:r>
              <a:rPr lang="en-US" baseline="0" dirty="0" smtClean="0"/>
              <a:t>Furthermore at each context-switch point we need a source of non-determinism, an assignment and a return that make again the control-flow more complex.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identified this as the main reasons of why this should be avoided.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634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consider</a:t>
            </a:r>
            <a:r>
              <a:rPr lang="en-US" baseline="0" dirty="0" smtClean="0"/>
              <a:t> the class of concurrent C programs that communicate through shared variables with thread creation and several synchronization primitives.</a:t>
            </a:r>
          </a:p>
          <a:p>
            <a:r>
              <a:rPr lang="en-US" baseline="0" dirty="0" smtClean="0"/>
              <a:t>Concurrency is added using the POSIX threads library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address the reachability problem that checks whether an error location is ever reached in any execution of the given program.</a:t>
            </a:r>
          </a:p>
          <a:p>
            <a:r>
              <a:rPr lang="en-US" baseline="0" dirty="0" smtClean="0"/>
              <a:t>This allows to check several errors such as: 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Here, we propose a new approach to Bounded model checking of concurrent programs. 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58529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…however</a:t>
            </a:r>
            <a:r>
              <a:rPr lang="en-US" baseline="0" smtClean="0"/>
              <a:t> </a:t>
            </a:r>
            <a:r>
              <a:rPr lang="en-US" baseline="0" dirty="0" smtClean="0"/>
              <a:t>this solution is very disruptive for the backend.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control-flow gets very complex, the way the program is encoded to SAT/SMT makes the formula size explode.</a:t>
            </a:r>
          </a:p>
          <a:p>
            <a:r>
              <a:rPr lang="en-US" baseline="0" dirty="0" smtClean="0"/>
              <a:t>Furthermore at each context-switch point we need a source of non-determinism, an assignment and a return that make again the control-flow more complex.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identified this as the main reasons of why this should be avoided.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63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…however</a:t>
            </a:r>
            <a:r>
              <a:rPr lang="en-US" baseline="0" smtClean="0"/>
              <a:t> </a:t>
            </a:r>
            <a:r>
              <a:rPr lang="en-US" baseline="0" dirty="0" smtClean="0"/>
              <a:t>this solution is very disruptive for the backend.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control-flow gets very complex, the way the program is encoded to SAT/SMT makes the formula size explode.</a:t>
            </a:r>
          </a:p>
          <a:p>
            <a:r>
              <a:rPr lang="en-US" baseline="0" dirty="0" smtClean="0"/>
              <a:t>Furthermore at each context-switch point we need a source of non-determinism, an assignment and a return that make again the control-flow more complex.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identified this as the main reasons of why this should be avoided.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634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…however</a:t>
            </a:r>
            <a:r>
              <a:rPr lang="en-US" baseline="0" smtClean="0"/>
              <a:t> </a:t>
            </a:r>
            <a:r>
              <a:rPr lang="en-US" baseline="0" dirty="0" smtClean="0"/>
              <a:t>this solution is very disruptive for the backend.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control-flow gets very complex, the way the program is encoded to SAT/SMT makes the formula size explode.</a:t>
            </a:r>
          </a:p>
          <a:p>
            <a:r>
              <a:rPr lang="en-US" baseline="0" dirty="0" smtClean="0"/>
              <a:t>Furthermore at each context-switch point we need a source of non-determinism, an assignment and a return that make again the control-flow more complex.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identified this as the main reasons of why this should be avoided.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634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…however</a:t>
            </a:r>
            <a:r>
              <a:rPr lang="en-US" baseline="0" smtClean="0"/>
              <a:t> </a:t>
            </a:r>
            <a:r>
              <a:rPr lang="en-US" baseline="0" dirty="0" smtClean="0"/>
              <a:t>this solution is very disruptive for the backend.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control-flow gets very complex, the way the program is encoded to SAT/SMT makes the formula size explode.</a:t>
            </a:r>
          </a:p>
          <a:p>
            <a:r>
              <a:rPr lang="en-US" baseline="0" dirty="0" smtClean="0"/>
              <a:t>Furthermore at each context-switch point we need a source of non-determinism, an assignment and a return that make again the control-flow more complex.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identified this as the main reasons of why this should be avoided.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6344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…however</a:t>
            </a:r>
            <a:r>
              <a:rPr lang="en-US" baseline="0" smtClean="0"/>
              <a:t> </a:t>
            </a:r>
            <a:r>
              <a:rPr lang="en-US" baseline="0" dirty="0" smtClean="0"/>
              <a:t>this solution is very disruptive for the backend.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control-flow gets very complex, the way the program is encoded to SAT/SMT makes the formula size explode.</a:t>
            </a:r>
          </a:p>
          <a:p>
            <a:r>
              <a:rPr lang="en-US" baseline="0" dirty="0" smtClean="0"/>
              <a:t>Furthermore at each context-switch point we need a source of non-determinism, an assignment and a return that make again the control-flow more complex.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identified this as the main reasons of why this should be avoided.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634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…however</a:t>
            </a:r>
            <a:r>
              <a:rPr lang="en-US" baseline="0" smtClean="0"/>
              <a:t> </a:t>
            </a:r>
            <a:r>
              <a:rPr lang="en-US" baseline="0" dirty="0" smtClean="0"/>
              <a:t>this solution is very disruptive for the backend.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control-flow gets very complex, the way the program is encoded to SAT/SMT makes the formula size explode.</a:t>
            </a:r>
          </a:p>
          <a:p>
            <a:r>
              <a:rPr lang="en-US" baseline="0" dirty="0" smtClean="0"/>
              <a:t>Furthermore at each context-switch point we need a source of non-determinism, an assignment and a return that make again the control-flow more complex.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identified this as the main reasons of why this should be avoided.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6344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The last</a:t>
            </a:r>
            <a:endParaRPr lang="en-US" baseline="0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634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The last</a:t>
            </a:r>
            <a:endParaRPr lang="en-US" baseline="0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634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The last</a:t>
            </a:r>
            <a:endParaRPr lang="en-US" baseline="0" dirty="0" smtClean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00634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Lazy-</a:t>
            </a:r>
            <a:r>
              <a:rPr lang="en-US" dirty="0" err="1" smtClean="0"/>
              <a:t>CSeq</a:t>
            </a:r>
            <a:r>
              <a:rPr lang="en-US" dirty="0" smtClean="0"/>
              <a:t> implemented in our framework </a:t>
            </a:r>
            <a:r>
              <a:rPr lang="en-US" dirty="0" err="1" smtClean="0"/>
              <a:t>Cseq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</a:t>
            </a:r>
            <a:r>
              <a:rPr lang="en-US" baseline="0" dirty="0" smtClean="0"/>
              <a:t> allows code-to-code translation and it has a wrapper that supports several BMC </a:t>
            </a:r>
            <a:r>
              <a:rPr lang="en-US" baseline="0" dirty="0" err="1" smtClean="0"/>
              <a:t>backends</a:t>
            </a:r>
            <a:r>
              <a:rPr lang="en-US" baseline="0" dirty="0" smtClean="0"/>
              <a:t>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Aggiundere</a:t>
            </a:r>
            <a:r>
              <a:rPr lang="en-US" dirty="0" smtClean="0"/>
              <a:t>: C programs</a:t>
            </a:r>
            <a:r>
              <a:rPr lang="en-US" baseline="0" dirty="0" smtClean="0"/>
              <a:t> POSIX threads (</a:t>
            </a:r>
            <a:r>
              <a:rPr lang="en-US" baseline="0" dirty="0" err="1" smtClean="0"/>
              <a:t>caratteristiche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+ </a:t>
            </a:r>
            <a:r>
              <a:rPr lang="en-US" baseline="0" dirty="0" err="1" smtClean="0"/>
              <a:t>confronto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altri</a:t>
            </a:r>
            <a:r>
              <a:rPr lang="en-US" baseline="0" dirty="0" smtClean="0"/>
              <a:t> tool? (VD. Slides </a:t>
            </a:r>
            <a:r>
              <a:rPr lang="en-US" baseline="0" dirty="0" err="1" smtClean="0"/>
              <a:t>openday</a:t>
            </a:r>
            <a:r>
              <a:rPr lang="en-US" baseline="0" dirty="0" smtClean="0"/>
              <a:t>)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996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BMC typically consists in bounding</a:t>
            </a:r>
            <a:r>
              <a:rPr lang="en-US" baseline="0" dirty="0" smtClean="0"/>
              <a:t> the program, then compiling it into a SAT/SMT formula, and feeding the formula to a hi-performance solver.</a:t>
            </a:r>
          </a:p>
          <a:p>
            <a:r>
              <a:rPr lang="en-US" baseline="0" dirty="0" smtClean="0"/>
              <a:t>The formula is </a:t>
            </a:r>
            <a:r>
              <a:rPr lang="en-US" baseline="0" dirty="0" err="1" smtClean="0"/>
              <a:t>satisfiable</a:t>
            </a:r>
            <a:r>
              <a:rPr lang="en-US" baseline="0" dirty="0" smtClean="0"/>
              <a:t> if and only if there is a reachable error condition in the program.</a:t>
            </a:r>
          </a:p>
          <a:p>
            <a:r>
              <a:rPr lang="en-US" dirty="0" smtClean="0"/>
              <a:t>This exploits</a:t>
            </a:r>
            <a:r>
              <a:rPr lang="en-US" baseline="0" dirty="0" smtClean="0"/>
              <a:t> </a:t>
            </a:r>
            <a:r>
              <a:rPr lang="en-US" dirty="0" smtClean="0"/>
              <a:t>the strong</a:t>
            </a:r>
            <a:r>
              <a:rPr lang="en-US" baseline="0" dirty="0" smtClean="0"/>
              <a:t> </a:t>
            </a:r>
            <a:r>
              <a:rPr lang="en-US" dirty="0" smtClean="0"/>
              <a:t>performance</a:t>
            </a:r>
            <a:r>
              <a:rPr lang="en-US" baseline="0" dirty="0" smtClean="0"/>
              <a:t> of modern SAT/SMT solvers, capable of handling massive formulae</a:t>
            </a:r>
            <a:endParaRPr lang="en-US" dirty="0" smtClean="0"/>
          </a:p>
          <a:p>
            <a:r>
              <a:rPr lang="en-US" dirty="0" smtClean="0"/>
              <a:t>There are a few sequential </a:t>
            </a:r>
            <a:r>
              <a:rPr lang="en-US" baseline="0" dirty="0" smtClean="0"/>
              <a:t>tools available, for example BLITZ, CBC, LLBMC and ESBMC.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0851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Evaluated our </a:t>
            </a:r>
            <a:r>
              <a:rPr lang="en-US" dirty="0" err="1" smtClean="0"/>
              <a:t>sequentialization</a:t>
            </a:r>
            <a:r>
              <a:rPr lang="en-US" dirty="0" smtClean="0"/>
              <a:t> on all concurrency benchmarks</a:t>
            </a:r>
            <a:r>
              <a:rPr lang="en-US" baseline="0" dirty="0" smtClean="0"/>
              <a:t> of SVCOMP this year.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table shows the experiments on the unsafe benchmarks where we want to show how effective is our approach in bug-finding.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err="1" smtClean="0"/>
              <a:t>Quanto</a:t>
            </a:r>
            <a:r>
              <a:rPr lang="en-US" dirty="0" smtClean="0"/>
              <a:t> </a:t>
            </a:r>
            <a:r>
              <a:rPr lang="en-US" dirty="0" err="1" smtClean="0"/>
              <a:t>siamo</a:t>
            </a:r>
            <a:r>
              <a:rPr lang="en-US" dirty="0" smtClean="0"/>
              <a:t> </a:t>
            </a:r>
            <a:r>
              <a:rPr lang="en-US" dirty="0" err="1" smtClean="0"/>
              <a:t>competitivi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nel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trovare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l’errore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TODO </a:t>
            </a:r>
            <a:r>
              <a:rPr lang="en-US" baseline="0" dirty="0" err="1" smtClean="0"/>
              <a:t>evidenziare</a:t>
            </a:r>
            <a:r>
              <a:rPr lang="en-US" baseline="0" dirty="0" smtClean="0"/>
              <a:t> solo </a:t>
            </a:r>
            <a:r>
              <a:rPr lang="en-US" baseline="0" dirty="0" err="1" smtClean="0"/>
              <a:t>il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più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veloce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Works well with several BMC </a:t>
            </a:r>
            <a:r>
              <a:rPr lang="en-US" baseline="0" dirty="0" err="1" smtClean="0"/>
              <a:t>backends</a:t>
            </a:r>
            <a:r>
              <a:rPr lang="en-US" baseline="0" dirty="0" smtClean="0"/>
              <a:t> and it is competitive with the state-of-the-art.</a:t>
            </a:r>
          </a:p>
          <a:p>
            <a:endParaRPr lang="en-US" baseline="0" dirty="0" smtClean="0"/>
          </a:p>
          <a:p>
            <a:r>
              <a:rPr lang="en-US" dirty="0" smtClean="0"/>
              <a:t>In</a:t>
            </a:r>
            <a:r>
              <a:rPr lang="en-US" baseline="0" dirty="0" smtClean="0"/>
              <a:t> this table you can see the time to find the bug on the unsafe instances of our benchmarks suite.</a:t>
            </a:r>
          </a:p>
          <a:p>
            <a:r>
              <a:rPr lang="en-US" baseline="0" dirty="0" smtClean="0"/>
              <a:t>On the left hand side you can see the analysis times for the </a:t>
            </a:r>
            <a:r>
              <a:rPr lang="en-US" baseline="0" dirty="0" err="1" smtClean="0"/>
              <a:t>sequentialised</a:t>
            </a:r>
            <a:r>
              <a:rPr lang="en-US" baseline="0" dirty="0" smtClean="0"/>
              <a:t> files when using 4 different </a:t>
            </a:r>
            <a:r>
              <a:rPr lang="en-US" baseline="0" dirty="0" err="1" smtClean="0"/>
              <a:t>backends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On the right hand side of the table you can see the performance of tools with native concurrency handling on the original concurrent files.</a:t>
            </a:r>
          </a:p>
          <a:p>
            <a:r>
              <a:rPr lang="en-US" baseline="0" dirty="0" smtClean="0"/>
              <a:t>There are 2 BMC tools (to compare their concurrency handling with </a:t>
            </a:r>
            <a:r>
              <a:rPr lang="en-US" baseline="0" dirty="0" err="1" smtClean="0"/>
              <a:t>sequentialization</a:t>
            </a:r>
            <a:r>
              <a:rPr lang="en-US" baseline="0" dirty="0" smtClean="0"/>
              <a:t>),</a:t>
            </a:r>
          </a:p>
          <a:p>
            <a:r>
              <a:rPr lang="en-US" baseline="0" dirty="0" smtClean="0"/>
              <a:t>Corral (TODO)</a:t>
            </a:r>
          </a:p>
          <a:p>
            <a:r>
              <a:rPr lang="en-US" baseline="0" dirty="0" smtClean="0"/>
              <a:t>Our implementation of the LR schema,</a:t>
            </a:r>
          </a:p>
          <a:p>
            <a:r>
              <a:rPr lang="en-US" baseline="0" dirty="0" smtClean="0"/>
              <a:t>and </a:t>
            </a:r>
            <a:r>
              <a:rPr lang="en-US" baseline="0" dirty="0" err="1" smtClean="0"/>
              <a:t>Threader</a:t>
            </a:r>
            <a:r>
              <a:rPr lang="en-US" baseline="0" dirty="0" smtClean="0"/>
              <a:t> a tool for complete analysis.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thing to notice is that on the </a:t>
            </a:r>
            <a:r>
              <a:rPr lang="en-US" baseline="0" dirty="0" err="1" smtClean="0"/>
              <a:t>sequentialized</a:t>
            </a:r>
            <a:r>
              <a:rPr lang="en-US" baseline="0" dirty="0" smtClean="0"/>
              <a:t> files we achieve excellent test case coverage.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669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Furthermore, the </a:t>
            </a:r>
            <a:r>
              <a:rPr lang="en-US" baseline="0" dirty="0" smtClean="0"/>
              <a:t>experiments confirm that it does not take a big number of rounds to find the error.</a:t>
            </a:r>
          </a:p>
          <a:p>
            <a:r>
              <a:rPr lang="en-US" baseline="0" dirty="0" err="1" smtClean="0"/>
              <a:t>Escluso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fibonacci</a:t>
            </a:r>
            <a:r>
              <a:rPr lang="en-US" baseline="0" dirty="0" smtClean="0"/>
              <a:t> at most 3 rounds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45669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	- CBMC does unbounded rounds (all possible context switch)</a:t>
            </a:r>
          </a:p>
          <a:p>
            <a:endParaRPr lang="en-US" dirty="0" smtClean="0"/>
          </a:p>
          <a:p>
            <a:r>
              <a:rPr lang="en-US" dirty="0" smtClean="0"/>
              <a:t>	- however,</a:t>
            </a:r>
            <a:r>
              <a:rPr lang="en-US" baseline="0" dirty="0" smtClean="0"/>
              <a:t> </a:t>
            </a:r>
            <a:r>
              <a:rPr lang="en-US" dirty="0" smtClean="0"/>
              <a:t>by keeping the number of rounds low,</a:t>
            </a:r>
          </a:p>
          <a:p>
            <a:r>
              <a:rPr lang="en-US" dirty="0" smtClean="0"/>
              <a:t>	  it is possible to achieve an alternative loop coverage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0670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err="1" smtClean="0"/>
              <a:t>Extention</a:t>
            </a:r>
            <a:r>
              <a:rPr lang="en-US" baseline="0" dirty="0" smtClean="0"/>
              <a:t> to concurrent programs require concurrency handling.</a:t>
            </a:r>
          </a:p>
          <a:p>
            <a:r>
              <a:rPr lang="en-US" baseline="0" dirty="0" smtClean="0"/>
              <a:t>The approach is similar to </a:t>
            </a:r>
            <a:r>
              <a:rPr lang="en-US" baseline="0" dirty="0" err="1" smtClean="0"/>
              <a:t>seqe</a:t>
            </a:r>
            <a:r>
              <a:rPr lang="en-US" baseline="0" dirty="0" smtClean="0"/>
              <a:t> BMC but concurrency is handled at the level of the formula.</a:t>
            </a:r>
          </a:p>
          <a:p>
            <a:r>
              <a:rPr lang="en-US" baseline="0" dirty="0" smtClean="0"/>
              <a:t>The idea is that each thread is encoded …. And we add a conjunct to model the memory model.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has been proposed by </a:t>
            </a:r>
            <a:r>
              <a:rPr lang="en-US" baseline="0" dirty="0" err="1" smtClean="0"/>
              <a:t>Sinha</a:t>
            </a:r>
            <a:r>
              <a:rPr lang="en-US" baseline="0" dirty="0" smtClean="0"/>
              <a:t>, Wang in POPL11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02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 alternative approach is through a technique called </a:t>
            </a:r>
            <a:r>
              <a:rPr lang="en-US" baseline="0" dirty="0" err="1" smtClean="0"/>
              <a:t>sequentialization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This is not targeted at BMC but it is general….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As an alternative, one can translate the concurrent program into an equivalent sequential program, by replacing concurrency with non-determinism,</a:t>
            </a:r>
          </a:p>
          <a:p>
            <a:r>
              <a:rPr lang="en-US" baseline="0" dirty="0" smtClean="0"/>
              <a:t>and then relying on any sequential tool to perform the actual analysis.</a:t>
            </a:r>
          </a:p>
          <a:p>
            <a:r>
              <a:rPr lang="en-US" baseline="0" dirty="0" smtClean="0"/>
              <a:t>The pros of this approach are… the problems of this approach are …</a:t>
            </a:r>
          </a:p>
          <a:p>
            <a:r>
              <a:rPr lang="en-US" baseline="0" dirty="0" smtClean="0"/>
              <a:t>However, for known schema are designed without any particular backend technology in mind – but ignoring the underlying details of the backend technology makes it hard to address the issues of performance and limitations.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89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idea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was proposed by </a:t>
            </a:r>
            <a:r>
              <a:rPr lang="en-US" baseline="0" dirty="0" err="1" smtClean="0"/>
              <a:t>Quadeer</a:t>
            </a:r>
            <a:r>
              <a:rPr lang="en-US" baseline="0" dirty="0" smtClean="0"/>
              <a:t> and Wu,</a:t>
            </a:r>
          </a:p>
          <a:p>
            <a:r>
              <a:rPr lang="en-US" baseline="0" dirty="0" smtClean="0"/>
              <a:t>And there are several known </a:t>
            </a:r>
            <a:r>
              <a:rPr lang="en-US" baseline="0" dirty="0" err="1" smtClean="0"/>
              <a:t>sequentializations</a:t>
            </a:r>
            <a:r>
              <a:rPr lang="en-US" baseline="0" dirty="0" smtClean="0"/>
              <a:t> in literature.</a:t>
            </a:r>
          </a:p>
          <a:p>
            <a:r>
              <a:rPr lang="en-US" baseline="0" dirty="0" err="1" smtClean="0"/>
              <a:t>Lal&amp;Reps</a:t>
            </a:r>
            <a:r>
              <a:rPr lang="en-US" baseline="0" dirty="0" smtClean="0"/>
              <a:t> proposed a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schema where al computations up to a given number of context switches.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particular </a:t>
            </a:r>
            <a:r>
              <a:rPr lang="en-US" baseline="0" dirty="0" err="1" smtClean="0"/>
              <a:t>Lal&amp;Reps</a:t>
            </a:r>
            <a:r>
              <a:rPr lang="en-US" baseline="0" dirty="0" smtClean="0"/>
              <a:t> has been </a:t>
            </a:r>
            <a:r>
              <a:rPr lang="en-US" baseline="0" dirty="0" err="1" smtClean="0"/>
              <a:t>impelemented</a:t>
            </a:r>
            <a:r>
              <a:rPr lang="en-US" baseline="0" dirty="0" smtClean="0"/>
              <a:t> with Corral, also in our framework </a:t>
            </a:r>
            <a:r>
              <a:rPr lang="en-US" baseline="0" dirty="0" err="1" smtClean="0"/>
              <a:t>CSeq</a:t>
            </a:r>
            <a:r>
              <a:rPr lang="en-US" baseline="0" dirty="0" smtClean="0"/>
              <a:t>, in </a:t>
            </a:r>
            <a:r>
              <a:rPr lang="en-US" baseline="0" dirty="0" err="1" smtClean="0"/>
              <a:t>Rek</a:t>
            </a:r>
            <a:r>
              <a:rPr lang="en-US" baseline="0" dirty="0" smtClean="0"/>
              <a:t> for real-time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As an alternative, one can translate the concurrent program into an equivalent sequential program, by replacing concurrency with non-determinism,</a:t>
            </a:r>
          </a:p>
          <a:p>
            <a:r>
              <a:rPr lang="en-US" baseline="0" dirty="0" smtClean="0"/>
              <a:t>and then relying on any sequential tool to perform the actual analysis.</a:t>
            </a:r>
          </a:p>
          <a:p>
            <a:r>
              <a:rPr lang="en-US" baseline="0" dirty="0" smtClean="0"/>
              <a:t>The pros of this approach are… the problems of this approach are …</a:t>
            </a:r>
          </a:p>
          <a:p>
            <a:r>
              <a:rPr lang="en-US" baseline="0" dirty="0" smtClean="0"/>
              <a:t>However, for known schema are designed without any particular backend technology in mind – but ignoring the underlying details of the backend technology makes it hard to address the issues of performance and limitations.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892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idea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was proposed by </a:t>
            </a:r>
            <a:r>
              <a:rPr lang="en-US" baseline="0" dirty="0" err="1" smtClean="0"/>
              <a:t>Quadeer</a:t>
            </a:r>
            <a:r>
              <a:rPr lang="en-US" baseline="0" dirty="0" smtClean="0"/>
              <a:t> and Wu,</a:t>
            </a:r>
          </a:p>
          <a:p>
            <a:r>
              <a:rPr lang="en-US" baseline="0" dirty="0" smtClean="0"/>
              <a:t>And there are several known </a:t>
            </a:r>
            <a:r>
              <a:rPr lang="en-US" baseline="0" dirty="0" err="1" smtClean="0"/>
              <a:t>sequentializations</a:t>
            </a:r>
            <a:r>
              <a:rPr lang="en-US" baseline="0" dirty="0" smtClean="0"/>
              <a:t> in literature.</a:t>
            </a:r>
          </a:p>
          <a:p>
            <a:r>
              <a:rPr lang="en-US" baseline="0" dirty="0" err="1" smtClean="0"/>
              <a:t>Lal&amp;Reps</a:t>
            </a:r>
            <a:r>
              <a:rPr lang="en-US" baseline="0" dirty="0" smtClean="0"/>
              <a:t> proposed a </a:t>
            </a:r>
            <a:r>
              <a:rPr lang="en-US" baseline="0" dirty="0" err="1" smtClean="0"/>
              <a:t>seq</a:t>
            </a:r>
            <a:r>
              <a:rPr lang="en-US" baseline="0" dirty="0" smtClean="0"/>
              <a:t> schema where al computations up to a given number of context switches.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particular </a:t>
            </a:r>
            <a:r>
              <a:rPr lang="en-US" baseline="0" dirty="0" err="1" smtClean="0"/>
              <a:t>Lal&amp;Reps</a:t>
            </a:r>
            <a:r>
              <a:rPr lang="en-US" baseline="0" dirty="0" smtClean="0"/>
              <a:t> has been </a:t>
            </a:r>
            <a:r>
              <a:rPr lang="en-US" baseline="0" dirty="0" err="1" smtClean="0"/>
              <a:t>impelemented</a:t>
            </a:r>
            <a:r>
              <a:rPr lang="en-US" baseline="0" dirty="0" smtClean="0"/>
              <a:t> with Corral, also in our framework </a:t>
            </a:r>
            <a:r>
              <a:rPr lang="en-US" baseline="0" dirty="0" err="1" smtClean="0"/>
              <a:t>CSeq</a:t>
            </a:r>
            <a:r>
              <a:rPr lang="en-US" baseline="0" dirty="0" smtClean="0"/>
              <a:t>, in </a:t>
            </a:r>
            <a:r>
              <a:rPr lang="en-US" baseline="0" dirty="0" err="1" smtClean="0"/>
              <a:t>Rek</a:t>
            </a:r>
            <a:r>
              <a:rPr lang="en-US" baseline="0" dirty="0" smtClean="0"/>
              <a:t> for real-time 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As an alternative, one can translate the concurrent program into an equivalent sequential program, by replacing concurrency with non-determinism,</a:t>
            </a:r>
          </a:p>
          <a:p>
            <a:r>
              <a:rPr lang="en-US" baseline="0" dirty="0" smtClean="0"/>
              <a:t>and then relying on any sequential tool to perform the actual analysis.</a:t>
            </a:r>
          </a:p>
          <a:p>
            <a:r>
              <a:rPr lang="en-US" baseline="0" dirty="0" smtClean="0"/>
              <a:t>The pros of this approach are… the problems of this approach are …</a:t>
            </a:r>
          </a:p>
          <a:p>
            <a:r>
              <a:rPr lang="en-US" baseline="0" dirty="0" smtClean="0"/>
              <a:t>However, for known schema are designed without any particular backend technology in mind – but ignoring the underlying details of the backend technology makes it hard to address the issues of performance and limitations.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892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After implementing the LR schema, the lesson we have learned is that…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As an alternative, one can translate the concurrent program into an equivalent sequential program, by replacing concurrency with non-determinism,</a:t>
            </a:r>
          </a:p>
          <a:p>
            <a:r>
              <a:rPr lang="en-US" baseline="0" dirty="0" smtClean="0"/>
              <a:t>and then relying on any sequential tool to perform the actual analysis.</a:t>
            </a:r>
          </a:p>
          <a:p>
            <a:r>
              <a:rPr lang="en-US" baseline="0" dirty="0" smtClean="0"/>
              <a:t>The pros of this approach are… the problems of this approach are …</a:t>
            </a:r>
          </a:p>
          <a:p>
            <a:r>
              <a:rPr lang="en-US" baseline="0" dirty="0" smtClean="0"/>
              <a:t>However, for known schema are designed without any particular backend technology in mind – but ignoring the underlying details of the backend technology makes it hard to address the issues of performance and limitations.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9892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….we move it _after_ the program-bounding stage.</a:t>
            </a:r>
          </a:p>
          <a:p>
            <a:r>
              <a:rPr lang="en-US" baseline="0" dirty="0" smtClean="0"/>
              <a:t>Bounded programs are loop-free, this is a strong property that makes the program’s structure much more simple and allows fine-tuning when developing a </a:t>
            </a:r>
            <a:r>
              <a:rPr lang="en-US" baseline="0" dirty="0" err="1" smtClean="0"/>
              <a:t>sequentialization</a:t>
            </a:r>
            <a:r>
              <a:rPr lang="en-US" baseline="0" dirty="0" smtClean="0"/>
              <a:t> schema specifically targeted at those programs.</a:t>
            </a:r>
          </a:p>
          <a:p>
            <a:r>
              <a:rPr lang="en-US" baseline="0" dirty="0" smtClean="0"/>
              <a:t>In particular, our schema is light on the backend and does not implies any limitation on the input.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E4BFA8-19A8-4C1D-B766-047885705882}" type="slidenum">
              <a:rPr lang="en-GB" smtClean="0"/>
              <a:pPr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1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5263"/>
            <a:ext cx="8839200" cy="71913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7232"/>
            <a:ext cx="8839200" cy="5715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7232"/>
            <a:ext cx="8839200" cy="5715000"/>
          </a:xfrm>
          <a:prstGeom prst="rect">
            <a:avLst/>
          </a:prstGeom>
          <a:ln>
            <a:noFill/>
          </a:ln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0" y="42863"/>
            <a:ext cx="1066800" cy="7191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863"/>
            <a:ext cx="8610600" cy="719137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60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01472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4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715962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</a:t>
            </a:r>
            <a:r>
              <a:rPr lang="it-IT" dirty="0" err="1" smtClean="0"/>
              <a:t>title</a:t>
            </a:r>
            <a:r>
              <a:rPr lang="it-IT" dirty="0" smtClean="0"/>
              <a:t>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0540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 smtClean="0"/>
              <a:t>Click to </a:t>
            </a:r>
            <a:r>
              <a:rPr lang="it-IT" dirty="0" err="1" smtClean="0"/>
              <a:t>edit</a:t>
            </a:r>
            <a:r>
              <a:rPr lang="it-IT" dirty="0" smtClean="0"/>
              <a:t> Master text </a:t>
            </a:r>
            <a:r>
              <a:rPr lang="it-IT" dirty="0" err="1" smtClean="0"/>
              <a:t>styles</a:t>
            </a:r>
            <a:endParaRPr lang="it-IT" dirty="0" smtClean="0"/>
          </a:p>
          <a:p>
            <a:pPr lvl="1"/>
            <a:r>
              <a:rPr lang="it-IT" dirty="0" smtClean="0"/>
              <a:t>Second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2"/>
            <a:r>
              <a:rPr lang="it-IT" dirty="0" smtClean="0"/>
              <a:t>Third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3"/>
            <a:r>
              <a:rPr lang="it-IT" dirty="0" err="1" smtClean="0"/>
              <a:t>Fourth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it-IT" dirty="0" smtClean="0"/>
          </a:p>
          <a:p>
            <a:pPr lvl="4"/>
            <a:r>
              <a:rPr lang="it-IT" dirty="0" err="1" smtClean="0"/>
              <a:t>Fifth</a:t>
            </a:r>
            <a:r>
              <a:rPr lang="it-IT" dirty="0" smtClean="0"/>
              <a:t> </a:t>
            </a:r>
            <a:r>
              <a:rPr lang="it-IT" dirty="0" err="1" smtClean="0"/>
              <a:t>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8" r:id="rId2"/>
    <p:sldLayoutId id="2147483667" r:id="rId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4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800100" indent="-3429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1600">
          <a:solidFill>
            <a:schemeClr val="tx1"/>
          </a:solidFill>
          <a:latin typeface="+mn-lt"/>
          <a:cs typeface="+mn-cs"/>
        </a:defRPr>
      </a:lvl2pPr>
      <a:lvl3pPr marL="1200150" indent="-28575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1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14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/>
        <a:buChar char="•"/>
        <a:defRPr sz="12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0" y="533400"/>
            <a:ext cx="9144000" cy="2590800"/>
          </a:xfrm>
          <a:prstGeom prst="rect">
            <a:avLst/>
          </a:prstGeom>
          <a:solidFill>
            <a:schemeClr val="tx1"/>
          </a:solidFill>
          <a:ln w="9360">
            <a:noFill/>
            <a:miter lim="800000"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+mj-lt"/>
                <a:cs typeface="Abadi MT Condensed Light"/>
              </a:rPr>
              <a:t>Bounded Model </a:t>
            </a:r>
            <a:r>
              <a:rPr lang="en-GB" sz="3600" b="1" dirty="0" smtClean="0">
                <a:solidFill>
                  <a:schemeClr val="bg1"/>
                </a:solidFill>
                <a:latin typeface="+mj-lt"/>
                <a:cs typeface="Abadi MT Condensed Light"/>
              </a:rPr>
              <a:t>Checking</a:t>
            </a:r>
          </a:p>
          <a:p>
            <a:pPr algn="ctr"/>
            <a:r>
              <a:rPr lang="en-GB" sz="2400" b="1" dirty="0" smtClean="0">
                <a:solidFill>
                  <a:schemeClr val="bg1">
                    <a:lumMod val="65000"/>
                  </a:schemeClr>
                </a:solidFill>
                <a:latin typeface="+mj-lt"/>
                <a:cs typeface="Abadi MT Condensed Light"/>
              </a:rPr>
              <a:t>of</a:t>
            </a:r>
          </a:p>
          <a:p>
            <a:pPr algn="ctr"/>
            <a:r>
              <a:rPr lang="en-GB" sz="3600" b="1" dirty="0" smtClean="0">
                <a:solidFill>
                  <a:schemeClr val="bg1"/>
                </a:solidFill>
                <a:latin typeface="+mj-lt"/>
                <a:cs typeface="Andale Mono"/>
              </a:rPr>
              <a:t>Multi</a:t>
            </a:r>
            <a:r>
              <a:rPr lang="en-GB" sz="3600" b="1" dirty="0">
                <a:solidFill>
                  <a:schemeClr val="bg1"/>
                </a:solidFill>
                <a:latin typeface="+mj-lt"/>
                <a:cs typeface="Andale Mono"/>
              </a:rPr>
              <a:t>-Threaded C </a:t>
            </a:r>
            <a:r>
              <a:rPr lang="en-GB" sz="3600" b="1" dirty="0" smtClean="0">
                <a:solidFill>
                  <a:schemeClr val="bg1"/>
                </a:solidFill>
                <a:latin typeface="+mj-lt"/>
                <a:cs typeface="Andale Mono"/>
              </a:rPr>
              <a:t>Programs</a:t>
            </a:r>
          </a:p>
          <a:p>
            <a:pPr algn="ctr"/>
            <a:r>
              <a:rPr lang="en-GB" sz="2400" b="1" dirty="0">
                <a:solidFill>
                  <a:srgbClr val="A6A6A6"/>
                </a:solidFill>
                <a:latin typeface="+mj-lt"/>
                <a:cs typeface="Arial Black"/>
              </a:rPr>
              <a:t>v</a:t>
            </a:r>
            <a:r>
              <a:rPr lang="en-GB" sz="2400" b="1" dirty="0" smtClean="0">
                <a:solidFill>
                  <a:srgbClr val="A6A6A6"/>
                </a:solidFill>
                <a:latin typeface="+mj-lt"/>
                <a:cs typeface="Arial Black"/>
              </a:rPr>
              <a:t>ia</a:t>
            </a:r>
          </a:p>
          <a:p>
            <a:pPr algn="ctr"/>
            <a:r>
              <a:rPr lang="en-GB" sz="3600" b="1" dirty="0" smtClean="0">
                <a:solidFill>
                  <a:schemeClr val="bg1"/>
                </a:solidFill>
                <a:latin typeface="+mj-lt"/>
                <a:cs typeface="Apple Chancery"/>
              </a:rPr>
              <a:t>Lazy </a:t>
            </a:r>
            <a:r>
              <a:rPr lang="en-GB" sz="3600" b="1" dirty="0" err="1">
                <a:solidFill>
                  <a:schemeClr val="bg1"/>
                </a:solidFill>
                <a:latin typeface="+mj-lt"/>
                <a:cs typeface="Apple Chancery"/>
              </a:rPr>
              <a:t>Sequentialization</a:t>
            </a:r>
            <a:endParaRPr lang="en-GB" sz="3600" b="1" dirty="0" smtClean="0">
              <a:solidFill>
                <a:schemeClr val="bg1"/>
              </a:solidFill>
              <a:latin typeface="+mj-lt"/>
              <a:cs typeface="Apple Chancery"/>
            </a:endParaRP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6842894"/>
              </p:ext>
            </p:extLst>
          </p:nvPr>
        </p:nvGraphicFramePr>
        <p:xfrm>
          <a:off x="1676400" y="3810000"/>
          <a:ext cx="7086600" cy="228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76600"/>
                <a:gridCol w="3810000"/>
              </a:tblGrid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Omar </a:t>
                      </a:r>
                      <a:r>
                        <a:rPr lang="en-US" sz="2400" b="0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Inverso</a:t>
                      </a:r>
                      <a:endParaRPr lang="en-US" sz="2400" b="0" dirty="0" smtClean="0">
                        <a:solidFill>
                          <a:srgbClr val="000000"/>
                        </a:solidFill>
                        <a:ea typeface="WenQuanYi Zen Hei" charset="0"/>
                        <a:cs typeface="WenQuanYi Zen 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itchFamily="34" charset="0"/>
                          <a:ea typeface="WenQuanYi Zen Hei" charset="0"/>
                          <a:cs typeface="Arial" pitchFamily="34" charset="0"/>
                        </a:rPr>
                        <a:t>University of Southampton, UK</a:t>
                      </a:r>
                      <a:endParaRPr lang="en-US" sz="14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Ermenegildo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 </a:t>
                      </a:r>
                      <a:r>
                        <a:rPr lang="en-US" sz="2400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Tomasco</a:t>
                      </a:r>
                      <a:endParaRPr lang="en-US" sz="2400" dirty="0" smtClean="0">
                        <a:solidFill>
                          <a:srgbClr val="000000"/>
                        </a:solidFill>
                        <a:ea typeface="WenQuanYi Zen Hei" charset="0"/>
                        <a:cs typeface="WenQuanYi Zen 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404040"/>
                          </a:solidFill>
                          <a:latin typeface="Arial" pitchFamily="34" charset="0"/>
                          <a:ea typeface="WenQuanYi Zen Hei" charset="0"/>
                          <a:cs typeface="Arial" pitchFamily="34" charset="0"/>
                        </a:rPr>
                        <a:t>University of Southampton, UK</a:t>
                      </a:r>
                      <a:endParaRPr lang="en-US" sz="1400" b="0" dirty="0">
                        <a:solidFill>
                          <a:srgbClr val="404040"/>
                        </a:solidFill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Bernd Fischer</a:t>
                      </a:r>
                      <a:endParaRPr lang="en-US" sz="2400" dirty="0" smtClean="0">
                        <a:solidFill>
                          <a:srgbClr val="595959"/>
                        </a:solidFill>
                        <a:ea typeface="WenQuanYi Zen Hei" charset="0"/>
                        <a:cs typeface="WenQuanYi Zen Hei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404040"/>
                          </a:solidFill>
                          <a:latin typeface="Arial" pitchFamily="34" charset="0"/>
                          <a:ea typeface="WenQuanYi Zen Hei" charset="0"/>
                          <a:cs typeface="Arial" pitchFamily="34" charset="0"/>
                        </a:rPr>
                        <a:t>Stellenbosch University, South Africa</a:t>
                      </a:r>
                      <a:endParaRPr lang="en-US" sz="1400" b="0" dirty="0">
                        <a:solidFill>
                          <a:srgbClr val="404040"/>
                        </a:solidFill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Salvatore La Torre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err="1" smtClean="0">
                          <a:solidFill>
                            <a:srgbClr val="404040"/>
                          </a:solidFill>
                        </a:rPr>
                        <a:t>Università</a:t>
                      </a:r>
                      <a:r>
                        <a:rPr lang="en-US" sz="1400" b="0" baseline="0" dirty="0" smtClean="0">
                          <a:solidFill>
                            <a:srgbClr val="404040"/>
                          </a:solidFill>
                        </a:rPr>
                        <a:t> di Salerno, Italy</a:t>
                      </a:r>
                      <a:endParaRPr lang="en-US" sz="1400" b="0" dirty="0">
                        <a:solidFill>
                          <a:srgbClr val="404040"/>
                        </a:solidFill>
                      </a:endParaRPr>
                    </a:p>
                  </a:txBody>
                  <a:tcPr anchor="ctr"/>
                </a:tc>
              </a:tr>
              <a:tr h="3657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u="sng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Gennaro</a:t>
                      </a:r>
                      <a:r>
                        <a:rPr lang="en-US" sz="2400" b="1" u="sng" dirty="0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 </a:t>
                      </a:r>
                      <a:r>
                        <a:rPr lang="en-US" sz="2400" b="1" u="sng" dirty="0" err="1" smtClean="0">
                          <a:solidFill>
                            <a:srgbClr val="000000"/>
                          </a:solidFill>
                          <a:ea typeface="WenQuanYi Zen Hei" charset="0"/>
                          <a:cs typeface="WenQuanYi Zen Hei" charset="0"/>
                        </a:rPr>
                        <a:t>Parlato</a:t>
                      </a:r>
                      <a:endParaRPr lang="en-US" sz="2400" b="1" u="sng" baseline="30000" dirty="0" smtClean="0">
                        <a:solidFill>
                          <a:prstClr val="black"/>
                        </a:solidFill>
                        <a:latin typeface="Arial" pitchFamily="34" charset="0"/>
                        <a:ea typeface="WenQuanYi Zen Hei" charset="0"/>
                        <a:cs typeface="Arial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solidFill>
                            <a:srgbClr val="404040"/>
                          </a:solidFill>
                          <a:latin typeface="Arial" pitchFamily="34" charset="0"/>
                          <a:ea typeface="WenQuanYi Zen Hei" charset="0"/>
                          <a:cs typeface="Arial" pitchFamily="34" charset="0"/>
                        </a:rPr>
                        <a:t>University of Southampton, UK</a:t>
                      </a:r>
                      <a:endParaRPr lang="en-US" sz="1400" b="0" dirty="0">
                        <a:solidFill>
                          <a:srgbClr val="404040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Right Triangle 2"/>
          <p:cNvSpPr>
            <a:spLocks noChangeAspect="1"/>
          </p:cNvSpPr>
          <p:nvPr/>
        </p:nvSpPr>
        <p:spPr>
          <a:xfrm>
            <a:off x="0" y="6750000"/>
            <a:ext cx="108000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>
            <a:spLocks noChangeAspect="1"/>
          </p:cNvSpPr>
          <p:nvPr/>
        </p:nvSpPr>
        <p:spPr>
          <a:xfrm flipH="1">
            <a:off x="9050111" y="6750000"/>
            <a:ext cx="108000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Triangle 13"/>
          <p:cNvSpPr>
            <a:spLocks noChangeAspect="1"/>
          </p:cNvSpPr>
          <p:nvPr/>
        </p:nvSpPr>
        <p:spPr>
          <a:xfrm flipV="1">
            <a:off x="0" y="0"/>
            <a:ext cx="108000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Triangle 14"/>
          <p:cNvSpPr>
            <a:spLocks noChangeAspect="1"/>
          </p:cNvSpPr>
          <p:nvPr/>
        </p:nvSpPr>
        <p:spPr>
          <a:xfrm flipH="1" flipV="1">
            <a:off x="9039578" y="0"/>
            <a:ext cx="108000" cy="108000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42080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/>
          <p:cNvSpPr/>
          <p:nvPr/>
        </p:nvSpPr>
        <p:spPr>
          <a:xfrm>
            <a:off x="609600" y="1066800"/>
            <a:ext cx="3859200" cy="25146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3104444" y="256257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ounded Rectangle 26"/>
          <p:cNvSpPr>
            <a:spLocks noChangeAspect="1"/>
          </p:cNvSpPr>
          <p:nvPr/>
        </p:nvSpPr>
        <p:spPr>
          <a:xfrm>
            <a:off x="3094893" y="1218779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Lazy-</a:t>
            </a:r>
            <a:r>
              <a:rPr lang="en-US" dirty="0" err="1" smtClean="0"/>
              <a:t>CSeq</a:t>
            </a:r>
            <a:r>
              <a:rPr lang="en-US" dirty="0" smtClean="0"/>
              <a:t>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77232"/>
            <a:ext cx="8839200" cy="5760000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053644" y="1339712"/>
            <a:ext cx="1309511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ea typeface="ＭＳ Ｐゴシック" pitchFamily="34" charset="-128"/>
              </a:rPr>
              <a:t>BOUNDED</a:t>
            </a:r>
          </a:p>
          <a:p>
            <a:pPr algn="ctr"/>
            <a:r>
              <a:rPr lang="en-US" sz="1600" dirty="0" smtClean="0"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/>
          </a:p>
        </p:txBody>
      </p:sp>
      <p:sp>
        <p:nvSpPr>
          <p:cNvPr id="12" name="Rounded Rectangle 11"/>
          <p:cNvSpPr>
            <a:spLocks noChangeAspect="1"/>
          </p:cNvSpPr>
          <p:nvPr/>
        </p:nvSpPr>
        <p:spPr>
          <a:xfrm>
            <a:off x="4829462" y="2554903"/>
            <a:ext cx="18288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058062" y="2565093"/>
            <a:ext cx="160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BMC SEQUENTIAL</a:t>
            </a:r>
          </a:p>
          <a:p>
            <a:pPr algn="ctr"/>
            <a:r>
              <a:rPr lang="en-US" sz="1600" dirty="0" smtClean="0">
                <a:latin typeface="Arial" pitchFamily="34" charset="0"/>
                <a:ea typeface="ＭＳ Ｐゴシック" pitchFamily="34" charset="-128"/>
              </a:rPr>
              <a:t>TOOL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019778" y="2691824"/>
            <a:ext cx="1371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SEQ</a:t>
            </a:r>
          </a:p>
          <a:p>
            <a:pPr algn="ctr"/>
            <a:r>
              <a:rPr lang="en-US" sz="1600" dirty="0" smtClean="0"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/>
          </a:p>
        </p:txBody>
      </p:sp>
      <p:pic>
        <p:nvPicPr>
          <p:cNvPr id="23" name="Picture 22" descr="dT6bRMAT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5662" y="2979960"/>
            <a:ext cx="381000" cy="381000"/>
          </a:xfrm>
          <a:prstGeom prst="rect">
            <a:avLst/>
          </a:prstGeom>
        </p:spPr>
      </p:pic>
      <p:sp>
        <p:nvSpPr>
          <p:cNvPr id="32" name="Line 9"/>
          <p:cNvSpPr>
            <a:spLocks noChangeShapeType="1"/>
          </p:cNvSpPr>
          <p:nvPr/>
        </p:nvSpPr>
        <p:spPr bwMode="auto">
          <a:xfrm rot="5400000" flipV="1">
            <a:off x="3462577" y="2305467"/>
            <a:ext cx="486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" name="Line 9"/>
          <p:cNvSpPr>
            <a:spLocks noChangeShapeType="1"/>
          </p:cNvSpPr>
          <p:nvPr/>
        </p:nvSpPr>
        <p:spPr bwMode="auto">
          <a:xfrm flipV="1">
            <a:off x="4329288" y="2971800"/>
            <a:ext cx="471311" cy="2834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" name="TextBox 40"/>
          <p:cNvSpPr txBox="1"/>
          <p:nvPr/>
        </p:nvSpPr>
        <p:spPr>
          <a:xfrm rot="16200000">
            <a:off x="-218300" y="2047101"/>
            <a:ext cx="2362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b="1" dirty="0" smtClean="0">
                <a:latin typeface="Arial" pitchFamily="34" charset="0"/>
                <a:ea typeface="ＭＳ Ｐゴシック" pitchFamily="34" charset="-128"/>
              </a:rPr>
              <a:t>SEQUENTIALIZATION</a:t>
            </a:r>
          </a:p>
          <a:p>
            <a:pPr algn="ctr"/>
            <a:r>
              <a:rPr lang="en-US" sz="1400" dirty="0" smtClean="0">
                <a:latin typeface="Arial" pitchFamily="34" charset="0"/>
                <a:ea typeface="ＭＳ Ｐゴシック" pitchFamily="34" charset="-128"/>
              </a:rPr>
              <a:t>(code-to-code translation)</a:t>
            </a:r>
            <a:endParaRPr lang="en-US" sz="1400" dirty="0"/>
          </a:p>
        </p:txBody>
      </p:sp>
      <p:sp>
        <p:nvSpPr>
          <p:cNvPr id="42" name="Rounded Rectangle 41"/>
          <p:cNvSpPr>
            <a:spLocks noChangeAspect="1"/>
          </p:cNvSpPr>
          <p:nvPr/>
        </p:nvSpPr>
        <p:spPr>
          <a:xfrm>
            <a:off x="1371600" y="12192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/>
          <p:cNvSpPr txBox="1"/>
          <p:nvPr/>
        </p:nvSpPr>
        <p:spPr>
          <a:xfrm>
            <a:off x="1286933" y="1337424"/>
            <a:ext cx="1385711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CONC</a:t>
            </a:r>
          </a:p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/>
          </a:p>
        </p:txBody>
      </p:sp>
      <p:sp>
        <p:nvSpPr>
          <p:cNvPr id="21" name="Line 9"/>
          <p:cNvSpPr>
            <a:spLocks noChangeShapeType="1"/>
          </p:cNvSpPr>
          <p:nvPr/>
        </p:nvSpPr>
        <p:spPr bwMode="auto">
          <a:xfrm flipV="1">
            <a:off x="2590800" y="1628000"/>
            <a:ext cx="486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656233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34"/>
          <p:cNvSpPr>
            <a:spLocks/>
          </p:cNvSpPr>
          <p:nvPr/>
        </p:nvSpPr>
        <p:spPr>
          <a:xfrm>
            <a:off x="7239000" y="1072162"/>
            <a:ext cx="1188720" cy="39570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Bounded Concurrent </a:t>
            </a:r>
            <a:r>
              <a:rPr lang="en-US" dirty="0"/>
              <a:t>P</a:t>
            </a:r>
            <a:r>
              <a:rPr lang="en-US" dirty="0" smtClean="0"/>
              <a:t>rograms</a:t>
            </a:r>
            <a:endParaRPr lang="en-US" dirty="0"/>
          </a:p>
        </p:txBody>
      </p:sp>
      <p:sp>
        <p:nvSpPr>
          <p:cNvPr id="46" name="Rounded Rectangle 45"/>
          <p:cNvSpPr>
            <a:spLocks/>
          </p:cNvSpPr>
          <p:nvPr/>
        </p:nvSpPr>
        <p:spPr>
          <a:xfrm>
            <a:off x="716280" y="1086271"/>
            <a:ext cx="1188720" cy="39429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818444" y="3304822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dirty="0" smtClean="0">
                <a:latin typeface="Arial" pitchFamily="34" charset="0"/>
                <a:ea typeface="ＭＳ Ｐゴシック" pitchFamily="34" charset="-128"/>
              </a:rPr>
              <a:t>main()</a:t>
            </a:r>
          </a:p>
          <a:p>
            <a:pPr algn="ctr"/>
            <a:r>
              <a:rPr lang="en-US" sz="2400" dirty="0" smtClean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sz="2400" baseline="-25000" dirty="0" smtClean="0">
                <a:latin typeface="Arial" pitchFamily="34" charset="0"/>
                <a:ea typeface="ＭＳ Ｐゴシック" pitchFamily="34" charset="-128"/>
              </a:rPr>
              <a:t>0 </a:t>
            </a:r>
            <a:endParaRPr lang="en-US" sz="24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7399422" y="3561644"/>
            <a:ext cx="87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2400" dirty="0" smtClean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it-IT" sz="2400" baseline="-25000" dirty="0" smtClean="0">
                <a:latin typeface="Arial" pitchFamily="34" charset="0"/>
                <a:ea typeface="ＭＳ Ｐゴシック" pitchFamily="34" charset="-128"/>
              </a:rPr>
              <a:t>N</a:t>
            </a:r>
            <a:endParaRPr lang="en-US" sz="2400" baseline="-25000" dirty="0"/>
          </a:p>
        </p:txBody>
      </p:sp>
      <p:sp>
        <p:nvSpPr>
          <p:cNvPr id="34" name="Rounded Rectangle 33"/>
          <p:cNvSpPr>
            <a:spLocks/>
          </p:cNvSpPr>
          <p:nvPr/>
        </p:nvSpPr>
        <p:spPr>
          <a:xfrm>
            <a:off x="2468880" y="1072162"/>
            <a:ext cx="1188720" cy="39570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ounded Rectangle 77"/>
          <p:cNvSpPr>
            <a:spLocks/>
          </p:cNvSpPr>
          <p:nvPr/>
        </p:nvSpPr>
        <p:spPr>
          <a:xfrm>
            <a:off x="5486400" y="1066800"/>
            <a:ext cx="1188720" cy="396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6" name="TextBox 95"/>
          <p:cNvSpPr txBox="1"/>
          <p:nvPr/>
        </p:nvSpPr>
        <p:spPr>
          <a:xfrm>
            <a:off x="5638800" y="3562290"/>
            <a:ext cx="87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2400" dirty="0" smtClean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it-IT" sz="2400" baseline="-25000" dirty="0" smtClean="0">
                <a:latin typeface="Arial" pitchFamily="34" charset="0"/>
                <a:ea typeface="ＭＳ Ｐゴシック" pitchFamily="34" charset="-128"/>
              </a:rPr>
              <a:t>N-1</a:t>
            </a:r>
            <a:endParaRPr lang="en-US" sz="2400" baseline="-25000" dirty="0"/>
          </a:p>
        </p:txBody>
      </p:sp>
      <p:sp>
        <p:nvSpPr>
          <p:cNvPr id="120" name="TextBox 119"/>
          <p:cNvSpPr txBox="1"/>
          <p:nvPr/>
        </p:nvSpPr>
        <p:spPr>
          <a:xfrm>
            <a:off x="2633133" y="3547533"/>
            <a:ext cx="87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2400" dirty="0" smtClean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it-IT" sz="2400" baseline="-25000" dirty="0" smtClean="0">
                <a:latin typeface="Arial" pitchFamily="34" charset="0"/>
                <a:ea typeface="ＭＳ Ｐゴシック" pitchFamily="34" charset="-128"/>
              </a:rPr>
              <a:t>1</a:t>
            </a:r>
            <a:endParaRPr lang="en-US" sz="2400" baseline="-25000" dirty="0"/>
          </a:p>
        </p:txBody>
      </p:sp>
      <p:sp>
        <p:nvSpPr>
          <p:cNvPr id="135" name="Text Box 12"/>
          <p:cNvSpPr txBox="1">
            <a:spLocks noChangeArrowheads="1"/>
          </p:cNvSpPr>
          <p:nvPr/>
        </p:nvSpPr>
        <p:spPr bwMode="auto">
          <a:xfrm>
            <a:off x="4114801" y="3486835"/>
            <a:ext cx="10667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6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ＭＳ Ｐゴシック" pitchFamily="34" charset="-128"/>
              </a:rPr>
              <a:t>…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" y="5172670"/>
            <a:ext cx="873477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/>
              <a:buChar char="•"/>
            </a:pPr>
            <a:r>
              <a:rPr lang="en-US" sz="2000" b="1" dirty="0" smtClean="0"/>
              <a:t>no loops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/>
              <a:t>n</a:t>
            </a:r>
            <a:r>
              <a:rPr lang="en-US" sz="2000" b="1" dirty="0" smtClean="0"/>
              <a:t>o function calls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 smtClean="0"/>
              <a:t>Control flow only forward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b="1" dirty="0"/>
              <a:t>o</a:t>
            </a:r>
            <a:r>
              <a:rPr lang="en-US" sz="2000" b="1" dirty="0" smtClean="0"/>
              <a:t>ne procedure for each thread</a:t>
            </a:r>
          </a:p>
        </p:txBody>
      </p:sp>
    </p:spTree>
    <p:extLst>
      <p:ext uri="{BB962C8B-B14F-4D97-AF65-F5344CB8AC3E}">
        <p14:creationId xmlns:p14="http://schemas.microsoft.com/office/powerpoint/2010/main" val="14705934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Line 9"/>
          <p:cNvSpPr>
            <a:spLocks noChangeShapeType="1"/>
          </p:cNvSpPr>
          <p:nvPr/>
        </p:nvSpPr>
        <p:spPr bwMode="auto">
          <a:xfrm flipV="1">
            <a:off x="7391400" y="3262488"/>
            <a:ext cx="1123244" cy="166511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9" name="Line 9"/>
          <p:cNvSpPr>
            <a:spLocks noChangeShapeType="1"/>
          </p:cNvSpPr>
          <p:nvPr/>
        </p:nvSpPr>
        <p:spPr bwMode="auto">
          <a:xfrm flipV="1">
            <a:off x="7315200" y="2432870"/>
            <a:ext cx="1224022" cy="31033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7" name="Line 9"/>
          <p:cNvSpPr>
            <a:spLocks noChangeShapeType="1"/>
          </p:cNvSpPr>
          <p:nvPr/>
        </p:nvSpPr>
        <p:spPr bwMode="auto">
          <a:xfrm flipV="1">
            <a:off x="582622" y="4038599"/>
            <a:ext cx="1322378" cy="347133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5" name="Rounded Rectangle 34"/>
          <p:cNvSpPr>
            <a:spLocks/>
          </p:cNvSpPr>
          <p:nvPr/>
        </p:nvSpPr>
        <p:spPr>
          <a:xfrm>
            <a:off x="7239000" y="1072162"/>
            <a:ext cx="1188720" cy="39570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Round Robin Schedule</a:t>
            </a:r>
            <a:endParaRPr lang="en-US" dirty="0"/>
          </a:p>
        </p:txBody>
      </p:sp>
      <p:sp>
        <p:nvSpPr>
          <p:cNvPr id="46" name="Rounded Rectangle 45"/>
          <p:cNvSpPr>
            <a:spLocks/>
          </p:cNvSpPr>
          <p:nvPr/>
        </p:nvSpPr>
        <p:spPr>
          <a:xfrm>
            <a:off x="716280" y="1086271"/>
            <a:ext cx="1188720" cy="394292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TextBox 52"/>
          <p:cNvSpPr txBox="1"/>
          <p:nvPr/>
        </p:nvSpPr>
        <p:spPr>
          <a:xfrm>
            <a:off x="818444" y="3304822"/>
            <a:ext cx="990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dirty="0" smtClean="0">
                <a:latin typeface="Arial" pitchFamily="34" charset="0"/>
                <a:ea typeface="ＭＳ Ｐゴシック" pitchFamily="34" charset="-128"/>
              </a:rPr>
              <a:t>main()</a:t>
            </a:r>
          </a:p>
          <a:p>
            <a:pPr algn="ctr"/>
            <a:r>
              <a:rPr lang="en-US" sz="2400" dirty="0" smtClean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sz="2400" baseline="-25000" dirty="0" smtClean="0">
                <a:latin typeface="Arial" pitchFamily="34" charset="0"/>
                <a:ea typeface="ＭＳ Ｐゴシック" pitchFamily="34" charset="-128"/>
              </a:rPr>
              <a:t>0 </a:t>
            </a:r>
            <a:endParaRPr lang="en-US" sz="2400" baseline="-25000" dirty="0"/>
          </a:p>
        </p:txBody>
      </p:sp>
      <p:sp>
        <p:nvSpPr>
          <p:cNvPr id="59" name="TextBox 58"/>
          <p:cNvSpPr txBox="1"/>
          <p:nvPr/>
        </p:nvSpPr>
        <p:spPr>
          <a:xfrm>
            <a:off x="7399422" y="3561644"/>
            <a:ext cx="87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2400" dirty="0" smtClean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it-IT" sz="2400" baseline="-25000" dirty="0" smtClean="0">
                <a:latin typeface="Arial" pitchFamily="34" charset="0"/>
                <a:ea typeface="ＭＳ Ｐゴシック" pitchFamily="34" charset="-128"/>
              </a:rPr>
              <a:t>N</a:t>
            </a:r>
            <a:endParaRPr lang="en-US" sz="2400" baseline="-25000" dirty="0"/>
          </a:p>
        </p:txBody>
      </p:sp>
      <p:sp>
        <p:nvSpPr>
          <p:cNvPr id="34" name="Rounded Rectangle 33"/>
          <p:cNvSpPr>
            <a:spLocks/>
          </p:cNvSpPr>
          <p:nvPr/>
        </p:nvSpPr>
        <p:spPr>
          <a:xfrm>
            <a:off x="2468880" y="1072162"/>
            <a:ext cx="1188720" cy="395703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ounded Rectangle 77"/>
          <p:cNvSpPr>
            <a:spLocks/>
          </p:cNvSpPr>
          <p:nvPr/>
        </p:nvSpPr>
        <p:spPr>
          <a:xfrm>
            <a:off x="5486400" y="1066800"/>
            <a:ext cx="1188720" cy="3962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Line 9"/>
          <p:cNvSpPr>
            <a:spLocks noChangeShapeType="1"/>
          </p:cNvSpPr>
          <p:nvPr/>
        </p:nvSpPr>
        <p:spPr bwMode="auto">
          <a:xfrm flipV="1">
            <a:off x="733778" y="1399822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0" name="Line 9"/>
          <p:cNvSpPr>
            <a:spLocks noChangeShapeType="1"/>
          </p:cNvSpPr>
          <p:nvPr/>
        </p:nvSpPr>
        <p:spPr bwMode="auto">
          <a:xfrm flipV="1">
            <a:off x="2500489" y="1399822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1" name="Line 9"/>
          <p:cNvSpPr>
            <a:spLocks noChangeShapeType="1"/>
          </p:cNvSpPr>
          <p:nvPr/>
        </p:nvSpPr>
        <p:spPr bwMode="auto">
          <a:xfrm flipV="1">
            <a:off x="5518009" y="1399822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2" name="Line 9"/>
          <p:cNvSpPr>
            <a:spLocks noChangeShapeType="1"/>
          </p:cNvSpPr>
          <p:nvPr/>
        </p:nvSpPr>
        <p:spPr bwMode="auto">
          <a:xfrm flipV="1">
            <a:off x="7272867" y="1399822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3" name="Line 9"/>
          <p:cNvSpPr>
            <a:spLocks noChangeShapeType="1"/>
          </p:cNvSpPr>
          <p:nvPr/>
        </p:nvSpPr>
        <p:spPr bwMode="auto">
          <a:xfrm flipV="1">
            <a:off x="1905000" y="1399822"/>
            <a:ext cx="5334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4" name="Line 9"/>
          <p:cNvSpPr>
            <a:spLocks noChangeShapeType="1"/>
          </p:cNvSpPr>
          <p:nvPr/>
        </p:nvSpPr>
        <p:spPr bwMode="auto">
          <a:xfrm flipV="1">
            <a:off x="6677378" y="1399822"/>
            <a:ext cx="5334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5" name="Line 9"/>
          <p:cNvSpPr>
            <a:spLocks noChangeShapeType="1"/>
          </p:cNvSpPr>
          <p:nvPr/>
        </p:nvSpPr>
        <p:spPr bwMode="auto">
          <a:xfrm flipV="1">
            <a:off x="3657600" y="1399822"/>
            <a:ext cx="18288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7" name="Arc 86"/>
          <p:cNvSpPr>
            <a:spLocks noChangeAspect="1"/>
          </p:cNvSpPr>
          <p:nvPr/>
        </p:nvSpPr>
        <p:spPr>
          <a:xfrm rot="10800000" flipH="1" flipV="1">
            <a:off x="8382000" y="1399707"/>
            <a:ext cx="252000" cy="252000"/>
          </a:xfrm>
          <a:prstGeom prst="arc">
            <a:avLst>
              <a:gd name="adj1" fmla="val 16200000"/>
              <a:gd name="adj2" fmla="val 4968652"/>
            </a:avLst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8" name="Line 9"/>
          <p:cNvSpPr>
            <a:spLocks noChangeShapeType="1"/>
          </p:cNvSpPr>
          <p:nvPr/>
        </p:nvSpPr>
        <p:spPr bwMode="auto">
          <a:xfrm flipV="1">
            <a:off x="685800" y="1653826"/>
            <a:ext cx="7772400" cy="268813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0" name="Arc 89"/>
          <p:cNvSpPr>
            <a:spLocks noChangeAspect="1"/>
          </p:cNvSpPr>
          <p:nvPr/>
        </p:nvSpPr>
        <p:spPr>
          <a:xfrm rot="10800000" flipV="1">
            <a:off x="471311" y="2746613"/>
            <a:ext cx="252000" cy="252000"/>
          </a:xfrm>
          <a:prstGeom prst="arc">
            <a:avLst>
              <a:gd name="adj1" fmla="val 16200000"/>
              <a:gd name="adj2" fmla="val 496865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Line 9"/>
          <p:cNvSpPr>
            <a:spLocks noChangeShapeType="1"/>
          </p:cNvSpPr>
          <p:nvPr/>
        </p:nvSpPr>
        <p:spPr bwMode="auto">
          <a:xfrm flipV="1">
            <a:off x="395111" y="1399822"/>
            <a:ext cx="3048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2" name="Line 9"/>
          <p:cNvSpPr>
            <a:spLocks noChangeShapeType="1"/>
          </p:cNvSpPr>
          <p:nvPr/>
        </p:nvSpPr>
        <p:spPr bwMode="auto">
          <a:xfrm flipV="1">
            <a:off x="591911" y="3000022"/>
            <a:ext cx="108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3" name="Line 9"/>
          <p:cNvSpPr>
            <a:spLocks noChangeShapeType="1"/>
          </p:cNvSpPr>
          <p:nvPr/>
        </p:nvSpPr>
        <p:spPr bwMode="auto">
          <a:xfrm flipV="1">
            <a:off x="577800" y="2743200"/>
            <a:ext cx="108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4" name="Line 9"/>
          <p:cNvSpPr>
            <a:spLocks noChangeShapeType="1"/>
          </p:cNvSpPr>
          <p:nvPr/>
        </p:nvSpPr>
        <p:spPr bwMode="auto">
          <a:xfrm flipV="1">
            <a:off x="8424333" y="1399822"/>
            <a:ext cx="108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5" name="Line 9"/>
          <p:cNvSpPr>
            <a:spLocks noChangeShapeType="1"/>
          </p:cNvSpPr>
          <p:nvPr/>
        </p:nvSpPr>
        <p:spPr bwMode="auto">
          <a:xfrm flipV="1">
            <a:off x="8426400" y="1656644"/>
            <a:ext cx="108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6" name="TextBox 95"/>
          <p:cNvSpPr txBox="1"/>
          <p:nvPr/>
        </p:nvSpPr>
        <p:spPr>
          <a:xfrm>
            <a:off x="5638800" y="3562290"/>
            <a:ext cx="87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2400" dirty="0" smtClean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it-IT" sz="2400" baseline="-25000" dirty="0" smtClean="0">
                <a:latin typeface="Arial" pitchFamily="34" charset="0"/>
                <a:ea typeface="ＭＳ Ｐゴシック" pitchFamily="34" charset="-128"/>
              </a:rPr>
              <a:t>N-1</a:t>
            </a:r>
            <a:endParaRPr lang="en-US" sz="2400" baseline="-25000" dirty="0"/>
          </a:p>
        </p:txBody>
      </p:sp>
      <p:sp>
        <p:nvSpPr>
          <p:cNvPr id="97" name="Line 9"/>
          <p:cNvSpPr>
            <a:spLocks noChangeShapeType="1"/>
          </p:cNvSpPr>
          <p:nvPr/>
        </p:nvSpPr>
        <p:spPr bwMode="auto">
          <a:xfrm flipV="1">
            <a:off x="738600" y="2176048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8" name="Line 9"/>
          <p:cNvSpPr>
            <a:spLocks noChangeShapeType="1"/>
          </p:cNvSpPr>
          <p:nvPr/>
        </p:nvSpPr>
        <p:spPr bwMode="auto">
          <a:xfrm flipV="1">
            <a:off x="2505311" y="2176048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9" name="Line 9"/>
          <p:cNvSpPr>
            <a:spLocks noChangeShapeType="1"/>
          </p:cNvSpPr>
          <p:nvPr/>
        </p:nvSpPr>
        <p:spPr bwMode="auto">
          <a:xfrm flipV="1">
            <a:off x="5522831" y="2176048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0" name="Line 9"/>
          <p:cNvSpPr>
            <a:spLocks noChangeShapeType="1"/>
          </p:cNvSpPr>
          <p:nvPr/>
        </p:nvSpPr>
        <p:spPr bwMode="auto">
          <a:xfrm flipV="1">
            <a:off x="7277689" y="2176048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 flipV="1">
            <a:off x="1909822" y="2176048"/>
            <a:ext cx="5334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2" name="Line 9"/>
          <p:cNvSpPr>
            <a:spLocks noChangeShapeType="1"/>
          </p:cNvSpPr>
          <p:nvPr/>
        </p:nvSpPr>
        <p:spPr bwMode="auto">
          <a:xfrm flipV="1">
            <a:off x="6682200" y="2176048"/>
            <a:ext cx="5334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3" name="Line 9"/>
          <p:cNvSpPr>
            <a:spLocks noChangeShapeType="1"/>
          </p:cNvSpPr>
          <p:nvPr/>
        </p:nvSpPr>
        <p:spPr bwMode="auto">
          <a:xfrm flipV="1">
            <a:off x="3662422" y="2176048"/>
            <a:ext cx="18288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04" name="Arc 103"/>
          <p:cNvSpPr>
            <a:spLocks noChangeAspect="1"/>
          </p:cNvSpPr>
          <p:nvPr/>
        </p:nvSpPr>
        <p:spPr>
          <a:xfrm rot="10800000" flipH="1" flipV="1">
            <a:off x="8386822" y="2175933"/>
            <a:ext cx="252000" cy="252000"/>
          </a:xfrm>
          <a:prstGeom prst="arc">
            <a:avLst>
              <a:gd name="adj1" fmla="val 16200000"/>
              <a:gd name="adj2" fmla="val 4968652"/>
            </a:avLst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Line 9"/>
          <p:cNvSpPr>
            <a:spLocks noChangeShapeType="1"/>
          </p:cNvSpPr>
          <p:nvPr/>
        </p:nvSpPr>
        <p:spPr bwMode="auto">
          <a:xfrm flipV="1">
            <a:off x="8429155" y="2176048"/>
            <a:ext cx="108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0" name="Arc 109"/>
          <p:cNvSpPr>
            <a:spLocks noChangeAspect="1"/>
          </p:cNvSpPr>
          <p:nvPr/>
        </p:nvSpPr>
        <p:spPr>
          <a:xfrm rot="10800000" flipV="1">
            <a:off x="485422" y="4385733"/>
            <a:ext cx="252000" cy="252000"/>
          </a:xfrm>
          <a:prstGeom prst="arc">
            <a:avLst>
              <a:gd name="adj1" fmla="val 16200000"/>
              <a:gd name="adj2" fmla="val 496865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Line 9"/>
          <p:cNvSpPr>
            <a:spLocks noChangeShapeType="1"/>
          </p:cNvSpPr>
          <p:nvPr/>
        </p:nvSpPr>
        <p:spPr bwMode="auto">
          <a:xfrm flipV="1">
            <a:off x="606022" y="4642555"/>
            <a:ext cx="108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2" name="Line 9"/>
          <p:cNvSpPr>
            <a:spLocks noChangeShapeType="1"/>
          </p:cNvSpPr>
          <p:nvPr/>
        </p:nvSpPr>
        <p:spPr bwMode="auto">
          <a:xfrm flipV="1">
            <a:off x="747889" y="4648200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3" name="Line 9"/>
          <p:cNvSpPr>
            <a:spLocks noChangeShapeType="1"/>
          </p:cNvSpPr>
          <p:nvPr/>
        </p:nvSpPr>
        <p:spPr bwMode="auto">
          <a:xfrm flipV="1">
            <a:off x="2502556" y="4648200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4" name="Line 9"/>
          <p:cNvSpPr>
            <a:spLocks noChangeShapeType="1"/>
          </p:cNvSpPr>
          <p:nvPr/>
        </p:nvSpPr>
        <p:spPr bwMode="auto">
          <a:xfrm flipV="1">
            <a:off x="5520076" y="4648200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5" name="Line 9"/>
          <p:cNvSpPr>
            <a:spLocks noChangeShapeType="1"/>
          </p:cNvSpPr>
          <p:nvPr/>
        </p:nvSpPr>
        <p:spPr bwMode="auto">
          <a:xfrm flipV="1">
            <a:off x="7274934" y="4648200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6" name="Line 9"/>
          <p:cNvSpPr>
            <a:spLocks noChangeShapeType="1"/>
          </p:cNvSpPr>
          <p:nvPr/>
        </p:nvSpPr>
        <p:spPr bwMode="auto">
          <a:xfrm flipV="1">
            <a:off x="1907067" y="4648200"/>
            <a:ext cx="5334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7" name="Line 9"/>
          <p:cNvSpPr>
            <a:spLocks noChangeShapeType="1"/>
          </p:cNvSpPr>
          <p:nvPr/>
        </p:nvSpPr>
        <p:spPr bwMode="auto">
          <a:xfrm flipV="1">
            <a:off x="6679445" y="4648200"/>
            <a:ext cx="5334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18" name="Line 9"/>
          <p:cNvSpPr>
            <a:spLocks noChangeShapeType="1"/>
          </p:cNvSpPr>
          <p:nvPr/>
        </p:nvSpPr>
        <p:spPr bwMode="auto">
          <a:xfrm flipV="1">
            <a:off x="3659667" y="4648200"/>
            <a:ext cx="18288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0" name="TextBox 119"/>
          <p:cNvSpPr txBox="1"/>
          <p:nvPr/>
        </p:nvSpPr>
        <p:spPr>
          <a:xfrm>
            <a:off x="2633133" y="3547533"/>
            <a:ext cx="875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2400" dirty="0" smtClean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it-IT" sz="2400" baseline="-25000" dirty="0" smtClean="0">
                <a:latin typeface="Arial" pitchFamily="34" charset="0"/>
                <a:ea typeface="ＭＳ Ｐゴシック" pitchFamily="34" charset="-128"/>
              </a:rPr>
              <a:t>1</a:t>
            </a:r>
            <a:endParaRPr lang="en-US" sz="2400" baseline="-25000" dirty="0"/>
          </a:p>
        </p:txBody>
      </p:sp>
      <p:sp>
        <p:nvSpPr>
          <p:cNvPr id="121" name="Line 9"/>
          <p:cNvSpPr>
            <a:spLocks noChangeShapeType="1"/>
          </p:cNvSpPr>
          <p:nvPr/>
        </p:nvSpPr>
        <p:spPr bwMode="auto">
          <a:xfrm flipV="1">
            <a:off x="685800" y="2474387"/>
            <a:ext cx="7772400" cy="268813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ot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2" name="Arc 121"/>
          <p:cNvSpPr>
            <a:spLocks noChangeAspect="1"/>
          </p:cNvSpPr>
          <p:nvPr/>
        </p:nvSpPr>
        <p:spPr>
          <a:xfrm rot="10800000" flipV="1">
            <a:off x="467666" y="1914058"/>
            <a:ext cx="252000" cy="252000"/>
          </a:xfrm>
          <a:prstGeom prst="arc">
            <a:avLst>
              <a:gd name="adj1" fmla="val 16200000"/>
              <a:gd name="adj2" fmla="val 4968652"/>
            </a:avLst>
          </a:prstGeom>
          <a:ln w="38100">
            <a:solidFill>
              <a:schemeClr val="bg1">
                <a:lumMod val="50000"/>
              </a:schemeClr>
            </a:solidFill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Line 9"/>
          <p:cNvSpPr>
            <a:spLocks noChangeShapeType="1"/>
          </p:cNvSpPr>
          <p:nvPr/>
        </p:nvSpPr>
        <p:spPr bwMode="auto">
          <a:xfrm flipV="1">
            <a:off x="588266" y="2167467"/>
            <a:ext cx="108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4" name="Line 9"/>
          <p:cNvSpPr>
            <a:spLocks noChangeShapeType="1"/>
          </p:cNvSpPr>
          <p:nvPr/>
        </p:nvSpPr>
        <p:spPr bwMode="auto">
          <a:xfrm flipV="1">
            <a:off x="574155" y="1910645"/>
            <a:ext cx="108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5" name="Line 9"/>
          <p:cNvSpPr>
            <a:spLocks noChangeShapeType="1"/>
          </p:cNvSpPr>
          <p:nvPr/>
        </p:nvSpPr>
        <p:spPr bwMode="auto">
          <a:xfrm flipV="1">
            <a:off x="714022" y="3005667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6" name="Line 9"/>
          <p:cNvSpPr>
            <a:spLocks noChangeShapeType="1"/>
          </p:cNvSpPr>
          <p:nvPr/>
        </p:nvSpPr>
        <p:spPr bwMode="auto">
          <a:xfrm flipV="1">
            <a:off x="2480733" y="3005667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7" name="Line 9"/>
          <p:cNvSpPr>
            <a:spLocks noChangeShapeType="1"/>
          </p:cNvSpPr>
          <p:nvPr/>
        </p:nvSpPr>
        <p:spPr bwMode="auto">
          <a:xfrm flipV="1">
            <a:off x="5498253" y="3005667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8" name="Line 9"/>
          <p:cNvSpPr>
            <a:spLocks noChangeShapeType="1"/>
          </p:cNvSpPr>
          <p:nvPr/>
        </p:nvSpPr>
        <p:spPr bwMode="auto">
          <a:xfrm flipV="1">
            <a:off x="7253111" y="3005667"/>
            <a:ext cx="1143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prstDash val="sysDash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9" name="Line 9"/>
          <p:cNvSpPr>
            <a:spLocks noChangeShapeType="1"/>
          </p:cNvSpPr>
          <p:nvPr/>
        </p:nvSpPr>
        <p:spPr bwMode="auto">
          <a:xfrm flipV="1">
            <a:off x="1885244" y="3005667"/>
            <a:ext cx="5334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0" name="Line 9"/>
          <p:cNvSpPr>
            <a:spLocks noChangeShapeType="1"/>
          </p:cNvSpPr>
          <p:nvPr/>
        </p:nvSpPr>
        <p:spPr bwMode="auto">
          <a:xfrm flipV="1">
            <a:off x="6657622" y="3005667"/>
            <a:ext cx="5334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1" name="Line 9"/>
          <p:cNvSpPr>
            <a:spLocks noChangeShapeType="1"/>
          </p:cNvSpPr>
          <p:nvPr/>
        </p:nvSpPr>
        <p:spPr bwMode="auto">
          <a:xfrm flipV="1">
            <a:off x="3637844" y="3005667"/>
            <a:ext cx="18288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2" name="Arc 131"/>
          <p:cNvSpPr>
            <a:spLocks noChangeAspect="1"/>
          </p:cNvSpPr>
          <p:nvPr/>
        </p:nvSpPr>
        <p:spPr>
          <a:xfrm rot="10800000" flipH="1" flipV="1">
            <a:off x="8362244" y="3005552"/>
            <a:ext cx="252000" cy="252000"/>
          </a:xfrm>
          <a:prstGeom prst="arc">
            <a:avLst>
              <a:gd name="adj1" fmla="val 16200000"/>
              <a:gd name="adj2" fmla="val 4968652"/>
            </a:avLst>
          </a:prstGeom>
          <a:ln w="38100">
            <a:solidFill>
              <a:schemeClr val="bg1">
                <a:lumMod val="50000"/>
              </a:schemeClr>
            </a:solidFill>
            <a:prstDash val="solid"/>
            <a:head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" name="Line 9"/>
          <p:cNvSpPr>
            <a:spLocks noChangeShapeType="1"/>
          </p:cNvSpPr>
          <p:nvPr/>
        </p:nvSpPr>
        <p:spPr bwMode="auto">
          <a:xfrm flipV="1">
            <a:off x="8404577" y="3005667"/>
            <a:ext cx="108000" cy="0"/>
          </a:xfrm>
          <a:prstGeom prst="line">
            <a:avLst/>
          </a:prstGeom>
          <a:noFill/>
          <a:ln w="38100" cmpd="sng">
            <a:solidFill>
              <a:schemeClr val="bg1">
                <a:lumMod val="50000"/>
              </a:schemeClr>
            </a:solidFill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35" name="Text Box 12"/>
          <p:cNvSpPr txBox="1">
            <a:spLocks noChangeArrowheads="1"/>
          </p:cNvSpPr>
          <p:nvPr/>
        </p:nvSpPr>
        <p:spPr bwMode="auto">
          <a:xfrm rot="5400000">
            <a:off x="4209366" y="3486835"/>
            <a:ext cx="106679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3600" dirty="0">
                <a:solidFill>
                  <a:schemeClr val="bg1">
                    <a:lumMod val="65000"/>
                  </a:schemeClr>
                </a:solidFill>
                <a:latin typeface="Arial" pitchFamily="34" charset="0"/>
                <a:ea typeface="ＭＳ Ｐゴシック" pitchFamily="34" charset="-128"/>
              </a:rPr>
              <a:t>…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28600" y="5181600"/>
            <a:ext cx="8734778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 smtClean="0"/>
              <a:t>Lazy-</a:t>
            </a:r>
            <a:r>
              <a:rPr lang="en-US" sz="2800" b="1" dirty="0" err="1" smtClean="0"/>
              <a:t>Cseq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sequentialization</a:t>
            </a:r>
            <a:r>
              <a:rPr lang="en-US" sz="2800" b="1" dirty="0" smtClean="0"/>
              <a:t>:</a:t>
            </a: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1000" dirty="0" smtClean="0"/>
          </a:p>
          <a:p>
            <a:pPr marL="742950" lvl="1" indent="-285750">
              <a:buFont typeface="Arial"/>
              <a:buChar char="•"/>
            </a:pPr>
            <a:r>
              <a:rPr lang="en-US" sz="2000" dirty="0" smtClean="0"/>
              <a:t>captures all bounded </a:t>
            </a:r>
            <a:r>
              <a:rPr lang="en-US" sz="2000" dirty="0"/>
              <a:t>R</a:t>
            </a:r>
            <a:r>
              <a:rPr lang="en-US" sz="2000" dirty="0" smtClean="0"/>
              <a:t>ound-Robin computations for a given bound</a:t>
            </a:r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</a:t>
            </a:r>
            <a:r>
              <a:rPr lang="en-US" sz="2000" dirty="0" smtClean="0"/>
              <a:t>rror manifest themselves within very few rounds  </a:t>
            </a:r>
          </a:p>
          <a:p>
            <a:pPr lvl="1"/>
            <a:r>
              <a:rPr lang="en-US" sz="2000" b="1" dirty="0" smtClean="0">
                <a:solidFill>
                  <a:srgbClr val="0000FF"/>
                </a:solidFill>
              </a:rPr>
              <a:t>                                                            [ </a:t>
            </a:r>
            <a:r>
              <a:rPr lang="en-US" sz="2000" b="1" dirty="0" err="1" smtClean="0">
                <a:solidFill>
                  <a:srgbClr val="0000FF"/>
                </a:solidFill>
              </a:rPr>
              <a:t>Musuvathi</a:t>
            </a:r>
            <a:r>
              <a:rPr lang="en-US" sz="2000" b="1" dirty="0" smtClean="0">
                <a:solidFill>
                  <a:srgbClr val="0000FF"/>
                </a:solidFill>
              </a:rPr>
              <a:t>, </a:t>
            </a:r>
            <a:r>
              <a:rPr lang="en-US" sz="2000" b="1" dirty="0" err="1" smtClean="0">
                <a:solidFill>
                  <a:srgbClr val="0000FF"/>
                </a:solidFill>
              </a:rPr>
              <a:t>Qadeer</a:t>
            </a:r>
            <a:r>
              <a:rPr lang="en-US" sz="2000" b="1" dirty="0" smtClean="0">
                <a:solidFill>
                  <a:srgbClr val="0000FF"/>
                </a:solidFill>
              </a:rPr>
              <a:t> – PLDI’07 ]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3810000" y="1033046"/>
            <a:ext cx="152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>
                <a:latin typeface="Arial" pitchFamily="34" charset="0"/>
                <a:ea typeface="ＭＳ Ｐゴシック" pitchFamily="34" charset="-128"/>
              </a:rPr>
              <a:t>r</a:t>
            </a:r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ound 1</a:t>
            </a:r>
            <a:endParaRPr lang="en-US" sz="1600" baseline="-25000" dirty="0"/>
          </a:p>
        </p:txBody>
      </p:sp>
      <p:sp>
        <p:nvSpPr>
          <p:cNvPr id="63" name="TextBox 62"/>
          <p:cNvSpPr txBox="1"/>
          <p:nvPr/>
        </p:nvSpPr>
        <p:spPr>
          <a:xfrm>
            <a:off x="3810000" y="1795046"/>
            <a:ext cx="152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>
                <a:latin typeface="Arial" pitchFamily="34" charset="0"/>
                <a:ea typeface="ＭＳ Ｐゴシック" pitchFamily="34" charset="-128"/>
              </a:rPr>
              <a:t>r</a:t>
            </a:r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ound 2</a:t>
            </a:r>
            <a:endParaRPr lang="en-US" sz="1600" baseline="-25000" dirty="0"/>
          </a:p>
        </p:txBody>
      </p:sp>
      <p:sp>
        <p:nvSpPr>
          <p:cNvPr id="64" name="TextBox 63"/>
          <p:cNvSpPr txBox="1"/>
          <p:nvPr/>
        </p:nvSpPr>
        <p:spPr>
          <a:xfrm>
            <a:off x="3810000" y="4309646"/>
            <a:ext cx="152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>
                <a:latin typeface="Arial" pitchFamily="34" charset="0"/>
                <a:ea typeface="ＭＳ Ｐゴシック" pitchFamily="34" charset="-128"/>
              </a:rPr>
              <a:t>r</a:t>
            </a:r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ound </a:t>
            </a:r>
            <a:r>
              <a:rPr lang="en-US" altLang="it-IT" sz="1600" i="1" dirty="0" smtClean="0">
                <a:latin typeface="Arial" pitchFamily="34" charset="0"/>
                <a:ea typeface="ＭＳ Ｐゴシック" pitchFamily="34" charset="-128"/>
              </a:rPr>
              <a:t>k</a:t>
            </a:r>
            <a:endParaRPr lang="en-US" sz="1600" i="1" baseline="-25000" dirty="0"/>
          </a:p>
        </p:txBody>
      </p:sp>
      <p:sp>
        <p:nvSpPr>
          <p:cNvPr id="65" name="TextBox 64"/>
          <p:cNvSpPr txBox="1"/>
          <p:nvPr/>
        </p:nvSpPr>
        <p:spPr>
          <a:xfrm>
            <a:off x="3810000" y="2633246"/>
            <a:ext cx="152400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>
                <a:latin typeface="Arial" pitchFamily="34" charset="0"/>
                <a:ea typeface="ＭＳ Ｐゴシック" pitchFamily="34" charset="-128"/>
              </a:rPr>
              <a:t>r</a:t>
            </a:r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ound 3</a:t>
            </a:r>
            <a:endParaRPr lang="en-US" sz="1600" baseline="-25000" dirty="0"/>
          </a:p>
        </p:txBody>
      </p:sp>
    </p:spTree>
    <p:extLst>
      <p:ext uri="{BB962C8B-B14F-4D97-AF65-F5344CB8AC3E}">
        <p14:creationId xmlns:p14="http://schemas.microsoft.com/office/powerpoint/2010/main" val="20123185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/>
          <p:cNvSpPr/>
          <p:nvPr/>
        </p:nvSpPr>
        <p:spPr>
          <a:xfrm>
            <a:off x="228600" y="3996267"/>
            <a:ext cx="86868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8600" y="914400"/>
            <a:ext cx="8686800" cy="1371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  <a:p>
            <a:pPr>
              <a:buFont typeface="Arial"/>
              <a:buChar char="•"/>
            </a:pPr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  <a:p>
            <a:pPr>
              <a:buFont typeface="Arial"/>
              <a:buChar char="•"/>
            </a:pPr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marL="0" indent="0">
              <a:buNone/>
            </a:pPr>
            <a:endParaRPr lang="en-US" b="1" dirty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  <a:p>
            <a:pPr>
              <a:buFont typeface="Arial"/>
              <a:buChar char="•"/>
            </a:pPr>
            <a:endParaRPr lang="en-US" b="1" dirty="0" smtClean="0">
              <a:solidFill>
                <a:srgbClr val="FF0000"/>
              </a:solidFill>
              <a:latin typeface="Arial" pitchFamily="34" charset="0"/>
              <a:ea typeface="ＭＳ Ｐゴシック" pitchFamily="34" charset="-128"/>
            </a:endParaRPr>
          </a:p>
          <a:p>
            <a:pPr>
              <a:buFont typeface="Arial"/>
              <a:buChar char="•"/>
            </a:pPr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>
              <a:buFont typeface="Arial"/>
              <a:buChar char="•"/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  <a:p>
            <a:pPr>
              <a:buFont typeface="Arial"/>
              <a:buChar char="•"/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  <a:p>
            <a:pPr>
              <a:buFont typeface="Arial"/>
              <a:buChar char="•"/>
            </a:pPr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  <a:p>
            <a:pPr marL="0" indent="0">
              <a:buNone/>
            </a:pPr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>
              <a:buFont typeface="Arial"/>
              <a:buChar char="•"/>
            </a:pPr>
            <a:endParaRPr lang="en-US" dirty="0" smtClean="0">
              <a:latin typeface="Arial" pitchFamily="34" charset="0"/>
              <a:ea typeface="ＭＳ Ｐゴシック" pitchFamily="34" charset="-128"/>
            </a:endParaRPr>
          </a:p>
          <a:p>
            <a:pPr>
              <a:buFont typeface="Arial"/>
              <a:buChar char="•"/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  <a:p>
            <a:pPr>
              <a:buFont typeface="Arial"/>
              <a:buChar char="•"/>
            </a:pPr>
            <a:endParaRPr lang="en-US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Schema Overview</a:t>
            </a:r>
            <a:endParaRPr lang="en-US" dirty="0"/>
          </a:p>
        </p:txBody>
      </p:sp>
      <p:sp>
        <p:nvSpPr>
          <p:cNvPr id="46" name="Rounded Rectangle 45"/>
          <p:cNvSpPr>
            <a:spLocks noChangeAspect="1"/>
          </p:cNvSpPr>
          <p:nvPr/>
        </p:nvSpPr>
        <p:spPr>
          <a:xfrm>
            <a:off x="495702" y="1066800"/>
            <a:ext cx="7620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rgbClr val="FF0000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Text Box 12"/>
          <p:cNvSpPr txBox="1">
            <a:spLocks noChangeArrowheads="1"/>
          </p:cNvSpPr>
          <p:nvPr/>
        </p:nvSpPr>
        <p:spPr bwMode="auto">
          <a:xfrm>
            <a:off x="2324502" y="1269001"/>
            <a:ext cx="1066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Arial" pitchFamily="34" charset="0"/>
                <a:ea typeface="ＭＳ Ｐゴシック" pitchFamily="34" charset="-128"/>
              </a:rPr>
              <a:t>…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419502" y="1403138"/>
            <a:ext cx="91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dirty="0" smtClean="0">
                <a:latin typeface="Arial" pitchFamily="34" charset="0"/>
                <a:ea typeface="ＭＳ Ｐゴシック" pitchFamily="34" charset="-128"/>
              </a:rPr>
              <a:t>main()</a:t>
            </a:r>
          </a:p>
          <a:p>
            <a:pPr algn="ctr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sz="1600" baseline="-25000" dirty="0" smtClean="0">
                <a:latin typeface="Arial" pitchFamily="34" charset="0"/>
                <a:ea typeface="ＭＳ Ｐゴシック" pitchFamily="34" charset="-128"/>
              </a:rPr>
              <a:t>0</a:t>
            </a:r>
            <a:endParaRPr lang="en-US" baseline="-25000" dirty="0"/>
          </a:p>
        </p:txBody>
      </p:sp>
      <p:sp>
        <p:nvSpPr>
          <p:cNvPr id="54" name="Rounded Rectangle 53"/>
          <p:cNvSpPr>
            <a:spLocks noChangeAspect="1"/>
          </p:cNvSpPr>
          <p:nvPr/>
        </p:nvSpPr>
        <p:spPr>
          <a:xfrm>
            <a:off x="1562502" y="1067594"/>
            <a:ext cx="7620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TextBox 55"/>
          <p:cNvSpPr txBox="1"/>
          <p:nvPr/>
        </p:nvSpPr>
        <p:spPr>
          <a:xfrm>
            <a:off x="1638702" y="1684994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dirty="0" smtClean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it-IT" baseline="-25000" dirty="0">
                <a:latin typeface="Arial" pitchFamily="34" charset="0"/>
                <a:ea typeface="ＭＳ Ｐゴシック" pitchFamily="34" charset="-128"/>
              </a:rPr>
              <a:t>1</a:t>
            </a:r>
            <a:endParaRPr lang="en-US" dirty="0"/>
          </a:p>
        </p:txBody>
      </p:sp>
      <p:sp>
        <p:nvSpPr>
          <p:cNvPr id="57" name="Rounded Rectangle 56"/>
          <p:cNvSpPr>
            <a:spLocks noChangeAspect="1"/>
          </p:cNvSpPr>
          <p:nvPr/>
        </p:nvSpPr>
        <p:spPr>
          <a:xfrm>
            <a:off x="3391302" y="1066800"/>
            <a:ext cx="7620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TextBox 58"/>
          <p:cNvSpPr txBox="1"/>
          <p:nvPr/>
        </p:nvSpPr>
        <p:spPr>
          <a:xfrm>
            <a:off x="3467502" y="1649187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dirty="0" smtClean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it-IT" baseline="-25000" dirty="0" smtClean="0">
                <a:latin typeface="Arial" pitchFamily="34" charset="0"/>
                <a:ea typeface="ＭＳ Ｐゴシック" pitchFamily="34" charset="-128"/>
              </a:rPr>
              <a:t>N</a:t>
            </a:r>
            <a:endParaRPr lang="en-US" baseline="-25000" dirty="0"/>
          </a:p>
        </p:txBody>
      </p:sp>
      <p:sp>
        <p:nvSpPr>
          <p:cNvPr id="36" name="Rounded Rectangle 35"/>
          <p:cNvSpPr>
            <a:spLocks noChangeAspect="1"/>
          </p:cNvSpPr>
          <p:nvPr/>
        </p:nvSpPr>
        <p:spPr>
          <a:xfrm>
            <a:off x="490688" y="4134556"/>
            <a:ext cx="7620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 cap="rnd">
            <a:solidFill>
              <a:srgbClr val="0000FF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 Box 12"/>
          <p:cNvSpPr txBox="1">
            <a:spLocks noChangeArrowheads="1"/>
          </p:cNvSpPr>
          <p:nvPr/>
        </p:nvSpPr>
        <p:spPr bwMode="auto">
          <a:xfrm>
            <a:off x="2319488" y="4336757"/>
            <a:ext cx="1066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Arial" pitchFamily="34" charset="0"/>
                <a:ea typeface="ＭＳ Ｐゴシック" pitchFamily="34" charset="-128"/>
              </a:rPr>
              <a:t>…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566888" y="471694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dirty="0" smtClean="0">
                <a:latin typeface="Arial" pitchFamily="34" charset="0"/>
                <a:ea typeface="ＭＳ Ｐゴシック" pitchFamily="34" charset="-128"/>
              </a:rPr>
              <a:t>F</a:t>
            </a:r>
            <a:r>
              <a:rPr lang="en-US" altLang="it-IT" baseline="-25000" dirty="0" smtClean="0">
                <a:latin typeface="Arial" pitchFamily="34" charset="0"/>
                <a:ea typeface="ＭＳ Ｐゴシック" pitchFamily="34" charset="-128"/>
              </a:rPr>
              <a:t>0</a:t>
            </a:r>
            <a:endParaRPr lang="en-US" dirty="0"/>
          </a:p>
        </p:txBody>
      </p:sp>
      <p:sp>
        <p:nvSpPr>
          <p:cNvPr id="49" name="Rounded Rectangle 48"/>
          <p:cNvSpPr>
            <a:spLocks noChangeAspect="1"/>
          </p:cNvSpPr>
          <p:nvPr/>
        </p:nvSpPr>
        <p:spPr>
          <a:xfrm>
            <a:off x="1557488" y="4135350"/>
            <a:ext cx="7620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/>
          <p:cNvSpPr txBox="1"/>
          <p:nvPr/>
        </p:nvSpPr>
        <p:spPr>
          <a:xfrm>
            <a:off x="1633688" y="475275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dirty="0" smtClean="0">
                <a:latin typeface="Arial" pitchFamily="34" charset="0"/>
                <a:ea typeface="ＭＳ Ｐゴシック" pitchFamily="34" charset="-128"/>
              </a:rPr>
              <a:t>F</a:t>
            </a:r>
            <a:r>
              <a:rPr lang="en-US" altLang="it-IT" baseline="-25000" dirty="0" smtClean="0">
                <a:latin typeface="Arial" pitchFamily="34" charset="0"/>
                <a:ea typeface="ＭＳ Ｐゴシック" pitchFamily="34" charset="-128"/>
              </a:rPr>
              <a:t>1</a:t>
            </a:r>
            <a:endParaRPr lang="en-US" dirty="0"/>
          </a:p>
        </p:txBody>
      </p:sp>
      <p:sp>
        <p:nvSpPr>
          <p:cNvPr id="52" name="Rounded Rectangle 51"/>
          <p:cNvSpPr>
            <a:spLocks noChangeAspect="1"/>
          </p:cNvSpPr>
          <p:nvPr/>
        </p:nvSpPr>
        <p:spPr>
          <a:xfrm>
            <a:off x="3386288" y="4134556"/>
            <a:ext cx="7620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25400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/>
          <p:cNvSpPr txBox="1"/>
          <p:nvPr/>
        </p:nvSpPr>
        <p:spPr>
          <a:xfrm>
            <a:off x="3462488" y="471694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dirty="0" smtClean="0">
                <a:latin typeface="Arial" pitchFamily="34" charset="0"/>
                <a:ea typeface="ＭＳ Ｐゴシック" pitchFamily="34" charset="-128"/>
              </a:rPr>
              <a:t>F</a:t>
            </a:r>
            <a:r>
              <a:rPr lang="en-US" altLang="it-IT" baseline="-25000" dirty="0">
                <a:latin typeface="Arial" pitchFamily="34" charset="0"/>
                <a:ea typeface="ＭＳ Ｐゴシック" pitchFamily="34" charset="-128"/>
              </a:rPr>
              <a:t>N</a:t>
            </a:r>
            <a:endParaRPr lang="en-US" baseline="-25000" dirty="0"/>
          </a:p>
        </p:txBody>
      </p:sp>
      <p:sp>
        <p:nvSpPr>
          <p:cNvPr id="72" name="Rounded Rectangle 71"/>
          <p:cNvSpPr>
            <a:spLocks noChangeAspect="1"/>
          </p:cNvSpPr>
          <p:nvPr/>
        </p:nvSpPr>
        <p:spPr>
          <a:xfrm>
            <a:off x="4648200" y="4134556"/>
            <a:ext cx="762000" cy="10668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TextBox 72"/>
          <p:cNvSpPr txBox="1"/>
          <p:nvPr/>
        </p:nvSpPr>
        <p:spPr>
          <a:xfrm>
            <a:off x="4605867" y="4716943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dirty="0">
                <a:latin typeface="Arial" pitchFamily="34" charset="0"/>
                <a:ea typeface="ＭＳ Ｐゴシック" pitchFamily="34" charset="-128"/>
              </a:rPr>
              <a:t>m</a:t>
            </a:r>
            <a:r>
              <a:rPr lang="en-US" altLang="it-IT" dirty="0" smtClean="0">
                <a:latin typeface="Arial" pitchFamily="34" charset="0"/>
                <a:ea typeface="ＭＳ Ｐゴシック" pitchFamily="34" charset="-128"/>
              </a:rPr>
              <a:t>ain()</a:t>
            </a:r>
            <a:endParaRPr lang="en-US" baseline="-25000" dirty="0"/>
          </a:p>
        </p:txBody>
      </p:sp>
      <p:sp>
        <p:nvSpPr>
          <p:cNvPr id="74" name="TextBox 73"/>
          <p:cNvSpPr txBox="1"/>
          <p:nvPr/>
        </p:nvSpPr>
        <p:spPr>
          <a:xfrm>
            <a:off x="4495800" y="1371600"/>
            <a:ext cx="495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bounded concurrent program</a:t>
            </a:r>
            <a:endParaRPr lang="en-US" sz="2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5791200" y="4385846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</a:t>
            </a:r>
            <a:r>
              <a:rPr lang="en-US" sz="2000" b="1" dirty="0" smtClean="0"/>
              <a:t>equential program 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495800" y="2667000"/>
            <a:ext cx="4419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err="1" smtClean="0"/>
              <a:t>Sequentialization</a:t>
            </a:r>
            <a:endParaRPr lang="en-US" sz="2800" b="1" dirty="0"/>
          </a:p>
          <a:p>
            <a:r>
              <a:rPr lang="en-US" sz="1600" b="1" dirty="0" smtClean="0"/>
              <a:t>(code-to-code translation)    </a:t>
            </a:r>
            <a:endParaRPr lang="en-US" sz="16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762000" y="6019800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 smtClean="0"/>
              <a:t>Sequentialized</a:t>
            </a:r>
            <a:r>
              <a:rPr lang="en-US" b="1" dirty="0" smtClean="0"/>
              <a:t> functions </a:t>
            </a:r>
            <a:endParaRPr lang="en-US" b="1" dirty="0"/>
          </a:p>
        </p:txBody>
      </p:sp>
      <p:sp>
        <p:nvSpPr>
          <p:cNvPr id="4" name="Left Brace 3"/>
          <p:cNvSpPr/>
          <p:nvPr/>
        </p:nvSpPr>
        <p:spPr>
          <a:xfrm rot="16200000">
            <a:off x="2057400" y="3657600"/>
            <a:ext cx="609600" cy="3962400"/>
          </a:xfrm>
          <a:prstGeom prst="leftBrace">
            <a:avLst>
              <a:gd name="adj1" fmla="val 8333"/>
              <a:gd name="adj2" fmla="val 50622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/>
          <p:cNvSpPr txBox="1"/>
          <p:nvPr/>
        </p:nvSpPr>
        <p:spPr>
          <a:xfrm>
            <a:off x="4572000" y="6107668"/>
            <a:ext cx="441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Driver</a:t>
            </a:r>
            <a:endParaRPr lang="en-US" sz="1600" b="1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4953000" y="5410200"/>
            <a:ext cx="0" cy="609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ight Arrow 34"/>
          <p:cNvSpPr/>
          <p:nvPr/>
        </p:nvSpPr>
        <p:spPr>
          <a:xfrm rot="5400000">
            <a:off x="3072383" y="2996184"/>
            <a:ext cx="12954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translates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37" name="Text Box 12"/>
          <p:cNvSpPr txBox="1">
            <a:spLocks noChangeArrowheads="1"/>
          </p:cNvSpPr>
          <p:nvPr/>
        </p:nvSpPr>
        <p:spPr bwMode="auto">
          <a:xfrm>
            <a:off x="2286000" y="2967335"/>
            <a:ext cx="106679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Arial" pitchFamily="34" charset="0"/>
                <a:ea typeface="ＭＳ Ｐゴシック" pitchFamily="34" charset="-128"/>
              </a:rPr>
              <a:t>…</a:t>
            </a:r>
          </a:p>
        </p:txBody>
      </p:sp>
      <p:sp>
        <p:nvSpPr>
          <p:cNvPr id="39" name="Right Arrow 38"/>
          <p:cNvSpPr/>
          <p:nvPr/>
        </p:nvSpPr>
        <p:spPr>
          <a:xfrm rot="5400000">
            <a:off x="1271016" y="2996184"/>
            <a:ext cx="12954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translates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0" name="Right Arrow 39"/>
          <p:cNvSpPr/>
          <p:nvPr/>
        </p:nvSpPr>
        <p:spPr>
          <a:xfrm rot="5400000">
            <a:off x="252984" y="2996184"/>
            <a:ext cx="1295400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translates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404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863"/>
            <a:ext cx="8991600" cy="719137"/>
          </a:xfrm>
        </p:spPr>
        <p:txBody>
          <a:bodyPr>
            <a:noAutofit/>
          </a:bodyPr>
          <a:lstStyle/>
          <a:p>
            <a:r>
              <a:rPr lang="en-US" sz="2500" dirty="0" smtClean="0"/>
              <a:t>Naïve Lazy </a:t>
            </a:r>
            <a:r>
              <a:rPr lang="en-US" sz="2500" dirty="0" err="1" smtClean="0"/>
              <a:t>Sequentialization</a:t>
            </a:r>
            <a:r>
              <a:rPr lang="en-US" sz="2500" dirty="0" smtClean="0"/>
              <a:t>:    </a:t>
            </a:r>
            <a:r>
              <a:rPr lang="en-US" sz="2000" dirty="0" smtClean="0"/>
              <a:t>CROSS PRODUCT SIMULATION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19288" y="2057400"/>
            <a:ext cx="3657600" cy="3137568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762000" y="19050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 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N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</a:t>
            </a:r>
          </a:p>
          <a:p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l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ocal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dirty="0">
              <a:latin typeface="Courier"/>
              <a:ea typeface="ＭＳ Ｐゴシック" pitchFamily="34" charset="-128"/>
              <a:cs typeface="Courier"/>
            </a:endParaRPr>
          </a:p>
          <a:p>
            <a:endParaRPr lang="en-US" sz="1600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main() {</a:t>
            </a:r>
          </a:p>
          <a:p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(r=0; r&lt;K; r++)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&lt;N;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// </a:t>
            </a:r>
            <a:r>
              <a:rPr lang="en-US" sz="1600" i="1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simulate T</a:t>
            </a:r>
            <a:r>
              <a:rPr lang="en-US" sz="1600" i="1" baseline="-25000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</a:p>
          <a:p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 if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active</a:t>
            </a:r>
            <a:r>
              <a:rPr lang="en-US" sz="1600" i="1" baseline="-250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) </a:t>
            </a:r>
            <a:endParaRPr lang="en-US" sz="1600" i="1" dirty="0" smtClean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    </a:t>
            </a:r>
            <a:r>
              <a:rPr lang="en-US" sz="2000" b="1" dirty="0" smtClean="0">
                <a:latin typeface="Courier"/>
                <a:ea typeface="ＭＳ Ｐゴシック" pitchFamily="34" charset="-128"/>
                <a:cs typeface="Courier"/>
              </a:rPr>
              <a:t>F</a:t>
            </a:r>
            <a:r>
              <a:rPr lang="en-US" sz="2000" b="1" baseline="-25000" dirty="0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2000" b="1" dirty="0" smtClean="0">
                <a:latin typeface="Courier"/>
                <a:ea typeface="ＭＳ Ｐゴシック" pitchFamily="34" charset="-128"/>
                <a:cs typeface="Courier"/>
              </a:rPr>
              <a:t>();</a:t>
            </a:r>
            <a:endParaRPr lang="en-US" sz="1600" b="1" dirty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16118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b="1" dirty="0">
                <a:latin typeface="Arial" pitchFamily="34" charset="0"/>
                <a:ea typeface="ＭＳ Ｐゴシック" pitchFamily="34" charset="-128"/>
              </a:rPr>
              <a:t>m</a:t>
            </a:r>
            <a:r>
              <a:rPr lang="en-US" altLang="it-IT" b="1" dirty="0" smtClean="0">
                <a:latin typeface="Arial" pitchFamily="34" charset="0"/>
                <a:ea typeface="ＭＳ Ｐゴシック" pitchFamily="34" charset="-128"/>
              </a:rPr>
              <a:t>ain driver</a:t>
            </a:r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 flipV="1">
            <a:off x="3962400" y="1752600"/>
            <a:ext cx="990601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" name="TextBox 37"/>
          <p:cNvSpPr txBox="1"/>
          <p:nvPr/>
        </p:nvSpPr>
        <p:spPr>
          <a:xfrm>
            <a:off x="4800600" y="1447800"/>
            <a:ext cx="3962400" cy="646331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 smtClean="0">
                <a:sym typeface="Wingdings"/>
              </a:rPr>
              <a:t>a   global pc   for each thread </a:t>
            </a:r>
          </a:p>
          <a:p>
            <a:pPr marL="285750" indent="-285750">
              <a:buFont typeface="Arial"/>
              <a:buChar char="•"/>
            </a:pPr>
            <a:r>
              <a:rPr lang="en-US" dirty="0"/>
              <a:t>t</a:t>
            </a:r>
            <a:r>
              <a:rPr lang="en-US" dirty="0" smtClean="0"/>
              <a:t>hread locals  </a:t>
            </a:r>
            <a:r>
              <a:rPr lang="en-US" dirty="0" smtClean="0">
                <a:sym typeface="Wingdings"/>
              </a:rPr>
              <a:t>   thread global</a:t>
            </a:r>
            <a:endParaRPr lang="en-US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2720005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863"/>
            <a:ext cx="8991600" cy="719137"/>
          </a:xfrm>
        </p:spPr>
        <p:txBody>
          <a:bodyPr>
            <a:noAutofit/>
          </a:bodyPr>
          <a:lstStyle/>
          <a:p>
            <a:r>
              <a:rPr lang="en-US" sz="2500" dirty="0" smtClean="0"/>
              <a:t>Naïve Lazy </a:t>
            </a:r>
            <a:r>
              <a:rPr lang="en-US" sz="2500" dirty="0" err="1" smtClean="0"/>
              <a:t>Sequentialization</a:t>
            </a:r>
            <a:r>
              <a:rPr lang="en-US" sz="2500" dirty="0" smtClean="0"/>
              <a:t>:    </a:t>
            </a:r>
            <a:r>
              <a:rPr lang="en-US" sz="2000" dirty="0" smtClean="0"/>
              <a:t>CROSS PRODUCT SIMULATION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19288" y="2057400"/>
            <a:ext cx="3657600" cy="3137568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762000" y="19050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 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N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</a:t>
            </a:r>
          </a:p>
          <a:p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l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ocal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; 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dirty="0">
              <a:latin typeface="Courier"/>
              <a:ea typeface="ＭＳ Ｐゴシック" pitchFamily="34" charset="-128"/>
              <a:cs typeface="Courier"/>
            </a:endParaRPr>
          </a:p>
          <a:p>
            <a:endParaRPr lang="en-US" sz="1600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main() {</a:t>
            </a:r>
          </a:p>
          <a:p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(r=0; r&lt;K; r++)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&lt;N;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// </a:t>
            </a:r>
            <a:r>
              <a:rPr lang="en-US" sz="1600" i="1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simulate T</a:t>
            </a:r>
            <a:r>
              <a:rPr lang="en-US" sz="1600" i="1" baseline="-25000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if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active</a:t>
            </a:r>
            <a:r>
              <a:rPr lang="en-US" sz="1600" i="1" baseline="-250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) </a:t>
            </a:r>
            <a:endParaRPr lang="en-US" sz="1600" i="1" dirty="0" smtClean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   </a:t>
            </a:r>
            <a:r>
              <a:rPr lang="en-US" sz="2000" b="1" dirty="0" smtClean="0">
                <a:latin typeface="Courier"/>
                <a:ea typeface="ＭＳ Ｐゴシック" pitchFamily="34" charset="-128"/>
                <a:cs typeface="Courier"/>
              </a:rPr>
              <a:t>F</a:t>
            </a:r>
            <a:r>
              <a:rPr lang="en-US" sz="2000" b="1" baseline="-25000" dirty="0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2000" b="1" dirty="0" smtClean="0">
                <a:latin typeface="Courier"/>
                <a:ea typeface="ＭＳ Ｐゴシック" pitchFamily="34" charset="-128"/>
                <a:cs typeface="Courier"/>
              </a:rPr>
              <a:t>();</a:t>
            </a:r>
            <a:endParaRPr lang="en-US" sz="1600" b="1" dirty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85800" y="16118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b="1" dirty="0">
                <a:latin typeface="Arial" pitchFamily="34" charset="0"/>
                <a:ea typeface="ＭＳ Ｐゴシック" pitchFamily="34" charset="-128"/>
              </a:rPr>
              <a:t>m</a:t>
            </a:r>
            <a:r>
              <a:rPr lang="en-US" altLang="it-IT" b="1" dirty="0" smtClean="0">
                <a:latin typeface="Arial" pitchFamily="34" charset="0"/>
                <a:ea typeface="ＭＳ Ｐゴシック" pitchFamily="34" charset="-128"/>
              </a:rPr>
              <a:t>ain driver</a:t>
            </a:r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 flipV="1">
            <a:off x="3886200" y="1752600"/>
            <a:ext cx="1066801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8" name="TextBox 37"/>
          <p:cNvSpPr txBox="1"/>
          <p:nvPr/>
        </p:nvSpPr>
        <p:spPr>
          <a:xfrm>
            <a:off x="4800600" y="1447800"/>
            <a:ext cx="3962400" cy="1300356"/>
          </a:xfrm>
          <a:prstGeom prst="rect">
            <a:avLst/>
          </a:prstGeom>
          <a:solidFill>
            <a:srgbClr val="FFFF99"/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sym typeface="Wingdings"/>
              </a:rPr>
              <a:t>f</a:t>
            </a:r>
            <a:r>
              <a:rPr lang="en-US" sz="2000" dirty="0" smtClean="0">
                <a:sym typeface="Wingdings"/>
              </a:rPr>
              <a:t>or each round</a:t>
            </a:r>
          </a:p>
          <a:p>
            <a:endParaRPr lang="en-US" sz="800" dirty="0" smtClean="0">
              <a:sym typeface="Wingdings"/>
            </a:endParaRPr>
          </a:p>
          <a:p>
            <a:r>
              <a:rPr lang="en-US" sz="2000" dirty="0" smtClean="0">
                <a:sym typeface="Wingdings"/>
              </a:rPr>
              <a:t>      for each thread </a:t>
            </a:r>
            <a:r>
              <a:rPr lang="en-US" sz="2000" i="1" dirty="0" smtClean="0">
                <a:sym typeface="Wingdings"/>
              </a:rPr>
              <a:t>T</a:t>
            </a:r>
            <a:r>
              <a:rPr lang="en-US" sz="2000" i="1" baseline="-25000" dirty="0" smtClean="0">
                <a:sym typeface="Wingdings"/>
              </a:rPr>
              <a:t>i</a:t>
            </a:r>
          </a:p>
          <a:p>
            <a:pPr lvl="2"/>
            <a:endParaRPr lang="en-US" sz="800" dirty="0" smtClean="0">
              <a:sym typeface="Wingdings"/>
            </a:endParaRPr>
          </a:p>
          <a:p>
            <a:pPr lvl="2"/>
            <a:r>
              <a:rPr lang="en-US" sz="2000" dirty="0" smtClean="0">
                <a:sym typeface="Wingdings"/>
              </a:rPr>
              <a:t>simulate </a:t>
            </a:r>
            <a:r>
              <a:rPr lang="en-US" sz="2000" i="1" dirty="0" smtClean="0">
                <a:sym typeface="Wingdings"/>
              </a:rPr>
              <a:t>T</a:t>
            </a:r>
            <a:r>
              <a:rPr lang="en-US" sz="2000" i="1" baseline="-25000" dirty="0" smtClean="0">
                <a:sym typeface="Wingdings"/>
              </a:rPr>
              <a:t>i</a:t>
            </a:r>
            <a:endParaRPr lang="en-US" sz="2000" i="1" baseline="-25000" dirty="0">
              <a:sym typeface="Wingdings"/>
            </a:endParaRPr>
          </a:p>
        </p:txBody>
      </p:sp>
    </p:spTree>
    <p:extLst>
      <p:ext uri="{BB962C8B-B14F-4D97-AF65-F5344CB8AC3E}">
        <p14:creationId xmlns:p14="http://schemas.microsoft.com/office/powerpoint/2010/main" val="4028873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863"/>
            <a:ext cx="8991600" cy="719137"/>
          </a:xfrm>
        </p:spPr>
        <p:txBody>
          <a:bodyPr>
            <a:noAutofit/>
          </a:bodyPr>
          <a:lstStyle/>
          <a:p>
            <a:r>
              <a:rPr lang="en-US" sz="2500" dirty="0" smtClean="0"/>
              <a:t>Naïve Lazy </a:t>
            </a:r>
            <a:r>
              <a:rPr lang="en-US" sz="2500" dirty="0" err="1" smtClean="0"/>
              <a:t>Sequentialization</a:t>
            </a:r>
            <a:r>
              <a:rPr lang="en-US" sz="2500" dirty="0" smtClean="0"/>
              <a:t>:    </a:t>
            </a:r>
            <a:r>
              <a:rPr lang="en-US" sz="2000" dirty="0" smtClean="0"/>
              <a:t>CROSS PRODUCT SIMULATION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19288" y="2057400"/>
            <a:ext cx="3657600" cy="3137568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762000" y="19050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 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N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</a:t>
            </a:r>
          </a:p>
          <a:p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l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ocal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dirty="0">
              <a:latin typeface="Courier"/>
              <a:ea typeface="ＭＳ Ｐゴシック" pitchFamily="34" charset="-128"/>
              <a:cs typeface="Courier"/>
            </a:endParaRPr>
          </a:p>
          <a:p>
            <a:endParaRPr lang="en-US" sz="1600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main() {</a:t>
            </a:r>
          </a:p>
          <a:p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(r=0; r&lt;K; r++)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&lt;N;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// </a:t>
            </a:r>
            <a:r>
              <a:rPr lang="en-US" sz="1600" i="1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simulate T</a:t>
            </a:r>
            <a:r>
              <a:rPr lang="en-US" sz="1600" i="1" baseline="-25000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if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active</a:t>
            </a:r>
            <a:r>
              <a:rPr lang="en-US" sz="1600" i="1" baseline="-250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) </a:t>
            </a:r>
            <a:endParaRPr lang="en-US" sz="1600" i="1" dirty="0" smtClean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  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F</a:t>
            </a:r>
            <a:r>
              <a:rPr lang="en-US" sz="2000" b="1" baseline="-25000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();</a:t>
            </a:r>
            <a:endParaRPr lang="en-US" sz="1600" b="1" dirty="0">
              <a:solidFill>
                <a:srgbClr val="0000FF"/>
              </a:solidFill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}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581710" y="990600"/>
            <a:ext cx="249549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653231" y="1261170"/>
            <a:ext cx="22715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s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witch(</a:t>
            </a:r>
            <a:r>
              <a:rPr lang="en-US" sz="1600" b="1" dirty="0" err="1" smtClean="0">
                <a:solidFill>
                  <a:schemeClr val="bg1"/>
                </a:solidFill>
                <a:latin typeface="Courier"/>
                <a:cs typeface="Courier"/>
              </a:rPr>
              <a:t>pc</a:t>
            </a:r>
            <a:r>
              <a:rPr lang="en-US" sz="1600" b="1" baseline="-25000" dirty="0" err="1" smtClean="0">
                <a:solidFill>
                  <a:schemeClr val="bg1"/>
                </a:solidFill>
                <a:latin typeface="Courier"/>
                <a:cs typeface="Courier"/>
              </a:rPr>
              <a:t>k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case 0: </a:t>
            </a:r>
            <a:r>
              <a:rPr lang="en-US" sz="1600" b="1" dirty="0" err="1" smtClean="0">
                <a:solidFill>
                  <a:schemeClr val="bg1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0;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case 1: </a:t>
            </a:r>
            <a:r>
              <a:rPr lang="en-US" sz="1600" b="1" dirty="0" err="1" smtClean="0">
                <a:solidFill>
                  <a:schemeClr val="bg1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1;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case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2: </a:t>
            </a:r>
            <a:r>
              <a:rPr lang="en-US" sz="1600" b="1" dirty="0" err="1">
                <a:solidFill>
                  <a:schemeClr val="bg1"/>
                </a:solidFill>
                <a:latin typeface="Courier"/>
                <a:cs typeface="Courier"/>
              </a:rPr>
              <a:t>goto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2;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case M: </a:t>
            </a:r>
            <a:r>
              <a:rPr lang="en-US" sz="1600" b="1" dirty="0" err="1" smtClean="0">
                <a:solidFill>
                  <a:schemeClr val="bg1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M;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1: </a:t>
            </a:r>
            <a:r>
              <a:rPr lang="en-US" sz="1600" b="1" dirty="0" smtClean="0">
                <a:solidFill>
                  <a:srgbClr val="FFFFFF"/>
                </a:solidFill>
                <a:latin typeface="Courier"/>
                <a:cs typeface="Courier"/>
              </a:rPr>
              <a:t>CS(0); </a:t>
            </a:r>
            <a:r>
              <a:rPr lang="en-US" sz="1600" dirty="0" smtClean="0">
                <a:latin typeface="Courier"/>
                <a:cs typeface="Courier"/>
              </a:rPr>
              <a:t>stmt0;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smtClean="0">
                <a:solidFill>
                  <a:srgbClr val="FFFFFF"/>
                </a:solidFill>
                <a:latin typeface="Courier"/>
                <a:cs typeface="Courier"/>
              </a:rPr>
              <a:t>CS(1); </a:t>
            </a:r>
            <a:r>
              <a:rPr lang="en-US" sz="1600" dirty="0" smtClean="0">
                <a:latin typeface="Courier"/>
                <a:cs typeface="Courier"/>
              </a:rPr>
              <a:t>stmt1;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3: </a:t>
            </a:r>
            <a:r>
              <a:rPr lang="en-US" sz="1600" b="1" dirty="0" smtClean="0">
                <a:solidFill>
                  <a:srgbClr val="FFFFFF"/>
                </a:solidFill>
                <a:latin typeface="Courier"/>
                <a:cs typeface="Courier"/>
              </a:rPr>
              <a:t>CS(2);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stmt2;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FFFFFF"/>
                </a:solidFill>
                <a:latin typeface="Courier"/>
                <a:cs typeface="Courier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b="1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FFFFFF"/>
                </a:solidFill>
                <a:latin typeface="Courier"/>
                <a:cs typeface="Courier"/>
              </a:rPr>
              <a:t>.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E XE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FFFFFF"/>
                </a:solidFill>
                <a:latin typeface="Courier"/>
                <a:cs typeface="Courier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M: </a:t>
            </a:r>
            <a:r>
              <a:rPr lang="en-US" sz="1600" b="1" dirty="0" smtClean="0">
                <a:solidFill>
                  <a:srgbClr val="FFFFFF"/>
                </a:solidFill>
                <a:latin typeface="Courier"/>
                <a:cs typeface="Courier"/>
              </a:rPr>
              <a:t>CS(M);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stmt</a:t>
            </a:r>
            <a:r>
              <a:rPr lang="en-US" sz="1600" baseline="-25000" dirty="0" err="1" smtClean="0">
                <a:latin typeface="Courier"/>
                <a:cs typeface="Courier"/>
              </a:rPr>
              <a:t>M</a:t>
            </a:r>
            <a:r>
              <a:rPr lang="en-US" sz="1600" baseline="-25000" dirty="0" smtClean="0">
                <a:latin typeface="Courier"/>
                <a:cs typeface="Courier"/>
              </a:rPr>
              <a:t>;</a:t>
            </a:r>
            <a:endParaRPr lang="en-US" sz="1600" baseline="-25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16118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b="1" dirty="0">
                <a:latin typeface="Arial" pitchFamily="34" charset="0"/>
                <a:ea typeface="ＭＳ Ｐゴシック" pitchFamily="34" charset="-128"/>
              </a:rPr>
              <a:t>m</a:t>
            </a:r>
            <a:r>
              <a:rPr lang="en-US" altLang="it-IT" b="1" dirty="0" smtClean="0">
                <a:latin typeface="Arial" pitchFamily="34" charset="0"/>
                <a:ea typeface="ＭＳ Ｐゴシック" pitchFamily="34" charset="-128"/>
              </a:rPr>
              <a:t>ain driver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91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t-IT" b="1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F</a:t>
            </a:r>
            <a:r>
              <a:rPr lang="en-US" altLang="it-IT" b="1" baseline="-25000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b="1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1319019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863"/>
            <a:ext cx="8991600" cy="719137"/>
          </a:xfrm>
        </p:spPr>
        <p:txBody>
          <a:bodyPr>
            <a:noAutofit/>
          </a:bodyPr>
          <a:lstStyle/>
          <a:p>
            <a:r>
              <a:rPr lang="en-US" sz="2500" dirty="0" smtClean="0"/>
              <a:t>Naïve Lazy </a:t>
            </a:r>
            <a:r>
              <a:rPr lang="en-US" sz="2500" dirty="0" err="1" smtClean="0"/>
              <a:t>Sequentialization</a:t>
            </a:r>
            <a:r>
              <a:rPr lang="en-US" sz="2500" dirty="0" smtClean="0"/>
              <a:t>:    </a:t>
            </a:r>
            <a:r>
              <a:rPr lang="en-US" sz="2000" dirty="0" smtClean="0"/>
              <a:t>CROSS PRODUCT SIMULATION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19288" y="2057400"/>
            <a:ext cx="3657600" cy="3137568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762000" y="19050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 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N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</a:t>
            </a:r>
          </a:p>
          <a:p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l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ocal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dirty="0">
              <a:latin typeface="Courier"/>
              <a:ea typeface="ＭＳ Ｐゴシック" pitchFamily="34" charset="-128"/>
              <a:cs typeface="Courier"/>
            </a:endParaRPr>
          </a:p>
          <a:p>
            <a:endParaRPr lang="en-US" sz="1600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main() {</a:t>
            </a:r>
          </a:p>
          <a:p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(r=0; r&lt;K; r++)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&lt;N;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// </a:t>
            </a:r>
            <a:r>
              <a:rPr lang="en-US" sz="1600" i="1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simulate T</a:t>
            </a:r>
            <a:r>
              <a:rPr lang="en-US" sz="1600" i="1" baseline="-25000" dirty="0" smtClean="0">
                <a:latin typeface="Courier"/>
                <a:ea typeface="ＭＳ Ｐゴシック" pitchFamily="34" charset="-128"/>
                <a:cs typeface="Courier"/>
              </a:rPr>
              <a:t>i</a:t>
            </a: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if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active</a:t>
            </a:r>
            <a:r>
              <a:rPr lang="en-US" sz="1600" i="1" baseline="-250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) </a:t>
            </a:r>
            <a:endParaRPr lang="en-US" sz="1600" i="1" dirty="0" smtClean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  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F</a:t>
            </a:r>
            <a:r>
              <a:rPr lang="en-US" sz="2000" b="1" baseline="-25000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();</a:t>
            </a:r>
            <a:endParaRPr lang="en-US" sz="1600" b="1" dirty="0">
              <a:solidFill>
                <a:srgbClr val="0000FF"/>
              </a:solidFill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}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581710" y="990600"/>
            <a:ext cx="249549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653231" y="1261170"/>
            <a:ext cx="22715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witch(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pc</a:t>
            </a:r>
            <a:r>
              <a:rPr lang="en-US" sz="1600" b="1" baseline="-25000" dirty="0" err="1" smtClean="0">
                <a:solidFill>
                  <a:srgbClr val="0000FF"/>
                </a:solidFill>
                <a:latin typeface="Courier"/>
                <a:cs typeface="Courier"/>
              </a:rPr>
              <a:t>k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case 0: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0;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case 1: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case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err="1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2;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 case M: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M;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1: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CS(0);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stmt0;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smtClean="0">
                <a:solidFill>
                  <a:srgbClr val="FFFFFF"/>
                </a:solidFill>
                <a:latin typeface="Courier"/>
                <a:cs typeface="Courier"/>
              </a:rPr>
              <a:t>CS(1);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3: </a:t>
            </a:r>
            <a:r>
              <a:rPr lang="en-US" sz="1600" b="1" dirty="0" smtClean="0">
                <a:solidFill>
                  <a:srgbClr val="FFFFFF"/>
                </a:solidFill>
                <a:latin typeface="Courier"/>
                <a:cs typeface="Courier"/>
              </a:rPr>
              <a:t>CS(2);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stmt2;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FFFFFF"/>
                </a:solidFill>
                <a:latin typeface="Courier"/>
                <a:cs typeface="Courier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b="1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FFFFFF"/>
                </a:solidFill>
                <a:latin typeface="Courier"/>
                <a:cs typeface="Courier"/>
              </a:rPr>
              <a:t>.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E XE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FFFFFF"/>
                </a:solidFill>
                <a:latin typeface="Courier"/>
                <a:cs typeface="Courier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M: </a:t>
            </a:r>
            <a:r>
              <a:rPr lang="en-US" sz="1600" b="1" dirty="0" smtClean="0">
                <a:solidFill>
                  <a:srgbClr val="FFFFFF"/>
                </a:solidFill>
                <a:latin typeface="Courier"/>
                <a:cs typeface="Courier"/>
              </a:rPr>
              <a:t>CS(M);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stmt</a:t>
            </a:r>
            <a:r>
              <a:rPr lang="en-US" sz="1600" baseline="-25000" dirty="0" err="1" smtClean="0">
                <a:latin typeface="Courier"/>
                <a:cs typeface="Courier"/>
              </a:rPr>
              <a:t>M</a:t>
            </a:r>
            <a:r>
              <a:rPr lang="en-US" sz="1600" baseline="-25000" dirty="0" smtClean="0">
                <a:latin typeface="Courier"/>
                <a:cs typeface="Courier"/>
              </a:rPr>
              <a:t>;</a:t>
            </a:r>
            <a:endParaRPr lang="en-US" sz="1600" baseline="-25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16118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b="1" dirty="0">
                <a:latin typeface="Arial" pitchFamily="34" charset="0"/>
                <a:ea typeface="ＭＳ Ｐゴシック" pitchFamily="34" charset="-128"/>
              </a:rPr>
              <a:t>m</a:t>
            </a:r>
            <a:r>
              <a:rPr lang="en-US" altLang="it-IT" b="1" dirty="0" smtClean="0">
                <a:latin typeface="Arial" pitchFamily="34" charset="0"/>
                <a:ea typeface="ＭＳ Ｐゴシック" pitchFamily="34" charset="-128"/>
              </a:rPr>
              <a:t>ain driver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91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t-IT" b="1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F</a:t>
            </a:r>
            <a:r>
              <a:rPr lang="en-US" altLang="it-IT" b="1" baseline="-25000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b="1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()</a:t>
            </a:r>
          </a:p>
        </p:txBody>
      </p:sp>
      <p:sp>
        <p:nvSpPr>
          <p:cNvPr id="29" name="Curved Right Arrow 28"/>
          <p:cNvSpPr/>
          <p:nvPr/>
        </p:nvSpPr>
        <p:spPr>
          <a:xfrm>
            <a:off x="5181000" y="1676400"/>
            <a:ext cx="3816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Curved Right Arrow 31"/>
          <p:cNvSpPr/>
          <p:nvPr/>
        </p:nvSpPr>
        <p:spPr>
          <a:xfrm>
            <a:off x="5181600" y="1905000"/>
            <a:ext cx="3816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Curved Right Arrow 32"/>
          <p:cNvSpPr/>
          <p:nvPr/>
        </p:nvSpPr>
        <p:spPr>
          <a:xfrm>
            <a:off x="5181600" y="2667000"/>
            <a:ext cx="381600" cy="2286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Curved Right Arrow 33"/>
          <p:cNvSpPr/>
          <p:nvPr/>
        </p:nvSpPr>
        <p:spPr>
          <a:xfrm>
            <a:off x="5181600" y="2148030"/>
            <a:ext cx="381600" cy="181437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5400000">
            <a:off x="5314244" y="3976511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5319889" y="2133600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37" name="Left Brace 36"/>
          <p:cNvSpPr/>
          <p:nvPr/>
        </p:nvSpPr>
        <p:spPr>
          <a:xfrm rot="10800000">
            <a:off x="8153400" y="1219200"/>
            <a:ext cx="304800" cy="1676400"/>
          </a:xfrm>
          <a:prstGeom prst="leftBrace">
            <a:avLst>
              <a:gd name="adj1" fmla="val 8333"/>
              <a:gd name="adj2" fmla="val 48938"/>
            </a:avLst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 rot="5400000">
            <a:off x="7645688" y="1726911"/>
            <a:ext cx="2209801" cy="5847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b="1" dirty="0">
                <a:ea typeface="ＭＳ Ｐゴシック" pitchFamily="34" charset="-128"/>
                <a:cs typeface="Courier"/>
              </a:rPr>
              <a:t>c</a:t>
            </a:r>
            <a:r>
              <a:rPr lang="en-US" altLang="it-IT" sz="1600" b="1" dirty="0" smtClean="0">
                <a:ea typeface="ＭＳ Ｐゴシック" pitchFamily="34" charset="-128"/>
                <a:cs typeface="Courier"/>
              </a:rPr>
              <a:t>ontext-switch </a:t>
            </a:r>
            <a:r>
              <a:rPr lang="en-US" altLang="it-IT" sz="1600" b="1" dirty="0">
                <a:ea typeface="ＭＳ Ｐゴシック" pitchFamily="34" charset="-128"/>
                <a:cs typeface="Courier"/>
              </a:rPr>
              <a:t> </a:t>
            </a:r>
            <a:r>
              <a:rPr lang="en-US" altLang="it-IT" sz="1600" b="1" dirty="0" smtClean="0">
                <a:ea typeface="ＭＳ Ｐゴシック" pitchFamily="34" charset="-128"/>
                <a:cs typeface="Courier"/>
              </a:rPr>
              <a:t> resume mechanism</a:t>
            </a:r>
          </a:p>
        </p:txBody>
      </p:sp>
    </p:spTree>
    <p:extLst>
      <p:ext uri="{BB962C8B-B14F-4D97-AF65-F5344CB8AC3E}">
        <p14:creationId xmlns:p14="http://schemas.microsoft.com/office/powerpoint/2010/main" val="42579193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863"/>
            <a:ext cx="8991600" cy="719137"/>
          </a:xfrm>
        </p:spPr>
        <p:txBody>
          <a:bodyPr>
            <a:noAutofit/>
          </a:bodyPr>
          <a:lstStyle/>
          <a:p>
            <a:r>
              <a:rPr lang="en-US" sz="2500" dirty="0" smtClean="0"/>
              <a:t>Naïve Lazy </a:t>
            </a:r>
            <a:r>
              <a:rPr lang="en-US" sz="2500" dirty="0" err="1" smtClean="0"/>
              <a:t>Sequentialization</a:t>
            </a:r>
            <a:r>
              <a:rPr lang="en-US" sz="2500" dirty="0" smtClean="0"/>
              <a:t>:    </a:t>
            </a:r>
            <a:r>
              <a:rPr lang="en-US" sz="2000" dirty="0" smtClean="0"/>
              <a:t>CROSS PRODUCT SIMULATION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19288" y="2057400"/>
            <a:ext cx="3657600" cy="3137568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762000" y="19050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 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N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</a:t>
            </a:r>
          </a:p>
          <a:p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l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ocal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; 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dirty="0">
              <a:latin typeface="Courier"/>
              <a:ea typeface="ＭＳ Ｐゴシック" pitchFamily="34" charset="-128"/>
              <a:cs typeface="Courier"/>
            </a:endParaRPr>
          </a:p>
          <a:p>
            <a:endParaRPr lang="en-US" sz="1600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main() {</a:t>
            </a:r>
          </a:p>
          <a:p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(r=0; r&lt;K; r++)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&lt;N;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// </a:t>
            </a:r>
            <a:r>
              <a:rPr lang="en-US" sz="1600" i="1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simulate T</a:t>
            </a:r>
            <a:r>
              <a:rPr lang="en-US" sz="1600" i="1" baseline="-25000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if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active</a:t>
            </a:r>
            <a:r>
              <a:rPr lang="en-US" sz="1600" i="1" baseline="-250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) </a:t>
            </a:r>
            <a:endParaRPr lang="en-US" sz="1600" i="1" dirty="0" smtClean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  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F</a:t>
            </a:r>
            <a:r>
              <a:rPr lang="en-US" sz="2000" b="1" baseline="-25000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();</a:t>
            </a:r>
            <a:endParaRPr lang="en-US" sz="1600" b="1" dirty="0">
              <a:solidFill>
                <a:srgbClr val="0000FF"/>
              </a:solidFill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}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581710" y="990600"/>
            <a:ext cx="249549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653231" y="1261170"/>
            <a:ext cx="22715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witch(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pc</a:t>
            </a:r>
            <a:r>
              <a:rPr lang="en-US" sz="1600" b="1" baseline="-25000" dirty="0" err="1" smtClean="0">
                <a:solidFill>
                  <a:srgbClr val="0000FF"/>
                </a:solidFill>
                <a:latin typeface="Courier"/>
                <a:cs typeface="Courier"/>
              </a:rPr>
              <a:t>k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case 0: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0;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case 1: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case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err="1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2;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 case M: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M;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1: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CS(0);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stmt0;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CS(1);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3: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CS(2); </a:t>
            </a:r>
            <a:r>
              <a:rPr lang="en-US" sz="1600" dirty="0" smtClean="0">
                <a:latin typeface="Courier"/>
                <a:cs typeface="Courier"/>
              </a:rPr>
              <a:t>stmt2;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b="1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E XE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M: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CS(M);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stmt</a:t>
            </a:r>
            <a:r>
              <a:rPr lang="en-US" sz="1600" baseline="-25000" dirty="0" err="1" smtClean="0">
                <a:latin typeface="Courier"/>
                <a:cs typeface="Courier"/>
              </a:rPr>
              <a:t>M</a:t>
            </a:r>
            <a:r>
              <a:rPr lang="en-US" sz="1600" baseline="-25000" dirty="0" smtClean="0">
                <a:latin typeface="Courier"/>
                <a:cs typeface="Courier"/>
              </a:rPr>
              <a:t>;</a:t>
            </a:r>
            <a:endParaRPr lang="en-US" sz="1600" baseline="-25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16118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b="1" dirty="0">
                <a:latin typeface="Arial" pitchFamily="34" charset="0"/>
                <a:ea typeface="ＭＳ Ｐゴシック" pitchFamily="34" charset="-128"/>
              </a:rPr>
              <a:t>m</a:t>
            </a:r>
            <a:r>
              <a:rPr lang="en-US" altLang="it-IT" b="1" dirty="0" smtClean="0">
                <a:latin typeface="Arial" pitchFamily="34" charset="0"/>
                <a:ea typeface="ＭＳ Ｐゴシック" pitchFamily="34" charset="-128"/>
              </a:rPr>
              <a:t>ain driver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91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t-IT" b="1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F</a:t>
            </a:r>
            <a:r>
              <a:rPr lang="en-US" altLang="it-IT" b="1" baseline="-25000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b="1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()</a:t>
            </a:r>
          </a:p>
        </p:txBody>
      </p:sp>
      <p:sp>
        <p:nvSpPr>
          <p:cNvPr id="19" name="Curved Right Arrow 18"/>
          <p:cNvSpPr/>
          <p:nvPr/>
        </p:nvSpPr>
        <p:spPr>
          <a:xfrm flipH="1">
            <a:off x="8106062" y="3381660"/>
            <a:ext cx="381000" cy="195234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Curved Right Arrow 19"/>
          <p:cNvSpPr/>
          <p:nvPr/>
        </p:nvSpPr>
        <p:spPr>
          <a:xfrm flipH="1">
            <a:off x="8106062" y="3624690"/>
            <a:ext cx="381000" cy="170931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flipH="1">
            <a:off x="8102598" y="3847327"/>
            <a:ext cx="381000" cy="1410473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Curved Right Arrow 22"/>
          <p:cNvSpPr/>
          <p:nvPr/>
        </p:nvSpPr>
        <p:spPr>
          <a:xfrm flipH="1">
            <a:off x="8094134" y="4648200"/>
            <a:ext cx="211666" cy="508002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8034867" y="3987801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>
            <a:off x="5181000" y="1676400"/>
            <a:ext cx="3816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Curved Right Arrow 31"/>
          <p:cNvSpPr/>
          <p:nvPr/>
        </p:nvSpPr>
        <p:spPr>
          <a:xfrm>
            <a:off x="5181600" y="1905000"/>
            <a:ext cx="3816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Curved Right Arrow 32"/>
          <p:cNvSpPr/>
          <p:nvPr/>
        </p:nvSpPr>
        <p:spPr>
          <a:xfrm>
            <a:off x="5181600" y="2667000"/>
            <a:ext cx="381600" cy="2286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Curved Right Arrow 33"/>
          <p:cNvSpPr/>
          <p:nvPr/>
        </p:nvSpPr>
        <p:spPr>
          <a:xfrm>
            <a:off x="5181600" y="2148030"/>
            <a:ext cx="381600" cy="181437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5400000">
            <a:off x="5314244" y="3976511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5319889" y="2133600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4" name="Up Arrow Callout 3"/>
          <p:cNvSpPr/>
          <p:nvPr/>
        </p:nvSpPr>
        <p:spPr>
          <a:xfrm>
            <a:off x="4038600" y="5029200"/>
            <a:ext cx="4876800" cy="1600200"/>
          </a:xfrm>
          <a:prstGeom prst="upArrowCallout">
            <a:avLst>
              <a:gd name="adj1" fmla="val 26379"/>
              <a:gd name="adj2" fmla="val 28362"/>
              <a:gd name="adj3" fmla="val 12268"/>
              <a:gd name="adj4" fmla="val 69783"/>
            </a:avLst>
          </a:prstGeom>
          <a:solidFill>
            <a:srgbClr val="FFCC00"/>
          </a:solidFill>
          <a:ln>
            <a:solidFill>
              <a:srgbClr val="FFCC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it-IT" b="1" dirty="0">
                <a:solidFill>
                  <a:schemeClr val="tx1"/>
                </a:solidFill>
                <a:ea typeface="ＭＳ Ｐゴシック" pitchFamily="34" charset="-128"/>
                <a:cs typeface="Courier"/>
              </a:rPr>
              <a:t>Context-switch simulation:</a:t>
            </a:r>
          </a:p>
          <a:p>
            <a:r>
              <a:rPr lang="en-US" altLang="it-IT" dirty="0">
                <a:latin typeface="Courier"/>
                <a:ea typeface="ＭＳ Ｐゴシック" pitchFamily="34" charset="-128"/>
                <a:cs typeface="Courier"/>
              </a:rPr>
              <a:t>  </a:t>
            </a:r>
            <a:r>
              <a:rPr lang="en-US" altLang="it-IT" dirty="0" smtClean="0">
                <a:latin typeface="Courier"/>
                <a:ea typeface="ＭＳ Ｐゴシック" pitchFamily="34" charset="-128"/>
                <a:cs typeface="Courier"/>
              </a:rPr>
              <a:t>  </a:t>
            </a:r>
            <a:r>
              <a:rPr lang="en-US" altLang="it-IT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#define </a:t>
            </a:r>
            <a:r>
              <a:rPr lang="en-US" altLang="it-IT" b="1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CS(</a:t>
            </a:r>
            <a:r>
              <a:rPr lang="en-US" altLang="it-IT" b="1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j</a:t>
            </a:r>
            <a:r>
              <a:rPr lang="en-US" altLang="it-IT" b="1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</a:t>
            </a:r>
            <a:endParaRPr lang="en-US" altLang="it-IT" b="1" dirty="0">
              <a:solidFill>
                <a:srgbClr val="FF0000"/>
              </a:solidFill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    if (*) { </a:t>
            </a:r>
            <a:r>
              <a:rPr lang="en-US" altLang="it-IT" sz="2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altLang="it-IT" sz="2000" baseline="-25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=j; 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return; 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}</a:t>
            </a:r>
            <a:endParaRPr lang="en-US" sz="2000" baseline="-250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2092514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863"/>
            <a:ext cx="8991600" cy="719137"/>
          </a:xfrm>
        </p:spPr>
        <p:txBody>
          <a:bodyPr>
            <a:noAutofit/>
          </a:bodyPr>
          <a:lstStyle/>
          <a:p>
            <a:r>
              <a:rPr lang="en-US" sz="2500" dirty="0" smtClean="0"/>
              <a:t>Naïve Lazy </a:t>
            </a:r>
            <a:r>
              <a:rPr lang="en-US" sz="2500" dirty="0" err="1" smtClean="0"/>
              <a:t>Sequentialization</a:t>
            </a:r>
            <a:r>
              <a:rPr lang="en-US" sz="2500" dirty="0" smtClean="0"/>
              <a:t>:    </a:t>
            </a:r>
            <a:r>
              <a:rPr lang="en-US" sz="2000" dirty="0" smtClean="0"/>
              <a:t>CROSS PRODUCT SIMULATION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19288" y="2057400"/>
            <a:ext cx="3657600" cy="3137568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762000" y="1905000"/>
            <a:ext cx="3657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 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N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</a:t>
            </a:r>
          </a:p>
          <a:p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l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ocal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 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dirty="0">
              <a:latin typeface="Courier"/>
              <a:ea typeface="ＭＳ Ｐゴシック" pitchFamily="34" charset="-128"/>
              <a:cs typeface="Courier"/>
            </a:endParaRPr>
          </a:p>
          <a:p>
            <a:endParaRPr lang="en-US" sz="1600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main() {</a:t>
            </a:r>
          </a:p>
          <a:p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(r=0; r&lt;K; r++)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&lt;N;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// </a:t>
            </a:r>
            <a:r>
              <a:rPr lang="en-US" sz="1600" i="1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simulate T</a:t>
            </a:r>
            <a:r>
              <a:rPr lang="en-US" sz="1600" i="1" baseline="-25000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if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active</a:t>
            </a:r>
            <a:r>
              <a:rPr lang="en-US" sz="1600" i="1" baseline="-250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) </a:t>
            </a:r>
            <a:endParaRPr lang="en-US" sz="1600" i="1" dirty="0" smtClean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   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F</a:t>
            </a:r>
            <a:r>
              <a:rPr lang="en-US" sz="2000" b="1" baseline="-25000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();</a:t>
            </a:r>
            <a:endParaRPr lang="en-US" sz="1600" b="1" dirty="0">
              <a:solidFill>
                <a:srgbClr val="0000FF"/>
              </a:solidFill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}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581710" y="990600"/>
            <a:ext cx="249549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653231" y="1261170"/>
            <a:ext cx="22715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witch(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pc</a:t>
            </a:r>
            <a:r>
              <a:rPr lang="en-US" sz="1600" b="1" baseline="-25000" dirty="0" err="1" smtClean="0">
                <a:solidFill>
                  <a:srgbClr val="0000FF"/>
                </a:solidFill>
                <a:latin typeface="Courier"/>
                <a:cs typeface="Courier"/>
              </a:rPr>
              <a:t>k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case 0: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0;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case 1: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case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err="1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2;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 case M: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M;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1: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CS(0);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stmt0;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CS(1);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3: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CS(2); </a:t>
            </a:r>
            <a:r>
              <a:rPr lang="en-US" sz="1600" dirty="0" smtClean="0">
                <a:latin typeface="Courier"/>
                <a:cs typeface="Courier"/>
              </a:rPr>
              <a:t>stmt2;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b="1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E XE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M: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CS(M);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stmt</a:t>
            </a:r>
            <a:r>
              <a:rPr lang="en-US" sz="1600" baseline="-25000" dirty="0" err="1" smtClean="0">
                <a:latin typeface="Courier"/>
                <a:cs typeface="Courier"/>
              </a:rPr>
              <a:t>M</a:t>
            </a:r>
            <a:r>
              <a:rPr lang="en-US" sz="1600" baseline="-25000" dirty="0" smtClean="0">
                <a:latin typeface="Courier"/>
                <a:cs typeface="Courier"/>
              </a:rPr>
              <a:t>;</a:t>
            </a:r>
            <a:endParaRPr lang="en-US" sz="1600" baseline="-25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16118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b="1" dirty="0">
                <a:latin typeface="Arial" pitchFamily="34" charset="0"/>
                <a:ea typeface="ＭＳ Ｐゴシック" pitchFamily="34" charset="-128"/>
              </a:rPr>
              <a:t>m</a:t>
            </a:r>
            <a:r>
              <a:rPr lang="en-US" altLang="it-IT" b="1" dirty="0" smtClean="0">
                <a:latin typeface="Arial" pitchFamily="34" charset="0"/>
                <a:ea typeface="ＭＳ Ｐゴシック" pitchFamily="34" charset="-128"/>
              </a:rPr>
              <a:t>ain driver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91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t-IT" b="1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F</a:t>
            </a:r>
            <a:r>
              <a:rPr lang="en-US" altLang="it-IT" b="1" baseline="-25000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b="1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()</a:t>
            </a:r>
          </a:p>
        </p:txBody>
      </p:sp>
      <p:sp>
        <p:nvSpPr>
          <p:cNvPr id="19" name="Curved Right Arrow 18"/>
          <p:cNvSpPr/>
          <p:nvPr/>
        </p:nvSpPr>
        <p:spPr>
          <a:xfrm flipH="1">
            <a:off x="8106062" y="3381660"/>
            <a:ext cx="381000" cy="195234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Curved Right Arrow 19"/>
          <p:cNvSpPr/>
          <p:nvPr/>
        </p:nvSpPr>
        <p:spPr>
          <a:xfrm flipH="1">
            <a:off x="8106062" y="3624690"/>
            <a:ext cx="381000" cy="170931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flipH="1">
            <a:off x="8102598" y="3847327"/>
            <a:ext cx="381000" cy="1410473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Curved Right Arrow 22"/>
          <p:cNvSpPr/>
          <p:nvPr/>
        </p:nvSpPr>
        <p:spPr>
          <a:xfrm flipH="1">
            <a:off x="8094134" y="4648200"/>
            <a:ext cx="211666" cy="508002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8034867" y="3987801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>
            <a:off x="5181000" y="1676400"/>
            <a:ext cx="3816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Curved Right Arrow 31"/>
          <p:cNvSpPr/>
          <p:nvPr/>
        </p:nvSpPr>
        <p:spPr>
          <a:xfrm>
            <a:off x="5181600" y="1905000"/>
            <a:ext cx="3816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Curved Right Arrow 32"/>
          <p:cNvSpPr/>
          <p:nvPr/>
        </p:nvSpPr>
        <p:spPr>
          <a:xfrm>
            <a:off x="5181600" y="2667000"/>
            <a:ext cx="381600" cy="2286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Curved Right Arrow 33"/>
          <p:cNvSpPr/>
          <p:nvPr/>
        </p:nvSpPr>
        <p:spPr>
          <a:xfrm>
            <a:off x="5181600" y="2148030"/>
            <a:ext cx="381600" cy="181437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5400000">
            <a:off x="5314244" y="3976511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5319889" y="2133600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1362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Concurrent </a:t>
            </a:r>
            <a:r>
              <a:rPr lang="en-US" dirty="0" smtClean="0">
                <a:solidFill>
                  <a:schemeClr val="bg1"/>
                </a:solidFill>
              </a:rPr>
              <a:t>Programs - </a:t>
            </a:r>
            <a:r>
              <a:rPr lang="en-US" dirty="0">
                <a:solidFill>
                  <a:schemeClr val="bg1"/>
                </a:solidFill>
              </a:rPr>
              <a:t>Reachability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endParaRPr lang="en-US" sz="2800" b="1" dirty="0" smtClean="0"/>
          </a:p>
          <a:p>
            <a:pPr marL="0" indent="0">
              <a:buNone/>
            </a:pPr>
            <a:r>
              <a:rPr lang="en-US" sz="2000" b="1" dirty="0" smtClean="0"/>
              <a:t>concurrent C programs</a:t>
            </a:r>
          </a:p>
          <a:p>
            <a:pPr lvl="1"/>
            <a:r>
              <a:rPr lang="en-US" dirty="0" smtClean="0"/>
              <a:t>POSIX threads</a:t>
            </a:r>
          </a:p>
          <a:p>
            <a:pPr lvl="1"/>
            <a:r>
              <a:rPr lang="en-US" dirty="0" smtClean="0"/>
              <a:t>SC </a:t>
            </a:r>
            <a:r>
              <a:rPr lang="en-US" dirty="0"/>
              <a:t>memory model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2000" b="1" dirty="0" smtClean="0"/>
              <a:t>reachability</a:t>
            </a:r>
            <a:endParaRPr lang="en-US" sz="2000" b="1" dirty="0"/>
          </a:p>
          <a:p>
            <a:pPr lvl="1"/>
            <a:r>
              <a:rPr lang="en-US" dirty="0" smtClean="0"/>
              <a:t>assertion failure</a:t>
            </a:r>
            <a:endParaRPr lang="en-US" dirty="0"/>
          </a:p>
          <a:p>
            <a:pPr lvl="1"/>
            <a:r>
              <a:rPr lang="en-US" dirty="0" smtClean="0"/>
              <a:t>out</a:t>
            </a:r>
            <a:r>
              <a:rPr lang="en-US" dirty="0"/>
              <a:t>-of-bound </a:t>
            </a:r>
            <a:r>
              <a:rPr lang="en-US" dirty="0" smtClean="0"/>
              <a:t>array</a:t>
            </a:r>
          </a:p>
          <a:p>
            <a:pPr lvl="1"/>
            <a:r>
              <a:rPr lang="en-US" dirty="0" smtClean="0"/>
              <a:t>division</a:t>
            </a:r>
            <a:r>
              <a:rPr lang="en-US" dirty="0"/>
              <a:t>-by-</a:t>
            </a:r>
            <a:r>
              <a:rPr lang="en-US" dirty="0" smtClean="0"/>
              <a:t>zero, …</a:t>
            </a:r>
            <a:endParaRPr lang="en-US" dirty="0"/>
          </a:p>
          <a:p>
            <a:endParaRPr lang="en-US" sz="900" dirty="0"/>
          </a:p>
          <a:p>
            <a:pPr marL="0" indent="0">
              <a:buNone/>
            </a:pPr>
            <a:r>
              <a:rPr lang="en-US" sz="2000" b="1" dirty="0" smtClean="0"/>
              <a:t>bounded </a:t>
            </a:r>
            <a:r>
              <a:rPr lang="en-US" sz="2000" b="1" dirty="0"/>
              <a:t>model checking (BMC</a:t>
            </a:r>
            <a:r>
              <a:rPr lang="en-US" sz="2000" b="1" dirty="0" smtClean="0"/>
              <a:t>)</a:t>
            </a:r>
          </a:p>
          <a:p>
            <a:pPr lvl="1"/>
            <a:r>
              <a:rPr lang="en-US" dirty="0" smtClean="0"/>
              <a:t>bug</a:t>
            </a:r>
            <a:r>
              <a:rPr lang="en-US" dirty="0"/>
              <a:t>-finding, not complete analysis</a:t>
            </a:r>
          </a:p>
          <a:p>
            <a:endParaRPr lang="en-US" dirty="0"/>
          </a:p>
        </p:txBody>
      </p:sp>
      <p:sp>
        <p:nvSpPr>
          <p:cNvPr id="5" name="Rounded Rectangle 4"/>
          <p:cNvSpPr>
            <a:spLocks noChangeAspect="1"/>
          </p:cNvSpPr>
          <p:nvPr/>
        </p:nvSpPr>
        <p:spPr>
          <a:xfrm>
            <a:off x="4495800" y="1905000"/>
            <a:ext cx="762000" cy="12954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utoShape 8"/>
          <p:cNvSpPr>
            <a:spLocks noChangeArrowheads="1"/>
          </p:cNvSpPr>
          <p:nvPr/>
        </p:nvSpPr>
        <p:spPr bwMode="auto">
          <a:xfrm>
            <a:off x="4673601" y="986164"/>
            <a:ext cx="3276599" cy="540971"/>
          </a:xfrm>
          <a:prstGeom prst="roundRect">
            <a:avLst>
              <a:gd name="adj" fmla="val 16667"/>
            </a:avLst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1800" dirty="0" smtClean="0">
                <a:latin typeface="Arial" pitchFamily="34" charset="0"/>
                <a:ea typeface="ＭＳ Ｐゴシック" pitchFamily="34" charset="-128"/>
              </a:rPr>
              <a:t>SHARED MEMORY</a:t>
            </a:r>
            <a:endParaRPr lang="en-US" altLang="it-IT" sz="1800" dirty="0">
              <a:latin typeface="Arial" pitchFamily="34" charset="0"/>
              <a:ea typeface="ＭＳ Ｐゴシック" pitchFamily="34" charset="-128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V="1">
            <a:off x="4876800" y="1519563"/>
            <a:ext cx="76201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 flipH="1" flipV="1">
            <a:off x="5943600" y="1519560"/>
            <a:ext cx="0" cy="51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9" name="Text Box 12"/>
          <p:cNvSpPr txBox="1">
            <a:spLocks noChangeArrowheads="1"/>
          </p:cNvSpPr>
          <p:nvPr/>
        </p:nvSpPr>
        <p:spPr bwMode="auto">
          <a:xfrm>
            <a:off x="6324600" y="2137759"/>
            <a:ext cx="10668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it-IT" sz="2400" dirty="0">
                <a:latin typeface="Arial" pitchFamily="34" charset="0"/>
                <a:ea typeface="ＭＳ Ｐゴシック" pitchFamily="34" charset="-128"/>
              </a:rPr>
              <a:t>…</a:t>
            </a: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 flipV="1">
            <a:off x="7696199" y="1519565"/>
            <a:ext cx="76201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2" name="TextBox 11"/>
          <p:cNvSpPr txBox="1"/>
          <p:nvPr/>
        </p:nvSpPr>
        <p:spPr>
          <a:xfrm>
            <a:off x="4572000" y="2678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dirty="0" smtClean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it-IT" baseline="-25000" dirty="0" smtClean="0">
                <a:latin typeface="Arial" pitchFamily="34" charset="0"/>
                <a:ea typeface="ＭＳ Ｐゴシック" pitchFamily="34" charset="-128"/>
              </a:rPr>
              <a:t>1</a:t>
            </a:r>
            <a:endParaRPr lang="en-US" dirty="0"/>
          </a:p>
        </p:txBody>
      </p:sp>
      <p:sp>
        <p:nvSpPr>
          <p:cNvPr id="13" name="Rounded Rectangle 12"/>
          <p:cNvSpPr>
            <a:spLocks noChangeAspect="1"/>
          </p:cNvSpPr>
          <p:nvPr/>
        </p:nvSpPr>
        <p:spPr>
          <a:xfrm>
            <a:off x="5562600" y="2034823"/>
            <a:ext cx="762000" cy="1295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/>
          <p:cNvSpPr txBox="1"/>
          <p:nvPr/>
        </p:nvSpPr>
        <p:spPr>
          <a:xfrm>
            <a:off x="5638800" y="279682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dirty="0" smtClean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it-IT" baseline="-25000" dirty="0">
                <a:latin typeface="Arial" pitchFamily="34" charset="0"/>
                <a:ea typeface="ＭＳ Ｐゴシック" pitchFamily="34" charset="-128"/>
              </a:rPr>
              <a:t>2</a:t>
            </a:r>
            <a:endParaRPr lang="en-US" dirty="0"/>
          </a:p>
        </p:txBody>
      </p:sp>
      <p:sp>
        <p:nvSpPr>
          <p:cNvPr id="16" name="Rounded Rectangle 15"/>
          <p:cNvSpPr>
            <a:spLocks noChangeAspect="1"/>
          </p:cNvSpPr>
          <p:nvPr/>
        </p:nvSpPr>
        <p:spPr>
          <a:xfrm>
            <a:off x="7391400" y="1905000"/>
            <a:ext cx="762000" cy="129540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7467600" y="26786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dirty="0" smtClean="0">
                <a:latin typeface="Arial" pitchFamily="34" charset="0"/>
                <a:ea typeface="ＭＳ Ｐゴシック" pitchFamily="34" charset="-128"/>
              </a:rPr>
              <a:t>T</a:t>
            </a:r>
            <a:r>
              <a:rPr lang="en-US" altLang="it-IT" baseline="-25000" dirty="0" smtClean="0">
                <a:latin typeface="Arial" pitchFamily="34" charset="0"/>
                <a:ea typeface="ＭＳ Ｐゴシック" pitchFamily="34" charset="-128"/>
              </a:rPr>
              <a:t>N</a:t>
            </a:r>
            <a:endParaRPr lang="en-US" baseline="-25000" dirty="0"/>
          </a:p>
        </p:txBody>
      </p:sp>
      <p:sp>
        <p:nvSpPr>
          <p:cNvPr id="25" name="AutoShape 12"/>
          <p:cNvSpPr>
            <a:spLocks noChangeArrowheads="1"/>
          </p:cNvSpPr>
          <p:nvPr/>
        </p:nvSpPr>
        <p:spPr bwMode="auto">
          <a:xfrm>
            <a:off x="5562600" y="3581400"/>
            <a:ext cx="2120646" cy="455637"/>
          </a:xfrm>
          <a:prstGeom prst="roundRect">
            <a:avLst>
              <a:gd name="adj" fmla="val 16667"/>
            </a:avLst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n-US" altLang="it-IT" sz="1800" dirty="0" smtClean="0">
                <a:latin typeface="Arial" pitchFamily="34" charset="0"/>
                <a:ea typeface="ＭＳ Ｐゴシック" pitchFamily="34" charset="-128"/>
              </a:rPr>
              <a:t>THREADS</a:t>
            </a:r>
            <a:endParaRPr lang="en-US" altLang="it-IT" sz="1800" dirty="0">
              <a:latin typeface="Arial" pitchFamily="34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78992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2863"/>
            <a:ext cx="8991600" cy="719137"/>
          </a:xfrm>
        </p:spPr>
        <p:txBody>
          <a:bodyPr>
            <a:noAutofit/>
          </a:bodyPr>
          <a:lstStyle/>
          <a:p>
            <a:r>
              <a:rPr lang="en-US" sz="2500" dirty="0" smtClean="0"/>
              <a:t>Naïve Lazy </a:t>
            </a:r>
            <a:r>
              <a:rPr lang="en-US" sz="2500" dirty="0" err="1" smtClean="0"/>
              <a:t>Sequentialization</a:t>
            </a:r>
            <a:r>
              <a:rPr lang="en-US" sz="2500" dirty="0" smtClean="0"/>
              <a:t>:    </a:t>
            </a:r>
            <a:r>
              <a:rPr lang="en-US" sz="2000" dirty="0" smtClean="0"/>
              <a:t>CROSS PRODUCT SIMULATION</a:t>
            </a:r>
            <a:endParaRPr lang="en-US" sz="25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19288" y="2057400"/>
            <a:ext cx="3657600" cy="3137568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533400" y="2133600"/>
            <a:ext cx="3657600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 pc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1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N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</a:t>
            </a:r>
          </a:p>
          <a:p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l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ocal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1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;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dirty="0">
              <a:latin typeface="Courier"/>
              <a:ea typeface="ＭＳ Ｐゴシック" pitchFamily="34" charset="-128"/>
              <a:cs typeface="Courier"/>
            </a:endParaRPr>
          </a:p>
          <a:p>
            <a:endParaRPr lang="en-US" sz="1600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main() {</a:t>
            </a:r>
          </a:p>
          <a:p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(r=0; r&lt;R; r++)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i="1" dirty="0" smtClean="0">
                <a:latin typeface="Courier"/>
                <a:ea typeface="ＭＳ Ｐゴシック" pitchFamily="34" charset="-128"/>
                <a:cs typeface="Courier"/>
              </a:rPr>
              <a:t>(k=0; k&lt;N; k++)</a:t>
            </a:r>
            <a:endParaRPr lang="en-US" sz="1600" dirty="0" smtClean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// </a:t>
            </a:r>
            <a:r>
              <a:rPr lang="en-US" sz="1600" i="1" dirty="0" smtClean="0">
                <a:latin typeface="Courier"/>
                <a:ea typeface="ＭＳ Ｐゴシック" pitchFamily="34" charset="-128"/>
                <a:cs typeface="Courier"/>
              </a:rPr>
              <a:t>simulate </a:t>
            </a:r>
            <a:r>
              <a:rPr lang="en-US" sz="1600" i="1" dirty="0" err="1" smtClean="0">
                <a:latin typeface="Courier"/>
                <a:ea typeface="ＭＳ Ｐゴシック" pitchFamily="34" charset="-128"/>
                <a:cs typeface="Courier"/>
              </a:rPr>
              <a:t>T</a:t>
            </a:r>
            <a:r>
              <a:rPr lang="en-US" sz="1600" i="1" baseline="-25000" dirty="0" err="1" smtClean="0">
                <a:latin typeface="Courier"/>
                <a:ea typeface="ＭＳ Ｐゴシック" pitchFamily="34" charset="-128"/>
                <a:cs typeface="Courier"/>
              </a:rPr>
              <a:t>k</a:t>
            </a:r>
            <a:endParaRPr lang="en-US" sz="1600" i="1" dirty="0" smtClean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</a:t>
            </a:r>
            <a:r>
              <a:rPr lang="en-US" sz="2000" b="1" dirty="0" err="1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F</a:t>
            </a:r>
            <a:r>
              <a:rPr lang="en-US" sz="2000" b="1" baseline="-25000" dirty="0" err="1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2000" b="1" dirty="0" smtClean="0">
                <a:solidFill>
                  <a:srgbClr val="0000FF"/>
                </a:solidFill>
                <a:latin typeface="Courier"/>
                <a:ea typeface="ＭＳ Ｐゴシック" pitchFamily="34" charset="-128"/>
                <a:cs typeface="Courier"/>
              </a:rPr>
              <a:t>();</a:t>
            </a:r>
            <a:endParaRPr lang="en-US" sz="1600" b="1" dirty="0">
              <a:solidFill>
                <a:srgbClr val="0000FF"/>
              </a:solidFill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}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581710" y="990600"/>
            <a:ext cx="249549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653231" y="1261170"/>
            <a:ext cx="22715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witch(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pc</a:t>
            </a:r>
            <a:r>
              <a:rPr lang="en-US" sz="1600" b="1" baseline="-25000" dirty="0" err="1" smtClean="0">
                <a:solidFill>
                  <a:srgbClr val="0000FF"/>
                </a:solidFill>
                <a:latin typeface="Courier"/>
                <a:cs typeface="Courier"/>
              </a:rPr>
              <a:t>k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case 0: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0;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case 1: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case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err="1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2;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 case M: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M;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1: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CS(0);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stmt0;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CS(1);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3: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CS(2); </a:t>
            </a:r>
            <a:r>
              <a:rPr lang="en-US" sz="1600" dirty="0" smtClean="0">
                <a:latin typeface="Courier"/>
                <a:cs typeface="Courier"/>
              </a:rPr>
              <a:t>stmt2;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b="1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E XE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M: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CS(M);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stmt</a:t>
            </a:r>
            <a:r>
              <a:rPr lang="en-US" sz="1600" baseline="-25000" dirty="0" err="1" smtClean="0">
                <a:latin typeface="Courier"/>
                <a:cs typeface="Courier"/>
              </a:rPr>
              <a:t>M</a:t>
            </a:r>
            <a:r>
              <a:rPr lang="en-US" sz="1600" baseline="-25000" dirty="0" smtClean="0">
                <a:latin typeface="Courier"/>
                <a:cs typeface="Courier"/>
              </a:rPr>
              <a:t>;</a:t>
            </a:r>
            <a:endParaRPr lang="en-US" sz="1600" baseline="-25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16118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b="1" dirty="0">
                <a:latin typeface="Arial" pitchFamily="34" charset="0"/>
                <a:ea typeface="ＭＳ Ｐゴシック" pitchFamily="34" charset="-128"/>
              </a:rPr>
              <a:t>m</a:t>
            </a:r>
            <a:r>
              <a:rPr lang="en-US" altLang="it-IT" b="1" dirty="0" smtClean="0">
                <a:latin typeface="Arial" pitchFamily="34" charset="0"/>
                <a:ea typeface="ＭＳ Ｐゴシック" pitchFamily="34" charset="-128"/>
              </a:rPr>
              <a:t>ain driver</a:t>
            </a:r>
          </a:p>
        </p:txBody>
      </p:sp>
      <p:sp>
        <p:nvSpPr>
          <p:cNvPr id="19" name="Curved Right Arrow 18"/>
          <p:cNvSpPr/>
          <p:nvPr/>
        </p:nvSpPr>
        <p:spPr>
          <a:xfrm flipH="1">
            <a:off x="8106062" y="3381660"/>
            <a:ext cx="381000" cy="195234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Curved Right Arrow 19"/>
          <p:cNvSpPr/>
          <p:nvPr/>
        </p:nvSpPr>
        <p:spPr>
          <a:xfrm flipH="1">
            <a:off x="8106062" y="3624690"/>
            <a:ext cx="381000" cy="170931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flipH="1">
            <a:off x="8102598" y="3847327"/>
            <a:ext cx="381000" cy="1410473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Curved Right Arrow 22"/>
          <p:cNvSpPr/>
          <p:nvPr/>
        </p:nvSpPr>
        <p:spPr>
          <a:xfrm flipH="1">
            <a:off x="8094134" y="4648200"/>
            <a:ext cx="211666" cy="508002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8034867" y="3987801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29" name="Curved Right Arrow 28"/>
          <p:cNvSpPr/>
          <p:nvPr/>
        </p:nvSpPr>
        <p:spPr>
          <a:xfrm>
            <a:off x="5181000" y="1676400"/>
            <a:ext cx="3816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2" name="Curved Right Arrow 31"/>
          <p:cNvSpPr/>
          <p:nvPr/>
        </p:nvSpPr>
        <p:spPr>
          <a:xfrm>
            <a:off x="5181600" y="1905000"/>
            <a:ext cx="3816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3" name="Curved Right Arrow 32"/>
          <p:cNvSpPr/>
          <p:nvPr/>
        </p:nvSpPr>
        <p:spPr>
          <a:xfrm>
            <a:off x="5181600" y="2667000"/>
            <a:ext cx="381600" cy="2286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4" name="Curved Right Arrow 33"/>
          <p:cNvSpPr/>
          <p:nvPr/>
        </p:nvSpPr>
        <p:spPr>
          <a:xfrm>
            <a:off x="5181600" y="2148030"/>
            <a:ext cx="381600" cy="181437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 rot="5400000">
            <a:off x="5314244" y="3976511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 rot="5400000">
            <a:off x="5319889" y="2133600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5" name="Right Arrow Callout 4"/>
          <p:cNvSpPr/>
          <p:nvPr/>
        </p:nvSpPr>
        <p:spPr>
          <a:xfrm>
            <a:off x="304800" y="1676400"/>
            <a:ext cx="4648200" cy="3810000"/>
          </a:xfrm>
          <a:prstGeom prst="rightArrowCallout">
            <a:avLst>
              <a:gd name="adj1" fmla="val 19075"/>
              <a:gd name="adj2" fmla="val 25000"/>
              <a:gd name="adj3" fmla="val 12407"/>
              <a:gd name="adj4" fmla="val 85582"/>
            </a:avLst>
          </a:prstGeom>
          <a:solidFill>
            <a:srgbClr val="FFFF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Formula encoding: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goto</a:t>
            </a:r>
            <a:r>
              <a:rPr lang="en-US" sz="2400" dirty="0" smtClean="0">
                <a:solidFill>
                  <a:srgbClr val="FF0000"/>
                </a:solidFill>
              </a:rPr>
              <a:t> statement to formula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add a guard for each crossing control-flow edge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2400" dirty="0" smtClean="0">
                <a:solidFill>
                  <a:srgbClr val="FF0000"/>
                </a:solidFill>
              </a:rPr>
              <a:t>= O(M</a:t>
            </a:r>
            <a:r>
              <a:rPr lang="en-US" sz="2400" baseline="30000" dirty="0" smtClean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) guards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6" name="Picture 5" descr="bomb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447800"/>
            <a:ext cx="1143000" cy="1170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150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4" dur="2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7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8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9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0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1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3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4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2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4" grpId="0"/>
      <p:bldP spid="29" grpId="0" animBg="1"/>
      <p:bldP spid="32" grpId="0" animBg="1"/>
      <p:bldP spid="33" grpId="0" animBg="1"/>
      <p:bldP spid="34" grpId="0" animBg="1"/>
      <p:bldP spid="35" grpId="0"/>
      <p:bldP spid="3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0"/>
            <a:ext cx="8839200" cy="5715000"/>
          </a:xfrm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19288" y="2057400"/>
            <a:ext cx="3657600" cy="3137568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762000" y="1828800"/>
            <a:ext cx="381000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 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N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</a:t>
            </a:r>
          </a:p>
          <a:p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l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ocal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dirty="0">
              <a:latin typeface="Courier"/>
              <a:ea typeface="ＭＳ Ｐゴシック" pitchFamily="34" charset="-128"/>
              <a:cs typeface="Courier"/>
            </a:endParaRPr>
          </a:p>
          <a:p>
            <a:endParaRPr lang="en-US" sz="1600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main() {</a:t>
            </a:r>
          </a:p>
          <a:p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(r=0; r&lt;K; r++)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&lt;N;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// </a:t>
            </a:r>
            <a:r>
              <a:rPr lang="en-US" sz="1600" i="1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simulate T</a:t>
            </a:r>
            <a:r>
              <a:rPr lang="en-US" sz="1600" i="1" baseline="-25000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if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active</a:t>
            </a:r>
            <a:r>
              <a:rPr lang="en-US" sz="1600" i="1" baseline="-250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) </a:t>
            </a:r>
            <a:endParaRPr lang="en-US" sz="1600" i="1" dirty="0" smtClean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   F</a:t>
            </a:r>
            <a:r>
              <a:rPr lang="en-US" sz="1600" b="1" baseline="-25000" dirty="0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();</a:t>
            </a:r>
            <a:endParaRPr lang="en-US" sz="1600" b="1" dirty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}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581710" y="990600"/>
            <a:ext cx="249549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653231" y="1261170"/>
            <a:ext cx="22715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witch(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pc</a:t>
            </a:r>
            <a:r>
              <a:rPr lang="en-US" sz="1600" b="1" baseline="-25000" dirty="0" err="1" smtClean="0">
                <a:solidFill>
                  <a:srgbClr val="0000FF"/>
                </a:solidFill>
                <a:latin typeface="Courier"/>
                <a:cs typeface="Courier"/>
              </a:rPr>
              <a:t>k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case 0: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0;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case 1: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case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err="1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2;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 case M: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M;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1: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CS(0);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stmt0;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CS(1);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3: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CS(2); </a:t>
            </a:r>
            <a:r>
              <a:rPr lang="en-US" sz="1600" dirty="0" smtClean="0">
                <a:latin typeface="Courier"/>
                <a:cs typeface="Courier"/>
              </a:rPr>
              <a:t>stmt2;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b="1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E XE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M: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CS(M);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stmt</a:t>
            </a:r>
            <a:r>
              <a:rPr lang="en-US" sz="1600" baseline="-25000" dirty="0" err="1" smtClean="0">
                <a:latin typeface="Courier"/>
                <a:cs typeface="Courier"/>
              </a:rPr>
              <a:t>M</a:t>
            </a:r>
            <a:r>
              <a:rPr lang="en-US" sz="1600" baseline="-25000" dirty="0" smtClean="0">
                <a:latin typeface="Courier"/>
                <a:cs typeface="Courier"/>
              </a:rPr>
              <a:t>;</a:t>
            </a:r>
            <a:endParaRPr lang="en-US" sz="1600" baseline="-25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16118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b="1" dirty="0">
                <a:latin typeface="Arial" pitchFamily="34" charset="0"/>
                <a:ea typeface="ＭＳ Ｐゴシック" pitchFamily="34" charset="-128"/>
              </a:rPr>
              <a:t>m</a:t>
            </a:r>
            <a:r>
              <a:rPr lang="en-US" altLang="it-IT" b="1" dirty="0" smtClean="0">
                <a:latin typeface="Arial" pitchFamily="34" charset="0"/>
                <a:ea typeface="ＭＳ Ｐゴシック" pitchFamily="34" charset="-128"/>
              </a:rPr>
              <a:t>ain driver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91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t-IT" b="1" dirty="0" smtClean="0">
                <a:latin typeface="Courier"/>
                <a:ea typeface="ＭＳ Ｐゴシック" pitchFamily="34" charset="-128"/>
                <a:cs typeface="Courier"/>
              </a:rPr>
              <a:t>F</a:t>
            </a:r>
            <a:r>
              <a:rPr lang="en-US" altLang="it-IT" b="1" baseline="-25000" dirty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b="1" dirty="0" smtClean="0">
                <a:latin typeface="Courier"/>
                <a:ea typeface="ＭＳ Ｐゴシック" pitchFamily="34" charset="-128"/>
                <a:cs typeface="Courier"/>
              </a:rPr>
              <a:t>()</a:t>
            </a:r>
          </a:p>
        </p:txBody>
      </p:sp>
      <p:sp>
        <p:nvSpPr>
          <p:cNvPr id="15" name="Curved Right Arrow 14"/>
          <p:cNvSpPr/>
          <p:nvPr/>
        </p:nvSpPr>
        <p:spPr>
          <a:xfrm>
            <a:off x="5181000" y="1676400"/>
            <a:ext cx="3816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>
            <a:off x="5181600" y="1905000"/>
            <a:ext cx="3816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Curved Right Arrow 16"/>
          <p:cNvSpPr/>
          <p:nvPr/>
        </p:nvSpPr>
        <p:spPr>
          <a:xfrm>
            <a:off x="5181600" y="2667000"/>
            <a:ext cx="381600" cy="2286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Curved Right Arrow 17"/>
          <p:cNvSpPr/>
          <p:nvPr/>
        </p:nvSpPr>
        <p:spPr>
          <a:xfrm>
            <a:off x="5181600" y="2148030"/>
            <a:ext cx="381600" cy="181437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Curved Right Arrow 18"/>
          <p:cNvSpPr/>
          <p:nvPr/>
        </p:nvSpPr>
        <p:spPr>
          <a:xfrm flipH="1">
            <a:off x="8106062" y="3381660"/>
            <a:ext cx="381000" cy="195234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Curved Right Arrow 19"/>
          <p:cNvSpPr/>
          <p:nvPr/>
        </p:nvSpPr>
        <p:spPr>
          <a:xfrm flipH="1">
            <a:off x="8106062" y="3624690"/>
            <a:ext cx="381000" cy="170931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flipH="1">
            <a:off x="8102598" y="3847327"/>
            <a:ext cx="381000" cy="1410473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Curved Right Arrow 22"/>
          <p:cNvSpPr/>
          <p:nvPr/>
        </p:nvSpPr>
        <p:spPr>
          <a:xfrm flipH="1">
            <a:off x="8094134" y="4648200"/>
            <a:ext cx="211666" cy="508002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8034867" y="3987801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5314244" y="3976511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5319889" y="2133600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28600" y="42863"/>
            <a:ext cx="8991600" cy="7191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 dirty="0" err="1" smtClean="0">
                <a:solidFill>
                  <a:srgbClr val="FF0000"/>
                </a:solidFill>
              </a:rPr>
              <a:t>CSeq</a:t>
            </a:r>
            <a:r>
              <a:rPr lang="en-US" sz="2500" dirty="0">
                <a:solidFill>
                  <a:srgbClr val="FF0000"/>
                </a:solidFill>
              </a:rPr>
              <a:t>-</a:t>
            </a:r>
            <a:r>
              <a:rPr lang="en-US" sz="2500" dirty="0" smtClean="0">
                <a:solidFill>
                  <a:srgbClr val="FF0000"/>
                </a:solidFill>
              </a:rPr>
              <a:t>Lazy </a:t>
            </a:r>
            <a:r>
              <a:rPr lang="en-US" sz="2500" dirty="0" err="1" smtClean="0">
                <a:solidFill>
                  <a:srgbClr val="FF0000"/>
                </a:solidFill>
              </a:rPr>
              <a:t>Sequentialization</a:t>
            </a:r>
            <a:r>
              <a:rPr lang="en-US" sz="2500" dirty="0" smtClean="0">
                <a:solidFill>
                  <a:srgbClr val="FF0000"/>
                </a:solidFill>
              </a:rPr>
              <a:t>:</a:t>
            </a:r>
            <a:r>
              <a:rPr lang="en-US" sz="2500" dirty="0" smtClean="0"/>
              <a:t>    </a:t>
            </a:r>
            <a:r>
              <a:rPr lang="en-US" sz="2000" dirty="0" smtClean="0"/>
              <a:t>CROSS PRODUCT SIMULATION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7651380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19288" y="2057400"/>
            <a:ext cx="3657600" cy="3137568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762000" y="1828800"/>
            <a:ext cx="381000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 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N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</a:t>
            </a:r>
          </a:p>
          <a:p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l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ocal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dirty="0">
              <a:latin typeface="Courier"/>
              <a:ea typeface="ＭＳ Ｐゴシック" pitchFamily="34" charset="-128"/>
              <a:cs typeface="Courier"/>
            </a:endParaRPr>
          </a:p>
          <a:p>
            <a:endParaRPr lang="en-US" sz="1600" dirty="0" smtClean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main() {</a:t>
            </a:r>
          </a:p>
          <a:p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(r=0; r&lt;K; r++)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&lt;N;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//</a:t>
            </a:r>
            <a:r>
              <a:rPr lang="en-US" sz="1600" i="1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 simulate T</a:t>
            </a:r>
            <a:r>
              <a:rPr lang="en-US" sz="1600" i="1" baseline="-25000" dirty="0" smtClean="0">
                <a:solidFill>
                  <a:srgbClr val="7F7F7F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if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active</a:t>
            </a:r>
            <a:r>
              <a:rPr lang="en-US" sz="1600" i="1" baseline="-250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) </a:t>
            </a:r>
            <a:endParaRPr lang="en-US" sz="1600" i="1" dirty="0" smtClean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   F</a:t>
            </a:r>
            <a:r>
              <a:rPr lang="en-US" sz="1600" b="1" baseline="-25000" dirty="0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();</a:t>
            </a:r>
            <a:endParaRPr lang="en-US" sz="1600" b="1" dirty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}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581710" y="990600"/>
            <a:ext cx="249549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653231" y="1261170"/>
            <a:ext cx="22715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witch(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pc</a:t>
            </a:r>
            <a:r>
              <a:rPr lang="en-US" sz="1600" b="1" baseline="-25000" dirty="0" err="1" smtClean="0">
                <a:solidFill>
                  <a:srgbClr val="0000FF"/>
                </a:solidFill>
                <a:latin typeface="Courier"/>
                <a:cs typeface="Courier"/>
              </a:rPr>
              <a:t>k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case 0: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0;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case 1: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case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err="1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2;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 case M: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M;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1: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CS(0);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stmt0;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CS(1);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3: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CS(2); </a:t>
            </a:r>
            <a:r>
              <a:rPr lang="en-US" sz="1600" dirty="0" smtClean="0">
                <a:latin typeface="Courier"/>
                <a:cs typeface="Courier"/>
              </a:rPr>
              <a:t>stmt2;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b="1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E XE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M: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CS(M);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stmt</a:t>
            </a:r>
            <a:r>
              <a:rPr lang="en-US" sz="1600" baseline="-25000" dirty="0" err="1" smtClean="0">
                <a:latin typeface="Courier"/>
                <a:cs typeface="Courier"/>
              </a:rPr>
              <a:t>M</a:t>
            </a:r>
            <a:r>
              <a:rPr lang="en-US" sz="1600" baseline="-25000" dirty="0" smtClean="0">
                <a:latin typeface="Courier"/>
                <a:cs typeface="Courier"/>
              </a:rPr>
              <a:t>;</a:t>
            </a:r>
            <a:endParaRPr lang="en-US" sz="1600" baseline="-25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16118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b="1" dirty="0">
                <a:latin typeface="Arial" pitchFamily="34" charset="0"/>
                <a:ea typeface="ＭＳ Ｐゴシック" pitchFamily="34" charset="-128"/>
              </a:rPr>
              <a:t>m</a:t>
            </a:r>
            <a:r>
              <a:rPr lang="en-US" altLang="it-IT" b="1" dirty="0" smtClean="0">
                <a:latin typeface="Arial" pitchFamily="34" charset="0"/>
                <a:ea typeface="ＭＳ Ｐゴシック" pitchFamily="34" charset="-128"/>
              </a:rPr>
              <a:t>ain driver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91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t-IT" b="1" dirty="0" smtClean="0">
                <a:latin typeface="Courier"/>
                <a:ea typeface="ＭＳ Ｐゴシック" pitchFamily="34" charset="-128"/>
                <a:cs typeface="Courier"/>
              </a:rPr>
              <a:t>F</a:t>
            </a:r>
            <a:r>
              <a:rPr lang="en-US" altLang="it-IT" b="1" baseline="-25000" dirty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b="1" dirty="0" smtClean="0">
                <a:latin typeface="Courier"/>
                <a:ea typeface="ＭＳ Ｐゴシック" pitchFamily="34" charset="-128"/>
                <a:cs typeface="Courier"/>
              </a:rPr>
              <a:t>()</a:t>
            </a:r>
          </a:p>
        </p:txBody>
      </p:sp>
      <p:sp>
        <p:nvSpPr>
          <p:cNvPr id="15" name="Curved Right Arrow 14"/>
          <p:cNvSpPr/>
          <p:nvPr/>
        </p:nvSpPr>
        <p:spPr>
          <a:xfrm>
            <a:off x="5181000" y="1676400"/>
            <a:ext cx="3816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>
            <a:off x="5181600" y="1905000"/>
            <a:ext cx="381600" cy="1828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Curved Right Arrow 16"/>
          <p:cNvSpPr/>
          <p:nvPr/>
        </p:nvSpPr>
        <p:spPr>
          <a:xfrm>
            <a:off x="5181600" y="2667000"/>
            <a:ext cx="381600" cy="2286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Curved Right Arrow 17"/>
          <p:cNvSpPr/>
          <p:nvPr/>
        </p:nvSpPr>
        <p:spPr>
          <a:xfrm>
            <a:off x="5181600" y="2148030"/>
            <a:ext cx="381600" cy="181437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Curved Right Arrow 18"/>
          <p:cNvSpPr/>
          <p:nvPr/>
        </p:nvSpPr>
        <p:spPr>
          <a:xfrm flipH="1">
            <a:off x="8106062" y="3381660"/>
            <a:ext cx="381000" cy="195234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Curved Right Arrow 19"/>
          <p:cNvSpPr/>
          <p:nvPr/>
        </p:nvSpPr>
        <p:spPr>
          <a:xfrm flipH="1">
            <a:off x="8106062" y="3624690"/>
            <a:ext cx="381000" cy="170931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flipH="1">
            <a:off x="8102598" y="3847327"/>
            <a:ext cx="381000" cy="1410473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Curved Right Arrow 22"/>
          <p:cNvSpPr/>
          <p:nvPr/>
        </p:nvSpPr>
        <p:spPr>
          <a:xfrm flipH="1">
            <a:off x="8094134" y="4648200"/>
            <a:ext cx="211666" cy="508002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8034867" y="3987801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 rot="5400000">
            <a:off x="5314244" y="3976511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rot="5400000">
            <a:off x="5319889" y="2133600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228600" y="42863"/>
            <a:ext cx="8991600" cy="7191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 dirty="0" err="1" smtClean="0">
                <a:solidFill>
                  <a:srgbClr val="FF0000"/>
                </a:solidFill>
              </a:rPr>
              <a:t>CSeq</a:t>
            </a:r>
            <a:r>
              <a:rPr lang="en-US" sz="2500" dirty="0">
                <a:solidFill>
                  <a:srgbClr val="FF0000"/>
                </a:solidFill>
              </a:rPr>
              <a:t>-</a:t>
            </a:r>
            <a:r>
              <a:rPr lang="en-US" sz="2500" dirty="0" smtClean="0">
                <a:solidFill>
                  <a:srgbClr val="FF0000"/>
                </a:solidFill>
              </a:rPr>
              <a:t>Lazy </a:t>
            </a:r>
            <a:r>
              <a:rPr lang="en-US" sz="2500" dirty="0" err="1" smtClean="0">
                <a:solidFill>
                  <a:srgbClr val="FF0000"/>
                </a:solidFill>
              </a:rPr>
              <a:t>Sequentialization</a:t>
            </a:r>
            <a:r>
              <a:rPr lang="en-US" sz="2500" dirty="0" smtClean="0">
                <a:solidFill>
                  <a:srgbClr val="FF0000"/>
                </a:solidFill>
              </a:rPr>
              <a:t>:</a:t>
            </a:r>
            <a:r>
              <a:rPr lang="en-US" sz="2500" dirty="0" smtClean="0"/>
              <a:t>    </a:t>
            </a:r>
            <a:r>
              <a:rPr lang="en-US" sz="2000" dirty="0" smtClean="0"/>
              <a:t>CROSS PRODUCT SIMULATION</a:t>
            </a:r>
            <a:endParaRPr lang="en-US" sz="2500" dirty="0"/>
          </a:p>
        </p:txBody>
      </p:sp>
      <p:grpSp>
        <p:nvGrpSpPr>
          <p:cNvPr id="28" name="Group 27"/>
          <p:cNvGrpSpPr/>
          <p:nvPr/>
        </p:nvGrpSpPr>
        <p:grpSpPr>
          <a:xfrm>
            <a:off x="5715000" y="1295400"/>
            <a:ext cx="2286000" cy="1676400"/>
            <a:chOff x="5715000" y="1295400"/>
            <a:chExt cx="2286000" cy="1676400"/>
          </a:xfrm>
        </p:grpSpPr>
        <p:cxnSp>
          <p:nvCxnSpPr>
            <p:cNvPr id="29" name="Straight Connector 28"/>
            <p:cNvCxnSpPr/>
            <p:nvPr/>
          </p:nvCxnSpPr>
          <p:spPr>
            <a:xfrm flipH="1">
              <a:off x="5715000" y="1371600"/>
              <a:ext cx="2286000" cy="1600200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5715000" y="1295400"/>
              <a:ext cx="2133600" cy="1676400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86149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19288" y="2057400"/>
            <a:ext cx="3657600" cy="3137568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/>
          <p:cNvSpPr txBox="1"/>
          <p:nvPr/>
        </p:nvSpPr>
        <p:spPr>
          <a:xfrm>
            <a:off x="762000" y="1828800"/>
            <a:ext cx="4267200" cy="2800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 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N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</a:t>
            </a:r>
            <a:endParaRPr lang="en-US" sz="1600" dirty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 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dirty="0">
              <a:latin typeface="Courier"/>
              <a:ea typeface="ＭＳ Ｐゴシック" pitchFamily="34" charset="-128"/>
              <a:cs typeface="Courier"/>
            </a:endParaRPr>
          </a:p>
          <a:p>
            <a:endParaRPr lang="en-US" sz="1600" dirty="0" smtClean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main() {</a:t>
            </a:r>
          </a:p>
          <a:p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(r=0; r&lt;K; r++)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&lt;N;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//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simulate T</a:t>
            </a:r>
            <a:r>
              <a:rPr lang="en-US" sz="1600" i="1" baseline="-25000" dirty="0" smtClean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if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active</a:t>
            </a:r>
            <a:r>
              <a:rPr lang="en-US" sz="1600" i="1" baseline="-250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) </a:t>
            </a:r>
            <a:endParaRPr lang="en-US" sz="1600" i="1" dirty="0" smtClean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   F</a:t>
            </a:r>
            <a:r>
              <a:rPr lang="en-US" sz="1600" b="1" baseline="-25000" dirty="0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();</a:t>
            </a:r>
            <a:endParaRPr lang="en-US" sz="1600" b="1" dirty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}</a:t>
            </a:r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581710" y="990600"/>
            <a:ext cx="249549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653231" y="1261170"/>
            <a:ext cx="22715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s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witch(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pc</a:t>
            </a:r>
            <a:r>
              <a:rPr lang="en-US" sz="1600" b="1" baseline="-25000" dirty="0" err="1" smtClean="0">
                <a:solidFill>
                  <a:srgbClr val="0000FF"/>
                </a:solidFill>
                <a:latin typeface="Courier"/>
                <a:cs typeface="Courier"/>
              </a:rPr>
              <a:t>k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case 0: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0;</a:t>
            </a:r>
          </a:p>
          <a:p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case 1: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 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case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err="1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2;</a:t>
            </a:r>
            <a:r>
              <a:rPr lang="en-US" sz="1600" b="1" dirty="0">
                <a:solidFill>
                  <a:srgbClr val="0000FF"/>
                </a:solidFill>
                <a:latin typeface="Courier"/>
                <a:cs typeface="Courier"/>
              </a:rPr>
              <a:t>	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 case M: </a:t>
            </a:r>
            <a:r>
              <a:rPr lang="en-US" sz="1600" b="1" dirty="0" err="1" smtClean="0">
                <a:solidFill>
                  <a:srgbClr val="0000FF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M;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}</a:t>
            </a:r>
          </a:p>
          <a:p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1: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CS(0);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stmt0;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CS(1);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3: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CS(2); </a:t>
            </a:r>
            <a:r>
              <a:rPr lang="en-US" sz="1600" dirty="0" smtClean="0">
                <a:latin typeface="Courier"/>
                <a:cs typeface="Courier"/>
              </a:rPr>
              <a:t>stmt2;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b="1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E XE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M: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CS(M);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stmt</a:t>
            </a:r>
            <a:r>
              <a:rPr lang="en-US" sz="1600" baseline="-25000" dirty="0" err="1" smtClean="0">
                <a:latin typeface="Courier"/>
                <a:cs typeface="Courier"/>
              </a:rPr>
              <a:t>M</a:t>
            </a:r>
            <a:r>
              <a:rPr lang="en-US" sz="1600" baseline="-25000" dirty="0" smtClean="0">
                <a:latin typeface="Courier"/>
                <a:cs typeface="Courier"/>
              </a:rPr>
              <a:t>;</a:t>
            </a:r>
            <a:endParaRPr lang="en-US" sz="1600" baseline="-25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16118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b="1" dirty="0">
                <a:latin typeface="Arial" pitchFamily="34" charset="0"/>
                <a:ea typeface="ＭＳ Ｐゴシック" pitchFamily="34" charset="-128"/>
              </a:rPr>
              <a:t>m</a:t>
            </a:r>
            <a:r>
              <a:rPr lang="en-US" altLang="it-IT" b="1" dirty="0" smtClean="0">
                <a:latin typeface="Arial" pitchFamily="34" charset="0"/>
                <a:ea typeface="ＭＳ Ｐゴシック" pitchFamily="34" charset="-128"/>
              </a:rPr>
              <a:t>ain driver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91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t-IT" b="1" dirty="0" smtClean="0">
                <a:latin typeface="Courier"/>
                <a:ea typeface="ＭＳ Ｐゴシック" pitchFamily="34" charset="-128"/>
                <a:cs typeface="Courier"/>
              </a:rPr>
              <a:t>F</a:t>
            </a:r>
            <a:r>
              <a:rPr lang="en-US" altLang="it-IT" b="1" baseline="-25000" dirty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b="1" dirty="0" smtClean="0">
                <a:latin typeface="Courier"/>
                <a:ea typeface="ＭＳ Ｐゴシック" pitchFamily="34" charset="-128"/>
                <a:cs typeface="Courier"/>
              </a:rPr>
              <a:t>()</a:t>
            </a:r>
          </a:p>
        </p:txBody>
      </p:sp>
      <p:sp>
        <p:nvSpPr>
          <p:cNvPr id="19" name="Curved Right Arrow 18"/>
          <p:cNvSpPr/>
          <p:nvPr/>
        </p:nvSpPr>
        <p:spPr>
          <a:xfrm flipH="1">
            <a:off x="8106062" y="3381660"/>
            <a:ext cx="381000" cy="195234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Curved Right Arrow 19"/>
          <p:cNvSpPr/>
          <p:nvPr/>
        </p:nvSpPr>
        <p:spPr>
          <a:xfrm flipH="1">
            <a:off x="8106062" y="3624690"/>
            <a:ext cx="381000" cy="170931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flipH="1">
            <a:off x="8102598" y="3847327"/>
            <a:ext cx="381000" cy="1410473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Curved Right Arrow 22"/>
          <p:cNvSpPr/>
          <p:nvPr/>
        </p:nvSpPr>
        <p:spPr>
          <a:xfrm flipH="1">
            <a:off x="8094134" y="4648200"/>
            <a:ext cx="211666" cy="508002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8034867" y="3987801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15000" y="1295400"/>
            <a:ext cx="2286000" cy="1676400"/>
            <a:chOff x="5715000" y="1295400"/>
            <a:chExt cx="2286000" cy="1676400"/>
          </a:xfrm>
        </p:grpSpPr>
        <p:cxnSp>
          <p:nvCxnSpPr>
            <p:cNvPr id="26" name="Straight Connector 25"/>
            <p:cNvCxnSpPr/>
            <p:nvPr/>
          </p:nvCxnSpPr>
          <p:spPr>
            <a:xfrm flipH="1">
              <a:off x="5715000" y="1371600"/>
              <a:ext cx="2286000" cy="1600200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H="1" flipV="1">
              <a:off x="5715000" y="1295400"/>
              <a:ext cx="2133600" cy="1676400"/>
            </a:xfrm>
            <a:prstGeom prst="line">
              <a:avLst/>
            </a:prstGeom>
            <a:ln w="63500">
              <a:solidFill>
                <a:srgbClr val="FF0000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28600" y="42863"/>
            <a:ext cx="8991600" cy="7191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 dirty="0" err="1" smtClean="0">
                <a:solidFill>
                  <a:srgbClr val="FF0000"/>
                </a:solidFill>
              </a:rPr>
              <a:t>CSeq</a:t>
            </a:r>
            <a:r>
              <a:rPr lang="en-US" sz="2500" dirty="0">
                <a:solidFill>
                  <a:srgbClr val="FF0000"/>
                </a:solidFill>
              </a:rPr>
              <a:t>-</a:t>
            </a:r>
            <a:r>
              <a:rPr lang="en-US" sz="2500" dirty="0" smtClean="0">
                <a:solidFill>
                  <a:srgbClr val="FF0000"/>
                </a:solidFill>
              </a:rPr>
              <a:t>Lazy </a:t>
            </a:r>
            <a:r>
              <a:rPr lang="en-US" sz="2500" dirty="0" err="1" smtClean="0">
                <a:solidFill>
                  <a:srgbClr val="FF0000"/>
                </a:solidFill>
              </a:rPr>
              <a:t>Sequentialization</a:t>
            </a:r>
            <a:r>
              <a:rPr lang="en-US" sz="2500" dirty="0" smtClean="0">
                <a:solidFill>
                  <a:srgbClr val="FF0000"/>
                </a:solidFill>
              </a:rPr>
              <a:t>:</a:t>
            </a:r>
            <a:r>
              <a:rPr lang="en-US" sz="2500" dirty="0" smtClean="0"/>
              <a:t>    </a:t>
            </a:r>
            <a:r>
              <a:rPr lang="en-US" sz="2000" dirty="0" smtClean="0"/>
              <a:t>CROSS PRODUCT SIMULATION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1216460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19288" y="2057400"/>
            <a:ext cx="3657600" cy="3137568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581710" y="990600"/>
            <a:ext cx="249549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653231" y="1261170"/>
            <a:ext cx="22715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s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witch(</a:t>
            </a:r>
            <a:r>
              <a:rPr lang="en-US" sz="1600" b="1" dirty="0" err="1" smtClean="0">
                <a:solidFill>
                  <a:schemeClr val="bg1"/>
                </a:solidFill>
                <a:latin typeface="Courier"/>
                <a:cs typeface="Courier"/>
              </a:rPr>
              <a:t>pc</a:t>
            </a:r>
            <a:r>
              <a:rPr lang="en-US" sz="1600" b="1" baseline="-25000" dirty="0" err="1" smtClean="0">
                <a:solidFill>
                  <a:schemeClr val="bg1"/>
                </a:solidFill>
                <a:latin typeface="Courier"/>
                <a:cs typeface="Courier"/>
              </a:rPr>
              <a:t>k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case 0: </a:t>
            </a:r>
            <a:r>
              <a:rPr lang="en-US" sz="1600" b="1" dirty="0" err="1" smtClean="0">
                <a:solidFill>
                  <a:schemeClr val="bg1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0;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case 1: </a:t>
            </a:r>
            <a:r>
              <a:rPr lang="en-US" sz="1600" b="1" dirty="0" err="1" smtClean="0">
                <a:solidFill>
                  <a:schemeClr val="bg1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1;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case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2: </a:t>
            </a:r>
            <a:r>
              <a:rPr lang="en-US" sz="1600" b="1" dirty="0" err="1">
                <a:solidFill>
                  <a:schemeClr val="bg1"/>
                </a:solidFill>
                <a:latin typeface="Courier"/>
                <a:cs typeface="Courier"/>
              </a:rPr>
              <a:t>goto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2;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case M: </a:t>
            </a:r>
            <a:r>
              <a:rPr lang="en-US" sz="1600" b="1" dirty="0" err="1" smtClean="0">
                <a:solidFill>
                  <a:schemeClr val="bg1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M;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1: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CS(0);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stmt0;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CS(1);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3: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CS(2); </a:t>
            </a:r>
            <a:r>
              <a:rPr lang="en-US" sz="1600" dirty="0" smtClean="0">
                <a:latin typeface="Courier"/>
                <a:cs typeface="Courier"/>
              </a:rPr>
              <a:t>stmt2;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b="1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E XE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M: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CS(M);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stmt</a:t>
            </a:r>
            <a:r>
              <a:rPr lang="en-US" sz="1600" baseline="-25000" dirty="0" err="1" smtClean="0">
                <a:latin typeface="Courier"/>
                <a:cs typeface="Courier"/>
              </a:rPr>
              <a:t>M</a:t>
            </a:r>
            <a:r>
              <a:rPr lang="en-US" sz="1600" baseline="-25000" dirty="0" smtClean="0">
                <a:latin typeface="Courier"/>
                <a:cs typeface="Courier"/>
              </a:rPr>
              <a:t>;</a:t>
            </a:r>
            <a:endParaRPr lang="en-US" sz="1600" baseline="-25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16118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b="1" dirty="0">
                <a:latin typeface="Arial" pitchFamily="34" charset="0"/>
                <a:ea typeface="ＭＳ Ｐゴシック" pitchFamily="34" charset="-128"/>
              </a:rPr>
              <a:t>m</a:t>
            </a:r>
            <a:r>
              <a:rPr lang="en-US" altLang="it-IT" b="1" dirty="0" smtClean="0">
                <a:latin typeface="Arial" pitchFamily="34" charset="0"/>
                <a:ea typeface="ＭＳ Ｐゴシック" pitchFamily="34" charset="-128"/>
              </a:rPr>
              <a:t>ain driver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91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t-IT" b="1" dirty="0" smtClean="0">
                <a:latin typeface="Courier"/>
                <a:ea typeface="ＭＳ Ｐゴシック" pitchFamily="34" charset="-128"/>
                <a:cs typeface="Courier"/>
              </a:rPr>
              <a:t>F</a:t>
            </a:r>
            <a:r>
              <a:rPr lang="en-US" altLang="it-IT" b="1" baseline="-25000" dirty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b="1" dirty="0" smtClean="0">
                <a:latin typeface="Courier"/>
                <a:ea typeface="ＭＳ Ｐゴシック" pitchFamily="34" charset="-128"/>
                <a:cs typeface="Courier"/>
              </a:rPr>
              <a:t>()</a:t>
            </a:r>
          </a:p>
        </p:txBody>
      </p:sp>
      <p:sp>
        <p:nvSpPr>
          <p:cNvPr id="19" name="Curved Right Arrow 18"/>
          <p:cNvSpPr/>
          <p:nvPr/>
        </p:nvSpPr>
        <p:spPr>
          <a:xfrm flipH="1">
            <a:off x="8106062" y="3381660"/>
            <a:ext cx="381000" cy="195234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Curved Right Arrow 19"/>
          <p:cNvSpPr/>
          <p:nvPr/>
        </p:nvSpPr>
        <p:spPr>
          <a:xfrm flipH="1">
            <a:off x="8106062" y="3624690"/>
            <a:ext cx="381000" cy="170931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Curved Right Arrow 21"/>
          <p:cNvSpPr/>
          <p:nvPr/>
        </p:nvSpPr>
        <p:spPr>
          <a:xfrm flipH="1">
            <a:off x="8102598" y="3847327"/>
            <a:ext cx="381000" cy="1410473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Curved Right Arrow 22"/>
          <p:cNvSpPr/>
          <p:nvPr/>
        </p:nvSpPr>
        <p:spPr>
          <a:xfrm flipH="1">
            <a:off x="8094134" y="4648200"/>
            <a:ext cx="211666" cy="508002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 rot="5400000">
            <a:off x="8034867" y="3987801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28600" y="42863"/>
            <a:ext cx="8991600" cy="7191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 dirty="0" err="1" smtClean="0">
                <a:solidFill>
                  <a:srgbClr val="FF0000"/>
                </a:solidFill>
              </a:rPr>
              <a:t>CSeq</a:t>
            </a:r>
            <a:r>
              <a:rPr lang="en-US" sz="2500" dirty="0">
                <a:solidFill>
                  <a:srgbClr val="FF0000"/>
                </a:solidFill>
              </a:rPr>
              <a:t>-</a:t>
            </a:r>
            <a:r>
              <a:rPr lang="en-US" sz="2500" dirty="0" smtClean="0">
                <a:solidFill>
                  <a:srgbClr val="FF0000"/>
                </a:solidFill>
              </a:rPr>
              <a:t>Lazy </a:t>
            </a:r>
            <a:r>
              <a:rPr lang="en-US" sz="2500" dirty="0" err="1" smtClean="0">
                <a:solidFill>
                  <a:srgbClr val="FF0000"/>
                </a:solidFill>
              </a:rPr>
              <a:t>Sequentialization</a:t>
            </a:r>
            <a:r>
              <a:rPr lang="en-US" sz="2500" dirty="0" smtClean="0">
                <a:solidFill>
                  <a:srgbClr val="FF0000"/>
                </a:solidFill>
              </a:rPr>
              <a:t>:</a:t>
            </a:r>
            <a:r>
              <a:rPr lang="en-US" sz="2500" dirty="0" smtClean="0"/>
              <a:t>    </a:t>
            </a:r>
            <a:r>
              <a:rPr lang="en-US" sz="2000" dirty="0" smtClean="0"/>
              <a:t>CROSS PRODUCT SIMULATION</a:t>
            </a:r>
            <a:endParaRPr lang="en-US" sz="2500" dirty="0"/>
          </a:p>
        </p:txBody>
      </p:sp>
      <p:sp>
        <p:nvSpPr>
          <p:cNvPr id="27" name="Up Arrow Callout 26"/>
          <p:cNvSpPr/>
          <p:nvPr/>
        </p:nvSpPr>
        <p:spPr>
          <a:xfrm>
            <a:off x="3352800" y="5029200"/>
            <a:ext cx="5867400" cy="1600200"/>
          </a:xfrm>
          <a:prstGeom prst="upArrowCallout">
            <a:avLst>
              <a:gd name="adj1" fmla="val 28143"/>
              <a:gd name="adj2" fmla="val 28362"/>
              <a:gd name="adj3" fmla="val 12268"/>
              <a:gd name="adj4" fmla="val 69783"/>
            </a:avLst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it-IT" b="1" dirty="0" smtClean="0">
                <a:solidFill>
                  <a:srgbClr val="33CC33"/>
                </a:solidFill>
                <a:ea typeface="ＭＳ Ｐゴシック" pitchFamily="34" charset="-128"/>
                <a:cs typeface="Courier"/>
              </a:rPr>
              <a:t>  </a:t>
            </a:r>
            <a:r>
              <a:rPr lang="en-US" altLang="it-IT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#</a:t>
            </a:r>
            <a:r>
              <a:rPr lang="en-US" altLang="it-IT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define </a:t>
            </a:r>
            <a:r>
              <a:rPr lang="en-US" altLang="it-IT" b="1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CS(</a:t>
            </a:r>
            <a:r>
              <a:rPr lang="en-US" altLang="it-IT" b="1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j</a:t>
            </a:r>
            <a:r>
              <a:rPr lang="en-US" altLang="it-IT" b="1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                     </a:t>
            </a:r>
            <a:r>
              <a:rPr lang="en-US" altLang="it-IT" b="1" dirty="0" smtClean="0">
                <a:solidFill>
                  <a:srgbClr val="33CC33"/>
                </a:solidFill>
                <a:ea typeface="ＭＳ Ｐゴシック" pitchFamily="34" charset="-128"/>
                <a:cs typeface="Courier"/>
              </a:rPr>
              <a:t>NEW</a:t>
            </a:r>
            <a:endParaRPr lang="en-US" altLang="it-IT" b="1" dirty="0">
              <a:solidFill>
                <a:srgbClr val="FF0000"/>
              </a:solidFill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 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if (j&lt;</a:t>
            </a:r>
            <a:r>
              <a:rPr lang="en-US" altLang="it-IT" sz="2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altLang="it-IT" sz="2000" baseline="-25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|| j&gt;=</a:t>
            </a:r>
            <a:r>
              <a:rPr lang="en-US" altLang="it-IT" sz="2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 </a:t>
            </a:r>
            <a:r>
              <a:rPr lang="en-US" altLang="it-IT" sz="2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goto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j+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1;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</a:t>
            </a:r>
            <a:endParaRPr lang="en-US" sz="2000" baseline="-25000" dirty="0">
              <a:latin typeface="Courier"/>
              <a:cs typeface="Courier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62000" y="1828800"/>
            <a:ext cx="4267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 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N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</a:t>
            </a:r>
            <a:endParaRPr lang="en-US" sz="1600" dirty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 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dirty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main() </a:t>
            </a:r>
          </a:p>
          <a:p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(r=0; r&lt;K; r++)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&lt;N;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//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simulate T</a:t>
            </a:r>
            <a:r>
              <a:rPr lang="en-US" sz="1600" i="1" baseline="-25000" dirty="0" smtClean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if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active</a:t>
            </a:r>
            <a:r>
              <a:rPr lang="en-US" sz="1600" i="1" baseline="-250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= 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nondet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assume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&gt;=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</a:t>
            </a:r>
            <a:endParaRPr lang="en-US" sz="1600" i="1" dirty="0" smtClean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  F</a:t>
            </a:r>
            <a:r>
              <a:rPr lang="en-US" sz="1600" b="1" baseline="-25000" dirty="0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();</a:t>
            </a:r>
          </a:p>
          <a:p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=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b="1" dirty="0">
              <a:solidFill>
                <a:srgbClr val="FF0000"/>
              </a:solidFill>
              <a:latin typeface="Courier"/>
              <a:ea typeface="ＭＳ Ｐゴシック" pitchFamily="34" charset="-128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7498073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19288" y="2057400"/>
            <a:ext cx="3657600" cy="3137568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581710" y="990600"/>
            <a:ext cx="249549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653231" y="1261170"/>
            <a:ext cx="22715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s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witch(</a:t>
            </a:r>
            <a:r>
              <a:rPr lang="en-US" sz="1600" b="1" dirty="0" err="1" smtClean="0">
                <a:solidFill>
                  <a:schemeClr val="bg1"/>
                </a:solidFill>
                <a:latin typeface="Courier"/>
                <a:cs typeface="Courier"/>
              </a:rPr>
              <a:t>pc</a:t>
            </a:r>
            <a:r>
              <a:rPr lang="en-US" sz="1600" b="1" baseline="-25000" dirty="0" err="1" smtClean="0">
                <a:solidFill>
                  <a:schemeClr val="bg1"/>
                </a:solidFill>
                <a:latin typeface="Courier"/>
                <a:cs typeface="Courier"/>
              </a:rPr>
              <a:t>k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case 0: </a:t>
            </a:r>
            <a:r>
              <a:rPr lang="en-US" sz="1600" b="1" dirty="0" err="1" smtClean="0">
                <a:solidFill>
                  <a:schemeClr val="bg1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0;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case 1: </a:t>
            </a:r>
            <a:r>
              <a:rPr lang="en-US" sz="1600" b="1" dirty="0" err="1" smtClean="0">
                <a:solidFill>
                  <a:schemeClr val="bg1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1;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case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2: </a:t>
            </a:r>
            <a:r>
              <a:rPr lang="en-US" sz="1600" b="1" dirty="0" err="1">
                <a:solidFill>
                  <a:schemeClr val="bg1"/>
                </a:solidFill>
                <a:latin typeface="Courier"/>
                <a:cs typeface="Courier"/>
              </a:rPr>
              <a:t>goto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2;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case M: </a:t>
            </a:r>
            <a:r>
              <a:rPr lang="en-US" sz="1600" b="1" dirty="0" err="1" smtClean="0">
                <a:solidFill>
                  <a:schemeClr val="bg1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M;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1: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CS(0);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stmt0;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CS(1);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3: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CS(2); </a:t>
            </a:r>
            <a:r>
              <a:rPr lang="en-US" sz="1600" dirty="0" smtClean="0">
                <a:latin typeface="Courier"/>
                <a:cs typeface="Courier"/>
              </a:rPr>
              <a:t>stmt2;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b="1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E XE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M: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CS(M);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stmt</a:t>
            </a:r>
            <a:r>
              <a:rPr lang="en-US" sz="1600" baseline="-25000" dirty="0" err="1" smtClean="0">
                <a:latin typeface="Courier"/>
                <a:cs typeface="Courier"/>
              </a:rPr>
              <a:t>M</a:t>
            </a:r>
            <a:r>
              <a:rPr lang="en-US" sz="1600" baseline="-25000" dirty="0" smtClean="0">
                <a:latin typeface="Courier"/>
                <a:cs typeface="Courier"/>
              </a:rPr>
              <a:t>;</a:t>
            </a:r>
            <a:endParaRPr lang="en-US" sz="1600" baseline="-25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16118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b="1" dirty="0">
                <a:latin typeface="Arial" pitchFamily="34" charset="0"/>
                <a:ea typeface="ＭＳ Ｐゴシック" pitchFamily="34" charset="-128"/>
              </a:rPr>
              <a:t>m</a:t>
            </a:r>
            <a:r>
              <a:rPr lang="en-US" altLang="it-IT" b="1" dirty="0" smtClean="0">
                <a:latin typeface="Arial" pitchFamily="34" charset="0"/>
                <a:ea typeface="ＭＳ Ｐゴシック" pitchFamily="34" charset="-128"/>
              </a:rPr>
              <a:t>ain driver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91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t-IT" b="1" dirty="0" smtClean="0">
                <a:latin typeface="Courier"/>
                <a:ea typeface="ＭＳ Ｐゴシック" pitchFamily="34" charset="-128"/>
                <a:cs typeface="Courier"/>
              </a:rPr>
              <a:t>F</a:t>
            </a:r>
            <a:r>
              <a:rPr lang="en-US" altLang="it-IT" b="1" baseline="-25000" dirty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b="1" dirty="0" smtClean="0">
                <a:latin typeface="Courier"/>
                <a:ea typeface="ＭＳ Ｐゴシック" pitchFamily="34" charset="-128"/>
                <a:cs typeface="Courier"/>
              </a:rPr>
              <a:t>()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28600" y="42863"/>
            <a:ext cx="8991600" cy="7191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 dirty="0" err="1" smtClean="0">
                <a:solidFill>
                  <a:srgbClr val="FF0000"/>
                </a:solidFill>
              </a:rPr>
              <a:t>CSeq</a:t>
            </a:r>
            <a:r>
              <a:rPr lang="en-US" sz="2500" dirty="0">
                <a:solidFill>
                  <a:srgbClr val="FF0000"/>
                </a:solidFill>
              </a:rPr>
              <a:t>-</a:t>
            </a:r>
            <a:r>
              <a:rPr lang="en-US" sz="2500" dirty="0" smtClean="0">
                <a:solidFill>
                  <a:srgbClr val="FF0000"/>
                </a:solidFill>
              </a:rPr>
              <a:t>Lazy </a:t>
            </a:r>
            <a:r>
              <a:rPr lang="en-US" sz="2500" dirty="0" err="1" smtClean="0">
                <a:solidFill>
                  <a:srgbClr val="FF0000"/>
                </a:solidFill>
              </a:rPr>
              <a:t>Sequentialization</a:t>
            </a:r>
            <a:r>
              <a:rPr lang="en-US" sz="2500" dirty="0" smtClean="0">
                <a:solidFill>
                  <a:srgbClr val="FF0000"/>
                </a:solidFill>
              </a:rPr>
              <a:t>:</a:t>
            </a:r>
            <a:r>
              <a:rPr lang="en-US" sz="2500" dirty="0" smtClean="0"/>
              <a:t>    </a:t>
            </a:r>
            <a:r>
              <a:rPr lang="en-US" sz="2000" dirty="0" smtClean="0"/>
              <a:t>CROSS PRODUCT SIMULATION</a:t>
            </a:r>
            <a:endParaRPr lang="en-US" sz="2500" dirty="0"/>
          </a:p>
        </p:txBody>
      </p:sp>
      <p:sp>
        <p:nvSpPr>
          <p:cNvPr id="27" name="Up Arrow Callout 26"/>
          <p:cNvSpPr/>
          <p:nvPr/>
        </p:nvSpPr>
        <p:spPr>
          <a:xfrm>
            <a:off x="3352800" y="5029200"/>
            <a:ext cx="5867400" cy="1600200"/>
          </a:xfrm>
          <a:prstGeom prst="upArrowCallout">
            <a:avLst>
              <a:gd name="adj1" fmla="val 28143"/>
              <a:gd name="adj2" fmla="val 28362"/>
              <a:gd name="adj3" fmla="val 12268"/>
              <a:gd name="adj4" fmla="val 69783"/>
            </a:avLst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it-IT" b="1" dirty="0" smtClean="0">
                <a:solidFill>
                  <a:srgbClr val="33CC33"/>
                </a:solidFill>
                <a:ea typeface="ＭＳ Ｐゴシック" pitchFamily="34" charset="-128"/>
                <a:cs typeface="Courier"/>
              </a:rPr>
              <a:t>  </a:t>
            </a:r>
            <a:r>
              <a:rPr lang="en-US" altLang="it-IT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#</a:t>
            </a:r>
            <a:r>
              <a:rPr lang="en-US" altLang="it-IT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define </a:t>
            </a:r>
            <a:r>
              <a:rPr lang="en-US" altLang="it-IT" b="1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CS(</a:t>
            </a:r>
            <a:r>
              <a:rPr lang="en-US" altLang="it-IT" b="1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j</a:t>
            </a:r>
            <a:r>
              <a:rPr lang="en-US" altLang="it-IT" b="1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                     </a:t>
            </a:r>
            <a:r>
              <a:rPr lang="en-US" altLang="it-IT" b="1" dirty="0" smtClean="0">
                <a:solidFill>
                  <a:srgbClr val="33CC33"/>
                </a:solidFill>
                <a:ea typeface="ＭＳ Ｐゴシック" pitchFamily="34" charset="-128"/>
                <a:cs typeface="Courier"/>
              </a:rPr>
              <a:t>NEW</a:t>
            </a:r>
            <a:endParaRPr lang="en-US" altLang="it-IT" b="1" dirty="0">
              <a:solidFill>
                <a:srgbClr val="FF0000"/>
              </a:solidFill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 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if (j&lt;</a:t>
            </a:r>
            <a:r>
              <a:rPr lang="en-US" altLang="it-IT" sz="2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altLang="it-IT" sz="2000" baseline="-25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|| j&gt;=</a:t>
            </a:r>
            <a:r>
              <a:rPr lang="en-US" altLang="it-IT" sz="2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 </a:t>
            </a:r>
            <a:r>
              <a:rPr lang="en-US" altLang="it-IT" sz="2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goto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j+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1;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</a:t>
            </a:r>
            <a:endParaRPr lang="en-US" sz="2000" baseline="-25000" dirty="0">
              <a:latin typeface="Courier"/>
              <a:cs typeface="Courier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62000" y="1828800"/>
            <a:ext cx="4267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 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N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</a:t>
            </a:r>
            <a:endParaRPr lang="en-US" sz="1600" dirty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 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dirty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main() </a:t>
            </a:r>
          </a:p>
          <a:p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(r=0; r&lt;K; r++)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&lt;N;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//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simulate T</a:t>
            </a:r>
            <a:r>
              <a:rPr lang="en-US" sz="1600" i="1" baseline="-25000" dirty="0" smtClean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if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active</a:t>
            </a:r>
            <a:r>
              <a:rPr lang="en-US" sz="1600" i="1" baseline="-250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= 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nondet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assume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&gt;=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</a:t>
            </a:r>
            <a:endParaRPr lang="en-US" sz="1600" i="1" dirty="0" smtClean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  F</a:t>
            </a:r>
            <a:r>
              <a:rPr lang="en-US" sz="1600" b="1" baseline="-25000" dirty="0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();</a:t>
            </a:r>
          </a:p>
          <a:p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=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b="1" dirty="0">
              <a:solidFill>
                <a:srgbClr val="FF0000"/>
              </a:solidFill>
              <a:latin typeface="Courier"/>
              <a:ea typeface="ＭＳ Ｐゴシック" pitchFamily="34" charset="-128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065290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0" name="Rounded Rectangle 29"/>
          <p:cNvSpPr>
            <a:spLocks noChangeAspect="1"/>
          </p:cNvSpPr>
          <p:nvPr/>
        </p:nvSpPr>
        <p:spPr>
          <a:xfrm>
            <a:off x="519288" y="2057400"/>
            <a:ext cx="3657600" cy="3137568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ounded Rectangle 9"/>
          <p:cNvSpPr>
            <a:spLocks noChangeAspect="1"/>
          </p:cNvSpPr>
          <p:nvPr/>
        </p:nvSpPr>
        <p:spPr>
          <a:xfrm>
            <a:off x="5581710" y="990600"/>
            <a:ext cx="2495490" cy="41910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/>
          <p:cNvSpPr txBox="1"/>
          <p:nvPr/>
        </p:nvSpPr>
        <p:spPr>
          <a:xfrm>
            <a:off x="5653231" y="1261170"/>
            <a:ext cx="22715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s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witch(</a:t>
            </a:r>
            <a:r>
              <a:rPr lang="en-US" sz="1600" b="1" dirty="0" err="1" smtClean="0">
                <a:solidFill>
                  <a:schemeClr val="bg1"/>
                </a:solidFill>
                <a:latin typeface="Courier"/>
                <a:cs typeface="Courier"/>
              </a:rPr>
              <a:t>pc</a:t>
            </a:r>
            <a:r>
              <a:rPr lang="en-US" sz="1600" b="1" baseline="-25000" dirty="0" err="1" smtClean="0">
                <a:solidFill>
                  <a:schemeClr val="bg1"/>
                </a:solidFill>
                <a:latin typeface="Courier"/>
                <a:cs typeface="Courier"/>
              </a:rPr>
              <a:t>k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) {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case 0: </a:t>
            </a:r>
            <a:r>
              <a:rPr lang="en-US" sz="1600" b="1" dirty="0" err="1" smtClean="0">
                <a:solidFill>
                  <a:schemeClr val="bg1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0;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case 1: </a:t>
            </a:r>
            <a:r>
              <a:rPr lang="en-US" sz="1600" b="1" dirty="0" err="1" smtClean="0">
                <a:solidFill>
                  <a:schemeClr val="bg1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1;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case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2: </a:t>
            </a:r>
            <a:r>
              <a:rPr lang="en-US" sz="1600" b="1" dirty="0" err="1">
                <a:solidFill>
                  <a:schemeClr val="bg1"/>
                </a:solidFill>
                <a:latin typeface="Courier"/>
                <a:cs typeface="Courier"/>
              </a:rPr>
              <a:t>goto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2;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	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...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case M: </a:t>
            </a:r>
            <a:r>
              <a:rPr lang="en-US" sz="1600" b="1" dirty="0" err="1" smtClean="0">
                <a:solidFill>
                  <a:schemeClr val="bg1"/>
                </a:solidFill>
                <a:latin typeface="Courier"/>
                <a:cs typeface="Courier"/>
              </a:rPr>
              <a:t>goto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M;</a:t>
            </a:r>
          </a:p>
          <a:p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}</a:t>
            </a:r>
          </a:p>
          <a:p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1: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CS(0);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stmt0;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CS(1);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stmt1;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3: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CS(2); </a:t>
            </a:r>
            <a:r>
              <a:rPr lang="en-US" sz="1600" dirty="0" smtClean="0">
                <a:latin typeface="Courier"/>
                <a:cs typeface="Courier"/>
              </a:rPr>
              <a:t>stmt2;</a:t>
            </a:r>
          </a:p>
          <a:p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>
                <a:solidFill>
                  <a:schemeClr val="bg1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   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b="1" dirty="0" smtClean="0">
              <a:solidFill>
                <a:schemeClr val="bg1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b="1" dirty="0" smtClean="0">
                <a:solidFill>
                  <a:schemeClr val="bg1"/>
                </a:solidFill>
                <a:latin typeface="Courier"/>
                <a:cs typeface="Courier"/>
              </a:rPr>
              <a:t> E XE  </a:t>
            </a:r>
            <a:r>
              <a:rPr lang="en-US" sz="1600" b="1" dirty="0" smtClean="0">
                <a:latin typeface="Courier"/>
                <a:cs typeface="Courier"/>
              </a:rPr>
              <a:t>.</a:t>
            </a:r>
            <a:endParaRPr lang="en-US" sz="1600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.</a:t>
            </a:r>
            <a:r>
              <a:rPr lang="en-US" sz="1600" dirty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smtClean="0">
                <a:solidFill>
                  <a:srgbClr val="0000FF"/>
                </a:solidFill>
                <a:latin typeface="Courier"/>
                <a:cs typeface="Courier"/>
              </a:rPr>
              <a:t>      </a:t>
            </a:r>
            <a:r>
              <a:rPr lang="en-US" sz="1600" dirty="0" smtClean="0">
                <a:solidFill>
                  <a:srgbClr val="000000"/>
                </a:solidFill>
                <a:latin typeface="Courier"/>
                <a:cs typeface="Courier"/>
              </a:rPr>
              <a:t>.</a:t>
            </a:r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M: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CS(M);</a:t>
            </a:r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 </a:t>
            </a:r>
            <a:r>
              <a:rPr lang="en-US" sz="1600" dirty="0" err="1" smtClean="0">
                <a:latin typeface="Courier"/>
                <a:cs typeface="Courier"/>
              </a:rPr>
              <a:t>stmt</a:t>
            </a:r>
            <a:r>
              <a:rPr lang="en-US" sz="1600" baseline="-25000" dirty="0" err="1" smtClean="0">
                <a:latin typeface="Courier"/>
                <a:cs typeface="Courier"/>
              </a:rPr>
              <a:t>M</a:t>
            </a:r>
            <a:r>
              <a:rPr lang="en-US" sz="1600" baseline="-25000" dirty="0" smtClean="0">
                <a:latin typeface="Courier"/>
                <a:cs typeface="Courier"/>
              </a:rPr>
              <a:t>;</a:t>
            </a:r>
            <a:endParaRPr lang="en-US" sz="1600" baseline="-25000" dirty="0">
              <a:latin typeface="Courier"/>
              <a:cs typeface="Courier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85800" y="1611868"/>
            <a:ext cx="320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b="1" dirty="0">
                <a:latin typeface="Arial" pitchFamily="34" charset="0"/>
                <a:ea typeface="ＭＳ Ｐゴシック" pitchFamily="34" charset="-128"/>
              </a:rPr>
              <a:t>m</a:t>
            </a:r>
            <a:r>
              <a:rPr lang="en-US" altLang="it-IT" b="1" dirty="0" smtClean="0">
                <a:latin typeface="Arial" pitchFamily="34" charset="0"/>
                <a:ea typeface="ＭＳ Ｐゴシック" pitchFamily="34" charset="-128"/>
              </a:rPr>
              <a:t>ain driver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648200" y="9144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it-IT" b="1" dirty="0" smtClean="0">
                <a:latin typeface="Courier"/>
                <a:ea typeface="ＭＳ Ｐゴシック" pitchFamily="34" charset="-128"/>
                <a:cs typeface="Courier"/>
              </a:rPr>
              <a:t>F</a:t>
            </a:r>
            <a:r>
              <a:rPr lang="en-US" altLang="it-IT" b="1" baseline="-25000" dirty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b="1" dirty="0" smtClean="0">
                <a:latin typeface="Courier"/>
                <a:ea typeface="ＭＳ Ｐゴシック" pitchFamily="34" charset="-128"/>
                <a:cs typeface="Courier"/>
              </a:rPr>
              <a:t>()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228600" y="42863"/>
            <a:ext cx="8991600" cy="7191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 dirty="0" err="1" smtClean="0">
                <a:solidFill>
                  <a:srgbClr val="FF0000"/>
                </a:solidFill>
              </a:rPr>
              <a:t>CSeq</a:t>
            </a:r>
            <a:r>
              <a:rPr lang="en-US" sz="2500" dirty="0">
                <a:solidFill>
                  <a:srgbClr val="FF0000"/>
                </a:solidFill>
              </a:rPr>
              <a:t>-</a:t>
            </a:r>
            <a:r>
              <a:rPr lang="en-US" sz="2500" dirty="0" smtClean="0">
                <a:solidFill>
                  <a:srgbClr val="FF0000"/>
                </a:solidFill>
              </a:rPr>
              <a:t>Lazy </a:t>
            </a:r>
            <a:r>
              <a:rPr lang="en-US" sz="2500" dirty="0" err="1" smtClean="0">
                <a:solidFill>
                  <a:srgbClr val="FF0000"/>
                </a:solidFill>
              </a:rPr>
              <a:t>Sequentialization</a:t>
            </a:r>
            <a:r>
              <a:rPr lang="en-US" sz="2500" dirty="0" smtClean="0">
                <a:solidFill>
                  <a:srgbClr val="FF0000"/>
                </a:solidFill>
              </a:rPr>
              <a:t>:</a:t>
            </a:r>
            <a:r>
              <a:rPr lang="en-US" sz="2500" dirty="0" smtClean="0"/>
              <a:t>    </a:t>
            </a:r>
            <a:r>
              <a:rPr lang="en-US" sz="2000" dirty="0" smtClean="0"/>
              <a:t>CROSS PRODUCT SIMULATION</a:t>
            </a:r>
            <a:endParaRPr lang="en-US" sz="2500" dirty="0"/>
          </a:p>
        </p:txBody>
      </p:sp>
      <p:sp>
        <p:nvSpPr>
          <p:cNvPr id="27" name="Up Arrow Callout 26"/>
          <p:cNvSpPr/>
          <p:nvPr/>
        </p:nvSpPr>
        <p:spPr>
          <a:xfrm>
            <a:off x="3352800" y="5029200"/>
            <a:ext cx="5867400" cy="1600200"/>
          </a:xfrm>
          <a:prstGeom prst="upArrowCallout">
            <a:avLst>
              <a:gd name="adj1" fmla="val 28143"/>
              <a:gd name="adj2" fmla="val 28362"/>
              <a:gd name="adj3" fmla="val 12268"/>
              <a:gd name="adj4" fmla="val 69783"/>
            </a:avLst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it-IT" b="1" dirty="0" smtClean="0">
                <a:solidFill>
                  <a:srgbClr val="33CC33"/>
                </a:solidFill>
                <a:ea typeface="ＭＳ Ｐゴシック" pitchFamily="34" charset="-128"/>
                <a:cs typeface="Courier"/>
              </a:rPr>
              <a:t>  </a:t>
            </a:r>
            <a:r>
              <a:rPr lang="en-US" altLang="it-IT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#</a:t>
            </a:r>
            <a:r>
              <a:rPr lang="en-US" altLang="it-IT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define </a:t>
            </a:r>
            <a:r>
              <a:rPr lang="en-US" altLang="it-IT" b="1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CS(</a:t>
            </a:r>
            <a:r>
              <a:rPr lang="en-US" altLang="it-IT" b="1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j</a:t>
            </a:r>
            <a:r>
              <a:rPr lang="en-US" altLang="it-IT" b="1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                     </a:t>
            </a:r>
            <a:r>
              <a:rPr lang="en-US" altLang="it-IT" b="1" dirty="0" smtClean="0">
                <a:solidFill>
                  <a:srgbClr val="33CC33"/>
                </a:solidFill>
                <a:ea typeface="ＭＳ Ｐゴシック" pitchFamily="34" charset="-128"/>
                <a:cs typeface="Courier"/>
              </a:rPr>
              <a:t>NEW</a:t>
            </a:r>
            <a:endParaRPr lang="en-US" altLang="it-IT" b="1" dirty="0">
              <a:solidFill>
                <a:srgbClr val="FF0000"/>
              </a:solidFill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 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if (j&lt;</a:t>
            </a:r>
            <a:r>
              <a:rPr lang="en-US" altLang="it-IT" sz="2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altLang="it-IT" sz="2000" baseline="-25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|| j&gt;=</a:t>
            </a:r>
            <a:r>
              <a:rPr lang="en-US" altLang="it-IT" sz="2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 </a:t>
            </a:r>
            <a:r>
              <a:rPr lang="en-US" altLang="it-IT" sz="2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goto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j+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1;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</a:t>
            </a:r>
            <a:endParaRPr lang="en-US" sz="2000" baseline="-25000" dirty="0">
              <a:latin typeface="Courier"/>
              <a:cs typeface="Courier"/>
            </a:endParaRPr>
          </a:p>
        </p:txBody>
      </p:sp>
      <p:sp>
        <p:nvSpPr>
          <p:cNvPr id="12" name="Curved Right Arrow 11"/>
          <p:cNvSpPr/>
          <p:nvPr/>
        </p:nvSpPr>
        <p:spPr>
          <a:xfrm>
            <a:off x="5048310" y="3328020"/>
            <a:ext cx="438090" cy="304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Curved Right Arrow 14"/>
          <p:cNvSpPr/>
          <p:nvPr/>
        </p:nvSpPr>
        <p:spPr>
          <a:xfrm>
            <a:off x="5029200" y="3626625"/>
            <a:ext cx="438090" cy="304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6" name="Curved Right Arrow 15"/>
          <p:cNvSpPr/>
          <p:nvPr/>
        </p:nvSpPr>
        <p:spPr>
          <a:xfrm>
            <a:off x="5035920" y="3950010"/>
            <a:ext cx="438090" cy="304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Curved Right Arrow 16"/>
          <p:cNvSpPr/>
          <p:nvPr/>
        </p:nvSpPr>
        <p:spPr>
          <a:xfrm>
            <a:off x="5048310" y="4648200"/>
            <a:ext cx="438090" cy="304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 rot="16200000">
            <a:off x="4953000" y="4142155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62000" y="1828800"/>
            <a:ext cx="42672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>
              <a:latin typeface="Arial" pitchFamily="34" charset="0"/>
              <a:ea typeface="ＭＳ Ｐゴシック" pitchFamily="34" charset="-128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  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N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</a:t>
            </a:r>
            <a:endParaRPr lang="en-US" sz="1600" dirty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smtClean="0">
                <a:latin typeface="Courier"/>
                <a:ea typeface="ＭＳ Ｐゴシック" pitchFamily="34" charset="-128"/>
                <a:cs typeface="Courier"/>
              </a:rPr>
              <a:t>0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; 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...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local</a:t>
            </a:r>
            <a:r>
              <a:rPr lang="en-US" sz="1600" baseline="-25000" dirty="0" err="1" smtClean="0">
                <a:latin typeface="Courier"/>
                <a:ea typeface="ＭＳ Ｐゴシック" pitchFamily="34" charset="-128"/>
                <a:cs typeface="Courier"/>
              </a:rPr>
              <a:t>k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dirty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main() </a:t>
            </a:r>
          </a:p>
          <a:p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(r=0; r&lt;K; r++)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for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=0;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&lt;N; 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++)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// </a:t>
            </a:r>
            <a:r>
              <a:rPr lang="en-US" sz="1600" i="1" dirty="0" smtClean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simulate T</a:t>
            </a:r>
            <a:r>
              <a:rPr lang="en-US" sz="1600" i="1" baseline="-25000" dirty="0" smtClean="0">
                <a:solidFill>
                  <a:schemeClr val="bg1">
                    <a:lumMod val="50000"/>
                  </a:schemeClr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if (</a:t>
            </a:r>
            <a:r>
              <a:rPr lang="en-US" sz="1600" dirty="0" err="1" smtClean="0">
                <a:latin typeface="Courier"/>
                <a:ea typeface="ＭＳ Ｐゴシック" pitchFamily="34" charset="-128"/>
                <a:cs typeface="Courier"/>
              </a:rPr>
              <a:t>active</a:t>
            </a:r>
            <a:r>
              <a:rPr lang="en-US" sz="1600" i="1" baseline="-25000" dirty="0" err="1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)</a:t>
            </a:r>
          </a:p>
          <a:p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</a:t>
            </a:r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= </a:t>
            </a:r>
            <a:r>
              <a:rPr lang="en-US" sz="1600" dirty="0" err="1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nondet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</a:p>
          <a:p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  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assume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(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&gt;=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</a:t>
            </a:r>
            <a:endParaRPr lang="en-US" sz="1600" i="1" dirty="0" smtClean="0"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sz="1600" b="1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       F</a:t>
            </a:r>
            <a:r>
              <a:rPr lang="en-US" sz="1600" b="1" baseline="-25000" dirty="0" smtClean="0"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b="1" dirty="0" smtClean="0">
                <a:latin typeface="Courier"/>
                <a:ea typeface="ＭＳ Ｐゴシック" pitchFamily="34" charset="-128"/>
                <a:cs typeface="Courier"/>
              </a:rPr>
              <a:t>();</a:t>
            </a:r>
          </a:p>
          <a:p>
            <a:r>
              <a:rPr lang="en-US" sz="1600" dirty="0"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dirty="0" smtClean="0">
                <a:latin typeface="Courier"/>
                <a:ea typeface="ＭＳ Ｐゴシック" pitchFamily="34" charset="-128"/>
                <a:cs typeface="Courier"/>
              </a:rPr>
              <a:t>      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sz="1600" baseline="-25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= </a:t>
            </a:r>
            <a:r>
              <a:rPr lang="en-US" sz="16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sz="16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;</a:t>
            </a:r>
            <a:endParaRPr lang="en-US" sz="1600" b="1" dirty="0">
              <a:solidFill>
                <a:srgbClr val="FF0000"/>
              </a:solidFill>
              <a:latin typeface="Courier"/>
              <a:ea typeface="ＭＳ Ｐゴシック" pitchFamily="34" charset="-128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32070602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19" name="Rounded Rectangle 18"/>
          <p:cNvSpPr>
            <a:spLocks noChangeAspect="1"/>
          </p:cNvSpPr>
          <p:nvPr/>
        </p:nvSpPr>
        <p:spPr>
          <a:xfrm>
            <a:off x="5429310" y="1371600"/>
            <a:ext cx="2286000" cy="32766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76200" y="914400"/>
            <a:ext cx="3733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2000" b="1" dirty="0" smtClean="0">
                <a:latin typeface="Arial" pitchFamily="34" charset="0"/>
                <a:ea typeface="ＭＳ Ｐゴシック" pitchFamily="34" charset="-128"/>
              </a:rPr>
              <a:t>resuming + context-switch</a:t>
            </a:r>
            <a:endParaRPr lang="en-US" sz="2000" b="1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5581710" y="1501676"/>
            <a:ext cx="2133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1: CS(1); </a:t>
            </a:r>
            <a:r>
              <a:rPr lang="en-US" sz="1600" dirty="0" smtClean="0">
                <a:latin typeface="Courier"/>
                <a:cs typeface="Courier"/>
              </a:rPr>
              <a:t>stmt1;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CS(2); </a:t>
            </a:r>
            <a:r>
              <a:rPr lang="en-US" sz="1600" dirty="0" smtClean="0">
                <a:latin typeface="Courier"/>
                <a:cs typeface="Courier"/>
              </a:rPr>
              <a:t>stmt2;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3: CS(3); </a:t>
            </a:r>
            <a:r>
              <a:rPr lang="en-US" sz="1600" dirty="0" smtClean="0">
                <a:latin typeface="Courier"/>
                <a:cs typeface="Courier"/>
              </a:rPr>
              <a:t>stmt3;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</a:p>
          <a:p>
            <a:r>
              <a:rPr lang="en-US" sz="1600" b="1" dirty="0">
                <a:solidFill>
                  <a:srgbClr val="CC0099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CC0099"/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CC0099"/>
                </a:solidFill>
                <a:latin typeface="+mj-lt"/>
                <a:cs typeface="Courier"/>
              </a:rPr>
              <a:t>EXECUTE </a:t>
            </a:r>
            <a:endParaRPr lang="en-US" sz="1600" b="1" dirty="0" smtClean="0">
              <a:solidFill>
                <a:srgbClr val="CC0099"/>
              </a:solidFill>
              <a:latin typeface="+mj-lt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M: CS(M); </a:t>
            </a:r>
            <a:r>
              <a:rPr lang="en-US" sz="1600" dirty="0" err="1" smtClean="0">
                <a:latin typeface="Courier"/>
                <a:cs typeface="Courier"/>
              </a:rPr>
              <a:t>stmt</a:t>
            </a:r>
            <a:r>
              <a:rPr lang="en-US" sz="1600" baseline="-25000" dirty="0" err="1" smtClean="0">
                <a:latin typeface="Courier"/>
                <a:cs typeface="Courier"/>
              </a:rPr>
              <a:t>M</a:t>
            </a:r>
            <a:r>
              <a:rPr lang="en-US" sz="1600" baseline="-25000" dirty="0" smtClean="0">
                <a:latin typeface="Courier"/>
                <a:cs typeface="Courier"/>
              </a:rPr>
              <a:t>;</a:t>
            </a:r>
            <a:endParaRPr lang="en-US" sz="1600" baseline="-25000" dirty="0">
              <a:latin typeface="Courier"/>
              <a:cs typeface="Courier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715310" y="3200400"/>
            <a:ext cx="127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solidFill>
                  <a:srgbClr val="000000"/>
                </a:solidFill>
                <a:latin typeface="Courier"/>
                <a:cs typeface="Courier"/>
              </a:rPr>
              <a:t>nextCS</a:t>
            </a:r>
            <a:endParaRPr lang="en-GB" sz="2000" baseline="-25000" dirty="0">
              <a:solidFill>
                <a:srgbClr val="000000"/>
              </a:solidFill>
              <a:latin typeface="Courier"/>
              <a:cs typeface="Courier"/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5048310" y="3505200"/>
            <a:ext cx="348093" cy="361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Curved Right Arrow 41"/>
          <p:cNvSpPr/>
          <p:nvPr/>
        </p:nvSpPr>
        <p:spPr>
          <a:xfrm>
            <a:off x="5048310" y="4114800"/>
            <a:ext cx="352138" cy="381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972110" y="3690510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 rot="16200000">
            <a:off x="4429155" y="3628845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rgbClr val="000000"/>
                </a:solidFill>
              </a:rPr>
              <a:t>skip</a:t>
            </a:r>
            <a:endParaRPr lang="en-GB" sz="2000" baseline="-25000" dirty="0">
              <a:solidFill>
                <a:srgbClr val="000000"/>
              </a:solidFill>
            </a:endParaRPr>
          </a:p>
        </p:txBody>
      </p:sp>
      <p:cxnSp>
        <p:nvCxnSpPr>
          <p:cNvPr id="47" name="Straight Arrow Connector 46"/>
          <p:cNvCxnSpPr>
            <a:cxnSpLocks noChangeAspect="1"/>
          </p:cNvCxnSpPr>
          <p:nvPr/>
        </p:nvCxnSpPr>
        <p:spPr>
          <a:xfrm>
            <a:off x="5429310" y="2590800"/>
            <a:ext cx="2286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15310" y="2362200"/>
            <a:ext cx="1276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smtClean="0">
                <a:latin typeface="Courier"/>
                <a:cs typeface="Courier"/>
              </a:rPr>
              <a:t>pc</a:t>
            </a:r>
            <a:r>
              <a:rPr lang="it-IT" sz="2000" baseline="-25000" dirty="0" smtClean="0">
                <a:latin typeface="Courier"/>
                <a:cs typeface="Courier"/>
              </a:rPr>
              <a:t>i</a:t>
            </a:r>
            <a:endParaRPr lang="en-GB" sz="2000" baseline="-25000" dirty="0">
              <a:latin typeface="Courier"/>
              <a:cs typeface="Courier"/>
            </a:endParaRPr>
          </a:p>
        </p:txBody>
      </p: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>
            <a:off x="5433355" y="3429000"/>
            <a:ext cx="2286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rved Right Arrow 51"/>
          <p:cNvSpPr/>
          <p:nvPr/>
        </p:nvSpPr>
        <p:spPr>
          <a:xfrm>
            <a:off x="5048310" y="1600200"/>
            <a:ext cx="339600" cy="361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Curved Right Arrow 52"/>
          <p:cNvSpPr/>
          <p:nvPr/>
        </p:nvSpPr>
        <p:spPr>
          <a:xfrm>
            <a:off x="5048310" y="2209800"/>
            <a:ext cx="361890" cy="381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4972110" y="1810320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 rot="16200000">
            <a:off x="4429155" y="1743046"/>
            <a:ext cx="838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 err="1" smtClean="0">
                <a:solidFill>
                  <a:srgbClr val="000000"/>
                </a:solidFill>
              </a:rPr>
              <a:t>skip</a:t>
            </a:r>
            <a:endParaRPr lang="en-GB" sz="2000" baseline="-25000" dirty="0">
              <a:solidFill>
                <a:srgbClr val="000000"/>
              </a:solidFill>
            </a:endParaRPr>
          </a:p>
        </p:txBody>
      </p:sp>
      <p:sp>
        <p:nvSpPr>
          <p:cNvPr id="24" name="Up Arrow Callout 23"/>
          <p:cNvSpPr/>
          <p:nvPr/>
        </p:nvSpPr>
        <p:spPr>
          <a:xfrm>
            <a:off x="3352800" y="4876800"/>
            <a:ext cx="5867400" cy="1600200"/>
          </a:xfrm>
          <a:prstGeom prst="upArrowCallout">
            <a:avLst>
              <a:gd name="adj1" fmla="val 28143"/>
              <a:gd name="adj2" fmla="val 28362"/>
              <a:gd name="adj3" fmla="val 12268"/>
              <a:gd name="adj4" fmla="val 69783"/>
            </a:avLst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it-IT" b="1" dirty="0" smtClean="0">
                <a:solidFill>
                  <a:srgbClr val="33CC33"/>
                </a:solidFill>
                <a:ea typeface="ＭＳ Ｐゴシック" pitchFamily="34" charset="-128"/>
                <a:cs typeface="Courier"/>
              </a:rPr>
              <a:t>  </a:t>
            </a:r>
            <a:r>
              <a:rPr lang="en-US" altLang="it-IT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#</a:t>
            </a:r>
            <a:r>
              <a:rPr lang="en-US" altLang="it-IT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define </a:t>
            </a:r>
            <a:r>
              <a:rPr lang="en-US" altLang="it-IT" b="1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CS(</a:t>
            </a:r>
            <a:r>
              <a:rPr lang="en-US" altLang="it-IT" b="1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j</a:t>
            </a:r>
            <a:r>
              <a:rPr lang="en-US" altLang="it-IT" b="1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                     </a:t>
            </a:r>
            <a:r>
              <a:rPr lang="en-US" altLang="it-IT" b="1" dirty="0" smtClean="0">
                <a:solidFill>
                  <a:srgbClr val="33CC33"/>
                </a:solidFill>
                <a:ea typeface="ＭＳ Ｐゴシック" pitchFamily="34" charset="-128"/>
                <a:cs typeface="Courier"/>
              </a:rPr>
              <a:t>NEW</a:t>
            </a:r>
            <a:endParaRPr lang="en-US" altLang="it-IT" b="1" dirty="0">
              <a:solidFill>
                <a:srgbClr val="FF0000"/>
              </a:solidFill>
              <a:latin typeface="Courier"/>
              <a:ea typeface="ＭＳ Ｐゴシック" pitchFamily="34" charset="-128"/>
              <a:cs typeface="Courier"/>
            </a:endParaRPr>
          </a:p>
          <a:p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 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if (j&lt;</a:t>
            </a:r>
            <a:r>
              <a:rPr lang="en-US" altLang="it-IT" sz="2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altLang="it-IT" sz="2000" baseline="-25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|| j&gt;=</a:t>
            </a:r>
            <a:r>
              <a:rPr lang="en-US" altLang="it-IT" sz="2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nextCS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 </a:t>
            </a:r>
            <a:r>
              <a:rPr lang="en-US" altLang="it-IT" sz="2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goto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j+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1;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</a:t>
            </a:r>
            <a:endParaRPr lang="en-US" sz="2000" baseline="-25000" dirty="0">
              <a:latin typeface="Courier"/>
              <a:cs typeface="Courier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228600" y="42863"/>
            <a:ext cx="8991600" cy="7191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US" sz="2500" dirty="0" err="1" smtClean="0">
                <a:solidFill>
                  <a:srgbClr val="FF0000"/>
                </a:solidFill>
              </a:rPr>
              <a:t>CSeq</a:t>
            </a:r>
            <a:r>
              <a:rPr lang="en-US" sz="2500" dirty="0">
                <a:solidFill>
                  <a:srgbClr val="FF0000"/>
                </a:solidFill>
              </a:rPr>
              <a:t>-</a:t>
            </a:r>
            <a:r>
              <a:rPr lang="en-US" sz="2500" dirty="0" smtClean="0">
                <a:solidFill>
                  <a:srgbClr val="FF0000"/>
                </a:solidFill>
              </a:rPr>
              <a:t>Lazy </a:t>
            </a:r>
            <a:r>
              <a:rPr lang="en-US" sz="2500" dirty="0" err="1" smtClean="0">
                <a:solidFill>
                  <a:srgbClr val="FF0000"/>
                </a:solidFill>
              </a:rPr>
              <a:t>Sequentialization</a:t>
            </a:r>
            <a:r>
              <a:rPr lang="en-US" sz="2500" dirty="0" smtClean="0">
                <a:solidFill>
                  <a:srgbClr val="FF0000"/>
                </a:solidFill>
              </a:rPr>
              <a:t>:</a:t>
            </a:r>
            <a:r>
              <a:rPr lang="en-US" sz="2500" dirty="0" smtClean="0"/>
              <a:t>    </a:t>
            </a:r>
            <a:r>
              <a:rPr lang="en-US" sz="2000" dirty="0" smtClean="0"/>
              <a:t>CROSS PRODUCT SIMULATION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32503956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ounded Rectangle 21"/>
          <p:cNvSpPr>
            <a:spLocks noChangeAspect="1"/>
          </p:cNvSpPr>
          <p:nvPr/>
        </p:nvSpPr>
        <p:spPr>
          <a:xfrm>
            <a:off x="5429310" y="1371600"/>
            <a:ext cx="2286000" cy="32766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Threads </a:t>
            </a:r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81710" y="1501676"/>
            <a:ext cx="2133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1: CS(1); </a:t>
            </a:r>
            <a:r>
              <a:rPr lang="en-US" sz="1600" dirty="0" smtClean="0">
                <a:latin typeface="Courier"/>
                <a:cs typeface="Courier"/>
              </a:rPr>
              <a:t>stmt1;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CS(2); </a:t>
            </a:r>
            <a:r>
              <a:rPr lang="en-US" sz="1600" dirty="0" smtClean="0">
                <a:latin typeface="Courier"/>
                <a:cs typeface="Courier"/>
              </a:rPr>
              <a:t>stmt2;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3: CS(3); </a:t>
            </a:r>
            <a:r>
              <a:rPr lang="en-US" sz="1600" dirty="0" smtClean="0">
                <a:latin typeface="Courier"/>
                <a:cs typeface="Courier"/>
              </a:rPr>
              <a:t>stmt3;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</a:p>
          <a:p>
            <a:r>
              <a:rPr lang="en-US" sz="1600" b="1" dirty="0">
                <a:solidFill>
                  <a:srgbClr val="CC0099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CC0099"/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CC0099"/>
                </a:solidFill>
                <a:latin typeface="+mj-lt"/>
                <a:cs typeface="Courier"/>
              </a:rPr>
              <a:t>EXECUTE </a:t>
            </a:r>
            <a:endParaRPr lang="en-US" sz="1600" b="1" dirty="0" smtClean="0">
              <a:solidFill>
                <a:srgbClr val="CC0099"/>
              </a:solidFill>
              <a:latin typeface="+mj-lt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M: CS(M); </a:t>
            </a:r>
            <a:r>
              <a:rPr lang="en-US" sz="1600" dirty="0" err="1" smtClean="0">
                <a:latin typeface="Courier"/>
                <a:cs typeface="Courier"/>
              </a:rPr>
              <a:t>stmt</a:t>
            </a:r>
            <a:r>
              <a:rPr lang="en-US" sz="1600" baseline="-25000" dirty="0" err="1" smtClean="0">
                <a:latin typeface="Courier"/>
                <a:cs typeface="Courier"/>
              </a:rPr>
              <a:t>M</a:t>
            </a:r>
            <a:r>
              <a:rPr lang="en-US" sz="1600" baseline="-25000" dirty="0" smtClean="0">
                <a:latin typeface="Courier"/>
                <a:cs typeface="Courier"/>
              </a:rPr>
              <a:t>;</a:t>
            </a:r>
            <a:endParaRPr lang="en-US" sz="1600" baseline="-25000" dirty="0">
              <a:latin typeface="Courier"/>
              <a:cs typeface="Courier"/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5048310" y="3505200"/>
            <a:ext cx="348093" cy="361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Curved Right Arrow 41"/>
          <p:cNvSpPr/>
          <p:nvPr/>
        </p:nvSpPr>
        <p:spPr>
          <a:xfrm>
            <a:off x="5048310" y="4114800"/>
            <a:ext cx="352138" cy="381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972110" y="3690510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cxnSp>
        <p:nvCxnSpPr>
          <p:cNvPr id="47" name="Straight Arrow Connector 46"/>
          <p:cNvCxnSpPr>
            <a:cxnSpLocks noChangeAspect="1"/>
          </p:cNvCxnSpPr>
          <p:nvPr/>
        </p:nvCxnSpPr>
        <p:spPr>
          <a:xfrm>
            <a:off x="5429310" y="2590800"/>
            <a:ext cx="2286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>
            <a:off x="5433355" y="3429000"/>
            <a:ext cx="2286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rved Right Arrow 51"/>
          <p:cNvSpPr/>
          <p:nvPr/>
        </p:nvSpPr>
        <p:spPr>
          <a:xfrm>
            <a:off x="5048310" y="1600200"/>
            <a:ext cx="339600" cy="361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Curved Right Arrow 52"/>
          <p:cNvSpPr/>
          <p:nvPr/>
        </p:nvSpPr>
        <p:spPr>
          <a:xfrm>
            <a:off x="5048310" y="2209800"/>
            <a:ext cx="361890" cy="381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4972110" y="1810320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25" name="Right Arrow Callout 24"/>
          <p:cNvSpPr/>
          <p:nvPr/>
        </p:nvSpPr>
        <p:spPr>
          <a:xfrm>
            <a:off x="304800" y="1676400"/>
            <a:ext cx="4648200" cy="3810000"/>
          </a:xfrm>
          <a:prstGeom prst="rightArrowCallout">
            <a:avLst>
              <a:gd name="adj1" fmla="val 19075"/>
              <a:gd name="adj2" fmla="val 25000"/>
              <a:gd name="adj3" fmla="val 12407"/>
              <a:gd name="adj4" fmla="val 85582"/>
            </a:avLst>
          </a:prstGeom>
          <a:solidFill>
            <a:srgbClr val="FFFF9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endParaRPr lang="en-US" sz="2400" b="1" dirty="0" smtClean="0">
              <a:solidFill>
                <a:schemeClr val="tx1"/>
              </a:solidFill>
            </a:endParaRPr>
          </a:p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Formula encoding:</a:t>
            </a:r>
          </a:p>
          <a:p>
            <a:pPr algn="ctr"/>
            <a:endParaRPr lang="en-US" dirty="0" smtClean="0">
              <a:solidFill>
                <a:schemeClr val="bg1"/>
              </a:solidFill>
            </a:endParaRPr>
          </a:p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goto</a:t>
            </a:r>
            <a:r>
              <a:rPr lang="en-US" sz="2400" dirty="0" smtClean="0">
                <a:solidFill>
                  <a:srgbClr val="FF0000"/>
                </a:solidFill>
              </a:rPr>
              <a:t> statement to formula</a:t>
            </a:r>
          </a:p>
          <a:p>
            <a:pPr algn="ctr"/>
            <a:endParaRPr lang="en-US" dirty="0" smtClean="0">
              <a:solidFill>
                <a:schemeClr val="tx1"/>
              </a:solidFill>
            </a:endParaRPr>
          </a:p>
          <a:p>
            <a:pPr algn="ctr"/>
            <a:r>
              <a:rPr lang="en-US" dirty="0" smtClean="0">
                <a:solidFill>
                  <a:schemeClr val="tx1"/>
                </a:solidFill>
              </a:rPr>
              <a:t>add a guard for each crossing control-flow edge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sz="3600" b="1" dirty="0" smtClean="0">
                <a:solidFill>
                  <a:srgbClr val="FF0000"/>
                </a:solidFill>
              </a:rPr>
              <a:t>= O(M) guards</a:t>
            </a:r>
            <a:endParaRPr lang="en-US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4628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ed Rectangle 17"/>
          <p:cNvSpPr>
            <a:spLocks noChangeAspect="1"/>
          </p:cNvSpPr>
          <p:nvPr/>
        </p:nvSpPr>
        <p:spPr>
          <a:xfrm>
            <a:off x="5429310" y="1371600"/>
            <a:ext cx="2286000" cy="3276600"/>
          </a:xfrm>
          <a:prstGeom prst="roundRect">
            <a:avLst/>
          </a:prstGeom>
          <a:solidFill>
            <a:schemeClr val="bg1"/>
          </a:solidFill>
          <a:ln w="57150" cmpd="sng">
            <a:solidFill>
              <a:srgbClr val="0000FF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Individual Threads </a:t>
            </a:r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581710" y="1501676"/>
            <a:ext cx="2133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1: CS(1); </a:t>
            </a:r>
            <a:r>
              <a:rPr lang="en-US" sz="1600" dirty="0" smtClean="0">
                <a:latin typeface="Courier"/>
                <a:cs typeface="Courier"/>
              </a:rPr>
              <a:t>stmt1;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2: CS(2); </a:t>
            </a:r>
            <a:r>
              <a:rPr lang="en-US" sz="1600" dirty="0" smtClean="0">
                <a:latin typeface="Courier"/>
                <a:cs typeface="Courier"/>
              </a:rPr>
              <a:t>stmt2;</a:t>
            </a: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3: CS(3); </a:t>
            </a:r>
            <a:r>
              <a:rPr lang="en-US" sz="1600" dirty="0" smtClean="0">
                <a:latin typeface="Courier"/>
                <a:cs typeface="Courier"/>
              </a:rPr>
              <a:t>stmt3;</a:t>
            </a:r>
          </a:p>
          <a:p>
            <a:endParaRPr lang="en-US" sz="1600" dirty="0" smtClean="0">
              <a:latin typeface="Courier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 </a:t>
            </a:r>
          </a:p>
          <a:p>
            <a:r>
              <a:rPr lang="en-US" sz="1600" b="1" dirty="0">
                <a:solidFill>
                  <a:srgbClr val="CC0099"/>
                </a:solidFill>
                <a:latin typeface="Courier"/>
                <a:cs typeface="Courier"/>
              </a:rPr>
              <a:t> </a:t>
            </a:r>
            <a:r>
              <a:rPr lang="en-US" sz="1600" b="1" dirty="0" smtClean="0">
                <a:solidFill>
                  <a:srgbClr val="CC0099"/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solidFill>
                  <a:srgbClr val="CC0099"/>
                </a:solidFill>
                <a:latin typeface="+mj-lt"/>
                <a:cs typeface="Courier"/>
              </a:rPr>
              <a:t>EXECUTE </a:t>
            </a:r>
            <a:endParaRPr lang="en-US" sz="1600" b="1" dirty="0" smtClean="0">
              <a:solidFill>
                <a:srgbClr val="CC0099"/>
              </a:solidFill>
              <a:latin typeface="+mj-lt"/>
              <a:cs typeface="Courier"/>
            </a:endParaRPr>
          </a:p>
          <a:p>
            <a:r>
              <a:rPr lang="en-US" sz="1600" dirty="0" smtClean="0">
                <a:latin typeface="Courier"/>
                <a:cs typeface="Courier"/>
              </a:rPr>
              <a:t>  </a:t>
            </a:r>
          </a:p>
          <a:p>
            <a:endParaRPr lang="en-US" sz="1600" dirty="0">
              <a:latin typeface="Courier"/>
              <a:cs typeface="Courier"/>
            </a:endParaRPr>
          </a:p>
          <a:p>
            <a:endParaRPr lang="en-US" sz="12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1600" b="1" dirty="0" smtClean="0">
              <a:solidFill>
                <a:srgbClr val="0000FF"/>
              </a:solidFill>
              <a:latin typeface="Courier"/>
              <a:cs typeface="Courier"/>
            </a:endParaRPr>
          </a:p>
          <a:p>
            <a:endParaRPr lang="en-US" sz="1600" b="1" dirty="0">
              <a:solidFill>
                <a:srgbClr val="0000FF"/>
              </a:solidFill>
              <a:latin typeface="Courier"/>
              <a:cs typeface="Courier"/>
            </a:endParaRPr>
          </a:p>
          <a:p>
            <a:r>
              <a:rPr lang="en-US" sz="1600" b="1" dirty="0" smtClean="0">
                <a:solidFill>
                  <a:srgbClr val="0000FF"/>
                </a:solidFill>
                <a:latin typeface="Courier"/>
                <a:cs typeface="Courier"/>
              </a:rPr>
              <a:t>M: CS(M); </a:t>
            </a:r>
            <a:r>
              <a:rPr lang="en-US" sz="1600" dirty="0" err="1" smtClean="0">
                <a:latin typeface="Courier"/>
                <a:cs typeface="Courier"/>
              </a:rPr>
              <a:t>stmt</a:t>
            </a:r>
            <a:r>
              <a:rPr lang="en-US" sz="1600" baseline="-25000" dirty="0" err="1" smtClean="0">
                <a:latin typeface="Courier"/>
                <a:cs typeface="Courier"/>
              </a:rPr>
              <a:t>M</a:t>
            </a:r>
            <a:r>
              <a:rPr lang="en-US" sz="1600" baseline="-25000" dirty="0" smtClean="0">
                <a:latin typeface="Courier"/>
                <a:cs typeface="Courier"/>
              </a:rPr>
              <a:t>;</a:t>
            </a:r>
            <a:endParaRPr lang="en-US" sz="1600" baseline="-25000" dirty="0">
              <a:latin typeface="Courier"/>
              <a:cs typeface="Courier"/>
            </a:endParaRPr>
          </a:p>
        </p:txBody>
      </p:sp>
      <p:sp>
        <p:nvSpPr>
          <p:cNvPr id="39" name="Curved Right Arrow 38"/>
          <p:cNvSpPr/>
          <p:nvPr/>
        </p:nvSpPr>
        <p:spPr>
          <a:xfrm>
            <a:off x="5048310" y="3505200"/>
            <a:ext cx="348093" cy="361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Curved Right Arrow 41"/>
          <p:cNvSpPr/>
          <p:nvPr/>
        </p:nvSpPr>
        <p:spPr>
          <a:xfrm>
            <a:off x="5048310" y="4114800"/>
            <a:ext cx="352138" cy="381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 rot="16200000">
            <a:off x="4972110" y="3690510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cxnSp>
        <p:nvCxnSpPr>
          <p:cNvPr id="47" name="Straight Arrow Connector 46"/>
          <p:cNvCxnSpPr>
            <a:cxnSpLocks noChangeAspect="1"/>
          </p:cNvCxnSpPr>
          <p:nvPr/>
        </p:nvCxnSpPr>
        <p:spPr>
          <a:xfrm>
            <a:off x="5429310" y="2590800"/>
            <a:ext cx="2286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cxnSpLocks noChangeAspect="1"/>
          </p:cNvCxnSpPr>
          <p:nvPr/>
        </p:nvCxnSpPr>
        <p:spPr>
          <a:xfrm>
            <a:off x="5433355" y="3429000"/>
            <a:ext cx="2286000" cy="0"/>
          </a:xfrm>
          <a:prstGeom prst="straightConnector1">
            <a:avLst/>
          </a:prstGeom>
          <a:ln w="63500">
            <a:solidFill>
              <a:schemeClr val="tx1"/>
            </a:solidFill>
            <a:prstDash val="solid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rved Right Arrow 51"/>
          <p:cNvSpPr/>
          <p:nvPr/>
        </p:nvSpPr>
        <p:spPr>
          <a:xfrm>
            <a:off x="5048310" y="1600200"/>
            <a:ext cx="339600" cy="3618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3" name="Curved Right Arrow 52"/>
          <p:cNvSpPr/>
          <p:nvPr/>
        </p:nvSpPr>
        <p:spPr>
          <a:xfrm>
            <a:off x="5048310" y="2209800"/>
            <a:ext cx="361890" cy="381000"/>
          </a:xfrm>
          <a:prstGeom prst="curvedRightArrow">
            <a:avLst/>
          </a:prstGeom>
          <a:solidFill>
            <a:srgbClr val="CC00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 rot="16200000">
            <a:off x="4972110" y="1810320"/>
            <a:ext cx="457200" cy="609600"/>
          </a:xfrm>
          <a:prstGeom prst="rect">
            <a:avLst/>
          </a:prstGeom>
          <a:noFill/>
        </p:spPr>
        <p:txBody>
          <a:bodyPr wrap="square" tIns="0" bIns="0" rtlCol="0" anchor="ctr">
            <a:noAutofit/>
          </a:bodyPr>
          <a:lstStyle/>
          <a:p>
            <a:pPr algn="ctr"/>
            <a:r>
              <a:rPr lang="en-GB" b="1" dirty="0" smtClean="0">
                <a:solidFill>
                  <a:srgbClr val="CC0099"/>
                </a:solidFill>
              </a:rPr>
              <a:t> ... </a:t>
            </a:r>
            <a:endParaRPr lang="en-GB" b="1" dirty="0">
              <a:solidFill>
                <a:srgbClr val="CC0099"/>
              </a:solidFill>
            </a:endParaRPr>
          </a:p>
        </p:txBody>
      </p:sp>
      <p:sp>
        <p:nvSpPr>
          <p:cNvPr id="15" name="Up Arrow Callout 14"/>
          <p:cNvSpPr/>
          <p:nvPr/>
        </p:nvSpPr>
        <p:spPr>
          <a:xfrm>
            <a:off x="3352800" y="4876800"/>
            <a:ext cx="5867400" cy="1600200"/>
          </a:xfrm>
          <a:prstGeom prst="upArrowCallout">
            <a:avLst>
              <a:gd name="adj1" fmla="val 28143"/>
              <a:gd name="adj2" fmla="val 28362"/>
              <a:gd name="adj3" fmla="val 12268"/>
              <a:gd name="adj4" fmla="val 69783"/>
            </a:avLst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it-IT" b="1" dirty="0" smtClean="0">
                <a:solidFill>
                  <a:srgbClr val="33CC33"/>
                </a:solidFill>
                <a:ea typeface="ＭＳ Ｐゴシック" pitchFamily="34" charset="-128"/>
                <a:cs typeface="Courier"/>
              </a:rPr>
              <a:t>  </a:t>
            </a:r>
            <a:r>
              <a:rPr lang="en-US" altLang="it-IT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#</a:t>
            </a:r>
            <a:r>
              <a:rPr lang="en-US" altLang="it-IT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define </a:t>
            </a:r>
            <a:r>
              <a:rPr lang="en-US" altLang="it-IT" b="1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CS(</a:t>
            </a:r>
            <a:r>
              <a:rPr lang="en-US" altLang="it-IT" b="1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j</a:t>
            </a:r>
            <a:r>
              <a:rPr lang="en-US" altLang="it-IT" b="1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 </a:t>
            </a:r>
          </a:p>
          <a:p>
            <a:r>
              <a:rPr lang="en-US" altLang="it-IT" sz="2000" b="1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altLang="it-IT" sz="2000" b="1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if (j&lt;</a:t>
            </a:r>
            <a:r>
              <a:rPr lang="en-US" altLang="it-IT" sz="2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pc</a:t>
            </a:r>
            <a:r>
              <a:rPr lang="en-US" altLang="it-IT" sz="2000" baseline="-25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i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|| j&gt;=</a:t>
            </a:r>
            <a:r>
              <a:rPr lang="en-US" altLang="it-IT" sz="2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next_CS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) </a:t>
            </a:r>
            <a:r>
              <a:rPr lang="en-US" altLang="it-IT" sz="2000" dirty="0" err="1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goto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pc+</a:t>
            </a:r>
            <a:r>
              <a:rPr lang="en-US" altLang="it-IT" sz="2000" dirty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1;</a:t>
            </a:r>
            <a:r>
              <a:rPr lang="en-US" altLang="it-IT" sz="2000" dirty="0" smtClean="0">
                <a:solidFill>
                  <a:srgbClr val="FF0000"/>
                </a:solidFill>
                <a:latin typeface="Courier"/>
                <a:ea typeface="ＭＳ Ｐゴシック" pitchFamily="34" charset="-128"/>
                <a:cs typeface="Courier"/>
              </a:rPr>
              <a:t> </a:t>
            </a:r>
            <a:endParaRPr lang="en-US" sz="2000" baseline="-25000" dirty="0">
              <a:latin typeface="Courier"/>
              <a:cs typeface="Courier"/>
            </a:endParaRPr>
          </a:p>
        </p:txBody>
      </p:sp>
      <p:sp>
        <p:nvSpPr>
          <p:cNvPr id="17" name="Line 9"/>
          <p:cNvSpPr>
            <a:spLocks noChangeShapeType="1"/>
          </p:cNvSpPr>
          <p:nvPr/>
        </p:nvSpPr>
        <p:spPr bwMode="auto">
          <a:xfrm flipH="1" flipV="1">
            <a:off x="3505201" y="4191000"/>
            <a:ext cx="114300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" name="Rectangle 3"/>
          <p:cNvSpPr/>
          <p:nvPr/>
        </p:nvSpPr>
        <p:spPr>
          <a:xfrm>
            <a:off x="533400" y="2590800"/>
            <a:ext cx="3657600" cy="1981200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sz="2000" b="1" dirty="0" smtClean="0">
                <a:solidFill>
                  <a:schemeClr val="tx1"/>
                </a:solidFill>
              </a:rPr>
              <a:t>inject </a:t>
            </a:r>
            <a:r>
              <a:rPr lang="en-US" sz="2000" b="1" dirty="0">
                <a:solidFill>
                  <a:schemeClr val="tx1"/>
                </a:solidFill>
              </a:rPr>
              <a:t>light-weight, non-invasive control code </a:t>
            </a:r>
            <a:endParaRPr lang="en-US" sz="2000" b="1" dirty="0" smtClean="0">
              <a:solidFill>
                <a:schemeClr val="tx1"/>
              </a:solidFill>
            </a:endParaRPr>
          </a:p>
          <a:p>
            <a:pPr algn="just"/>
            <a:endParaRPr lang="en-US" sz="2000" b="1" dirty="0" smtClean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</a:rPr>
              <a:t>no non-</a:t>
            </a:r>
            <a:r>
              <a:rPr lang="en-US" sz="2000" dirty="0" smtClean="0">
                <a:solidFill>
                  <a:srgbClr val="000000"/>
                </a:solidFill>
              </a:rPr>
              <a:t>determinism</a:t>
            </a:r>
            <a:endParaRPr lang="en-US" sz="2000" b="1" dirty="0">
              <a:solidFill>
                <a:schemeClr val="tx1"/>
              </a:solidFill>
            </a:endParaRP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no assignments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>
                <a:solidFill>
                  <a:srgbClr val="000000"/>
                </a:solidFill>
              </a:rPr>
              <a:t>o </a:t>
            </a:r>
            <a:r>
              <a:rPr lang="en-US" dirty="0" smtClean="0">
                <a:solidFill>
                  <a:srgbClr val="000000"/>
                </a:solidFill>
              </a:rPr>
              <a:t>return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31989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BMC approach </a:t>
            </a:r>
            <a:r>
              <a:rPr lang="en-US" dirty="0"/>
              <a:t>-</a:t>
            </a:r>
            <a:r>
              <a:rPr lang="en-US" dirty="0" smtClean="0"/>
              <a:t> Sequential C </a:t>
            </a:r>
            <a:r>
              <a:rPr lang="en-US" dirty="0"/>
              <a:t>P</a:t>
            </a:r>
            <a:r>
              <a:rPr lang="en-US" dirty="0" smtClean="0"/>
              <a:t>rograms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4133400"/>
            <a:ext cx="7620000" cy="2115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/>
              <a:t>tools</a:t>
            </a:r>
            <a:endParaRPr lang="en-US" b="1" dirty="0" smtClean="0"/>
          </a:p>
          <a:p>
            <a:pPr lvl="1"/>
            <a:r>
              <a:rPr lang="en-US" dirty="0"/>
              <a:t>BLITZ    </a:t>
            </a:r>
            <a:r>
              <a:rPr lang="en-US" dirty="0" smtClean="0"/>
              <a:t>  	                        </a:t>
            </a:r>
            <a:r>
              <a:rPr lang="en-US" b="1" dirty="0" smtClean="0">
                <a:solidFill>
                  <a:srgbClr val="0000FF"/>
                </a:solidFill>
              </a:rPr>
              <a:t>[ Cho, </a:t>
            </a:r>
            <a:r>
              <a:rPr lang="en-US" b="1" dirty="0" err="1" smtClean="0">
                <a:solidFill>
                  <a:srgbClr val="0000FF"/>
                </a:solidFill>
              </a:rPr>
              <a:t>D'Silva</a:t>
            </a:r>
            <a:r>
              <a:rPr lang="en-US" b="1" dirty="0" smtClean="0">
                <a:solidFill>
                  <a:srgbClr val="0000FF"/>
                </a:solidFill>
              </a:rPr>
              <a:t>, Song – ASE’13 ]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BMC     	          </a:t>
            </a:r>
            <a:r>
              <a:rPr lang="en-GB" b="1" dirty="0" smtClean="0">
                <a:solidFill>
                  <a:srgbClr val="0000FF"/>
                </a:solidFill>
              </a:rPr>
              <a:t>[ Clarke, </a:t>
            </a:r>
            <a:r>
              <a:rPr lang="en-GB" b="1" dirty="0" err="1" smtClean="0">
                <a:solidFill>
                  <a:srgbClr val="0000FF"/>
                </a:solidFill>
              </a:rPr>
              <a:t>Kroening</a:t>
            </a:r>
            <a:r>
              <a:rPr lang="en-GB" b="1" dirty="0" smtClean="0">
                <a:solidFill>
                  <a:srgbClr val="0000FF"/>
                </a:solidFill>
              </a:rPr>
              <a:t>, </a:t>
            </a:r>
            <a:r>
              <a:rPr lang="en-GB" b="1" dirty="0" err="1" smtClean="0">
                <a:solidFill>
                  <a:srgbClr val="0000FF"/>
                </a:solidFill>
              </a:rPr>
              <a:t>Lerda</a:t>
            </a:r>
            <a:r>
              <a:rPr lang="en-GB" b="1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– </a:t>
            </a:r>
            <a:r>
              <a:rPr lang="en-GB" b="1" dirty="0" smtClean="0">
                <a:solidFill>
                  <a:srgbClr val="0000FF"/>
                </a:solidFill>
              </a:rPr>
              <a:t>TACAS’04 ]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LLBMC    	                           </a:t>
            </a:r>
            <a:r>
              <a:rPr lang="en-US" b="1" dirty="0" smtClean="0">
                <a:solidFill>
                  <a:srgbClr val="0000FF"/>
                </a:solidFill>
              </a:rPr>
              <a:t>[ </a:t>
            </a:r>
            <a:r>
              <a:rPr lang="en-US" b="1" dirty="0" err="1" smtClean="0">
                <a:solidFill>
                  <a:srgbClr val="0000FF"/>
                </a:solidFill>
              </a:rPr>
              <a:t>Falke</a:t>
            </a:r>
            <a:r>
              <a:rPr lang="en-US" b="1" dirty="0" smtClean="0">
                <a:solidFill>
                  <a:srgbClr val="0000FF"/>
                </a:solidFill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</a:rPr>
              <a:t>Merz</a:t>
            </a:r>
            <a:r>
              <a:rPr lang="en-US" b="1" dirty="0" smtClean="0">
                <a:solidFill>
                  <a:srgbClr val="0000FF"/>
                </a:solidFill>
              </a:rPr>
              <a:t>, </a:t>
            </a:r>
            <a:r>
              <a:rPr lang="en-US" b="1" dirty="0" err="1" smtClean="0">
                <a:solidFill>
                  <a:srgbClr val="0000FF"/>
                </a:solidFill>
              </a:rPr>
              <a:t>Sinz</a:t>
            </a:r>
            <a:r>
              <a:rPr lang="en-US" b="1" dirty="0" smtClean="0">
                <a:solidFill>
                  <a:srgbClr val="0000FF"/>
                </a:solidFill>
              </a:rPr>
              <a:t> </a:t>
            </a:r>
            <a:r>
              <a:rPr lang="en-US" b="1" dirty="0">
                <a:solidFill>
                  <a:srgbClr val="0000FF"/>
                </a:solidFill>
              </a:rPr>
              <a:t>– </a:t>
            </a:r>
            <a:r>
              <a:rPr lang="en-US" b="1" dirty="0" smtClean="0">
                <a:solidFill>
                  <a:srgbClr val="0000FF"/>
                </a:solidFill>
              </a:rPr>
              <a:t>ASE’13 ]</a:t>
            </a:r>
          </a:p>
          <a:p>
            <a:pPr lvl="1"/>
            <a:r>
              <a:rPr lang="en-US" dirty="0" smtClean="0"/>
              <a:t>ESBMC   	</a:t>
            </a:r>
            <a:r>
              <a:rPr lang="en-US" b="1" dirty="0" smtClean="0">
                <a:solidFill>
                  <a:srgbClr val="0000FF"/>
                </a:solidFill>
              </a:rPr>
              <a:t>[ </a:t>
            </a:r>
            <a:r>
              <a:rPr lang="en-US" b="1" dirty="0" err="1" smtClean="0">
                <a:solidFill>
                  <a:srgbClr val="0000FF"/>
                </a:solidFill>
              </a:rPr>
              <a:t>Cordeiro</a:t>
            </a:r>
            <a:r>
              <a:rPr lang="en-US" b="1" dirty="0" smtClean="0">
                <a:solidFill>
                  <a:srgbClr val="0000FF"/>
                </a:solidFill>
              </a:rPr>
              <a:t>, Fischer, Marques</a:t>
            </a:r>
            <a:r>
              <a:rPr lang="en-US" b="1" dirty="0">
                <a:solidFill>
                  <a:srgbClr val="0000FF"/>
                </a:solidFill>
              </a:rPr>
              <a:t>-</a:t>
            </a:r>
            <a:r>
              <a:rPr lang="en-US" b="1" dirty="0" smtClean="0">
                <a:solidFill>
                  <a:srgbClr val="0000FF"/>
                </a:solidFill>
              </a:rPr>
              <a:t>Silva </a:t>
            </a:r>
            <a:r>
              <a:rPr lang="en-US" b="1" dirty="0">
                <a:solidFill>
                  <a:srgbClr val="0000FF"/>
                </a:solidFill>
              </a:rPr>
              <a:t>– </a:t>
            </a:r>
            <a:r>
              <a:rPr lang="en-US" b="1" dirty="0" smtClean="0">
                <a:solidFill>
                  <a:srgbClr val="0000FF"/>
                </a:solidFill>
              </a:rPr>
              <a:t>ASE’09 ]</a:t>
            </a:r>
          </a:p>
        </p:txBody>
      </p:sp>
      <p:sp>
        <p:nvSpPr>
          <p:cNvPr id="20" name="Rounded Rectangle 19"/>
          <p:cNvSpPr>
            <a:spLocks noChangeAspect="1"/>
          </p:cNvSpPr>
          <p:nvPr/>
        </p:nvSpPr>
        <p:spPr>
          <a:xfrm>
            <a:off x="1371600" y="12204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/>
          <p:cNvSpPr txBox="1"/>
          <p:nvPr/>
        </p:nvSpPr>
        <p:spPr>
          <a:xfrm>
            <a:off x="1272822" y="1484390"/>
            <a:ext cx="1385711" cy="307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/>
          </a:p>
        </p:txBody>
      </p:sp>
      <p:sp>
        <p:nvSpPr>
          <p:cNvPr id="22" name="Rounded Rectangle 21"/>
          <p:cNvSpPr>
            <a:spLocks noChangeAspect="1"/>
          </p:cNvSpPr>
          <p:nvPr/>
        </p:nvSpPr>
        <p:spPr>
          <a:xfrm>
            <a:off x="3094893" y="12204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/>
          <p:cNvSpPr txBox="1"/>
          <p:nvPr/>
        </p:nvSpPr>
        <p:spPr>
          <a:xfrm>
            <a:off x="3053644" y="1348178"/>
            <a:ext cx="1309511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ea typeface="ＭＳ Ｐゴシック" pitchFamily="34" charset="-128"/>
              </a:rPr>
              <a:t>BOUNDED</a:t>
            </a:r>
          </a:p>
          <a:p>
            <a:pPr algn="ctr"/>
            <a:r>
              <a:rPr lang="en-US" sz="1600" dirty="0" smtClean="0"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/>
          </a:p>
        </p:txBody>
      </p:sp>
      <p:sp>
        <p:nvSpPr>
          <p:cNvPr id="24" name="Rounded Rectangle 23"/>
          <p:cNvSpPr>
            <a:spLocks noChangeAspect="1"/>
          </p:cNvSpPr>
          <p:nvPr/>
        </p:nvSpPr>
        <p:spPr>
          <a:xfrm>
            <a:off x="4820138" y="12204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/>
          <p:cNvSpPr txBox="1"/>
          <p:nvPr/>
        </p:nvSpPr>
        <p:spPr>
          <a:xfrm>
            <a:off x="4815796" y="1346199"/>
            <a:ext cx="1219200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SAT/SMT</a:t>
            </a:r>
          </a:p>
          <a:p>
            <a:pPr algn="ctr"/>
            <a:r>
              <a:rPr lang="en-US" sz="1600" dirty="0" smtClean="0">
                <a:latin typeface="Arial" pitchFamily="34" charset="0"/>
                <a:ea typeface="ＭＳ Ｐゴシック" pitchFamily="34" charset="-128"/>
              </a:rPr>
              <a:t>FORMULA</a:t>
            </a:r>
            <a:endParaRPr lang="en-US" sz="1600" dirty="0"/>
          </a:p>
        </p:txBody>
      </p:sp>
      <p:sp>
        <p:nvSpPr>
          <p:cNvPr id="26" name="Rounded Rectangle 25"/>
          <p:cNvSpPr>
            <a:spLocks noChangeAspect="1"/>
          </p:cNvSpPr>
          <p:nvPr/>
        </p:nvSpPr>
        <p:spPr>
          <a:xfrm>
            <a:off x="6553200" y="12204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/>
          <p:cNvSpPr txBox="1"/>
          <p:nvPr/>
        </p:nvSpPr>
        <p:spPr>
          <a:xfrm>
            <a:off x="6553200" y="1351957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SOLVER</a:t>
            </a:r>
            <a:endParaRPr lang="en-US" sz="1600" dirty="0"/>
          </a:p>
        </p:txBody>
      </p:sp>
      <p:sp>
        <p:nvSpPr>
          <p:cNvPr id="29" name="Line 9"/>
          <p:cNvSpPr>
            <a:spLocks noChangeShapeType="1"/>
          </p:cNvSpPr>
          <p:nvPr/>
        </p:nvSpPr>
        <p:spPr bwMode="auto">
          <a:xfrm flipV="1">
            <a:off x="6047662" y="1641600"/>
            <a:ext cx="486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1" name="Line 9"/>
          <p:cNvSpPr>
            <a:spLocks noChangeShapeType="1"/>
          </p:cNvSpPr>
          <p:nvPr/>
        </p:nvSpPr>
        <p:spPr bwMode="auto">
          <a:xfrm flipV="1">
            <a:off x="4316045" y="1641600"/>
            <a:ext cx="486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 flipV="1">
            <a:off x="2590800" y="1641600"/>
            <a:ext cx="486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17" name="Rounded Rectangular Callout 16"/>
          <p:cNvSpPr/>
          <p:nvPr/>
        </p:nvSpPr>
        <p:spPr>
          <a:xfrm rot="10800000">
            <a:off x="2895600" y="2181575"/>
            <a:ext cx="1524000" cy="1018824"/>
          </a:xfrm>
          <a:prstGeom prst="wedgeRoundRectCallout">
            <a:avLst>
              <a:gd name="adj1" fmla="val -18584"/>
              <a:gd name="adj2" fmla="val 66219"/>
              <a:gd name="adj3" fmla="val 16667"/>
            </a:avLst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2895600" y="2252133"/>
            <a:ext cx="1524000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t-IT" dirty="0" err="1">
                <a:latin typeface="Arial" pitchFamily="34" charset="0"/>
                <a:ea typeface="ＭＳ Ｐゴシック" pitchFamily="34" charset="-128"/>
              </a:rPr>
              <a:t>i</a:t>
            </a:r>
            <a:r>
              <a:rPr lang="en-US" altLang="it-IT" dirty="0" err="1" smtClean="0">
                <a:latin typeface="Arial" pitchFamily="34" charset="0"/>
                <a:ea typeface="ＭＳ Ｐゴシック" pitchFamily="34" charset="-128"/>
              </a:rPr>
              <a:t>nlining</a:t>
            </a:r>
            <a:endParaRPr lang="en-US" altLang="it-IT" dirty="0" smtClean="0">
              <a:latin typeface="Arial" pitchFamily="34" charset="0"/>
              <a:ea typeface="ＭＳ Ｐゴシック" pitchFamily="34" charset="-128"/>
            </a:endParaRPr>
          </a:p>
          <a:p>
            <a:pPr algn="ctr"/>
            <a:r>
              <a:rPr lang="en-US" dirty="0">
                <a:latin typeface="Arial" pitchFamily="34" charset="0"/>
                <a:ea typeface="ＭＳ Ｐゴシック" pitchFamily="34" charset="-128"/>
              </a:rPr>
              <a:t>u</a:t>
            </a:r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nrolling</a:t>
            </a:r>
          </a:p>
          <a:p>
            <a:pPr algn="ctr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SSA form</a:t>
            </a:r>
          </a:p>
        </p:txBody>
      </p:sp>
      <p:pic>
        <p:nvPicPr>
          <p:cNvPr id="28" name="Picture 27" descr="dT6bRMAT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33" y="1656644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0599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839200" cy="2527968"/>
          </a:xfrm>
          <a:solidFill>
            <a:schemeClr val="tx1"/>
          </a:solidFill>
          <a:ln>
            <a:noFill/>
          </a:ln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en-GB" sz="4400" b="1" dirty="0">
              <a:solidFill>
                <a:srgbClr val="FFFFFF"/>
              </a:solidFill>
            </a:endParaRPr>
          </a:p>
          <a:p>
            <a:pPr marL="457200" lvl="1" indent="0" algn="ctr">
              <a:buNone/>
            </a:pPr>
            <a:r>
              <a:rPr lang="en-GB" sz="4400" b="1" dirty="0" smtClean="0">
                <a:solidFill>
                  <a:srgbClr val="FFFFFF"/>
                </a:solidFill>
              </a:rPr>
              <a:t>Tool   /  Empirical Evaluation</a:t>
            </a:r>
          </a:p>
        </p:txBody>
      </p:sp>
    </p:spTree>
    <p:extLst>
      <p:ext uri="{BB962C8B-B14F-4D97-AF65-F5344CB8AC3E}">
        <p14:creationId xmlns:p14="http://schemas.microsoft.com/office/powerpoint/2010/main" val="392887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</a:rPr>
              <a:t>Tool: </a:t>
            </a:r>
            <a:r>
              <a:rPr lang="en-GB" dirty="0" err="1">
                <a:solidFill>
                  <a:schemeClr val="bg1"/>
                </a:solidFill>
              </a:rPr>
              <a:t>CSeq</a:t>
            </a:r>
            <a:endParaRPr lang="en-US" dirty="0"/>
          </a:p>
        </p:txBody>
      </p:sp>
      <p:pic>
        <p:nvPicPr>
          <p:cNvPr id="4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318751" y="2900343"/>
            <a:ext cx="1368000" cy="75234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3988183" y="2054314"/>
            <a:ext cx="1656184" cy="841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0000FF"/>
                </a:solidFill>
              </a:rPr>
              <a:t>s</a:t>
            </a:r>
            <a:r>
              <a:rPr lang="en-US" sz="1400" dirty="0" smtClean="0">
                <a:solidFill>
                  <a:srgbClr val="0000FF"/>
                </a:solidFill>
              </a:rPr>
              <a:t>equential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non-deterministic</a:t>
            </a:r>
          </a:p>
          <a:p>
            <a:r>
              <a:rPr lang="en-US" sz="1400" dirty="0" smtClean="0">
                <a:solidFill>
                  <a:srgbClr val="0000FF"/>
                </a:solidFill>
              </a:rPr>
              <a:t>C program</a:t>
            </a:r>
          </a:p>
        </p:txBody>
      </p:sp>
      <p:pic>
        <p:nvPicPr>
          <p:cNvPr id="6" name="Content Placeholder 7" descr="document_icon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272" r="-76272"/>
          <a:stretch>
            <a:fillRect/>
          </a:stretch>
        </p:blipFill>
        <p:spPr>
          <a:xfrm>
            <a:off x="4132199" y="2900263"/>
            <a:ext cx="1368000" cy="752347"/>
          </a:xfrm>
          <a:prstGeom prst="rect">
            <a:avLst/>
          </a:prstGeom>
        </p:spPr>
      </p:pic>
      <p:sp>
        <p:nvSpPr>
          <p:cNvPr id="7" name="Right Arrow 6"/>
          <p:cNvSpPr/>
          <p:nvPr/>
        </p:nvSpPr>
        <p:spPr>
          <a:xfrm>
            <a:off x="4132199" y="3188295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204207" y="3620343"/>
            <a:ext cx="1152128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 smtClean="0">
                <a:solidFill>
                  <a:srgbClr val="0000FF"/>
                </a:solidFill>
              </a:rPr>
              <a:t>P</a:t>
            </a:r>
            <a:r>
              <a:rPr lang="fr-FR" sz="2400" b="1" dirty="0" smtClean="0">
                <a:solidFill>
                  <a:srgbClr val="0000FF"/>
                </a:solidFill>
              </a:rPr>
              <a:t>'</a:t>
            </a:r>
            <a:endParaRPr lang="en-US" sz="2400" baseline="30000" dirty="0" smtClean="0">
              <a:solidFill>
                <a:srgbClr val="0000FF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46743" y="2058977"/>
            <a:ext cx="1447800" cy="697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400" dirty="0">
                <a:solidFill>
                  <a:srgbClr val="FF0000"/>
                </a:solidFill>
              </a:rPr>
              <a:t>c</a:t>
            </a:r>
            <a:r>
              <a:rPr lang="en-US" sz="1400" dirty="0" smtClean="0">
                <a:solidFill>
                  <a:srgbClr val="FF0000"/>
                </a:solidFill>
              </a:rPr>
              <a:t>oncurrent</a:t>
            </a:r>
          </a:p>
          <a:p>
            <a:r>
              <a:rPr lang="en-US" sz="1400" dirty="0" smtClean="0">
                <a:solidFill>
                  <a:srgbClr val="FF0000"/>
                </a:solidFill>
              </a:rPr>
              <a:t>C program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2767" y="3620343"/>
            <a:ext cx="936104" cy="50405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/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1" name="Right Arrow 10"/>
          <p:cNvSpPr/>
          <p:nvPr/>
        </p:nvSpPr>
        <p:spPr>
          <a:xfrm>
            <a:off x="5140311" y="3188295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2" name="Right Arrow 11"/>
          <p:cNvSpPr/>
          <p:nvPr/>
        </p:nvSpPr>
        <p:spPr>
          <a:xfrm>
            <a:off x="7333342" y="3188295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7681552" y="2540223"/>
            <a:ext cx="1632991" cy="151216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b="1" dirty="0">
                <a:solidFill>
                  <a:srgbClr val="404040"/>
                </a:solidFill>
              </a:rPr>
              <a:t>t</a:t>
            </a:r>
            <a:r>
              <a:rPr lang="en-US" sz="1600" b="1" dirty="0" smtClean="0">
                <a:solidFill>
                  <a:srgbClr val="404040"/>
                </a:solidFill>
              </a:rPr>
              <a:t>rue</a:t>
            </a:r>
            <a:r>
              <a:rPr lang="en-US" sz="1600" b="1" dirty="0">
                <a:solidFill>
                  <a:srgbClr val="404040"/>
                </a:solidFill>
              </a:rPr>
              <a:t>/</a:t>
            </a:r>
            <a:r>
              <a:rPr lang="en-US" sz="1600" b="1" dirty="0" smtClean="0">
                <a:solidFill>
                  <a:srgbClr val="404040"/>
                </a:solidFill>
              </a:rPr>
              <a:t>false</a:t>
            </a:r>
          </a:p>
        </p:txBody>
      </p:sp>
      <p:sp>
        <p:nvSpPr>
          <p:cNvPr id="14" name="Right Arrow 13"/>
          <p:cNvSpPr/>
          <p:nvPr/>
        </p:nvSpPr>
        <p:spPr>
          <a:xfrm>
            <a:off x="1326863" y="3188295"/>
            <a:ext cx="381001" cy="215814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grpSp>
        <p:nvGrpSpPr>
          <p:cNvPr id="15" name="Group 14"/>
          <p:cNvGrpSpPr/>
          <p:nvPr/>
        </p:nvGrpSpPr>
        <p:grpSpPr>
          <a:xfrm>
            <a:off x="1770743" y="1516559"/>
            <a:ext cx="2286000" cy="2750641"/>
            <a:chOff x="1600200" y="3116759"/>
            <a:chExt cx="2286000" cy="2750641"/>
          </a:xfrm>
        </p:grpSpPr>
        <p:sp>
          <p:nvSpPr>
            <p:cNvPr id="16" name="Rounded Rectangle 15"/>
            <p:cNvSpPr/>
            <p:nvPr/>
          </p:nvSpPr>
          <p:spPr>
            <a:xfrm>
              <a:off x="1600200" y="3886200"/>
              <a:ext cx="2286000" cy="1981200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711288" y="3116759"/>
              <a:ext cx="2098711" cy="2000548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endParaRPr lang="en-GB" sz="2400" dirty="0" smtClean="0"/>
            </a:p>
            <a:p>
              <a:pPr algn="ctr"/>
              <a:endParaRPr lang="en-GB" sz="2400" dirty="0"/>
            </a:p>
            <a:p>
              <a:pPr algn="ctr"/>
              <a:endParaRPr lang="en-GB" sz="2400" dirty="0" smtClean="0"/>
            </a:p>
            <a:p>
              <a:pPr algn="ctr"/>
              <a:endParaRPr lang="en-GB" sz="2400" dirty="0" smtClean="0"/>
            </a:p>
            <a:p>
              <a:pPr algn="ctr"/>
              <a:r>
                <a:rPr lang="en-GB" sz="2800" dirty="0" err="1" smtClean="0"/>
                <a:t>CSeq</a:t>
              </a:r>
              <a:endParaRPr lang="en-GB" sz="2000" dirty="0"/>
            </a:p>
          </p:txBody>
        </p:sp>
      </p:grpSp>
      <p:sp>
        <p:nvSpPr>
          <p:cNvPr id="18" name="Rounded Rectangle 17"/>
          <p:cNvSpPr/>
          <p:nvPr/>
        </p:nvSpPr>
        <p:spPr>
          <a:xfrm>
            <a:off x="5580743" y="2595265"/>
            <a:ext cx="1676400" cy="136713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254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9" name="TextBox 18"/>
          <p:cNvSpPr txBox="1"/>
          <p:nvPr/>
        </p:nvSpPr>
        <p:spPr>
          <a:xfrm>
            <a:off x="5579484" y="2741221"/>
            <a:ext cx="1658608" cy="10849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dirty="0" smtClean="0"/>
              <a:t>sequential </a:t>
            </a:r>
            <a:br>
              <a:rPr lang="en-GB" sz="2400" dirty="0" smtClean="0"/>
            </a:br>
            <a:r>
              <a:rPr lang="en-GB" sz="2400" dirty="0" smtClean="0"/>
              <a:t>BMC</a:t>
            </a:r>
          </a:p>
          <a:p>
            <a:pPr algn="ctr"/>
            <a:endParaRPr lang="en-GB" sz="600" dirty="0" smtClean="0"/>
          </a:p>
          <a:p>
            <a:pPr algn="ctr"/>
            <a:r>
              <a:rPr lang="en-GB" sz="1050" dirty="0" smtClean="0"/>
              <a:t>CBMC, ESBMC, LLBMC</a:t>
            </a:r>
            <a:endParaRPr lang="en-GB" sz="1050" dirty="0"/>
          </a:p>
        </p:txBody>
      </p:sp>
      <p:sp>
        <p:nvSpPr>
          <p:cNvPr id="20" name="Right Arrow 19"/>
          <p:cNvSpPr>
            <a:spLocks noChangeAspect="1"/>
          </p:cNvSpPr>
          <p:nvPr/>
        </p:nvSpPr>
        <p:spPr>
          <a:xfrm rot="5400000">
            <a:off x="2097115" y="2012430"/>
            <a:ext cx="251998" cy="14274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1796902" y="1600200"/>
            <a:ext cx="8120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rounds</a:t>
            </a:r>
            <a:endParaRPr lang="en-GB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3142343" y="1600200"/>
            <a:ext cx="9604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backend</a:t>
            </a:r>
            <a:endParaRPr lang="en-GB" sz="1600" dirty="0"/>
          </a:p>
        </p:txBody>
      </p:sp>
      <p:sp>
        <p:nvSpPr>
          <p:cNvPr id="23" name="Right Arrow 22"/>
          <p:cNvSpPr>
            <a:spLocks noChangeAspect="1"/>
          </p:cNvSpPr>
          <p:nvPr/>
        </p:nvSpPr>
        <p:spPr>
          <a:xfrm rot="5400000">
            <a:off x="3478373" y="2035828"/>
            <a:ext cx="251998" cy="14274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>
            <a:spLocks noChangeAspect="1"/>
          </p:cNvSpPr>
          <p:nvPr/>
        </p:nvSpPr>
        <p:spPr>
          <a:xfrm rot="5400000">
            <a:off x="2782915" y="2035828"/>
            <a:ext cx="251998" cy="142742"/>
          </a:xfrm>
          <a:prstGeom prst="rightArrow">
            <a:avLst/>
          </a:prstGeom>
          <a:solidFill>
            <a:schemeClr val="tx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2456543" y="1600200"/>
            <a:ext cx="8348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unwind</a:t>
            </a:r>
            <a:endParaRPr lang="en-GB" sz="1600" dirty="0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3988183" y="5254714"/>
            <a:ext cx="1656184" cy="841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1400" dirty="0" smtClean="0">
              <a:solidFill>
                <a:srgbClr val="0000FF"/>
              </a:solidFill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3124201" y="6019800"/>
            <a:ext cx="6324599" cy="84128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altLang="it-IT" sz="1800" b="1" dirty="0" smtClean="0">
                <a:solidFill>
                  <a:srgbClr val="0000FF"/>
                </a:solidFill>
              </a:rPr>
              <a:t>[ Fischer, </a:t>
            </a:r>
            <a:r>
              <a:rPr lang="en-GB" altLang="it-IT" sz="1800" b="1" dirty="0" err="1" smtClean="0">
                <a:solidFill>
                  <a:srgbClr val="0000FF"/>
                </a:solidFill>
              </a:rPr>
              <a:t>Inverso</a:t>
            </a:r>
            <a:r>
              <a:rPr lang="en-GB" altLang="it-IT" sz="1800" b="1" dirty="0" smtClean="0">
                <a:solidFill>
                  <a:srgbClr val="0000FF"/>
                </a:solidFill>
              </a:rPr>
              <a:t>, </a:t>
            </a:r>
            <a:r>
              <a:rPr lang="en-GB" altLang="it-IT" sz="1800" b="1" dirty="0" err="1" smtClean="0">
                <a:solidFill>
                  <a:srgbClr val="0000FF"/>
                </a:solidFill>
              </a:rPr>
              <a:t>Parlato</a:t>
            </a:r>
            <a:r>
              <a:rPr lang="en-GB" altLang="it-IT" sz="1800" b="1" dirty="0" smtClean="0">
                <a:solidFill>
                  <a:srgbClr val="0000FF"/>
                </a:solidFill>
              </a:rPr>
              <a:t> -- </a:t>
            </a:r>
            <a:r>
              <a:rPr lang="en-GB" altLang="it-IT" sz="1800" b="1" dirty="0">
                <a:solidFill>
                  <a:srgbClr val="0000FF"/>
                </a:solidFill>
              </a:rPr>
              <a:t>ASE’</a:t>
            </a:r>
            <a:r>
              <a:rPr lang="en-GB" altLang="it-IT" sz="1800" b="1" dirty="0" smtClean="0">
                <a:solidFill>
                  <a:srgbClr val="0000FF"/>
                </a:solidFill>
              </a:rPr>
              <a:t>13 ]</a:t>
            </a:r>
            <a:endParaRPr lang="en-US" sz="1800" b="1" dirty="0" smtClean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98507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0" y="42863"/>
            <a:ext cx="8610600" cy="871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863"/>
            <a:ext cx="8610600" cy="871537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chemeClr val="bg1"/>
                </a:solidFill>
              </a:rPr>
              <a:t>Evaluation: bug-hunting</a:t>
            </a:r>
            <a:br>
              <a:rPr lang="en-GB" dirty="0" smtClean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SVCOMP’14, </a:t>
            </a:r>
            <a:r>
              <a:rPr lang="en-US" sz="1600" dirty="0">
                <a:solidFill>
                  <a:schemeClr val="bg1"/>
                </a:solidFill>
                <a:latin typeface="Courier"/>
                <a:cs typeface="Courier"/>
              </a:rPr>
              <a:t>Concurrency</a:t>
            </a:r>
            <a:r>
              <a:rPr lang="en-US" sz="1600" dirty="0">
                <a:solidFill>
                  <a:schemeClr val="bg1"/>
                </a:solidFill>
              </a:rPr>
              <a:t> (</a:t>
            </a:r>
            <a:r>
              <a:rPr lang="en-US" sz="1600" dirty="0">
                <a:solidFill>
                  <a:srgbClr val="FF0000"/>
                </a:solidFill>
              </a:rPr>
              <a:t>UNSAFE</a:t>
            </a:r>
            <a:r>
              <a:rPr lang="en-US" sz="1600" dirty="0">
                <a:solidFill>
                  <a:schemeClr val="bg1"/>
                </a:solidFill>
              </a:rPr>
              <a:t> instances</a:t>
            </a:r>
            <a:r>
              <a:rPr lang="en-US" sz="1600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</a:p>
        </p:txBody>
      </p:sp>
      <p:graphicFrame>
        <p:nvGraphicFramePr>
          <p:cNvPr id="4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9595610"/>
              </p:ext>
            </p:extLst>
          </p:nvPr>
        </p:nvGraphicFramePr>
        <p:xfrm>
          <a:off x="685800" y="990600"/>
          <a:ext cx="7772400" cy="5461516"/>
        </p:xfrm>
        <a:graphic>
          <a:graphicData uri="http://schemas.openxmlformats.org/drawingml/2006/table">
            <a:tbl>
              <a:tblPr/>
              <a:tblGrid>
                <a:gridCol w="2170813"/>
                <a:gridCol w="312910"/>
                <a:gridCol w="309729"/>
                <a:gridCol w="550774"/>
                <a:gridCol w="469365"/>
                <a:gridCol w="586959"/>
                <a:gridCol w="457200"/>
                <a:gridCol w="152400"/>
                <a:gridCol w="628650"/>
                <a:gridCol w="533400"/>
                <a:gridCol w="533400"/>
                <a:gridCol w="533400"/>
                <a:gridCol w="533400"/>
              </a:tblGrid>
              <a:tr h="330458">
                <a:tc>
                  <a:txBody>
                    <a:bodyPr/>
                    <a:lstStyle/>
                    <a:p>
                      <a:pPr algn="l" rtl="0" fontAlgn="b"/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Lazy-</a:t>
                      </a:r>
                      <a:r>
                        <a:rPr lang="en-US" sz="18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CSeq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Concurrent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Tools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8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U</a:t>
                      </a: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BLITZ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CBMC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ESBMC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LLBMC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CBMC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ESBMC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Corral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CSeq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Threader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27_Boop_simple_vf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117.6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28_buggy_simple_...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624.7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32_pthread5_vs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40_barrier_vf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49_bigshot_p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50_bigshot_s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53_fib_bench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36.6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1.8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31.1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55_fib_bench_longer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155.5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3.2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150.9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57_fib_bench_longest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214.0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75.2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54.3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61_lazy01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398.6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63_qrcu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safe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65_queue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20.9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128.7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67_read_write_lock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69_reorder_2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70_reorder_5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72_sigma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73.0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219.1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73_singleton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1.6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75_stack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151.9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77_stateful01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82_twostage_3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4.9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44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Clr>
                <a:schemeClr val="tx1"/>
              </a:buClr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 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42863"/>
            <a:ext cx="8610600" cy="871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 fontScale="97500"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533400" y="42863"/>
            <a:ext cx="8610600" cy="871537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600" b="1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4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r>
              <a:rPr lang="en-GB" smtClean="0">
                <a:solidFill>
                  <a:schemeClr val="bg1"/>
                </a:solidFill>
              </a:rPr>
              <a:t>Evaluation: bug-hunting</a:t>
            </a:r>
            <a:br>
              <a:rPr lang="en-GB" smtClean="0">
                <a:solidFill>
                  <a:schemeClr val="bg1"/>
                </a:solidFill>
              </a:rPr>
            </a:br>
            <a:r>
              <a:rPr lang="en-US" sz="1600" smtClean="0">
                <a:solidFill>
                  <a:schemeClr val="bg1"/>
                </a:solidFill>
              </a:rPr>
              <a:t>SVCOMP’14, </a:t>
            </a:r>
            <a:r>
              <a:rPr lang="en-US" sz="1600" smtClean="0">
                <a:solidFill>
                  <a:schemeClr val="bg1"/>
                </a:solidFill>
                <a:latin typeface="Courier"/>
                <a:cs typeface="Courier"/>
              </a:rPr>
              <a:t>Concurrency</a:t>
            </a:r>
            <a:r>
              <a:rPr lang="en-US" sz="1600" smtClean="0">
                <a:solidFill>
                  <a:schemeClr val="bg1"/>
                </a:solidFill>
              </a:rPr>
              <a:t> (</a:t>
            </a:r>
            <a:r>
              <a:rPr lang="en-US" sz="1600" smtClean="0">
                <a:solidFill>
                  <a:srgbClr val="FF0000"/>
                </a:solidFill>
              </a:rPr>
              <a:t>UNSAFE</a:t>
            </a:r>
            <a:r>
              <a:rPr lang="en-US" sz="1600" smtClean="0">
                <a:solidFill>
                  <a:schemeClr val="bg1"/>
                </a:solidFill>
              </a:rPr>
              <a:t> instances)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8" name="Content Placehold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6988290"/>
              </p:ext>
            </p:extLst>
          </p:nvPr>
        </p:nvGraphicFramePr>
        <p:xfrm>
          <a:off x="685800" y="990600"/>
          <a:ext cx="7772400" cy="5461516"/>
        </p:xfrm>
        <a:graphic>
          <a:graphicData uri="http://schemas.openxmlformats.org/drawingml/2006/table">
            <a:tbl>
              <a:tblPr/>
              <a:tblGrid>
                <a:gridCol w="2170813"/>
                <a:gridCol w="312910"/>
                <a:gridCol w="309729"/>
                <a:gridCol w="550774"/>
                <a:gridCol w="469365"/>
                <a:gridCol w="586959"/>
                <a:gridCol w="457200"/>
                <a:gridCol w="152400"/>
                <a:gridCol w="628650"/>
                <a:gridCol w="533400"/>
                <a:gridCol w="533400"/>
                <a:gridCol w="533400"/>
                <a:gridCol w="533400"/>
              </a:tblGrid>
              <a:tr h="330458">
                <a:tc>
                  <a:txBody>
                    <a:bodyPr/>
                    <a:lstStyle/>
                    <a:p>
                      <a:pPr algn="l" rtl="0" fontAlgn="b"/>
                      <a:endParaRPr lang="en-US" sz="15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7">
                  <a:txBody>
                    <a:bodyPr/>
                    <a:lstStyle/>
                    <a:p>
                      <a:pPr algn="ctr" rtl="0" fontAlgn="b"/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Lazy-</a:t>
                      </a:r>
                      <a:r>
                        <a:rPr lang="en-US" sz="1800" b="1" i="0" u="none" strike="noStrike" dirty="0" err="1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CSeq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5"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Concurrent</a:t>
                      </a:r>
                      <a:r>
                        <a:rPr lang="en-US" sz="18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 Tools</a:t>
                      </a:r>
                      <a:endParaRPr lang="en-US" sz="18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rgbClr val="000000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09859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5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U</a:t>
                      </a: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R</a:t>
                      </a:r>
                    </a:p>
                  </a:txBody>
                  <a:tcPr marL="12700" marR="12700" marT="12700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BLITZ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CBMC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ESBMC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LLBMC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CBMC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ESBMC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Corral</a:t>
                      </a: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3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CSeq</a:t>
                      </a:r>
                      <a:endParaRPr lang="en-US" sz="13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Threader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vert="vert27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27_Boop_simple_vf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117.6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28_buggy_simple_...</a:t>
                      </a:r>
                      <a:endParaRPr lang="en-US" sz="1400" b="1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624.7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32_pthread5_vs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40_barrier_vf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49_bigshot_p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50_bigshot_s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53_fib_bench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36.6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1.8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31.1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55_fib_bench_longer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155.5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402.1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3.2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150.9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14.4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57_fib_bench_longest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214.0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75.2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54.3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pl-PL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61_lazy01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398.6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63_qrcu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safe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5.8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65_queue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20.9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128.7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67_read_write_lock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38.4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69_reorder_2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70_reorder_5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72_sigma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1.4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73.0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219.1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73_singleton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safe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1.6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  <a:endParaRPr lang="en-US" sz="1400" b="0" i="0" u="none" strike="noStrike" dirty="0" smtClean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75_stack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151.9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77_stateful01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0.5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0.7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0.9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0751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400" b="1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82_twostage_3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2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1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0.3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0.8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8.0</a:t>
                      </a:r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endParaRPr lang="en-US" sz="1400" b="0" i="0" u="none" strike="noStrike" dirty="0">
                        <a:solidFill>
                          <a:schemeClr val="tx1"/>
                        </a:solidFill>
                        <a:effectLst/>
                        <a:latin typeface="Arial"/>
                      </a:endParaRPr>
                    </a:p>
                  </a:txBody>
                  <a:tcPr marL="12700" marR="12700" marT="12700" marB="0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4.9</a:t>
                      </a:r>
                    </a:p>
                  </a:txBody>
                  <a:tcPr marL="12700" marR="12700" marT="12700" marB="0" anchor="ctr">
                    <a:lnL w="1905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3.6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n/a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Arial"/>
                        </a:rPr>
                        <a:t>TO</a:t>
                      </a:r>
                    </a:p>
                  </a:txBody>
                  <a:tcPr marL="12700" marR="12700" marT="1270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34454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839200" cy="2527968"/>
          </a:xfrm>
          <a:solidFill>
            <a:schemeClr val="tx1"/>
          </a:solidFill>
          <a:ln>
            <a:noFill/>
          </a:ln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en-GB" sz="4400" b="1" dirty="0">
              <a:solidFill>
                <a:srgbClr val="FFFFFF"/>
              </a:solidFill>
            </a:endParaRPr>
          </a:p>
          <a:p>
            <a:pPr marL="457200" lvl="1" indent="0" algn="ctr">
              <a:buNone/>
            </a:pPr>
            <a:r>
              <a:rPr lang="en-GB" sz="4400" b="1" dirty="0" smtClean="0">
                <a:solidFill>
                  <a:srgbClr val="FFFFFF"/>
                </a:solidFill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487387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Conclusions / Future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b="1" dirty="0" smtClean="0"/>
              <a:t>We have presented a new </a:t>
            </a:r>
            <a:r>
              <a:rPr lang="en-US" sz="1900" b="1" dirty="0" err="1" smtClean="0"/>
              <a:t>sequentialization</a:t>
            </a:r>
            <a:r>
              <a:rPr lang="en-US" sz="1900" b="1" dirty="0" smtClean="0"/>
              <a:t> targeted to BMC </a:t>
            </a:r>
            <a:r>
              <a:rPr lang="en-US" sz="1900" b="1" dirty="0" err="1" smtClean="0"/>
              <a:t>backends</a:t>
            </a:r>
            <a:endParaRPr lang="en-US" sz="1900" b="1" dirty="0" smtClean="0"/>
          </a:p>
          <a:p>
            <a:pPr lvl="1"/>
            <a:r>
              <a:rPr lang="en-US" dirty="0"/>
              <a:t>l</a:t>
            </a:r>
            <a:r>
              <a:rPr lang="en-US" dirty="0" smtClean="0"/>
              <a:t>azy</a:t>
            </a:r>
          </a:p>
          <a:p>
            <a:pPr lvl="1"/>
            <a:r>
              <a:rPr lang="en-US" dirty="0"/>
              <a:t>b</a:t>
            </a:r>
            <a:r>
              <a:rPr lang="en-US" dirty="0" smtClean="0"/>
              <a:t>ased on bounded round-robin computations</a:t>
            </a:r>
          </a:p>
          <a:p>
            <a:pPr lvl="1"/>
            <a:r>
              <a:rPr lang="en-US" dirty="0" smtClean="0"/>
              <a:t>efficient for bug-hunting</a:t>
            </a:r>
          </a:p>
          <a:p>
            <a:pPr lvl="1"/>
            <a:r>
              <a:rPr lang="en-US" dirty="0"/>
              <a:t>s</a:t>
            </a:r>
            <a:r>
              <a:rPr lang="en-US" dirty="0" smtClean="0"/>
              <a:t>imple to implement (</a:t>
            </a:r>
            <a:r>
              <a:rPr lang="en-US" dirty="0" err="1" smtClean="0"/>
              <a:t>CSeq</a:t>
            </a:r>
            <a:r>
              <a:rPr lang="en-US" dirty="0" smtClean="0"/>
              <a:t> framework)</a:t>
            </a:r>
          </a:p>
          <a:p>
            <a:pPr marL="0" indent="0">
              <a:buNone/>
            </a:pPr>
            <a:endParaRPr lang="en-US" b="1" dirty="0" smtClean="0">
              <a:solidFill>
                <a:srgbClr val="000000"/>
              </a:solidFill>
            </a:endParaRPr>
          </a:p>
          <a:p>
            <a:pPr marL="0" indent="0">
              <a:buNone/>
            </a:pPr>
            <a:r>
              <a:rPr lang="en-US" sz="1900" b="1" dirty="0" smtClean="0">
                <a:solidFill>
                  <a:srgbClr val="000000"/>
                </a:solidFill>
              </a:rPr>
              <a:t>Eager </a:t>
            </a:r>
            <a:r>
              <a:rPr lang="en-US" sz="1900" b="1" dirty="0" err="1" smtClean="0">
                <a:solidFill>
                  <a:srgbClr val="000000"/>
                </a:solidFill>
              </a:rPr>
              <a:t>vs</a:t>
            </a:r>
            <a:r>
              <a:rPr lang="en-US" sz="1900" b="1" dirty="0" smtClean="0">
                <a:solidFill>
                  <a:srgbClr val="000000"/>
                </a:solidFill>
              </a:rPr>
              <a:t> Lazy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no empirical evidence that lazy is faster (maybe faster because of good handing of CFG) </a:t>
            </a:r>
          </a:p>
          <a:p>
            <a:pPr lvl="1"/>
            <a:r>
              <a:rPr lang="en-US" dirty="0" smtClean="0"/>
              <a:t>  Lazy does not require an implementation of memory model and handling of error checks </a:t>
            </a:r>
          </a:p>
          <a:p>
            <a:endParaRPr lang="en-US" b="1" dirty="0" smtClean="0"/>
          </a:p>
          <a:p>
            <a:pPr marL="0" indent="0">
              <a:buNone/>
            </a:pPr>
            <a:r>
              <a:rPr lang="en-US" sz="1900" b="1" dirty="0" smtClean="0"/>
              <a:t>Lazy-</a:t>
            </a:r>
            <a:r>
              <a:rPr lang="en-US" sz="1900" b="1" dirty="0" err="1" smtClean="0"/>
              <a:t>CSeq</a:t>
            </a:r>
            <a:r>
              <a:rPr lang="en-US" sz="1900" b="1" dirty="0" smtClean="0"/>
              <a:t> won the </a:t>
            </a:r>
            <a:r>
              <a:rPr lang="en-US" sz="2200" b="1" dirty="0" smtClean="0">
                <a:solidFill>
                  <a:srgbClr val="FFCC00"/>
                </a:solidFill>
              </a:rPr>
              <a:t>gold medal</a:t>
            </a:r>
            <a:r>
              <a:rPr lang="en-US" sz="1900" b="1" dirty="0" smtClean="0"/>
              <a:t> in the </a:t>
            </a:r>
            <a:r>
              <a:rPr lang="en-US" sz="1900" b="1" dirty="0" smtClean="0">
                <a:latin typeface="Courier"/>
                <a:cs typeface="Courier"/>
              </a:rPr>
              <a:t>Concurrency</a:t>
            </a:r>
            <a:r>
              <a:rPr lang="en-US" sz="1900" b="1" dirty="0" smtClean="0"/>
              <a:t> category of SVCOMP’14</a:t>
            </a:r>
          </a:p>
          <a:p>
            <a:pPr lvl="1"/>
            <a:r>
              <a:rPr lang="en-US" dirty="0" smtClean="0"/>
              <a:t>all verification tasks solved</a:t>
            </a:r>
          </a:p>
          <a:p>
            <a:pPr lvl="1"/>
            <a:r>
              <a:rPr lang="en-US" dirty="0"/>
              <a:t>30x faster than the best tool with native concurrency handling 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GB" sz="2400" b="1" dirty="0" smtClean="0"/>
              <a:t>Future Work</a:t>
            </a:r>
          </a:p>
          <a:p>
            <a:pPr lvl="1"/>
            <a:r>
              <a:rPr lang="en-GB" dirty="0" smtClean="0"/>
              <a:t>integration with partial order reduction</a:t>
            </a:r>
          </a:p>
          <a:p>
            <a:pPr lvl="1"/>
            <a:r>
              <a:rPr lang="en-GB" dirty="0" smtClean="0"/>
              <a:t>Weak Memory Models (WMM)</a:t>
            </a:r>
          </a:p>
          <a:p>
            <a:pPr lvl="1"/>
            <a:r>
              <a:rPr lang="en-GB" dirty="0" smtClean="0"/>
              <a:t>Message Passing Interface (MPI)</a:t>
            </a:r>
          </a:p>
          <a:p>
            <a:pPr lvl="1"/>
            <a:r>
              <a:rPr lang="en-GB" dirty="0" err="1" smtClean="0"/>
              <a:t>sequentializations</a:t>
            </a:r>
            <a:r>
              <a:rPr lang="en-GB" dirty="0" smtClean="0"/>
              <a:t> targeting other analysis technologies:</a:t>
            </a:r>
            <a:endParaRPr lang="en-GB" dirty="0"/>
          </a:p>
          <a:p>
            <a:pPr lvl="2"/>
            <a:r>
              <a:rPr lang="en-GB" dirty="0"/>
              <a:t>abstract interpretation</a:t>
            </a:r>
          </a:p>
          <a:p>
            <a:pPr lvl="2"/>
            <a:r>
              <a:rPr lang="en-GB" dirty="0" err="1"/>
              <a:t>cegar</a:t>
            </a:r>
            <a:r>
              <a:rPr lang="en-GB" dirty="0"/>
              <a:t>-</a:t>
            </a:r>
            <a:r>
              <a:rPr lang="en-GB" dirty="0" smtClean="0"/>
              <a:t>based</a:t>
            </a:r>
          </a:p>
          <a:p>
            <a:pPr lvl="2"/>
            <a:r>
              <a:rPr lang="en-GB" dirty="0"/>
              <a:t>testing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9505930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noFill/>
          </a:ln>
        </p:spPr>
        <p:txBody>
          <a:bodyPr/>
          <a:lstStyle/>
          <a:p>
            <a:pPr marL="0" indent="0">
              <a:spcBef>
                <a:spcPts val="2400"/>
              </a:spcBef>
              <a:buNone/>
            </a:pPr>
            <a:endParaRPr lang="en-GB" dirty="0" smtClean="0"/>
          </a:p>
          <a:p>
            <a:pPr marL="0" indent="0">
              <a:spcBef>
                <a:spcPts val="2400"/>
              </a:spcBef>
              <a:buNone/>
            </a:pPr>
            <a:endParaRPr lang="en-GB" dirty="0"/>
          </a:p>
          <a:p>
            <a:pPr marL="0" indent="0">
              <a:spcBef>
                <a:spcPts val="2400"/>
              </a:spcBef>
              <a:buNone/>
            </a:pPr>
            <a:endParaRPr lang="en-GB" dirty="0" smtClean="0"/>
          </a:p>
          <a:p>
            <a:pPr marL="0" indent="0" algn="ctr">
              <a:spcBef>
                <a:spcPts val="2400"/>
              </a:spcBef>
              <a:buNone/>
            </a:pPr>
            <a:r>
              <a:rPr lang="en-GB" sz="4400" b="1" dirty="0" smtClean="0"/>
              <a:t>Thank You</a:t>
            </a:r>
            <a:endParaRPr lang="en-GB" sz="4400" b="1" dirty="0"/>
          </a:p>
          <a:p>
            <a:pPr marL="0" indent="0">
              <a:spcBef>
                <a:spcPts val="2400"/>
              </a:spcBef>
              <a:buNone/>
            </a:pPr>
            <a:endParaRPr lang="en-GB" dirty="0" smtClean="0"/>
          </a:p>
          <a:p>
            <a:pPr marL="0" indent="0">
              <a:spcBef>
                <a:spcPts val="2400"/>
              </a:spcBef>
              <a:buNone/>
            </a:pPr>
            <a:endParaRPr lang="en-GB" dirty="0"/>
          </a:p>
          <a:p>
            <a:pPr marL="0" indent="0" algn="ctr">
              <a:spcBef>
                <a:spcPts val="2400"/>
              </a:spcBef>
              <a:buNone/>
            </a:pPr>
            <a:r>
              <a:rPr lang="en-GB" sz="2400" b="1" dirty="0" err="1" smtClean="0">
                <a:latin typeface="Lucida Console" pitchFamily="49" charset="0"/>
                <a:cs typeface="Courier New" pitchFamily="49" charset="0"/>
              </a:rPr>
              <a:t>users.ecs.soton.ac.uk</a:t>
            </a:r>
            <a:r>
              <a:rPr lang="en-GB" sz="2400" b="1" dirty="0" smtClean="0">
                <a:latin typeface="Lucida Console" pitchFamily="49" charset="0"/>
                <a:cs typeface="Courier New" pitchFamily="49" charset="0"/>
              </a:rPr>
              <a:t>/gp4/</a:t>
            </a:r>
            <a:r>
              <a:rPr lang="en-GB" sz="2400" b="1" dirty="0" err="1" smtClean="0">
                <a:latin typeface="Lucida Console" pitchFamily="49" charset="0"/>
                <a:cs typeface="Courier New" pitchFamily="49" charset="0"/>
              </a:rPr>
              <a:t>cseq</a:t>
            </a:r>
            <a:endParaRPr lang="en-GB" sz="2400" dirty="0" smtClean="0">
              <a:latin typeface="Lucida Console" pitchFamily="49" charset="0"/>
            </a:endParaRPr>
          </a:p>
          <a:p>
            <a:pPr lvl="1"/>
            <a:endParaRPr lang="en-GB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Evaluation: state space coverage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Clr>
                <a:schemeClr val="tx1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Lazy-</a:t>
            </a:r>
            <a:r>
              <a:rPr lang="en-US" dirty="0" err="1">
                <a:solidFill>
                  <a:srgbClr val="000000"/>
                </a:solidFill>
              </a:rPr>
              <a:t>CSeq</a:t>
            </a:r>
            <a:r>
              <a:rPr lang="en-US" dirty="0">
                <a:solidFill>
                  <a:srgbClr val="000000"/>
                </a:solidFill>
              </a:rPr>
              <a:t> + CBMC   </a:t>
            </a:r>
            <a:r>
              <a:rPr lang="en-US" i="1" dirty="0" err="1">
                <a:solidFill>
                  <a:srgbClr val="000000"/>
                </a:solidFill>
              </a:rPr>
              <a:t>vs</a:t>
            </a:r>
            <a:r>
              <a:rPr lang="en-US" dirty="0">
                <a:solidFill>
                  <a:srgbClr val="000000"/>
                </a:solidFill>
              </a:rPr>
              <a:t>   CBMC (</a:t>
            </a:r>
            <a:r>
              <a:rPr lang="en-US" b="1" dirty="0">
                <a:solidFill>
                  <a:srgbClr val="339933"/>
                </a:solidFill>
              </a:rPr>
              <a:t>SAFE </a:t>
            </a:r>
            <a:r>
              <a:rPr lang="en-US" dirty="0">
                <a:solidFill>
                  <a:srgbClr val="000000"/>
                </a:solidFill>
              </a:rPr>
              <a:t>instances)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i="1" dirty="0">
                <a:solidFill>
                  <a:srgbClr val="000000"/>
                </a:solidFill>
              </a:rPr>
              <a:t>How far is it possible to push the unwind bound with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i="1" dirty="0">
                <a:solidFill>
                  <a:srgbClr val="000000"/>
                </a:solidFill>
              </a:rPr>
              <a:t>the two different methods and still finish the analysis within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i="1" dirty="0">
                <a:solidFill>
                  <a:srgbClr val="000000"/>
                </a:solidFill>
              </a:rPr>
              <a:t>the given time and space requirements (10GB, 750s)?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0000"/>
                </a:solidFill>
              </a:rPr>
              <a:t>CBMC starts failing &gt;60% files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     when increasing unwind bound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0000"/>
                </a:solidFill>
              </a:rPr>
              <a:t>bounding the rounds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     allows deeper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     exploration of loops</a:t>
            </a:r>
          </a:p>
          <a:p>
            <a:pPr marL="0" indent="0">
              <a:buClr>
                <a:schemeClr val="tx1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0000"/>
                </a:solidFill>
              </a:rPr>
              <a:t>alternative coverage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     of the state space</a:t>
            </a:r>
          </a:p>
          <a:p>
            <a:pPr marL="0" indent="0">
              <a:buClr>
                <a:schemeClr val="tx1"/>
              </a:buClr>
              <a:buNone/>
            </a:pPr>
            <a:endParaRPr lang="en-GB" dirty="0">
              <a:solidFill>
                <a:srgbClr val="000000"/>
              </a:solidFill>
            </a:endParaRPr>
          </a:p>
          <a:p>
            <a:pPr lvl="0">
              <a:buClr>
                <a:schemeClr val="tx1"/>
              </a:buClr>
            </a:pPr>
            <a:endParaRPr lang="en-GB" b="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creen Shot 2014-05-18 at 18.51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504" y="2895600"/>
            <a:ext cx="4547696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880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Evaluation: formula size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Clr>
                <a:schemeClr val="tx1"/>
              </a:buClr>
              <a:buNone/>
            </a:pPr>
            <a:r>
              <a:rPr lang="en-US" dirty="0">
                <a:solidFill>
                  <a:srgbClr val="000000"/>
                </a:solidFill>
              </a:rPr>
              <a:t>Lazy-</a:t>
            </a:r>
            <a:r>
              <a:rPr lang="en-US" dirty="0" err="1">
                <a:solidFill>
                  <a:srgbClr val="000000"/>
                </a:solidFill>
              </a:rPr>
              <a:t>CSeq</a:t>
            </a:r>
            <a:r>
              <a:rPr lang="en-US" dirty="0">
                <a:solidFill>
                  <a:srgbClr val="000000"/>
                </a:solidFill>
              </a:rPr>
              <a:t> + CBMC   </a:t>
            </a:r>
            <a:r>
              <a:rPr lang="en-US" i="1" dirty="0" err="1">
                <a:solidFill>
                  <a:srgbClr val="000000"/>
                </a:solidFill>
              </a:rPr>
              <a:t>vs</a:t>
            </a:r>
            <a:r>
              <a:rPr lang="en-US" dirty="0">
                <a:solidFill>
                  <a:srgbClr val="000000"/>
                </a:solidFill>
              </a:rPr>
              <a:t>   CBMC (</a:t>
            </a:r>
            <a:r>
              <a:rPr lang="en-US" b="1" dirty="0">
                <a:solidFill>
                  <a:srgbClr val="339933"/>
                </a:solidFill>
              </a:rPr>
              <a:t>SAFE </a:t>
            </a:r>
            <a:r>
              <a:rPr lang="en-US" dirty="0">
                <a:solidFill>
                  <a:srgbClr val="000000"/>
                </a:solidFill>
              </a:rPr>
              <a:t>instances)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000000"/>
              </a:solidFill>
            </a:endParaRPr>
          </a:p>
          <a:p>
            <a:pPr marL="0" indent="0">
              <a:buClr>
                <a:schemeClr val="tx1"/>
              </a:buClr>
              <a:buNone/>
            </a:pPr>
            <a:r>
              <a:rPr lang="en-US" i="1" dirty="0">
                <a:solidFill>
                  <a:srgbClr val="000000"/>
                </a:solidFill>
              </a:rPr>
              <a:t>What is the VC size for </a:t>
            </a:r>
            <a:r>
              <a:rPr lang="en-US" i="1" dirty="0" err="1">
                <a:solidFill>
                  <a:srgbClr val="000000"/>
                </a:solidFill>
              </a:rPr>
              <a:t>sequentialized</a:t>
            </a:r>
            <a:r>
              <a:rPr lang="en-US" i="1" dirty="0">
                <a:solidFill>
                  <a:srgbClr val="000000"/>
                </a:solidFill>
              </a:rPr>
              <a:t> files compared to </a:t>
            </a:r>
          </a:p>
          <a:p>
            <a:pPr marL="0" indent="0">
              <a:buClr>
                <a:schemeClr val="tx1"/>
              </a:buClr>
              <a:buNone/>
            </a:pPr>
            <a:r>
              <a:rPr lang="en-US" i="1" dirty="0">
                <a:solidFill>
                  <a:srgbClr val="000000"/>
                </a:solidFill>
              </a:rPr>
              <a:t>native concurrency handling?</a:t>
            </a:r>
          </a:p>
          <a:p>
            <a:pPr marL="0" indent="0">
              <a:buClr>
                <a:schemeClr val="tx1"/>
              </a:buClr>
              <a:buNone/>
            </a:pPr>
            <a:endParaRPr lang="en-US" i="1" dirty="0">
              <a:solidFill>
                <a:srgbClr val="0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dirty="0"/>
              <a:t>5x..15x less variables</a:t>
            </a:r>
          </a:p>
          <a:p>
            <a:pPr>
              <a:buClr>
                <a:schemeClr val="tx1"/>
              </a:buClr>
            </a:pPr>
            <a:r>
              <a:rPr lang="en-US" dirty="0"/>
              <a:t>5x..25x less clauses</a:t>
            </a:r>
          </a:p>
          <a:p>
            <a:pPr>
              <a:buClr>
                <a:schemeClr val="tx1"/>
              </a:buClr>
            </a:pPr>
            <a:endParaRPr lang="en-US" dirty="0">
              <a:solidFill>
                <a:srgbClr val="000000"/>
              </a:solidFill>
            </a:endParaRPr>
          </a:p>
          <a:p>
            <a:pPr marL="0" indent="0" algn="ctr">
              <a:buClr>
                <a:schemeClr val="tx1"/>
              </a:buClr>
              <a:buNone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chemeClr val="tx1"/>
              </a:buClr>
            </a:pPr>
            <a:endParaRPr lang="en-GB" dirty="0">
              <a:solidFill>
                <a:srgbClr val="000000"/>
              </a:solidFill>
            </a:endParaRPr>
          </a:p>
          <a:p>
            <a:pPr lvl="0">
              <a:buClr>
                <a:schemeClr val="tx1"/>
              </a:buClr>
            </a:pPr>
            <a:endParaRPr lang="en-GB" b="1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4" name="Picture 3" descr="Screen Shot 2014-05-18 at 18.52.1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4114800"/>
            <a:ext cx="8153400" cy="217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835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/>
          <p:cNvSpPr txBox="1">
            <a:spLocks/>
          </p:cNvSpPr>
          <p:nvPr/>
        </p:nvSpPr>
        <p:spPr>
          <a:xfrm>
            <a:off x="1371600" y="3366168"/>
            <a:ext cx="7620000" cy="333943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12001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4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dirty="0" smtClean="0"/>
              <a:t>direct SAT/SMT approach</a:t>
            </a:r>
            <a:endParaRPr lang="en-US" sz="2000" dirty="0"/>
          </a:p>
          <a:p>
            <a:pPr lvl="1"/>
            <a:r>
              <a:rPr lang="en-US" dirty="0"/>
              <a:t>e</a:t>
            </a:r>
            <a:r>
              <a:rPr lang="en-US" dirty="0" smtClean="0"/>
              <a:t>ncode each thread as in the sequential case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 a conjunct for shared memory operations</a:t>
            </a:r>
            <a:endParaRPr lang="en-US" sz="900" dirty="0"/>
          </a:p>
          <a:p>
            <a:pPr lvl="1"/>
            <a:r>
              <a:rPr lang="en-US" dirty="0" smtClean="0"/>
              <a:t>all possible </a:t>
            </a:r>
            <a:r>
              <a:rPr lang="en-US" dirty="0" err="1" smtClean="0"/>
              <a:t>interleavings</a:t>
            </a:r>
            <a:r>
              <a:rPr lang="en-US" dirty="0" smtClean="0"/>
              <a:t> in the bounded program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</a:t>
            </a:r>
            <a:r>
              <a:rPr lang="en-US" sz="2000" dirty="0" err="1" smtClean="0"/>
              <a:t>φ</a:t>
            </a:r>
            <a:r>
              <a:rPr lang="en-US" sz="2000" baseline="-25000" dirty="0" err="1" smtClean="0"/>
              <a:t>threads</a:t>
            </a:r>
            <a:r>
              <a:rPr lang="en-US" sz="2000" dirty="0" smtClean="0"/>
              <a:t> </a:t>
            </a:r>
            <a:r>
              <a:rPr lang="en-US" sz="2000" dirty="0">
                <a:latin typeface="ＭＳ ゴシック"/>
                <a:ea typeface="ＭＳ ゴシック"/>
                <a:cs typeface="ＭＳ ゴシック"/>
              </a:rPr>
              <a:t>∧</a:t>
            </a:r>
            <a:r>
              <a:rPr lang="en-US" sz="2000" dirty="0"/>
              <a:t> </a:t>
            </a:r>
            <a:r>
              <a:rPr lang="en-US" sz="2000" dirty="0" err="1"/>
              <a:t>φ</a:t>
            </a:r>
            <a:r>
              <a:rPr lang="en-US" sz="2000" baseline="-25000" dirty="0" err="1"/>
              <a:t>concurrency</a:t>
            </a: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p</a:t>
            </a:r>
            <a:r>
              <a:rPr lang="en-US" sz="2000" b="1" dirty="0" smtClean="0"/>
              <a:t>apers:</a:t>
            </a:r>
            <a:endParaRPr lang="en-GB" sz="2000" baseline="30000" dirty="0" smtClean="0">
              <a:solidFill>
                <a:srgbClr val="000000"/>
              </a:solidFill>
            </a:endParaRPr>
          </a:p>
          <a:p>
            <a:pPr lvl="1"/>
            <a:r>
              <a:rPr lang="en-GB" b="1" dirty="0" smtClean="0">
                <a:solidFill>
                  <a:srgbClr val="0000FF"/>
                </a:solidFill>
              </a:rPr>
              <a:t>[ </a:t>
            </a:r>
            <a:r>
              <a:rPr lang="en-GB" b="1" dirty="0" err="1" smtClean="0">
                <a:solidFill>
                  <a:srgbClr val="0000FF"/>
                </a:solidFill>
              </a:rPr>
              <a:t>Sinha</a:t>
            </a:r>
            <a:r>
              <a:rPr lang="en-GB" b="1" dirty="0" smtClean="0">
                <a:solidFill>
                  <a:srgbClr val="0000FF"/>
                </a:solidFill>
              </a:rPr>
              <a:t>, Wang </a:t>
            </a:r>
            <a:r>
              <a:rPr lang="it-IT" altLang="it-IT" b="1" dirty="0">
                <a:solidFill>
                  <a:srgbClr val="0000FF"/>
                </a:solidFill>
              </a:rPr>
              <a:t>–</a:t>
            </a:r>
            <a:r>
              <a:rPr lang="en-GB" b="1" dirty="0" smtClean="0">
                <a:solidFill>
                  <a:srgbClr val="0000FF"/>
                </a:solidFill>
              </a:rPr>
              <a:t> POPL’11 ]</a:t>
            </a:r>
            <a:endParaRPr lang="en-GB" b="1" dirty="0">
              <a:solidFill>
                <a:srgbClr val="0000FF"/>
              </a:solidFill>
            </a:endParaRPr>
          </a:p>
          <a:p>
            <a:pPr lvl="1"/>
            <a:r>
              <a:rPr lang="en-GB" b="1" dirty="0" smtClean="0">
                <a:solidFill>
                  <a:srgbClr val="0000FF"/>
                </a:solidFill>
              </a:rPr>
              <a:t>[ </a:t>
            </a:r>
            <a:r>
              <a:rPr lang="en-GB" b="1" dirty="0" err="1" smtClean="0">
                <a:solidFill>
                  <a:srgbClr val="0000FF"/>
                </a:solidFill>
              </a:rPr>
              <a:t>Alglave</a:t>
            </a:r>
            <a:r>
              <a:rPr lang="en-GB" b="1" dirty="0" smtClean="0">
                <a:solidFill>
                  <a:srgbClr val="0000FF"/>
                </a:solidFill>
              </a:rPr>
              <a:t>, </a:t>
            </a:r>
            <a:r>
              <a:rPr lang="en-GB" b="1" dirty="0" err="1" smtClean="0">
                <a:solidFill>
                  <a:srgbClr val="0000FF"/>
                </a:solidFill>
              </a:rPr>
              <a:t>Kroening</a:t>
            </a:r>
            <a:r>
              <a:rPr lang="en-GB" b="1" dirty="0" smtClean="0">
                <a:solidFill>
                  <a:srgbClr val="0000FF"/>
                </a:solidFill>
              </a:rPr>
              <a:t>, </a:t>
            </a:r>
            <a:r>
              <a:rPr lang="en-GB" b="1" dirty="0" err="1" smtClean="0">
                <a:solidFill>
                  <a:srgbClr val="0000FF"/>
                </a:solidFill>
              </a:rPr>
              <a:t>Tautschnig</a:t>
            </a:r>
            <a:r>
              <a:rPr lang="en-GB" b="1" dirty="0" smtClean="0">
                <a:solidFill>
                  <a:srgbClr val="0000FF"/>
                </a:solidFill>
              </a:rPr>
              <a:t> </a:t>
            </a:r>
            <a:r>
              <a:rPr lang="it-IT" altLang="it-IT" b="1" dirty="0">
                <a:solidFill>
                  <a:srgbClr val="0000FF"/>
                </a:solidFill>
              </a:rPr>
              <a:t>–</a:t>
            </a:r>
            <a:r>
              <a:rPr lang="en-GB" b="1" dirty="0" smtClean="0">
                <a:solidFill>
                  <a:srgbClr val="0000FF"/>
                </a:solidFill>
              </a:rPr>
              <a:t> CAV’13 ]</a:t>
            </a:r>
            <a:endParaRPr lang="en-GB" b="1" dirty="0">
              <a:solidFill>
                <a:srgbClr val="0000FF"/>
              </a:solidFill>
            </a:endParaRPr>
          </a:p>
        </p:txBody>
      </p:sp>
      <p:sp>
        <p:nvSpPr>
          <p:cNvPr id="27" name="Rounded Rectangle 26"/>
          <p:cNvSpPr>
            <a:spLocks noChangeAspect="1"/>
          </p:cNvSpPr>
          <p:nvPr/>
        </p:nvSpPr>
        <p:spPr>
          <a:xfrm>
            <a:off x="1371600" y="12204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ounded Rectangle 27"/>
          <p:cNvSpPr>
            <a:spLocks noChangeAspect="1"/>
          </p:cNvSpPr>
          <p:nvPr/>
        </p:nvSpPr>
        <p:spPr>
          <a:xfrm>
            <a:off x="3094893" y="12204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BMC approach </a:t>
            </a:r>
            <a:r>
              <a:rPr lang="en-US" dirty="0"/>
              <a:t>-</a:t>
            </a:r>
            <a:r>
              <a:rPr lang="en-US" dirty="0" smtClean="0"/>
              <a:t> Concurrent C Programs </a:t>
            </a:r>
            <a:endParaRPr lang="en-US" sz="1800" dirty="0"/>
          </a:p>
        </p:txBody>
      </p:sp>
      <p:sp>
        <p:nvSpPr>
          <p:cNvPr id="59" name="TextBox 58"/>
          <p:cNvSpPr txBox="1"/>
          <p:nvPr/>
        </p:nvSpPr>
        <p:spPr>
          <a:xfrm>
            <a:off x="1286933" y="1382524"/>
            <a:ext cx="1385711" cy="4832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CONC</a:t>
            </a:r>
          </a:p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/>
          </a:p>
        </p:txBody>
      </p:sp>
      <p:sp>
        <p:nvSpPr>
          <p:cNvPr id="61" name="TextBox 60"/>
          <p:cNvSpPr txBox="1"/>
          <p:nvPr/>
        </p:nvSpPr>
        <p:spPr>
          <a:xfrm>
            <a:off x="3053644" y="1348178"/>
            <a:ext cx="1309511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latin typeface="Arial" pitchFamily="34" charset="0"/>
                <a:ea typeface="ＭＳ Ｐゴシック" pitchFamily="34" charset="-128"/>
              </a:rPr>
              <a:t>BOUNDED</a:t>
            </a:r>
          </a:p>
          <a:p>
            <a:pPr algn="ctr"/>
            <a:r>
              <a:rPr lang="en-US" sz="1600" dirty="0" smtClean="0"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/>
          </a:p>
        </p:txBody>
      </p:sp>
      <p:sp>
        <p:nvSpPr>
          <p:cNvPr id="62" name="Rounded Rectangle 61"/>
          <p:cNvSpPr>
            <a:spLocks noChangeAspect="1"/>
          </p:cNvSpPr>
          <p:nvPr/>
        </p:nvSpPr>
        <p:spPr>
          <a:xfrm>
            <a:off x="4820138" y="12204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TextBox 62"/>
          <p:cNvSpPr txBox="1"/>
          <p:nvPr/>
        </p:nvSpPr>
        <p:spPr>
          <a:xfrm>
            <a:off x="4815796" y="1346199"/>
            <a:ext cx="1219200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SAT/SMT</a:t>
            </a:r>
          </a:p>
          <a:p>
            <a:pPr algn="ctr"/>
            <a:r>
              <a:rPr lang="en-US" sz="1600" dirty="0" smtClean="0">
                <a:latin typeface="Arial" pitchFamily="34" charset="0"/>
                <a:ea typeface="ＭＳ Ｐゴシック" pitchFamily="34" charset="-128"/>
              </a:rPr>
              <a:t>FORMULA</a:t>
            </a:r>
            <a:endParaRPr lang="en-US" sz="1600" dirty="0"/>
          </a:p>
        </p:txBody>
      </p:sp>
      <p:sp>
        <p:nvSpPr>
          <p:cNvPr id="64" name="Rounded Rectangle 63"/>
          <p:cNvSpPr>
            <a:spLocks noChangeAspect="1"/>
          </p:cNvSpPr>
          <p:nvPr/>
        </p:nvSpPr>
        <p:spPr>
          <a:xfrm>
            <a:off x="6553200" y="12204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TextBox 64"/>
          <p:cNvSpPr txBox="1"/>
          <p:nvPr/>
        </p:nvSpPr>
        <p:spPr>
          <a:xfrm>
            <a:off x="6553200" y="1351957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SOLVER</a:t>
            </a:r>
            <a:endParaRPr lang="en-US" sz="1600" dirty="0"/>
          </a:p>
        </p:txBody>
      </p:sp>
      <p:sp>
        <p:nvSpPr>
          <p:cNvPr id="67" name="Line 9"/>
          <p:cNvSpPr>
            <a:spLocks noChangeShapeType="1"/>
          </p:cNvSpPr>
          <p:nvPr/>
        </p:nvSpPr>
        <p:spPr bwMode="auto">
          <a:xfrm flipV="1">
            <a:off x="6047662" y="1641600"/>
            <a:ext cx="486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9" name="Line 9"/>
          <p:cNvSpPr>
            <a:spLocks noChangeShapeType="1"/>
          </p:cNvSpPr>
          <p:nvPr/>
        </p:nvSpPr>
        <p:spPr bwMode="auto">
          <a:xfrm flipV="1">
            <a:off x="4316045" y="1641600"/>
            <a:ext cx="486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3" name="Rounded Rectangular Callout 72"/>
          <p:cNvSpPr/>
          <p:nvPr/>
        </p:nvSpPr>
        <p:spPr>
          <a:xfrm rot="10800000">
            <a:off x="4628444" y="2181577"/>
            <a:ext cx="1524000" cy="762000"/>
          </a:xfrm>
          <a:prstGeom prst="wedgeRoundRectCallout">
            <a:avLst>
              <a:gd name="adj1" fmla="val -19510"/>
              <a:gd name="adj2" fmla="val 71759"/>
              <a:gd name="adj3" fmla="val 16667"/>
            </a:avLst>
          </a:prstGeom>
          <a:solidFill>
            <a:srgbClr val="FFCC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/>
          <p:cNvSpPr txBox="1"/>
          <p:nvPr/>
        </p:nvSpPr>
        <p:spPr>
          <a:xfrm>
            <a:off x="4628444" y="2240802"/>
            <a:ext cx="152400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t-IT" dirty="0">
                <a:latin typeface="Arial" pitchFamily="34" charset="0"/>
                <a:ea typeface="ＭＳ Ｐゴシック" pitchFamily="34" charset="-128"/>
              </a:rPr>
              <a:t>c</a:t>
            </a:r>
            <a:r>
              <a:rPr lang="en-US" altLang="it-IT" dirty="0" smtClean="0">
                <a:latin typeface="Arial" pitchFamily="34" charset="0"/>
                <a:ea typeface="ＭＳ Ｐゴシック" pitchFamily="34" charset="-128"/>
              </a:rPr>
              <a:t>oncurrency</a:t>
            </a:r>
          </a:p>
          <a:p>
            <a:pPr algn="ctr"/>
            <a:r>
              <a:rPr lang="en-US" dirty="0" smtClean="0">
                <a:latin typeface="Arial" pitchFamily="34" charset="0"/>
                <a:ea typeface="ＭＳ Ｐゴシック" pitchFamily="34" charset="-128"/>
              </a:rPr>
              <a:t>handling</a:t>
            </a:r>
            <a:endParaRPr lang="en-US" dirty="0"/>
          </a:p>
        </p:txBody>
      </p:sp>
      <p:pic>
        <p:nvPicPr>
          <p:cNvPr id="23" name="Picture 22" descr="dT6bRMAT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33" y="1656644"/>
            <a:ext cx="381000" cy="381000"/>
          </a:xfrm>
          <a:prstGeom prst="rect">
            <a:avLst/>
          </a:prstGeom>
        </p:spPr>
      </p:pic>
      <p:sp>
        <p:nvSpPr>
          <p:cNvPr id="22" name="Line 9"/>
          <p:cNvSpPr>
            <a:spLocks noChangeShapeType="1"/>
          </p:cNvSpPr>
          <p:nvPr/>
        </p:nvSpPr>
        <p:spPr bwMode="auto">
          <a:xfrm flipV="1">
            <a:off x="2590800" y="1641600"/>
            <a:ext cx="486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917715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9"/>
          <p:cNvSpPr>
            <a:spLocks noChangeShapeType="1"/>
          </p:cNvSpPr>
          <p:nvPr/>
        </p:nvSpPr>
        <p:spPr bwMode="auto">
          <a:xfrm flipV="1">
            <a:off x="2590800" y="1628422"/>
            <a:ext cx="486000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" name="Rectangle 2"/>
          <p:cNvSpPr/>
          <p:nvPr/>
        </p:nvSpPr>
        <p:spPr>
          <a:xfrm>
            <a:off x="609600" y="1066800"/>
            <a:ext cx="2133600" cy="25146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>
            <a:spLocks noChangeAspect="1"/>
          </p:cNvSpPr>
          <p:nvPr/>
        </p:nvSpPr>
        <p:spPr>
          <a:xfrm>
            <a:off x="1371600" y="12192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ounded Rectangle 47"/>
          <p:cNvSpPr>
            <a:spLocks noChangeAspect="1"/>
          </p:cNvSpPr>
          <p:nvPr/>
        </p:nvSpPr>
        <p:spPr>
          <a:xfrm>
            <a:off x="3094893" y="123289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8600" y="3960000"/>
            <a:ext cx="8734778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800" b="1" dirty="0"/>
              <a:t>p</a:t>
            </a:r>
            <a:r>
              <a:rPr lang="en-US" sz="2800" b="1" dirty="0" smtClean="0"/>
              <a:t>ros</a:t>
            </a:r>
            <a:endParaRPr lang="en-US" sz="2800" b="1" dirty="0"/>
          </a:p>
          <a:p>
            <a:pPr marL="1200150" lvl="2" indent="-285750">
              <a:buFont typeface="Arial"/>
              <a:buChar char="•"/>
            </a:pPr>
            <a:r>
              <a:rPr lang="en-US" sz="2400" dirty="0"/>
              <a:t>r</a:t>
            </a:r>
            <a:r>
              <a:rPr lang="en-US" sz="2400" dirty="0" smtClean="0"/>
              <a:t>euse robust sequential </a:t>
            </a:r>
            <a:r>
              <a:rPr lang="en-US" sz="2400" dirty="0"/>
              <a:t>analysis </a:t>
            </a:r>
            <a:r>
              <a:rPr lang="en-US" sz="2400" dirty="0" smtClean="0"/>
              <a:t>tools</a:t>
            </a:r>
            <a:endParaRPr lang="en-US" sz="2400" dirty="0"/>
          </a:p>
          <a:p>
            <a:pPr marL="1200150" lvl="2" indent="-285750">
              <a:buFont typeface="Arial"/>
              <a:buChar char="•"/>
            </a:pPr>
            <a:r>
              <a:rPr lang="en-US" sz="2400" dirty="0"/>
              <a:t>fast </a:t>
            </a:r>
            <a:r>
              <a:rPr lang="en-US" sz="2400" dirty="0" smtClean="0"/>
              <a:t>prototyping of </a:t>
            </a:r>
            <a:r>
              <a:rPr lang="en-US" sz="2400" dirty="0"/>
              <a:t>concurrency </a:t>
            </a:r>
            <a:r>
              <a:rPr lang="en-US" sz="2400" dirty="0" smtClean="0"/>
              <a:t>handling</a:t>
            </a:r>
          </a:p>
          <a:p>
            <a:pPr marL="1657350" lvl="3" indent="-285750">
              <a:buFont typeface="Arial"/>
              <a:buChar char="•"/>
            </a:pPr>
            <a:r>
              <a:rPr lang="en-GB" dirty="0"/>
              <a:t>delegating all sequential reasoning to an existing target analysis tool </a:t>
            </a:r>
          </a:p>
          <a:p>
            <a:pPr marL="1200150" lvl="2" indent="-285750">
              <a:buFont typeface="Arial"/>
              <a:buChar char="•"/>
            </a:pPr>
            <a:endParaRPr lang="en-US" sz="2400" dirty="0" smtClean="0"/>
          </a:p>
          <a:p>
            <a:pPr marL="1200150" lvl="2" indent="-285750">
              <a:buFont typeface="Arial"/>
              <a:buChar char="•"/>
            </a:pPr>
            <a:r>
              <a:rPr lang="en-US" sz="2400" dirty="0"/>
              <a:t>e</a:t>
            </a:r>
            <a:r>
              <a:rPr lang="en-US" sz="2400" dirty="0" smtClean="0"/>
              <a:t>asier to implement than full-fledged tools </a:t>
            </a:r>
            <a:endParaRPr lang="en-US" sz="900" dirty="0" smtClean="0"/>
          </a:p>
          <a:p>
            <a:pPr lvl="3"/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1286933" y="1337424"/>
            <a:ext cx="1385711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CONC</a:t>
            </a:r>
          </a:p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053644" y="1353823"/>
            <a:ext cx="1309511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BOUNDED</a:t>
            </a:r>
          </a:p>
          <a:p>
            <a:pPr algn="ctr"/>
            <a:r>
              <a:rPr lang="en-US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4820138" y="1224424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4815796" y="1351844"/>
            <a:ext cx="1219200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t-IT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SAT/SMT</a:t>
            </a:r>
          </a:p>
          <a:p>
            <a:pPr algn="ctr"/>
            <a:r>
              <a:rPr lang="en-US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FORMULA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4" name="Rounded Rectangle 33"/>
          <p:cNvSpPr>
            <a:spLocks noChangeAspect="1"/>
          </p:cNvSpPr>
          <p:nvPr/>
        </p:nvSpPr>
        <p:spPr>
          <a:xfrm>
            <a:off x="6553200" y="1223121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6553200" y="1357602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SOLVER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 flipV="1">
            <a:off x="6047662" y="1642111"/>
            <a:ext cx="486000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 flipV="1">
            <a:off x="4316045" y="1642111"/>
            <a:ext cx="486000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2" name="Line 9"/>
          <p:cNvSpPr>
            <a:spLocks noChangeShapeType="1"/>
          </p:cNvSpPr>
          <p:nvPr/>
        </p:nvSpPr>
        <p:spPr bwMode="auto">
          <a:xfrm rot="5400000">
            <a:off x="1738200" y="2300399"/>
            <a:ext cx="486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71600" y="256257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1295400" y="2686756"/>
            <a:ext cx="1371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SEQ</a:t>
            </a:r>
          </a:p>
          <a:p>
            <a:pPr algn="ctr"/>
            <a:r>
              <a:rPr lang="en-US" sz="1600" dirty="0" smtClean="0"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/>
          </a:p>
        </p:txBody>
      </p:sp>
      <p:sp>
        <p:nvSpPr>
          <p:cNvPr id="69" name="Rounded Rectangle 68"/>
          <p:cNvSpPr>
            <a:spLocks noChangeAspect="1"/>
          </p:cNvSpPr>
          <p:nvPr/>
        </p:nvSpPr>
        <p:spPr>
          <a:xfrm>
            <a:off x="3110089" y="256257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3110089" y="2700697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SEQ TOOL</a:t>
            </a:r>
            <a:endParaRPr lang="en-US" sz="1600" dirty="0"/>
          </a:p>
        </p:txBody>
      </p:sp>
      <p:pic>
        <p:nvPicPr>
          <p:cNvPr id="41" name="Picture 40" descr="dT6bRMAT9.png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33" y="1648178"/>
            <a:ext cx="381000" cy="381000"/>
          </a:xfrm>
          <a:prstGeom prst="rect">
            <a:avLst/>
          </a:prstGeom>
        </p:spPr>
      </p:pic>
      <p:pic>
        <p:nvPicPr>
          <p:cNvPr id="42" name="Picture 41" descr="dT6bRMAT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22" y="2991556"/>
            <a:ext cx="381000" cy="381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 rot="16200000">
            <a:off x="-218300" y="2047101"/>
            <a:ext cx="2362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b="1" dirty="0" smtClean="0">
                <a:latin typeface="Arial" pitchFamily="34" charset="0"/>
                <a:ea typeface="ＭＳ Ｐゴシック" pitchFamily="34" charset="-128"/>
              </a:rPr>
              <a:t>SEQUENTIALIZATION</a:t>
            </a:r>
          </a:p>
          <a:p>
            <a:pPr algn="ctr"/>
            <a:r>
              <a:rPr lang="en-US" sz="1400" dirty="0" smtClean="0">
                <a:latin typeface="Arial" pitchFamily="34" charset="0"/>
                <a:ea typeface="ＭＳ Ｐゴシック" pitchFamily="34" charset="-128"/>
              </a:rPr>
              <a:t>(code-to-code translation)</a:t>
            </a:r>
            <a:endParaRPr lang="en-US" sz="1400" dirty="0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 flipV="1">
            <a:off x="2590800" y="2957689"/>
            <a:ext cx="486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332970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2590800" y="1628422"/>
            <a:ext cx="486000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3" name="Rectangle 72"/>
          <p:cNvSpPr/>
          <p:nvPr/>
        </p:nvSpPr>
        <p:spPr>
          <a:xfrm>
            <a:off x="609600" y="1066800"/>
            <a:ext cx="2133600" cy="25146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-218300" y="2047101"/>
            <a:ext cx="2362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b="1" dirty="0" smtClean="0">
                <a:latin typeface="Arial" pitchFamily="34" charset="0"/>
                <a:ea typeface="ＭＳ Ｐゴシック" pitchFamily="34" charset="-128"/>
              </a:rPr>
              <a:t>SEQUENTIALIZATION</a:t>
            </a:r>
          </a:p>
          <a:p>
            <a:pPr algn="ctr"/>
            <a:r>
              <a:rPr lang="en-US" sz="1400" dirty="0" smtClean="0">
                <a:latin typeface="Arial" pitchFamily="34" charset="0"/>
                <a:ea typeface="ＭＳ Ｐゴシック" pitchFamily="34" charset="-128"/>
              </a:rPr>
              <a:t>(code-to-code translation)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00378" y="3886200"/>
            <a:ext cx="87630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/>
              <a:t>papers</a:t>
            </a:r>
          </a:p>
          <a:p>
            <a:pPr lvl="1"/>
            <a:endParaRPr lang="en-US" b="1" dirty="0" smtClean="0"/>
          </a:p>
          <a:p>
            <a:pPr marL="1200150" lvl="2" indent="-285750">
              <a:buFont typeface="Arial"/>
              <a:buChar char="•"/>
            </a:pPr>
            <a:r>
              <a:rPr lang="en-GB" dirty="0"/>
              <a:t>proposal</a:t>
            </a:r>
            <a:r>
              <a:rPr lang="en-GB" sz="1600" dirty="0">
                <a:solidFill>
                  <a:srgbClr val="0000FF"/>
                </a:solidFill>
              </a:rPr>
              <a:t> </a:t>
            </a:r>
            <a:r>
              <a:rPr lang="en-GB" sz="1600" dirty="0" smtClean="0">
                <a:solidFill>
                  <a:srgbClr val="0000FF"/>
                </a:solidFill>
              </a:rPr>
              <a:t>                                                                       </a:t>
            </a:r>
            <a:r>
              <a:rPr lang="en-GB" sz="1600" b="1" dirty="0" smtClean="0">
                <a:solidFill>
                  <a:srgbClr val="0000FF"/>
                </a:solidFill>
              </a:rPr>
              <a:t>[ </a:t>
            </a:r>
            <a:r>
              <a:rPr lang="en-GB" sz="1600" b="1" dirty="0" err="1" smtClean="0">
                <a:solidFill>
                  <a:srgbClr val="0000FF"/>
                </a:solidFill>
              </a:rPr>
              <a:t>Qadeer</a:t>
            </a:r>
            <a:r>
              <a:rPr lang="en-GB" sz="1600" b="1" dirty="0" smtClean="0">
                <a:solidFill>
                  <a:srgbClr val="0000FF"/>
                </a:solidFill>
              </a:rPr>
              <a:t>, Wu </a:t>
            </a:r>
            <a:r>
              <a:rPr lang="it-IT" altLang="it-IT" sz="1600" b="1" dirty="0">
                <a:solidFill>
                  <a:srgbClr val="0000FF"/>
                </a:solidFill>
              </a:rPr>
              <a:t>–</a:t>
            </a:r>
            <a:r>
              <a:rPr lang="en-GB" sz="1600" b="1" dirty="0" smtClean="0">
                <a:solidFill>
                  <a:srgbClr val="0000FF"/>
                </a:solidFill>
              </a:rPr>
              <a:t> PLDI’04 ]</a:t>
            </a:r>
            <a:endParaRPr lang="en-GB" sz="1600" b="1" dirty="0">
              <a:solidFill>
                <a:srgbClr val="0000FF"/>
              </a:solidFill>
            </a:endParaRPr>
          </a:p>
          <a:p>
            <a:pPr marL="1200150" lvl="2" indent="-285750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eager, bounded </a:t>
            </a:r>
            <a:r>
              <a:rPr lang="en-GB" dirty="0">
                <a:solidFill>
                  <a:srgbClr val="000000"/>
                </a:solidFill>
              </a:rPr>
              <a:t>context-</a:t>
            </a:r>
            <a:r>
              <a:rPr lang="en-GB" dirty="0" smtClean="0">
                <a:solidFill>
                  <a:srgbClr val="000000"/>
                </a:solidFill>
              </a:rPr>
              <a:t>switch, finite # threads</a:t>
            </a:r>
            <a:r>
              <a:rPr lang="en-GB" sz="1600" dirty="0" smtClean="0">
                <a:solidFill>
                  <a:srgbClr val="0000FF"/>
                </a:solidFill>
              </a:rPr>
              <a:t>         </a:t>
            </a:r>
            <a:r>
              <a:rPr lang="en-GB" sz="1600" b="1" dirty="0" smtClean="0">
                <a:solidFill>
                  <a:srgbClr val="0000FF"/>
                </a:solidFill>
              </a:rPr>
              <a:t>[ </a:t>
            </a:r>
            <a:r>
              <a:rPr lang="en-GB" sz="1600" b="1" dirty="0" err="1" smtClean="0">
                <a:solidFill>
                  <a:srgbClr val="0000FF"/>
                </a:solidFill>
              </a:rPr>
              <a:t>Lal</a:t>
            </a:r>
            <a:r>
              <a:rPr lang="en-GB" sz="1600" b="1" dirty="0" smtClean="0">
                <a:solidFill>
                  <a:srgbClr val="0000FF"/>
                </a:solidFill>
              </a:rPr>
              <a:t>, Reps </a:t>
            </a:r>
            <a:r>
              <a:rPr lang="it-IT" altLang="it-IT" sz="1600" b="1" dirty="0">
                <a:solidFill>
                  <a:srgbClr val="0000FF"/>
                </a:solidFill>
              </a:rPr>
              <a:t>–</a:t>
            </a:r>
            <a:r>
              <a:rPr lang="en-GB" sz="1600" b="1" dirty="0" smtClean="0">
                <a:solidFill>
                  <a:srgbClr val="0000FF"/>
                </a:solidFill>
              </a:rPr>
              <a:t> CAV’08 ]</a:t>
            </a:r>
            <a:endParaRPr lang="en-GB" b="1" dirty="0" smtClean="0">
              <a:solidFill>
                <a:srgbClr val="000000"/>
              </a:solidFill>
            </a:endParaRPr>
          </a:p>
          <a:p>
            <a:pPr marL="1200150" lvl="2" indent="-285750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lazy, </a:t>
            </a:r>
            <a:r>
              <a:rPr lang="en-GB" dirty="0">
                <a:solidFill>
                  <a:srgbClr val="000000"/>
                </a:solidFill>
              </a:rPr>
              <a:t>finite # </a:t>
            </a:r>
            <a:r>
              <a:rPr lang="en-GB" dirty="0" smtClean="0">
                <a:solidFill>
                  <a:srgbClr val="000000"/>
                </a:solidFill>
              </a:rPr>
              <a:t>threads</a:t>
            </a:r>
            <a:r>
              <a:rPr lang="en-GB" dirty="0">
                <a:solidFill>
                  <a:srgbClr val="000000"/>
                </a:solidFill>
              </a:rPr>
              <a:t>, </a:t>
            </a:r>
            <a:r>
              <a:rPr lang="en-GB" dirty="0" smtClean="0">
                <a:solidFill>
                  <a:srgbClr val="000000"/>
                </a:solidFill>
              </a:rPr>
              <a:t>parameterized</a:t>
            </a:r>
          </a:p>
          <a:p>
            <a:pPr lvl="2"/>
            <a:r>
              <a:rPr lang="en-GB" sz="1600" dirty="0">
                <a:solidFill>
                  <a:srgbClr val="000000"/>
                </a:solidFill>
              </a:rPr>
              <a:t> </a:t>
            </a:r>
            <a:r>
              <a:rPr lang="en-GB" sz="1600" dirty="0" smtClean="0">
                <a:solidFill>
                  <a:srgbClr val="000000"/>
                </a:solidFill>
              </a:rPr>
              <a:t>   </a:t>
            </a:r>
            <a:r>
              <a:rPr lang="en-GB" sz="1600" dirty="0" smtClean="0">
                <a:solidFill>
                  <a:srgbClr val="0000FF"/>
                </a:solidFill>
              </a:rPr>
              <a:t>                                            </a:t>
            </a:r>
            <a:r>
              <a:rPr lang="en-GB" sz="1600" b="1" dirty="0" smtClean="0">
                <a:solidFill>
                  <a:srgbClr val="0000FF"/>
                </a:solidFill>
              </a:rPr>
              <a:t>[</a:t>
            </a:r>
            <a:r>
              <a:rPr lang="en-GB" sz="1600" b="1" dirty="0">
                <a:solidFill>
                  <a:srgbClr val="0000FF"/>
                </a:solidFill>
              </a:rPr>
              <a:t>La Torre, </a:t>
            </a:r>
            <a:r>
              <a:rPr lang="en-GB" sz="1600" b="1" dirty="0" err="1">
                <a:solidFill>
                  <a:srgbClr val="0000FF"/>
                </a:solidFill>
              </a:rPr>
              <a:t>Madhusudan</a:t>
            </a:r>
            <a:r>
              <a:rPr lang="en-GB" sz="1600" b="1" dirty="0">
                <a:solidFill>
                  <a:srgbClr val="0000FF"/>
                </a:solidFill>
              </a:rPr>
              <a:t>, </a:t>
            </a:r>
            <a:r>
              <a:rPr lang="en-GB" sz="1600" b="1" dirty="0" err="1">
                <a:solidFill>
                  <a:srgbClr val="0000FF"/>
                </a:solidFill>
              </a:rPr>
              <a:t>Parlato</a:t>
            </a:r>
            <a:r>
              <a:rPr lang="en-GB" sz="1600" b="1" dirty="0">
                <a:solidFill>
                  <a:srgbClr val="0000FF"/>
                </a:solidFill>
              </a:rPr>
              <a:t> – CAV’</a:t>
            </a:r>
            <a:r>
              <a:rPr lang="en-GB" sz="1600" b="1" dirty="0" smtClean="0">
                <a:solidFill>
                  <a:srgbClr val="0000FF"/>
                </a:solidFill>
              </a:rPr>
              <a:t>09, CAV’10]</a:t>
            </a:r>
            <a:endParaRPr lang="en-GB" b="1" dirty="0" smtClean="0">
              <a:solidFill>
                <a:srgbClr val="000000"/>
              </a:solidFill>
            </a:endParaRPr>
          </a:p>
          <a:p>
            <a:pPr marL="1200150" lvl="2" indent="-285750">
              <a:buFont typeface="Arial"/>
              <a:buChar char="•"/>
            </a:pPr>
            <a:r>
              <a:rPr lang="en-GB" dirty="0" smtClean="0">
                <a:solidFill>
                  <a:srgbClr val="000000"/>
                </a:solidFill>
              </a:rPr>
              <a:t>thread creation</a:t>
            </a:r>
            <a:r>
              <a:rPr lang="en-GB" sz="1600" dirty="0" smtClean="0">
                <a:solidFill>
                  <a:srgbClr val="0000FF"/>
                </a:solidFill>
              </a:rPr>
              <a:t>                                          </a:t>
            </a:r>
            <a:r>
              <a:rPr lang="en-GB" sz="1600" b="1" dirty="0" smtClean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Bouajjani</a:t>
            </a:r>
            <a:r>
              <a:rPr lang="en-GB" sz="1600" b="1" dirty="0">
                <a:solidFill>
                  <a:srgbClr val="0000FF"/>
                </a:solidFill>
              </a:rPr>
              <a:t>, </a:t>
            </a:r>
            <a:r>
              <a:rPr lang="en-GB" sz="1600" b="1" dirty="0" err="1">
                <a:solidFill>
                  <a:srgbClr val="0000FF"/>
                </a:solidFill>
              </a:rPr>
              <a:t>Emmi</a:t>
            </a:r>
            <a:r>
              <a:rPr lang="en-GB" sz="1600" b="1" dirty="0">
                <a:solidFill>
                  <a:srgbClr val="0000FF"/>
                </a:solidFill>
              </a:rPr>
              <a:t>, </a:t>
            </a:r>
            <a:r>
              <a:rPr lang="en-GB" sz="1600" b="1" dirty="0" err="1">
                <a:solidFill>
                  <a:srgbClr val="0000FF"/>
                </a:solidFill>
              </a:rPr>
              <a:t>Parlato</a:t>
            </a:r>
            <a:r>
              <a:rPr lang="en-GB" sz="1600" b="1" dirty="0">
                <a:solidFill>
                  <a:srgbClr val="0000FF"/>
                </a:solidFill>
              </a:rPr>
              <a:t> – SAS’11</a:t>
            </a:r>
            <a:r>
              <a:rPr lang="en-GB" sz="1600" b="1" dirty="0" smtClean="0">
                <a:solidFill>
                  <a:srgbClr val="0000FF"/>
                </a:solidFill>
              </a:rPr>
              <a:t>]</a:t>
            </a:r>
          </a:p>
          <a:p>
            <a:pPr lvl="2"/>
            <a:r>
              <a:rPr lang="en-GB" sz="1600" b="1" dirty="0" smtClean="0">
                <a:solidFill>
                  <a:srgbClr val="0000FF"/>
                </a:solidFill>
              </a:rPr>
              <a:t>                                                                      </a:t>
            </a:r>
            <a:r>
              <a:rPr lang="en-GB" sz="1600" b="1" dirty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Emmi</a:t>
            </a:r>
            <a:r>
              <a:rPr lang="en-GB" sz="1600" b="1" dirty="0">
                <a:solidFill>
                  <a:srgbClr val="0000FF"/>
                </a:solidFill>
              </a:rPr>
              <a:t>, </a:t>
            </a:r>
            <a:r>
              <a:rPr lang="en-GB" sz="1600" b="1" dirty="0" err="1">
                <a:solidFill>
                  <a:srgbClr val="0000FF"/>
                </a:solidFill>
              </a:rPr>
              <a:t>Qadeer</a:t>
            </a:r>
            <a:r>
              <a:rPr lang="en-GB" sz="1600" b="1" dirty="0">
                <a:solidFill>
                  <a:srgbClr val="0000FF"/>
                </a:solidFill>
              </a:rPr>
              <a:t>, </a:t>
            </a:r>
            <a:r>
              <a:rPr lang="en-GB" sz="1600" b="1" dirty="0" err="1">
                <a:solidFill>
                  <a:srgbClr val="0000FF"/>
                </a:solidFill>
              </a:rPr>
              <a:t>Rakamaric</a:t>
            </a:r>
            <a:r>
              <a:rPr lang="en-GB" sz="1600" b="1" dirty="0">
                <a:solidFill>
                  <a:srgbClr val="0000FF"/>
                </a:solidFill>
              </a:rPr>
              <a:t> – POPL’11]</a:t>
            </a:r>
            <a:endParaRPr lang="en-GB" sz="1600" b="1" dirty="0" smtClean="0">
              <a:solidFill>
                <a:srgbClr val="0000FF"/>
              </a:solidFill>
            </a:endParaRPr>
          </a:p>
          <a:p>
            <a:pPr marL="1200150" lvl="2" indent="-285750">
              <a:buFont typeface="Arial"/>
              <a:buChar char="•"/>
            </a:pPr>
            <a:r>
              <a:rPr lang="en-GB" dirty="0" err="1"/>
              <a:t>Lal</a:t>
            </a:r>
            <a:r>
              <a:rPr lang="en-GB" dirty="0"/>
              <a:t>/Reps for real-time </a:t>
            </a:r>
            <a:r>
              <a:rPr lang="en-GB" dirty="0" smtClean="0"/>
              <a:t>systems</a:t>
            </a:r>
            <a:r>
              <a:rPr lang="en-GB" sz="1600" dirty="0"/>
              <a:t> </a:t>
            </a:r>
            <a:r>
              <a:rPr lang="en-GB" sz="1600" dirty="0" smtClean="0"/>
              <a:t>   </a:t>
            </a:r>
            <a:r>
              <a:rPr lang="en-GB" sz="1600" b="1" dirty="0" smtClean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Chaki</a:t>
            </a:r>
            <a:r>
              <a:rPr lang="en-GB" sz="1600" b="1" dirty="0">
                <a:solidFill>
                  <a:srgbClr val="0000FF"/>
                </a:solidFill>
              </a:rPr>
              <a:t>, </a:t>
            </a:r>
            <a:r>
              <a:rPr lang="en-GB" sz="1600" b="1" dirty="0" err="1">
                <a:solidFill>
                  <a:srgbClr val="0000FF"/>
                </a:solidFill>
              </a:rPr>
              <a:t>Gurfinkel</a:t>
            </a:r>
            <a:r>
              <a:rPr lang="en-GB" sz="1600" b="1" dirty="0">
                <a:solidFill>
                  <a:srgbClr val="0000FF"/>
                </a:solidFill>
              </a:rPr>
              <a:t>, </a:t>
            </a:r>
            <a:r>
              <a:rPr lang="en-GB" sz="1600" b="1" dirty="0" err="1">
                <a:solidFill>
                  <a:srgbClr val="0000FF"/>
                </a:solidFill>
              </a:rPr>
              <a:t>Strichman</a:t>
            </a:r>
            <a:r>
              <a:rPr lang="en-GB" sz="1600" b="1" dirty="0">
                <a:solidFill>
                  <a:srgbClr val="0000FF"/>
                </a:solidFill>
              </a:rPr>
              <a:t> – FMCAD’11</a:t>
            </a:r>
            <a:r>
              <a:rPr lang="en-GB" sz="1600" b="1" dirty="0" smtClean="0">
                <a:solidFill>
                  <a:srgbClr val="0000FF"/>
                </a:solidFill>
              </a:rPr>
              <a:t>]</a:t>
            </a:r>
          </a:p>
          <a:p>
            <a:pPr marL="1257300" lvl="2" indent="-342900">
              <a:buFont typeface="Arial"/>
              <a:buChar char="•"/>
            </a:pPr>
            <a:r>
              <a:rPr lang="en-GB" dirty="0" smtClean="0"/>
              <a:t>message</a:t>
            </a:r>
            <a:r>
              <a:rPr lang="en-GB" dirty="0"/>
              <a:t>-passing </a:t>
            </a:r>
            <a:r>
              <a:rPr lang="en-GB" dirty="0" smtClean="0"/>
              <a:t>programs</a:t>
            </a:r>
            <a:r>
              <a:rPr lang="en-GB" sz="2000" dirty="0" smtClean="0"/>
              <a:t>                      </a:t>
            </a:r>
            <a:r>
              <a:rPr lang="en-GB" sz="1600" b="1" dirty="0" smtClean="0">
                <a:solidFill>
                  <a:srgbClr val="0000FF"/>
                </a:solidFill>
              </a:rPr>
              <a:t>[</a:t>
            </a:r>
            <a:r>
              <a:rPr lang="en-GB" sz="1600" b="1" dirty="0" err="1">
                <a:solidFill>
                  <a:srgbClr val="0000FF"/>
                </a:solidFill>
              </a:rPr>
              <a:t>Bouajjani</a:t>
            </a:r>
            <a:r>
              <a:rPr lang="en-GB" sz="1600" b="1" dirty="0">
                <a:solidFill>
                  <a:srgbClr val="0000FF"/>
                </a:solidFill>
              </a:rPr>
              <a:t>, </a:t>
            </a:r>
            <a:r>
              <a:rPr lang="en-GB" sz="1600" b="1" dirty="0" err="1">
                <a:solidFill>
                  <a:srgbClr val="0000FF"/>
                </a:solidFill>
              </a:rPr>
              <a:t>Emmi</a:t>
            </a:r>
            <a:r>
              <a:rPr lang="en-GB" sz="1600" b="1" dirty="0">
                <a:solidFill>
                  <a:srgbClr val="0000FF"/>
                </a:solidFill>
              </a:rPr>
              <a:t> -- TACAS’12]</a:t>
            </a:r>
            <a:endParaRPr lang="en-GB" b="1" dirty="0">
              <a:solidFill>
                <a:srgbClr val="0000FF"/>
              </a:solidFill>
            </a:endParaRPr>
          </a:p>
          <a:p>
            <a:r>
              <a:rPr lang="en-GB" dirty="0"/>
              <a:t> </a:t>
            </a:r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1371600" y="12192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3094893" y="123289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1286933" y="1337424"/>
            <a:ext cx="1385711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CONC</a:t>
            </a:r>
          </a:p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053644" y="1353823"/>
            <a:ext cx="1309511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ＭＳ Ｐゴシック" pitchFamily="34" charset="-128"/>
              </a:rPr>
              <a:t>BOUNDED</a:t>
            </a:r>
          </a:p>
          <a:p>
            <a:pPr algn="ctr"/>
            <a:r>
              <a:rPr lang="en-US" sz="1600" dirty="0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5" name="Rounded Rectangle 34"/>
          <p:cNvSpPr>
            <a:spLocks noChangeAspect="1"/>
          </p:cNvSpPr>
          <p:nvPr/>
        </p:nvSpPr>
        <p:spPr>
          <a:xfrm>
            <a:off x="4820138" y="1224424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4815796" y="1351844"/>
            <a:ext cx="1219200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t-IT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SAT/SMT</a:t>
            </a:r>
          </a:p>
          <a:p>
            <a:pPr algn="ctr"/>
            <a:r>
              <a:rPr lang="en-US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FORMULA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6553200" y="1223121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6553200" y="1357602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SOLVER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 flipV="1">
            <a:off x="6047662" y="1642111"/>
            <a:ext cx="486000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V="1">
            <a:off x="4316045" y="1642111"/>
            <a:ext cx="486000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 rot="5400000">
            <a:off x="1738200" y="2300399"/>
            <a:ext cx="486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" name="Rounded Rectangle 42"/>
          <p:cNvSpPr>
            <a:spLocks noChangeAspect="1"/>
          </p:cNvSpPr>
          <p:nvPr/>
        </p:nvSpPr>
        <p:spPr>
          <a:xfrm>
            <a:off x="1371600" y="256257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1295400" y="2686756"/>
            <a:ext cx="1371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SEQ</a:t>
            </a:r>
          </a:p>
          <a:p>
            <a:pPr algn="ctr"/>
            <a:r>
              <a:rPr lang="en-US" sz="1600" dirty="0" smtClean="0"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/>
          </a:p>
        </p:txBody>
      </p:sp>
      <p:sp>
        <p:nvSpPr>
          <p:cNvPr id="59" name="Rounded Rectangle 58"/>
          <p:cNvSpPr>
            <a:spLocks noChangeAspect="1"/>
          </p:cNvSpPr>
          <p:nvPr/>
        </p:nvSpPr>
        <p:spPr>
          <a:xfrm>
            <a:off x="3110089" y="256257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110089" y="2700697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SEQ TOOL</a:t>
            </a:r>
            <a:endParaRPr lang="en-US" sz="1600" dirty="0"/>
          </a:p>
        </p:txBody>
      </p:sp>
      <p:pic>
        <p:nvPicPr>
          <p:cNvPr id="61" name="Picture 60" descr="dT6bRMAT9.png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33" y="1648178"/>
            <a:ext cx="381000" cy="381000"/>
          </a:xfrm>
          <a:prstGeom prst="rect">
            <a:avLst/>
          </a:prstGeom>
        </p:spPr>
      </p:pic>
      <p:pic>
        <p:nvPicPr>
          <p:cNvPr id="63" name="Picture 62" descr="dT6bRMAT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22" y="2991556"/>
            <a:ext cx="381000" cy="381000"/>
          </a:xfrm>
          <a:prstGeom prst="rect">
            <a:avLst/>
          </a:prstGeom>
        </p:spPr>
      </p:pic>
      <p:sp>
        <p:nvSpPr>
          <p:cNvPr id="66" name="Line 9"/>
          <p:cNvSpPr>
            <a:spLocks noChangeShapeType="1"/>
          </p:cNvSpPr>
          <p:nvPr/>
        </p:nvSpPr>
        <p:spPr bwMode="auto">
          <a:xfrm flipV="1">
            <a:off x="2590800" y="2957689"/>
            <a:ext cx="486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014530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Line 9"/>
          <p:cNvSpPr>
            <a:spLocks noChangeShapeType="1"/>
          </p:cNvSpPr>
          <p:nvPr/>
        </p:nvSpPr>
        <p:spPr bwMode="auto">
          <a:xfrm flipV="1">
            <a:off x="2590800" y="1628422"/>
            <a:ext cx="486000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73" name="Rectangle 72"/>
          <p:cNvSpPr/>
          <p:nvPr/>
        </p:nvSpPr>
        <p:spPr>
          <a:xfrm>
            <a:off x="609600" y="1066800"/>
            <a:ext cx="2133600" cy="25146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/>
          <p:cNvSpPr txBox="1"/>
          <p:nvPr/>
        </p:nvSpPr>
        <p:spPr>
          <a:xfrm rot="16200000">
            <a:off x="-218300" y="2047101"/>
            <a:ext cx="2362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b="1" dirty="0" smtClean="0">
                <a:latin typeface="Arial" pitchFamily="34" charset="0"/>
                <a:ea typeface="ＭＳ Ｐゴシック" pitchFamily="34" charset="-128"/>
              </a:rPr>
              <a:t>SEQUENTIALIZATION</a:t>
            </a:r>
          </a:p>
          <a:p>
            <a:pPr algn="ctr"/>
            <a:r>
              <a:rPr lang="en-US" sz="1400" dirty="0" smtClean="0">
                <a:latin typeface="Arial" pitchFamily="34" charset="0"/>
                <a:ea typeface="ＭＳ Ｐゴシック" pitchFamily="34" charset="-128"/>
              </a:rPr>
              <a:t>(code-to-code translation)</a:t>
            </a:r>
            <a:endParaRPr lang="en-US" sz="1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00378" y="3960000"/>
            <a:ext cx="87630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/>
              <a:t>tools              </a:t>
            </a:r>
            <a:r>
              <a:rPr lang="en-US" sz="2000" dirty="0" smtClean="0"/>
              <a:t>(</a:t>
            </a:r>
            <a:r>
              <a:rPr lang="en-GB" sz="2000" dirty="0"/>
              <a:t>Implementations of variants of </a:t>
            </a:r>
            <a:r>
              <a:rPr lang="en-GB" sz="2000" dirty="0" err="1" smtClean="0"/>
              <a:t>Lal</a:t>
            </a:r>
            <a:r>
              <a:rPr lang="en-GB" sz="2000" dirty="0" smtClean="0"/>
              <a:t>/Reps schema</a:t>
            </a:r>
            <a:r>
              <a:rPr lang="en-US" sz="2000" dirty="0" smtClean="0"/>
              <a:t>) </a:t>
            </a:r>
          </a:p>
          <a:p>
            <a:pPr lvl="1"/>
            <a:endParaRPr lang="it-IT" altLang="it-IT" sz="2000" dirty="0" smtClean="0"/>
          </a:p>
          <a:p>
            <a:pPr marL="1200150" lvl="2" indent="-285750">
              <a:buFont typeface="Arial"/>
              <a:buChar char="•"/>
              <a:defRPr/>
            </a:pPr>
            <a:r>
              <a:rPr lang="it-IT" altLang="it-IT" dirty="0" smtClean="0"/>
              <a:t>Corral</a:t>
            </a:r>
            <a:r>
              <a:rPr lang="it-IT" altLang="it-IT" sz="1600" dirty="0" smtClean="0"/>
              <a:t>		                                        </a:t>
            </a:r>
            <a:r>
              <a:rPr lang="it-IT" altLang="it-IT" sz="1600" b="1" dirty="0" smtClean="0"/>
              <a:t>           </a:t>
            </a:r>
            <a:r>
              <a:rPr lang="it-IT" altLang="it-IT" sz="1600" b="1" dirty="0" smtClean="0">
                <a:solidFill>
                  <a:srgbClr val="0000FF"/>
                </a:solidFill>
              </a:rPr>
              <a:t>[ Lal, Qadeer, Lahiri – CAV’12 ]</a:t>
            </a:r>
            <a:endParaRPr lang="it-IT" altLang="it-IT" sz="1600" b="1" dirty="0">
              <a:solidFill>
                <a:srgbClr val="0000FF"/>
              </a:solidFill>
            </a:endParaRPr>
          </a:p>
          <a:p>
            <a:pPr marL="1200150" lvl="2" indent="-285750">
              <a:buFont typeface="Arial"/>
              <a:buChar char="•"/>
              <a:defRPr/>
            </a:pPr>
            <a:r>
              <a:rPr lang="it-IT" altLang="it-IT" dirty="0" smtClean="0"/>
              <a:t>CSeq</a:t>
            </a:r>
            <a:r>
              <a:rPr lang="it-IT" altLang="it-IT" sz="1600" dirty="0"/>
              <a:t>	</a:t>
            </a:r>
            <a:r>
              <a:rPr lang="it-IT" altLang="it-IT" sz="1600" dirty="0" smtClean="0"/>
              <a:t>	                                        </a:t>
            </a:r>
            <a:r>
              <a:rPr lang="it-IT" altLang="it-IT" sz="1600" b="1" dirty="0" smtClean="0"/>
              <a:t> </a:t>
            </a:r>
            <a:r>
              <a:rPr lang="it-IT" altLang="it-IT" sz="1600" b="1" dirty="0" smtClean="0">
                <a:solidFill>
                  <a:srgbClr val="0000FF"/>
                </a:solidFill>
              </a:rPr>
              <a:t>[ Fischer, Inverso, Parlato – ASE’13 ]</a:t>
            </a:r>
          </a:p>
          <a:p>
            <a:pPr marL="1200150" lvl="2" indent="-285750">
              <a:buFont typeface="Arial"/>
              <a:buChar char="•"/>
              <a:defRPr/>
            </a:pPr>
            <a:r>
              <a:rPr lang="en-GB" dirty="0" err="1" smtClean="0"/>
              <a:t>Rek</a:t>
            </a:r>
            <a:r>
              <a:rPr lang="en-GB" sz="1600" dirty="0"/>
              <a:t>	</a:t>
            </a:r>
            <a:r>
              <a:rPr lang="en-GB" sz="1600" dirty="0" smtClean="0"/>
              <a:t>	                              </a:t>
            </a:r>
            <a:r>
              <a:rPr lang="en-GB" sz="1600" b="1" dirty="0" smtClean="0">
                <a:solidFill>
                  <a:srgbClr val="0000FF"/>
                </a:solidFill>
              </a:rPr>
              <a:t>[ </a:t>
            </a:r>
            <a:r>
              <a:rPr lang="en-GB" sz="1600" b="1" dirty="0" err="1" smtClean="0">
                <a:solidFill>
                  <a:srgbClr val="0000FF"/>
                </a:solidFill>
              </a:rPr>
              <a:t>Chaki</a:t>
            </a:r>
            <a:r>
              <a:rPr lang="en-GB" sz="1600" b="1" dirty="0" smtClean="0">
                <a:solidFill>
                  <a:srgbClr val="0000FF"/>
                </a:solidFill>
              </a:rPr>
              <a:t>, </a:t>
            </a:r>
            <a:r>
              <a:rPr lang="en-GB" sz="1600" b="1" dirty="0" err="1" smtClean="0">
                <a:solidFill>
                  <a:srgbClr val="0000FF"/>
                </a:solidFill>
              </a:rPr>
              <a:t>Gurfinkel</a:t>
            </a:r>
            <a:r>
              <a:rPr lang="en-GB" sz="1600" b="1" dirty="0" smtClean="0">
                <a:solidFill>
                  <a:srgbClr val="0000FF"/>
                </a:solidFill>
              </a:rPr>
              <a:t>, </a:t>
            </a:r>
            <a:r>
              <a:rPr lang="en-GB" sz="1600" b="1" dirty="0" err="1" smtClean="0">
                <a:solidFill>
                  <a:srgbClr val="0000FF"/>
                </a:solidFill>
              </a:rPr>
              <a:t>Strichman</a:t>
            </a:r>
            <a:r>
              <a:rPr lang="en-GB" sz="1600" b="1" dirty="0" smtClean="0">
                <a:solidFill>
                  <a:srgbClr val="0000FF"/>
                </a:solidFill>
              </a:rPr>
              <a:t> – FMCAD’11 ]</a:t>
            </a:r>
          </a:p>
          <a:p>
            <a:pPr marL="1200150" lvl="2" indent="-285750">
              <a:buFont typeface="Arial"/>
              <a:buChar char="•"/>
            </a:pPr>
            <a:r>
              <a:rPr lang="it-IT" altLang="it-IT" dirty="0" smtClean="0"/>
              <a:t>STORM</a:t>
            </a:r>
            <a:r>
              <a:rPr lang="it-IT" altLang="it-IT" sz="1600" dirty="0" smtClean="0"/>
              <a:t>	                                           </a:t>
            </a:r>
            <a:r>
              <a:rPr lang="it-IT" altLang="it-IT" sz="1600" b="1" dirty="0" smtClean="0">
                <a:solidFill>
                  <a:srgbClr val="0000FF"/>
                </a:solidFill>
              </a:rPr>
              <a:t>[ Lahiri</a:t>
            </a:r>
            <a:r>
              <a:rPr lang="it-IT" altLang="it-IT" sz="1600" b="1" dirty="0">
                <a:solidFill>
                  <a:srgbClr val="0000FF"/>
                </a:solidFill>
              </a:rPr>
              <a:t>,Qadeer,Rakamaric </a:t>
            </a:r>
            <a:r>
              <a:rPr lang="it-IT" altLang="it-IT" sz="1600" b="1" dirty="0" smtClean="0">
                <a:solidFill>
                  <a:srgbClr val="0000FF"/>
                </a:solidFill>
              </a:rPr>
              <a:t>CAV’09 ]</a:t>
            </a:r>
            <a:endParaRPr lang="it-IT" altLang="it-IT" sz="1600" b="1" dirty="0">
              <a:solidFill>
                <a:srgbClr val="0000FF"/>
              </a:solidFill>
            </a:endParaRPr>
          </a:p>
        </p:txBody>
      </p:sp>
      <p:sp>
        <p:nvSpPr>
          <p:cNvPr id="31" name="Rounded Rectangle 30"/>
          <p:cNvSpPr>
            <a:spLocks noChangeAspect="1"/>
          </p:cNvSpPr>
          <p:nvPr/>
        </p:nvSpPr>
        <p:spPr>
          <a:xfrm>
            <a:off x="1371600" y="12192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3094893" y="123289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1286933" y="1337424"/>
            <a:ext cx="1385711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CONC</a:t>
            </a:r>
          </a:p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/>
          </a:p>
        </p:txBody>
      </p:sp>
      <p:sp>
        <p:nvSpPr>
          <p:cNvPr id="34" name="TextBox 33"/>
          <p:cNvSpPr txBox="1"/>
          <p:nvPr/>
        </p:nvSpPr>
        <p:spPr>
          <a:xfrm>
            <a:off x="3053644" y="1353823"/>
            <a:ext cx="1309511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BOUNDED</a:t>
            </a:r>
          </a:p>
          <a:p>
            <a:pPr algn="ctr"/>
            <a:r>
              <a:rPr lang="en-US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5" name="Rounded Rectangle 34"/>
          <p:cNvSpPr>
            <a:spLocks noChangeAspect="1"/>
          </p:cNvSpPr>
          <p:nvPr/>
        </p:nvSpPr>
        <p:spPr>
          <a:xfrm>
            <a:off x="4820138" y="1224424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extBox 35"/>
          <p:cNvSpPr txBox="1"/>
          <p:nvPr/>
        </p:nvSpPr>
        <p:spPr>
          <a:xfrm>
            <a:off x="4815796" y="1351844"/>
            <a:ext cx="1219200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t-IT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SAT/SMT</a:t>
            </a:r>
          </a:p>
          <a:p>
            <a:pPr algn="ctr"/>
            <a:r>
              <a:rPr lang="en-US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FORMULA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7" name="Rounded Rectangle 36"/>
          <p:cNvSpPr>
            <a:spLocks noChangeAspect="1"/>
          </p:cNvSpPr>
          <p:nvPr/>
        </p:nvSpPr>
        <p:spPr>
          <a:xfrm>
            <a:off x="6553200" y="1223121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/>
          <p:cNvSpPr txBox="1"/>
          <p:nvPr/>
        </p:nvSpPr>
        <p:spPr>
          <a:xfrm>
            <a:off x="6553200" y="1357602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SOLVER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 flipV="1">
            <a:off x="6047662" y="1642111"/>
            <a:ext cx="486000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0" name="Line 9"/>
          <p:cNvSpPr>
            <a:spLocks noChangeShapeType="1"/>
          </p:cNvSpPr>
          <p:nvPr/>
        </p:nvSpPr>
        <p:spPr bwMode="auto">
          <a:xfrm flipV="1">
            <a:off x="4316045" y="1642111"/>
            <a:ext cx="486000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1" name="Line 9"/>
          <p:cNvSpPr>
            <a:spLocks noChangeShapeType="1"/>
          </p:cNvSpPr>
          <p:nvPr/>
        </p:nvSpPr>
        <p:spPr bwMode="auto">
          <a:xfrm rot="5400000">
            <a:off x="1738200" y="2300399"/>
            <a:ext cx="486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43" name="Rounded Rectangle 42"/>
          <p:cNvSpPr>
            <a:spLocks noChangeAspect="1"/>
          </p:cNvSpPr>
          <p:nvPr/>
        </p:nvSpPr>
        <p:spPr>
          <a:xfrm>
            <a:off x="1371600" y="256257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TextBox 47"/>
          <p:cNvSpPr txBox="1"/>
          <p:nvPr/>
        </p:nvSpPr>
        <p:spPr>
          <a:xfrm>
            <a:off x="1295400" y="2686756"/>
            <a:ext cx="1371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SEQ</a:t>
            </a:r>
          </a:p>
          <a:p>
            <a:pPr algn="ctr"/>
            <a:r>
              <a:rPr lang="en-US" sz="1600" dirty="0" smtClean="0"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/>
          </a:p>
        </p:txBody>
      </p:sp>
      <p:sp>
        <p:nvSpPr>
          <p:cNvPr id="59" name="Rounded Rectangle 58"/>
          <p:cNvSpPr>
            <a:spLocks noChangeAspect="1"/>
          </p:cNvSpPr>
          <p:nvPr/>
        </p:nvSpPr>
        <p:spPr>
          <a:xfrm>
            <a:off x="3110089" y="256257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TextBox 59"/>
          <p:cNvSpPr txBox="1"/>
          <p:nvPr/>
        </p:nvSpPr>
        <p:spPr>
          <a:xfrm>
            <a:off x="3110089" y="2700697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SEQ TOOL</a:t>
            </a:r>
            <a:endParaRPr lang="en-US" sz="1600" dirty="0"/>
          </a:p>
        </p:txBody>
      </p:sp>
      <p:pic>
        <p:nvPicPr>
          <p:cNvPr id="61" name="Picture 60" descr="dT6bRMAT9.png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33" y="1648178"/>
            <a:ext cx="381000" cy="381000"/>
          </a:xfrm>
          <a:prstGeom prst="rect">
            <a:avLst/>
          </a:prstGeom>
        </p:spPr>
      </p:pic>
      <p:pic>
        <p:nvPicPr>
          <p:cNvPr id="63" name="Picture 62" descr="dT6bRMAT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22" y="2991556"/>
            <a:ext cx="381000" cy="381000"/>
          </a:xfrm>
          <a:prstGeom prst="rect">
            <a:avLst/>
          </a:prstGeom>
        </p:spPr>
      </p:pic>
      <p:sp>
        <p:nvSpPr>
          <p:cNvPr id="66" name="Line 9"/>
          <p:cNvSpPr>
            <a:spLocks noChangeShapeType="1"/>
          </p:cNvSpPr>
          <p:nvPr/>
        </p:nvSpPr>
        <p:spPr bwMode="auto">
          <a:xfrm flipV="1">
            <a:off x="2590800" y="2957689"/>
            <a:ext cx="486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25" name="Rectangle 24"/>
          <p:cNvSpPr/>
          <p:nvPr/>
        </p:nvSpPr>
        <p:spPr>
          <a:xfrm>
            <a:off x="352778" y="5956518"/>
            <a:ext cx="8763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000" b="1" dirty="0" smtClean="0"/>
              <a:t>                                                                                               BMC based</a:t>
            </a:r>
            <a:endParaRPr lang="it-IT" altLang="it-IT" sz="16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1822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Line 9"/>
          <p:cNvSpPr>
            <a:spLocks noChangeShapeType="1"/>
          </p:cNvSpPr>
          <p:nvPr/>
        </p:nvSpPr>
        <p:spPr bwMode="auto">
          <a:xfrm flipV="1">
            <a:off x="2590800" y="1628422"/>
            <a:ext cx="486000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" name="Rectangle 2"/>
          <p:cNvSpPr/>
          <p:nvPr/>
        </p:nvSpPr>
        <p:spPr>
          <a:xfrm>
            <a:off x="609600" y="1066800"/>
            <a:ext cx="2133600" cy="2514600"/>
          </a:xfrm>
          <a:prstGeom prst="rect">
            <a:avLst/>
          </a:prstGeom>
          <a:solidFill>
            <a:schemeClr val="bg1">
              <a:lumMod val="75000"/>
            </a:schemeClr>
          </a:solidFill>
          <a:ln w="254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ounded Rectangle 46"/>
          <p:cNvSpPr>
            <a:spLocks noChangeAspect="1"/>
          </p:cNvSpPr>
          <p:nvPr/>
        </p:nvSpPr>
        <p:spPr>
          <a:xfrm>
            <a:off x="1371600" y="121920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ounded Rectangle 47"/>
          <p:cNvSpPr>
            <a:spLocks noChangeAspect="1"/>
          </p:cNvSpPr>
          <p:nvPr/>
        </p:nvSpPr>
        <p:spPr>
          <a:xfrm>
            <a:off x="3094893" y="1232890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Sequentialization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228600" y="3657600"/>
            <a:ext cx="873477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2" indent="-285750">
              <a:buFont typeface="Arial"/>
              <a:buChar char="•"/>
            </a:pPr>
            <a:endParaRPr lang="en-US" sz="2400" dirty="0" smtClean="0"/>
          </a:p>
          <a:p>
            <a:pPr marL="1200150" lvl="2" indent="-285750">
              <a:buFont typeface="Arial"/>
              <a:buChar char="•"/>
            </a:pPr>
            <a:endParaRPr lang="en-US" sz="2400" dirty="0"/>
          </a:p>
          <a:p>
            <a:pPr marL="1200150" lvl="2" indent="-285750">
              <a:buFont typeface="Arial"/>
              <a:buChar char="•"/>
            </a:pPr>
            <a:endParaRPr lang="en-US" sz="2400" dirty="0"/>
          </a:p>
          <a:p>
            <a:r>
              <a:rPr lang="en-US" sz="2400" b="1" dirty="0" smtClean="0">
                <a:solidFill>
                  <a:srgbClr val="000000"/>
                </a:solidFill>
              </a:rPr>
              <a:t>       what we propose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                      new </a:t>
            </a:r>
            <a:r>
              <a:rPr lang="en-US" sz="2400" b="1" dirty="0" err="1" smtClean="0">
                <a:solidFill>
                  <a:srgbClr val="FF0000"/>
                </a:solidFill>
              </a:rPr>
              <a:t>sequentialization</a:t>
            </a:r>
            <a:r>
              <a:rPr lang="en-US" sz="2400" b="1" dirty="0" smtClean="0">
                <a:solidFill>
                  <a:srgbClr val="FF0000"/>
                </a:solidFill>
              </a:rPr>
              <a:t> targeting BMC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                               efficient  +  surprisingly simple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286933" y="1337424"/>
            <a:ext cx="1385711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CONC</a:t>
            </a:r>
          </a:p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/>
          </a:p>
        </p:txBody>
      </p:sp>
      <p:sp>
        <p:nvSpPr>
          <p:cNvPr id="31" name="TextBox 30"/>
          <p:cNvSpPr txBox="1"/>
          <p:nvPr/>
        </p:nvSpPr>
        <p:spPr>
          <a:xfrm>
            <a:off x="3053644" y="1353823"/>
            <a:ext cx="1309511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BOUNDED</a:t>
            </a:r>
          </a:p>
          <a:p>
            <a:pPr algn="ctr"/>
            <a:r>
              <a:rPr lang="en-US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2" name="Rounded Rectangle 31"/>
          <p:cNvSpPr>
            <a:spLocks noChangeAspect="1"/>
          </p:cNvSpPr>
          <p:nvPr/>
        </p:nvSpPr>
        <p:spPr>
          <a:xfrm>
            <a:off x="4820138" y="1224424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/>
          <p:cNvSpPr txBox="1"/>
          <p:nvPr/>
        </p:nvSpPr>
        <p:spPr>
          <a:xfrm>
            <a:off x="4815796" y="1351844"/>
            <a:ext cx="1219200" cy="58477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it-IT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SAT/SMT</a:t>
            </a:r>
          </a:p>
          <a:p>
            <a:pPr algn="ctr"/>
            <a:r>
              <a:rPr lang="en-US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FORMULA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4" name="Rounded Rectangle 33"/>
          <p:cNvSpPr>
            <a:spLocks noChangeAspect="1"/>
          </p:cNvSpPr>
          <p:nvPr/>
        </p:nvSpPr>
        <p:spPr>
          <a:xfrm>
            <a:off x="6553200" y="1223121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bg1">
                <a:lumMod val="50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6553200" y="1357602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 smtClean="0">
                <a:solidFill>
                  <a:srgbClr val="7F7F7F"/>
                </a:solidFill>
                <a:latin typeface="Arial" pitchFamily="34" charset="0"/>
                <a:ea typeface="ＭＳ Ｐゴシック" pitchFamily="34" charset="-128"/>
              </a:rPr>
              <a:t>SOLVER</a:t>
            </a:r>
            <a:endParaRPr lang="en-US" sz="1600" dirty="0">
              <a:solidFill>
                <a:srgbClr val="7F7F7F"/>
              </a:solidFill>
            </a:endParaRPr>
          </a:p>
        </p:txBody>
      </p:sp>
      <p:sp>
        <p:nvSpPr>
          <p:cNvPr id="37" name="Line 9"/>
          <p:cNvSpPr>
            <a:spLocks noChangeShapeType="1"/>
          </p:cNvSpPr>
          <p:nvPr/>
        </p:nvSpPr>
        <p:spPr bwMode="auto">
          <a:xfrm flipV="1">
            <a:off x="6047662" y="1642111"/>
            <a:ext cx="486000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 flipV="1">
            <a:off x="4316045" y="1642111"/>
            <a:ext cx="486000" cy="0"/>
          </a:xfrm>
          <a:prstGeom prst="line">
            <a:avLst/>
          </a:prstGeom>
          <a:noFill/>
          <a:ln w="28575" cmpd="sng">
            <a:solidFill>
              <a:schemeClr val="bg1">
                <a:lumMod val="50000"/>
              </a:schemeClr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2" name="Line 9"/>
          <p:cNvSpPr>
            <a:spLocks noChangeShapeType="1"/>
          </p:cNvSpPr>
          <p:nvPr/>
        </p:nvSpPr>
        <p:spPr bwMode="auto">
          <a:xfrm rot="5400000">
            <a:off x="1738200" y="2300399"/>
            <a:ext cx="486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  <p:sp>
        <p:nvSpPr>
          <p:cNvPr id="63" name="Rounded Rectangle 62"/>
          <p:cNvSpPr>
            <a:spLocks noChangeAspect="1"/>
          </p:cNvSpPr>
          <p:nvPr/>
        </p:nvSpPr>
        <p:spPr>
          <a:xfrm>
            <a:off x="1371600" y="256257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/>
          <p:cNvSpPr txBox="1"/>
          <p:nvPr/>
        </p:nvSpPr>
        <p:spPr>
          <a:xfrm>
            <a:off x="1295400" y="2686756"/>
            <a:ext cx="1371600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SEQ</a:t>
            </a:r>
          </a:p>
          <a:p>
            <a:pPr algn="ctr"/>
            <a:r>
              <a:rPr lang="en-US" sz="1600" dirty="0" smtClean="0">
                <a:latin typeface="Arial" pitchFamily="34" charset="0"/>
                <a:ea typeface="ＭＳ Ｐゴシック" pitchFamily="34" charset="-128"/>
              </a:rPr>
              <a:t>PROGRAM</a:t>
            </a:r>
            <a:endParaRPr lang="en-US" sz="1600" dirty="0"/>
          </a:p>
        </p:txBody>
      </p:sp>
      <p:sp>
        <p:nvSpPr>
          <p:cNvPr id="69" name="Rounded Rectangle 68"/>
          <p:cNvSpPr>
            <a:spLocks noChangeAspect="1"/>
          </p:cNvSpPr>
          <p:nvPr/>
        </p:nvSpPr>
        <p:spPr>
          <a:xfrm>
            <a:off x="3110089" y="2562578"/>
            <a:ext cx="1219200" cy="838200"/>
          </a:xfrm>
          <a:prstGeom prst="roundRect">
            <a:avLst/>
          </a:prstGeom>
          <a:solidFill>
            <a:schemeClr val="bg1"/>
          </a:solidFill>
          <a:ln w="25400" cap="rnd">
            <a:solidFill>
              <a:schemeClr val="tx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TextBox 71"/>
          <p:cNvSpPr txBox="1"/>
          <p:nvPr/>
        </p:nvSpPr>
        <p:spPr>
          <a:xfrm>
            <a:off x="3110089" y="2700697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dirty="0" smtClean="0">
                <a:latin typeface="Arial" pitchFamily="34" charset="0"/>
                <a:ea typeface="ＭＳ Ｐゴシック" pitchFamily="34" charset="-128"/>
              </a:rPr>
              <a:t>SEQ TOOL</a:t>
            </a:r>
            <a:endParaRPr lang="en-US" sz="1600" dirty="0"/>
          </a:p>
        </p:txBody>
      </p:sp>
      <p:pic>
        <p:nvPicPr>
          <p:cNvPr id="41" name="Picture 40" descr="dT6bRMAT9.png"/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6533" y="1648178"/>
            <a:ext cx="381000" cy="381000"/>
          </a:xfrm>
          <a:prstGeom prst="rect">
            <a:avLst/>
          </a:prstGeom>
        </p:spPr>
      </p:pic>
      <p:pic>
        <p:nvPicPr>
          <p:cNvPr id="42" name="Picture 41" descr="dT6bRMAT9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3422" y="2991556"/>
            <a:ext cx="381000" cy="381000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 rot="16200000">
            <a:off x="-218300" y="2047101"/>
            <a:ext cx="236219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it-IT" sz="1600" b="1" dirty="0" smtClean="0">
                <a:latin typeface="Arial" pitchFamily="34" charset="0"/>
                <a:ea typeface="ＭＳ Ｐゴシック" pitchFamily="34" charset="-128"/>
              </a:rPr>
              <a:t>SEQUENTIALIZATION</a:t>
            </a:r>
          </a:p>
          <a:p>
            <a:pPr algn="ctr"/>
            <a:r>
              <a:rPr lang="en-US" sz="1400" dirty="0" smtClean="0">
                <a:latin typeface="Arial" pitchFamily="34" charset="0"/>
                <a:ea typeface="ＭＳ Ｐゴシック" pitchFamily="34" charset="-128"/>
              </a:rPr>
              <a:t>(code-to-code translation)</a:t>
            </a:r>
            <a:endParaRPr lang="en-US" sz="1400" dirty="0"/>
          </a:p>
        </p:txBody>
      </p:sp>
      <p:sp>
        <p:nvSpPr>
          <p:cNvPr id="49" name="Line 9"/>
          <p:cNvSpPr>
            <a:spLocks noChangeShapeType="1"/>
          </p:cNvSpPr>
          <p:nvPr/>
        </p:nvSpPr>
        <p:spPr bwMode="auto">
          <a:xfrm flipV="1">
            <a:off x="2590800" y="2957689"/>
            <a:ext cx="4860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871328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3657600"/>
            <a:ext cx="8839200" cy="2527968"/>
          </a:xfrm>
          <a:solidFill>
            <a:schemeClr val="tx1"/>
          </a:solidFill>
          <a:ln>
            <a:noFill/>
          </a:ln>
        </p:spPr>
        <p:txBody>
          <a:bodyPr>
            <a:normAutofit/>
          </a:bodyPr>
          <a:lstStyle/>
          <a:p>
            <a:pPr marL="457200" lvl="1" indent="0" algn="ctr">
              <a:buNone/>
            </a:pPr>
            <a:endParaRPr lang="en-GB" sz="4400" b="1" dirty="0" smtClean="0">
              <a:solidFill>
                <a:srgbClr val="FFFFFF"/>
              </a:solidFill>
            </a:endParaRPr>
          </a:p>
          <a:p>
            <a:pPr marL="457200" lvl="1" indent="0" algn="ctr">
              <a:buNone/>
            </a:pPr>
            <a:r>
              <a:rPr lang="en-GB" sz="4400" b="1" dirty="0" smtClean="0">
                <a:solidFill>
                  <a:srgbClr val="FFFFFF"/>
                </a:solidFill>
              </a:rPr>
              <a:t>Lazy-</a:t>
            </a:r>
            <a:r>
              <a:rPr lang="en-GB" sz="4400" b="1" dirty="0" err="1" smtClean="0">
                <a:solidFill>
                  <a:srgbClr val="FFFFFF"/>
                </a:solidFill>
              </a:rPr>
              <a:t>CSeq</a:t>
            </a:r>
            <a:r>
              <a:rPr lang="en-GB" sz="4400" b="1" dirty="0" smtClean="0">
                <a:solidFill>
                  <a:srgbClr val="FFFFFF"/>
                </a:solidFill>
              </a:rPr>
              <a:t>: Schema Overview</a:t>
            </a:r>
          </a:p>
          <a:p>
            <a:pPr marL="457200" lvl="1" indent="0" algn="ctr">
              <a:buNone/>
            </a:pPr>
            <a:r>
              <a:rPr lang="en-GB" sz="2400" b="1" dirty="0" smtClean="0">
                <a:solidFill>
                  <a:srgbClr val="FFFFFF"/>
                </a:solidFill>
              </a:rPr>
              <a:t>(new </a:t>
            </a:r>
            <a:r>
              <a:rPr lang="en-GB" sz="2400" b="1" dirty="0" err="1" smtClean="0">
                <a:solidFill>
                  <a:srgbClr val="FFFFFF"/>
                </a:solidFill>
              </a:rPr>
              <a:t>sequentialization</a:t>
            </a:r>
            <a:r>
              <a:rPr lang="en-GB" sz="2400" b="1" dirty="0" smtClean="0">
                <a:solidFill>
                  <a:srgbClr val="FFFFFF"/>
                </a:solidFill>
              </a:rPr>
              <a:t> for BMC)</a:t>
            </a:r>
          </a:p>
        </p:txBody>
      </p:sp>
    </p:spTree>
    <p:extLst>
      <p:ext uri="{BB962C8B-B14F-4D97-AF65-F5344CB8AC3E}">
        <p14:creationId xmlns:p14="http://schemas.microsoft.com/office/powerpoint/2010/main" val="392887226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53870</TotalTime>
  <Words>5802</Words>
  <Application>Microsoft Macintosh PowerPoint</Application>
  <PresentationFormat>On-screen Show (4:3)</PresentationFormat>
  <Paragraphs>1514</Paragraphs>
  <Slides>38</Slides>
  <Notes>32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Default Design</vt:lpstr>
      <vt:lpstr>PowerPoint Presentation</vt:lpstr>
      <vt:lpstr>Concurrent Programs - Reachability Problem</vt:lpstr>
      <vt:lpstr>BMC approach - Sequential C Programs</vt:lpstr>
      <vt:lpstr>BMC approach - Concurrent C Programs </vt:lpstr>
      <vt:lpstr>Sequentialization</vt:lpstr>
      <vt:lpstr>Sequentialization</vt:lpstr>
      <vt:lpstr>Sequentialization</vt:lpstr>
      <vt:lpstr>Sequentialization</vt:lpstr>
      <vt:lpstr>PowerPoint Presentation</vt:lpstr>
      <vt:lpstr>Lazy-CSeq Approach</vt:lpstr>
      <vt:lpstr>Bounded Concurrent Programs</vt:lpstr>
      <vt:lpstr>Round Robin Schedule</vt:lpstr>
      <vt:lpstr>Schema Overview</vt:lpstr>
      <vt:lpstr>Naïve Lazy Sequentialization:    CROSS PRODUCT SIMULATION</vt:lpstr>
      <vt:lpstr>Naïve Lazy Sequentialization:    CROSS PRODUCT SIMULATION</vt:lpstr>
      <vt:lpstr>Naïve Lazy Sequentialization:    CROSS PRODUCT SIMULATION</vt:lpstr>
      <vt:lpstr>Naïve Lazy Sequentialization:    CROSS PRODUCT SIMULATION</vt:lpstr>
      <vt:lpstr>Naïve Lazy Sequentialization:    CROSS PRODUCT SIMULATION</vt:lpstr>
      <vt:lpstr>Naïve Lazy Sequentialization:    CROSS PRODUCT SIMULATION</vt:lpstr>
      <vt:lpstr>Naïve Lazy Sequentialization:    CROSS PRODUCT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Individual Threads Sequentialization</vt:lpstr>
      <vt:lpstr>Individual Threads Sequentialization</vt:lpstr>
      <vt:lpstr>PowerPoint Presentation</vt:lpstr>
      <vt:lpstr>Tool: CSeq</vt:lpstr>
      <vt:lpstr>Evaluation: bug-hunting SVCOMP’14, Concurrency (UNSAFE instances)</vt:lpstr>
      <vt:lpstr>PowerPoint Presentation</vt:lpstr>
      <vt:lpstr>PowerPoint Presentation</vt:lpstr>
      <vt:lpstr>Conclusions / Future Work</vt:lpstr>
      <vt:lpstr>PowerPoint Presentation</vt:lpstr>
      <vt:lpstr>Evaluation: state space coverage</vt:lpstr>
      <vt:lpstr>Evaluation: formula size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Julian Field</cp:lastModifiedBy>
  <cp:revision>5640</cp:revision>
  <cp:lastPrinted>2014-07-21T23:21:41Z</cp:lastPrinted>
  <dcterms:created xsi:type="dcterms:W3CDTF">2006-08-16T00:00:00Z</dcterms:created>
  <dcterms:modified xsi:type="dcterms:W3CDTF">2014-07-22T08:09:59Z</dcterms:modified>
</cp:coreProperties>
</file>