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36B8114-5301-4B51-8F04-20CBF17556D4}">
  <a:tblStyle styleName="Table_0" styleId="{936B8114-5301-4B51-8F04-20CBF17556D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8CDE0BE3-E84F-4A40-9865-E5330C2EF11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VAC is a verifier of administrative role-based access control policies.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This is a joint work with Anna Lisa Ferrara, from University of Bristol, Madhu from University of Illinois, and my PhD supervisor Gennaro Parlato from University of Southampton.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The pruning module implements a heuristic </a:t>
            </a:r>
            <a:r>
              <a:rPr lang="en-GB">
                <a:solidFill>
                  <a:schemeClr val="dk1"/>
                </a:solidFill>
              </a:rPr>
              <a:t>presented in a recent TACAS paper </a:t>
            </a:r>
            <a:r>
              <a:rPr lang="en-GB"/>
              <a:t>that aims at reducing the state space, by removing redundant roles, rules, and users.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This is one of the most important component of VAC for scalability.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After pruning, we transform the policy into a “program” that non-deterministically simulates the system behaviours.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This allows us to reuse off-the-shelf tools for the analysis.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have implemented an abstract transformer proposed in a CSF paper by Ferrara et al, that translates the policy into integer program that abstractly simulates the system, and then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we use Interproc </a:t>
            </a:r>
            <a:r>
              <a:rPr lang="en-GB">
                <a:solidFill>
                  <a:schemeClr val="dk1"/>
                </a:solidFill>
              </a:rPr>
              <a:t>(with box domain) </a:t>
            </a:r>
            <a:r>
              <a:rPr lang="en-GB"/>
              <a:t>to analyze it.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Since this approach is based on over-approximation, we can use it only to prove  absence of security breaches.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also have a transformer from the policy to a program that precisely simulates the system.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This translation is based on a fundamental theorem that shows that it is sufficient to track at most k users where k is the number of administrative roles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We can then translate the obtained program into Horn clauses, or Boolean programs or NuSMV.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We support several backends for the verification.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This approach leads to complete analysis.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The same program can be analysed using a Bounded model checking tool, and we support CBMC.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If CBMC finds a counterexample, we also have a module that converts the CBMC counterexample to the counterexample of the original policy.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have evaluated VAC on all benchmarks that we know from the literature, which comprise policies for an Hospital, a university, a bank with several branches, and three suites of complex policies.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Here we just show the experiments on the first suite of complex policies.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Each row represents a policy. For the column we report the number of roles rules and users of the original policy and after pruning.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The table shown that the proning is very effective reducing considerably the state space. And this is true for all experiments we have done.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This allows to analyze all benchmarks in less than 2 seconds.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1" name="Shape 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So to conclude, I have presented Vac, an automatic and efficient tool for verifying role reachability problem of administrative RBAC systems.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The main components of Vac are a pruning module which is essential for scalability, and a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policy-to-program translation module that reduces the role-reachability problem to program verification problems.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VAC supports many backends for the analysis.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Furthermore, it can provide counterexamples.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Among the state-of-the-art tools for the analysis of administrative RBAC systems.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Vac is the only tool that can provide: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 (1) complete analysis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 (2) counterexample generation, and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 (3) scalable analysis on large policies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VAC is available online, you can find benchmarks, experiments on the website.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You can also download the source code or static version of VAC.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6" name="Shape 5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Thank you for your attention.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Q&amp;A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Why the policies need to be correct by design?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How the administrator do not handle their job?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Why monitoring lead to denial of service attacks?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Can you show me how to rephrase security properties to role reachability?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Can you show me what is the application of administrative RBAC policies?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role based access control (RBAC), </a:t>
            </a:r>
            <a:r>
              <a:rPr lang="en-GB"/>
              <a:t>rather than assigning permissions directly to users, users are grouped into roles and permissions are assigned to roles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such that all users of a role will have all permissions associated to that role.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feature considerably easier the access control management and it is suitable for large organizations.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Also,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RBAC has been standardized by NIST and supported by several software, such as: Microsoft SQL Servers, SELinux, and  Oracle DBMS.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An Administrative RBAC is an evolving system where a configuration describes the role membership of each user.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With a transition we can either assign or revoke a role from a user. There are two kinds of rules: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Here, an administrator that is member of admin_role can assign any user who satisfies the precondition to the role target role.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Similarly, an administrator can also revoke a role from a user.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Policies must meet certain security properties such as: availability, escalation of privileges, or separation of duties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Enforcing security requirements could be done using monitoring.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However, this can lead to denial-of-service attacks.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For example, it is not acceptable that a doctor cannot access patients’ data.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Therefore, policies must be correct by design, and verification is essential.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4196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Most of the security properties of interest can be rephrased as a role-reachability problem.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which asks whether any user can gain access to given target role using administrative RBAC rules?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problem is well known to be PSPACE-complete, and approximation techniques are required to get scalable solutions.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have developed the full-fledged tool, called  VAC (Verifier of Access Control),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that automatically solves the role-reachability problem of Administrative RBAC systems.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Here is VAC’s architecture.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SzPct val="100000"/>
              <a:defRPr sz="3000"/>
            </a:lvl1pPr>
            <a:lvl2pPr rtl="0">
              <a:spcBef>
                <a:spcPts val="480"/>
              </a:spcBef>
              <a:buSzPct val="100000"/>
              <a:defRPr sz="2400"/>
            </a:lvl2pPr>
            <a:lvl3pPr rtl="0">
              <a:spcBef>
                <a:spcPts val="480"/>
              </a:spcBef>
              <a:buSzPct val="100000"/>
              <a:defRPr sz="2400"/>
            </a:lvl3pPr>
            <a:lvl4pPr rtl="0">
              <a:spcBef>
                <a:spcPts val="360"/>
              </a:spcBef>
              <a:buSzPct val="100000"/>
              <a:defRPr sz="1800"/>
            </a:lvl4pPr>
            <a:lvl5pPr rtl="0">
              <a:spcBef>
                <a:spcPts val="360"/>
              </a:spcBef>
              <a:buSzPct val="100000"/>
              <a:defRPr sz="1800"/>
            </a:lvl5pPr>
            <a:lvl6pPr rtl="0">
              <a:spcBef>
                <a:spcPts val="360"/>
              </a:spcBef>
              <a:buSzPct val="100000"/>
              <a:defRPr sz="1800"/>
            </a:lvl6pPr>
            <a:lvl7pPr rtl="0">
              <a:spcBef>
                <a:spcPts val="360"/>
              </a:spcBef>
              <a:buSzPct val="100000"/>
              <a:defRPr sz="1800"/>
            </a:lvl7pPr>
            <a:lvl8pPr rtl="0">
              <a:spcBef>
                <a:spcPts val="360"/>
              </a:spcBef>
              <a:buSzPct val="100000"/>
              <a:defRPr sz="1800"/>
            </a:lvl8pPr>
            <a:lvl9pPr rtl="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nformatik.uni-trier.de/~ley/pers/hd/t/Tripunitara:Mahesh_V=.html" Type="http://schemas.openxmlformats.org/officeDocument/2006/relationships/hyperlink" TargetMode="External" Id="rId4"/><Relationship Target="http://users.ecs.soton.ac.uk/gp4/VAC.html" Type="http://schemas.openxmlformats.org/officeDocument/2006/relationships/hyperlink" TargetMode="External" Id="rId3"/><Relationship Target="http://www.informatik.uni-trier.de/~ley/pers/hd/r/Rinard:Martin_C=.html" Type="http://schemas.openxmlformats.org/officeDocument/2006/relationships/hyperlink" TargetMode="External" Id="rId6"/><Relationship Target="http://www.informatik.uni-trier.de/~ley/pers/hd/g/Ganesh:Vijay.html" Type="http://schemas.openxmlformats.org/officeDocument/2006/relationships/hyperlink" TargetMode="External" Id="rId5"/><Relationship Target="http://www.informatik.uni-trier.de/~ley/pers/hd/c/Chapin:Steve_J=.html" Type="http://schemas.openxmlformats.org/officeDocument/2006/relationships/hyperlink" TargetMode="External" Id="rId7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28800" x="234450"/>
            <a:ext cy="2324099" cx="8675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-GB">
                <a:solidFill>
                  <a:srgbClr val="0000FF"/>
                </a:solidFill>
              </a:rPr>
              <a:t>V</a:t>
            </a:r>
            <a:r>
              <a:rPr sz="4400" lang="en-GB">
                <a:solidFill>
                  <a:srgbClr val="0000FF"/>
                </a:solidFill>
              </a:rPr>
              <a:t>AC</a:t>
            </a:r>
            <a:r>
              <a:rPr sz="4400" lang="en-GB"/>
              <a:t> - </a:t>
            </a:r>
            <a:r>
              <a:rPr sz="3600" lang="en-GB"/>
              <a:t>Verifier of</a:t>
            </a:r>
          </a:p>
          <a:p>
            <a:pPr>
              <a:spcBef>
                <a:spcPts val="0"/>
              </a:spcBef>
              <a:buNone/>
            </a:pPr>
            <a:r>
              <a:rPr sz="3600" lang="en-GB"/>
              <a:t>Administrative Role-based Access Control Policies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3014200" x="1169400"/>
            <a:ext cy="709499" cx="275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000" lang="en-GB"/>
              <a:t>Anna Lisa Ferrara</a:t>
            </a:r>
          </a:p>
          <a:p>
            <a:pPr algn="ctr">
              <a:spcBef>
                <a:spcPts val="0"/>
              </a:spcBef>
              <a:buNone/>
            </a:pPr>
            <a:r>
              <a:rPr sz="1200" lang="en-GB"/>
              <a:t>University of Bristol, UK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3014200" x="5263225"/>
            <a:ext cy="709499" cx="275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000" lang="en-GB"/>
              <a:t>P. Madhusudan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-GB"/>
              <a:t>University of Illinois, USA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4051750" x="1917775"/>
            <a:ext cy="709499" cx="275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b="1" sz="2000" lang="en-GB"/>
              <a:t>Truc Lam Nguyen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y="4051750" x="4309400"/>
            <a:ext cy="709499" cx="275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000" lang="en-GB"/>
              <a:t>Gennaro Parlato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y="4432750" x="3076575"/>
            <a:ext cy="709499" cx="275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GB"/>
              <a:t>University of Southampton, UK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/>
        </p:nvSpPr>
        <p:spPr>
          <a:xfrm>
            <a:off y="1307700" x="4909862"/>
            <a:ext cy="2343900" cx="1191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y="2422737" x="4981750"/>
            <a:ext cy="7019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y="1384062" x="4981700"/>
            <a:ext cy="9146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y="176850" x="2205887"/>
            <a:ext cy="4789800" cx="1458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y="2011125" x="546525"/>
            <a:ext cy="804899" cx="959999"/>
          </a:xfrm>
          <a:prstGeom prst="roundRect">
            <a:avLst>
              <a:gd fmla="val 11421" name="adj"/>
            </a:avLst>
          </a:prstGeom>
          <a:noFill/>
          <a:ln w="3810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Pruning</a:t>
            </a:r>
          </a:p>
        </p:txBody>
      </p:sp>
      <p:sp>
        <p:nvSpPr>
          <p:cNvPr id="254" name="Shape 254"/>
          <p:cNvSpPr/>
          <p:nvPr/>
        </p:nvSpPr>
        <p:spPr>
          <a:xfrm>
            <a:off y="286350" x="2317475"/>
            <a:ext cy="862499" cx="1253699"/>
          </a:xfrm>
          <a:prstGeom prst="roundRect">
            <a:avLst>
              <a:gd fmla="val 919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Abstract Transformer</a:t>
            </a:r>
          </a:p>
        </p:txBody>
      </p:sp>
      <p:sp>
        <p:nvSpPr>
          <p:cNvPr id="255" name="Shape 255"/>
          <p:cNvSpPr/>
          <p:nvPr/>
        </p:nvSpPr>
        <p:spPr>
          <a:xfrm>
            <a:off y="1397900" x="2317475"/>
            <a:ext cy="2788200" cx="1253699"/>
          </a:xfrm>
          <a:prstGeom prst="roundRect">
            <a:avLst>
              <a:gd fmla="val 7544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Precise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Transformer</a:t>
            </a:r>
          </a:p>
        </p:txBody>
      </p:sp>
      <p:sp>
        <p:nvSpPr>
          <p:cNvPr id="256" name="Shape 256"/>
          <p:cNvSpPr/>
          <p:nvPr/>
        </p:nvSpPr>
        <p:spPr>
          <a:xfrm>
            <a:off y="585450" x="4976062"/>
            <a:ext cy="264300" cx="959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Interproc</a:t>
            </a:r>
          </a:p>
        </p:txBody>
      </p:sp>
      <p:sp>
        <p:nvSpPr>
          <p:cNvPr id="257" name="Shape 257"/>
          <p:cNvSpPr/>
          <p:nvPr/>
        </p:nvSpPr>
        <p:spPr>
          <a:xfrm>
            <a:off y="3787937" x="5054600"/>
            <a:ext cy="351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CBMC</a:t>
            </a:r>
          </a:p>
        </p:txBody>
      </p:sp>
      <p:sp>
        <p:nvSpPr>
          <p:cNvPr id="258" name="Shape 258"/>
          <p:cNvSpPr/>
          <p:nvPr/>
        </p:nvSpPr>
        <p:spPr>
          <a:xfrm>
            <a:off y="171761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HSF</a:t>
            </a:r>
          </a:p>
        </p:txBody>
      </p:sp>
      <p:sp>
        <p:nvSpPr>
          <p:cNvPr id="259" name="Shape 259"/>
          <p:cNvSpPr/>
          <p:nvPr/>
        </p:nvSpPr>
        <p:spPr>
          <a:xfrm>
            <a:off y="197606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Eldarica</a:t>
            </a:r>
          </a:p>
        </p:txBody>
      </p:sp>
      <p:sp>
        <p:nvSpPr>
          <p:cNvPr id="260" name="Shape 260"/>
          <p:cNvSpPr/>
          <p:nvPr/>
        </p:nvSpPr>
        <p:spPr>
          <a:xfrm>
            <a:off y="24945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Getafix</a:t>
            </a:r>
          </a:p>
        </p:txBody>
      </p:sp>
      <p:sp>
        <p:nvSpPr>
          <p:cNvPr id="261" name="Shape 261"/>
          <p:cNvSpPr/>
          <p:nvPr/>
        </p:nvSpPr>
        <p:spPr>
          <a:xfrm>
            <a:off y="3246950" x="5062250"/>
            <a:ext cy="264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NuSMV</a:t>
            </a:r>
          </a:p>
        </p:txBody>
      </p:sp>
      <p:sp>
        <p:nvSpPr>
          <p:cNvPr id="262" name="Shape 262"/>
          <p:cNvSpPr/>
          <p:nvPr/>
        </p:nvSpPr>
        <p:spPr>
          <a:xfrm>
            <a:off y="4415925" x="5001825"/>
            <a:ext cy="488099" cx="10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Counter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263" name="Shape 263"/>
          <p:cNvSpPr/>
          <p:nvPr/>
        </p:nvSpPr>
        <p:spPr>
          <a:xfrm>
            <a:off y="2791525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Moped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4525600" x="2162537"/>
            <a:ext cy="439799" cx="154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Policy-to-Program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300" lang="en-GB"/>
              <a:t>TRANSFORMER</a:t>
            </a:r>
          </a:p>
        </p:txBody>
      </p:sp>
      <p:cxnSp>
        <p:nvCxnSpPr>
          <p:cNvPr id="265" name="Shape 265"/>
          <p:cNvCxnSpPr>
            <a:stCxn id="254" idx="3"/>
            <a:endCxn id="256" idx="1"/>
          </p:cNvCxnSpPr>
          <p:nvPr/>
        </p:nvCxnSpPr>
        <p:spPr>
          <a:xfrm>
            <a:off y="717599" x="3571174"/>
            <a:ext cy="0" cx="14048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6" name="Shape 266"/>
          <p:cNvCxnSpPr>
            <a:stCxn id="253" idx="3"/>
          </p:cNvCxnSpPr>
          <p:nvPr/>
        </p:nvCxnSpPr>
        <p:spPr>
          <a:xfrm rot="10800000" flipH="1">
            <a:off y="2407874" x="1506524"/>
            <a:ext cy="5700" cx="71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7" name="Shape 267"/>
          <p:cNvCxnSpPr>
            <a:endCxn id="257" idx="1"/>
          </p:cNvCxnSpPr>
          <p:nvPr/>
        </p:nvCxnSpPr>
        <p:spPr>
          <a:xfrm>
            <a:off y="3962387" x="3570499"/>
            <a:ext cy="1199" cx="148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8" name="Shape 268"/>
          <p:cNvCxnSpPr>
            <a:endCxn id="251" idx="1"/>
          </p:cNvCxnSpPr>
          <p:nvPr/>
        </p:nvCxnSpPr>
        <p:spPr>
          <a:xfrm rot="10800000" flipH="1">
            <a:off y="1841412" x="3569299"/>
            <a:ext cy="1800" cx="141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y="2738249" x="3574200"/>
            <a:ext cy="900" cx="140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0" name="Shape 270"/>
          <p:cNvCxnSpPr>
            <a:endCxn id="261" idx="1"/>
          </p:cNvCxnSpPr>
          <p:nvPr/>
        </p:nvCxnSpPr>
        <p:spPr>
          <a:xfrm rot="10800000" flipH="1">
            <a:off y="3379100" x="3571249"/>
            <a:ext cy="1199" cx="149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y="856100" x="6577087"/>
            <a:ext cy="439799" cx="116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1667875" x="6815337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y="2815925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4450250" x="6290537"/>
            <a:ext cy="439799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 Trace</a:t>
            </a:r>
          </a:p>
        </p:txBody>
      </p:sp>
      <p:cxnSp>
        <p:nvCxnSpPr>
          <p:cNvPr id="275" name="Shape 275"/>
          <p:cNvCxnSpPr>
            <a:stCxn id="262" idx="3"/>
            <a:endCxn id="274" idx="1"/>
          </p:cNvCxnSpPr>
          <p:nvPr/>
        </p:nvCxnSpPr>
        <p:spPr>
          <a:xfrm>
            <a:off y="4659974" x="6008925"/>
            <a:ext cy="10174" cx="2816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6" name="Shape 276"/>
          <p:cNvCxnSpPr>
            <a:stCxn id="257" idx="2"/>
            <a:endCxn id="262" idx="0"/>
          </p:cNvCxnSpPr>
          <p:nvPr/>
        </p:nvCxnSpPr>
        <p:spPr>
          <a:xfrm>
            <a:off y="4139237" x="5497699"/>
            <a:ext cy="276687" cx="7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y="416287" x="37195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Integer Pgm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1549522" x="3806100"/>
            <a:ext cy="2937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Horn Pgm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3063447" x="3733225"/>
            <a:ext cy="3513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NuSMV Pgm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2430700" x="3733225"/>
            <a:ext cy="3609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Boolean Pgm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3651600" x="3872875"/>
            <a:ext cy="396300" cx="73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C Pgm</a:t>
            </a:r>
          </a:p>
        </p:txBody>
      </p:sp>
      <p:cxnSp>
        <p:nvCxnSpPr>
          <p:cNvPr id="282" name="Shape 282"/>
          <p:cNvCxnSpPr>
            <a:stCxn id="256" idx="3"/>
            <a:endCxn id="271" idx="1"/>
          </p:cNvCxnSpPr>
          <p:nvPr/>
        </p:nvCxnSpPr>
        <p:spPr>
          <a:xfrm>
            <a:off y="717600" x="5936062"/>
            <a:ext cy="358399" cx="6410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3" name="Shape 283"/>
          <p:cNvCxnSpPr>
            <a:stCxn id="256" idx="3"/>
            <a:endCxn id="284" idx="1"/>
          </p:cNvCxnSpPr>
          <p:nvPr/>
        </p:nvCxnSpPr>
        <p:spPr>
          <a:xfrm rot="10800000" flipH="1">
            <a:off y="447749" x="5936062"/>
            <a:ext cy="269850" cx="705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y="3738762" x="6456187"/>
            <a:ext cy="439799" cx="123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cxnSp>
        <p:nvCxnSpPr>
          <p:cNvPr id="286" name="Shape 286"/>
          <p:cNvCxnSpPr>
            <a:stCxn id="249" idx="3"/>
          </p:cNvCxnSpPr>
          <p:nvPr/>
        </p:nvCxnSpPr>
        <p:spPr>
          <a:xfrm>
            <a:off y="2479650" x="6100862"/>
            <a:ext cy="583800" cx="7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7" name="Shape 287"/>
          <p:cNvCxnSpPr>
            <a:stCxn id="249" idx="3"/>
            <a:endCxn id="272" idx="1"/>
          </p:cNvCxnSpPr>
          <p:nvPr/>
        </p:nvCxnSpPr>
        <p:spPr>
          <a:xfrm rot="10800000" flipH="1">
            <a:off y="1887774" x="6100862"/>
            <a:ext cy="591875" cx="714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8" name="Shape 288"/>
          <p:cNvCxnSpPr>
            <a:stCxn id="289" idx="2"/>
            <a:endCxn id="253" idx="0"/>
          </p:cNvCxnSpPr>
          <p:nvPr/>
        </p:nvCxnSpPr>
        <p:spPr>
          <a:xfrm flipH="1">
            <a:off y="1800950" x="1026524"/>
            <a:ext cy="210174" cx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y="818637" x="5836375"/>
            <a:ext cy="293700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272000" x="6003535"/>
            <a:ext cy="351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cxnSp>
        <p:nvCxnSpPr>
          <p:cNvPr id="292" name="Shape 292"/>
          <p:cNvCxnSpPr>
            <a:stCxn id="257" idx="3"/>
            <a:endCxn id="285" idx="1"/>
          </p:cNvCxnSpPr>
          <p:nvPr/>
        </p:nvCxnSpPr>
        <p:spPr>
          <a:xfrm rot="10800000" flipH="1">
            <a:off y="3958662" x="5940799"/>
            <a:ext cy="4925" cx="5153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y="227850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1440050" x="583425"/>
            <a:ext cy="360900" cx="88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Input File</a:t>
            </a:r>
          </a:p>
        </p:txBody>
      </p:sp>
      <p:sp>
        <p:nvSpPr>
          <p:cNvPr id="293" name="Shape 293"/>
          <p:cNvSpPr/>
          <p:nvPr/>
        </p:nvSpPr>
        <p:spPr>
          <a:xfrm>
            <a:off y="3124725" x="98925"/>
            <a:ext cy="1779300" cx="2008800"/>
          </a:xfrm>
          <a:prstGeom prst="wedgeRoundRectCallout">
            <a:avLst>
              <a:gd fmla="val -4981" name="adj1"/>
              <a:gd fmla="val -66230" name="adj2"/>
              <a:gd fmla="val 0" name="adj3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-GB">
                <a:solidFill>
                  <a:srgbClr val="FF0000"/>
                </a:solidFill>
              </a:rPr>
              <a:t>[Ferrara, Madhusudan, Parlato - TACAS’13]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- Remove roles 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              rules, users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- 90% policy size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             reduction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94" name="Shape 294"/>
          <p:cNvSpPr/>
          <p:nvPr/>
        </p:nvSpPr>
        <p:spPr>
          <a:xfrm>
            <a:off y="14569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µZ (Z3)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4094500" x="4976075"/>
            <a:ext cy="439799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1968875" x="6035525"/>
            <a:ext cy="264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2680525" x="6065237"/>
            <a:ext cy="360900" cx="62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y="3680177" x="5964350"/>
            <a:ext cy="249900" cx="46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/>
        </p:nvSpPr>
        <p:spPr>
          <a:xfrm>
            <a:off y="1307700" x="4909862"/>
            <a:ext cy="2343900" cx="1191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y="2422737" x="4981750"/>
            <a:ext cy="7019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y="1384062" x="4981700"/>
            <a:ext cy="9146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y="176850" x="2205887"/>
            <a:ext cy="4789800" cx="1458899"/>
          </a:xfrm>
          <a:prstGeom prst="rect">
            <a:avLst/>
          </a:prstGeom>
          <a:noFill/>
          <a:ln w="38100" cap="flat">
            <a:solidFill>
              <a:srgbClr val="0000FF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y="2011125" x="546525"/>
            <a:ext cy="804899" cx="959999"/>
          </a:xfrm>
          <a:prstGeom prst="roundRect">
            <a:avLst>
              <a:gd fmla="val 1142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Pruning</a:t>
            </a:r>
          </a:p>
        </p:txBody>
      </p:sp>
      <p:sp>
        <p:nvSpPr>
          <p:cNvPr id="308" name="Shape 308"/>
          <p:cNvSpPr/>
          <p:nvPr/>
        </p:nvSpPr>
        <p:spPr>
          <a:xfrm>
            <a:off y="286350" x="2317475"/>
            <a:ext cy="862499" cx="1253699"/>
          </a:xfrm>
          <a:prstGeom prst="roundRect">
            <a:avLst>
              <a:gd fmla="val 919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Abstract Transformer</a:t>
            </a:r>
          </a:p>
        </p:txBody>
      </p:sp>
      <p:sp>
        <p:nvSpPr>
          <p:cNvPr id="309" name="Shape 309"/>
          <p:cNvSpPr/>
          <p:nvPr/>
        </p:nvSpPr>
        <p:spPr>
          <a:xfrm>
            <a:off y="1397900" x="2317475"/>
            <a:ext cy="2788200" cx="1253699"/>
          </a:xfrm>
          <a:prstGeom prst="roundRect">
            <a:avLst>
              <a:gd fmla="val 7544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Precise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Transformer</a:t>
            </a:r>
          </a:p>
        </p:txBody>
      </p:sp>
      <p:sp>
        <p:nvSpPr>
          <p:cNvPr id="310" name="Shape 310"/>
          <p:cNvSpPr/>
          <p:nvPr/>
        </p:nvSpPr>
        <p:spPr>
          <a:xfrm>
            <a:off y="585450" x="4976062"/>
            <a:ext cy="264300" cx="959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Interproc</a:t>
            </a:r>
          </a:p>
        </p:txBody>
      </p:sp>
      <p:sp>
        <p:nvSpPr>
          <p:cNvPr id="311" name="Shape 311"/>
          <p:cNvSpPr/>
          <p:nvPr/>
        </p:nvSpPr>
        <p:spPr>
          <a:xfrm>
            <a:off y="3787937" x="5054600"/>
            <a:ext cy="351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CBMC</a:t>
            </a:r>
          </a:p>
        </p:txBody>
      </p:sp>
      <p:sp>
        <p:nvSpPr>
          <p:cNvPr id="312" name="Shape 312"/>
          <p:cNvSpPr/>
          <p:nvPr/>
        </p:nvSpPr>
        <p:spPr>
          <a:xfrm>
            <a:off y="171761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HSF</a:t>
            </a:r>
          </a:p>
        </p:txBody>
      </p:sp>
      <p:sp>
        <p:nvSpPr>
          <p:cNvPr id="313" name="Shape 313"/>
          <p:cNvSpPr/>
          <p:nvPr/>
        </p:nvSpPr>
        <p:spPr>
          <a:xfrm>
            <a:off y="197606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Eldarica</a:t>
            </a:r>
          </a:p>
        </p:txBody>
      </p:sp>
      <p:sp>
        <p:nvSpPr>
          <p:cNvPr id="314" name="Shape 314"/>
          <p:cNvSpPr/>
          <p:nvPr/>
        </p:nvSpPr>
        <p:spPr>
          <a:xfrm>
            <a:off y="24945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Getafix</a:t>
            </a:r>
          </a:p>
        </p:txBody>
      </p:sp>
      <p:sp>
        <p:nvSpPr>
          <p:cNvPr id="315" name="Shape 315"/>
          <p:cNvSpPr/>
          <p:nvPr/>
        </p:nvSpPr>
        <p:spPr>
          <a:xfrm>
            <a:off y="3246950" x="5062250"/>
            <a:ext cy="264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NuSMV</a:t>
            </a:r>
          </a:p>
        </p:txBody>
      </p:sp>
      <p:sp>
        <p:nvSpPr>
          <p:cNvPr id="316" name="Shape 316"/>
          <p:cNvSpPr/>
          <p:nvPr/>
        </p:nvSpPr>
        <p:spPr>
          <a:xfrm>
            <a:off y="4415925" x="5001825"/>
            <a:ext cy="488099" cx="10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Counter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317" name="Shape 317"/>
          <p:cNvSpPr/>
          <p:nvPr/>
        </p:nvSpPr>
        <p:spPr>
          <a:xfrm>
            <a:off y="2791525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Moped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4525600" x="2162537"/>
            <a:ext cy="439799" cx="154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>
                <a:solidFill>
                  <a:srgbClr val="0000FF"/>
                </a:solidFill>
              </a:rPr>
              <a:t>Policy-to-Program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300" lang="en-GB">
                <a:solidFill>
                  <a:srgbClr val="0000FF"/>
                </a:solidFill>
              </a:rPr>
              <a:t>TRANSFORMER</a:t>
            </a:r>
          </a:p>
        </p:txBody>
      </p:sp>
      <p:cxnSp>
        <p:nvCxnSpPr>
          <p:cNvPr id="319" name="Shape 319"/>
          <p:cNvCxnSpPr>
            <a:stCxn id="308" idx="3"/>
            <a:endCxn id="310" idx="1"/>
          </p:cNvCxnSpPr>
          <p:nvPr/>
        </p:nvCxnSpPr>
        <p:spPr>
          <a:xfrm>
            <a:off y="717599" x="3571174"/>
            <a:ext cy="0" cx="14048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0" name="Shape 320"/>
          <p:cNvCxnSpPr>
            <a:endCxn id="311" idx="1"/>
          </p:cNvCxnSpPr>
          <p:nvPr/>
        </p:nvCxnSpPr>
        <p:spPr>
          <a:xfrm>
            <a:off y="3962387" x="3570499"/>
            <a:ext cy="1199" cx="148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1" name="Shape 321"/>
          <p:cNvCxnSpPr>
            <a:endCxn id="305" idx="1"/>
          </p:cNvCxnSpPr>
          <p:nvPr/>
        </p:nvCxnSpPr>
        <p:spPr>
          <a:xfrm rot="10800000" flipH="1">
            <a:off y="1841412" x="3569299"/>
            <a:ext cy="1800" cx="141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2" name="Shape 322"/>
          <p:cNvCxnSpPr/>
          <p:nvPr/>
        </p:nvCxnSpPr>
        <p:spPr>
          <a:xfrm rot="10800000" flipH="1">
            <a:off y="2738249" x="3574200"/>
            <a:ext cy="900" cx="140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3" name="Shape 323"/>
          <p:cNvCxnSpPr>
            <a:endCxn id="315" idx="1"/>
          </p:cNvCxnSpPr>
          <p:nvPr/>
        </p:nvCxnSpPr>
        <p:spPr>
          <a:xfrm rot="10800000" flipH="1">
            <a:off y="3379100" x="3571249"/>
            <a:ext cy="1199" cx="149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24" name="Shape 324"/>
          <p:cNvSpPr txBox="1"/>
          <p:nvPr/>
        </p:nvSpPr>
        <p:spPr>
          <a:xfrm>
            <a:off y="856100" x="6577087"/>
            <a:ext cy="439799" cx="116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y="1667875" x="6815337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y="2815925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y="4450250" x="6290537"/>
            <a:ext cy="439799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 Trace</a:t>
            </a:r>
          </a:p>
        </p:txBody>
      </p:sp>
      <p:cxnSp>
        <p:nvCxnSpPr>
          <p:cNvPr id="328" name="Shape 328"/>
          <p:cNvCxnSpPr>
            <a:stCxn id="316" idx="3"/>
            <a:endCxn id="327" idx="1"/>
          </p:cNvCxnSpPr>
          <p:nvPr/>
        </p:nvCxnSpPr>
        <p:spPr>
          <a:xfrm>
            <a:off y="4659974" x="6008925"/>
            <a:ext cy="10174" cx="2816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9" name="Shape 329"/>
          <p:cNvCxnSpPr>
            <a:stCxn id="311" idx="2"/>
            <a:endCxn id="316" idx="0"/>
          </p:cNvCxnSpPr>
          <p:nvPr/>
        </p:nvCxnSpPr>
        <p:spPr>
          <a:xfrm>
            <a:off y="4139237" x="5497699"/>
            <a:ext cy="276687" cx="7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y="416287" x="37195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Integer Pgm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y="1549522" x="3806100"/>
            <a:ext cy="2937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Horn Pgm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3063447" x="3733225"/>
            <a:ext cy="3513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NuSMV Pgm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y="2430700" x="3733225"/>
            <a:ext cy="3609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Boolean Pgm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y="3651600" x="3872875"/>
            <a:ext cy="396300" cx="73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C Pgm</a:t>
            </a:r>
          </a:p>
        </p:txBody>
      </p:sp>
      <p:cxnSp>
        <p:nvCxnSpPr>
          <p:cNvPr id="335" name="Shape 335"/>
          <p:cNvCxnSpPr>
            <a:stCxn id="310" idx="3"/>
            <a:endCxn id="324" idx="1"/>
          </p:cNvCxnSpPr>
          <p:nvPr/>
        </p:nvCxnSpPr>
        <p:spPr>
          <a:xfrm>
            <a:off y="717600" x="5936062"/>
            <a:ext cy="358399" cx="6410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6" name="Shape 336"/>
          <p:cNvCxnSpPr>
            <a:stCxn id="310" idx="3"/>
            <a:endCxn id="337" idx="1"/>
          </p:cNvCxnSpPr>
          <p:nvPr/>
        </p:nvCxnSpPr>
        <p:spPr>
          <a:xfrm rot="10800000" flipH="1">
            <a:off y="447749" x="5936062"/>
            <a:ext cy="269850" cx="705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8" name="Shape 338"/>
          <p:cNvSpPr txBox="1"/>
          <p:nvPr/>
        </p:nvSpPr>
        <p:spPr>
          <a:xfrm>
            <a:off y="3738762" x="6456187"/>
            <a:ext cy="439799" cx="123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cxnSp>
        <p:nvCxnSpPr>
          <p:cNvPr id="339" name="Shape 339"/>
          <p:cNvCxnSpPr>
            <a:stCxn id="303" idx="3"/>
          </p:cNvCxnSpPr>
          <p:nvPr/>
        </p:nvCxnSpPr>
        <p:spPr>
          <a:xfrm>
            <a:off y="2479650" x="6100862"/>
            <a:ext cy="583800" cx="7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0" name="Shape 340"/>
          <p:cNvCxnSpPr>
            <a:stCxn id="303" idx="3"/>
            <a:endCxn id="325" idx="1"/>
          </p:cNvCxnSpPr>
          <p:nvPr/>
        </p:nvCxnSpPr>
        <p:spPr>
          <a:xfrm rot="10800000" flipH="1">
            <a:off y="1887774" x="6100862"/>
            <a:ext cy="591875" cx="714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1" name="Shape 341"/>
          <p:cNvCxnSpPr>
            <a:stCxn id="342" idx="2"/>
            <a:endCxn id="307" idx="0"/>
          </p:cNvCxnSpPr>
          <p:nvPr/>
        </p:nvCxnSpPr>
        <p:spPr>
          <a:xfrm flipH="1">
            <a:off y="1800950" x="1026524"/>
            <a:ext cy="21017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43" name="Shape 343"/>
          <p:cNvSpPr txBox="1"/>
          <p:nvPr/>
        </p:nvSpPr>
        <p:spPr>
          <a:xfrm>
            <a:off y="818637" x="5836375"/>
            <a:ext cy="293700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y="272000" x="6003535"/>
            <a:ext cy="351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cxnSp>
        <p:nvCxnSpPr>
          <p:cNvPr id="345" name="Shape 345"/>
          <p:cNvCxnSpPr>
            <a:stCxn id="311" idx="3"/>
            <a:endCxn id="338" idx="1"/>
          </p:cNvCxnSpPr>
          <p:nvPr/>
        </p:nvCxnSpPr>
        <p:spPr>
          <a:xfrm rot="10800000" flipH="1">
            <a:off y="3958662" x="5940799"/>
            <a:ext cy="4925" cx="5153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7" name="Shape 337"/>
          <p:cNvSpPr txBox="1"/>
          <p:nvPr/>
        </p:nvSpPr>
        <p:spPr>
          <a:xfrm>
            <a:off y="227850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y="1440050" x="583425"/>
            <a:ext cy="360900" cx="88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Input File</a:t>
            </a:r>
          </a:p>
        </p:txBody>
      </p:sp>
      <p:cxnSp>
        <p:nvCxnSpPr>
          <p:cNvPr id="346" name="Shape 346"/>
          <p:cNvCxnSpPr>
            <a:stCxn id="347" idx="3"/>
          </p:cNvCxnSpPr>
          <p:nvPr/>
        </p:nvCxnSpPr>
        <p:spPr>
          <a:xfrm rot="10800000" flipH="1">
            <a:off y="2407874" x="1506525"/>
            <a:ext cy="5700" cx="7140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48" name="Shape 348"/>
          <p:cNvSpPr/>
          <p:nvPr/>
        </p:nvSpPr>
        <p:spPr>
          <a:xfrm>
            <a:off y="14569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µZ (Z3)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4094500" x="4976075"/>
            <a:ext cy="439799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y="1968875" x="6035525"/>
            <a:ext cy="264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2680525" x="6065237"/>
            <a:ext cy="360900" cx="62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3680177" x="5964350"/>
            <a:ext cy="249900" cx="46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/>
        </p:nvSpPr>
        <p:spPr>
          <a:xfrm>
            <a:off y="1307700" x="4909862"/>
            <a:ext cy="2343900" cx="1191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y="2422737" x="4981750"/>
            <a:ext cy="7019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y="1384062" x="4981700"/>
            <a:ext cy="9146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y="176850" x="2205887"/>
            <a:ext cy="4789800" cx="1458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y="2011125" x="546525"/>
            <a:ext cy="804899" cx="959999"/>
          </a:xfrm>
          <a:prstGeom prst="roundRect">
            <a:avLst>
              <a:gd fmla="val 1142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Pruning</a:t>
            </a:r>
          </a:p>
        </p:txBody>
      </p:sp>
      <p:sp>
        <p:nvSpPr>
          <p:cNvPr id="362" name="Shape 362"/>
          <p:cNvSpPr/>
          <p:nvPr/>
        </p:nvSpPr>
        <p:spPr>
          <a:xfrm>
            <a:off y="286350" x="2317475"/>
            <a:ext cy="862499" cx="1253699"/>
          </a:xfrm>
          <a:prstGeom prst="roundRect">
            <a:avLst>
              <a:gd fmla="val 9190" name="adj"/>
            </a:avLst>
          </a:prstGeom>
          <a:noFill/>
          <a:ln w="3810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Abstract Transformer</a:t>
            </a:r>
          </a:p>
        </p:txBody>
      </p:sp>
      <p:sp>
        <p:nvSpPr>
          <p:cNvPr id="363" name="Shape 363"/>
          <p:cNvSpPr/>
          <p:nvPr/>
        </p:nvSpPr>
        <p:spPr>
          <a:xfrm>
            <a:off y="1397900" x="2317475"/>
            <a:ext cy="2788200" cx="1253699"/>
          </a:xfrm>
          <a:prstGeom prst="roundRect">
            <a:avLst>
              <a:gd fmla="val 7544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Precise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Transformer</a:t>
            </a:r>
          </a:p>
        </p:txBody>
      </p:sp>
      <p:sp>
        <p:nvSpPr>
          <p:cNvPr id="364" name="Shape 364"/>
          <p:cNvSpPr/>
          <p:nvPr/>
        </p:nvSpPr>
        <p:spPr>
          <a:xfrm>
            <a:off y="585450" x="4976062"/>
            <a:ext cy="264300" cx="9599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Interproc</a:t>
            </a:r>
          </a:p>
        </p:txBody>
      </p:sp>
      <p:sp>
        <p:nvSpPr>
          <p:cNvPr id="365" name="Shape 365"/>
          <p:cNvSpPr/>
          <p:nvPr/>
        </p:nvSpPr>
        <p:spPr>
          <a:xfrm>
            <a:off y="3787937" x="5054600"/>
            <a:ext cy="351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CBMC</a:t>
            </a:r>
          </a:p>
        </p:txBody>
      </p:sp>
      <p:sp>
        <p:nvSpPr>
          <p:cNvPr id="366" name="Shape 366"/>
          <p:cNvSpPr/>
          <p:nvPr/>
        </p:nvSpPr>
        <p:spPr>
          <a:xfrm>
            <a:off y="171761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HSF</a:t>
            </a:r>
          </a:p>
        </p:txBody>
      </p:sp>
      <p:sp>
        <p:nvSpPr>
          <p:cNvPr id="367" name="Shape 367"/>
          <p:cNvSpPr/>
          <p:nvPr/>
        </p:nvSpPr>
        <p:spPr>
          <a:xfrm>
            <a:off y="197606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Eldarica</a:t>
            </a:r>
          </a:p>
        </p:txBody>
      </p:sp>
      <p:sp>
        <p:nvSpPr>
          <p:cNvPr id="368" name="Shape 368"/>
          <p:cNvSpPr/>
          <p:nvPr/>
        </p:nvSpPr>
        <p:spPr>
          <a:xfrm>
            <a:off y="24945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Getafix</a:t>
            </a:r>
          </a:p>
        </p:txBody>
      </p:sp>
      <p:sp>
        <p:nvSpPr>
          <p:cNvPr id="369" name="Shape 369"/>
          <p:cNvSpPr/>
          <p:nvPr/>
        </p:nvSpPr>
        <p:spPr>
          <a:xfrm>
            <a:off y="3246950" x="5062250"/>
            <a:ext cy="264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NuSMV</a:t>
            </a:r>
          </a:p>
        </p:txBody>
      </p:sp>
      <p:sp>
        <p:nvSpPr>
          <p:cNvPr id="370" name="Shape 370"/>
          <p:cNvSpPr/>
          <p:nvPr/>
        </p:nvSpPr>
        <p:spPr>
          <a:xfrm>
            <a:off y="4415925" x="5001825"/>
            <a:ext cy="488099" cx="10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Counter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371" name="Shape 371"/>
          <p:cNvSpPr/>
          <p:nvPr/>
        </p:nvSpPr>
        <p:spPr>
          <a:xfrm>
            <a:off y="2791525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Moped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y="4525600" x="2162537"/>
            <a:ext cy="439799" cx="154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Policy-to-Program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300" lang="en-GB"/>
              <a:t>TRANSFORMER</a:t>
            </a:r>
          </a:p>
        </p:txBody>
      </p:sp>
      <p:cxnSp>
        <p:nvCxnSpPr>
          <p:cNvPr id="373" name="Shape 373"/>
          <p:cNvCxnSpPr>
            <a:stCxn id="362" idx="3"/>
            <a:endCxn id="364" idx="1"/>
          </p:cNvCxnSpPr>
          <p:nvPr/>
        </p:nvCxnSpPr>
        <p:spPr>
          <a:xfrm>
            <a:off y="717599" x="3571174"/>
            <a:ext cy="0" cx="1404887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4" name="Shape 374"/>
          <p:cNvCxnSpPr>
            <a:endCxn id="365" idx="1"/>
          </p:cNvCxnSpPr>
          <p:nvPr/>
        </p:nvCxnSpPr>
        <p:spPr>
          <a:xfrm>
            <a:off y="3962387" x="3570499"/>
            <a:ext cy="1199" cx="148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5" name="Shape 375"/>
          <p:cNvCxnSpPr>
            <a:endCxn id="359" idx="1"/>
          </p:cNvCxnSpPr>
          <p:nvPr/>
        </p:nvCxnSpPr>
        <p:spPr>
          <a:xfrm rot="10800000" flipH="1">
            <a:off y="1841412" x="3569299"/>
            <a:ext cy="1800" cx="141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y="2738249" x="3574200"/>
            <a:ext cy="900" cx="140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7" name="Shape 377"/>
          <p:cNvCxnSpPr>
            <a:endCxn id="369" idx="1"/>
          </p:cNvCxnSpPr>
          <p:nvPr/>
        </p:nvCxnSpPr>
        <p:spPr>
          <a:xfrm rot="10800000" flipH="1">
            <a:off y="3379100" x="3571249"/>
            <a:ext cy="1199" cx="149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8" name="Shape 378"/>
          <p:cNvSpPr txBox="1"/>
          <p:nvPr/>
        </p:nvSpPr>
        <p:spPr>
          <a:xfrm>
            <a:off y="856100" x="6577087"/>
            <a:ext cy="439799" cx="116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Unknown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y="1667875" x="6815337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2815925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4450250" x="6290537"/>
            <a:ext cy="439799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 Trace</a:t>
            </a:r>
          </a:p>
        </p:txBody>
      </p:sp>
      <p:cxnSp>
        <p:nvCxnSpPr>
          <p:cNvPr id="382" name="Shape 382"/>
          <p:cNvCxnSpPr>
            <a:stCxn id="370" idx="3"/>
            <a:endCxn id="381" idx="1"/>
          </p:cNvCxnSpPr>
          <p:nvPr/>
        </p:nvCxnSpPr>
        <p:spPr>
          <a:xfrm>
            <a:off y="4659974" x="6008925"/>
            <a:ext cy="10174" cx="2816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3" name="Shape 383"/>
          <p:cNvCxnSpPr>
            <a:stCxn id="365" idx="2"/>
            <a:endCxn id="370" idx="0"/>
          </p:cNvCxnSpPr>
          <p:nvPr/>
        </p:nvCxnSpPr>
        <p:spPr>
          <a:xfrm>
            <a:off y="4139237" x="5497699"/>
            <a:ext cy="276687" cx="7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4" name="Shape 384"/>
          <p:cNvSpPr txBox="1"/>
          <p:nvPr/>
        </p:nvSpPr>
        <p:spPr>
          <a:xfrm>
            <a:off y="416287" x="37195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rgbClr val="0000FF"/>
                </a:solidFill>
              </a:rPr>
              <a:t>Integer Pgm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1549522" x="3806100"/>
            <a:ext cy="2937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Horn Pgm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3063447" x="3733225"/>
            <a:ext cy="3513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NuSMV Pgm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2430700" x="3733225"/>
            <a:ext cy="3609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Boolean Pgm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3651600" x="3872875"/>
            <a:ext cy="396300" cx="73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C Pgm</a:t>
            </a:r>
          </a:p>
        </p:txBody>
      </p:sp>
      <p:cxnSp>
        <p:nvCxnSpPr>
          <p:cNvPr id="389" name="Shape 389"/>
          <p:cNvCxnSpPr>
            <a:stCxn id="364" idx="3"/>
            <a:endCxn id="378" idx="1"/>
          </p:cNvCxnSpPr>
          <p:nvPr/>
        </p:nvCxnSpPr>
        <p:spPr>
          <a:xfrm>
            <a:off y="717600" x="5936062"/>
            <a:ext cy="358399" cx="641025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0" name="Shape 390"/>
          <p:cNvCxnSpPr>
            <a:stCxn id="364" idx="3"/>
            <a:endCxn id="391" idx="1"/>
          </p:cNvCxnSpPr>
          <p:nvPr/>
        </p:nvCxnSpPr>
        <p:spPr>
          <a:xfrm rot="10800000" flipH="1">
            <a:off y="447749" x="5936062"/>
            <a:ext cy="269850" cx="70505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2" name="Shape 392"/>
          <p:cNvSpPr txBox="1"/>
          <p:nvPr/>
        </p:nvSpPr>
        <p:spPr>
          <a:xfrm>
            <a:off y="3738762" x="6456187"/>
            <a:ext cy="439799" cx="123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cxnSp>
        <p:nvCxnSpPr>
          <p:cNvPr id="393" name="Shape 393"/>
          <p:cNvCxnSpPr>
            <a:stCxn id="357" idx="3"/>
          </p:cNvCxnSpPr>
          <p:nvPr/>
        </p:nvCxnSpPr>
        <p:spPr>
          <a:xfrm>
            <a:off y="2479650" x="6100862"/>
            <a:ext cy="583800" cx="7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4" name="Shape 394"/>
          <p:cNvCxnSpPr>
            <a:stCxn id="357" idx="3"/>
            <a:endCxn id="379" idx="1"/>
          </p:cNvCxnSpPr>
          <p:nvPr/>
        </p:nvCxnSpPr>
        <p:spPr>
          <a:xfrm rot="10800000" flipH="1">
            <a:off y="1887774" x="6100862"/>
            <a:ext cy="591875" cx="714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5" name="Shape 395"/>
          <p:cNvCxnSpPr>
            <a:stCxn id="396" idx="2"/>
            <a:endCxn id="361" idx="0"/>
          </p:cNvCxnSpPr>
          <p:nvPr/>
        </p:nvCxnSpPr>
        <p:spPr>
          <a:xfrm flipH="1">
            <a:off y="1800950" x="1026524"/>
            <a:ext cy="21017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7" name="Shape 397"/>
          <p:cNvSpPr txBox="1"/>
          <p:nvPr/>
        </p:nvSpPr>
        <p:spPr>
          <a:xfrm>
            <a:off y="818637" x="5836375"/>
            <a:ext cy="293700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y="272000" x="6003535"/>
            <a:ext cy="351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NO</a:t>
            </a:r>
          </a:p>
        </p:txBody>
      </p:sp>
      <p:cxnSp>
        <p:nvCxnSpPr>
          <p:cNvPr id="399" name="Shape 399"/>
          <p:cNvCxnSpPr>
            <a:stCxn id="365" idx="3"/>
            <a:endCxn id="392" idx="1"/>
          </p:cNvCxnSpPr>
          <p:nvPr/>
        </p:nvCxnSpPr>
        <p:spPr>
          <a:xfrm rot="10800000" flipH="1">
            <a:off y="3958662" x="5940799"/>
            <a:ext cy="4925" cx="5153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1" name="Shape 391"/>
          <p:cNvSpPr txBox="1"/>
          <p:nvPr/>
        </p:nvSpPr>
        <p:spPr>
          <a:xfrm>
            <a:off y="227850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No Error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y="1440050" x="583425"/>
            <a:ext cy="360900" cx="88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Input File</a:t>
            </a:r>
          </a:p>
        </p:txBody>
      </p:sp>
      <p:sp>
        <p:nvSpPr>
          <p:cNvPr id="400" name="Shape 400"/>
          <p:cNvSpPr/>
          <p:nvPr/>
        </p:nvSpPr>
        <p:spPr>
          <a:xfrm>
            <a:off y="232375" x="7573425"/>
            <a:ext cy="1161900" cx="350100"/>
          </a:xfrm>
          <a:prstGeom prst="righ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y="521425" x="7794600"/>
            <a:ext cy="583800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over-</a:t>
            </a:r>
          </a:p>
          <a:p>
            <a:pPr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approximation</a:t>
            </a:r>
          </a:p>
        </p:txBody>
      </p:sp>
      <p:sp>
        <p:nvSpPr>
          <p:cNvPr id="402" name="Shape 402"/>
          <p:cNvSpPr/>
          <p:nvPr/>
        </p:nvSpPr>
        <p:spPr>
          <a:xfrm>
            <a:off y="168600" x="78625"/>
            <a:ext cy="1097999" cx="1827600"/>
          </a:xfrm>
          <a:prstGeom prst="wedgeRoundRectCallout">
            <a:avLst>
              <a:gd fmla="val 70754" name="adj1"/>
              <a:gd fmla="val -1393" name="adj2"/>
              <a:gd fmla="val 0" name="adj3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-GB">
                <a:solidFill>
                  <a:srgbClr val="FF0000"/>
                </a:solidFill>
              </a:rPr>
              <a:t>[Ferrara, Madhusudan, Parlato - CSF’12]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Abstractly simulate the system</a:t>
            </a:r>
          </a:p>
        </p:txBody>
      </p:sp>
      <p:cxnSp>
        <p:nvCxnSpPr>
          <p:cNvPr id="403" name="Shape 403"/>
          <p:cNvCxnSpPr>
            <a:stCxn id="404" idx="3"/>
          </p:cNvCxnSpPr>
          <p:nvPr/>
        </p:nvCxnSpPr>
        <p:spPr>
          <a:xfrm rot="10800000" flipH="1">
            <a:off y="2407874" x="1506525"/>
            <a:ext cy="5700" cx="71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5" name="Shape 405"/>
          <p:cNvSpPr/>
          <p:nvPr/>
        </p:nvSpPr>
        <p:spPr>
          <a:xfrm>
            <a:off y="14569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µZ (Z3)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y="4094500" x="4976075"/>
            <a:ext cy="439799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y="1968875" x="6035525"/>
            <a:ext cy="264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y="2680525" x="6065237"/>
            <a:ext cy="360900" cx="62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3680177" x="5964350"/>
            <a:ext cy="249900" cx="46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/>
        </p:nvSpPr>
        <p:spPr>
          <a:xfrm>
            <a:off y="1307700" x="4909862"/>
            <a:ext cy="2343900" cx="11910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y="2422737" x="4981750"/>
            <a:ext cy="701999" cx="10320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y="1384062" x="4981700"/>
            <a:ext cy="914699" cx="10320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y="176850" x="2205887"/>
            <a:ext cy="4789800" cx="1458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y="2011125" x="546525"/>
            <a:ext cy="804899" cx="959999"/>
          </a:xfrm>
          <a:prstGeom prst="roundRect">
            <a:avLst>
              <a:gd fmla="val 1142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Pruning</a:t>
            </a:r>
          </a:p>
        </p:txBody>
      </p:sp>
      <p:sp>
        <p:nvSpPr>
          <p:cNvPr id="419" name="Shape 419"/>
          <p:cNvSpPr/>
          <p:nvPr/>
        </p:nvSpPr>
        <p:spPr>
          <a:xfrm>
            <a:off y="286350" x="2317475"/>
            <a:ext cy="862499" cx="1253699"/>
          </a:xfrm>
          <a:prstGeom prst="roundRect">
            <a:avLst>
              <a:gd fmla="val 919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Abstract Transformer</a:t>
            </a:r>
          </a:p>
        </p:txBody>
      </p:sp>
      <p:sp>
        <p:nvSpPr>
          <p:cNvPr id="420" name="Shape 420"/>
          <p:cNvSpPr/>
          <p:nvPr/>
        </p:nvSpPr>
        <p:spPr>
          <a:xfrm>
            <a:off y="1397900" x="2317475"/>
            <a:ext cy="2788200" cx="1253699"/>
          </a:xfrm>
          <a:prstGeom prst="roundRect">
            <a:avLst>
              <a:gd fmla="val 7544" name="adj"/>
            </a:avLst>
          </a:prstGeom>
          <a:noFill/>
          <a:ln w="3810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Precise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Transformer</a:t>
            </a:r>
          </a:p>
        </p:txBody>
      </p:sp>
      <p:sp>
        <p:nvSpPr>
          <p:cNvPr id="421" name="Shape 421"/>
          <p:cNvSpPr/>
          <p:nvPr/>
        </p:nvSpPr>
        <p:spPr>
          <a:xfrm>
            <a:off y="585450" x="4976062"/>
            <a:ext cy="264300" cx="959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Interproc</a:t>
            </a:r>
          </a:p>
        </p:txBody>
      </p:sp>
      <p:sp>
        <p:nvSpPr>
          <p:cNvPr id="422" name="Shape 422"/>
          <p:cNvSpPr/>
          <p:nvPr/>
        </p:nvSpPr>
        <p:spPr>
          <a:xfrm>
            <a:off y="3787937" x="5054600"/>
            <a:ext cy="351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CBMC</a:t>
            </a:r>
          </a:p>
        </p:txBody>
      </p:sp>
      <p:sp>
        <p:nvSpPr>
          <p:cNvPr id="423" name="Shape 423"/>
          <p:cNvSpPr/>
          <p:nvPr/>
        </p:nvSpPr>
        <p:spPr>
          <a:xfrm>
            <a:off y="1717612" x="5055625"/>
            <a:ext cy="249900" cx="8861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HSF</a:t>
            </a:r>
          </a:p>
        </p:txBody>
      </p:sp>
      <p:sp>
        <p:nvSpPr>
          <p:cNvPr id="424" name="Shape 424"/>
          <p:cNvSpPr/>
          <p:nvPr/>
        </p:nvSpPr>
        <p:spPr>
          <a:xfrm>
            <a:off y="1976062" x="5055625"/>
            <a:ext cy="249900" cx="8861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Eldarica</a:t>
            </a:r>
          </a:p>
        </p:txBody>
      </p:sp>
      <p:sp>
        <p:nvSpPr>
          <p:cNvPr id="425" name="Shape 425"/>
          <p:cNvSpPr/>
          <p:nvPr/>
        </p:nvSpPr>
        <p:spPr>
          <a:xfrm>
            <a:off y="2494537" x="5055625"/>
            <a:ext cy="249900" cx="8861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Getafix</a:t>
            </a:r>
          </a:p>
        </p:txBody>
      </p:sp>
      <p:sp>
        <p:nvSpPr>
          <p:cNvPr id="426" name="Shape 426"/>
          <p:cNvSpPr/>
          <p:nvPr/>
        </p:nvSpPr>
        <p:spPr>
          <a:xfrm>
            <a:off y="3246950" x="5062250"/>
            <a:ext cy="264300" cx="8861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NuSMV</a:t>
            </a:r>
          </a:p>
        </p:txBody>
      </p:sp>
      <p:sp>
        <p:nvSpPr>
          <p:cNvPr id="427" name="Shape 427"/>
          <p:cNvSpPr/>
          <p:nvPr/>
        </p:nvSpPr>
        <p:spPr>
          <a:xfrm>
            <a:off y="4415925" x="5001825"/>
            <a:ext cy="488099" cx="10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Counter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428" name="Shape 428"/>
          <p:cNvSpPr/>
          <p:nvPr/>
        </p:nvSpPr>
        <p:spPr>
          <a:xfrm>
            <a:off y="2791525" x="5055625"/>
            <a:ext cy="249900" cx="8861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Moped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4525600" x="2162537"/>
            <a:ext cy="439799" cx="154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Policy-to-Program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300" lang="en-GB"/>
              <a:t>TRANSFORMER</a:t>
            </a:r>
          </a:p>
        </p:txBody>
      </p:sp>
      <p:cxnSp>
        <p:nvCxnSpPr>
          <p:cNvPr id="430" name="Shape 430"/>
          <p:cNvCxnSpPr>
            <a:stCxn id="419" idx="3"/>
            <a:endCxn id="421" idx="1"/>
          </p:cNvCxnSpPr>
          <p:nvPr/>
        </p:nvCxnSpPr>
        <p:spPr>
          <a:xfrm>
            <a:off y="717599" x="3571174"/>
            <a:ext cy="0" cx="14048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1" name="Shape 431"/>
          <p:cNvCxnSpPr>
            <a:endCxn id="422" idx="1"/>
          </p:cNvCxnSpPr>
          <p:nvPr/>
        </p:nvCxnSpPr>
        <p:spPr>
          <a:xfrm>
            <a:off y="3962387" x="3570499"/>
            <a:ext cy="1199" cx="148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2" name="Shape 432"/>
          <p:cNvCxnSpPr>
            <a:endCxn id="416" idx="1"/>
          </p:cNvCxnSpPr>
          <p:nvPr/>
        </p:nvCxnSpPr>
        <p:spPr>
          <a:xfrm rot="10800000" flipH="1">
            <a:off y="1841412" x="3569299"/>
            <a:ext cy="1800" cx="14124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3" name="Shape 433"/>
          <p:cNvCxnSpPr/>
          <p:nvPr/>
        </p:nvCxnSpPr>
        <p:spPr>
          <a:xfrm rot="10800000" flipH="1">
            <a:off y="2738249" x="3574200"/>
            <a:ext cy="900" cx="14066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4" name="Shape 434"/>
          <p:cNvCxnSpPr>
            <a:endCxn id="426" idx="1"/>
          </p:cNvCxnSpPr>
          <p:nvPr/>
        </p:nvCxnSpPr>
        <p:spPr>
          <a:xfrm rot="10800000" flipH="1">
            <a:off y="3379100" x="3571249"/>
            <a:ext cy="1199" cx="14910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5" name="Shape 435"/>
          <p:cNvSpPr txBox="1"/>
          <p:nvPr/>
        </p:nvSpPr>
        <p:spPr>
          <a:xfrm>
            <a:off y="856100" x="6577087"/>
            <a:ext cy="439799" cx="116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y="1667875" x="6815337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No Error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y="2815925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Error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y="4450250" x="6290537"/>
            <a:ext cy="439799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 Trace</a:t>
            </a:r>
          </a:p>
        </p:txBody>
      </p:sp>
      <p:cxnSp>
        <p:nvCxnSpPr>
          <p:cNvPr id="439" name="Shape 439"/>
          <p:cNvCxnSpPr>
            <a:stCxn id="427" idx="3"/>
            <a:endCxn id="438" idx="1"/>
          </p:cNvCxnSpPr>
          <p:nvPr/>
        </p:nvCxnSpPr>
        <p:spPr>
          <a:xfrm>
            <a:off y="4659974" x="6008925"/>
            <a:ext cy="10174" cx="2816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0" name="Shape 440"/>
          <p:cNvCxnSpPr>
            <a:stCxn id="422" idx="2"/>
            <a:endCxn id="427" idx="0"/>
          </p:cNvCxnSpPr>
          <p:nvPr/>
        </p:nvCxnSpPr>
        <p:spPr>
          <a:xfrm>
            <a:off y="4139237" x="5497699"/>
            <a:ext cy="276687" cx="7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1" name="Shape 441"/>
          <p:cNvSpPr txBox="1"/>
          <p:nvPr/>
        </p:nvSpPr>
        <p:spPr>
          <a:xfrm>
            <a:off y="416287" x="37195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Integer Pgm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y="1549522" x="3806100"/>
            <a:ext cy="2937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rgbClr val="0000FF"/>
                </a:solidFill>
              </a:rPr>
              <a:t>Horn Pgm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y="3063447" x="3733225"/>
            <a:ext cy="3513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rgbClr val="0000FF"/>
                </a:solidFill>
              </a:rPr>
              <a:t>NuSMV Pgm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y="2430700" x="3733225"/>
            <a:ext cy="3609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rgbClr val="0000FF"/>
                </a:solidFill>
              </a:rPr>
              <a:t>Boolean Pgm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y="3651600" x="3872875"/>
            <a:ext cy="396300" cx="73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C Pgm</a:t>
            </a:r>
          </a:p>
        </p:txBody>
      </p:sp>
      <p:cxnSp>
        <p:nvCxnSpPr>
          <p:cNvPr id="446" name="Shape 446"/>
          <p:cNvCxnSpPr>
            <a:stCxn id="421" idx="3"/>
            <a:endCxn id="435" idx="1"/>
          </p:cNvCxnSpPr>
          <p:nvPr/>
        </p:nvCxnSpPr>
        <p:spPr>
          <a:xfrm>
            <a:off y="717600" x="5936062"/>
            <a:ext cy="358399" cx="6410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7" name="Shape 447"/>
          <p:cNvCxnSpPr>
            <a:stCxn id="421" idx="3"/>
            <a:endCxn id="448" idx="1"/>
          </p:cNvCxnSpPr>
          <p:nvPr/>
        </p:nvCxnSpPr>
        <p:spPr>
          <a:xfrm rot="10800000" flipH="1">
            <a:off y="447749" x="5936062"/>
            <a:ext cy="269850" cx="705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9" name="Shape 449"/>
          <p:cNvSpPr txBox="1"/>
          <p:nvPr/>
        </p:nvSpPr>
        <p:spPr>
          <a:xfrm>
            <a:off y="3738762" x="6456187"/>
            <a:ext cy="439799" cx="123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cxnSp>
        <p:nvCxnSpPr>
          <p:cNvPr id="450" name="Shape 450"/>
          <p:cNvCxnSpPr>
            <a:stCxn id="414" idx="3"/>
          </p:cNvCxnSpPr>
          <p:nvPr/>
        </p:nvCxnSpPr>
        <p:spPr>
          <a:xfrm>
            <a:off y="2479650" x="6100862"/>
            <a:ext cy="583800" cx="7863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1" name="Shape 451"/>
          <p:cNvCxnSpPr>
            <a:stCxn id="414" idx="3"/>
            <a:endCxn id="436" idx="1"/>
          </p:cNvCxnSpPr>
          <p:nvPr/>
        </p:nvCxnSpPr>
        <p:spPr>
          <a:xfrm rot="10800000" flipH="1">
            <a:off y="1887774" x="6100862"/>
            <a:ext cy="591875" cx="714474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2" name="Shape 452"/>
          <p:cNvCxnSpPr>
            <a:stCxn id="453" idx="2"/>
            <a:endCxn id="418" idx="0"/>
          </p:cNvCxnSpPr>
          <p:nvPr/>
        </p:nvCxnSpPr>
        <p:spPr>
          <a:xfrm flipH="1">
            <a:off y="1800950" x="1026524"/>
            <a:ext cy="21017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4" name="Shape 454"/>
          <p:cNvSpPr txBox="1"/>
          <p:nvPr/>
        </p:nvSpPr>
        <p:spPr>
          <a:xfrm>
            <a:off y="818637" x="5836375"/>
            <a:ext cy="293700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y="272000" x="6003535"/>
            <a:ext cy="351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cxnSp>
        <p:nvCxnSpPr>
          <p:cNvPr id="456" name="Shape 456"/>
          <p:cNvCxnSpPr>
            <a:stCxn id="422" idx="3"/>
            <a:endCxn id="449" idx="1"/>
          </p:cNvCxnSpPr>
          <p:nvPr/>
        </p:nvCxnSpPr>
        <p:spPr>
          <a:xfrm rot="10800000" flipH="1">
            <a:off y="3958662" x="5940799"/>
            <a:ext cy="4925" cx="5153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8" name="Shape 448"/>
          <p:cNvSpPr txBox="1"/>
          <p:nvPr/>
        </p:nvSpPr>
        <p:spPr>
          <a:xfrm>
            <a:off y="227850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y="1440050" x="583425"/>
            <a:ext cy="360900" cx="88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Input File</a:t>
            </a:r>
          </a:p>
        </p:txBody>
      </p:sp>
      <p:sp>
        <p:nvSpPr>
          <p:cNvPr id="457" name="Shape 457"/>
          <p:cNvSpPr/>
          <p:nvPr/>
        </p:nvSpPr>
        <p:spPr>
          <a:xfrm>
            <a:off y="1328575" x="7705525"/>
            <a:ext cy="2343900" cx="357900"/>
          </a:xfrm>
          <a:prstGeom prst="righ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y="2098076" x="7930950"/>
            <a:ext cy="804899" cx="118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complete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analysis</a:t>
            </a:r>
          </a:p>
        </p:txBody>
      </p:sp>
      <p:cxnSp>
        <p:nvCxnSpPr>
          <p:cNvPr id="459" name="Shape 459"/>
          <p:cNvCxnSpPr>
            <a:stCxn id="460" idx="3"/>
          </p:cNvCxnSpPr>
          <p:nvPr/>
        </p:nvCxnSpPr>
        <p:spPr>
          <a:xfrm rot="10800000" flipH="1">
            <a:off y="2407874" x="1506525"/>
            <a:ext cy="5700" cx="71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61" name="Shape 461"/>
          <p:cNvSpPr/>
          <p:nvPr/>
        </p:nvSpPr>
        <p:spPr>
          <a:xfrm>
            <a:off y="1456937" x="5055625"/>
            <a:ext cy="249900" cx="8861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µZ (Z3)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y="4094500" x="4976075"/>
            <a:ext cy="439799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y="1968875" x="6035525"/>
            <a:ext cy="264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y="2680525" x="6065237"/>
            <a:ext cy="360900" cx="62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465" name="Shape 465"/>
          <p:cNvSpPr/>
          <p:nvPr/>
        </p:nvSpPr>
        <p:spPr>
          <a:xfrm>
            <a:off y="2560125" x="89425"/>
            <a:ext cy="2343900" cx="2177699"/>
          </a:xfrm>
          <a:prstGeom prst="wedgeRoundRectCallout">
            <a:avLst>
              <a:gd fmla="val 51467" name="adj1"/>
              <a:gd fmla="val -64678" name="adj2"/>
              <a:gd fmla="val 0" name="adj3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Precisely simulates the system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Fundamental theorem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(track </a:t>
            </a:r>
            <a:r>
              <a:rPr lang="en-GB">
                <a:solidFill>
                  <a:srgbClr val="FF0000"/>
                </a:solidFill>
              </a:rPr>
              <a:t>k</a:t>
            </a:r>
            <a:r>
              <a:rPr lang="en-GB"/>
              <a:t> users)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k</a:t>
            </a:r>
            <a:r>
              <a:rPr lang="en-GB"/>
              <a:t> = # of admin roles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rgbClr val="FF0000"/>
                </a:solidFill>
              </a:rPr>
              <a:t>[Ferrara, Madhusudan, Parlato - TACAS’13]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3680177" x="5964350"/>
            <a:ext cy="249900" cx="46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/>
          <p:nvPr/>
        </p:nvSpPr>
        <p:spPr>
          <a:xfrm>
            <a:off y="1307700" x="4909862"/>
            <a:ext cy="2343900" cx="1191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y="2422737" x="4981750"/>
            <a:ext cy="7019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y="1384062" x="4981700"/>
            <a:ext cy="9146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y="176850" x="2205887"/>
            <a:ext cy="4789800" cx="1458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y="2011125" x="546525"/>
            <a:ext cy="804899" cx="959999"/>
          </a:xfrm>
          <a:prstGeom prst="roundRect">
            <a:avLst>
              <a:gd fmla="val 1142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Pruning</a:t>
            </a:r>
          </a:p>
        </p:txBody>
      </p:sp>
      <p:sp>
        <p:nvSpPr>
          <p:cNvPr id="476" name="Shape 476"/>
          <p:cNvSpPr/>
          <p:nvPr/>
        </p:nvSpPr>
        <p:spPr>
          <a:xfrm>
            <a:off y="286350" x="2317475"/>
            <a:ext cy="862499" cx="1253699"/>
          </a:xfrm>
          <a:prstGeom prst="roundRect">
            <a:avLst>
              <a:gd fmla="val 919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Abstract Transformer</a:t>
            </a:r>
          </a:p>
        </p:txBody>
      </p:sp>
      <p:sp>
        <p:nvSpPr>
          <p:cNvPr id="477" name="Shape 477"/>
          <p:cNvSpPr/>
          <p:nvPr/>
        </p:nvSpPr>
        <p:spPr>
          <a:xfrm>
            <a:off y="1397900" x="2317475"/>
            <a:ext cy="2788200" cx="1253699"/>
          </a:xfrm>
          <a:prstGeom prst="roundRect">
            <a:avLst>
              <a:gd fmla="val 7544" name="adj"/>
            </a:avLst>
          </a:prstGeom>
          <a:noFill/>
          <a:ln w="3810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Precise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Transformer</a:t>
            </a:r>
          </a:p>
        </p:txBody>
      </p:sp>
      <p:sp>
        <p:nvSpPr>
          <p:cNvPr id="478" name="Shape 478"/>
          <p:cNvSpPr/>
          <p:nvPr/>
        </p:nvSpPr>
        <p:spPr>
          <a:xfrm>
            <a:off y="585450" x="4976062"/>
            <a:ext cy="264300" cx="959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Interproc</a:t>
            </a:r>
          </a:p>
        </p:txBody>
      </p:sp>
      <p:sp>
        <p:nvSpPr>
          <p:cNvPr id="479" name="Shape 479"/>
          <p:cNvSpPr/>
          <p:nvPr/>
        </p:nvSpPr>
        <p:spPr>
          <a:xfrm>
            <a:off y="3787937" x="5054600"/>
            <a:ext cy="351300" cx="8861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CBMC</a:t>
            </a:r>
          </a:p>
        </p:txBody>
      </p:sp>
      <p:sp>
        <p:nvSpPr>
          <p:cNvPr id="480" name="Shape 480"/>
          <p:cNvSpPr/>
          <p:nvPr/>
        </p:nvSpPr>
        <p:spPr>
          <a:xfrm>
            <a:off y="171761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HSF</a:t>
            </a:r>
          </a:p>
        </p:txBody>
      </p:sp>
      <p:sp>
        <p:nvSpPr>
          <p:cNvPr id="481" name="Shape 481"/>
          <p:cNvSpPr/>
          <p:nvPr/>
        </p:nvSpPr>
        <p:spPr>
          <a:xfrm>
            <a:off y="197606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Eldarica</a:t>
            </a:r>
          </a:p>
        </p:txBody>
      </p:sp>
      <p:sp>
        <p:nvSpPr>
          <p:cNvPr id="482" name="Shape 482"/>
          <p:cNvSpPr/>
          <p:nvPr/>
        </p:nvSpPr>
        <p:spPr>
          <a:xfrm>
            <a:off y="24945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Getafix</a:t>
            </a:r>
          </a:p>
        </p:txBody>
      </p:sp>
      <p:sp>
        <p:nvSpPr>
          <p:cNvPr id="483" name="Shape 483"/>
          <p:cNvSpPr/>
          <p:nvPr/>
        </p:nvSpPr>
        <p:spPr>
          <a:xfrm>
            <a:off y="3246950" x="5062250"/>
            <a:ext cy="264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NuSMV</a:t>
            </a:r>
          </a:p>
        </p:txBody>
      </p:sp>
      <p:sp>
        <p:nvSpPr>
          <p:cNvPr id="484" name="Shape 484"/>
          <p:cNvSpPr/>
          <p:nvPr/>
        </p:nvSpPr>
        <p:spPr>
          <a:xfrm>
            <a:off y="4415925" x="5001825"/>
            <a:ext cy="488099" cx="1007100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Counter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485" name="Shape 485"/>
          <p:cNvSpPr/>
          <p:nvPr/>
        </p:nvSpPr>
        <p:spPr>
          <a:xfrm>
            <a:off y="2791525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Moped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4525600" x="2162537"/>
            <a:ext cy="439799" cx="154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Policy-to-Program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300" lang="en-GB"/>
              <a:t>TRANSFORMER</a:t>
            </a:r>
          </a:p>
        </p:txBody>
      </p:sp>
      <p:cxnSp>
        <p:nvCxnSpPr>
          <p:cNvPr id="487" name="Shape 487"/>
          <p:cNvCxnSpPr>
            <a:stCxn id="476" idx="3"/>
            <a:endCxn id="478" idx="1"/>
          </p:cNvCxnSpPr>
          <p:nvPr/>
        </p:nvCxnSpPr>
        <p:spPr>
          <a:xfrm>
            <a:off y="717599" x="3571174"/>
            <a:ext cy="0" cx="14048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8" name="Shape 488"/>
          <p:cNvCxnSpPr>
            <a:endCxn id="479" idx="1"/>
          </p:cNvCxnSpPr>
          <p:nvPr/>
        </p:nvCxnSpPr>
        <p:spPr>
          <a:xfrm>
            <a:off y="3962387" x="3570499"/>
            <a:ext cy="1199" cx="14841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9" name="Shape 489"/>
          <p:cNvCxnSpPr>
            <a:endCxn id="473" idx="1"/>
          </p:cNvCxnSpPr>
          <p:nvPr/>
        </p:nvCxnSpPr>
        <p:spPr>
          <a:xfrm rot="10800000" flipH="1">
            <a:off y="1841412" x="3569299"/>
            <a:ext cy="1800" cx="141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y="2738249" x="3574200"/>
            <a:ext cy="900" cx="140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1" name="Shape 491"/>
          <p:cNvCxnSpPr>
            <a:endCxn id="483" idx="1"/>
          </p:cNvCxnSpPr>
          <p:nvPr/>
        </p:nvCxnSpPr>
        <p:spPr>
          <a:xfrm rot="10800000" flipH="1">
            <a:off y="3379100" x="3571249"/>
            <a:ext cy="1199" cx="149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92" name="Shape 492"/>
          <p:cNvSpPr txBox="1"/>
          <p:nvPr/>
        </p:nvSpPr>
        <p:spPr>
          <a:xfrm>
            <a:off y="856100" x="6577087"/>
            <a:ext cy="439799" cx="116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y="1667875" x="6815337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y="2815925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y="4450250" x="6290537"/>
            <a:ext cy="439799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Error Trace</a:t>
            </a:r>
          </a:p>
        </p:txBody>
      </p:sp>
      <p:cxnSp>
        <p:nvCxnSpPr>
          <p:cNvPr id="496" name="Shape 496"/>
          <p:cNvCxnSpPr>
            <a:stCxn id="484" idx="3"/>
            <a:endCxn id="495" idx="1"/>
          </p:cNvCxnSpPr>
          <p:nvPr/>
        </p:nvCxnSpPr>
        <p:spPr>
          <a:xfrm>
            <a:off y="4659974" x="6008925"/>
            <a:ext cy="10174" cx="281612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7" name="Shape 497"/>
          <p:cNvCxnSpPr>
            <a:stCxn id="479" idx="2"/>
            <a:endCxn id="484" idx="0"/>
          </p:cNvCxnSpPr>
          <p:nvPr/>
        </p:nvCxnSpPr>
        <p:spPr>
          <a:xfrm>
            <a:off y="4139237" x="5497699"/>
            <a:ext cy="276687" cx="7675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98" name="Shape 498"/>
          <p:cNvSpPr txBox="1"/>
          <p:nvPr/>
        </p:nvSpPr>
        <p:spPr>
          <a:xfrm>
            <a:off y="416287" x="37195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Integer Pgm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1549522" x="3806100"/>
            <a:ext cy="2937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Horn Pgm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y="3063447" x="3733225"/>
            <a:ext cy="3513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NuSMV Pgm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y="2430700" x="3733225"/>
            <a:ext cy="3609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Boolean Pgm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y="3651600" x="3872875"/>
            <a:ext cy="396300" cx="73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rgbClr val="0000FF"/>
                </a:solidFill>
              </a:rPr>
              <a:t>C Pgm</a:t>
            </a:r>
          </a:p>
        </p:txBody>
      </p:sp>
      <p:cxnSp>
        <p:nvCxnSpPr>
          <p:cNvPr id="503" name="Shape 503"/>
          <p:cNvCxnSpPr>
            <a:stCxn id="478" idx="3"/>
            <a:endCxn id="492" idx="1"/>
          </p:cNvCxnSpPr>
          <p:nvPr/>
        </p:nvCxnSpPr>
        <p:spPr>
          <a:xfrm>
            <a:off y="717600" x="5936062"/>
            <a:ext cy="358399" cx="6410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4" name="Shape 504"/>
          <p:cNvCxnSpPr>
            <a:stCxn id="478" idx="3"/>
            <a:endCxn id="505" idx="1"/>
          </p:cNvCxnSpPr>
          <p:nvPr/>
        </p:nvCxnSpPr>
        <p:spPr>
          <a:xfrm rot="10800000" flipH="1">
            <a:off y="447749" x="5936062"/>
            <a:ext cy="269850" cx="705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6" name="Shape 506"/>
          <p:cNvSpPr txBox="1"/>
          <p:nvPr/>
        </p:nvSpPr>
        <p:spPr>
          <a:xfrm>
            <a:off y="3738762" x="6456187"/>
            <a:ext cy="439799" cx="123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Unknown</a:t>
            </a:r>
          </a:p>
        </p:txBody>
      </p:sp>
      <p:cxnSp>
        <p:nvCxnSpPr>
          <p:cNvPr id="507" name="Shape 507"/>
          <p:cNvCxnSpPr>
            <a:stCxn id="471" idx="3"/>
          </p:cNvCxnSpPr>
          <p:nvPr/>
        </p:nvCxnSpPr>
        <p:spPr>
          <a:xfrm>
            <a:off y="2479650" x="6100862"/>
            <a:ext cy="583800" cx="7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8" name="Shape 508"/>
          <p:cNvCxnSpPr>
            <a:stCxn id="471" idx="3"/>
            <a:endCxn id="493" idx="1"/>
          </p:cNvCxnSpPr>
          <p:nvPr/>
        </p:nvCxnSpPr>
        <p:spPr>
          <a:xfrm rot="10800000" flipH="1">
            <a:off y="1887774" x="6100862"/>
            <a:ext cy="591875" cx="714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9" name="Shape 509"/>
          <p:cNvCxnSpPr>
            <a:stCxn id="510" idx="2"/>
            <a:endCxn id="475" idx="0"/>
          </p:cNvCxnSpPr>
          <p:nvPr/>
        </p:nvCxnSpPr>
        <p:spPr>
          <a:xfrm flipH="1">
            <a:off y="1800950" x="1026524"/>
            <a:ext cy="21017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11" name="Shape 511"/>
          <p:cNvSpPr txBox="1"/>
          <p:nvPr/>
        </p:nvSpPr>
        <p:spPr>
          <a:xfrm>
            <a:off y="818637" x="5836375"/>
            <a:ext cy="293700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y="272000" x="6003535"/>
            <a:ext cy="351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cxnSp>
        <p:nvCxnSpPr>
          <p:cNvPr id="513" name="Shape 513"/>
          <p:cNvCxnSpPr>
            <a:stCxn id="479" idx="3"/>
            <a:endCxn id="506" idx="1"/>
          </p:cNvCxnSpPr>
          <p:nvPr/>
        </p:nvCxnSpPr>
        <p:spPr>
          <a:xfrm rot="10800000" flipH="1">
            <a:off y="3958662" x="5940799"/>
            <a:ext cy="4925" cx="515387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5" name="Shape 505"/>
          <p:cNvSpPr txBox="1"/>
          <p:nvPr/>
        </p:nvSpPr>
        <p:spPr>
          <a:xfrm>
            <a:off y="227850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y="1440050" x="583425"/>
            <a:ext cy="360900" cx="88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Input File</a:t>
            </a:r>
          </a:p>
        </p:txBody>
      </p:sp>
      <p:sp>
        <p:nvSpPr>
          <p:cNvPr id="514" name="Shape 514"/>
          <p:cNvSpPr/>
          <p:nvPr/>
        </p:nvSpPr>
        <p:spPr>
          <a:xfrm>
            <a:off y="3738775" x="7503000"/>
            <a:ext cy="1165199" cx="357900"/>
          </a:xfrm>
          <a:prstGeom prst="righ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y="3918925" x="7699200"/>
            <a:ext cy="804899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under-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approximation</a:t>
            </a:r>
          </a:p>
        </p:txBody>
      </p:sp>
      <p:cxnSp>
        <p:nvCxnSpPr>
          <p:cNvPr id="516" name="Shape 516"/>
          <p:cNvCxnSpPr>
            <a:stCxn id="517" idx="3"/>
          </p:cNvCxnSpPr>
          <p:nvPr/>
        </p:nvCxnSpPr>
        <p:spPr>
          <a:xfrm rot="10800000" flipH="1">
            <a:off y="2407874" x="1506525"/>
            <a:ext cy="5700" cx="71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18" name="Shape 518"/>
          <p:cNvSpPr/>
          <p:nvPr/>
        </p:nvSpPr>
        <p:spPr>
          <a:xfrm>
            <a:off y="14569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µZ (Z3)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y="3680177" x="5964350"/>
            <a:ext cy="249900" cx="46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y="4094500" x="4976075"/>
            <a:ext cy="439799" cx="62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y="1968875" x="6035525"/>
            <a:ext cy="264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y="2680525" x="6065237"/>
            <a:ext cy="360900" cx="62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523" name="Shape 523"/>
          <p:cNvSpPr/>
          <p:nvPr/>
        </p:nvSpPr>
        <p:spPr>
          <a:xfrm>
            <a:off y="2560125" x="89425"/>
            <a:ext cy="2343900" cx="2177699"/>
          </a:xfrm>
          <a:prstGeom prst="wedgeRoundRectCallout">
            <a:avLst>
              <a:gd fmla="val 51467" name="adj1"/>
              <a:gd fmla="val -64678" name="adj2"/>
              <a:gd fmla="val 0" name="adj3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Precisely simulates the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Fundamental theorem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(track </a:t>
            </a:r>
            <a:r>
              <a:rPr lang="en-GB">
                <a:solidFill>
                  <a:srgbClr val="FF0000"/>
                </a:solidFill>
              </a:rPr>
              <a:t>k</a:t>
            </a:r>
            <a:r>
              <a:rPr lang="en-GB"/>
              <a:t> users)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k</a:t>
            </a:r>
            <a:r>
              <a:rPr lang="en-GB"/>
              <a:t> = # of admin roles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rgbClr val="FF0000"/>
                </a:solidFill>
              </a:rPr>
              <a:t>[Ferrara, Madhusudan, Parlato - TACAS’13]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/>
        </p:nvSpPr>
        <p:spPr>
          <a:xfrm>
            <a:off y="1566900" x="148325"/>
            <a:ext cy="3290699" cx="2223300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 txBox="1"/>
          <p:nvPr>
            <p:ph type="title"/>
          </p:nvPr>
        </p:nvSpPr>
        <p:spPr>
          <a:xfrm>
            <a:off y="0" x="457200"/>
            <a:ext cy="1093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Experimental Results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0" sz="2400" lang="en-GB"/>
              <a:t>(Realistic policies &amp; Case studies)</a:t>
            </a:r>
          </a:p>
        </p:txBody>
      </p:sp>
      <p:graphicFrame>
        <p:nvGraphicFramePr>
          <p:cNvPr id="530" name="Shape 530"/>
          <p:cNvGraphicFramePr/>
          <p:nvPr/>
        </p:nvGraphicFramePr>
        <p:xfrm>
          <a:off y="1121662" x="27387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{8CDE0BE3-E84F-4A40-9865-E5330C2EF114}</a:tableStyleId>
              </a:tblPr>
              <a:tblGrid>
                <a:gridCol w="703650"/>
                <a:gridCol w="703650"/>
                <a:gridCol w="703650"/>
                <a:gridCol w="703650"/>
                <a:gridCol w="703650"/>
                <a:gridCol w="703650"/>
                <a:gridCol w="983525"/>
                <a:gridCol w="919350"/>
              </a:tblGrid>
              <a:tr h="370725">
                <a:tc gridSpan="3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ORIGINAL POLICIES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>
                          <a:solidFill>
                            <a:srgbClr val="FFFFFF"/>
                          </a:solidFill>
                        </a:rPr>
                        <a:t>AFTER PRUNING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solidFill>
                      <a:srgbClr val="FF00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ANALYSIS</a:t>
                      </a:r>
                    </a:p>
                  </a:txBody>
                  <a:tcPr marR="91425" marB="91425" marT="91425" marL="91425"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</a:tcPr>
                </a:tc>
                <a:tc hMerge="1"/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#roles</a:t>
                      </a:r>
                    </a:p>
                  </a:txBody>
                  <a:tcPr marR="91425" marB="91425" marT="91425" marL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#users</a:t>
                      </a:r>
                    </a:p>
                  </a:txBody>
                  <a:tcPr marR="91425" marB="91425" marT="91425" marL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#rules</a:t>
                      </a:r>
                    </a:p>
                  </a:txBody>
                  <a:tcPr marR="91425" marB="91425" marT="91425" marL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#roles</a:t>
                      </a:r>
                    </a:p>
                  </a:txBody>
                  <a:tcPr marR="91425" marB="91425" marT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#users</a:t>
                      </a:r>
                    </a:p>
                  </a:txBody>
                  <a:tcPr marR="91425" marB="91425" marT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#rules</a:t>
                      </a:r>
                    </a:p>
                  </a:txBody>
                  <a:tcPr marR="91425" marB="91425" marT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Time</a:t>
                      </a:r>
                    </a:p>
                  </a:txBody>
                  <a:tcPr marR="91425" marB="91425" marT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Violation</a:t>
                      </a:r>
                    </a:p>
                  </a:txBody>
                  <a:tcPr marR="91425" marB="91425" marT="91425" marL="91425">
                    <a:solidFill>
                      <a:srgbClr val="FFFF00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50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88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0.099s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41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176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0.099s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201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500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872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0.101s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501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1000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2201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0.100s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4001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10000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17536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0.239s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20000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50000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81210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0.844s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30000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70000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127713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1.288s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  <a:tr h="2447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40001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100000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176062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1.586s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-GB"/>
                        <a:t>Yes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531" name="Shape 531"/>
          <p:cNvSpPr txBox="1"/>
          <p:nvPr/>
        </p:nvSpPr>
        <p:spPr>
          <a:xfrm>
            <a:off y="3962125" x="259725"/>
            <a:ext cy="621600" cx="235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lang="en-GB"/>
              <a:t>Three suites of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en-GB"/>
              <a:t>complex policies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y="3197375" x="259725"/>
            <a:ext cy="526500" cx="21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lang="en-GB"/>
              <a:t>Bank Policies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en-GB"/>
              <a:t>(case studies)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y="2490837" x="259725"/>
            <a:ext cy="393299" cx="23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lang="en-GB"/>
              <a:t>University Policies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y="1860525" x="259725"/>
            <a:ext cy="393299" cx="23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lang="en-GB"/>
              <a:t>Hospital Policies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y="147050" x="457200"/>
            <a:ext cy="655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y="706225" x="457200"/>
            <a:ext cy="3939599" cx="8768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GB">
                <a:solidFill>
                  <a:srgbClr val="0000FF"/>
                </a:solidFill>
              </a:rPr>
              <a:t>V</a:t>
            </a:r>
            <a:r>
              <a:rPr sz="2400" lang="en-GB">
                <a:solidFill>
                  <a:srgbClr val="0000FF"/>
                </a:solidFill>
              </a:rPr>
              <a:t>AC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b="1" sz="2800" lang="en-GB">
                <a:solidFill>
                  <a:schemeClr val="dk1"/>
                </a:solidFill>
              </a:rPr>
              <a:t>is a full-fledged tool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-GB">
                <a:solidFill>
                  <a:schemeClr val="dk1"/>
                </a:solidFill>
              </a:rPr>
              <a:t>main components: pruning and translation modules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-GB">
                <a:solidFill>
                  <a:schemeClr val="dk1"/>
                </a:solidFill>
              </a:rPr>
              <a:t>various back-ends: CBMC, Eldarica, Getafix, Interproc, Moped, NuSMV, HSF, and Z3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-GB">
                <a:solidFill>
                  <a:schemeClr val="dk1"/>
                </a:solidFill>
              </a:rPr>
              <a:t>counterexample generation</a:t>
            </a:r>
          </a:p>
          <a:p>
            <a:pPr rtl="0" lvl="0">
              <a:spcBef>
                <a:spcPts val="0"/>
              </a:spcBef>
              <a:buNone/>
            </a:pPr>
            <a:r>
              <a:rPr b="1" sz="2800" lang="en-GB">
                <a:solidFill>
                  <a:schemeClr val="dk1"/>
                </a:solidFill>
              </a:rPr>
              <a:t>Availability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u="sng" sz="2400" lang="en-GB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users.ecs.soton.ac.uk/gp4/VAC.html</a:t>
            </a:r>
          </a:p>
          <a:p>
            <a:pPr rtl="0" lvl="0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-GB">
                <a:solidFill>
                  <a:schemeClr val="dk1"/>
                </a:solidFill>
              </a:rPr>
              <a:t>source code,      benchmarks,      static Linux binaries </a:t>
            </a:r>
          </a:p>
          <a:p>
            <a:pPr rtl="0" lvl="0">
              <a:spcBef>
                <a:spcPts val="0"/>
              </a:spcBef>
              <a:buNone/>
            </a:pPr>
            <a:r>
              <a:rPr b="1" sz="2800" lang="en-GB"/>
              <a:t>Related tools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-GB">
                <a:solidFill>
                  <a:schemeClr val="dk1"/>
                </a:solidFill>
              </a:rPr>
              <a:t>ASASP        </a:t>
            </a:r>
            <a:r>
              <a:rPr sz="1400" lang="en-GB">
                <a:solidFill>
                  <a:schemeClr val="dk1"/>
                </a:solidFill>
              </a:rPr>
              <a:t>[</a:t>
            </a:r>
            <a:r>
              <a:rPr sz="1400" lang="en-GB"/>
              <a:t>Alberti, Armando, Ranise, Truong - </a:t>
            </a:r>
            <a:r>
              <a:rPr sz="1400" lang="en-GB">
                <a:solidFill>
                  <a:schemeClr val="dk1"/>
                </a:solidFill>
              </a:rPr>
              <a:t>CADE’11, STM’10]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-GB">
                <a:solidFill>
                  <a:schemeClr val="dk1"/>
                </a:solidFill>
              </a:rPr>
              <a:t>Mohawk       </a:t>
            </a:r>
            <a:r>
              <a:rPr sz="1400" lang="en-GB">
                <a:solidFill>
                  <a:schemeClr val="dk1"/>
                </a:solidFill>
              </a:rPr>
              <a:t>[</a:t>
            </a:r>
            <a:r>
              <a:rPr sz="1400" lang="en-GB"/>
              <a:t>Jayaraman, </a:t>
            </a:r>
            <a:r>
              <a:rPr sz="1400" lang="en-GB">
                <a:hlinkClick r:id="rId4"/>
              </a:rPr>
              <a:t>Tripunitara</a:t>
            </a:r>
            <a:r>
              <a:rPr sz="1400" lang="en-GB"/>
              <a:t>, </a:t>
            </a:r>
            <a:r>
              <a:rPr sz="1400" lang="en-GB">
                <a:hlinkClick r:id="rId5"/>
              </a:rPr>
              <a:t>Ganesh</a:t>
            </a:r>
            <a:r>
              <a:rPr sz="1400" lang="en-GB"/>
              <a:t>, </a:t>
            </a:r>
            <a:r>
              <a:rPr sz="1400" lang="en-GB">
                <a:hlinkClick r:id="rId6"/>
              </a:rPr>
              <a:t>Rinard</a:t>
            </a:r>
            <a:r>
              <a:rPr sz="1400" lang="en-GB"/>
              <a:t>,</a:t>
            </a:r>
            <a:r>
              <a:rPr sz="1400" lang="en-GB">
                <a:hlinkClick r:id="rId7"/>
              </a:rPr>
              <a:t> Chapin</a:t>
            </a:r>
            <a:r>
              <a:rPr sz="1400" lang="en-GB">
                <a:solidFill>
                  <a:schemeClr val="dk1"/>
                </a:solidFill>
              </a:rPr>
              <a:t> - CCS’11, TISSEC’13]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y="1958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>
            <a:off y="1662575" x="358125"/>
            <a:ext cy="1924499" cx="23817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y="78625" x="457200"/>
            <a:ext cy="742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-GB"/>
              <a:t>Role-based Access Control Policies (RBAC)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y="1804400" x="827399"/>
            <a:ext cy="1443150" cx="1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y="1624987" x="3381150"/>
            <a:ext cy="1924499" cx="23817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37" name="Shape 37"/>
          <p:cNvSpPr/>
          <p:nvPr/>
        </p:nvSpPr>
        <p:spPr>
          <a:xfrm>
            <a:off y="1662575" x="6305100"/>
            <a:ext cy="1924499" cx="23817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38" name="Shape 38"/>
          <p:cNvSpPr/>
          <p:nvPr/>
        </p:nvSpPr>
        <p:spPr>
          <a:xfrm>
            <a:off y="1265650" x="2096775"/>
            <a:ext cy="483581" cx="4969989"/>
          </a:xfrm>
          <a:custGeom>
            <a:pathLst>
              <a:path w="192766" extrusionOk="0" h="22706">
                <a:moveTo>
                  <a:pt y="19926" x="192766"/>
                </a:moveTo>
                <a:cubicBezTo>
                  <a:pt y="16605" x="176470"/>
                  <a:pt y="-463" x="127120"/>
                  <a:pt y="0" x="94993"/>
                </a:cubicBezTo>
                <a:cubicBezTo>
                  <a:pt y="463" x="62865"/>
                  <a:pt y="18921" x="15832"/>
                  <a:pt y="22706" x="0"/>
                </a:cubicBezTo>
              </a:path>
            </a:pathLst>
          </a:custGeom>
          <a:noFill/>
          <a:ln w="38100" cap="flat">
            <a:solidFill>
              <a:schemeClr val="dk2"/>
            </a:solidFill>
            <a:prstDash val="solid"/>
            <a:round/>
            <a:headEnd w="lg" len="lg" type="stealth"/>
            <a:tailEnd w="lg" len="lg" type="none"/>
          </a:ln>
        </p:spPr>
      </p:sp>
      <p:pic>
        <p:nvPicPr>
          <p:cNvPr id="39" name="Shape 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71725" x="4288398"/>
            <a:ext cy="435925" cx="4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3247550" x="1120275"/>
            <a:ext cy="259499" cx="8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/>
              <a:t>USERS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3171350" x="4168275"/>
            <a:ext cy="259499" cx="8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ROLES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3095150" x="6788500"/>
            <a:ext cy="259499" cx="157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PERMISSIONS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1807275" x="4030012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Professor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2732425" x="4030012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Student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2269837" x="3947775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Dean</a:t>
            </a:r>
          </a:p>
        </p:txBody>
      </p:sp>
      <p:cxnSp>
        <p:nvCxnSpPr>
          <p:cNvPr id="46" name="Shape 46"/>
          <p:cNvCxnSpPr>
            <a:stCxn id="35" idx="1"/>
            <a:endCxn id="43" idx="1"/>
          </p:cNvCxnSpPr>
          <p:nvPr/>
        </p:nvCxnSpPr>
        <p:spPr>
          <a:xfrm rot="10800000" flipH="1">
            <a:off y="2025225" x="2270550"/>
            <a:ext cy="500750" cx="17594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" name="Shape 47"/>
          <p:cNvCxnSpPr>
            <a:stCxn id="35" idx="1"/>
            <a:endCxn id="45" idx="1"/>
          </p:cNvCxnSpPr>
          <p:nvPr/>
        </p:nvCxnSpPr>
        <p:spPr>
          <a:xfrm rot="10800000" flipH="1">
            <a:off y="2487787" x="2270550"/>
            <a:ext cy="38187" cx="1677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8" name="Shape 48"/>
          <p:cNvSpPr/>
          <p:nvPr/>
        </p:nvSpPr>
        <p:spPr>
          <a:xfrm>
            <a:off y="2908600" x="1459650"/>
            <a:ext cy="259500" cx="2570352"/>
          </a:xfrm>
          <a:custGeom>
            <a:pathLst>
              <a:path w="101016" extrusionOk="0" h="7172">
                <a:moveTo>
                  <a:pt y="5097" x="0"/>
                </a:moveTo>
                <a:cubicBezTo>
                  <a:pt y="5405" x="8263"/>
                  <a:pt y="7799" x="32745"/>
                  <a:pt y="6950" x="49581"/>
                </a:cubicBezTo>
                <a:cubicBezTo>
                  <a:pt y="6100" x="66417"/>
                  <a:pt y="1158" x="92443"/>
                  <a:pt y="0" x="101016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9" name="Shape 49"/>
          <p:cNvSpPr txBox="1"/>
          <p:nvPr/>
        </p:nvSpPr>
        <p:spPr>
          <a:xfrm>
            <a:off y="1681550" x="70034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p1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2013737" x="66098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p2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2374050" x="75368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p3</a:t>
            </a:r>
          </a:p>
        </p:txBody>
      </p:sp>
      <p:cxnSp>
        <p:nvCxnSpPr>
          <p:cNvPr id="52" name="Shape 52"/>
          <p:cNvCxnSpPr>
            <a:stCxn id="49" idx="1"/>
            <a:endCxn id="43" idx="3"/>
          </p:cNvCxnSpPr>
          <p:nvPr/>
        </p:nvCxnSpPr>
        <p:spPr>
          <a:xfrm flipH="1">
            <a:off y="1899500" x="5014912"/>
            <a:ext cy="125725" cx="19885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3" name="Shape 53"/>
          <p:cNvCxnSpPr>
            <a:stCxn id="50" idx="1"/>
            <a:endCxn id="43" idx="3"/>
          </p:cNvCxnSpPr>
          <p:nvPr/>
        </p:nvCxnSpPr>
        <p:spPr>
          <a:xfrm rot="10800000">
            <a:off y="2025225" x="5014912"/>
            <a:ext cy="206462" cx="15949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4" name="Shape 54"/>
          <p:cNvCxnSpPr>
            <a:stCxn id="51" idx="1"/>
            <a:endCxn id="45" idx="3"/>
          </p:cNvCxnSpPr>
          <p:nvPr/>
        </p:nvCxnSpPr>
        <p:spPr>
          <a:xfrm rot="10800000">
            <a:off y="2487787" x="4932674"/>
            <a:ext cy="104212" cx="26042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55" name="Shape 55"/>
          <p:cNvSpPr txBox="1"/>
          <p:nvPr/>
        </p:nvSpPr>
        <p:spPr>
          <a:xfrm>
            <a:off y="2755050" x="69272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p4</a:t>
            </a:r>
          </a:p>
        </p:txBody>
      </p:sp>
      <p:cxnSp>
        <p:nvCxnSpPr>
          <p:cNvPr id="56" name="Shape 56"/>
          <p:cNvCxnSpPr>
            <a:stCxn id="55" idx="1"/>
            <a:endCxn id="44" idx="3"/>
          </p:cNvCxnSpPr>
          <p:nvPr/>
        </p:nvCxnSpPr>
        <p:spPr>
          <a:xfrm rot="10800000">
            <a:off y="2950375" x="5014912"/>
            <a:ext cy="22625" cx="19123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78625" x="457200"/>
            <a:ext cy="742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-GB"/>
              <a:t>Role-based Access Control Policies (RBAC)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3666825" x="457200"/>
            <a:ext cy="384299" cx="369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/>
              <a:t>suitable for large organizations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4051100" x="457204"/>
            <a:ext cy="384299" cx="35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/>
              <a:t>standardized by NIST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3657575" x="4626000"/>
            <a:ext cy="911100" cx="406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/>
              <a:t>implemented in several software: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/>
              <a:t>Microsoft SQL Servers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/>
              <a:t>Microsoft Active Directory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/>
              <a:t>SELinux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/>
              <a:t>Oracle DBMS 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/>
              <a:t>...</a:t>
            </a:r>
          </a:p>
        </p:txBody>
      </p:sp>
      <p:sp>
        <p:nvSpPr>
          <p:cNvPr id="65" name="Shape 65"/>
          <p:cNvSpPr/>
          <p:nvPr/>
        </p:nvSpPr>
        <p:spPr>
          <a:xfrm>
            <a:off y="1662575" x="358125"/>
            <a:ext cy="1924499" cx="23817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y="1804400" x="827399"/>
            <a:ext cy="1443150" cx="14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y="1624987" x="3381150"/>
            <a:ext cy="1924499" cx="23817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8" name="Shape 68"/>
          <p:cNvSpPr/>
          <p:nvPr/>
        </p:nvSpPr>
        <p:spPr>
          <a:xfrm>
            <a:off y="1662575" x="6305100"/>
            <a:ext cy="1924499" cx="23817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9" name="Shape 69"/>
          <p:cNvSpPr/>
          <p:nvPr/>
        </p:nvSpPr>
        <p:spPr>
          <a:xfrm>
            <a:off y="1265650" x="2096775"/>
            <a:ext cy="483581" cx="4969989"/>
          </a:xfrm>
          <a:custGeom>
            <a:pathLst>
              <a:path w="192766" extrusionOk="0" h="22706">
                <a:moveTo>
                  <a:pt y="19926" x="192766"/>
                </a:moveTo>
                <a:cubicBezTo>
                  <a:pt y="16605" x="176470"/>
                  <a:pt y="-463" x="127120"/>
                  <a:pt y="0" x="94993"/>
                </a:cubicBezTo>
                <a:cubicBezTo>
                  <a:pt y="463" x="62865"/>
                  <a:pt y="18921" x="15832"/>
                  <a:pt y="22706" x="0"/>
                </a:cubicBezTo>
              </a:path>
            </a:pathLst>
          </a:custGeom>
          <a:noFill/>
          <a:ln w="38100" cap="flat">
            <a:solidFill>
              <a:schemeClr val="dk2"/>
            </a:solidFill>
            <a:prstDash val="solid"/>
            <a:round/>
            <a:headEnd w="lg" len="lg" type="stealth"/>
            <a:tailEnd w="lg" len="lg" type="none"/>
          </a:ln>
        </p:spPr>
      </p:sp>
      <p:pic>
        <p:nvPicPr>
          <p:cNvPr id="70" name="Shape 7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71725" x="4288398"/>
            <a:ext cy="435925" cx="4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3247550" x="1120275"/>
            <a:ext cy="259499" cx="8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USERS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171350" x="4168275"/>
            <a:ext cy="259499" cx="8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ROLES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3095150" x="6788500"/>
            <a:ext cy="259499" cx="157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PERMISSIONS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1807275" x="4030012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Professor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2732425" x="4030012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Student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2269837" x="3947775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Dean</a:t>
            </a:r>
          </a:p>
        </p:txBody>
      </p:sp>
      <p:cxnSp>
        <p:nvCxnSpPr>
          <p:cNvPr id="77" name="Shape 77"/>
          <p:cNvCxnSpPr>
            <a:stCxn id="66" idx="1"/>
            <a:endCxn id="74" idx="1"/>
          </p:cNvCxnSpPr>
          <p:nvPr/>
        </p:nvCxnSpPr>
        <p:spPr>
          <a:xfrm rot="10800000" flipH="1">
            <a:off y="2025225" x="2270550"/>
            <a:ext cy="500750" cx="17594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8" name="Shape 78"/>
          <p:cNvCxnSpPr>
            <a:stCxn id="66" idx="1"/>
            <a:endCxn id="76" idx="1"/>
          </p:cNvCxnSpPr>
          <p:nvPr/>
        </p:nvCxnSpPr>
        <p:spPr>
          <a:xfrm rot="10800000" flipH="1">
            <a:off y="2487787" x="2270550"/>
            <a:ext cy="38187" cx="1677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9" name="Shape 79"/>
          <p:cNvSpPr/>
          <p:nvPr/>
        </p:nvSpPr>
        <p:spPr>
          <a:xfrm>
            <a:off y="2908600" x="1459650"/>
            <a:ext cy="259500" cx="2570352"/>
          </a:xfrm>
          <a:custGeom>
            <a:pathLst>
              <a:path w="101016" extrusionOk="0" h="7172">
                <a:moveTo>
                  <a:pt y="5097" x="0"/>
                </a:moveTo>
                <a:cubicBezTo>
                  <a:pt y="5405" x="8263"/>
                  <a:pt y="7799" x="32745"/>
                  <a:pt y="6950" x="49581"/>
                </a:cubicBezTo>
                <a:cubicBezTo>
                  <a:pt y="6100" x="66417"/>
                  <a:pt y="1158" x="92443"/>
                  <a:pt y="0" x="101016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80" name="Shape 80"/>
          <p:cNvSpPr txBox="1"/>
          <p:nvPr/>
        </p:nvSpPr>
        <p:spPr>
          <a:xfrm>
            <a:off y="1681550" x="70034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2013737" x="66098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p2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2374050" x="75368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p3</a:t>
            </a:r>
          </a:p>
        </p:txBody>
      </p:sp>
      <p:cxnSp>
        <p:nvCxnSpPr>
          <p:cNvPr id="83" name="Shape 83"/>
          <p:cNvCxnSpPr>
            <a:stCxn id="80" idx="1"/>
            <a:endCxn id="74" idx="3"/>
          </p:cNvCxnSpPr>
          <p:nvPr/>
        </p:nvCxnSpPr>
        <p:spPr>
          <a:xfrm flipH="1">
            <a:off y="1899500" x="5014912"/>
            <a:ext cy="125725" cx="19885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84" name="Shape 84"/>
          <p:cNvCxnSpPr>
            <a:stCxn id="81" idx="1"/>
            <a:endCxn id="74" idx="3"/>
          </p:cNvCxnSpPr>
          <p:nvPr/>
        </p:nvCxnSpPr>
        <p:spPr>
          <a:xfrm rot="10800000">
            <a:off y="2025225" x="5014912"/>
            <a:ext cy="206462" cx="15949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85" name="Shape 85"/>
          <p:cNvCxnSpPr>
            <a:stCxn id="82" idx="1"/>
            <a:endCxn id="76" idx="3"/>
          </p:cNvCxnSpPr>
          <p:nvPr/>
        </p:nvCxnSpPr>
        <p:spPr>
          <a:xfrm rot="10800000">
            <a:off y="2487787" x="4932674"/>
            <a:ext cy="104212" cx="26042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86" name="Shape 86"/>
          <p:cNvSpPr txBox="1"/>
          <p:nvPr/>
        </p:nvSpPr>
        <p:spPr>
          <a:xfrm>
            <a:off y="2755050" x="6927287"/>
            <a:ext cy="435900" cx="98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p4</a:t>
            </a:r>
          </a:p>
        </p:txBody>
      </p:sp>
      <p:cxnSp>
        <p:nvCxnSpPr>
          <p:cNvPr id="87" name="Shape 87"/>
          <p:cNvCxnSpPr>
            <a:stCxn id="86" idx="1"/>
            <a:endCxn id="75" idx="3"/>
          </p:cNvCxnSpPr>
          <p:nvPr/>
        </p:nvCxnSpPr>
        <p:spPr>
          <a:xfrm rot="10800000">
            <a:off y="2950375" x="5014912"/>
            <a:ext cy="22625" cx="19123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78625" x="457200"/>
            <a:ext cy="742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-GB"/>
              <a:t>Administrative RBAC (ARBAC) Systems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3435200" x="435750"/>
            <a:ext cy="742200" cx="515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GB"/>
              <a:t>Rules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94" name="Shape 94"/>
          <p:cNvSpPr txBox="1"/>
          <p:nvPr/>
        </p:nvSpPr>
        <p:spPr>
          <a:xfrm>
            <a:off y="3976900" x="435750"/>
            <a:ext cy="384299" cx="411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0000FF"/>
                </a:solidFill>
              </a:rPr>
              <a:t>Assign</a:t>
            </a:r>
            <a:r>
              <a:rPr lang="en-GB"/>
              <a:t> (</a:t>
            </a:r>
            <a:r>
              <a:rPr lang="en-GB"/>
              <a:t>admin_role</a:t>
            </a:r>
            <a:r>
              <a:rPr lang="en-GB"/>
              <a:t>, precondition, target_role)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3976900" x="4826100"/>
            <a:ext cy="384299" cx="406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0000FF"/>
                </a:solidFill>
              </a:rPr>
              <a:t>Revoke</a:t>
            </a:r>
            <a:r>
              <a:rPr lang="en-GB"/>
              <a:t> (</a:t>
            </a:r>
            <a:r>
              <a:rPr lang="en-GB"/>
              <a:t>admin_role</a:t>
            </a:r>
            <a:r>
              <a:rPr lang="en-GB"/>
              <a:t>, </a:t>
            </a:r>
            <a:r>
              <a:rPr lang="en-GB">
                <a:solidFill>
                  <a:schemeClr val="dk1"/>
                </a:solidFill>
              </a:rPr>
              <a:t>precondition, </a:t>
            </a:r>
            <a:r>
              <a:rPr lang="en-GB"/>
              <a:t>target_role)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4568400" x="2735700"/>
            <a:ext cy="384299" cx="3916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conjunction of literals over the set of Roles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y="4332650" x="2753449"/>
            <a:ext cy="234599" cx="70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8" name="Shape 98"/>
          <p:cNvCxnSpPr>
            <a:endCxn id="95" idx="2"/>
          </p:cNvCxnSpPr>
          <p:nvPr/>
        </p:nvCxnSpPr>
        <p:spPr>
          <a:xfrm rot="10800000" flipH="1">
            <a:off y="4361199" x="6116700"/>
            <a:ext cy="204299" cx="73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graphicFrame>
        <p:nvGraphicFramePr>
          <p:cNvPr id="99" name="Shape 99"/>
          <p:cNvGraphicFramePr/>
          <p:nvPr/>
        </p:nvGraphicFramePr>
        <p:xfrm>
          <a:off y="1093509" x="1044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{936B8114-5301-4B51-8F04-20CBF17556D4}</a:tableStyleId>
              </a:tblPr>
              <a:tblGrid>
                <a:gridCol w="382850"/>
                <a:gridCol w="382850"/>
                <a:gridCol w="382850"/>
                <a:gridCol w="517525"/>
                <a:gridCol w="382850"/>
              </a:tblGrid>
              <a:tr h="1137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r</a:t>
                      </a:r>
                      <a:r>
                        <a:rPr b="1" baseline="-25000" sz="1000" lang="en-GB"/>
                        <a:t>1</a:t>
                      </a:r>
                    </a:p>
                  </a:txBody>
                  <a:tcPr marR="91425" marB="91425" marT="91425" anchor="ctr" marL="91425"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r</a:t>
                      </a:r>
                      <a:r>
                        <a:rPr b="1" baseline="-25000" sz="1000" lang="en-GB"/>
                        <a:t>2</a:t>
                      </a:r>
                    </a:p>
                  </a:txBody>
                  <a:tcPr marR="91425" marB="91425" marT="91425" anchor="ctr" marL="91425"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r</a:t>
                      </a:r>
                      <a:r>
                        <a:rPr b="1" baseline="-25000" sz="1000" lang="en-GB"/>
                        <a:t>n</a:t>
                      </a:r>
                    </a:p>
                  </a:txBody>
                  <a:tcPr marR="91425" marB="91425" marT="91425" anchor="ctr" marL="91425">
                    <a:solidFill>
                      <a:srgbClr val="D5A6BD"/>
                    </a:solidFill>
                  </a:tcPr>
                </a:tc>
              </a:tr>
              <a:tr h="1137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u</a:t>
                      </a:r>
                      <a:r>
                        <a:rPr b="1" baseline="-25000" sz="1000" lang="en-GB"/>
                        <a:t>1</a:t>
                      </a:r>
                    </a:p>
                  </a:txBody>
                  <a:tcPr marR="91425" marB="91425" marT="91425" anchor="ctr" marL="91425"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1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0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1</a:t>
                      </a:r>
                    </a:p>
                  </a:txBody>
                  <a:tcPr marR="91425" marB="91425" marT="91425" anchor="ctr" marL="91425"/>
                </a:tc>
              </a:tr>
              <a:tr h="1137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u</a:t>
                      </a:r>
                      <a:r>
                        <a:rPr b="1" baseline="-25000" sz="1000" lang="en-GB"/>
                        <a:t>2</a:t>
                      </a:r>
                    </a:p>
                  </a:txBody>
                  <a:tcPr marR="91425" marB="91425" marT="91425" anchor="ctr" marL="91425"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1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1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0</a:t>
                      </a:r>
                    </a:p>
                  </a:txBody>
                  <a:tcPr marR="91425" marB="91425" marT="91425" anchor="ctr" marL="91425"/>
                </a:tc>
              </a:tr>
              <a:tr h="1137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-GB"/>
                        <a:t>...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  <p:sp>
        <p:nvSpPr>
          <p:cNvPr id="100" name="Shape 100"/>
          <p:cNvSpPr/>
          <p:nvPr/>
        </p:nvSpPr>
        <p:spPr>
          <a:xfrm>
            <a:off y="1944825" x="5147850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1265350" x="555307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1093500" x="614407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y="1093500" x="682177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y="1982612" x="721252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y="1165000" x="7829450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y="2559200" x="558972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y="2811725" x="619602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y="1808625" x="631762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y="2811725" x="7082225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y="2645075" x="7737900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y="1876725" x="7918800"/>
            <a:ext cy="312599" cx="3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" name="Shape 112"/>
          <p:cNvCxnSpPr>
            <a:stCxn id="100" idx="5"/>
            <a:endCxn id="106" idx="1"/>
          </p:cNvCxnSpPr>
          <p:nvPr/>
        </p:nvCxnSpPr>
        <p:spPr>
          <a:xfrm>
            <a:off y="2211645" x="5414670"/>
            <a:ext cy="393333" cx="22083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3" name="Shape 113"/>
          <p:cNvCxnSpPr>
            <a:stCxn id="100" idx="7"/>
            <a:endCxn id="101" idx="3"/>
          </p:cNvCxnSpPr>
          <p:nvPr/>
        </p:nvCxnSpPr>
        <p:spPr>
          <a:xfrm rot="10800000" flipH="1">
            <a:off y="1532170" x="5414670"/>
            <a:ext cy="458433" cx="18418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4" name="Shape 114"/>
          <p:cNvCxnSpPr>
            <a:stCxn id="100" idx="6"/>
            <a:endCxn id="108" idx="2"/>
          </p:cNvCxnSpPr>
          <p:nvPr/>
        </p:nvCxnSpPr>
        <p:spPr>
          <a:xfrm rot="10800000" flipH="1">
            <a:off y="1964924" x="5460449"/>
            <a:ext cy="136200" cx="8571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5" name="Shape 115"/>
          <p:cNvCxnSpPr>
            <a:stCxn id="101" idx="6"/>
            <a:endCxn id="102" idx="2"/>
          </p:cNvCxnSpPr>
          <p:nvPr/>
        </p:nvCxnSpPr>
        <p:spPr>
          <a:xfrm rot="10800000" flipH="1">
            <a:off y="1249799" x="5865674"/>
            <a:ext cy="171850" cx="2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6" name="Shape 116"/>
          <p:cNvCxnSpPr>
            <a:stCxn id="102" idx="6"/>
            <a:endCxn id="103" idx="2"/>
          </p:cNvCxnSpPr>
          <p:nvPr/>
        </p:nvCxnSpPr>
        <p:spPr>
          <a:xfrm>
            <a:off y="1249799" x="6456674"/>
            <a:ext cy="0" cx="365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7" name="Shape 117"/>
          <p:cNvCxnSpPr>
            <a:stCxn id="103" idx="4"/>
            <a:endCxn id="104" idx="1"/>
          </p:cNvCxnSpPr>
          <p:nvPr/>
        </p:nvCxnSpPr>
        <p:spPr>
          <a:xfrm>
            <a:off y="1406099" x="6978074"/>
            <a:ext cy="622291" cx="28022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8" name="Shape 118"/>
          <p:cNvCxnSpPr>
            <a:stCxn id="103" idx="6"/>
            <a:endCxn id="105" idx="2"/>
          </p:cNvCxnSpPr>
          <p:nvPr/>
        </p:nvCxnSpPr>
        <p:spPr>
          <a:xfrm>
            <a:off y="1249799" x="7134374"/>
            <a:ext cy="71500" cx="6950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9" name="Shape 119"/>
          <p:cNvCxnSpPr>
            <a:stCxn id="105" idx="4"/>
            <a:endCxn id="111" idx="0"/>
          </p:cNvCxnSpPr>
          <p:nvPr/>
        </p:nvCxnSpPr>
        <p:spPr>
          <a:xfrm>
            <a:off y="1477599" x="7985749"/>
            <a:ext cy="399125" cx="89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0" name="Shape 120"/>
          <p:cNvCxnSpPr>
            <a:stCxn id="111" idx="3"/>
            <a:endCxn id="109" idx="7"/>
          </p:cNvCxnSpPr>
          <p:nvPr/>
        </p:nvCxnSpPr>
        <p:spPr>
          <a:xfrm flipH="1">
            <a:off y="2143545" x="7349045"/>
            <a:ext cy="713958" cx="61553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1" name="Shape 121"/>
          <p:cNvCxnSpPr>
            <a:stCxn id="110" idx="7"/>
            <a:endCxn id="111" idx="4"/>
          </p:cNvCxnSpPr>
          <p:nvPr/>
        </p:nvCxnSpPr>
        <p:spPr>
          <a:xfrm rot="10800000" flipH="1">
            <a:off y="2189324" x="8004720"/>
            <a:ext cy="501529" cx="703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2" name="Shape 122"/>
          <p:cNvCxnSpPr>
            <a:stCxn id="107" idx="7"/>
            <a:endCxn id="108" idx="4"/>
          </p:cNvCxnSpPr>
          <p:nvPr/>
        </p:nvCxnSpPr>
        <p:spPr>
          <a:xfrm rot="10800000" flipH="1">
            <a:off y="2121224" x="6462845"/>
            <a:ext cy="736279" cx="110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3" name="Shape 123"/>
          <p:cNvCxnSpPr>
            <a:stCxn id="108" idx="7"/>
            <a:endCxn id="103" idx="3"/>
          </p:cNvCxnSpPr>
          <p:nvPr/>
        </p:nvCxnSpPr>
        <p:spPr>
          <a:xfrm rot="10800000" flipH="1">
            <a:off y="1360320" x="6584445"/>
            <a:ext cy="494083" cx="28310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4" name="Shape 124"/>
          <p:cNvCxnSpPr>
            <a:stCxn id="108" idx="5"/>
            <a:endCxn id="104" idx="2"/>
          </p:cNvCxnSpPr>
          <p:nvPr/>
        </p:nvCxnSpPr>
        <p:spPr>
          <a:xfrm>
            <a:off y="2075445" x="6584445"/>
            <a:ext cy="63466" cx="6280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5" name="Shape 125"/>
          <p:cNvCxnSpPr>
            <a:stCxn id="106" idx="6"/>
            <a:endCxn id="107" idx="1"/>
          </p:cNvCxnSpPr>
          <p:nvPr/>
        </p:nvCxnSpPr>
        <p:spPr>
          <a:xfrm>
            <a:off y="2715499" x="5902324"/>
            <a:ext cy="142004" cx="3394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6" name="Shape 126"/>
          <p:cNvCxnSpPr>
            <a:stCxn id="107" idx="5"/>
            <a:endCxn id="109" idx="2"/>
          </p:cNvCxnSpPr>
          <p:nvPr/>
        </p:nvCxnSpPr>
        <p:spPr>
          <a:xfrm rot="10800000" flipH="1">
            <a:off y="2968024" x="6462845"/>
            <a:ext cy="110520" cx="6193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7" name="Shape 127"/>
          <p:cNvCxnSpPr>
            <a:stCxn id="104" idx="7"/>
            <a:endCxn id="105" idx="3"/>
          </p:cNvCxnSpPr>
          <p:nvPr/>
        </p:nvCxnSpPr>
        <p:spPr>
          <a:xfrm rot="10800000" flipH="1">
            <a:off y="1431820" x="7479345"/>
            <a:ext cy="596570" cx="39588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" name="Shape 128"/>
          <p:cNvCxnSpPr>
            <a:stCxn id="104" idx="4"/>
            <a:endCxn id="109" idx="7"/>
          </p:cNvCxnSpPr>
          <p:nvPr/>
        </p:nvCxnSpPr>
        <p:spPr>
          <a:xfrm flipH="1">
            <a:off y="2295212" x="7349045"/>
            <a:ext cy="562291" cx="197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9" name="Shape 129"/>
          <p:cNvCxnSpPr>
            <a:stCxn id="109" idx="6"/>
            <a:endCxn id="110" idx="3"/>
          </p:cNvCxnSpPr>
          <p:nvPr/>
        </p:nvCxnSpPr>
        <p:spPr>
          <a:xfrm rot="10800000" flipH="1">
            <a:off y="2911895" x="7394824"/>
            <a:ext cy="56129" cx="38885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0" name="Shape 130"/>
          <p:cNvCxnSpPr>
            <a:stCxn id="101" idx="5"/>
            <a:endCxn id="107" idx="0"/>
          </p:cNvCxnSpPr>
          <p:nvPr/>
        </p:nvCxnSpPr>
        <p:spPr>
          <a:xfrm>
            <a:off y="1532170" x="5819895"/>
            <a:ext cy="1279554" cx="53242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1" name="Shape 131"/>
          <p:cNvCxnSpPr>
            <a:stCxn id="107" idx="6"/>
            <a:endCxn id="104" idx="3"/>
          </p:cNvCxnSpPr>
          <p:nvPr/>
        </p:nvCxnSpPr>
        <p:spPr>
          <a:xfrm rot="10800000" flipH="1">
            <a:off y="2249433" x="6508624"/>
            <a:ext cy="718591" cx="7496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y="2645075" x="1450450"/>
            <a:ext cy="645899" cx="16421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GB"/>
              <a:t>Assign / Revoke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GB"/>
              <a:t>rules</a:t>
            </a:r>
          </a:p>
        </p:txBody>
      </p:sp>
      <p:cxnSp>
        <p:nvCxnSpPr>
          <p:cNvPr id="133" name="Shape 133"/>
          <p:cNvCxnSpPr>
            <a:stCxn id="132" idx="3"/>
          </p:cNvCxnSpPr>
          <p:nvPr/>
        </p:nvCxnSpPr>
        <p:spPr>
          <a:xfrm rot="10800000" flipH="1">
            <a:off y="2393824" x="3092649"/>
            <a:ext cy="574200" cx="2398199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34" name="Shape 134"/>
          <p:cNvCxnSpPr/>
          <p:nvPr/>
        </p:nvCxnSpPr>
        <p:spPr>
          <a:xfrm>
            <a:off y="1437104" x="3092729"/>
            <a:ext cy="536700" cx="1882199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w="lg" len="lg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30324" x="457200"/>
            <a:ext cy="632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Security Properties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1160025" x="289912"/>
            <a:ext cy="7545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availability</a:t>
            </a:r>
          </a:p>
          <a:p>
            <a:pPr rtl="0" lv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doctor must always be able to access patients’ record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y="1160025" x="4388912"/>
            <a:ext cy="6908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separation of duties</a:t>
            </a:r>
          </a:p>
          <a:p>
            <a:pPr>
              <a:spcBef>
                <a:spcPts val="0"/>
              </a:spcBef>
              <a:buNone/>
            </a:pPr>
            <a:r>
              <a:rPr sz="1200" lang="en-GB">
                <a:solidFill>
                  <a:schemeClr val="dk1"/>
                </a:solidFill>
              </a:rPr>
              <a:t>- A doctor cannot be also a receptionist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1819600" x="289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escalation of privileges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receptionist cannot be granted doctors’ permissions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y="728600" x="365200"/>
            <a:ext cy="389400" cx="547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/>
              <a:t>Designers have security requirements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1819600" x="4388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/>
        </p:nvSpPr>
        <p:spPr>
          <a:xfrm>
            <a:off y="2659050" x="277700"/>
            <a:ext cy="2346599" cx="86426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y="130324" x="457200"/>
            <a:ext cy="632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Security Properties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1160025" x="289912"/>
            <a:ext cy="7545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availability properties</a:t>
            </a:r>
          </a:p>
          <a:p>
            <a:pPr rtl="0" lv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doctor must always be able to access patients’ record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y="1160025" x="4388912"/>
            <a:ext cy="6908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separation of duties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chemeClr val="dk1"/>
                </a:solidFill>
              </a:rPr>
              <a:t>- A doctor cannot be also a receptionist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1819600" x="289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escalation of privileges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receptionist cannot be granted doctors’ permissions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y="728600" x="365200"/>
            <a:ext cy="389400" cx="547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Designers have security properties in mind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236825" x="415825"/>
            <a:ext cy="486600" cx="8642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>
                <a:solidFill>
                  <a:schemeClr val="dk1"/>
                </a:solidFill>
              </a:rPr>
              <a:t>Monitoring may lead to denial-of-service attacks =&gt; policies correct by design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2822512" x="365200"/>
            <a:ext cy="389400" cx="638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GB"/>
              <a:t>Enforcing security requirements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1819600" x="4388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y="4027825" x="1578825"/>
            <a:ext cy="597000" cx="666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GB">
                <a:solidFill>
                  <a:srgbClr val="0000FF"/>
                </a:solidFill>
              </a:rPr>
              <a:t>(Automatic) verification is essential!</a:t>
            </a:r>
          </a:p>
        </p:txBody>
      </p:sp>
      <p:sp>
        <p:nvSpPr>
          <p:cNvPr id="159" name="Shape 159"/>
          <p:cNvSpPr/>
          <p:nvPr/>
        </p:nvSpPr>
        <p:spPr>
          <a:xfrm rot="-10798761" flipH="1">
            <a:off y="4027973" x="593215"/>
            <a:ext cy="456599" cx="832500"/>
          </a:xfrm>
          <a:prstGeom prst="bentArrow">
            <a:avLst>
              <a:gd fmla="val 25000" name="adj1"/>
              <a:gd fmla="val 33541" name="adj2"/>
              <a:gd fmla="val 25000" name="adj3"/>
              <a:gd fmla="val 58133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/>
        </p:nvSpPr>
        <p:spPr>
          <a:xfrm>
            <a:off y="3387000" x="277700"/>
            <a:ext cy="1618800" cx="86426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y="96500" x="430100"/>
            <a:ext cy="632100" cx="9023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400" lang="en-GB"/>
              <a:t>Security properties as Role-reachability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1160025" x="289912"/>
            <a:ext cy="7545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availability properties</a:t>
            </a:r>
          </a:p>
          <a:p>
            <a:pPr rtl="0" lv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doctor must always be able to access patients’ record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y="1160025" x="4388912"/>
            <a:ext cy="6908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separation of duties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chemeClr val="dk1"/>
                </a:solidFill>
              </a:rPr>
              <a:t>- A doctor cannot be also a receptionist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1819600" x="289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escalation of privileges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receptionist cannot be granted doctors’ permissions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y="728600" x="365200"/>
            <a:ext cy="389400" cx="547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170" name="Shape 170"/>
          <p:cNvSpPr txBox="1"/>
          <p:nvPr/>
        </p:nvSpPr>
        <p:spPr>
          <a:xfrm>
            <a:off y="3386987" x="1217612"/>
            <a:ext cy="632100" cx="611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800" lang="en-GB">
                <a:solidFill>
                  <a:srgbClr val="0000FF"/>
                </a:solidFill>
              </a:rPr>
              <a:t>Role-reachability Problem</a:t>
            </a:r>
          </a:p>
        </p:txBody>
      </p:sp>
      <p:sp>
        <p:nvSpPr>
          <p:cNvPr id="171" name="Shape 171"/>
          <p:cNvSpPr/>
          <p:nvPr/>
        </p:nvSpPr>
        <p:spPr>
          <a:xfrm>
            <a:off y="2441925" x="3424050"/>
            <a:ext cy="839399" cx="4904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y="2569200" x="3914705"/>
            <a:ext cy="456299" cx="297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-GB"/>
              <a:t>can be rephrased as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y="1819600" x="4388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y="4048575" x="459087"/>
            <a:ext cy="456299" cx="811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en-GB"/>
              <a:t>Can any user gain access to a given </a:t>
            </a:r>
            <a:r>
              <a:rPr sz="1600" lang="en-GB">
                <a:solidFill>
                  <a:srgbClr val="0000FF"/>
                </a:solidFill>
              </a:rPr>
              <a:t>target </a:t>
            </a:r>
            <a:r>
              <a:rPr sz="1600" lang="en-GB"/>
              <a:t>role using Administrative RBAC rules?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/>
        </p:nvSpPr>
        <p:spPr>
          <a:xfrm>
            <a:off y="3387000" x="277700"/>
            <a:ext cy="1618800" cx="86426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y="1160025" x="289912"/>
            <a:ext cy="7545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availability properties</a:t>
            </a:r>
          </a:p>
          <a:p>
            <a:pPr rtl="0" lv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doctor must always be able to access patients’ record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y="1160025" x="4388912"/>
            <a:ext cy="690899" cx="3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separation of duties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chemeClr val="dk1"/>
                </a:solidFill>
              </a:rPr>
              <a:t>- A doctor cannot be also a receptionist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1819600" x="289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escalation of privileges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-GB">
                <a:solidFill>
                  <a:schemeClr val="dk1"/>
                </a:solidFill>
              </a:rPr>
              <a:t>- A receptionist cannot be granted doctors’ permissions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y="4048575" x="459087"/>
            <a:ext cy="456299" cx="811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en-GB"/>
              <a:t>Can any user gain access to a given </a:t>
            </a:r>
            <a:r>
              <a:rPr sz="1600" lang="en-GB">
                <a:solidFill>
                  <a:srgbClr val="0000FF"/>
                </a:solidFill>
              </a:rPr>
              <a:t>target </a:t>
            </a:r>
            <a:r>
              <a:rPr sz="1600" lang="en-GB"/>
              <a:t>role using Administrative RBAC rules?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y="3386987" x="1217612"/>
            <a:ext cy="632100" cx="611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800" lang="en-GB">
                <a:solidFill>
                  <a:srgbClr val="0000FF"/>
                </a:solidFill>
              </a:rPr>
              <a:t>Role-reachability Problem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4380600" x="882587"/>
            <a:ext cy="456299" cx="811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P</a:t>
            </a:r>
            <a:r>
              <a:rPr sz="1800" lang="en-GB">
                <a:solidFill>
                  <a:srgbClr val="FF0000"/>
                </a:solidFill>
              </a:rPr>
              <a:t>SPACE-complete!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1819600" x="4388925"/>
            <a:ext cy="597000" cx="48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✓"/>
            </a:pPr>
            <a:r>
              <a:rPr b="1" sz="1600" lang="en-GB">
                <a:solidFill>
                  <a:schemeClr val="dk1"/>
                </a:solidFill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y="2441925" x="3424050"/>
            <a:ext cy="839399" cx="4904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y="2569200" x="3914705"/>
            <a:ext cy="456299" cx="297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-GB"/>
              <a:t>can be rephrased as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y="96500" x="430100"/>
            <a:ext cy="632100" cx="9023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400" lang="en-GB"/>
              <a:t>Security properties as Role-reachability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/>
        </p:nvSpPr>
        <p:spPr>
          <a:xfrm>
            <a:off y="1307700" x="4909862"/>
            <a:ext cy="2343900" cx="1191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y="2422737" x="4981750"/>
            <a:ext cy="7019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y="1384062" x="4981700"/>
            <a:ext cy="914699" cx="1032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y="176850" x="2205887"/>
            <a:ext cy="4789800" cx="1458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y="2011125" x="546525"/>
            <a:ext cy="804899" cx="959999"/>
          </a:xfrm>
          <a:prstGeom prst="roundRect">
            <a:avLst>
              <a:gd fmla="val 1142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Pruning</a:t>
            </a:r>
          </a:p>
        </p:txBody>
      </p:sp>
      <p:sp>
        <p:nvSpPr>
          <p:cNvPr id="199" name="Shape 199"/>
          <p:cNvSpPr/>
          <p:nvPr/>
        </p:nvSpPr>
        <p:spPr>
          <a:xfrm>
            <a:off y="286350" x="2317475"/>
            <a:ext cy="862499" cx="1253699"/>
          </a:xfrm>
          <a:prstGeom prst="roundRect">
            <a:avLst>
              <a:gd fmla="val 919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Abstract Transformer</a:t>
            </a:r>
          </a:p>
        </p:txBody>
      </p:sp>
      <p:sp>
        <p:nvSpPr>
          <p:cNvPr id="200" name="Shape 200"/>
          <p:cNvSpPr/>
          <p:nvPr/>
        </p:nvSpPr>
        <p:spPr>
          <a:xfrm>
            <a:off y="1397900" x="2317475"/>
            <a:ext cy="2788200" cx="1253699"/>
          </a:xfrm>
          <a:prstGeom prst="roundRect">
            <a:avLst>
              <a:gd fmla="val 7544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Precise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Transformer</a:t>
            </a:r>
          </a:p>
        </p:txBody>
      </p:sp>
      <p:sp>
        <p:nvSpPr>
          <p:cNvPr id="201" name="Shape 201"/>
          <p:cNvSpPr/>
          <p:nvPr/>
        </p:nvSpPr>
        <p:spPr>
          <a:xfrm>
            <a:off y="585450" x="4976062"/>
            <a:ext cy="264300" cx="959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Interproc</a:t>
            </a:r>
          </a:p>
        </p:txBody>
      </p:sp>
      <p:sp>
        <p:nvSpPr>
          <p:cNvPr id="202" name="Shape 202"/>
          <p:cNvSpPr/>
          <p:nvPr/>
        </p:nvSpPr>
        <p:spPr>
          <a:xfrm>
            <a:off y="3787937" x="5054600"/>
            <a:ext cy="351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CBMC</a:t>
            </a:r>
          </a:p>
        </p:txBody>
      </p:sp>
      <p:sp>
        <p:nvSpPr>
          <p:cNvPr id="203" name="Shape 203"/>
          <p:cNvSpPr/>
          <p:nvPr/>
        </p:nvSpPr>
        <p:spPr>
          <a:xfrm>
            <a:off y="14569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µZ (Z3)</a:t>
            </a:r>
          </a:p>
        </p:txBody>
      </p:sp>
      <p:sp>
        <p:nvSpPr>
          <p:cNvPr id="204" name="Shape 204"/>
          <p:cNvSpPr/>
          <p:nvPr/>
        </p:nvSpPr>
        <p:spPr>
          <a:xfrm>
            <a:off y="171761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HSF</a:t>
            </a:r>
          </a:p>
        </p:txBody>
      </p:sp>
      <p:sp>
        <p:nvSpPr>
          <p:cNvPr id="205" name="Shape 205"/>
          <p:cNvSpPr/>
          <p:nvPr/>
        </p:nvSpPr>
        <p:spPr>
          <a:xfrm>
            <a:off y="1976062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Eldarica</a:t>
            </a:r>
          </a:p>
        </p:txBody>
      </p:sp>
      <p:sp>
        <p:nvSpPr>
          <p:cNvPr id="206" name="Shape 206"/>
          <p:cNvSpPr/>
          <p:nvPr/>
        </p:nvSpPr>
        <p:spPr>
          <a:xfrm>
            <a:off y="2494537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Getafix</a:t>
            </a:r>
          </a:p>
        </p:txBody>
      </p:sp>
      <p:sp>
        <p:nvSpPr>
          <p:cNvPr id="207" name="Shape 207"/>
          <p:cNvSpPr/>
          <p:nvPr/>
        </p:nvSpPr>
        <p:spPr>
          <a:xfrm>
            <a:off y="3246950" x="5062250"/>
            <a:ext cy="2643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NuSMV</a:t>
            </a:r>
          </a:p>
        </p:txBody>
      </p:sp>
      <p:sp>
        <p:nvSpPr>
          <p:cNvPr id="208" name="Shape 208"/>
          <p:cNvSpPr/>
          <p:nvPr/>
        </p:nvSpPr>
        <p:spPr>
          <a:xfrm>
            <a:off y="4415925" x="5001825"/>
            <a:ext cy="488099" cx="10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Counter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209" name="Shape 209"/>
          <p:cNvSpPr/>
          <p:nvPr/>
        </p:nvSpPr>
        <p:spPr>
          <a:xfrm>
            <a:off y="2791525" x="5055625"/>
            <a:ext cy="249900" cx="886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Moped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4525600" x="2162537"/>
            <a:ext cy="439799" cx="154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300" lang="en-GB"/>
              <a:t>Policy-to-Program</a:t>
            </a:r>
          </a:p>
          <a:p>
            <a:pPr algn="ctr">
              <a:spcBef>
                <a:spcPts val="0"/>
              </a:spcBef>
              <a:buNone/>
            </a:pPr>
            <a:r>
              <a:rPr b="1" sz="1300" lang="en-GB"/>
              <a:t>TRANSFORMER</a:t>
            </a:r>
          </a:p>
        </p:txBody>
      </p:sp>
      <p:cxnSp>
        <p:nvCxnSpPr>
          <p:cNvPr id="211" name="Shape 211"/>
          <p:cNvCxnSpPr>
            <a:stCxn id="199" idx="3"/>
            <a:endCxn id="201" idx="1"/>
          </p:cNvCxnSpPr>
          <p:nvPr/>
        </p:nvCxnSpPr>
        <p:spPr>
          <a:xfrm>
            <a:off y="717599" x="3571174"/>
            <a:ext cy="0" cx="14048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2" name="Shape 212"/>
          <p:cNvCxnSpPr>
            <a:endCxn id="202" idx="1"/>
          </p:cNvCxnSpPr>
          <p:nvPr/>
        </p:nvCxnSpPr>
        <p:spPr>
          <a:xfrm>
            <a:off y="3962387" x="3570499"/>
            <a:ext cy="1199" cx="148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3" name="Shape 213"/>
          <p:cNvCxnSpPr>
            <a:endCxn id="196" idx="1"/>
          </p:cNvCxnSpPr>
          <p:nvPr/>
        </p:nvCxnSpPr>
        <p:spPr>
          <a:xfrm rot="10800000" flipH="1">
            <a:off y="1841412" x="3569299"/>
            <a:ext cy="1800" cx="141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4" name="Shape 214"/>
          <p:cNvCxnSpPr/>
          <p:nvPr/>
        </p:nvCxnSpPr>
        <p:spPr>
          <a:xfrm rot="10800000" flipH="1">
            <a:off y="2738249" x="3574200"/>
            <a:ext cy="900" cx="140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5" name="Shape 215"/>
          <p:cNvCxnSpPr>
            <a:endCxn id="207" idx="1"/>
          </p:cNvCxnSpPr>
          <p:nvPr/>
        </p:nvCxnSpPr>
        <p:spPr>
          <a:xfrm rot="10800000" flipH="1">
            <a:off y="3379100" x="3571249"/>
            <a:ext cy="1199" cx="149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y="856100" x="6577087"/>
            <a:ext cy="439799" cx="116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1667875" x="6815337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2815925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y="4450250" x="6290537"/>
            <a:ext cy="439799" cx="134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-GB"/>
              <a:t>Error Trace</a:t>
            </a:r>
          </a:p>
        </p:txBody>
      </p:sp>
      <p:cxnSp>
        <p:nvCxnSpPr>
          <p:cNvPr id="220" name="Shape 220"/>
          <p:cNvCxnSpPr>
            <a:stCxn id="208" idx="3"/>
            <a:endCxn id="219" idx="1"/>
          </p:cNvCxnSpPr>
          <p:nvPr/>
        </p:nvCxnSpPr>
        <p:spPr>
          <a:xfrm>
            <a:off y="4659974" x="6008925"/>
            <a:ext cy="10174" cx="2816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1" name="Shape 221"/>
          <p:cNvCxnSpPr>
            <a:stCxn id="202" idx="2"/>
            <a:endCxn id="208" idx="0"/>
          </p:cNvCxnSpPr>
          <p:nvPr/>
        </p:nvCxnSpPr>
        <p:spPr>
          <a:xfrm>
            <a:off y="4139237" x="5497699"/>
            <a:ext cy="276687" cx="7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y="416287" x="37195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Integer Pgm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y="1549522" x="3806100"/>
            <a:ext cy="2937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Horn Pgm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y="3063447" x="3733225"/>
            <a:ext cy="3513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NuSMV Pgm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2430700" x="3733225"/>
            <a:ext cy="360900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Boolean Pgm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3651600" x="3872875"/>
            <a:ext cy="396300" cx="73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GB"/>
              <a:t>C Pgm</a:t>
            </a:r>
          </a:p>
        </p:txBody>
      </p:sp>
      <p:cxnSp>
        <p:nvCxnSpPr>
          <p:cNvPr id="227" name="Shape 227"/>
          <p:cNvCxnSpPr>
            <a:stCxn id="201" idx="3"/>
            <a:endCxn id="216" idx="1"/>
          </p:cNvCxnSpPr>
          <p:nvPr/>
        </p:nvCxnSpPr>
        <p:spPr>
          <a:xfrm>
            <a:off y="717600" x="5936062"/>
            <a:ext cy="358399" cx="6410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8" name="Shape 228"/>
          <p:cNvCxnSpPr>
            <a:stCxn id="201" idx="3"/>
            <a:endCxn id="229" idx="1"/>
          </p:cNvCxnSpPr>
          <p:nvPr/>
        </p:nvCxnSpPr>
        <p:spPr>
          <a:xfrm rot="10800000" flipH="1">
            <a:off y="447749" x="5936062"/>
            <a:ext cy="269850" cx="705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y="3738762" x="6456187"/>
            <a:ext cy="439799" cx="123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Unknown</a:t>
            </a:r>
          </a:p>
        </p:txBody>
      </p:sp>
      <p:cxnSp>
        <p:nvCxnSpPr>
          <p:cNvPr id="231" name="Shape 231"/>
          <p:cNvCxnSpPr>
            <a:stCxn id="194" idx="3"/>
          </p:cNvCxnSpPr>
          <p:nvPr/>
        </p:nvCxnSpPr>
        <p:spPr>
          <a:xfrm>
            <a:off y="2479650" x="6100862"/>
            <a:ext cy="583800" cx="7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2" name="Shape 232"/>
          <p:cNvCxnSpPr>
            <a:stCxn id="194" idx="3"/>
            <a:endCxn id="217" idx="1"/>
          </p:cNvCxnSpPr>
          <p:nvPr/>
        </p:nvCxnSpPr>
        <p:spPr>
          <a:xfrm rot="10800000" flipH="1">
            <a:off y="1887774" x="6100862"/>
            <a:ext cy="591875" cx="714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3" name="Shape 233"/>
          <p:cNvCxnSpPr>
            <a:stCxn id="234" idx="2"/>
            <a:endCxn id="198" idx="0"/>
          </p:cNvCxnSpPr>
          <p:nvPr/>
        </p:nvCxnSpPr>
        <p:spPr>
          <a:xfrm flipH="1">
            <a:off y="1800950" x="1026524"/>
            <a:ext cy="21017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y="818637" x="5836375"/>
            <a:ext cy="293700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272000" x="6003535"/>
            <a:ext cy="351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cxnSp>
        <p:nvCxnSpPr>
          <p:cNvPr id="237" name="Shape 237"/>
          <p:cNvCxnSpPr>
            <a:stCxn id="202" idx="3"/>
            <a:endCxn id="230" idx="1"/>
          </p:cNvCxnSpPr>
          <p:nvPr/>
        </p:nvCxnSpPr>
        <p:spPr>
          <a:xfrm rot="10800000" flipH="1">
            <a:off y="3958662" x="5940799"/>
            <a:ext cy="4925" cx="5153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8" name="Shape 238"/>
          <p:cNvSpPr txBox="1"/>
          <p:nvPr/>
        </p:nvSpPr>
        <p:spPr>
          <a:xfrm>
            <a:off y="1968875" x="6035525"/>
            <a:ext cy="264300" cx="5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2680525" x="6065237"/>
            <a:ext cy="360900" cx="62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4094500" x="4976075"/>
            <a:ext cy="439799" cx="56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YES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227850" x="6641112"/>
            <a:ext cy="439799" cx="11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No Error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1440050" x="583425"/>
            <a:ext cy="360900" cx="88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300" lang="en-GB"/>
              <a:t>Input File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y="68575" x="83700"/>
            <a:ext cy="957299" cx="200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200" lang="en-GB">
                <a:solidFill>
                  <a:srgbClr val="0000FF"/>
                </a:solidFill>
              </a:rPr>
              <a:t>V</a:t>
            </a:r>
            <a:r>
              <a:rPr sz="2400" lang="en-GB">
                <a:solidFill>
                  <a:srgbClr val="0000FF"/>
                </a:solidFill>
              </a:rPr>
              <a:t>AC tool architecture</a:t>
            </a:r>
          </a:p>
        </p:txBody>
      </p:sp>
      <p:cxnSp>
        <p:nvCxnSpPr>
          <p:cNvPr id="242" name="Shape 242"/>
          <p:cNvCxnSpPr>
            <a:stCxn id="243" idx="3"/>
          </p:cNvCxnSpPr>
          <p:nvPr/>
        </p:nvCxnSpPr>
        <p:spPr>
          <a:xfrm rot="10800000" flipH="1">
            <a:off y="2407874" x="1506525"/>
            <a:ext cy="5700" cx="71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y="3680177" x="5964350"/>
            <a:ext cy="249900" cx="46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