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63" r:id="rId2"/>
    <p:sldId id="466" r:id="rId3"/>
    <p:sldId id="467" r:id="rId4"/>
    <p:sldId id="454" r:id="rId5"/>
    <p:sldId id="469" r:id="rId6"/>
    <p:sldId id="474" r:id="rId7"/>
    <p:sldId id="470" r:id="rId8"/>
    <p:sldId id="471" r:id="rId9"/>
    <p:sldId id="472" r:id="rId10"/>
    <p:sldId id="461" r:id="rId11"/>
    <p:sldId id="475" r:id="rId12"/>
    <p:sldId id="476" r:id="rId13"/>
    <p:sldId id="477" r:id="rId14"/>
    <p:sldId id="479" r:id="rId15"/>
    <p:sldId id="478" r:id="rId16"/>
    <p:sldId id="462" r:id="rId17"/>
    <p:sldId id="457" r:id="rId18"/>
    <p:sldId id="458" r:id="rId19"/>
    <p:sldId id="464" r:id="rId20"/>
    <p:sldId id="465" r:id="rId2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66"/>
    <a:srgbClr val="00CC00"/>
    <a:srgbClr val="CC0099"/>
    <a:srgbClr val="0099FF"/>
    <a:srgbClr val="33CC33"/>
    <a:srgbClr val="339933"/>
    <a:srgbClr val="FFFF99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2" autoAdjust="0"/>
    <p:restoredTop sz="71429" autoAdjust="0"/>
  </p:normalViewPr>
  <p:slideViewPr>
    <p:cSldViewPr>
      <p:cViewPr>
        <p:scale>
          <a:sx n="57" d="100"/>
          <a:sy n="57" d="100"/>
        </p:scale>
        <p:origin x="-16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26/04/2015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7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26/04/2015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5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46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7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5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70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3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7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5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5720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algn="ctr">
              <a:buNone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Bernd Fischer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ESS Group, ECS, University of Southampton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b.fischer@ecs.soton.ac.uk</a:t>
            </a:r>
          </a:p>
          <a:p>
            <a:pPr marL="514350" indent="-514350" algn="ctr">
              <a:spcBef>
                <a:spcPts val="1200"/>
              </a:spcBef>
              <a:buNone/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17526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400" b="1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Research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9063"/>
            <a:ext cx="2209800" cy="628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9063"/>
            <a:ext cx="6477000" cy="628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19137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9063"/>
            <a:ext cx="8839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T Extra" pitchFamily="18" charset="2"/>
        <a:buChar char="&gt;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90600" y="2514600"/>
            <a:ext cx="7772400" cy="403041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Ermenegildo</a:t>
            </a:r>
            <a:r>
              <a:rPr lang="en-US" sz="2400" b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Tomasco</a:t>
            </a:r>
            <a:r>
              <a:rPr lang="en-US" sz="36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University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of Southampton,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UK</a:t>
            </a:r>
            <a:endParaRPr lang="en-US" sz="2800" b="1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Omar </a:t>
            </a:r>
            <a:r>
              <a:rPr lang="en-US" sz="2400" dirty="0" err="1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Inverso</a:t>
            </a:r>
            <a:r>
              <a:rPr lang="en-US" sz="24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University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Southampton, UK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Bernd Fischer</a:t>
            </a:r>
            <a:r>
              <a:rPr lang="en-US" sz="24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                 </a:t>
            </a:r>
            <a:r>
              <a:rPr lang="en-US" dirty="0" smtClean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Stellenbosch University, South Africa</a:t>
            </a:r>
            <a:endParaRPr lang="en-US" sz="1600" dirty="0" smtClean="0">
              <a:solidFill>
                <a:srgbClr val="595959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Salvatore La Torre            </a:t>
            </a:r>
            <a:r>
              <a:rPr lang="en-US" dirty="0" err="1" smtClean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Università</a:t>
            </a:r>
            <a:r>
              <a:rPr lang="en-US" dirty="0" smtClean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di Salerno, Italy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Gennaro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Parlato</a:t>
            </a:r>
            <a:r>
              <a:rPr lang="en-US" sz="24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             </a:t>
            </a:r>
            <a:r>
              <a:rPr lang="en-US" dirty="0" smtClean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University </a:t>
            </a:r>
            <a:r>
              <a:rPr lang="en-US" dirty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of </a:t>
            </a:r>
            <a:r>
              <a:rPr lang="en-US" dirty="0" smtClean="0">
                <a:solidFill>
                  <a:srgbClr val="595959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Southampton, UK</a:t>
            </a:r>
            <a:endParaRPr lang="en-US" sz="2400" baseline="30000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" y="76200"/>
            <a:ext cx="8839200" cy="16764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600" b="1" dirty="0" smtClean="0">
              <a:solidFill>
                <a:srgbClr val="FF0000"/>
              </a:solidFill>
              <a:ea typeface="WenQuanYi Zen Hei" charset="0"/>
              <a:cs typeface="WenQuanYi Zen Hei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b="1" spc="10" dirty="0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MU-</a:t>
            </a:r>
            <a:r>
              <a:rPr lang="en-GB" sz="3600" b="1" spc="10" dirty="0" err="1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CSeq</a:t>
            </a:r>
            <a:r>
              <a:rPr lang="en-GB" sz="3600" b="1" spc="10" dirty="0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: </a:t>
            </a:r>
            <a:endParaRPr lang="en-GB" sz="3600" b="1" spc="10" dirty="0" smtClean="0">
              <a:solidFill>
                <a:srgbClr val="3366FF"/>
              </a:solidFill>
              <a:ea typeface="WenQuanYi Zen Hei" charset="0"/>
              <a:cs typeface="WenQuanYi Zen Hei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b="1" spc="10" dirty="0" err="1" smtClean="0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Sequentialization</a:t>
            </a:r>
            <a:r>
              <a:rPr lang="en-GB" sz="3600" b="1" spc="10" dirty="0" smtClean="0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GB" sz="3600" b="1" spc="10" dirty="0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of C Programs by Shared Memory </a:t>
            </a:r>
            <a:r>
              <a:rPr lang="en-GB" sz="3600" b="1" spc="10" dirty="0" err="1">
                <a:solidFill>
                  <a:srgbClr val="3366FF"/>
                </a:solidFill>
                <a:ea typeface="WenQuanYi Zen Hei" charset="0"/>
                <a:cs typeface="WenQuanYi Zen Hei" charset="0"/>
              </a:rPr>
              <a:t>Unwindings</a:t>
            </a:r>
            <a:endParaRPr lang="en-US" sz="3600" b="1" spc="10" dirty="0">
              <a:solidFill>
                <a:srgbClr val="3366FF"/>
              </a:solidFill>
              <a:ea typeface="WenQuanYi Zen Hei" charset="0"/>
              <a:cs typeface="WenQuanYi Zen Hei" charset="0"/>
            </a:endParaRPr>
          </a:p>
        </p:txBody>
      </p:sp>
      <p:pic>
        <p:nvPicPr>
          <p:cNvPr id="6" name="Picture 29" descr="US_Stacked RGB 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8772" y="5572123"/>
            <a:ext cx="2743200" cy="89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rine_blue _log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1772" y="5685064"/>
            <a:ext cx="2286000" cy="49665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772400" y="0"/>
            <a:ext cx="1371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logo3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486400"/>
            <a:ext cx="1591572" cy="10001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 smtClean="0"/>
              <a:t>uses auxiliary variables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  <a:tabLst>
                <a:tab pos="2057400" algn="l"/>
              </a:tabLst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  <a:r>
              <a:rPr lang="en-GB" dirty="0" smtClean="0">
                <a:solidFill>
                  <a:srgbClr val="3366FF"/>
                </a:solidFill>
                <a:latin typeface="Lucida Sans Typewriter" pitchFamily="49" charset="0"/>
              </a:rPr>
              <a:t>	</a:t>
            </a:r>
            <a:r>
              <a:rPr lang="en-GB" dirty="0" smtClean="0">
                <a:solidFill>
                  <a:srgbClr val="3366FF"/>
                </a:solidFill>
              </a:rPr>
              <a:t>(current index into unwound memory)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thread</a:t>
            </a:r>
            <a:r>
              <a:rPr lang="en-GB" dirty="0" smtClean="0">
                <a:solidFill>
                  <a:srgbClr val="3366FF"/>
                </a:solidFill>
              </a:rPr>
              <a:t> 	(id of currently simulated thread)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end</a:t>
            </a:r>
            <a:r>
              <a:rPr lang="en-GB" dirty="0" smtClean="0">
                <a:solidFill>
                  <a:srgbClr val="3366FF"/>
                </a:solidFill>
              </a:rPr>
              <a:t>	         (guessed index of last write into unwound memory)</a:t>
            </a:r>
          </a:p>
          <a:p>
            <a:pPr marL="0" lvl="0" indent="0">
              <a:buNone/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3883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 smtClean="0"/>
              <a:t>uses auxiliary variables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  <a:tabLst>
                <a:tab pos="2057400" algn="l"/>
              </a:tabLst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  <a:r>
              <a:rPr lang="en-GB" dirty="0" smtClean="0">
                <a:solidFill>
                  <a:srgbClr val="3366FF"/>
                </a:solidFill>
                <a:latin typeface="Lucida Sans Typewriter" pitchFamily="49" charset="0"/>
              </a:rPr>
              <a:t>	</a:t>
            </a:r>
            <a:r>
              <a:rPr lang="en-GB" dirty="0" smtClean="0">
                <a:solidFill>
                  <a:srgbClr val="3366FF"/>
                </a:solidFill>
              </a:rPr>
              <a:t>(current index into unwound memory)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thread</a:t>
            </a:r>
            <a:r>
              <a:rPr lang="en-GB" dirty="0" smtClean="0">
                <a:solidFill>
                  <a:srgbClr val="3366FF"/>
                </a:solidFill>
              </a:rPr>
              <a:t> 	(id of currently simulated thread)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end</a:t>
            </a:r>
            <a:r>
              <a:rPr lang="en-GB" dirty="0" smtClean="0">
                <a:solidFill>
                  <a:srgbClr val="3366FF"/>
                </a:solidFill>
              </a:rPr>
              <a:t>	         (guessed index of last write into unwound memory)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every thread is translated into a function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simulation starts from main thread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3883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 smtClean="0"/>
              <a:t>uses auxiliary variables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  <a:tabLst>
                <a:tab pos="2057400" algn="l"/>
              </a:tabLst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  <a:r>
              <a:rPr lang="en-GB" dirty="0" smtClean="0">
                <a:solidFill>
                  <a:srgbClr val="3366FF"/>
                </a:solidFill>
                <a:latin typeface="Lucida Sans Typewriter" pitchFamily="49" charset="0"/>
              </a:rPr>
              <a:t>	</a:t>
            </a:r>
            <a:r>
              <a:rPr lang="en-GB" dirty="0" smtClean="0">
                <a:solidFill>
                  <a:srgbClr val="3366FF"/>
                </a:solidFill>
              </a:rPr>
              <a:t>(current index into unwound memory)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thread</a:t>
            </a:r>
            <a:r>
              <a:rPr lang="en-GB" dirty="0" smtClean="0">
                <a:solidFill>
                  <a:srgbClr val="3366FF"/>
                </a:solidFill>
              </a:rPr>
              <a:t> 	(id of currently simulated thread)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end</a:t>
            </a:r>
            <a:r>
              <a:rPr lang="en-GB" dirty="0" smtClean="0">
                <a:solidFill>
                  <a:srgbClr val="3366FF"/>
                </a:solidFill>
              </a:rPr>
              <a:t>	         (guessed index of last write into unwound memory)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every thread is translated into a function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simulation starts from main thread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each thread creation interrupts simulation of current thread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new thread is called with current value of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</a:p>
          <a:p>
            <a:pPr marL="0" lvl="0" indent="0">
              <a:buNone/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3883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 smtClean="0"/>
              <a:t>uses auxiliary variables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  <a:tabLst>
                <a:tab pos="2057400" algn="l"/>
              </a:tabLst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  <a:r>
              <a:rPr lang="en-GB" dirty="0" smtClean="0">
                <a:solidFill>
                  <a:srgbClr val="3366FF"/>
                </a:solidFill>
                <a:latin typeface="Lucida Sans Typewriter" pitchFamily="49" charset="0"/>
              </a:rPr>
              <a:t>	</a:t>
            </a:r>
            <a:r>
              <a:rPr lang="en-GB" dirty="0" smtClean="0">
                <a:solidFill>
                  <a:srgbClr val="3366FF"/>
                </a:solidFill>
              </a:rPr>
              <a:t>(current index into unwound memory)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thread</a:t>
            </a:r>
            <a:r>
              <a:rPr lang="en-GB" dirty="0" smtClean="0">
                <a:solidFill>
                  <a:srgbClr val="3366FF"/>
                </a:solidFill>
              </a:rPr>
              <a:t> 	(id of currently simulated thread)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end</a:t>
            </a:r>
            <a:r>
              <a:rPr lang="en-GB" dirty="0" smtClean="0">
                <a:solidFill>
                  <a:srgbClr val="3366FF"/>
                </a:solidFill>
              </a:rPr>
              <a:t>	         (guessed index of last write into unwound memory)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every thread is translated into a function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simulation starts from main thread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each thread creation interrupts simulation of current thread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new thread is called with current value of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terminated threads must have completed their memory writes</a:t>
            </a:r>
          </a:p>
          <a:p>
            <a:pPr lvl="1">
              <a:spcBef>
                <a:spcPts val="0"/>
              </a:spcBef>
            </a:pPr>
            <a:r>
              <a:rPr lang="en-GB" dirty="0" err="1">
                <a:solidFill>
                  <a:srgbClr val="3366FF"/>
                </a:solidFill>
                <a:latin typeface="Lucida Console" pitchFamily="49" charset="0"/>
              </a:rPr>
              <a:t>p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</a:rPr>
              <a:t>os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 &gt;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15275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4008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 smtClean="0"/>
              <a:t>uses auxiliary variables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  <a:tabLst>
                <a:tab pos="2057400" algn="l"/>
              </a:tabLst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  <a:r>
              <a:rPr lang="en-GB" dirty="0" smtClean="0">
                <a:solidFill>
                  <a:srgbClr val="3366FF"/>
                </a:solidFill>
                <a:latin typeface="Lucida Sans Typewriter" pitchFamily="49" charset="0"/>
              </a:rPr>
              <a:t>	</a:t>
            </a:r>
            <a:r>
              <a:rPr lang="en-GB" dirty="0" smtClean="0">
                <a:solidFill>
                  <a:srgbClr val="3366FF"/>
                </a:solidFill>
              </a:rPr>
              <a:t>(current index into unwound memory)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thread</a:t>
            </a:r>
            <a:r>
              <a:rPr lang="en-GB" dirty="0" smtClean="0">
                <a:solidFill>
                  <a:srgbClr val="3366FF"/>
                </a:solidFill>
              </a:rPr>
              <a:t> 	(id of currently simulated thread)</a:t>
            </a:r>
          </a:p>
          <a:p>
            <a:pPr lvl="1" defTabSz="228600">
              <a:spcBef>
                <a:spcPts val="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end</a:t>
            </a:r>
            <a:r>
              <a:rPr lang="en-GB" dirty="0" smtClean="0">
                <a:solidFill>
                  <a:srgbClr val="3366FF"/>
                </a:solidFill>
              </a:rPr>
              <a:t>	         (guessed index of last write into unwound memory)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every thread is translated into a function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simulation starts from main thread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each thread creation interrupts simulation of current thread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new thread is called with current value of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pos</a:t>
            </a:r>
          </a:p>
          <a:p>
            <a:pPr>
              <a:spcBef>
                <a:spcPts val="576"/>
              </a:spcBef>
            </a:pPr>
            <a:r>
              <a:rPr lang="en-GB" dirty="0" smtClean="0"/>
              <a:t>terminated threads must have completed their memory writes</a:t>
            </a:r>
          </a:p>
          <a:p>
            <a:pPr lvl="1">
              <a:spcBef>
                <a:spcPts val="0"/>
              </a:spcBef>
            </a:pPr>
            <a:r>
              <a:rPr lang="en-GB" dirty="0" err="1">
                <a:solidFill>
                  <a:srgbClr val="3366FF"/>
                </a:solidFill>
                <a:latin typeface="Lucida Console" pitchFamily="49" charset="0"/>
              </a:rPr>
              <a:t>p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</a:rPr>
              <a:t>os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</a:rPr>
              <a:t> &gt; </a:t>
            </a:r>
            <a:r>
              <a:rPr lang="en-GB" dirty="0">
                <a:solidFill>
                  <a:srgbClr val="3366FF"/>
                </a:solidFill>
                <a:latin typeface="Lucida Console" pitchFamily="49" charset="0"/>
              </a:rPr>
              <a:t>end</a:t>
            </a: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  <a:p>
            <a:pPr>
              <a:spcBef>
                <a:spcPts val="576"/>
              </a:spcBef>
            </a:pPr>
            <a:r>
              <a:rPr lang="en-GB" dirty="0" smtClean="0"/>
              <a:t>old thread resumed with old memory position</a:t>
            </a:r>
            <a:endParaRPr lang="en-GB" dirty="0" smtClean="0">
              <a:solidFill>
                <a:srgbClr val="3366FF"/>
              </a:solidFill>
              <a:latin typeface="Lucida Console" pitchFamily="49" charset="0"/>
            </a:endParaRPr>
          </a:p>
          <a:p>
            <a:pPr lvl="0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3883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102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576"/>
              </a:spcBef>
            </a:pPr>
            <a:endParaRPr lang="en-GB" dirty="0" smtClean="0"/>
          </a:p>
          <a:p>
            <a:pPr>
              <a:spcBef>
                <a:spcPts val="576"/>
              </a:spcBef>
            </a:pPr>
            <a:endParaRPr lang="en-GB" dirty="0"/>
          </a:p>
          <a:p>
            <a:pPr>
              <a:spcBef>
                <a:spcPts val="576"/>
              </a:spcBef>
            </a:pPr>
            <a:endParaRPr lang="en-GB" dirty="0" smtClean="0"/>
          </a:p>
          <a:p>
            <a:pPr>
              <a:spcBef>
                <a:spcPts val="576"/>
              </a:spcBef>
            </a:pPr>
            <a:r>
              <a:rPr lang="en-GB" dirty="0" smtClean="0"/>
              <a:t>every read / write is translated into a function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solidFill>
                  <a:srgbClr val="3366FF"/>
                </a:solidFill>
              </a:rPr>
              <a:t>simulates valid access into unwound memory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similar simulations for </a:t>
            </a:r>
            <a:r>
              <a:rPr lang="en-GB" dirty="0" err="1" smtClean="0">
                <a:solidFill>
                  <a:srgbClr val="000000"/>
                </a:solidFill>
              </a:rPr>
              <a:t>pthread</a:t>
            </a:r>
            <a:r>
              <a:rPr lang="en-GB" dirty="0" smtClean="0">
                <a:solidFill>
                  <a:srgbClr val="000000"/>
                </a:solidFill>
              </a:rPr>
              <a:t> functions</a:t>
            </a:r>
          </a:p>
          <a:p>
            <a:pPr lvl="1"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576"/>
              </a:spcBef>
              <a:buNone/>
            </a:pPr>
            <a:endParaRPr lang="en-GB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lvl="0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13716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simulate all executions compatible with guessed memory unwinding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reads and writes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2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3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42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z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var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thr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3873311"/>
            <a:ext cx="8158904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read(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uint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x) {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uint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jmp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=*; 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assume(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jmp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&gt;=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&amp;&amp; 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jmp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&lt;next[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pos,thread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]);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pos=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jmp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if (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&gt;end) return; 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return(_memory[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, x]);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531044" y="762000"/>
            <a:ext cx="119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“writes”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2057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057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57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3581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114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5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8768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next[0]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5500680" y="75753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“barrier”</a:t>
            </a:r>
            <a:endParaRPr lang="en-GB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105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5638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5638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5638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5638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638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61722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22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64770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next[K]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586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105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5105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5105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5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5638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638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22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61722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22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61722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61722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6705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5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705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705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705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705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705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reads and writes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2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3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42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z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var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thr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3900115"/>
            <a:ext cx="6320961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write(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uint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x, 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int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val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) {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pos=next[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pos,thread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if(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&gt;end) return;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assume(   _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var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[pos]==x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         &amp;&amp; _memory[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pos,x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]==</a:t>
            </a:r>
            <a:r>
              <a:rPr lang="en-GB" sz="2400" dirty="0" err="1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val</a:t>
            </a: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GB" sz="2400" dirty="0" smtClean="0">
                <a:solidFill>
                  <a:srgbClr val="0000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531044" y="762000"/>
            <a:ext cx="119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“writes”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2057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057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57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3581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114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105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next[0]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5500680" y="75753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“barrier”</a:t>
            </a:r>
            <a:endParaRPr lang="en-GB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05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5638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5638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5638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5638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638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61722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1722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64770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next[K]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586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105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5105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5105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5105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5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5638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5638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61722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22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61722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22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61722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6705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705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5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705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705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705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705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CSeq</a:t>
            </a:r>
            <a:r>
              <a:rPr lang="en-GB" dirty="0" smtClean="0"/>
              <a:t>  framework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419600"/>
            <a:ext cx="7086600" cy="1905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Translation from </a:t>
            </a:r>
            <a:r>
              <a:rPr lang="en-US" sz="2000" b="1" dirty="0" smtClean="0">
                <a:solidFill>
                  <a:srgbClr val="FF0000"/>
                </a:solidFill>
              </a:rPr>
              <a:t>P</a:t>
            </a:r>
            <a:r>
              <a:rPr lang="en-GB" sz="2000" dirty="0" smtClean="0"/>
              <a:t> to </a:t>
            </a:r>
            <a:r>
              <a:rPr lang="en-US" sz="2000" b="1" dirty="0" smtClean="0">
                <a:solidFill>
                  <a:srgbClr val="0000FF"/>
                </a:solidFill>
              </a:rPr>
              <a:t>P</a:t>
            </a:r>
            <a:r>
              <a:rPr lang="fr-FR" sz="2000" b="1" dirty="0">
                <a:solidFill>
                  <a:srgbClr val="0000FF"/>
                </a:solidFill>
              </a:rPr>
              <a:t>'</a:t>
            </a:r>
            <a:r>
              <a:rPr lang="en-GB" sz="2000" dirty="0" smtClean="0"/>
              <a:t>:</a:t>
            </a:r>
            <a:endParaRPr lang="en-GB" dirty="0" smtClean="0"/>
          </a:p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 for the shared memory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boilerplate code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simulate Read, Write and </a:t>
            </a:r>
            <a:r>
              <a:rPr lang="en-GB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Pthread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marL="342900" lvl="1" indent="-342900">
              <a:buFontTx/>
              <a:buChar char="•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backend-specific instrumentation</a:t>
            </a:r>
          </a:p>
        </p:txBody>
      </p:sp>
      <p:pic>
        <p:nvPicPr>
          <p:cNvPr id="5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76808" y="2443143"/>
            <a:ext cx="1368000" cy="7523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46240" y="1434951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s</a:t>
            </a:r>
            <a:r>
              <a:rPr lang="en-US" sz="1600" dirty="0" smtClean="0">
                <a:solidFill>
                  <a:srgbClr val="0000FF"/>
                </a:solidFill>
              </a:rPr>
              <a:t>equential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8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4190256" y="2443063"/>
            <a:ext cx="1368000" cy="7523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90256" y="27310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62264" y="3163143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1601777"/>
            <a:ext cx="144016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0824" y="3163143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198368" y="27310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>
            <a:off x="7315200" y="27310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96200" y="2083023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404040"/>
                </a:solidFill>
              </a:rPr>
              <a:t>t</a:t>
            </a:r>
            <a:r>
              <a:rPr lang="en-US" sz="1600" b="1" dirty="0" smtClean="0">
                <a:solidFill>
                  <a:srgbClr val="404040"/>
                </a:solidFill>
              </a:rPr>
              <a:t>rue</a:t>
            </a:r>
            <a:r>
              <a:rPr lang="en-US" sz="1600" b="1" dirty="0">
                <a:solidFill>
                  <a:srgbClr val="404040"/>
                </a:solidFill>
              </a:rPr>
              <a:t>/</a:t>
            </a:r>
            <a:r>
              <a:rPr lang="en-US" sz="1600" b="1" dirty="0" smtClean="0">
                <a:solidFill>
                  <a:srgbClr val="404040"/>
                </a:solidFill>
              </a:rPr>
              <a:t>false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384920" y="27310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1059359"/>
            <a:ext cx="2286000" cy="2750641"/>
            <a:chOff x="1600200" y="3116759"/>
            <a:chExt cx="2286000" cy="2750641"/>
          </a:xfrm>
        </p:grpSpPr>
        <p:sp>
          <p:nvSpPr>
            <p:cNvPr id="21" name="Rounded Rectangle 20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1288" y="3116759"/>
              <a:ext cx="2098711" cy="20005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2400" dirty="0" smtClean="0"/>
            </a:p>
            <a:p>
              <a:pPr algn="ctr"/>
              <a:endParaRPr lang="en-GB" sz="2400" dirty="0"/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800" dirty="0" smtClean="0"/>
                <a:t>Mu-</a:t>
              </a:r>
              <a:r>
                <a:rPr lang="en-GB" sz="2800" dirty="0" err="1" smtClean="0"/>
                <a:t>CSeq</a:t>
              </a:r>
              <a:endParaRPr lang="en-GB" sz="20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638800" y="2138065"/>
            <a:ext cx="16002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602447" y="2284021"/>
            <a:ext cx="172879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sequential </a:t>
            </a:r>
            <a:br>
              <a:rPr lang="en-GB" sz="2400" dirty="0" smtClean="0"/>
            </a:br>
            <a:r>
              <a:rPr lang="en-GB" sz="2400" dirty="0" smtClean="0"/>
              <a:t>BMC</a:t>
            </a:r>
          </a:p>
          <a:p>
            <a:pPr algn="ctr"/>
            <a:endParaRPr lang="en-GB" sz="600" dirty="0" smtClean="0"/>
          </a:p>
          <a:p>
            <a:pPr algn="ctr"/>
            <a:r>
              <a:rPr lang="en-GB" sz="1100" dirty="0" smtClean="0"/>
              <a:t>CBMC, ESBMC, LLBMC</a:t>
            </a:r>
            <a:endParaRPr lang="en-GB" sz="1100" dirty="0"/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 rot="5400000">
            <a:off x="2155172" y="1555230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05994" y="1143000"/>
            <a:ext cx="73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3366FF"/>
                </a:solidFill>
              </a:rPr>
              <a:t>#write</a:t>
            </a:r>
            <a:endParaRPr lang="en-GB" sz="1600" dirty="0">
              <a:solidFill>
                <a:srgbClr val="33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1143000"/>
            <a:ext cx="96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backend</a:t>
            </a:r>
            <a:endParaRPr lang="en-GB" sz="1600" dirty="0"/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 rot="5400000">
            <a:off x="3536430" y="15786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>
            <a:spLocks noChangeAspect="1"/>
          </p:cNvSpPr>
          <p:nvPr/>
        </p:nvSpPr>
        <p:spPr>
          <a:xfrm rot="5400000">
            <a:off x="2840972" y="15786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03802" y="1143000"/>
            <a:ext cx="94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#unwind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56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Sequentialization</a:t>
            </a:r>
            <a:r>
              <a:rPr lang="en-GB" dirty="0" smtClean="0"/>
              <a:t> of Concurrent Programs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0" y="16002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convert </a:t>
            </a:r>
            <a:r>
              <a:rPr lang="en-GB" sz="2400" b="1" dirty="0" smtClean="0">
                <a:solidFill>
                  <a:srgbClr val="FF0000"/>
                </a:solidFill>
              </a:rPr>
              <a:t>concurrent</a:t>
            </a:r>
            <a:r>
              <a:rPr lang="en-GB" sz="2400" b="1" dirty="0" smtClean="0">
                <a:solidFill>
                  <a:srgbClr val="000000"/>
                </a:solidFill>
              </a:rPr>
              <a:t> programs into</a:t>
            </a:r>
            <a:br>
              <a:rPr lang="en-GB" sz="2400" b="1" dirty="0" smtClean="0">
                <a:solidFill>
                  <a:srgbClr val="000000"/>
                </a:solidFill>
              </a:rPr>
            </a:br>
            <a:r>
              <a:rPr lang="en-GB" sz="2400" b="1" i="1" dirty="0" smtClean="0">
                <a:solidFill>
                  <a:srgbClr val="000000"/>
                </a:solidFill>
              </a:rPr>
              <a:t>equivalent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sequential</a:t>
            </a:r>
            <a:r>
              <a:rPr lang="en-GB" sz="2400" b="1" dirty="0" smtClean="0">
                <a:solidFill>
                  <a:srgbClr val="000000"/>
                </a:solidFill>
              </a:rPr>
              <a:t>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4400" dirty="0" smtClean="0"/>
              <a:t>Thank You</a:t>
            </a:r>
            <a:endParaRPr lang="en-GB" sz="4400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users.ecs.soton.ac.uk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/gp4/</a:t>
            </a: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cseq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/</a:t>
            </a: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cseq.html</a:t>
            </a:r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0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Sequentialization</a:t>
            </a:r>
            <a:r>
              <a:rPr lang="en-GB" dirty="0" smtClean="0"/>
              <a:t> of Concurrent Programs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Mu-</a:t>
            </a:r>
            <a:r>
              <a:rPr lang="en-GB" b="1" dirty="0" err="1" smtClean="0">
                <a:solidFill>
                  <a:srgbClr val="000000"/>
                </a:solidFill>
              </a:rPr>
              <a:t>CSeq</a:t>
            </a:r>
            <a:r>
              <a:rPr lang="en-GB" b="1" dirty="0" smtClean="0">
                <a:solidFill>
                  <a:srgbClr val="000000"/>
                </a:solidFill>
              </a:rPr>
              <a:t> Approach:</a:t>
            </a:r>
          </a:p>
          <a:p>
            <a:endParaRPr lang="en-GB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 </a:t>
            </a:r>
            <a:r>
              <a:rPr lang="en-GB" sz="3200" b="1" dirty="0" smtClean="0">
                <a:solidFill>
                  <a:srgbClr val="FF0000"/>
                </a:solidFill>
              </a:rPr>
              <a:t>     T</a:t>
            </a:r>
            <a:r>
              <a:rPr lang="en-GB" sz="3200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₁ ∥ </a:t>
            </a:r>
            <a:r>
              <a:rPr lang="en-GB" sz="3200" b="1" dirty="0" smtClean="0">
                <a:solidFill>
                  <a:srgbClr val="FF0000"/>
                </a:solidFill>
              </a:rPr>
              <a:t>T</a:t>
            </a:r>
            <a:r>
              <a:rPr lang="en-GB" sz="3200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₂     </a:t>
            </a:r>
            <a:r>
              <a:rPr lang="en-GB" sz="3200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    </a:t>
            </a:r>
            <a:r>
              <a:rPr lang="en-GB" sz="3200" b="1" dirty="0" smtClean="0">
                <a:solidFill>
                  <a:srgbClr val="0000FF"/>
                </a:solidFill>
                <a:ea typeface="Arial Unicode MS"/>
                <a:cs typeface="Arial Unicode MS"/>
              </a:rPr>
              <a:t>M</a:t>
            </a:r>
            <a:r>
              <a:rPr lang="en-GB" sz="32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 </a:t>
            </a:r>
            <a:r>
              <a:rPr lang="en-GB" sz="3200" b="1" dirty="0" smtClean="0">
                <a:solidFill>
                  <a:srgbClr val="0000FF"/>
                </a:solidFill>
              </a:rPr>
              <a:t>T</a:t>
            </a:r>
            <a:r>
              <a:rPr lang="en-GB" sz="32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̕₁</a:t>
            </a:r>
            <a:r>
              <a:rPr lang="en-GB" sz="32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sz="3200" b="1" dirty="0" smtClean="0">
                <a:solidFill>
                  <a:srgbClr val="0000FF"/>
                </a:solidFill>
              </a:rPr>
              <a:t> C</a:t>
            </a:r>
            <a:r>
              <a:rPr lang="en-GB" sz="32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₁</a:t>
            </a:r>
            <a:r>
              <a:rPr lang="en-GB" sz="32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 </a:t>
            </a:r>
            <a:r>
              <a:rPr lang="en-GB" sz="3200" b="1" dirty="0" smtClean="0">
                <a:solidFill>
                  <a:srgbClr val="0000FF"/>
                </a:solidFill>
              </a:rPr>
              <a:t>T</a:t>
            </a:r>
            <a:r>
              <a:rPr lang="en-GB" sz="32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̕₂</a:t>
            </a:r>
            <a:r>
              <a:rPr lang="en-GB" sz="32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sz="3200" b="1" dirty="0" smtClean="0">
                <a:solidFill>
                  <a:srgbClr val="0000FF"/>
                </a:solidFill>
              </a:rPr>
              <a:t> C</a:t>
            </a:r>
            <a:r>
              <a:rPr lang="en-GB" sz="32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₂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buClr>
                <a:schemeClr val="tx1"/>
              </a:buClr>
            </a:pPr>
            <a:endParaRPr lang="en-GB" dirty="0" smtClean="0">
              <a:solidFill>
                <a:srgbClr val="0000FF"/>
              </a:solidFill>
              <a:ea typeface="Arial Unicode MS"/>
              <a:cs typeface="Arial Unicode MS"/>
            </a:endParaRP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00FF"/>
                </a:solidFill>
                <a:ea typeface="Arial Unicode MS"/>
                <a:cs typeface="Arial Unicode MS"/>
              </a:rPr>
              <a:t>M</a:t>
            </a:r>
            <a:r>
              <a:rPr lang="en-GB" dirty="0" smtClean="0">
                <a:ea typeface="Arial Unicode MS"/>
                <a:cs typeface="Arial Unicode MS"/>
              </a:rPr>
              <a:t> makes consistent shared memory guess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checkers </a:t>
            </a:r>
            <a:r>
              <a:rPr lang="en-GB" b="1" dirty="0" smtClean="0">
                <a:solidFill>
                  <a:srgbClr val="0000FF"/>
                </a:solidFill>
              </a:rPr>
              <a:t>C</a:t>
            </a:r>
            <a:r>
              <a:rPr lang="en-GB" b="1" dirty="0" smtClean="0">
                <a:solidFill>
                  <a:srgbClr val="0000FF"/>
                </a:solidFill>
                <a:latin typeface="Arial"/>
                <a:cs typeface="Arial"/>
              </a:rPr>
              <a:t>ᵢ</a:t>
            </a:r>
            <a:r>
              <a:rPr lang="en-GB" dirty="0" smtClean="0">
                <a:solidFill>
                  <a:srgbClr val="000000"/>
                </a:solidFill>
              </a:rPr>
              <a:t> ensure that threads </a:t>
            </a:r>
            <a:r>
              <a:rPr lang="en-GB" b="1" dirty="0" smtClean="0">
                <a:solidFill>
                  <a:srgbClr val="0000FF"/>
                </a:solidFill>
              </a:rPr>
              <a:t>T’ᵢ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used memory consistently </a:t>
            </a:r>
          </a:p>
          <a:p>
            <a:pPr lvl="0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0" y="1600200"/>
            <a:ext cx="57912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convert </a:t>
            </a:r>
            <a:r>
              <a:rPr lang="en-GB" sz="2400" b="1" dirty="0" smtClean="0">
                <a:solidFill>
                  <a:srgbClr val="FF0000"/>
                </a:solidFill>
              </a:rPr>
              <a:t>concurrent</a:t>
            </a:r>
            <a:r>
              <a:rPr lang="en-GB" sz="2400" b="1" dirty="0" smtClean="0">
                <a:solidFill>
                  <a:srgbClr val="000000"/>
                </a:solidFill>
              </a:rPr>
              <a:t> programs into</a:t>
            </a:r>
            <a:br>
              <a:rPr lang="en-GB" sz="2400" b="1" dirty="0" smtClean="0">
                <a:solidFill>
                  <a:srgbClr val="000000"/>
                </a:solidFill>
              </a:rPr>
            </a:br>
            <a:r>
              <a:rPr lang="en-GB" sz="2400" b="1" i="1" dirty="0" smtClean="0">
                <a:solidFill>
                  <a:srgbClr val="000000"/>
                </a:solidFill>
              </a:rPr>
              <a:t>equivalent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sequential</a:t>
            </a:r>
            <a:r>
              <a:rPr lang="en-GB" sz="2400" b="1" dirty="0" smtClean="0">
                <a:solidFill>
                  <a:srgbClr val="000000"/>
                </a:solidFill>
              </a:rPr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27866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9067800" cy="3048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Guess and store sequence of individual write operations: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106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9067800" cy="3048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Guess and store sequence of individual write operations: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0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2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3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42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9067800" cy="3048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Guess and store sequence of individual write operations:</a:t>
            </a:r>
          </a:p>
          <a:p>
            <a:r>
              <a:rPr lang="en-GB" dirty="0" smtClean="0"/>
              <a:t>add </a:t>
            </a:r>
            <a:r>
              <a:rPr lang="en-GB" i="1" dirty="0" smtClean="0"/>
              <a:t>N</a:t>
            </a:r>
            <a:r>
              <a:rPr lang="en-GB" dirty="0" smtClean="0"/>
              <a:t> copies of shared variables (“memory”)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>
                <a:latin typeface="Lucida Console" pitchFamily="49" charset="0"/>
                <a:ea typeface="Verdana" pitchFamily="34" charset="0"/>
                <a:cs typeface="Verdana" pitchFamily="34" charset="0"/>
              </a:rPr>
              <a:t>  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_memory[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i,v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  <a:r>
              <a:rPr lang="en-GB" dirty="0" smtClean="0">
                <a:solidFill>
                  <a:srgbClr val="3366FF"/>
                </a:solidFill>
              </a:rPr>
              <a:t> is value of </a:t>
            </a:r>
            <a:r>
              <a:rPr lang="en-GB" i="1" dirty="0" smtClean="0">
                <a:solidFill>
                  <a:srgbClr val="3366FF"/>
                </a:solidFill>
              </a:rPr>
              <a:t>v</a:t>
            </a:r>
            <a:r>
              <a:rPr lang="en-GB" dirty="0" smtClean="0">
                <a:solidFill>
                  <a:srgbClr val="3366FF"/>
                </a:solidFill>
              </a:rPr>
              <a:t>-</a:t>
            </a:r>
            <a:r>
              <a:rPr lang="en-GB" dirty="0" err="1" smtClean="0">
                <a:solidFill>
                  <a:srgbClr val="3366FF"/>
                </a:solidFill>
              </a:rPr>
              <a:t>th</a:t>
            </a:r>
            <a:r>
              <a:rPr lang="en-GB" dirty="0" smtClean="0">
                <a:solidFill>
                  <a:srgbClr val="3366FF"/>
                </a:solidFill>
              </a:rPr>
              <a:t> variable after </a:t>
            </a:r>
            <a:r>
              <a:rPr lang="en-GB" i="1" dirty="0" err="1" smtClean="0">
                <a:solidFill>
                  <a:srgbClr val="3366FF"/>
                </a:solidFill>
              </a:rPr>
              <a:t>i</a:t>
            </a:r>
            <a:r>
              <a:rPr lang="en-GB" dirty="0" err="1" smtClean="0">
                <a:solidFill>
                  <a:srgbClr val="3366FF"/>
                </a:solidFill>
              </a:rPr>
              <a:t>-th</a:t>
            </a:r>
            <a:r>
              <a:rPr lang="en-GB" dirty="0" smtClean="0">
                <a:solidFill>
                  <a:srgbClr val="3366FF"/>
                </a:solidFill>
              </a:rPr>
              <a:t> write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57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057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57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106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2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3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42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z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var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thr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529842" y="7620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“writes”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9067800" cy="3048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Guess and store sequence of individual write operations:</a:t>
            </a:r>
          </a:p>
          <a:p>
            <a:r>
              <a:rPr lang="en-GB" dirty="0" smtClean="0"/>
              <a:t>add </a:t>
            </a:r>
            <a:r>
              <a:rPr lang="en-GB" i="1" dirty="0" smtClean="0"/>
              <a:t>N</a:t>
            </a:r>
            <a:r>
              <a:rPr lang="en-GB" dirty="0" smtClean="0"/>
              <a:t> copies of shared variables (“memory”)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>
                <a:latin typeface="Lucida Console" pitchFamily="49" charset="0"/>
                <a:ea typeface="Verdana" pitchFamily="34" charset="0"/>
                <a:cs typeface="Verdana" pitchFamily="34" charset="0"/>
              </a:rPr>
              <a:t>  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_memory[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i,v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  <a:r>
              <a:rPr lang="en-GB" dirty="0" smtClean="0">
                <a:solidFill>
                  <a:srgbClr val="3366FF"/>
                </a:solidFill>
              </a:rPr>
              <a:t> is value of </a:t>
            </a:r>
            <a:r>
              <a:rPr lang="en-GB" i="1" dirty="0" smtClean="0">
                <a:solidFill>
                  <a:srgbClr val="3366FF"/>
                </a:solidFill>
              </a:rPr>
              <a:t>v</a:t>
            </a:r>
            <a:r>
              <a:rPr lang="en-GB" dirty="0" smtClean="0">
                <a:solidFill>
                  <a:srgbClr val="3366FF"/>
                </a:solidFill>
              </a:rPr>
              <a:t>-</a:t>
            </a:r>
            <a:r>
              <a:rPr lang="en-GB" dirty="0" err="1" smtClean="0">
                <a:solidFill>
                  <a:srgbClr val="3366FF"/>
                </a:solidFill>
              </a:rPr>
              <a:t>th</a:t>
            </a:r>
            <a:r>
              <a:rPr lang="en-GB" dirty="0" smtClean="0">
                <a:solidFill>
                  <a:srgbClr val="3366FF"/>
                </a:solidFill>
              </a:rPr>
              <a:t> variable after </a:t>
            </a:r>
            <a:r>
              <a:rPr lang="en-GB" i="1" dirty="0" err="1" smtClean="0">
                <a:solidFill>
                  <a:srgbClr val="3366FF"/>
                </a:solidFill>
              </a:rPr>
              <a:t>i</a:t>
            </a:r>
            <a:r>
              <a:rPr lang="en-GB" dirty="0" err="1" smtClean="0">
                <a:solidFill>
                  <a:srgbClr val="3366FF"/>
                </a:solidFill>
              </a:rPr>
              <a:t>-th</a:t>
            </a:r>
            <a:r>
              <a:rPr lang="en-GB" dirty="0" smtClean="0">
                <a:solidFill>
                  <a:srgbClr val="3366FF"/>
                </a:solidFill>
              </a:rPr>
              <a:t> write</a:t>
            </a:r>
          </a:p>
          <a:p>
            <a:r>
              <a:rPr lang="en-GB" dirty="0" smtClean="0"/>
              <a:t>add array to record writes (“</a:t>
            </a:r>
            <a:r>
              <a:rPr lang="en-GB" dirty="0" err="1" smtClean="0"/>
              <a:t>wirtes</a:t>
            </a:r>
            <a:r>
              <a:rPr lang="en-GB" dirty="0" smtClean="0"/>
              <a:t>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i="1" dirty="0" smtClean="0">
                <a:ea typeface="Verdana" pitchFamily="34" charset="0"/>
                <a:cs typeface="Verdana" pitchFamily="34" charset="0"/>
              </a:rPr>
              <a:t>       </a:t>
            </a:r>
            <a:r>
              <a:rPr lang="en-GB" i="1" dirty="0" err="1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i</a:t>
            </a:r>
            <a:r>
              <a:rPr lang="en-GB" dirty="0" err="1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-th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 write is by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thr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],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 which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</a:rPr>
              <a:t> h</a:t>
            </a:r>
            <a:r>
              <a:rPr lang="en-GB" dirty="0" smtClean="0">
                <a:solidFill>
                  <a:srgbClr val="3366FF"/>
                </a:solidFill>
              </a:rPr>
              <a:t>as written to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var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2057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057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57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3581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114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106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Unwinding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2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3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42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00CC66"/>
                </a:solidFill>
              </a:rPr>
              <a:t>z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var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768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next[0]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580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" y="1828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21336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" y="24384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743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3048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3528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i="1" dirty="0" smtClean="0"/>
              <a:t>N</a:t>
            </a:r>
            <a:endParaRPr lang="en-GB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1143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err="1" smtClean="0"/>
              <a:t>thr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762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“memory”</a:t>
            </a:r>
            <a:endParaRPr lang="en-GB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529842" y="7620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“writes”</a:t>
            </a:r>
            <a:endParaRPr lang="en-GB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5500680" y="75753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“barrier”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143000"/>
            <a:ext cx="6096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pos</a:t>
            </a:r>
            <a:endParaRPr lang="en-GB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9067800" cy="3048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Guess and store sequence of individual write operations:</a:t>
            </a:r>
          </a:p>
          <a:p>
            <a:r>
              <a:rPr lang="en-GB" dirty="0" smtClean="0"/>
              <a:t>add </a:t>
            </a:r>
            <a:r>
              <a:rPr lang="en-GB" i="1" dirty="0" smtClean="0"/>
              <a:t>N</a:t>
            </a:r>
            <a:r>
              <a:rPr lang="en-GB" dirty="0" smtClean="0"/>
              <a:t> copies of shared variables (“memory”)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>
                <a:latin typeface="Lucida Console" pitchFamily="49" charset="0"/>
                <a:ea typeface="Verdana" pitchFamily="34" charset="0"/>
                <a:cs typeface="Verdana" pitchFamily="34" charset="0"/>
              </a:rPr>
              <a:t>  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_memory[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i,v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  <a:r>
              <a:rPr lang="en-GB" dirty="0" smtClean="0">
                <a:solidFill>
                  <a:srgbClr val="3366FF"/>
                </a:solidFill>
              </a:rPr>
              <a:t> is value of </a:t>
            </a:r>
            <a:r>
              <a:rPr lang="en-GB" i="1" dirty="0" smtClean="0">
                <a:solidFill>
                  <a:srgbClr val="3366FF"/>
                </a:solidFill>
              </a:rPr>
              <a:t>v</a:t>
            </a:r>
            <a:r>
              <a:rPr lang="en-GB" dirty="0" smtClean="0">
                <a:solidFill>
                  <a:srgbClr val="3366FF"/>
                </a:solidFill>
              </a:rPr>
              <a:t>-</a:t>
            </a:r>
            <a:r>
              <a:rPr lang="en-GB" dirty="0" err="1" smtClean="0">
                <a:solidFill>
                  <a:srgbClr val="3366FF"/>
                </a:solidFill>
              </a:rPr>
              <a:t>th</a:t>
            </a:r>
            <a:r>
              <a:rPr lang="en-GB" dirty="0" smtClean="0">
                <a:solidFill>
                  <a:srgbClr val="3366FF"/>
                </a:solidFill>
              </a:rPr>
              <a:t> variable after </a:t>
            </a:r>
            <a:r>
              <a:rPr lang="en-GB" i="1" dirty="0" err="1" smtClean="0">
                <a:solidFill>
                  <a:srgbClr val="3366FF"/>
                </a:solidFill>
              </a:rPr>
              <a:t>i</a:t>
            </a:r>
            <a:r>
              <a:rPr lang="en-GB" dirty="0" err="1" smtClean="0">
                <a:solidFill>
                  <a:srgbClr val="3366FF"/>
                </a:solidFill>
              </a:rPr>
              <a:t>-th</a:t>
            </a:r>
            <a:r>
              <a:rPr lang="en-GB" dirty="0" smtClean="0">
                <a:solidFill>
                  <a:srgbClr val="3366FF"/>
                </a:solidFill>
              </a:rPr>
              <a:t> write</a:t>
            </a:r>
          </a:p>
          <a:p>
            <a:r>
              <a:rPr lang="en-GB" dirty="0" smtClean="0"/>
              <a:t>add array to record writes (“writes”)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i="1" dirty="0" smtClean="0">
                <a:ea typeface="Verdana" pitchFamily="34" charset="0"/>
                <a:cs typeface="Verdana" pitchFamily="34" charset="0"/>
              </a:rPr>
              <a:t>       </a:t>
            </a:r>
            <a:r>
              <a:rPr lang="en-GB" i="1" dirty="0" err="1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i</a:t>
            </a:r>
            <a:r>
              <a:rPr lang="en-GB" dirty="0" err="1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-th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 write is by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thr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],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 which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</a:rPr>
              <a:t> h</a:t>
            </a:r>
            <a:r>
              <a:rPr lang="en-GB" dirty="0" smtClean="0">
                <a:solidFill>
                  <a:srgbClr val="3366FF"/>
                </a:solidFill>
              </a:rPr>
              <a:t>as written to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var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GB" dirty="0" smtClean="0"/>
              <a:t>add array to record validity of writes (“barrier”)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3366FF"/>
                </a:solidFill>
              </a:rPr>
              <a:t>       next write (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after </a:t>
            </a:r>
            <a:r>
              <a:rPr lang="en-GB" i="1" dirty="0" err="1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i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) </a:t>
            </a:r>
            <a:r>
              <a:rPr lang="en-GB" dirty="0" smtClean="0">
                <a:solidFill>
                  <a:srgbClr val="3366FF"/>
                </a:solidFill>
              </a:rPr>
              <a:t>by thread </a:t>
            </a:r>
            <a:r>
              <a:rPr lang="en-GB" i="1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t</a:t>
            </a:r>
            <a:r>
              <a:rPr lang="en-GB" dirty="0" smtClean="0">
                <a:solidFill>
                  <a:srgbClr val="3366FF"/>
                </a:solidFill>
                <a:ea typeface="Verdana" pitchFamily="34" charset="0"/>
                <a:cs typeface="Verdana" pitchFamily="34" charset="0"/>
              </a:rPr>
              <a:t> is at</a:t>
            </a:r>
            <a:r>
              <a:rPr lang="en-GB" dirty="0" smtClean="0">
                <a:solidFill>
                  <a:srgbClr val="3366FF"/>
                </a:solidFill>
              </a:rPr>
              <a:t>  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_next[</a:t>
            </a:r>
            <a:r>
              <a:rPr lang="en-GB" dirty="0" err="1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i,t</a:t>
            </a:r>
            <a:r>
              <a:rPr lang="en-GB" dirty="0" smtClean="0">
                <a:solidFill>
                  <a:srgbClr val="3366FF"/>
                </a:solidFill>
                <a:latin typeface="Lucida Console" pitchFamily="49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2057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057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57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2590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3581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114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5105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6200" y="15240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388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56388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388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388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6388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1722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6477000" y="1143000"/>
            <a:ext cx="914400" cy="2286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next[K]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1219200"/>
            <a:ext cx="5334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sz="2800" b="1" dirty="0" smtClean="0"/>
              <a:t>...</a:t>
            </a:r>
            <a:endParaRPr lang="en-GB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54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51054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51054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51054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51054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56388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56388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22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61722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61722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61722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61722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6705600" y="1524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05600" y="1828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705600" y="21336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705600" y="24384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705600" y="27432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705600" y="30480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tIns="0" rtlCol="0" anchor="b" anchorCtr="1">
            <a:noAutofit/>
          </a:bodyPr>
          <a:lstStyle/>
          <a:p>
            <a:pPr algn="ctr"/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705600" y="3352800"/>
            <a:ext cx="5334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lang="en-GB" dirty="0" smtClean="0"/>
              <a:t>N+1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6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43283</TotalTime>
  <Words>1003</Words>
  <Application>Microsoft Office PowerPoint</Application>
  <PresentationFormat>On-screen Show (4:3)</PresentationFormat>
  <Paragraphs>608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Sequentialization of Concurrent Programs</vt:lpstr>
      <vt:lpstr>Sequentialization of Concurrent Programs</vt:lpstr>
      <vt:lpstr>Memory Unwinding</vt:lpstr>
      <vt:lpstr>Memory Unwinding</vt:lpstr>
      <vt:lpstr>Memory Unwinding</vt:lpstr>
      <vt:lpstr>Memory Unwinding</vt:lpstr>
      <vt:lpstr>Memory Unwinding</vt:lpstr>
      <vt:lpstr>Memory Unwinding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Simulating reads and writes</vt:lpstr>
      <vt:lpstr>Simulating reads and writes</vt:lpstr>
      <vt:lpstr>CSeq  framework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363</cp:revision>
  <cp:lastPrinted>2014-04-09T23:25:09Z</cp:lastPrinted>
  <dcterms:created xsi:type="dcterms:W3CDTF">2006-08-16T00:00:00Z</dcterms:created>
  <dcterms:modified xsi:type="dcterms:W3CDTF">2015-04-26T12:52:44Z</dcterms:modified>
</cp:coreProperties>
</file>