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AE5087-94A0-4D9D-9299-D95B06A519E7}">
  <a:tblStyle styleId="{49AE5087-94A0-4D9D-9299-D95B06A519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7B8A819E-51E2-4770-AAE0-6ED7004D7D7E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35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53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65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1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90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5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71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06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62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2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879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113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2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9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62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894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52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522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7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465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84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3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449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55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67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342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05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549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35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349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709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559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750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6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8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219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32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00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00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857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62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5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046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79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574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79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1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704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5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44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8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82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40132" y="686535"/>
            <a:ext cx="4977600" cy="342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7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noFill/>
          <a:ln w="9525" cap="flat" cmpd="sng">
            <a:solidFill>
              <a:srgbClr val="CBCB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42863"/>
            <a:ext cx="1066800" cy="7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3400" y="42863"/>
            <a:ext cx="8610600" cy="7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2400" y="195262"/>
            <a:ext cx="8839200" cy="7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6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77100"/>
            <a:ext cx="91440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0" y="77100"/>
            <a:ext cx="91440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77100"/>
            <a:ext cx="9144000" cy="76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noFill/>
          <a:ln w="9525" cap="flat" cmpd="sng">
            <a:solidFill>
              <a:srgbClr val="CBCB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424033"/>
            <a:ext cx="9144000" cy="330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800" b="1">
                <a:solidFill>
                  <a:srgbClr val="FFFFFF"/>
                </a:solidFill>
              </a:rPr>
              <a:t>Lazy Sequentialization</a:t>
            </a:r>
            <a:r>
              <a:rPr lang="en-GB" sz="3600" b="1">
                <a:solidFill>
                  <a:srgbClr val="FFFFFF"/>
                </a:solidFill>
              </a:rPr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999999"/>
                </a:solidFill>
              </a:rPr>
              <a:t>for the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3800" b="1">
                <a:solidFill>
                  <a:srgbClr val="FFFFFF"/>
                </a:solidFill>
              </a:rPr>
              <a:t>Safety Verification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999999"/>
                </a:solidFill>
              </a:rPr>
              <a:t>of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3800" b="1">
                <a:solidFill>
                  <a:srgbClr val="FFFFFF"/>
                </a:solidFill>
              </a:rPr>
              <a:t>Unbounded Concurrent Programs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164700" y="4397916"/>
          <a:ext cx="8713550" cy="1950840"/>
        </p:xfrm>
        <a:graphic>
          <a:graphicData uri="http://schemas.openxmlformats.org/drawingml/2006/table">
            <a:tbl>
              <a:tblPr firstRow="1" bandRow="1">
                <a:noFill/>
                <a:tableStyleId>{49AE5087-94A0-4D9D-9299-D95B06A519E7}</a:tableStyleId>
              </a:tblPr>
              <a:tblGrid>
                <a:gridCol w="4028850"/>
                <a:gridCol w="4684700"/>
              </a:tblGrid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b="1" u="sng"/>
                        <a:t>Truc Lam Nguyen</a:t>
                      </a:r>
                    </a:p>
                  </a:txBody>
                  <a:tcPr marL="91450" marR="91450" marT="60975" marB="6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2000" b="0" u="none" strike="noStrike" cap="non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Southampton, UK</a:t>
                      </a:r>
                    </a:p>
                  </a:txBody>
                  <a:tcPr marL="91450" marR="91450" marT="60975" marB="60975" anchor="ctr"/>
                </a:tc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rgbClr val="000000"/>
                          </a:solidFill>
                        </a:rPr>
                        <a:t>Bernd Fischer</a:t>
                      </a:r>
                    </a:p>
                  </a:txBody>
                  <a:tcPr marL="91450" marR="91450" marT="60975" marB="6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2000" b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Stellenbosch University, South Africa</a:t>
                      </a:r>
                    </a:p>
                  </a:txBody>
                  <a:tcPr marL="91450" marR="91450" marT="60975" marB="60975" anchor="ctr"/>
                </a:tc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rgbClr val="000000"/>
                          </a:solidFill>
                        </a:rPr>
                        <a:t>Salvatore La Torre</a:t>
                      </a:r>
                    </a:p>
                  </a:txBody>
                  <a:tcPr marL="91450" marR="91450" marT="60975" marB="6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2000" b="0">
                          <a:solidFill>
                            <a:srgbClr val="404040"/>
                          </a:solidFill>
                        </a:rPr>
                        <a:t>Università di Salerno, Italy</a:t>
                      </a:r>
                    </a:p>
                  </a:txBody>
                  <a:tcPr marL="91450" marR="91450" marT="60975" marB="60975" anchor="ctr"/>
                </a:tc>
              </a:tr>
              <a:tr h="48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rgbClr val="000000"/>
                          </a:solidFill>
                        </a:rPr>
                        <a:t>Gennaro Parlato</a:t>
                      </a:r>
                    </a:p>
                  </a:txBody>
                  <a:tcPr marL="91450" marR="91450" marT="60975" marB="6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2000" b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Southampton, UK</a:t>
                      </a:r>
                    </a:p>
                  </a:txBody>
                  <a:tcPr marL="91450" marR="91450" marT="60975" marB="60975" anchor="ctr"/>
                </a:tc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 rot="10800000" flipH="1">
            <a:off x="0" y="0"/>
            <a:ext cx="108000" cy="144000"/>
          </a:xfrm>
          <a:prstGeom prst="rtTriangl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6714000"/>
            <a:ext cx="108000" cy="144000"/>
          </a:xfrm>
          <a:prstGeom prst="rtTriangl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 flipH="1">
            <a:off x="9050110" y="6714000"/>
            <a:ext cx="108000" cy="144000"/>
          </a:xfrm>
          <a:prstGeom prst="rtTriangl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 rot="10800000">
            <a:off x="9039578" y="0"/>
            <a:ext cx="108000" cy="144000"/>
          </a:xfrm>
          <a:prstGeom prst="rtTriangl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Round robin schedule</a:t>
            </a:r>
          </a:p>
        </p:txBody>
      </p:sp>
      <p:cxnSp>
        <p:nvCxnSpPr>
          <p:cNvPr id="209" name="Shape 209"/>
          <p:cNvCxnSpPr/>
          <p:nvPr/>
        </p:nvCxnSpPr>
        <p:spPr>
          <a:xfrm rot="10800000" flipH="1">
            <a:off x="7391400" y="3262498"/>
            <a:ext cx="1123200" cy="1665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 flipH="1">
            <a:off x="7315200" y="2433000"/>
            <a:ext cx="1224000" cy="3102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 rot="10800000" flipH="1">
            <a:off x="582622" y="4038632"/>
            <a:ext cx="1322400" cy="3471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Shape 212"/>
          <p:cNvSpPr/>
          <p:nvPr/>
        </p:nvSpPr>
        <p:spPr>
          <a:xfrm>
            <a:off x="7239000" y="1072162"/>
            <a:ext cx="1188600" cy="3957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16279" y="1086270"/>
            <a:ext cx="1188600" cy="39429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18443" y="3304821"/>
            <a:ext cx="990600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399421" y="3561644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216" name="Shape 216"/>
          <p:cNvSpPr/>
          <p:nvPr/>
        </p:nvSpPr>
        <p:spPr>
          <a:xfrm>
            <a:off x="2468880" y="1072162"/>
            <a:ext cx="1188599" cy="3957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486400" y="1066800"/>
            <a:ext cx="1188600" cy="3962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733777" y="1399821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2500489" y="1399821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5518008" y="1399821"/>
            <a:ext cx="114299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7272867" y="1399821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>
            <a:off x="1905000" y="1399821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>
            <a:off x="6677378" y="1399821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3657600" y="1399821"/>
            <a:ext cx="182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5" name="Shape 225"/>
          <p:cNvSpPr/>
          <p:nvPr/>
        </p:nvSpPr>
        <p:spPr>
          <a:xfrm>
            <a:off x="8382000" y="1399707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/>
          <p:nvPr/>
        </p:nvCxnSpPr>
        <p:spPr>
          <a:xfrm rot="10800000" flipH="1">
            <a:off x="685800" y="1653839"/>
            <a:ext cx="7772400" cy="2688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7" name="Shape 227"/>
          <p:cNvSpPr/>
          <p:nvPr/>
        </p:nvSpPr>
        <p:spPr>
          <a:xfrm flipH="1">
            <a:off x="471310" y="2746613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395111" y="1399821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591910" y="3000022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577800" y="2743200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Shape 231"/>
          <p:cNvCxnSpPr/>
          <p:nvPr/>
        </p:nvCxnSpPr>
        <p:spPr>
          <a:xfrm>
            <a:off x="8424332" y="1399821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>
            <a:off x="8426400" y="1656643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5638800" y="3562289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738600" y="2176048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2505310" y="2176048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>
            <a:off x="5522830" y="2176048"/>
            <a:ext cx="114299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7277689" y="2176048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1909822" y="2176048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6682200" y="2176048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3662421" y="2176048"/>
            <a:ext cx="182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1" name="Shape 241"/>
          <p:cNvSpPr/>
          <p:nvPr/>
        </p:nvSpPr>
        <p:spPr>
          <a:xfrm>
            <a:off x="8386821" y="2175933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8429154" y="2176048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 flipH="1">
            <a:off x="485422" y="4385732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Shape 244"/>
          <p:cNvCxnSpPr/>
          <p:nvPr/>
        </p:nvCxnSpPr>
        <p:spPr>
          <a:xfrm>
            <a:off x="606022" y="4642555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5" name="Shape 245"/>
          <p:cNvCxnSpPr/>
          <p:nvPr/>
        </p:nvCxnSpPr>
        <p:spPr>
          <a:xfrm>
            <a:off x="747889" y="4648200"/>
            <a:ext cx="114299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>
            <a:off x="2502556" y="4648200"/>
            <a:ext cx="114299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5520076" y="4648200"/>
            <a:ext cx="1142999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>
            <a:off x="7274934" y="4648200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1907066" y="4648200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6679445" y="4648200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1" name="Shape 251"/>
          <p:cNvCxnSpPr/>
          <p:nvPr/>
        </p:nvCxnSpPr>
        <p:spPr>
          <a:xfrm>
            <a:off x="3659667" y="4648200"/>
            <a:ext cx="182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2633133" y="3547532"/>
            <a:ext cx="87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cxnSp>
        <p:nvCxnSpPr>
          <p:cNvPr id="253" name="Shape 253"/>
          <p:cNvCxnSpPr/>
          <p:nvPr/>
        </p:nvCxnSpPr>
        <p:spPr>
          <a:xfrm rot="10800000" flipH="1">
            <a:off x="685800" y="2474400"/>
            <a:ext cx="7772400" cy="2688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/>
          <p:nvPr/>
        </p:nvSpPr>
        <p:spPr>
          <a:xfrm flipH="1">
            <a:off x="467666" y="1914058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588266" y="2167466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/>
          <p:nvPr/>
        </p:nvCxnSpPr>
        <p:spPr>
          <a:xfrm>
            <a:off x="574154" y="1910644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>
            <a:off x="714022" y="3005666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>
            <a:off x="2480733" y="3005666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>
            <a:off x="5498253" y="3005666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>
            <a:off x="7253110" y="3005666"/>
            <a:ext cx="1143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>
            <a:off x="1885243" y="3005666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6657621" y="3005666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3637844" y="3005666"/>
            <a:ext cx="18288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8362243" y="3005551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8404577" y="3005666"/>
            <a:ext cx="108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 rot="5400000">
            <a:off x="4209430" y="3486900"/>
            <a:ext cx="10668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67" name="Shape 267"/>
          <p:cNvSpPr/>
          <p:nvPr/>
        </p:nvSpPr>
        <p:spPr>
          <a:xfrm>
            <a:off x="184850" y="5348400"/>
            <a:ext cx="8734800" cy="89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all bounded Round-Robin computations for a given bound</a:t>
            </a:r>
          </a:p>
          <a:p>
            <a:pPr marL="742950" lvl="1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</a:rPr>
              <a:t>error manifest themselves within very few rounds  </a:t>
            </a:r>
          </a:p>
          <a:p>
            <a:pPr marL="457200" lvl="0" indent="-69850" rtl="0">
              <a:spcBef>
                <a:spcPts val="0"/>
              </a:spcBef>
              <a:buSzPct val="55000"/>
              <a:buNone/>
            </a:pPr>
            <a:r>
              <a:rPr lang="en-GB" sz="2000" b="1">
                <a:solidFill>
                  <a:srgbClr val="0000FF"/>
                </a:solidFill>
              </a:rPr>
              <a:t>                                                                  </a:t>
            </a:r>
            <a:r>
              <a:rPr lang="en-GB" sz="1600" b="1">
                <a:solidFill>
                  <a:srgbClr val="0000FF"/>
                </a:solidFill>
              </a:rPr>
              <a:t>[ Musuvathi, Qadeer – PLDI’07 ]</a:t>
            </a:r>
            <a:r>
              <a:rPr lang="en-GB" sz="1600"/>
              <a:t>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810000" y="1033045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1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810000" y="1795046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2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810000" y="4309646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</a:t>
            </a:r>
            <a:r>
              <a:rPr lang="en-GB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810000" y="2633246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228600" y="3996267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28600" y="914400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95702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2324501" y="1269000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19502" y="1403137"/>
            <a:ext cx="9144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282" name="Shape 282"/>
          <p:cNvSpPr/>
          <p:nvPr/>
        </p:nvSpPr>
        <p:spPr>
          <a:xfrm>
            <a:off x="1562501" y="1067594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638701" y="1684993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84" name="Shape 284"/>
          <p:cNvSpPr/>
          <p:nvPr/>
        </p:nvSpPr>
        <p:spPr>
          <a:xfrm>
            <a:off x="3391301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3467501" y="1649186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286" name="Shape 286"/>
          <p:cNvSpPr/>
          <p:nvPr/>
        </p:nvSpPr>
        <p:spPr>
          <a:xfrm>
            <a:off x="490687" y="4134555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19488" y="4336757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66887" y="4716942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289" name="Shape 289"/>
          <p:cNvSpPr/>
          <p:nvPr/>
        </p:nvSpPr>
        <p:spPr>
          <a:xfrm>
            <a:off x="1557487" y="4135350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633687" y="4752750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3386287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462487" y="4716942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293" name="Shape 293"/>
          <p:cNvSpPr/>
          <p:nvPr/>
        </p:nvSpPr>
        <p:spPr>
          <a:xfrm>
            <a:off x="4648200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605867" y="4716942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495800" y="1371600"/>
            <a:ext cx="49530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rgbClr val="FF0000"/>
                </a:solidFill>
              </a:rPr>
              <a:t>bounded</a:t>
            </a:r>
            <a:r>
              <a:rPr lang="en-GB" sz="2000" b="1">
                <a:solidFill>
                  <a:schemeClr val="dk1"/>
                </a:solidFill>
              </a:rPr>
              <a:t> </a:t>
            </a: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program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791200" y="4385846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program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495800" y="2667000"/>
            <a:ext cx="4419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   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62000" y="6019800"/>
            <a:ext cx="441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Sequentialized functions </a:t>
            </a:r>
          </a:p>
        </p:txBody>
      </p:sp>
      <p:sp>
        <p:nvSpPr>
          <p:cNvPr id="299" name="Shape 299"/>
          <p:cNvSpPr/>
          <p:nvPr/>
        </p:nvSpPr>
        <p:spPr>
          <a:xfrm rot="-5400000">
            <a:off x="2057400" y="365760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605875" y="6019800"/>
            <a:ext cx="237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4953000" y="5410200"/>
            <a:ext cx="0" cy="609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2" name="Shape 302"/>
          <p:cNvSpPr/>
          <p:nvPr/>
        </p:nvSpPr>
        <p:spPr>
          <a:xfrm rot="5400000">
            <a:off x="3072448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286000" y="2967334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04" name="Shape 304"/>
          <p:cNvSpPr/>
          <p:nvPr/>
        </p:nvSpPr>
        <p:spPr>
          <a:xfrm rot="5400000">
            <a:off x="1271082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305" name="Shape 305"/>
          <p:cNvSpPr/>
          <p:nvPr/>
        </p:nvSpPr>
        <p:spPr>
          <a:xfrm rot="5400000">
            <a:off x="253050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Lazy Sequentialization:             Schema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519300" y="2057400"/>
            <a:ext cx="3657600" cy="41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762000" y="2124825"/>
            <a:ext cx="3124200" cy="394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 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GB" sz="16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 K)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if(</a:t>
            </a:r>
            <a:r>
              <a:rPr lang="en-GB" sz="16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n-GB" sz="1600" baseline="-25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-GB" sz="16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85800" y="1611867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driver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FFFF"/>
                </a:solidFill>
              </a:rPr>
              <a:t>Lazy Sequentialization:                    Main driver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800600" y="35433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bounded loop to simulate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rounds of computations</a:t>
            </a:r>
          </a:p>
        </p:txBody>
      </p:sp>
      <p:cxnSp>
        <p:nvCxnSpPr>
          <p:cNvPr id="317" name="Shape 317"/>
          <p:cNvCxnSpPr>
            <a:endCxn id="316" idx="1"/>
          </p:cNvCxnSpPr>
          <p:nvPr/>
        </p:nvCxnSpPr>
        <p:spPr>
          <a:xfrm>
            <a:off x="3257100" y="3570950"/>
            <a:ext cx="1543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19300" y="2057400"/>
            <a:ext cx="3657600" cy="41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85800" y="1611867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driver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FFFF"/>
                </a:solidFill>
              </a:rPr>
              <a:t>Lazy Sequentialization:                    Main driver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800600" y="35433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bounded loop to simulate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rounds of computations</a:t>
            </a:r>
          </a:p>
        </p:txBody>
      </p:sp>
      <p:cxnSp>
        <p:nvCxnSpPr>
          <p:cNvPr id="328" name="Shape 328"/>
          <p:cNvCxnSpPr>
            <a:endCxn id="327" idx="1"/>
          </p:cNvCxnSpPr>
          <p:nvPr/>
        </p:nvCxnSpPr>
        <p:spPr>
          <a:xfrm>
            <a:off x="3257100" y="3570950"/>
            <a:ext cx="1543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4800600" y="47625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thread simulation function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      (for each thread i)</a:t>
            </a:r>
          </a:p>
        </p:txBody>
      </p:sp>
      <p:cxnSp>
        <p:nvCxnSpPr>
          <p:cNvPr id="330" name="Shape 330"/>
          <p:cNvCxnSpPr>
            <a:endCxn id="329" idx="1"/>
          </p:cNvCxnSpPr>
          <p:nvPr/>
        </p:nvCxnSpPr>
        <p:spPr>
          <a:xfrm>
            <a:off x="3460800" y="4580450"/>
            <a:ext cx="1339800" cy="50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" name="Shape 313"/>
          <p:cNvSpPr txBox="1"/>
          <p:nvPr/>
        </p:nvSpPr>
        <p:spPr>
          <a:xfrm>
            <a:off x="762000" y="2124825"/>
            <a:ext cx="3124200" cy="394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 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GB" sz="1600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 K)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6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n-GB" sz="1600" b="1" baseline="-25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="1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-GB" sz="16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519300" y="2057400"/>
            <a:ext cx="3657600" cy="41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685800" y="1611867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driver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FFFF"/>
                </a:solidFill>
              </a:rPr>
              <a:t>Lazy Sequentialization:                    Main driver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800600" y="152400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global  pc   for each thread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locals  →   thread global</a:t>
            </a:r>
          </a:p>
        </p:txBody>
      </p:sp>
      <p:cxnSp>
        <p:nvCxnSpPr>
          <p:cNvPr id="341" name="Shape 341"/>
          <p:cNvCxnSpPr>
            <a:endCxn id="340" idx="1"/>
          </p:cNvCxnSpPr>
          <p:nvPr/>
        </p:nvCxnSpPr>
        <p:spPr>
          <a:xfrm rot="10800000" flipH="1">
            <a:off x="3397200" y="1847100"/>
            <a:ext cx="1403400" cy="53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4800600" y="35433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bounded loop to simulate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rounds of computations</a:t>
            </a:r>
          </a:p>
        </p:txBody>
      </p:sp>
      <p:cxnSp>
        <p:nvCxnSpPr>
          <p:cNvPr id="343" name="Shape 343"/>
          <p:cNvCxnSpPr>
            <a:endCxn id="342" idx="1"/>
          </p:cNvCxnSpPr>
          <p:nvPr/>
        </p:nvCxnSpPr>
        <p:spPr>
          <a:xfrm>
            <a:off x="3257100" y="3570950"/>
            <a:ext cx="1543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4" name="Shape 344"/>
          <p:cNvSpPr txBox="1"/>
          <p:nvPr/>
        </p:nvSpPr>
        <p:spPr>
          <a:xfrm>
            <a:off x="4800600" y="47625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thread simulation function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      (for each thread i)</a:t>
            </a:r>
          </a:p>
        </p:txBody>
      </p:sp>
      <p:cxnSp>
        <p:nvCxnSpPr>
          <p:cNvPr id="345" name="Shape 345"/>
          <p:cNvCxnSpPr>
            <a:endCxn id="344" idx="1"/>
          </p:cNvCxnSpPr>
          <p:nvPr/>
        </p:nvCxnSpPr>
        <p:spPr>
          <a:xfrm>
            <a:off x="3460800" y="4580450"/>
            <a:ext cx="1339800" cy="50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" name="Shape 313"/>
          <p:cNvSpPr txBox="1"/>
          <p:nvPr/>
        </p:nvSpPr>
        <p:spPr>
          <a:xfrm>
            <a:off x="762000" y="2124825"/>
            <a:ext cx="3124200" cy="394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="1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 ;   ..., </a:t>
            </a:r>
            <a:r>
              <a:rPr lang="en-GB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="1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="1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..., </a:t>
            </a:r>
            <a:r>
              <a:rPr lang="en-GB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="1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GB" sz="1600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 K)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if(</a:t>
            </a:r>
            <a:r>
              <a:rPr lang="en-GB" sz="16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n-GB" sz="1600" baseline="-25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-GB" sz="16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52400" y="3657600"/>
            <a:ext cx="8839200" cy="25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>
                <a:solidFill>
                  <a:srgbClr val="FFFFFF"/>
                </a:solidFill>
              </a:rPr>
              <a:t>Unbounded Lazy </a:t>
            </a:r>
            <a:r>
              <a:rPr lang="en-GB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</a:t>
            </a:r>
            <a:r>
              <a:rPr lang="en-GB" sz="4400" b="1">
                <a:solidFill>
                  <a:srgbClr val="FFFFFF"/>
                </a:solidFill>
              </a:rPr>
              <a:t>tialization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9300" y="2057400"/>
            <a:ext cx="3657600" cy="41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62000" y="2124825"/>
            <a:ext cx="3124200" cy="394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 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 K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60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6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n-GB" sz="1600" baseline="-25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 b="1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85800" y="1611867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driver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FFFF"/>
                </a:solidFill>
              </a:rPr>
              <a:t>Lazy Sequentialization:                    Main driver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4800600" y="152400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global  pc   for each thread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locals  →   thread global</a:t>
            </a:r>
          </a:p>
        </p:txBody>
      </p:sp>
      <p:cxnSp>
        <p:nvCxnSpPr>
          <p:cNvPr id="361" name="Shape 361"/>
          <p:cNvCxnSpPr>
            <a:endCxn id="360" idx="1"/>
          </p:cNvCxnSpPr>
          <p:nvPr/>
        </p:nvCxnSpPr>
        <p:spPr>
          <a:xfrm rot="10800000" flipH="1">
            <a:off x="3397200" y="1847100"/>
            <a:ext cx="1403400" cy="53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2" name="Shape 362"/>
          <p:cNvSpPr txBox="1"/>
          <p:nvPr/>
        </p:nvSpPr>
        <p:spPr>
          <a:xfrm>
            <a:off x="4800600" y="35433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bounded loop to simulate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rounds of computations</a:t>
            </a:r>
          </a:p>
        </p:txBody>
      </p:sp>
      <p:cxnSp>
        <p:nvCxnSpPr>
          <p:cNvPr id="363" name="Shape 363"/>
          <p:cNvCxnSpPr>
            <a:endCxn id="362" idx="1"/>
          </p:cNvCxnSpPr>
          <p:nvPr/>
        </p:nvCxnSpPr>
        <p:spPr>
          <a:xfrm>
            <a:off x="3257100" y="3570950"/>
            <a:ext cx="1543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64" name="Shape 364"/>
          <p:cNvCxnSpPr>
            <a:endCxn id="365" idx="1"/>
          </p:cNvCxnSpPr>
          <p:nvPr/>
        </p:nvCxnSpPr>
        <p:spPr>
          <a:xfrm>
            <a:off x="3460800" y="4580450"/>
            <a:ext cx="1339800" cy="50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4800600" y="47625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thread simulation function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      (for each thread 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519300" y="2057400"/>
            <a:ext cx="3657600" cy="41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762000" y="2124825"/>
            <a:ext cx="3124200" cy="394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 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...,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-GB" sz="1600" baseline="-25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lang="en-GB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6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lang="en-GB" sz="1600" baseline="-250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lang="en-GB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buSzPct val="25000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85800" y="1611867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driver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4800600" y="152400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global  pc   for each thread 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locals  →   thread global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 rot="10800000" flipH="1">
            <a:off x="3397200" y="1847100"/>
            <a:ext cx="1403400" cy="53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4800600" y="3543350"/>
            <a:ext cx="3962400" cy="64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infinite loop to simulate unbounded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# rounds</a:t>
            </a:r>
          </a:p>
        </p:txBody>
      </p:sp>
      <p:cxnSp>
        <p:nvCxnSpPr>
          <p:cNvPr id="378" name="Shape 378"/>
          <p:cNvCxnSpPr>
            <a:endCxn id="379" idx="1"/>
          </p:cNvCxnSpPr>
          <p:nvPr/>
        </p:nvCxnSpPr>
        <p:spPr>
          <a:xfrm>
            <a:off x="3460800" y="4580450"/>
            <a:ext cx="1339800" cy="50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FFFF"/>
                </a:solidFill>
              </a:rPr>
              <a:t>Lazy Sequentialization:        Main driver (extended)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3257100" y="3570950"/>
            <a:ext cx="1543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4800600" y="4762550"/>
            <a:ext cx="3962400" cy="6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thread simulation function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800"/>
              <a:t>      (for each thread i)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28600" y="3996267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28600" y="914400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95702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2324501" y="1269000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419502" y="1403137"/>
            <a:ext cx="9144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93" name="Shape 393"/>
          <p:cNvSpPr/>
          <p:nvPr/>
        </p:nvSpPr>
        <p:spPr>
          <a:xfrm>
            <a:off x="1562501" y="1067594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1638701" y="1684993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3391301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467501" y="1649186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397" name="Shape 397"/>
          <p:cNvSpPr/>
          <p:nvPr/>
        </p:nvSpPr>
        <p:spPr>
          <a:xfrm>
            <a:off x="490687" y="4134555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2319488" y="4336757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566887" y="4716942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00" name="Shape 400"/>
          <p:cNvSpPr/>
          <p:nvPr/>
        </p:nvSpPr>
        <p:spPr>
          <a:xfrm>
            <a:off x="1557487" y="4135350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633687" y="4752750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02" name="Shape 402"/>
          <p:cNvSpPr/>
          <p:nvPr/>
        </p:nvSpPr>
        <p:spPr>
          <a:xfrm>
            <a:off x="3386287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462487" y="4716942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404" name="Shape 404"/>
          <p:cNvSpPr/>
          <p:nvPr/>
        </p:nvSpPr>
        <p:spPr>
          <a:xfrm>
            <a:off x="4648200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4605867" y="4716942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495800" y="1371600"/>
            <a:ext cx="49530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chemeClr val="dk1"/>
                </a:solidFill>
              </a:rPr>
              <a:t>bounded </a:t>
            </a: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program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791200" y="4385846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program 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4495800" y="2667000"/>
            <a:ext cx="4419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    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62000" y="6019800"/>
            <a:ext cx="441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Sequentialized functions </a:t>
            </a:r>
          </a:p>
        </p:txBody>
      </p:sp>
      <p:sp>
        <p:nvSpPr>
          <p:cNvPr id="410" name="Shape 410"/>
          <p:cNvSpPr/>
          <p:nvPr/>
        </p:nvSpPr>
        <p:spPr>
          <a:xfrm rot="-5400000">
            <a:off x="2057400" y="365760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605875" y="6019800"/>
            <a:ext cx="237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</a:p>
        </p:txBody>
      </p:sp>
      <p:cxnSp>
        <p:nvCxnSpPr>
          <p:cNvPr id="412" name="Shape 412"/>
          <p:cNvCxnSpPr/>
          <p:nvPr/>
        </p:nvCxnSpPr>
        <p:spPr>
          <a:xfrm rot="10800000">
            <a:off x="4953000" y="5410200"/>
            <a:ext cx="0" cy="609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13" name="Shape 413"/>
          <p:cNvSpPr/>
          <p:nvPr/>
        </p:nvSpPr>
        <p:spPr>
          <a:xfrm rot="5400000">
            <a:off x="3072448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286000" y="2967334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 rot="5400000">
            <a:off x="1271082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16" name="Shape 416"/>
          <p:cNvSpPr/>
          <p:nvPr/>
        </p:nvSpPr>
        <p:spPr>
          <a:xfrm rot="5400000">
            <a:off x="253050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Lazy Sequentialization:           Schema overview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28600" y="3996267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228600" y="914400"/>
            <a:ext cx="8686800" cy="1371600"/>
          </a:xfrm>
          <a:prstGeom prst="rect">
            <a:avLst/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495702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324501" y="1269000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19502" y="1403137"/>
            <a:ext cx="9144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28" name="Shape 428"/>
          <p:cNvSpPr/>
          <p:nvPr/>
        </p:nvSpPr>
        <p:spPr>
          <a:xfrm>
            <a:off x="1562501" y="1067594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638701" y="1684993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30" name="Shape 430"/>
          <p:cNvSpPr/>
          <p:nvPr/>
        </p:nvSpPr>
        <p:spPr>
          <a:xfrm>
            <a:off x="3391301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467501" y="1649186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432" name="Shape 432"/>
          <p:cNvSpPr/>
          <p:nvPr/>
        </p:nvSpPr>
        <p:spPr>
          <a:xfrm>
            <a:off x="490687" y="4134555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319488" y="4336757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66887" y="4716942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435" name="Shape 435"/>
          <p:cNvSpPr/>
          <p:nvPr/>
        </p:nvSpPr>
        <p:spPr>
          <a:xfrm>
            <a:off x="1557487" y="4135350"/>
            <a:ext cx="761999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633687" y="4752750"/>
            <a:ext cx="6095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37" name="Shape 437"/>
          <p:cNvSpPr/>
          <p:nvPr/>
        </p:nvSpPr>
        <p:spPr>
          <a:xfrm>
            <a:off x="3386287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462487" y="4716942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439" name="Shape 439"/>
          <p:cNvSpPr/>
          <p:nvPr/>
        </p:nvSpPr>
        <p:spPr>
          <a:xfrm>
            <a:off x="4648200" y="4134555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605867" y="4716942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495800" y="1371600"/>
            <a:ext cx="49530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rgbClr val="FF0000"/>
                </a:solidFill>
              </a:rPr>
              <a:t>bounded</a:t>
            </a:r>
            <a:r>
              <a:rPr lang="en-GB" sz="2000" b="1">
                <a:solidFill>
                  <a:schemeClr val="dk1"/>
                </a:solidFill>
              </a:rPr>
              <a:t> </a:t>
            </a: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program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791200" y="4385846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program 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495800" y="2667000"/>
            <a:ext cx="4419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    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762000" y="6019800"/>
            <a:ext cx="441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Sequentialized functions </a:t>
            </a:r>
          </a:p>
        </p:txBody>
      </p:sp>
      <p:sp>
        <p:nvSpPr>
          <p:cNvPr id="445" name="Shape 445"/>
          <p:cNvSpPr/>
          <p:nvPr/>
        </p:nvSpPr>
        <p:spPr>
          <a:xfrm rot="-5400000">
            <a:off x="2057400" y="365760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4605875" y="6019800"/>
            <a:ext cx="237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>
            <a:off x="4953000" y="5410200"/>
            <a:ext cx="0" cy="609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48" name="Shape 448"/>
          <p:cNvSpPr/>
          <p:nvPr/>
        </p:nvSpPr>
        <p:spPr>
          <a:xfrm rot="5400000">
            <a:off x="3072448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286000" y="2967334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50" name="Shape 450"/>
          <p:cNvSpPr/>
          <p:nvPr/>
        </p:nvSpPr>
        <p:spPr>
          <a:xfrm rot="5400000">
            <a:off x="1271082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51" name="Shape 451"/>
          <p:cNvSpPr/>
          <p:nvPr/>
        </p:nvSpPr>
        <p:spPr>
          <a:xfrm rot="5400000">
            <a:off x="253050" y="29962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Lazy Sequentialization:           Schema (extended)</a:t>
            </a:r>
          </a:p>
        </p:txBody>
      </p:sp>
      <p:cxnSp>
        <p:nvCxnSpPr>
          <p:cNvPr id="453" name="Shape 453"/>
          <p:cNvCxnSpPr/>
          <p:nvPr/>
        </p:nvCxnSpPr>
        <p:spPr>
          <a:xfrm>
            <a:off x="4602300" y="1284550"/>
            <a:ext cx="1022100" cy="62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4" name="Shape 454"/>
          <p:cNvCxnSpPr/>
          <p:nvPr/>
        </p:nvCxnSpPr>
        <p:spPr>
          <a:xfrm rot="10800000" flipH="1">
            <a:off x="4571250" y="1246500"/>
            <a:ext cx="1084200" cy="65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16075" y="1292475"/>
            <a:ext cx="3658800" cy="280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>
                <a:solidFill>
                  <a:srgbClr val="000000"/>
                </a:solidFill>
              </a:rPr>
              <a:t>concurrent C programs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POSIX threads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SC memory model</a:t>
            </a:r>
          </a:p>
          <a:p>
            <a:pPr marL="342900" lvl="0" indent="-285750" rtl="0">
              <a:lnSpc>
                <a:spcPct val="90000"/>
              </a:lnSpc>
              <a:spcBef>
                <a:spcPts val="180"/>
              </a:spcBef>
              <a:buNone/>
            </a:pPr>
            <a:endParaRPr sz="900">
              <a:solidFill>
                <a:srgbClr val="000000"/>
              </a:solidFill>
            </a:endParaRP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>
                <a:solidFill>
                  <a:srgbClr val="000000"/>
                </a:solidFill>
              </a:rPr>
              <a:t>reachability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assertion failure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out-of-bound array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division-by-zero, …</a:t>
            </a:r>
          </a:p>
          <a:p>
            <a:pPr marL="0" lvl="0" indent="0" rtl="0">
              <a:lnSpc>
                <a:spcPct val="90000"/>
              </a:lnSpc>
              <a:spcBef>
                <a:spcPts val="32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marL="342900" lvl="0" indent="-228600" rtl="0">
              <a:lnSpc>
                <a:spcPct val="90000"/>
              </a:lnSpc>
              <a:spcBef>
                <a:spcPts val="36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648200" y="2286000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826001" y="1367163"/>
            <a:ext cx="3276599" cy="540899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</a:p>
        </p:txBody>
      </p:sp>
      <p:cxnSp>
        <p:nvCxnSpPr>
          <p:cNvPr id="82" name="Shape 82"/>
          <p:cNvCxnSpPr/>
          <p:nvPr/>
        </p:nvCxnSpPr>
        <p:spPr>
          <a:xfrm rot="10800000" flipH="1">
            <a:off x="5029200" y="1900563"/>
            <a:ext cx="76200" cy="3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3" name="Shape 83"/>
          <p:cNvCxnSpPr>
            <a:stCxn id="84" idx="0"/>
          </p:cNvCxnSpPr>
          <p:nvPr/>
        </p:nvCxnSpPr>
        <p:spPr>
          <a:xfrm rot="10800000">
            <a:off x="6096000" y="1924535"/>
            <a:ext cx="0" cy="36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6477000" y="2518758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86" name="Shape 86"/>
          <p:cNvCxnSpPr/>
          <p:nvPr/>
        </p:nvCxnSpPr>
        <p:spPr>
          <a:xfrm rot="10800000">
            <a:off x="7848600" y="1900565"/>
            <a:ext cx="76200" cy="3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4724400" y="3059667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x="5715000" y="2287535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791200" y="3059673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7543800" y="2286000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620000" y="3059667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91" name="Shape 91"/>
          <p:cNvSpPr/>
          <p:nvPr/>
        </p:nvSpPr>
        <p:spPr>
          <a:xfrm>
            <a:off x="5663075" y="3751375"/>
            <a:ext cx="2120700" cy="455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/>
              <a:t>N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3425" y="4054675"/>
            <a:ext cx="7434000" cy="151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/>
              <a:t>goals: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/>
              <a:t>Proving correctness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/>
              <a:t>Finding bugs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Concurrent Program - Reachability Problem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</a:t>
            </a:r>
            <a:r>
              <a:rPr lang="en-GB" sz="2600"/>
              <a:t>                    Thread Simulation</a:t>
            </a:r>
          </a:p>
        </p:txBody>
      </p:sp>
      <p:sp>
        <p:nvSpPr>
          <p:cNvPr id="461" name="Shape 461"/>
          <p:cNvSpPr/>
          <p:nvPr/>
        </p:nvSpPr>
        <p:spPr>
          <a:xfrm>
            <a:off x="394050" y="1508350"/>
            <a:ext cx="1590300" cy="492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228450" y="1524400"/>
            <a:ext cx="15903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693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</a:t>
            </a:r>
            <a:r>
              <a:rPr lang="en-GB" sz="2600"/>
              <a:t>                    Thread Simulation</a:t>
            </a:r>
          </a:p>
        </p:txBody>
      </p:sp>
      <p:sp>
        <p:nvSpPr>
          <p:cNvPr id="470" name="Shape 470"/>
          <p:cNvSpPr/>
          <p:nvPr/>
        </p:nvSpPr>
        <p:spPr>
          <a:xfrm>
            <a:off x="394050" y="1508350"/>
            <a:ext cx="1590300" cy="492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581150" y="1501500"/>
            <a:ext cx="1590300" cy="492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6697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622550" y="1523700"/>
            <a:ext cx="1590300" cy="49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28450" y="1524400"/>
            <a:ext cx="15903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75" name="Shape 475"/>
          <p:cNvSpPr/>
          <p:nvPr/>
        </p:nvSpPr>
        <p:spPr>
          <a:xfrm>
            <a:off x="2158050" y="35296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/>
              <a:t>translate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93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</a:t>
            </a:r>
            <a:r>
              <a:rPr lang="en-GB" sz="2600"/>
              <a:t>                    Thread Simulation</a:t>
            </a:r>
          </a:p>
        </p:txBody>
      </p:sp>
      <p:sp>
        <p:nvSpPr>
          <p:cNvPr id="483" name="Shape 483"/>
          <p:cNvSpPr/>
          <p:nvPr/>
        </p:nvSpPr>
        <p:spPr>
          <a:xfrm>
            <a:off x="394050" y="1508350"/>
            <a:ext cx="1590300" cy="492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581150" y="1501500"/>
            <a:ext cx="1590300" cy="492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CFE2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36697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622550" y="1523700"/>
            <a:ext cx="1590300" cy="49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87" name="Shape 487"/>
          <p:cNvSpPr/>
          <p:nvPr/>
        </p:nvSpPr>
        <p:spPr>
          <a:xfrm>
            <a:off x="6759075" y="1447500"/>
            <a:ext cx="2110800" cy="49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71977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28450" y="1524400"/>
            <a:ext cx="15903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809775" y="1474500"/>
            <a:ext cx="20094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CC0099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91" name="Shape 491"/>
          <p:cNvSpPr/>
          <p:nvPr/>
        </p:nvSpPr>
        <p:spPr>
          <a:xfrm>
            <a:off x="5314150" y="35087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492" name="Shape 492"/>
          <p:cNvSpPr/>
          <p:nvPr/>
        </p:nvSpPr>
        <p:spPr>
          <a:xfrm>
            <a:off x="2158050" y="3529650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4A7AB"/>
              </a:gs>
              <a:gs pos="80000">
                <a:srgbClr val="AEDCE0"/>
              </a:gs>
              <a:gs pos="100000">
                <a:srgbClr val="AEDEE2"/>
              </a:gs>
            </a:gsLst>
            <a:lin ang="16200038" scaled="0"/>
          </a:gra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/>
              <a:t>translate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693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</a:t>
            </a:r>
            <a:r>
              <a:rPr lang="en-GB" sz="2600"/>
              <a:t>                    Thread Simulation</a:t>
            </a:r>
          </a:p>
        </p:txBody>
      </p:sp>
      <p:sp>
        <p:nvSpPr>
          <p:cNvPr id="500" name="Shape 500"/>
          <p:cNvSpPr/>
          <p:nvPr/>
        </p:nvSpPr>
        <p:spPr>
          <a:xfrm>
            <a:off x="6191310" y="1600200"/>
            <a:ext cx="348000" cy="361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6191310" y="2209800"/>
            <a:ext cx="352200" cy="381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 rot="-5400000">
            <a:off x="6115110" y="1785510"/>
            <a:ext cx="457200" cy="6096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</a:p>
        </p:txBody>
      </p:sp>
      <p:sp>
        <p:nvSpPr>
          <p:cNvPr id="503" name="Shape 503"/>
          <p:cNvSpPr txBox="1"/>
          <p:nvPr/>
        </p:nvSpPr>
        <p:spPr>
          <a:xfrm rot="-5400000">
            <a:off x="5572200" y="172380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39050" y="941300"/>
            <a:ext cx="3937800" cy="5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b="1"/>
              <a:t>execute statements</a:t>
            </a:r>
          </a:p>
        </p:txBody>
      </p:sp>
      <p:sp>
        <p:nvSpPr>
          <p:cNvPr id="505" name="Shape 505"/>
          <p:cNvSpPr/>
          <p:nvPr/>
        </p:nvSpPr>
        <p:spPr>
          <a:xfrm>
            <a:off x="6759075" y="1447500"/>
            <a:ext cx="2110800" cy="49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71977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809775" y="1474500"/>
            <a:ext cx="20094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CC0099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6830775" y="2997100"/>
            <a:ext cx="1988400" cy="13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</a:p>
        </p:txBody>
      </p:sp>
      <p:cxnSp>
        <p:nvCxnSpPr>
          <p:cNvPr id="509" name="Shape 509"/>
          <p:cNvCxnSpPr/>
          <p:nvPr/>
        </p:nvCxnSpPr>
        <p:spPr>
          <a:xfrm>
            <a:off x="6765825" y="2844900"/>
            <a:ext cx="2110800" cy="0"/>
          </a:xfrm>
          <a:prstGeom prst="straightConnector1">
            <a:avLst/>
          </a:prstGeom>
          <a:noFill/>
          <a:ln w="6350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Shape 510"/>
          <p:cNvSpPr txBox="1"/>
          <p:nvPr/>
        </p:nvSpPr>
        <p:spPr>
          <a:xfrm>
            <a:off x="7188250" y="2540200"/>
            <a:ext cx="1273800" cy="4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</a:t>
            </a:r>
            <a:r>
              <a:rPr lang="en-GB" sz="2600"/>
              <a:t>                    Thread Simulation</a:t>
            </a:r>
          </a:p>
        </p:txBody>
      </p:sp>
      <p:sp>
        <p:nvSpPr>
          <p:cNvPr id="517" name="Shape 517"/>
          <p:cNvSpPr/>
          <p:nvPr/>
        </p:nvSpPr>
        <p:spPr>
          <a:xfrm>
            <a:off x="6191310" y="1600200"/>
            <a:ext cx="348000" cy="361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6191310" y="2209800"/>
            <a:ext cx="352200" cy="381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/>
          <p:nvPr/>
        </p:nvSpPr>
        <p:spPr>
          <a:xfrm rot="-5400000">
            <a:off x="6115110" y="1785510"/>
            <a:ext cx="457200" cy="6096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</a:p>
        </p:txBody>
      </p:sp>
      <p:sp>
        <p:nvSpPr>
          <p:cNvPr id="520" name="Shape 520"/>
          <p:cNvSpPr txBox="1"/>
          <p:nvPr/>
        </p:nvSpPr>
        <p:spPr>
          <a:xfrm rot="-5400000">
            <a:off x="5572200" y="172380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239050" y="941300"/>
            <a:ext cx="3937800" cy="56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b="1"/>
              <a:t>suspend execution</a:t>
            </a:r>
          </a:p>
        </p:txBody>
      </p:sp>
      <p:sp>
        <p:nvSpPr>
          <p:cNvPr id="522" name="Shape 522"/>
          <p:cNvSpPr/>
          <p:nvPr/>
        </p:nvSpPr>
        <p:spPr>
          <a:xfrm>
            <a:off x="6759075" y="1447500"/>
            <a:ext cx="2110800" cy="49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7197750" y="907550"/>
            <a:ext cx="1349400" cy="45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24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809775" y="1474500"/>
            <a:ext cx="2009400" cy="492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/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/>
              <a:t>[[ 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2000" baseline="-25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20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000">
                <a:solidFill>
                  <a:srgbClr val="CC0099"/>
                </a:solidFill>
              </a:rPr>
              <a:t>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/>
              <a:t>]]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6830775" y="2997100"/>
            <a:ext cx="1988400" cy="13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</a:p>
        </p:txBody>
      </p:sp>
      <p:cxnSp>
        <p:nvCxnSpPr>
          <p:cNvPr id="526" name="Shape 526"/>
          <p:cNvCxnSpPr/>
          <p:nvPr/>
        </p:nvCxnSpPr>
        <p:spPr>
          <a:xfrm>
            <a:off x="6765825" y="2844900"/>
            <a:ext cx="2110800" cy="0"/>
          </a:xfrm>
          <a:prstGeom prst="straightConnector1">
            <a:avLst/>
          </a:prstGeom>
          <a:noFill/>
          <a:ln w="6350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Shape 527"/>
          <p:cNvSpPr txBox="1"/>
          <p:nvPr/>
        </p:nvSpPr>
        <p:spPr>
          <a:xfrm>
            <a:off x="7188250" y="2540200"/>
            <a:ext cx="1273800" cy="4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</a:p>
        </p:txBody>
      </p:sp>
      <p:cxnSp>
        <p:nvCxnSpPr>
          <p:cNvPr id="528" name="Shape 528"/>
          <p:cNvCxnSpPr/>
          <p:nvPr/>
        </p:nvCxnSpPr>
        <p:spPr>
          <a:xfrm>
            <a:off x="6765825" y="4521300"/>
            <a:ext cx="2110800" cy="0"/>
          </a:xfrm>
          <a:prstGeom prst="straightConnector1">
            <a:avLst/>
          </a:prstGeom>
          <a:noFill/>
          <a:ln w="63500" cap="flat" cmpd="sng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7112650" y="4368700"/>
            <a:ext cx="14346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</a:p>
        </p:txBody>
      </p:sp>
      <p:sp>
        <p:nvSpPr>
          <p:cNvPr id="530" name="Shape 530"/>
          <p:cNvSpPr/>
          <p:nvPr/>
        </p:nvSpPr>
        <p:spPr>
          <a:xfrm>
            <a:off x="6191310" y="5029200"/>
            <a:ext cx="348000" cy="361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1310" y="5638800"/>
            <a:ext cx="352200" cy="381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9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 txBox="1"/>
          <p:nvPr/>
        </p:nvSpPr>
        <p:spPr>
          <a:xfrm rot="-5400000">
            <a:off x="6115110" y="5214510"/>
            <a:ext cx="457200" cy="6096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</a:p>
        </p:txBody>
      </p:sp>
      <p:sp>
        <p:nvSpPr>
          <p:cNvPr id="533" name="Shape 533"/>
          <p:cNvSpPr txBox="1"/>
          <p:nvPr/>
        </p:nvSpPr>
        <p:spPr>
          <a:xfrm rot="-5400000">
            <a:off x="5572200" y="515280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Simple Stmts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288525" y="1542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simple_stmt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200"/>
              <a:t>]]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307475" y="868125"/>
            <a:ext cx="52905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Simple statements: assignment, goto, return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Simple Stmts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288525" y="1542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simple_stmt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200"/>
              <a:t>]]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307475" y="868125"/>
            <a:ext cx="52905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Simple statements: assignment, goto, return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288525" y="3447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CONTR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(simple_stmt)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3285575" y="246340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Simple Stmts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2288525" y="1542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simple_stmt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200"/>
              <a:t>]]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307475" y="868125"/>
            <a:ext cx="52905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Simple statements: assignment, goto, return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2103300" y="4885525"/>
            <a:ext cx="4937400" cy="137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CONTR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pc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s:=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*) 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s:=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SUSPEND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2288525" y="3447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CONTR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(simple_stmt)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285575" y="246340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Simple Stmts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07475" y="868125"/>
            <a:ext cx="52905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Simple statements: assignment, goto, return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2288675" y="5098850"/>
            <a:ext cx="4556700" cy="6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(stmt)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{stmt;}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2288525" y="1542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simple_stmt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200"/>
              <a:t>]]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2288525" y="3447550"/>
            <a:ext cx="4556700" cy="520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CONTR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(simple_stmt)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285575" y="246340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Loop Stmts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124000" y="1461900"/>
            <a:ext cx="4896000" cy="544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stm} </a:t>
            </a:r>
            <a:r>
              <a:rPr lang="en-GB" sz="2200"/>
              <a:t>]]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216075" y="1292475"/>
            <a:ext cx="3658800" cy="280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>
                <a:solidFill>
                  <a:srgbClr val="000000"/>
                </a:solidFill>
              </a:rPr>
              <a:t>concurrent C programs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POSIX threads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SC memory model</a:t>
            </a:r>
          </a:p>
          <a:p>
            <a:pPr marL="342900" lvl="0" indent="-285750" rtl="0">
              <a:lnSpc>
                <a:spcPct val="90000"/>
              </a:lnSpc>
              <a:spcBef>
                <a:spcPts val="180"/>
              </a:spcBef>
              <a:buNone/>
            </a:pPr>
            <a:endParaRPr sz="900">
              <a:solidFill>
                <a:srgbClr val="000000"/>
              </a:solidFill>
            </a:endParaRP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>
                <a:solidFill>
                  <a:srgbClr val="000000"/>
                </a:solidFill>
              </a:rPr>
              <a:t>reachability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assertion failure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out-of-bound array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>
                <a:solidFill>
                  <a:srgbClr val="000000"/>
                </a:solidFill>
              </a:rPr>
              <a:t>division-by-zero, …</a:t>
            </a:r>
          </a:p>
          <a:p>
            <a:pPr marL="0" lvl="0" indent="0" rtl="0">
              <a:lnSpc>
                <a:spcPct val="90000"/>
              </a:lnSpc>
              <a:spcBef>
                <a:spcPts val="32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marL="342900" lvl="0" indent="-228600" rtl="0">
              <a:lnSpc>
                <a:spcPct val="90000"/>
              </a:lnSpc>
              <a:spcBef>
                <a:spcPts val="360"/>
              </a:spcBef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648200" y="2286000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826001" y="1367163"/>
            <a:ext cx="3276599" cy="540899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5029200" y="1900563"/>
            <a:ext cx="76200" cy="3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2" name="Shape 102"/>
          <p:cNvCxnSpPr>
            <a:stCxn id="103" idx="0"/>
          </p:cNvCxnSpPr>
          <p:nvPr/>
        </p:nvCxnSpPr>
        <p:spPr>
          <a:xfrm rot="10800000">
            <a:off x="6096000" y="1924535"/>
            <a:ext cx="0" cy="36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6477000" y="2518758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7848600" y="1900565"/>
            <a:ext cx="76200" cy="381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4724400" y="3059667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3" name="Shape 103"/>
          <p:cNvSpPr/>
          <p:nvPr/>
        </p:nvSpPr>
        <p:spPr>
          <a:xfrm>
            <a:off x="5715000" y="2287535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791200" y="3059673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7543800" y="2286000"/>
            <a:ext cx="7620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620000" y="3059667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10" name="Shape 110"/>
          <p:cNvSpPr/>
          <p:nvPr/>
        </p:nvSpPr>
        <p:spPr>
          <a:xfrm>
            <a:off x="5663075" y="3751375"/>
            <a:ext cx="2120700" cy="455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/>
              <a:t>N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3425" y="4054675"/>
            <a:ext cx="7434000" cy="151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-GB" sz="2000" b="1"/>
              <a:t>goals: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/>
              <a:t>Proving correctness</a:t>
            </a:r>
          </a:p>
          <a:p>
            <a:pPr marL="800100" lvl="1" indent="-342900" rtl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Char char="•"/>
            </a:pPr>
            <a:r>
              <a:rPr lang="en-GB" sz="1600"/>
              <a:t>Finding bugs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Concurrent Program - Reachability Problem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2300" y="5361000"/>
            <a:ext cx="8939400" cy="138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b="1">
                <a:solidFill>
                  <a:schemeClr val="dk1"/>
                </a:solidFill>
              </a:rPr>
              <a:t>    Our contribution: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FF0000"/>
                </a:solidFill>
              </a:rPr>
              <a:t>          an automatic verification approach based 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0000FF"/>
                </a:solidFill>
              </a:rPr>
              <a:t>sequentialization</a:t>
            </a:r>
            <a:r>
              <a:rPr lang="en-GB" sz="2400" b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Loop Stmts</a:t>
            </a:r>
          </a:p>
        </p:txBody>
      </p:sp>
      <p:sp>
        <p:nvSpPr>
          <p:cNvPr id="587" name="Shape 587"/>
          <p:cNvSpPr txBox="1"/>
          <p:nvPr/>
        </p:nvSpPr>
        <p:spPr>
          <a:xfrm rot="-5400000">
            <a:off x="4152900" y="500040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2124000" y="1461900"/>
            <a:ext cx="4896000" cy="544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stm} </a:t>
            </a:r>
            <a:r>
              <a:rPr lang="en-GB" sz="2200"/>
              <a:t>]]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2124000" y="3443100"/>
            <a:ext cx="4896000" cy="2004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CONTR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290700" y="246465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Loop Stmts</a:t>
            </a:r>
          </a:p>
        </p:txBody>
      </p:sp>
      <p:sp>
        <p:nvSpPr>
          <p:cNvPr id="597" name="Shape 597"/>
          <p:cNvSpPr txBox="1"/>
          <p:nvPr/>
        </p:nvSpPr>
        <p:spPr>
          <a:xfrm rot="-5400000">
            <a:off x="4152900" y="500040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124000" y="1461900"/>
            <a:ext cx="4896000" cy="544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stm} </a:t>
            </a:r>
            <a:r>
              <a:rPr lang="en-GB" sz="2200"/>
              <a:t>]]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124000" y="3443100"/>
            <a:ext cx="4896000" cy="2004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CONTR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 while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457200" marR="0" lvl="0" indent="45720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&amp;&amp; pc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|| 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45720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stm}</a:t>
            </a:r>
            <a:r>
              <a:rPr lang="en-GB" sz="2200"/>
              <a:t>]]</a:t>
            </a:r>
          </a:p>
        </p:txBody>
      </p:sp>
      <p:sp>
        <p:nvSpPr>
          <p:cNvPr id="600" name="Shape 600"/>
          <p:cNvSpPr/>
          <p:nvPr/>
        </p:nvSpPr>
        <p:spPr>
          <a:xfrm>
            <a:off x="3290700" y="246465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Conditional Stmts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124000" y="1309500"/>
            <a:ext cx="4896000" cy="838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h: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2200"/>
              <a:t>]]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Conditional Stmts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2124000" y="3443100"/>
            <a:ext cx="4896000" cy="2576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CONTR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615" name="Shape 615"/>
          <p:cNvSpPr/>
          <p:nvPr/>
        </p:nvSpPr>
        <p:spPr>
          <a:xfrm>
            <a:off x="3290700" y="254085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124000" y="1309500"/>
            <a:ext cx="4896000" cy="838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h: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2200"/>
              <a:t>]]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>
                <a:solidFill>
                  <a:srgbClr val="FF0000"/>
                </a:solidFill>
              </a:rPr>
              <a:t>UL Sequentialization:  </a:t>
            </a:r>
            <a:r>
              <a:rPr lang="en-GB" sz="2500"/>
              <a:t>Translation for Conditional Stmts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2124000" y="3443100"/>
            <a:ext cx="4896000" cy="2576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CONTR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&amp;&amp; pc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||(s=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2200"/>
              <a:t>]]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RESUME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pc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||(s=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GB" sz="2200">
                <a:solidFill>
                  <a:schemeClr val="dk1"/>
                </a:solidFill>
              </a:rPr>
              <a:t>[[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h: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2200">
                <a:solidFill>
                  <a:schemeClr val="dk1"/>
                </a:solidFill>
              </a:rPr>
              <a:t>]]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624" name="Shape 624"/>
          <p:cNvSpPr/>
          <p:nvPr/>
        </p:nvSpPr>
        <p:spPr>
          <a:xfrm>
            <a:off x="3290700" y="2540850"/>
            <a:ext cx="2562600" cy="520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chemeClr val="lt2"/>
                </a:solidFill>
              </a:rPr>
              <a:t>translates into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2124000" y="1309500"/>
            <a:ext cx="4896000" cy="838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2200"/>
              <a:t>[[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l: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)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k: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{... </a:t>
            </a:r>
            <a:r>
              <a:rPr lang="en-GB" sz="18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h: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stm</a:t>
            </a:r>
            <a:r>
              <a:rPr lang="en-GB" sz="18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2200"/>
              <a:t>]]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152400" y="3657600"/>
            <a:ext cx="8839200" cy="25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   /  Empirical Evaluation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Shape 636" descr="document_icon.png"/>
          <p:cNvPicPr preferRelativeResize="0"/>
          <p:nvPr/>
        </p:nvPicPr>
        <p:blipFill rotWithShape="1">
          <a:blip r:embed="rId3">
            <a:alphaModFix/>
          </a:blip>
          <a:srcRect l="-76262" r="-76262"/>
          <a:stretch/>
        </p:blipFill>
        <p:spPr>
          <a:xfrm>
            <a:off x="166351" y="2366942"/>
            <a:ext cx="1368000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 descr="document_icon.png"/>
          <p:cNvPicPr preferRelativeResize="0"/>
          <p:nvPr/>
        </p:nvPicPr>
        <p:blipFill rotWithShape="1">
          <a:blip r:embed="rId3">
            <a:alphaModFix/>
          </a:blip>
          <a:srcRect l="-76262" r="-76262"/>
          <a:stretch/>
        </p:blipFill>
        <p:spPr>
          <a:xfrm>
            <a:off x="3979798" y="2366863"/>
            <a:ext cx="1368000" cy="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3979798" y="2654894"/>
            <a:ext cx="381000" cy="21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3835782" y="1520914"/>
            <a:ext cx="1656300" cy="84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non-deterministic</a:t>
            </a:r>
          </a:p>
          <a:p>
            <a:pPr marL="0" marR="0" lvl="0" indent="0" algn="ctr" rtl="0">
              <a:spcBef>
                <a:spcPts val="0"/>
              </a:spcBef>
              <a:buClr>
                <a:srgbClr val="0000FF"/>
              </a:buClr>
              <a:buSzPct val="25000"/>
              <a:buFont typeface="Arial"/>
              <a:buNone/>
            </a:pPr>
            <a:r>
              <a:rPr lang="en-GB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 program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051807" y="3086942"/>
            <a:ext cx="1152000" cy="50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FF"/>
              </a:buClr>
              <a:buSzPct val="25000"/>
              <a:buFont typeface="Arial"/>
              <a:buNone/>
            </a:pPr>
            <a:r>
              <a:rPr lang="en-GB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P'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94342" y="1525576"/>
            <a:ext cx="1447800" cy="69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concurrent</a:t>
            </a:r>
          </a:p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program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10366" y="3086942"/>
            <a:ext cx="936000" cy="50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643" name="Shape 643"/>
          <p:cNvSpPr/>
          <p:nvPr/>
        </p:nvSpPr>
        <p:spPr>
          <a:xfrm>
            <a:off x="4987910" y="2654894"/>
            <a:ext cx="381000" cy="21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180942" y="2654894"/>
            <a:ext cx="381000" cy="21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174462" y="2654894"/>
            <a:ext cx="381000" cy="21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B5DAD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5428342" y="2061865"/>
            <a:ext cx="1676400" cy="13671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5435025" y="2366874"/>
            <a:ext cx="1658700" cy="101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</a:t>
            </a:r>
            <a:b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dk1"/>
                </a:solidFill>
              </a:rPr>
              <a:t>tools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3988182" y="5254714"/>
            <a:ext cx="1656300" cy="84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Shape 649"/>
          <p:cNvGrpSpPr/>
          <p:nvPr/>
        </p:nvGrpSpPr>
        <p:grpSpPr>
          <a:xfrm>
            <a:off x="1618343" y="1752600"/>
            <a:ext cx="2286000" cy="1981200"/>
            <a:chOff x="1600200" y="3886200"/>
            <a:chExt cx="2286000" cy="1981200"/>
          </a:xfrm>
        </p:grpSpPr>
        <p:sp>
          <p:nvSpPr>
            <p:cNvPr id="650" name="Shape 650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1700094" y="4576956"/>
              <a:ext cx="2098800" cy="59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2800">
                  <a:solidFill>
                    <a:schemeClr val="dk1"/>
                  </a:solidFill>
                </a:rPr>
                <a:t>UL-</a:t>
              </a:r>
              <a:r>
                <a:rPr lang="en-GB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CSeq</a:t>
              </a:r>
            </a:p>
          </p:txBody>
        </p:sp>
      </p:grpSp>
      <p:sp>
        <p:nvSpPr>
          <p:cNvPr id="652" name="Shape 652"/>
          <p:cNvSpPr/>
          <p:nvPr/>
        </p:nvSpPr>
        <p:spPr>
          <a:xfrm>
            <a:off x="7638150" y="2274675"/>
            <a:ext cx="1368000" cy="976175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ANSWER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UL-CSeq tool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531850" y="4081875"/>
            <a:ext cx="8398200" cy="11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Implementation</a:t>
            </a:r>
          </a:p>
          <a:p>
            <a:pPr marL="800100" marR="0" lvl="1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CSeq framework </a:t>
            </a:r>
          </a:p>
          <a:p>
            <a:pPr marL="800100" marR="0" lvl="1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</a:rPr>
              <a:t>Input: C99 + POSIX threads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531850" y="5224875"/>
            <a:ext cx="8272800" cy="11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</a:rPr>
              <a:t>Support backends</a:t>
            </a:r>
          </a:p>
          <a:p>
            <a:pPr marL="45720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Proving correctness:</a:t>
            </a:r>
            <a:r>
              <a:rPr lang="en-GB" sz="1600">
                <a:solidFill>
                  <a:schemeClr val="dk1"/>
                </a:solidFill>
              </a:rPr>
              <a:t> SeaHorn, Ultimate Automizer, CPAChecker, VVT</a:t>
            </a:r>
          </a:p>
          <a:p>
            <a:pPr marL="45720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Finding bugs: </a:t>
            </a:r>
            <a:r>
              <a:rPr lang="en-GB" sz="1600">
                <a:solidFill>
                  <a:schemeClr val="dk1"/>
                </a:solidFill>
              </a:rPr>
              <a:t>CBMC, ESBMC, LLBMC</a:t>
            </a:r>
          </a:p>
        </p:txBody>
      </p:sp>
      <p:pic>
        <p:nvPicPr>
          <p:cNvPr id="656" name="Shape 656" descr="log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112" y="2998699"/>
            <a:ext cx="849912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662" name="Shape 662"/>
          <p:cNvGraphicFramePr/>
          <p:nvPr/>
        </p:nvGraphicFramePr>
        <p:xfrm>
          <a:off x="80962" y="871350"/>
          <a:ext cx="8982075" cy="2764536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3" name="Shape 663"/>
          <p:cNvSpPr/>
          <p:nvPr/>
        </p:nvSpPr>
        <p:spPr>
          <a:xfrm>
            <a:off x="2126475" y="1672875"/>
            <a:ext cx="168600" cy="1182000"/>
          </a:xfrm>
          <a:prstGeom prst="rightBracket">
            <a:avLst>
              <a:gd name="adj" fmla="val 34563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2555100" y="1930900"/>
            <a:ext cx="4835700" cy="5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SV-COMP Benchmark                       </a:t>
            </a:r>
            <a:r>
              <a:rPr lang="en-GB">
                <a:solidFill>
                  <a:srgbClr val="0000FF"/>
                </a:solidFill>
              </a:rPr>
              <a:t>[Beyer - TACAS’16]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SAFE</a:t>
            </a:r>
            <a:r>
              <a:rPr lang="en-GB"/>
              <a:t> instances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2251600" y="2760575"/>
            <a:ext cx="4344600" cy="4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[Watcher, Kroening, Ouaknine - FMCAD’13]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2251600" y="2989175"/>
            <a:ext cx="4344600" cy="4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[Garg, Madhusudan - TACAS’11]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672" name="Shape 672"/>
          <p:cNvGraphicFramePr/>
          <p:nvPr/>
        </p:nvGraphicFramePr>
        <p:xfrm>
          <a:off x="80962" y="871350"/>
          <a:ext cx="8982075" cy="2764536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3" name="Shape 673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679" name="Shape 679"/>
          <p:cNvGraphicFramePr/>
          <p:nvPr/>
        </p:nvGraphicFramePr>
        <p:xfrm>
          <a:off x="80962" y="871350"/>
          <a:ext cx="8982075" cy="2764536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0" name="Shape 680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48000" y="1066800"/>
            <a:ext cx="2133600" cy="25146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810000" y="1219200"/>
            <a:ext cx="12192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28600" y="3960000"/>
            <a:ext cx="8734800" cy="252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GB" sz="2400" b="1" dirty="0">
                <a:solidFill>
                  <a:schemeClr val="dk1"/>
                </a:solidFill>
              </a:rPr>
              <a:t>advantages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1200150" marR="0" lvl="2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 robust sequential analysis tools</a:t>
            </a:r>
          </a:p>
          <a:p>
            <a:pPr marL="1200150" marR="0" lvl="2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prototyping of concurrency handling</a:t>
            </a:r>
          </a:p>
          <a:p>
            <a:pPr marL="1657350" marR="0" lvl="3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delegating all sequential reasoning to an existing target analysis tool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200150" marR="0" lvl="2" indent="-2730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implement than full-fledged tools </a:t>
            </a:r>
          </a:p>
          <a:p>
            <a:pPr marL="1371600" marR="0" lvl="3" indent="0" algn="l" rtl="0">
              <a:spcBef>
                <a:spcPts val="0"/>
              </a:spcBef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725333" y="1337424"/>
            <a:ext cx="138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cxnSp>
        <p:nvCxnSpPr>
          <p:cNvPr id="123" name="Shape 123"/>
          <p:cNvCxnSpPr/>
          <p:nvPr/>
        </p:nvCxnSpPr>
        <p:spPr>
          <a:xfrm rot="5400000">
            <a:off x="4176600" y="230039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124" name="Shape 124"/>
          <p:cNvSpPr/>
          <p:nvPr/>
        </p:nvSpPr>
        <p:spPr>
          <a:xfrm>
            <a:off x="3810000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733800" y="2686756"/>
            <a:ext cx="1371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126" name="Shape 126"/>
          <p:cNvSpPr/>
          <p:nvPr/>
        </p:nvSpPr>
        <p:spPr>
          <a:xfrm>
            <a:off x="5548489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548489" y="2700697"/>
            <a:ext cx="12192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 TOOL</a:t>
            </a:r>
          </a:p>
        </p:txBody>
      </p:sp>
      <p:pic>
        <p:nvPicPr>
          <p:cNvPr id="128" name="Shape 128" descr="dT6bRMAT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249" y="3039397"/>
            <a:ext cx="381000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 rot="-5400000">
            <a:off x="2220150" y="2047049"/>
            <a:ext cx="2362200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5029200" y="295768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What is Sequentialization?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686" name="Shape 686"/>
          <p:cNvGraphicFramePr/>
          <p:nvPr/>
        </p:nvGraphicFramePr>
        <p:xfrm>
          <a:off x="80962" y="871350"/>
          <a:ext cx="8982075" cy="552145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19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Impara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Satabs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Threader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7" name="Shape 687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693" name="Shape 693"/>
          <p:cNvGraphicFramePr/>
          <p:nvPr/>
        </p:nvGraphicFramePr>
        <p:xfrm>
          <a:off x="80962" y="871350"/>
          <a:ext cx="8982075" cy="5497068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19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Impara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Satabs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Threader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308.7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143.7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104.8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N/A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N/A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77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164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  <p:sp>
        <p:nvSpPr>
          <p:cNvPr id="694" name="Shape 694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Proving Correctness</a:t>
            </a:r>
          </a:p>
        </p:txBody>
      </p:sp>
      <p:graphicFrame>
        <p:nvGraphicFramePr>
          <p:cNvPr id="700" name="Shape 700"/>
          <p:cNvGraphicFramePr/>
          <p:nvPr/>
        </p:nvGraphicFramePr>
        <p:xfrm>
          <a:off x="80962" y="871350"/>
          <a:ext cx="8982075" cy="5497068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1076550"/>
                <a:gridCol w="382850"/>
                <a:gridCol w="508775"/>
                <a:gridCol w="422600"/>
                <a:gridCol w="371475"/>
                <a:gridCol w="409575"/>
                <a:gridCol w="485350"/>
                <a:gridCol w="467150"/>
                <a:gridCol w="371475"/>
                <a:gridCol w="419100"/>
                <a:gridCol w="504825"/>
                <a:gridCol w="466725"/>
                <a:gridCol w="419100"/>
                <a:gridCol w="419100"/>
                <a:gridCol w="504825"/>
                <a:gridCol w="466725"/>
                <a:gridCol w="381000"/>
                <a:gridCol w="400050"/>
                <a:gridCol w="504825"/>
              </a:tblGrid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SeaHorn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UAutomizer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CPAChecker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UL-CSeq + 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390.8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204.9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167.9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456.7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352.6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199.1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226.5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214.6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179.7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164.1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79.8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32.5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275.3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238.6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181.8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59.9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376.2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235.7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19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rowSpan="2"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#LOC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Impara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Satabs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Threader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VVT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fail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308.7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128.4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61.8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143.7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34.6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104.8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N/A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pthread-wmm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29426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120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N/A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222.2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GB" sz="1200"/>
                        <a:t>[FMCAD’13]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154.7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[TACAS’11]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8.8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36785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77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134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244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57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164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88.2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192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172.6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</a:tr>
            </a:tbl>
          </a:graphicData>
        </a:graphic>
      </p:graphicFrame>
      <p:sp>
        <p:nvSpPr>
          <p:cNvPr id="701" name="Shape 701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  <p:sp>
        <p:nvSpPr>
          <p:cNvPr id="702" name="Shape 702"/>
          <p:cNvSpPr/>
          <p:nvPr/>
        </p:nvSpPr>
        <p:spPr>
          <a:xfrm>
            <a:off x="2055725" y="3354100"/>
            <a:ext cx="507600" cy="32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7358650" y="6071175"/>
            <a:ext cx="507600" cy="32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248475" y="3354100"/>
            <a:ext cx="507600" cy="32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8594300" y="6071175"/>
            <a:ext cx="507600" cy="32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Finding Bugs</a:t>
            </a:r>
          </a:p>
        </p:txBody>
      </p:sp>
      <p:graphicFrame>
        <p:nvGraphicFramePr>
          <p:cNvPr id="711" name="Shape 711"/>
          <p:cNvGraphicFramePr/>
          <p:nvPr/>
        </p:nvGraphicFramePr>
        <p:xfrm>
          <a:off x="78812" y="1524625"/>
          <a:ext cx="8908325" cy="309829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888275"/>
                <a:gridCol w="521100"/>
                <a:gridCol w="609950"/>
                <a:gridCol w="421825"/>
                <a:gridCol w="392075"/>
                <a:gridCol w="495300"/>
                <a:gridCol w="431075"/>
                <a:gridCol w="401600"/>
                <a:gridCol w="559800"/>
                <a:gridCol w="486400"/>
                <a:gridCol w="429225"/>
                <a:gridCol w="522975"/>
                <a:gridCol w="412950"/>
                <a:gridCol w="410800"/>
                <a:gridCol w="486100"/>
                <a:gridCol w="468275"/>
                <a:gridCol w="493725"/>
                <a:gridCol w="47687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</a:rPr>
                        <a:t>UL-CSEQ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</a:rPr>
                        <a:t>Lazy-CSeq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</a:rPr>
                        <a:t>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</a:rPr>
                        <a:t>CIVL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</a:rPr>
                        <a:t>Smack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4085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19.4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63.1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84.2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47.2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237700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6.1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78.1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242917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2.9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772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77.6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2" name="Shape 712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  <p:sp>
        <p:nvSpPr>
          <p:cNvPr id="713" name="Shape 713"/>
          <p:cNvSpPr/>
          <p:nvPr/>
        </p:nvSpPr>
        <p:spPr>
          <a:xfrm>
            <a:off x="2202675" y="2434875"/>
            <a:ext cx="168600" cy="1777500"/>
          </a:xfrm>
          <a:prstGeom prst="rightBracket">
            <a:avLst>
              <a:gd name="adj" fmla="val 34563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2631300" y="2921500"/>
            <a:ext cx="4835700" cy="59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SV-COMP Benchmark                       </a:t>
            </a:r>
            <a:r>
              <a:rPr lang="en-GB">
                <a:solidFill>
                  <a:srgbClr val="0000FF"/>
                </a:solidFill>
              </a:rPr>
              <a:t>[Beyer - TACAS’16]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UNSAFE</a:t>
            </a:r>
            <a:r>
              <a:rPr lang="en-GB"/>
              <a:t> instances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Finding Bugs</a:t>
            </a:r>
          </a:p>
        </p:txBody>
      </p:sp>
      <p:graphicFrame>
        <p:nvGraphicFramePr>
          <p:cNvPr id="720" name="Shape 720"/>
          <p:cNvGraphicFramePr/>
          <p:nvPr/>
        </p:nvGraphicFramePr>
        <p:xfrm>
          <a:off x="78812" y="1524625"/>
          <a:ext cx="4721000" cy="309829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888275"/>
                <a:gridCol w="521100"/>
                <a:gridCol w="609950"/>
                <a:gridCol w="421825"/>
                <a:gridCol w="392075"/>
                <a:gridCol w="495300"/>
                <a:gridCol w="431075"/>
                <a:gridCol w="401600"/>
                <a:gridCol w="559800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UL-CSEQ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Lazy-CSeq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4085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19.4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237700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242917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>
                          <a:solidFill>
                            <a:srgbClr val="FFFFFF"/>
                          </a:solidFill>
                        </a:rPr>
                        <a:t>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1" name="Shape 721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Finding Bugs</a:t>
            </a:r>
          </a:p>
        </p:txBody>
      </p:sp>
      <p:graphicFrame>
        <p:nvGraphicFramePr>
          <p:cNvPr id="727" name="Shape 727"/>
          <p:cNvGraphicFramePr/>
          <p:nvPr/>
        </p:nvGraphicFramePr>
        <p:xfrm>
          <a:off x="78812" y="1524625"/>
          <a:ext cx="4721000" cy="309829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888275"/>
                <a:gridCol w="521100"/>
                <a:gridCol w="609950"/>
                <a:gridCol w="421825"/>
                <a:gridCol w="392075"/>
                <a:gridCol w="495300"/>
                <a:gridCol w="431075"/>
                <a:gridCol w="401600"/>
                <a:gridCol w="559800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UL-CSEQ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Lazy-CSeq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4085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19.4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237700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242917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8" name="Shape 728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Finding Bugs</a:t>
            </a:r>
          </a:p>
        </p:txBody>
      </p:sp>
      <p:graphicFrame>
        <p:nvGraphicFramePr>
          <p:cNvPr id="734" name="Shape 734"/>
          <p:cNvGraphicFramePr/>
          <p:nvPr/>
        </p:nvGraphicFramePr>
        <p:xfrm>
          <a:off x="78812" y="1524625"/>
          <a:ext cx="8908325" cy="309829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888275"/>
                <a:gridCol w="521100"/>
                <a:gridCol w="609950"/>
                <a:gridCol w="421825"/>
                <a:gridCol w="392075"/>
                <a:gridCol w="495300"/>
                <a:gridCol w="431075"/>
                <a:gridCol w="401600"/>
                <a:gridCol w="559800"/>
                <a:gridCol w="486400"/>
                <a:gridCol w="429225"/>
                <a:gridCol w="522975"/>
                <a:gridCol w="412950"/>
                <a:gridCol w="410800"/>
                <a:gridCol w="486100"/>
                <a:gridCol w="468275"/>
                <a:gridCol w="493725"/>
                <a:gridCol w="47687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UL-CSEQ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Lazy-CSeq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CIVL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Smack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4085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19.4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237700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242917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5" name="Shape 735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Experiments: Finding Bugs</a:t>
            </a:r>
          </a:p>
        </p:txBody>
      </p:sp>
      <p:graphicFrame>
        <p:nvGraphicFramePr>
          <p:cNvPr id="741" name="Shape 741"/>
          <p:cNvGraphicFramePr/>
          <p:nvPr/>
        </p:nvGraphicFramePr>
        <p:xfrm>
          <a:off x="78812" y="1524625"/>
          <a:ext cx="8908325" cy="3098292"/>
        </p:xfrm>
        <a:graphic>
          <a:graphicData uri="http://schemas.openxmlformats.org/drawingml/2006/table">
            <a:tbl>
              <a:tblPr>
                <a:noFill/>
                <a:tableStyleId>{7B8A819E-51E2-4770-AAE0-6ED7004D7D7E}</a:tableStyleId>
              </a:tblPr>
              <a:tblGrid>
                <a:gridCol w="888275"/>
                <a:gridCol w="521100"/>
                <a:gridCol w="609950"/>
                <a:gridCol w="421825"/>
                <a:gridCol w="392075"/>
                <a:gridCol w="495300"/>
                <a:gridCol w="431075"/>
                <a:gridCol w="401600"/>
                <a:gridCol w="559800"/>
                <a:gridCol w="486400"/>
                <a:gridCol w="429225"/>
                <a:gridCol w="522975"/>
                <a:gridCol w="412950"/>
                <a:gridCol w="410800"/>
                <a:gridCol w="486100"/>
                <a:gridCol w="468275"/>
                <a:gridCol w="493725"/>
                <a:gridCol w="47687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category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#file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LOC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UL-CSEQ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Lazy-CSeq + 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CBMC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CIVL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500" b="1"/>
                        <a:t>Smack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pass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t.o.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 b="1"/>
                        <a:t>time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pthread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4085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12.2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19.4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63.1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84.2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atomic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ext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47.2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lit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2.7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wmm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237700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0.5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6.1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753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/>
                        <a:t>78.1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Totals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242917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2.9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6.2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772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300" b="1"/>
                        <a:t>77.6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2" name="Shape 742"/>
          <p:cNvSpPr txBox="1"/>
          <p:nvPr/>
        </p:nvSpPr>
        <p:spPr>
          <a:xfrm>
            <a:off x="2153625" y="6395775"/>
            <a:ext cx="5083500" cy="4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is measures in </a:t>
            </a:r>
            <a:r>
              <a:rPr lang="en-GB">
                <a:solidFill>
                  <a:srgbClr val="CC0099"/>
                </a:solidFill>
              </a:rPr>
              <a:t>second</a:t>
            </a:r>
            <a:r>
              <a:rPr lang="en-GB"/>
              <a:t>, t.o is </a:t>
            </a:r>
            <a:r>
              <a:rPr lang="en-GB">
                <a:solidFill>
                  <a:srgbClr val="CC0099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152400" y="3657600"/>
            <a:ext cx="8839200" cy="25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4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 &amp; Future Work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52400" y="977232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2000" b="1">
                <a:solidFill>
                  <a:srgbClr val="000000"/>
                </a:solidFill>
              </a:rPr>
              <a:t>We have presented a new sequentialization </a:t>
            </a:r>
          </a:p>
          <a:p>
            <a:pPr marL="800100" lvl="1" indent="-3632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Lazy</a:t>
            </a:r>
          </a:p>
          <a:p>
            <a:pPr marL="800100" lvl="1" indent="-3632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Unbounded context switches</a:t>
            </a:r>
          </a:p>
          <a:p>
            <a:pPr marL="800100" lvl="1" indent="-3632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Preserving loop</a:t>
            </a:r>
          </a:p>
          <a:p>
            <a:pPr marL="800100" lvl="1" indent="-3632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S</a:t>
            </a:r>
            <a:r>
              <a:rPr lang="en-GB" sz="1800">
                <a:solidFill>
                  <a:srgbClr val="000000"/>
                </a:solidFill>
              </a:rPr>
              <a:t>imple to implement (CSeq framework)</a:t>
            </a:r>
            <a:r>
              <a:rPr lang="en-GB" sz="1800"/>
              <a:t>, support multiple backends</a:t>
            </a:r>
          </a:p>
          <a:p>
            <a:pPr marL="1200150" lvl="2" indent="-311150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Proving correctness</a:t>
            </a:r>
          </a:p>
          <a:p>
            <a:pPr marL="1200150" lvl="2" indent="-311150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Finding bugs</a:t>
            </a:r>
          </a:p>
          <a:p>
            <a:pPr marL="800100" lvl="1" indent="-355600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1800"/>
              <a:t>Competitive with existing approaches (bug-finding + correctness)</a:t>
            </a:r>
          </a:p>
          <a:p>
            <a:pPr marL="0" lvl="0" indent="0" rtl="0">
              <a:lnSpc>
                <a:spcPct val="80000"/>
              </a:lnSpc>
              <a:spcBef>
                <a:spcPts val="296"/>
              </a:spcBef>
              <a:buNone/>
            </a:pPr>
            <a:endParaRPr sz="2000"/>
          </a:p>
          <a:p>
            <a:pPr marL="457200" lvl="1" indent="0" rtl="0">
              <a:lnSpc>
                <a:spcPct val="80000"/>
              </a:lnSpc>
              <a:spcBef>
                <a:spcPts val="296"/>
              </a:spcBef>
              <a:buNone/>
            </a:pPr>
            <a:endParaRPr sz="2000">
              <a:solidFill>
                <a:srgbClr val="000000"/>
              </a:solidFill>
            </a:endParaRPr>
          </a:p>
          <a:p>
            <a:pPr lvl="0" rtl="0">
              <a:lnSpc>
                <a:spcPct val="80000"/>
              </a:lnSpc>
              <a:spcBef>
                <a:spcPts val="444"/>
              </a:spcBef>
              <a:buNone/>
            </a:pPr>
            <a:r>
              <a:rPr lang="en-GB" sz="2200" b="1">
                <a:solidFill>
                  <a:srgbClr val="000000"/>
                </a:solidFill>
              </a:rPr>
              <a:t>Future Work</a:t>
            </a:r>
          </a:p>
          <a:p>
            <a:pPr marL="800100" lvl="1" indent="-3759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2000"/>
              <a:t>Application to Embedded systems</a:t>
            </a:r>
          </a:p>
          <a:p>
            <a:pPr marL="800100" lvl="1" indent="-3759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2000"/>
              <a:t>Extended to unbounded thread creation</a:t>
            </a:r>
          </a:p>
          <a:p>
            <a:pPr marL="800100" lvl="1" indent="-375919" rtl="0">
              <a:lnSpc>
                <a:spcPct val="80000"/>
              </a:lnSpc>
              <a:spcBef>
                <a:spcPts val="296"/>
              </a:spcBef>
              <a:buClr>
                <a:srgbClr val="000000"/>
              </a:buClr>
              <a:buSzPct val="100000"/>
              <a:buChar char="•"/>
            </a:pPr>
            <a:r>
              <a:rPr lang="en-GB" sz="2000">
                <a:solidFill>
                  <a:srgbClr val="000000"/>
                </a:solidFill>
              </a:rPr>
              <a:t>Weak Memory Models (WMM)</a:t>
            </a:r>
          </a:p>
          <a:p>
            <a:pPr lvl="0" rtl="0">
              <a:lnSpc>
                <a:spcPct val="80000"/>
              </a:lnSpc>
              <a:spcBef>
                <a:spcPts val="333"/>
              </a:spcBef>
              <a:buNone/>
            </a:pP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76200" y="3109200"/>
            <a:ext cx="8963400" cy="371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r>
              <a:rPr lang="en-GB" sz="16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r>
              <a:rPr lang="en-GB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Qadeer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Wu </a:t>
            </a:r>
            <a:r>
              <a:rPr lang="en-GB" b="1" dirty="0">
                <a:solidFill>
                  <a:srgbClr val="0000FF"/>
                </a:solidFill>
              </a:rPr>
              <a:t>-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PLDI’04 ]</a:t>
            </a:r>
          </a:p>
          <a:p>
            <a:pPr marL="1200150" marR="0" lvl="2" indent="-2730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eager, bounded context-switch, finite # threads</a:t>
            </a:r>
            <a:r>
              <a:rPr lang="en-GB" sz="16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-GB" sz="1600" dirty="0">
                <a:solidFill>
                  <a:srgbClr val="0000FF"/>
                </a:solidFill>
              </a:rPr>
              <a:t>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Lal, Reps </a:t>
            </a:r>
            <a:r>
              <a:rPr lang="en-GB" b="1" dirty="0">
                <a:solidFill>
                  <a:srgbClr val="0000FF"/>
                </a:solidFill>
              </a:rPr>
              <a:t>-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CAV’08 ]</a:t>
            </a:r>
          </a:p>
          <a:p>
            <a:pPr marL="1200150" marR="0" lvl="2" indent="-2730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lazy, finite # threads, parameterized</a:t>
            </a:r>
          </a:p>
          <a:p>
            <a:pPr marL="914400" marR="0" lvl="0" indent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FF"/>
                </a:solidFill>
              </a:rPr>
              <a:t>                                                     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[La Torre, Madhusudan, Parlato </a:t>
            </a:r>
            <a:r>
              <a:rPr lang="en-GB" b="1" dirty="0">
                <a:solidFill>
                  <a:srgbClr val="0000FF"/>
                </a:solidFill>
              </a:rPr>
              <a:t>-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CAV’09, CAV’10]</a:t>
            </a:r>
          </a:p>
          <a:p>
            <a:pPr marL="1200150" marR="0" lvl="2" indent="-2730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creation</a:t>
            </a:r>
            <a:r>
              <a:rPr lang="en-GB" sz="16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Bouajjani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Emmi, Parlato </a:t>
            </a:r>
            <a:r>
              <a:rPr lang="en-GB" b="1" dirty="0">
                <a:solidFill>
                  <a:srgbClr val="0000FF"/>
                </a:solidFill>
              </a:rPr>
              <a:t>-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SAS’11]</a:t>
            </a:r>
          </a:p>
          <a:p>
            <a:pPr marL="914400" marR="0" lvl="2" indent="0" rtl="0">
              <a:spcBef>
                <a:spcPts val="0"/>
              </a:spcBef>
              <a:buNone/>
            </a:pP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[Emmi, 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Qadeer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Rakamaric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-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POPL’11]</a:t>
            </a:r>
          </a:p>
          <a:p>
            <a:pPr marL="1200150" marR="0" lvl="2" indent="-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Lal/Reps for real-time systems            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Chaki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Gurfinkel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Strichman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-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FMCAD’11]</a:t>
            </a:r>
          </a:p>
          <a:p>
            <a:pPr marL="1200150" marR="0" lvl="2" indent="-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message-passing programs                                      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Bouajjani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Emmi </a:t>
            </a:r>
            <a:r>
              <a:rPr lang="en-GB" b="1" dirty="0">
                <a:solidFill>
                  <a:srgbClr val="0000FF"/>
                </a:solidFill>
              </a:rPr>
              <a:t>-</a:t>
            </a:r>
            <a:r>
              <a:rPr lang="en-GB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TACAS’12]</a:t>
            </a:r>
          </a:p>
          <a:p>
            <a:pPr marL="1200150" marR="0" lvl="2" indent="-27305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dirty="0"/>
              <a:t>lazy sequentialization	 </a:t>
            </a:r>
            <a:r>
              <a:rPr lang="en-GB" sz="1600" dirty="0" smtClean="0"/>
              <a:t> </a:t>
            </a:r>
            <a:r>
              <a:rPr lang="en-GB" b="1" dirty="0">
                <a:solidFill>
                  <a:srgbClr val="0000FF"/>
                </a:solidFill>
              </a:rPr>
              <a:t>[Inverso, Tomasco, Fischer, La Torre, Parlato - CAV’14]</a:t>
            </a:r>
          </a:p>
          <a:p>
            <a:pPr marL="1200150" marR="0" lvl="2" indent="-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 dirty="0"/>
              <a:t>memory unwinding           </a:t>
            </a:r>
            <a:r>
              <a:rPr lang="en-GB" b="1" dirty="0">
                <a:solidFill>
                  <a:srgbClr val="0000FF"/>
                </a:solidFill>
              </a:rPr>
              <a:t>[Tomasco, Inverso, Fischer, La Torre, Parlato - TACAS’15]</a:t>
            </a:r>
          </a:p>
          <a:p>
            <a:pPr marL="1200150" marR="0" lvl="2" indent="-2730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600" dirty="0"/>
              <a:t>weak memory models     </a:t>
            </a:r>
            <a:r>
              <a:rPr lang="en-GB" b="1" dirty="0">
                <a:solidFill>
                  <a:srgbClr val="0000FF"/>
                </a:solidFill>
              </a:rPr>
              <a:t>[Tomasco, Nguyen, Fischer, La Torre, Parlato - FMCAD’16]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Sequentialization: literature</a:t>
            </a:r>
          </a:p>
        </p:txBody>
      </p:sp>
      <p:sp>
        <p:nvSpPr>
          <p:cNvPr id="15" name="Shape 119"/>
          <p:cNvSpPr/>
          <p:nvPr/>
        </p:nvSpPr>
        <p:spPr>
          <a:xfrm>
            <a:off x="3048000" y="1066800"/>
            <a:ext cx="2133600" cy="25146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20"/>
          <p:cNvSpPr/>
          <p:nvPr/>
        </p:nvSpPr>
        <p:spPr>
          <a:xfrm>
            <a:off x="3810000" y="1219200"/>
            <a:ext cx="12192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22"/>
          <p:cNvSpPr txBox="1"/>
          <p:nvPr/>
        </p:nvSpPr>
        <p:spPr>
          <a:xfrm>
            <a:off x="3725333" y="1337424"/>
            <a:ext cx="138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cxnSp>
        <p:nvCxnSpPr>
          <p:cNvPr id="18" name="Shape 123"/>
          <p:cNvCxnSpPr/>
          <p:nvPr/>
        </p:nvCxnSpPr>
        <p:spPr>
          <a:xfrm rot="5400000">
            <a:off x="4176600" y="230039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19" name="Shape 124"/>
          <p:cNvSpPr/>
          <p:nvPr/>
        </p:nvSpPr>
        <p:spPr>
          <a:xfrm>
            <a:off x="3810000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125"/>
          <p:cNvSpPr txBox="1"/>
          <p:nvPr/>
        </p:nvSpPr>
        <p:spPr>
          <a:xfrm>
            <a:off x="3733800" y="2686756"/>
            <a:ext cx="1371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21" name="Shape 126"/>
          <p:cNvSpPr/>
          <p:nvPr/>
        </p:nvSpPr>
        <p:spPr>
          <a:xfrm>
            <a:off x="5548489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27"/>
          <p:cNvSpPr txBox="1"/>
          <p:nvPr/>
        </p:nvSpPr>
        <p:spPr>
          <a:xfrm>
            <a:off x="5548489" y="2700697"/>
            <a:ext cx="12192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 TOOL</a:t>
            </a:r>
          </a:p>
        </p:txBody>
      </p:sp>
      <p:pic>
        <p:nvPicPr>
          <p:cNvPr id="23" name="Shape 128" descr="dT6bRMAT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249" y="3039397"/>
            <a:ext cx="381000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29"/>
          <p:cNvSpPr txBox="1"/>
          <p:nvPr/>
        </p:nvSpPr>
        <p:spPr>
          <a:xfrm rot="-5400000">
            <a:off x="2220150" y="2047049"/>
            <a:ext cx="2362200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</a:t>
            </a:r>
          </a:p>
        </p:txBody>
      </p:sp>
      <p:cxnSp>
        <p:nvCxnSpPr>
          <p:cNvPr id="25" name="Shape 130"/>
          <p:cNvCxnSpPr/>
          <p:nvPr/>
        </p:nvCxnSpPr>
        <p:spPr>
          <a:xfrm>
            <a:off x="5029200" y="295768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/>
        </p:nvSpPr>
        <p:spPr>
          <a:xfrm>
            <a:off x="0" y="1154400"/>
            <a:ext cx="9144000" cy="454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2400"/>
              </a:spcBef>
              <a:buNone/>
            </a:pPr>
            <a:r>
              <a:rPr lang="en-GB" sz="4400" b="1" dirty="0">
                <a:solidFill>
                  <a:srgbClr val="FFFFFF"/>
                </a:solidFill>
              </a:rPr>
              <a:t>Thank You</a:t>
            </a:r>
          </a:p>
          <a:p>
            <a:pPr lvl="0" rtl="0">
              <a:spcBef>
                <a:spcPts val="240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ctr" rtl="0">
              <a:spcBef>
                <a:spcPts val="2400"/>
              </a:spcBef>
              <a:buNone/>
            </a:pPr>
            <a:r>
              <a:rPr lang="en-GB" sz="2400" b="1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  <a:sym typeface="Droid Sans Mono"/>
              </a:rPr>
              <a:t>users.ecs.soton.ac.uk</a:t>
            </a:r>
            <a:r>
              <a:rPr lang="en-GB" sz="2400" b="1" dirty="0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  <a:sym typeface="Droid Sans Mono"/>
              </a:rPr>
              <a:t>/gp4/</a:t>
            </a:r>
            <a:r>
              <a:rPr lang="en-GB" sz="2400" b="1" dirty="0" err="1">
                <a:solidFill>
                  <a:srgbClr val="FFFFFF"/>
                </a:solidFill>
                <a:latin typeface="Consolas" charset="0"/>
                <a:ea typeface="Consolas" charset="0"/>
                <a:cs typeface="Consolas" charset="0"/>
                <a:sym typeface="Droid Sans Mono"/>
              </a:rPr>
              <a:t>cseq</a:t>
            </a:r>
            <a:endParaRPr lang="en-GB" sz="2400" b="1" dirty="0">
              <a:solidFill>
                <a:srgbClr val="FFFFFF"/>
              </a:solidFill>
              <a:latin typeface="Consolas" charset="0"/>
              <a:ea typeface="Consolas" charset="0"/>
              <a:cs typeface="Consolas" charset="0"/>
              <a:sym typeface="Droid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90500" y="3822932"/>
            <a:ext cx="8763000" cy="29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            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(Implementations of variants of Lal/Reps schema) 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Corral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-GB" sz="1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GB" sz="16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Lal,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Qadeer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Lahiri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CAV’12 ]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CSeq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lang="en-GB" sz="16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Fischer, Inverso, Parlato – ASE’13,15 ]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Chaki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Gurfinkel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Strichman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FMCAD’11 ]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STORM</a:t>
            </a: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lang="en-GB" sz="16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Lahiri,Qadeer,Rakamaric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–</a:t>
            </a:r>
            <a:r>
              <a:rPr lang="en-GB" sz="16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CAV’09 ]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1600" b="1" dirty="0">
              <a:solidFill>
                <a:srgbClr val="0000FF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00FF"/>
                </a:solidFill>
              </a:rPr>
              <a:t>            </a:t>
            </a:r>
            <a:r>
              <a:rPr lang="en-GB" sz="2000" b="1" dirty="0"/>
              <a:t>only</a:t>
            </a:r>
            <a:r>
              <a:rPr lang="en-GB" sz="2000" b="1" dirty="0">
                <a:solidFill>
                  <a:srgbClr val="0000FF"/>
                </a:solidFill>
              </a:rPr>
              <a:t> </a:t>
            </a:r>
            <a:r>
              <a:rPr lang="en-GB" sz="2000" b="1" dirty="0"/>
              <a:t>suitable for finding bugs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Sequentialization: verification tools</a:t>
            </a:r>
          </a:p>
        </p:txBody>
      </p:sp>
      <p:sp>
        <p:nvSpPr>
          <p:cNvPr id="15" name="Shape 119"/>
          <p:cNvSpPr/>
          <p:nvPr/>
        </p:nvSpPr>
        <p:spPr>
          <a:xfrm>
            <a:off x="3048000" y="1066800"/>
            <a:ext cx="2133600" cy="25146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20"/>
          <p:cNvSpPr/>
          <p:nvPr/>
        </p:nvSpPr>
        <p:spPr>
          <a:xfrm>
            <a:off x="3810000" y="1219200"/>
            <a:ext cx="12192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22"/>
          <p:cNvSpPr txBox="1"/>
          <p:nvPr/>
        </p:nvSpPr>
        <p:spPr>
          <a:xfrm>
            <a:off x="3725333" y="1337424"/>
            <a:ext cx="138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cxnSp>
        <p:nvCxnSpPr>
          <p:cNvPr id="18" name="Shape 123"/>
          <p:cNvCxnSpPr/>
          <p:nvPr/>
        </p:nvCxnSpPr>
        <p:spPr>
          <a:xfrm rot="5400000">
            <a:off x="4176600" y="230039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19" name="Shape 124"/>
          <p:cNvSpPr/>
          <p:nvPr/>
        </p:nvSpPr>
        <p:spPr>
          <a:xfrm>
            <a:off x="3810000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125"/>
          <p:cNvSpPr txBox="1"/>
          <p:nvPr/>
        </p:nvSpPr>
        <p:spPr>
          <a:xfrm>
            <a:off x="3733800" y="2686756"/>
            <a:ext cx="1371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21" name="Shape 126"/>
          <p:cNvSpPr/>
          <p:nvPr/>
        </p:nvSpPr>
        <p:spPr>
          <a:xfrm>
            <a:off x="5548489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27"/>
          <p:cNvSpPr txBox="1"/>
          <p:nvPr/>
        </p:nvSpPr>
        <p:spPr>
          <a:xfrm>
            <a:off x="5548489" y="2700697"/>
            <a:ext cx="12192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 TOOL</a:t>
            </a:r>
          </a:p>
        </p:txBody>
      </p:sp>
      <p:pic>
        <p:nvPicPr>
          <p:cNvPr id="23" name="Shape 128" descr="dT6bRMAT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249" y="3039397"/>
            <a:ext cx="381000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29"/>
          <p:cNvSpPr txBox="1"/>
          <p:nvPr/>
        </p:nvSpPr>
        <p:spPr>
          <a:xfrm rot="-5400000">
            <a:off x="2220150" y="2047049"/>
            <a:ext cx="2362200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</a:t>
            </a:r>
          </a:p>
        </p:txBody>
      </p:sp>
      <p:cxnSp>
        <p:nvCxnSpPr>
          <p:cNvPr id="25" name="Shape 130"/>
          <p:cNvCxnSpPr/>
          <p:nvPr/>
        </p:nvCxnSpPr>
        <p:spPr>
          <a:xfrm>
            <a:off x="5029200" y="2957689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Outline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87350" y="1300500"/>
            <a:ext cx="8173800" cy="49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800"/>
              <a:t>Recall Lazy Sequentialization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800"/>
              <a:t>Unbounded Lazy Sequentialization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800"/>
              <a:t>Tool &amp; Experiments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800"/>
          </a:p>
          <a:p>
            <a:pPr marL="457200" lvl="0" indent="-4064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800"/>
              <a:t>Conclusion &amp; Future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52400" y="3657600"/>
            <a:ext cx="8839200" cy="25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>
                <a:solidFill>
                  <a:srgbClr val="FFFFFF"/>
                </a:solidFill>
              </a:rPr>
              <a:t>Lazy </a:t>
            </a:r>
            <a:r>
              <a:rPr lang="en-GB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</a:t>
            </a:r>
            <a:r>
              <a:rPr lang="en-GB" sz="4400" b="1">
                <a:solidFill>
                  <a:srgbClr val="FFFFFF"/>
                </a:solidFill>
              </a:rPr>
              <a:t>tialization</a:t>
            </a:r>
          </a:p>
          <a:p>
            <a:pPr marL="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>
                <a:solidFill>
                  <a:srgbClr val="FFFFFF"/>
                </a:solidFill>
              </a:rPr>
              <a:t>for bug finding</a:t>
            </a:r>
          </a:p>
          <a:p>
            <a:pPr marL="0" marR="0" lvl="1" indent="0" algn="ctr" rtl="0"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4400" b="1">
                <a:solidFill>
                  <a:srgbClr val="0000FF"/>
                </a:solidFill>
              </a:rPr>
              <a:t>CAV’14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609600" y="1066800"/>
            <a:ext cx="3859200" cy="25146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104443" y="2562577"/>
            <a:ext cx="1219200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094892" y="1218779"/>
            <a:ext cx="12192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053643" y="1339712"/>
            <a:ext cx="1309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BOUNDED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190" name="Shape 190"/>
          <p:cNvSpPr/>
          <p:nvPr/>
        </p:nvSpPr>
        <p:spPr>
          <a:xfrm>
            <a:off x="4829462" y="2554902"/>
            <a:ext cx="1828799" cy="8381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058062" y="2565092"/>
            <a:ext cx="16001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BMC SEQUENTIAL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019777" y="2691824"/>
            <a:ext cx="13715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pic>
        <p:nvPicPr>
          <p:cNvPr id="193" name="Shape 193" descr="dT6bRMAT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662" y="2979959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 rot="5400000">
            <a:off x="3462576" y="2305466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95" name="Shape 195"/>
          <p:cNvCxnSpPr/>
          <p:nvPr/>
        </p:nvCxnSpPr>
        <p:spPr>
          <a:xfrm rot="10800000" flipH="1">
            <a:off x="4329287" y="2971933"/>
            <a:ext cx="4713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196" name="Shape 196"/>
          <p:cNvSpPr txBox="1"/>
          <p:nvPr/>
        </p:nvSpPr>
        <p:spPr>
          <a:xfrm rot="-5400000">
            <a:off x="-218249" y="2047049"/>
            <a:ext cx="2362200" cy="5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</a:t>
            </a:r>
          </a:p>
        </p:txBody>
      </p:sp>
      <p:sp>
        <p:nvSpPr>
          <p:cNvPr id="197" name="Shape 197"/>
          <p:cNvSpPr/>
          <p:nvPr/>
        </p:nvSpPr>
        <p:spPr>
          <a:xfrm>
            <a:off x="1371600" y="1219200"/>
            <a:ext cx="1219200" cy="8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286933" y="1337424"/>
            <a:ext cx="13856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2590800" y="1628000"/>
            <a:ext cx="486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00" name="Shape 200"/>
          <p:cNvSpPr/>
          <p:nvPr/>
        </p:nvSpPr>
        <p:spPr>
          <a:xfrm>
            <a:off x="200375" y="3960000"/>
            <a:ext cx="8763000" cy="270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1800">
                <a:solidFill>
                  <a:schemeClr val="dk1"/>
                </a:solidFill>
              </a:rPr>
              <a:t>Implemented in CSeq framework           </a:t>
            </a:r>
            <a:r>
              <a:rPr lang="en-GB" sz="1000" b="1">
                <a:solidFill>
                  <a:srgbClr val="0000FF"/>
                </a:solidFill>
              </a:rPr>
              <a:t>[Fischer, Inverso, Parlato - ASE’13]</a:t>
            </a:r>
          </a:p>
          <a:p>
            <a:pPr marL="13716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GB" sz="1800">
                <a:solidFill>
                  <a:schemeClr val="dk1"/>
                </a:solidFill>
              </a:rPr>
              <a:t>C99 + PThread + counter-example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</a:rPr>
              <a:t>                                                                                                                 </a:t>
            </a:r>
            <a:r>
              <a:rPr lang="en-GB" sz="1100" b="1">
                <a:solidFill>
                  <a:srgbClr val="0000FF"/>
                </a:solidFill>
              </a:rPr>
              <a:t>[Inverso, Nguyen, Fischer, La Torre, Parlato - ASE’15]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marL="9144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1800">
                <a:solidFill>
                  <a:schemeClr val="dk1"/>
                </a:solidFill>
              </a:rPr>
              <a:t>Medals at SV-COMP (2014-16), concurrency category </a:t>
            </a:r>
          </a:p>
          <a:p>
            <a:pPr marR="0" lvl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marL="9144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1800">
                <a:solidFill>
                  <a:schemeClr val="dk1"/>
                </a:solidFill>
              </a:rPr>
              <a:t>Extended for weak memory models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                                                              </a:t>
            </a:r>
            <a:r>
              <a:rPr lang="en-GB" sz="1100" b="1">
                <a:solidFill>
                  <a:srgbClr val="0000FF"/>
                </a:solidFill>
              </a:rPr>
              <a:t>[Tomasco, Nguyen, Inverso, Fischer, La Torre, Parlato - FMCAD’16]</a:t>
            </a:r>
          </a:p>
          <a:p>
            <a:pPr marR="0" lvl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marL="9144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1800">
                <a:solidFill>
                  <a:schemeClr val="dk1"/>
                </a:solidFill>
              </a:rPr>
              <a:t>Very effective at finding bugs in complex benchmarks </a:t>
            </a:r>
          </a:p>
          <a:p>
            <a:pPr marL="13716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GB" sz="1800">
                <a:solidFill>
                  <a:schemeClr val="dk1"/>
                </a:solidFill>
              </a:rPr>
              <a:t>other approaches fail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600" b="1">
                <a:solidFill>
                  <a:srgbClr val="0000FF"/>
                </a:solidFill>
              </a:rPr>
              <a:t>                                              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6975" y="77100"/>
            <a:ext cx="8904300" cy="6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buSzPct val="25000"/>
              <a:buNone/>
            </a:pPr>
            <a:r>
              <a:rPr lang="en-GB" sz="2600"/>
              <a:t>Lazy Sequentialization</a:t>
            </a:r>
          </a:p>
        </p:txBody>
      </p:sp>
      <p:pic>
        <p:nvPicPr>
          <p:cNvPr id="202" name="Shape 202" descr="log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400" y="3330575"/>
            <a:ext cx="985967" cy="5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Microsoft Macintosh PowerPoint</Application>
  <PresentationFormat>On-screen Show (4:3)</PresentationFormat>
  <Paragraphs>2583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Courier New</vt:lpstr>
      <vt:lpstr>Droid Sans Mono</vt:lpstr>
      <vt:lpstr>Consolas</vt:lpstr>
      <vt:lpstr>Arial</vt:lpstr>
      <vt:lpstr>Calibri</vt:lpstr>
      <vt:lpstr>simple-light-2</vt:lpstr>
      <vt:lpstr>Default Design</vt:lpstr>
      <vt:lpstr>PowerPoint Presentation</vt:lpstr>
      <vt:lpstr>Concurrent Program - Reachability Problem</vt:lpstr>
      <vt:lpstr>Concurrent Program - Reachability Problem</vt:lpstr>
      <vt:lpstr>What is Sequentialization?</vt:lpstr>
      <vt:lpstr>Sequentialization: literature</vt:lpstr>
      <vt:lpstr>Sequentialization: verification tools</vt:lpstr>
      <vt:lpstr>Outline</vt:lpstr>
      <vt:lpstr>PowerPoint Presentation</vt:lpstr>
      <vt:lpstr>Lazy Sequentialization</vt:lpstr>
      <vt:lpstr>Round robin schedule</vt:lpstr>
      <vt:lpstr>Lazy Sequentialization:             Schema overview</vt:lpstr>
      <vt:lpstr>Lazy Sequentialization:                    Main driver</vt:lpstr>
      <vt:lpstr>Lazy Sequentialization:                    Main driver</vt:lpstr>
      <vt:lpstr>Lazy Sequentialization:                    Main driver</vt:lpstr>
      <vt:lpstr>PowerPoint Presentation</vt:lpstr>
      <vt:lpstr>Lazy Sequentialization:                    Main driver</vt:lpstr>
      <vt:lpstr>Lazy Sequentialization:        Main driver (extended)</vt:lpstr>
      <vt:lpstr>Lazy Sequentialization:           Schema overview</vt:lpstr>
      <vt:lpstr>Lazy Sequentialization:           Schema (extended)</vt:lpstr>
      <vt:lpstr>UL Sequentialization:                    Thread Simulation</vt:lpstr>
      <vt:lpstr>UL Sequentialization:                    Thread Simulation</vt:lpstr>
      <vt:lpstr>UL Sequentialization:                    Thread Simulation</vt:lpstr>
      <vt:lpstr>UL Sequentialization:                    Thread Simulation</vt:lpstr>
      <vt:lpstr>UL Sequentialization:                    Thread Simulation</vt:lpstr>
      <vt:lpstr>UL Sequentialization:  Translation for Simple Stmts</vt:lpstr>
      <vt:lpstr>UL Sequentialization:  Translation for Simple Stmts</vt:lpstr>
      <vt:lpstr>UL Sequentialization:  Translation for Simple Stmts</vt:lpstr>
      <vt:lpstr>UL Sequentialization:  Translation for Simple Stmts</vt:lpstr>
      <vt:lpstr>UL Sequentialization:  Translation for Loop Stmts</vt:lpstr>
      <vt:lpstr>UL Sequentialization:  Translation for Loop Stmts</vt:lpstr>
      <vt:lpstr>UL Sequentialization:  Translation for Loop Stmts</vt:lpstr>
      <vt:lpstr>UL Sequentialization:  Translation for Conditional Stmts</vt:lpstr>
      <vt:lpstr>UL Sequentialization:  Translation for Conditional Stmts</vt:lpstr>
      <vt:lpstr>UL Sequentialization:  Translation for Conditional Stmts</vt:lpstr>
      <vt:lpstr>PowerPoint Presentation</vt:lpstr>
      <vt:lpstr>UL-CSeq tool</vt:lpstr>
      <vt:lpstr>Experiments: Proving Correctness</vt:lpstr>
      <vt:lpstr>Experiments: Proving Correctness</vt:lpstr>
      <vt:lpstr>Experiments: Proving Correctness</vt:lpstr>
      <vt:lpstr>Experiments: Proving Correctness</vt:lpstr>
      <vt:lpstr>Experiments: Proving Correctness</vt:lpstr>
      <vt:lpstr>Experiments: Proving Correctness</vt:lpstr>
      <vt:lpstr>Experiments: Finding Bugs</vt:lpstr>
      <vt:lpstr>Experiments: Finding Bugs</vt:lpstr>
      <vt:lpstr>Experiments: Finding Bugs</vt:lpstr>
      <vt:lpstr>Experiments: Finding Bugs</vt:lpstr>
      <vt:lpstr>Experiments: Finding Bugs</vt:lpstr>
      <vt:lpstr>PowerPoint Presentation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2016-10-17T12:04:28Z</dcterms:modified>
</cp:coreProperties>
</file>