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22" r:id="rId2"/>
    <p:sldId id="440" r:id="rId3"/>
    <p:sldId id="451" r:id="rId4"/>
    <p:sldId id="446" r:id="rId5"/>
    <p:sldId id="445" r:id="rId6"/>
    <p:sldId id="448" r:id="rId7"/>
    <p:sldId id="449" r:id="rId8"/>
    <p:sldId id="450" r:id="rId9"/>
    <p:sldId id="437" r:id="rId10"/>
    <p:sldId id="453" r:id="rId11"/>
    <p:sldId id="438" r:id="rId12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CC0099"/>
    <a:srgbClr val="00CC66"/>
    <a:srgbClr val="0099FF"/>
    <a:srgbClr val="33CC33"/>
    <a:srgbClr val="339933"/>
    <a:srgbClr val="FFFF99"/>
    <a:srgbClr val="FFCC00"/>
    <a:srgbClr val="FF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2" autoAdjust="0"/>
    <p:restoredTop sz="94660"/>
  </p:normalViewPr>
  <p:slideViewPr>
    <p:cSldViewPr>
      <p:cViewPr varScale="1">
        <p:scale>
          <a:sx n="63" d="100"/>
          <a:sy n="63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11/11/2013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11/11/2013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5720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algn="ctr">
              <a:buNone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Bernd Fischer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ESS Group, ECS, University of Southampton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b.fischer@ecs.soton.ac.uk</a:t>
            </a:r>
          </a:p>
          <a:p>
            <a:pPr marL="514350" indent="-514350" algn="ctr">
              <a:spcBef>
                <a:spcPts val="1200"/>
              </a:spcBef>
              <a:buNone/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17526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400" b="1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Research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9063"/>
            <a:ext cx="2209800" cy="628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9063"/>
            <a:ext cx="6477000" cy="628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19137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9063"/>
            <a:ext cx="8839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5" name="Picture 16" descr="US_Horizontal RGB 300dpi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86792"/>
          <a:stretch>
            <a:fillRect/>
          </a:stretch>
        </p:blipFill>
        <p:spPr bwMode="auto">
          <a:xfrm>
            <a:off x="8382000" y="147638"/>
            <a:ext cx="53340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T Extra" pitchFamily="18" charset="2"/>
        <a:buChar char="&gt;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3505200"/>
            <a:ext cx="9144000" cy="2983979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wrap="square" lIns="90000" tIns="45000" rIns="90000" bIns="45000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Bernd Fischer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1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, Omar Inverso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, </a:t>
            </a:r>
            <a:r>
              <a:rPr lang="en-US" sz="2800" dirty="0" err="1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Gennaro</a:t>
            </a:r>
            <a:r>
              <a:rPr lang="en-US" sz="2800" dirty="0" smtClean="0">
                <a:solidFill>
                  <a:srgbClr val="000000"/>
                </a:solidFill>
                <a:ea typeface="WenQuanYi Zen Hei" charset="0"/>
                <a:cs typeface="WenQuanYi Zen Hei" charset="0"/>
              </a:rPr>
              <a:t> Parlato</a:t>
            </a:r>
            <a:r>
              <a:rPr lang="en-US" sz="2800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2</a:t>
            </a:r>
            <a:endParaRPr lang="en-US" sz="2800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 smtClean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Stellenbosch University, South Africa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aseline="30000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Arial" pitchFamily="34" charset="0"/>
                <a:ea typeface="WenQuanYi Zen Hei" charset="0"/>
                <a:cs typeface="Arial" pitchFamily="34" charset="0"/>
              </a:rPr>
              <a:t> University of Southampton, United Kingdom</a:t>
            </a:r>
          </a:p>
          <a:p>
            <a:pPr lvl="0"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baseline="30000" dirty="0" smtClean="0">
              <a:solidFill>
                <a:prstClr val="black"/>
              </a:solidFill>
              <a:latin typeface="Arial" pitchFamily="34" charset="0"/>
              <a:ea typeface="WenQuanYi Zen Hei" charset="0"/>
              <a:cs typeface="Arial" pitchFamily="34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  <a:p>
            <a:pPr algn="ctr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dirty="0">
              <a:solidFill>
                <a:srgbClr val="000000"/>
              </a:solidFill>
              <a:ea typeface="WenQuanYi Zen Hei" charset="0"/>
              <a:cs typeface="WenQuanYi Zen Hei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4925" y="1600200"/>
            <a:ext cx="9004300" cy="16764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b="1" dirty="0" err="1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CSeq</a:t>
            </a:r>
            <a:r>
              <a:rPr lang="en-GB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: A Concurrency Pre-processor for Sequential C Verification Tools</a:t>
            </a:r>
            <a:endParaRPr lang="en-US" sz="3600" b="1" dirty="0">
              <a:solidFill>
                <a:srgbClr val="FF0000"/>
              </a:solidFill>
              <a:ea typeface="WenQuanYi Zen Hei" charset="0"/>
              <a:cs typeface="WenQuanYi Zen Hei" charset="0"/>
            </a:endParaRPr>
          </a:p>
        </p:txBody>
      </p:sp>
      <p:pic>
        <p:nvPicPr>
          <p:cNvPr id="6" name="Picture 29" descr="US_Stacked RGB 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410200"/>
            <a:ext cx="38100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rine_blue _log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59276" y="5476877"/>
            <a:ext cx="3213124" cy="69532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772400" y="0"/>
            <a:ext cx="13716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CSeq</a:t>
            </a:r>
            <a:r>
              <a:rPr lang="en-GB" dirty="0" smtClean="0"/>
              <a:t> Tool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Lucida Console" pitchFamily="49" charset="0"/>
              </a:rPr>
              <a:t>pycparser</a:t>
            </a:r>
            <a:r>
              <a:rPr lang="en-GB" dirty="0" smtClean="0"/>
              <a:t>, AST traversal with </a:t>
            </a:r>
            <a:r>
              <a:rPr lang="en-GB" dirty="0" err="1" smtClean="0"/>
              <a:t>unparsing</a:t>
            </a:r>
            <a:endParaRPr lang="en-GB" dirty="0" smtClean="0"/>
          </a:p>
          <a:p>
            <a:pPr lvl="1"/>
            <a:r>
              <a:rPr lang="en-GB" dirty="0" smtClean="0"/>
              <a:t>insert new type declarations, modify memory accesses</a:t>
            </a:r>
          </a:p>
          <a:p>
            <a:pPr lvl="1"/>
            <a:r>
              <a:rPr lang="en-GB" dirty="0" smtClean="0"/>
              <a:t>insert context switch simulation code at each sequence point</a:t>
            </a:r>
          </a:p>
          <a:p>
            <a:pPr lvl="1"/>
            <a:r>
              <a:rPr lang="en-GB" dirty="0" smtClean="0"/>
              <a:t>insert explicit error checks</a:t>
            </a:r>
          </a:p>
          <a:p>
            <a:pPr lvl="1"/>
            <a:r>
              <a:rPr lang="en-GB" dirty="0" smtClean="0"/>
              <a:t>insert checker and boilerplate </a:t>
            </a:r>
            <a:r>
              <a:rPr lang="en-GB" dirty="0" smtClean="0"/>
              <a:t>code for </a:t>
            </a:r>
            <a:r>
              <a:rPr lang="en-GB" dirty="0" err="1" smtClean="0"/>
              <a:t>pthread</a:t>
            </a:r>
            <a:r>
              <a:rPr lang="en-GB" dirty="0" smtClean="0"/>
              <a:t> functions</a:t>
            </a:r>
          </a:p>
          <a:p>
            <a:pPr>
              <a:buNone/>
            </a:pPr>
            <a:endParaRPr lang="en-GB" dirty="0"/>
          </a:p>
        </p:txBody>
      </p:sp>
      <p:pic>
        <p:nvPicPr>
          <p:cNvPr id="5" name="Content Placeholder 7" descr="document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6272" r="-76272"/>
          <a:stretch>
            <a:fillRect/>
          </a:stretch>
        </p:blipFill>
        <p:spPr>
          <a:xfrm>
            <a:off x="191617" y="4428808"/>
            <a:ext cx="1368000" cy="7523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05065" y="471676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9609" y="3587442"/>
            <a:ext cx="144016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35633" y="5148808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013177" y="471676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>
            <a:off x="7130009" y="471676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511009" y="4068688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8000"/>
                </a:solidFill>
              </a:rPr>
              <a:t>SAFE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199729" y="4716760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4" name="Group 22"/>
          <p:cNvGrpSpPr/>
          <p:nvPr/>
        </p:nvGrpSpPr>
        <p:grpSpPr>
          <a:xfrm>
            <a:off x="1643609" y="3814465"/>
            <a:ext cx="2286000" cy="1981200"/>
            <a:chOff x="1600200" y="3886200"/>
            <a:chExt cx="2286000" cy="1981200"/>
          </a:xfrm>
        </p:grpSpPr>
        <p:sp>
          <p:nvSpPr>
            <p:cNvPr id="21" name="Rounded Rectangle 20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 descr="531px-Abstract_syntax_tree_for_Euclidean_algorithm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09800" y="4038600"/>
              <a:ext cx="1524000" cy="171917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711289" y="3886200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CSeq</a:t>
              </a:r>
              <a:endParaRPr lang="en-GB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453609" y="4343400"/>
            <a:ext cx="1600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 rot="5400000">
            <a:off x="2622030" y="3536430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30435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k</a:t>
            </a:r>
            <a:r>
              <a:rPr lang="en-GB" sz="2400" i="1" dirty="0" smtClean="0"/>
              <a:t>, </a:t>
            </a:r>
            <a:r>
              <a:rPr lang="en-GB" sz="2400" i="1" dirty="0" smtClean="0"/>
              <a:t>N</a:t>
            </a:r>
            <a:endParaRPr lang="en-GB" sz="2400" i="1" dirty="0"/>
          </a:p>
        </p:txBody>
      </p:sp>
      <p:sp>
        <p:nvSpPr>
          <p:cNvPr id="32" name="Right Arrow 31"/>
          <p:cNvSpPr/>
          <p:nvPr/>
        </p:nvSpPr>
        <p:spPr>
          <a:xfrm>
            <a:off x="5013177" y="355550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Right Arrow 32"/>
          <p:cNvSpPr/>
          <p:nvPr/>
        </p:nvSpPr>
        <p:spPr>
          <a:xfrm>
            <a:off x="7130009" y="355550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7511009" y="2755032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8000"/>
                </a:solidFill>
              </a:rPr>
              <a:t>SAFE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453609" y="3182144"/>
            <a:ext cx="1600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34245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CBMC</a:t>
            </a:r>
            <a:endParaRPr lang="en-GB" sz="2400" dirty="0"/>
          </a:p>
        </p:txBody>
      </p:sp>
      <p:sp>
        <p:nvSpPr>
          <p:cNvPr id="37" name="Right Arrow 36"/>
          <p:cNvSpPr/>
          <p:nvPr/>
        </p:nvSpPr>
        <p:spPr>
          <a:xfrm>
            <a:off x="5029200" y="591770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ight Arrow 37"/>
          <p:cNvSpPr/>
          <p:nvPr/>
        </p:nvSpPr>
        <p:spPr>
          <a:xfrm>
            <a:off x="7146032" y="5917704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7527032" y="5269632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8000"/>
                </a:solidFill>
              </a:rPr>
              <a:t>SAFE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5469632" y="5544344"/>
            <a:ext cx="1600200" cy="9906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3962400" y="3210053"/>
            <a:ext cx="1444200" cy="818894"/>
            <a:chOff x="3962400" y="1762253"/>
            <a:chExt cx="1444200" cy="818894"/>
          </a:xfrm>
        </p:grpSpPr>
        <p:pic>
          <p:nvPicPr>
            <p:cNvPr id="43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4038600" y="1762253"/>
              <a:ext cx="1368000" cy="752347"/>
            </a:xfrm>
            <a:prstGeom prst="rect">
              <a:avLst/>
            </a:prstGeom>
          </p:spPr>
        </p:pic>
        <p:pic>
          <p:nvPicPr>
            <p:cNvPr id="42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3962400" y="1828800"/>
              <a:ext cx="1368000" cy="75234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3962400" y="4362706"/>
            <a:ext cx="1444200" cy="818894"/>
            <a:chOff x="3962400" y="1762253"/>
            <a:chExt cx="1444200" cy="818894"/>
          </a:xfrm>
        </p:grpSpPr>
        <p:pic>
          <p:nvPicPr>
            <p:cNvPr id="46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4038600" y="1762253"/>
              <a:ext cx="1368000" cy="752347"/>
            </a:xfrm>
            <a:prstGeom prst="rect">
              <a:avLst/>
            </a:prstGeom>
          </p:spPr>
        </p:pic>
        <p:pic>
          <p:nvPicPr>
            <p:cNvPr id="47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3962400" y="1828800"/>
              <a:ext cx="1368000" cy="752347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962400" y="5638800"/>
            <a:ext cx="1444200" cy="818894"/>
            <a:chOff x="3962400" y="1762253"/>
            <a:chExt cx="1444200" cy="818894"/>
          </a:xfrm>
        </p:grpSpPr>
        <p:pic>
          <p:nvPicPr>
            <p:cNvPr id="49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4038600" y="1762253"/>
              <a:ext cx="1368000" cy="752347"/>
            </a:xfrm>
            <a:prstGeom prst="rect">
              <a:avLst/>
            </a:prstGeom>
          </p:spPr>
        </p:pic>
        <p:pic>
          <p:nvPicPr>
            <p:cNvPr id="50" name="Content Placeholder 7" descr="document_icon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-76272" r="-76272"/>
            <a:stretch>
              <a:fillRect/>
            </a:stretch>
          </p:blipFill>
          <p:spPr>
            <a:xfrm>
              <a:off x="3962400" y="1828800"/>
              <a:ext cx="1368000" cy="752347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5486400" y="4572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ESBMC</a:t>
            </a:r>
            <a:endParaRPr lang="en-GB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5486400" y="5786735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LLBMC</a:t>
            </a:r>
            <a:endParaRPr lang="en-GB" sz="2400" dirty="0"/>
          </a:p>
        </p:txBody>
      </p:sp>
      <p:sp>
        <p:nvSpPr>
          <p:cNvPr id="54" name="Right Arrow 53"/>
          <p:cNvSpPr>
            <a:spLocks noChangeAspect="1"/>
          </p:cNvSpPr>
          <p:nvPr/>
        </p:nvSpPr>
        <p:spPr>
          <a:xfrm rot="16200000" flipV="1">
            <a:off x="2622030" y="5998229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209800" y="61955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 format</a:t>
            </a:r>
            <a:endParaRPr lang="en-GB" sz="2400" dirty="0"/>
          </a:p>
        </p:txBody>
      </p:sp>
      <p:sp>
        <p:nvSpPr>
          <p:cNvPr id="56" name="Right Arrow 55"/>
          <p:cNvSpPr/>
          <p:nvPr/>
        </p:nvSpPr>
        <p:spPr>
          <a:xfrm rot="18779170">
            <a:off x="3980723" y="402256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7" name="Right Arrow 56"/>
          <p:cNvSpPr/>
          <p:nvPr/>
        </p:nvSpPr>
        <p:spPr>
          <a:xfrm rot="2820830" flipV="1">
            <a:off x="3980723" y="5439021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 and Availability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overall performance</a:t>
            </a:r>
            <a:br>
              <a:rPr lang="en-GB" dirty="0" smtClean="0"/>
            </a:br>
            <a:r>
              <a:rPr lang="en-GB" dirty="0" smtClean="0"/>
              <a:t>roughly equal to BMC with</a:t>
            </a:r>
            <a:br>
              <a:rPr lang="en-GB" dirty="0" smtClean="0"/>
            </a:br>
            <a:r>
              <a:rPr lang="en-GB" dirty="0" smtClean="0"/>
              <a:t>native concurrency handling</a:t>
            </a:r>
          </a:p>
          <a:p>
            <a:pPr lvl="1"/>
            <a:r>
              <a:rPr lang="en-GB" dirty="0" smtClean="0"/>
              <a:t>typically ~30-100% penalty</a:t>
            </a:r>
          </a:p>
          <a:p>
            <a:pPr lvl="1"/>
            <a:r>
              <a:rPr lang="en-GB" dirty="0" smtClean="0"/>
              <a:t>varies with </a:t>
            </a:r>
            <a:r>
              <a:rPr lang="en-GB" dirty="0" err="1" smtClean="0"/>
              <a:t>backends</a:t>
            </a:r>
            <a:endParaRPr lang="en-GB" dirty="0" smtClean="0"/>
          </a:p>
          <a:p>
            <a:pPr lvl="2"/>
            <a:r>
              <a:rPr lang="en-GB" dirty="0" smtClean="0"/>
              <a:t>LLBMC very slow</a:t>
            </a:r>
          </a:p>
          <a:p>
            <a:pPr lvl="1"/>
            <a:r>
              <a:rPr lang="en-GB" dirty="0" smtClean="0"/>
              <a:t>some benchmarks faster</a:t>
            </a:r>
          </a:p>
          <a:p>
            <a:r>
              <a:rPr lang="en-GB" dirty="0" smtClean="0"/>
              <a:t>faster than ESBMC’s </a:t>
            </a:r>
            <a:br>
              <a:rPr lang="en-GB" dirty="0" smtClean="0"/>
            </a:br>
            <a:r>
              <a:rPr lang="en-GB" dirty="0" smtClean="0"/>
              <a:t>explicit schedule exploration</a:t>
            </a:r>
          </a:p>
          <a:p>
            <a:r>
              <a:rPr lang="en-GB" dirty="0" smtClean="0"/>
              <a:t>much faster version already</a:t>
            </a:r>
            <a:br>
              <a:rPr lang="en-GB" dirty="0" smtClean="0"/>
            </a:br>
            <a:r>
              <a:rPr lang="en-GB" dirty="0" smtClean="0"/>
              <a:t>under development</a:t>
            </a:r>
          </a:p>
          <a:p>
            <a:pPr>
              <a:spcBef>
                <a:spcPts val="2400"/>
              </a:spcBef>
            </a:pPr>
            <a:r>
              <a:rPr lang="en-GB" dirty="0" err="1" smtClean="0"/>
              <a:t>CSeq</a:t>
            </a:r>
            <a:r>
              <a:rPr lang="en-GB" dirty="0" smtClean="0"/>
              <a:t> download at</a:t>
            </a:r>
          </a:p>
          <a:p>
            <a:pPr algn="ctr">
              <a:spcBef>
                <a:spcPts val="1200"/>
              </a:spcBef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http://users.ecs.soton.ac.uk/gp4/cseq.html</a:t>
            </a:r>
            <a:r>
              <a:rPr lang="en-GB" dirty="0" smtClean="0">
                <a:latin typeface="Lucida Console" pitchFamily="49" charset="0"/>
              </a:rPr>
              <a:t> </a:t>
            </a:r>
          </a:p>
          <a:p>
            <a:pPr lvl="1"/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947737"/>
            <a:ext cx="4267200" cy="4080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Sequentialization</a:t>
            </a:r>
            <a:r>
              <a:rPr lang="en-GB" dirty="0" smtClean="0"/>
              <a:t> of Concurrent Programs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10200"/>
          </a:xfrm>
        </p:spPr>
        <p:txBody>
          <a:bodyPr lIns="180000"/>
          <a:lstStyle/>
          <a:p>
            <a:pPr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: 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b="1" dirty="0" smtClean="0">
              <a:solidFill>
                <a:srgbClr val="0000FF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General Approach:</a:t>
            </a:r>
          </a:p>
          <a:p>
            <a:pPr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replace the program’s </a:t>
            </a:r>
            <a:r>
              <a:rPr lang="en-GB" dirty="0" smtClean="0">
                <a:solidFill>
                  <a:srgbClr val="FF0000"/>
                </a:solidFill>
              </a:rPr>
              <a:t>control non-determinism</a:t>
            </a:r>
            <a:r>
              <a:rPr lang="en-GB" dirty="0" smtClean="0">
                <a:solidFill>
                  <a:srgbClr val="0000FF"/>
                </a:solidFill>
              </a:rPr>
              <a:t/>
            </a:r>
            <a:br>
              <a:rPr lang="en-GB" dirty="0" smtClean="0">
                <a:solidFill>
                  <a:srgbClr val="0000FF"/>
                </a:solidFill>
              </a:rPr>
            </a:br>
            <a:r>
              <a:rPr lang="en-GB" dirty="0" smtClean="0">
                <a:solidFill>
                  <a:srgbClr val="000000"/>
                </a:solidFill>
              </a:rPr>
              <a:t>by </a:t>
            </a:r>
            <a:r>
              <a:rPr lang="en-GB" dirty="0" smtClean="0">
                <a:solidFill>
                  <a:srgbClr val="0000FF"/>
                </a:solidFill>
              </a:rPr>
              <a:t>data non-determinism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 smtClean="0">
                <a:solidFill>
                  <a:srgbClr val="0000FF"/>
                </a:solidFill>
              </a:rPr>
              <a:t>'</a:t>
            </a:r>
            <a:r>
              <a:rPr lang="en-US" dirty="0" smtClean="0"/>
              <a:t> simulates all computations (within certain bounds) of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dirty="0" smtClean="0">
              <a:solidFill>
                <a:srgbClr val="FF0000"/>
              </a:solidFill>
            </a:endParaRPr>
          </a:p>
          <a:p>
            <a:pPr lvl="0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 smtClean="0">
                <a:solidFill>
                  <a:srgbClr val="0000FF"/>
                </a:solidFill>
              </a:rPr>
              <a:t>' </a:t>
            </a:r>
            <a:r>
              <a:rPr lang="en-GB" dirty="0" smtClean="0">
                <a:solidFill>
                  <a:srgbClr val="000000"/>
                </a:solidFill>
              </a:rPr>
              <a:t>only requires sequential analysis</a:t>
            </a:r>
          </a:p>
          <a:p>
            <a:r>
              <a:rPr lang="en-GB" dirty="0" smtClean="0">
                <a:solidFill>
                  <a:srgbClr val="000000"/>
                </a:solidFill>
              </a:rPr>
              <a:t>source-to-source transformation: </a:t>
            </a:r>
            <a:r>
              <a:rPr lang="en-GB" b="1" dirty="0" smtClean="0">
                <a:solidFill>
                  <a:srgbClr val="FF0000"/>
                </a:solidFill>
              </a:rPr>
              <a:t>T</a:t>
            </a:r>
            <a:r>
              <a:rPr lang="en-GB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₁ ∥ </a:t>
            </a:r>
            <a:r>
              <a:rPr lang="en-GB" b="1" dirty="0" smtClean="0">
                <a:solidFill>
                  <a:srgbClr val="FF0000"/>
                </a:solidFill>
              </a:rPr>
              <a:t>T</a:t>
            </a:r>
            <a:r>
              <a:rPr lang="en-GB" b="1" dirty="0" smtClean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₂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GB" b="1" dirty="0" smtClean="0">
                <a:solidFill>
                  <a:srgbClr val="0000FF"/>
                </a:solidFill>
              </a:rPr>
              <a:t>T</a:t>
            </a:r>
            <a:r>
              <a:rPr lang="en-GB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̕₁ </a:t>
            </a:r>
            <a:r>
              <a:rPr lang="en-GB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T</a:t>
            </a:r>
            <a:r>
              <a:rPr lang="en-GB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̕₂ </a:t>
            </a:r>
            <a:r>
              <a:rPr lang="en-GB" b="1" dirty="0" smtClean="0">
                <a:solidFill>
                  <a:srgbClr val="0000FF"/>
                </a:solidFill>
                <a:latin typeface="Lucida Console" pitchFamily="49" charset="0"/>
                <a:ea typeface="Arial Unicode MS"/>
                <a:cs typeface="Arial Unicode MS"/>
              </a:rPr>
              <a:t>;</a:t>
            </a:r>
            <a:r>
              <a:rPr lang="en-GB" b="1" dirty="0" smtClean="0">
                <a:solidFill>
                  <a:srgbClr val="0000FF"/>
                </a:solidFill>
              </a:rPr>
              <a:t> C</a:t>
            </a:r>
            <a:endParaRPr lang="en-GB" dirty="0" smtClean="0">
              <a:solidFill>
                <a:srgbClr val="000000"/>
              </a:solidFill>
            </a:endParaRPr>
          </a:p>
          <a:p>
            <a:pPr lvl="1"/>
            <a:r>
              <a:rPr lang="en-GB" dirty="0" smtClean="0">
                <a:ea typeface="Arial Unicode MS"/>
                <a:cs typeface="Arial Unicode MS"/>
              </a:rPr>
              <a:t>allows direct re-use of existing sequential verification tools</a:t>
            </a:r>
            <a:endParaRPr lang="en-GB" b="1" dirty="0" smtClean="0">
              <a:solidFill>
                <a:srgbClr val="0000FF"/>
              </a:solidFill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checker </a:t>
            </a:r>
            <a:r>
              <a:rPr lang="en-GB" dirty="0" smtClean="0">
                <a:solidFill>
                  <a:srgbClr val="0000FF"/>
                </a:solidFill>
              </a:rPr>
              <a:t>C</a:t>
            </a:r>
            <a:r>
              <a:rPr lang="en-GB" dirty="0" smtClean="0">
                <a:solidFill>
                  <a:srgbClr val="000000"/>
                </a:solidFill>
              </a:rPr>
              <a:t> resolves non-determinism</a:t>
            </a:r>
          </a:p>
          <a:p>
            <a:pPr lvl="0"/>
            <a:endParaRPr lang="en-GB" dirty="0" smtClean="0">
              <a:solidFill>
                <a:srgbClr val="00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8200" y="1600200"/>
            <a:ext cx="7162800" cy="1018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tIns="90000" rIns="0" bIns="90000" rtlCol="0" anchor="ctr">
            <a:no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</a:rPr>
              <a:t>convert </a:t>
            </a:r>
            <a:r>
              <a:rPr lang="en-GB" sz="2400" b="1" dirty="0" smtClean="0">
                <a:solidFill>
                  <a:srgbClr val="FF0000"/>
                </a:solidFill>
              </a:rPr>
              <a:t>concurrent</a:t>
            </a:r>
            <a:r>
              <a:rPr lang="en-GB" sz="2400" b="1" dirty="0" smtClean="0">
                <a:solidFill>
                  <a:srgbClr val="000000"/>
                </a:solidFill>
              </a:rPr>
              <a:t> programs into </a:t>
            </a:r>
            <a:r>
              <a:rPr lang="en-GB" sz="2400" b="1" dirty="0" smtClean="0">
                <a:solidFill>
                  <a:srgbClr val="0000FF"/>
                </a:solidFill>
              </a:rPr>
              <a:t>sequential</a:t>
            </a:r>
            <a:r>
              <a:rPr lang="en-GB" sz="2400" b="1" dirty="0" smtClean="0">
                <a:solidFill>
                  <a:srgbClr val="000000"/>
                </a:solidFill>
              </a:rPr>
              <a:t> programs such that </a:t>
            </a:r>
            <a:r>
              <a:rPr lang="en-GB" sz="2400" b="1" dirty="0" err="1" smtClean="0">
                <a:solidFill>
                  <a:srgbClr val="000000"/>
                </a:solidFill>
              </a:rPr>
              <a:t>reachability</a:t>
            </a:r>
            <a:r>
              <a:rPr lang="en-GB" sz="2400" b="1" dirty="0" smtClean="0">
                <a:solidFill>
                  <a:srgbClr val="000000"/>
                </a:solidFill>
              </a:rPr>
              <a:t> is preserved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234" name="Rounded Rectangle 233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5" name="TextBox 234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236" name="Rounded Rectangle 23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7" name="TextBox 23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238" name="Rounded Rectangle 237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9" name="TextBox 238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285" name="TextBox 284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286" name="Straight Arrow Connector 285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289" name="Straight Arrow Connector 288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293" name="Straight Arrow Connector 292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297" name="Straight Arrow Connector 296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thread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function</a:t>
            </a:r>
            <a:r>
              <a:rPr lang="en-GB" dirty="0" smtClean="0"/>
              <a:t>, run to completion</a:t>
            </a:r>
          </a:p>
          <a:p>
            <a:pPr lvl="1">
              <a:buClr>
                <a:schemeClr val="tx1"/>
              </a:buClr>
              <a:buNone/>
            </a:pPr>
            <a:endParaRPr lang="en-GB" dirty="0"/>
          </a:p>
        </p:txBody>
      </p:sp>
      <p:sp>
        <p:nvSpPr>
          <p:cNvPr id="100" name="Rounded Rectangle 99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112" name="Rounded Rectangle 111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2484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705600" y="8865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628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628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628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2296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820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820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52574" y="685800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6200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7056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200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thread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function</a:t>
            </a:r>
            <a:r>
              <a:rPr lang="en-GB" dirty="0" smtClean="0"/>
              <a:t>, run to completion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global memory copy for each round 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scalar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array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102" name="Rectangle 101"/>
          <p:cNvSpPr/>
          <p:nvPr/>
        </p:nvSpPr>
        <p:spPr>
          <a:xfrm>
            <a:off x="60198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0198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198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198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108" name="Rectangle 107"/>
          <p:cNvSpPr/>
          <p:nvPr/>
        </p:nvSpPr>
        <p:spPr>
          <a:xfrm>
            <a:off x="69342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342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342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342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sp>
        <p:nvSpPr>
          <p:cNvPr id="114" name="Rectangle 113"/>
          <p:cNvSpPr/>
          <p:nvPr/>
        </p:nvSpPr>
        <p:spPr>
          <a:xfrm>
            <a:off x="81534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534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534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1534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</a:t>
            </a:r>
            <a:r>
              <a:rPr lang="en-GB" sz="1050" dirty="0" err="1" smtClean="0">
                <a:solidFill>
                  <a:schemeClr val="tx1"/>
                </a:solidFill>
              </a:rPr>
              <a:t>k,n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2484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705600" y="8865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628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628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628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2296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820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820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52574" y="685800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6200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7056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200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03" idx="2"/>
            <a:endCxn id="104" idx="0"/>
          </p:cNvCxnSpPr>
          <p:nvPr/>
        </p:nvCxnSpPr>
        <p:spPr>
          <a:xfrm>
            <a:off x="62407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2"/>
            <a:endCxn id="105" idx="0"/>
          </p:cNvCxnSpPr>
          <p:nvPr/>
        </p:nvCxnSpPr>
        <p:spPr>
          <a:xfrm>
            <a:off x="62407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4" idx="2"/>
            <a:endCxn id="102" idx="0"/>
          </p:cNvCxnSpPr>
          <p:nvPr/>
        </p:nvCxnSpPr>
        <p:spPr>
          <a:xfrm>
            <a:off x="62407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9" idx="2"/>
            <a:endCxn id="110" idx="0"/>
          </p:cNvCxnSpPr>
          <p:nvPr/>
        </p:nvCxnSpPr>
        <p:spPr>
          <a:xfrm>
            <a:off x="71551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2"/>
            <a:endCxn id="111" idx="0"/>
          </p:cNvCxnSpPr>
          <p:nvPr/>
        </p:nvCxnSpPr>
        <p:spPr>
          <a:xfrm>
            <a:off x="71551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0" idx="2"/>
            <a:endCxn id="108" idx="0"/>
          </p:cNvCxnSpPr>
          <p:nvPr/>
        </p:nvCxnSpPr>
        <p:spPr>
          <a:xfrm>
            <a:off x="71551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5" idx="2"/>
            <a:endCxn id="116" idx="0"/>
          </p:cNvCxnSpPr>
          <p:nvPr/>
        </p:nvCxnSpPr>
        <p:spPr>
          <a:xfrm>
            <a:off x="83743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4" idx="2"/>
            <a:endCxn id="117" idx="0"/>
          </p:cNvCxnSpPr>
          <p:nvPr/>
        </p:nvCxnSpPr>
        <p:spPr>
          <a:xfrm>
            <a:off x="83743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6" idx="2"/>
            <a:endCxn id="114" idx="0"/>
          </p:cNvCxnSpPr>
          <p:nvPr/>
        </p:nvCxnSpPr>
        <p:spPr>
          <a:xfrm>
            <a:off x="83743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thread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function</a:t>
            </a:r>
            <a:r>
              <a:rPr lang="en-GB" dirty="0" smtClean="0"/>
              <a:t>, run to completion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global memory copy for each round 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scalar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array</a:t>
            </a:r>
          </a:p>
          <a:p>
            <a:pPr lvl="0">
              <a:buClr>
                <a:srgbClr val="000000"/>
              </a:buClr>
            </a:pPr>
            <a:r>
              <a:rPr lang="en-GB" dirty="0" smtClean="0">
                <a:solidFill>
                  <a:srgbClr val="FF0000"/>
                </a:solidFill>
              </a:rPr>
              <a:t>context switch </a:t>
            </a:r>
            <a:r>
              <a:rPr lang="en-GB" dirty="0" smtClean="0"/>
              <a:t>→ </a:t>
            </a:r>
            <a:r>
              <a:rPr lang="en-GB" dirty="0" smtClean="0">
                <a:solidFill>
                  <a:srgbClr val="0000FF"/>
                </a:solidFill>
              </a:rPr>
              <a:t>round counter++</a:t>
            </a:r>
          </a:p>
          <a:p>
            <a:pPr lvl="1">
              <a:buClr>
                <a:schemeClr val="tx1"/>
              </a:buClr>
            </a:pPr>
            <a:endParaRPr lang="en-GB" dirty="0" smtClean="0"/>
          </a:p>
        </p:txBody>
      </p:sp>
      <p:sp>
        <p:nvSpPr>
          <p:cNvPr id="100" name="Rounded Rectangle 99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102" name="Rectangle 101"/>
          <p:cNvSpPr/>
          <p:nvPr/>
        </p:nvSpPr>
        <p:spPr>
          <a:xfrm>
            <a:off x="60198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0198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0198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0198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108" name="Rectangle 107"/>
          <p:cNvSpPr/>
          <p:nvPr/>
        </p:nvSpPr>
        <p:spPr>
          <a:xfrm>
            <a:off x="69342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342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342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342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sp>
        <p:nvSpPr>
          <p:cNvPr id="114" name="Rectangle 113"/>
          <p:cNvSpPr/>
          <p:nvPr/>
        </p:nvSpPr>
        <p:spPr>
          <a:xfrm>
            <a:off x="81534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1534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1534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1534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</a:t>
            </a:r>
            <a:r>
              <a:rPr lang="en-GB" sz="1050" dirty="0" err="1" smtClean="0">
                <a:solidFill>
                  <a:schemeClr val="tx1"/>
                </a:solidFill>
              </a:rPr>
              <a:t>k,n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2484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705600" y="8865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628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628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628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2296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820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820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52574" y="685800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6200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7056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200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03" idx="2"/>
            <a:endCxn id="104" idx="0"/>
          </p:cNvCxnSpPr>
          <p:nvPr/>
        </p:nvCxnSpPr>
        <p:spPr>
          <a:xfrm>
            <a:off x="62407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02" idx="2"/>
            <a:endCxn id="105" idx="0"/>
          </p:cNvCxnSpPr>
          <p:nvPr/>
        </p:nvCxnSpPr>
        <p:spPr>
          <a:xfrm>
            <a:off x="62407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04" idx="2"/>
            <a:endCxn id="102" idx="0"/>
          </p:cNvCxnSpPr>
          <p:nvPr/>
        </p:nvCxnSpPr>
        <p:spPr>
          <a:xfrm>
            <a:off x="62407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9" idx="2"/>
            <a:endCxn id="110" idx="0"/>
          </p:cNvCxnSpPr>
          <p:nvPr/>
        </p:nvCxnSpPr>
        <p:spPr>
          <a:xfrm>
            <a:off x="71551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2"/>
            <a:endCxn id="111" idx="0"/>
          </p:cNvCxnSpPr>
          <p:nvPr/>
        </p:nvCxnSpPr>
        <p:spPr>
          <a:xfrm>
            <a:off x="71551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0" idx="2"/>
            <a:endCxn id="108" idx="0"/>
          </p:cNvCxnSpPr>
          <p:nvPr/>
        </p:nvCxnSpPr>
        <p:spPr>
          <a:xfrm>
            <a:off x="71551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15" idx="2"/>
            <a:endCxn id="116" idx="0"/>
          </p:cNvCxnSpPr>
          <p:nvPr/>
        </p:nvCxnSpPr>
        <p:spPr>
          <a:xfrm>
            <a:off x="83743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14" idx="2"/>
            <a:endCxn id="117" idx="0"/>
          </p:cNvCxnSpPr>
          <p:nvPr/>
        </p:nvCxnSpPr>
        <p:spPr>
          <a:xfrm>
            <a:off x="83743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16" idx="2"/>
            <a:endCxn id="114" idx="0"/>
          </p:cNvCxnSpPr>
          <p:nvPr/>
        </p:nvCxnSpPr>
        <p:spPr>
          <a:xfrm>
            <a:off x="83743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rved Right Arrow 89"/>
          <p:cNvSpPr/>
          <p:nvPr/>
        </p:nvSpPr>
        <p:spPr>
          <a:xfrm>
            <a:off x="58674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1" name="Curved Right Arrow 90"/>
          <p:cNvSpPr/>
          <p:nvPr/>
        </p:nvSpPr>
        <p:spPr>
          <a:xfrm>
            <a:off x="58674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Curved Right Arrow 91"/>
          <p:cNvSpPr/>
          <p:nvPr/>
        </p:nvSpPr>
        <p:spPr>
          <a:xfrm>
            <a:off x="58674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Curved Right Arrow 92"/>
          <p:cNvSpPr/>
          <p:nvPr/>
        </p:nvSpPr>
        <p:spPr>
          <a:xfrm>
            <a:off x="58674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Curved Right Arrow 93"/>
          <p:cNvSpPr/>
          <p:nvPr/>
        </p:nvSpPr>
        <p:spPr>
          <a:xfrm>
            <a:off x="67818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5" name="Curved Right Arrow 94"/>
          <p:cNvSpPr/>
          <p:nvPr/>
        </p:nvSpPr>
        <p:spPr>
          <a:xfrm>
            <a:off x="67818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Curved Right Arrow 95"/>
          <p:cNvSpPr/>
          <p:nvPr/>
        </p:nvSpPr>
        <p:spPr>
          <a:xfrm>
            <a:off x="67818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7" name="Curved Right Arrow 96"/>
          <p:cNvSpPr/>
          <p:nvPr/>
        </p:nvSpPr>
        <p:spPr>
          <a:xfrm>
            <a:off x="67818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Curved Right Arrow 97"/>
          <p:cNvSpPr/>
          <p:nvPr/>
        </p:nvSpPr>
        <p:spPr>
          <a:xfrm>
            <a:off x="80010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9" name="Curved Right Arrow 98"/>
          <p:cNvSpPr/>
          <p:nvPr/>
        </p:nvSpPr>
        <p:spPr>
          <a:xfrm>
            <a:off x="80010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9" name="Curved Right Arrow 168"/>
          <p:cNvSpPr/>
          <p:nvPr/>
        </p:nvSpPr>
        <p:spPr>
          <a:xfrm>
            <a:off x="80010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Curved Right Arrow 169"/>
          <p:cNvSpPr/>
          <p:nvPr/>
        </p:nvSpPr>
        <p:spPr>
          <a:xfrm>
            <a:off x="80010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thread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function</a:t>
            </a:r>
            <a:r>
              <a:rPr lang="en-GB" dirty="0" smtClean="0"/>
              <a:t>, run to completion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global memory copy for each round 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scalar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array</a:t>
            </a:r>
          </a:p>
          <a:p>
            <a:pPr lvl="0">
              <a:buClr>
                <a:srgbClr val="000000"/>
              </a:buClr>
            </a:pPr>
            <a:r>
              <a:rPr lang="en-GB" dirty="0" smtClean="0">
                <a:solidFill>
                  <a:srgbClr val="FF0000"/>
                </a:solidFill>
              </a:rPr>
              <a:t>context switch </a:t>
            </a:r>
            <a:r>
              <a:rPr lang="en-GB" dirty="0" smtClean="0"/>
              <a:t>→ </a:t>
            </a:r>
            <a:r>
              <a:rPr lang="en-GB" dirty="0" smtClean="0">
                <a:solidFill>
                  <a:srgbClr val="0000FF"/>
                </a:solidFill>
              </a:rPr>
              <a:t>round counter++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first thread starts with non-deterministic memory contents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other threads continue with content left by predecessor</a:t>
            </a:r>
            <a:endParaRPr lang="en-GB" dirty="0" smtClean="0">
              <a:solidFill>
                <a:srgbClr val="000000"/>
              </a:solidFill>
            </a:endParaRPr>
          </a:p>
          <a:p>
            <a:pPr lvl="1">
              <a:buClr>
                <a:schemeClr val="tx1"/>
              </a:buClr>
            </a:pPr>
            <a:endParaRPr lang="en-GB" dirty="0" smtClean="0"/>
          </a:p>
        </p:txBody>
      </p:sp>
      <p:sp>
        <p:nvSpPr>
          <p:cNvPr id="100" name="Rounded Rectangle 99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108" name="Rectangle 107"/>
          <p:cNvSpPr/>
          <p:nvPr/>
        </p:nvSpPr>
        <p:spPr>
          <a:xfrm>
            <a:off x="69342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342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342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342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2484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705600" y="8865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628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628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628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2296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820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820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52574" y="685800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6200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7056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200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2407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2407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62407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9" idx="2"/>
            <a:endCxn id="110" idx="0"/>
          </p:cNvCxnSpPr>
          <p:nvPr/>
        </p:nvCxnSpPr>
        <p:spPr>
          <a:xfrm>
            <a:off x="71551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2"/>
            <a:endCxn id="111" idx="0"/>
          </p:cNvCxnSpPr>
          <p:nvPr/>
        </p:nvCxnSpPr>
        <p:spPr>
          <a:xfrm>
            <a:off x="71551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0" idx="2"/>
            <a:endCxn id="108" idx="0"/>
          </p:cNvCxnSpPr>
          <p:nvPr/>
        </p:nvCxnSpPr>
        <p:spPr>
          <a:xfrm>
            <a:off x="71551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3743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3743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83743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rved Right Arrow 89"/>
          <p:cNvSpPr/>
          <p:nvPr/>
        </p:nvSpPr>
        <p:spPr>
          <a:xfrm>
            <a:off x="58674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1" name="Curved Right Arrow 90"/>
          <p:cNvSpPr/>
          <p:nvPr/>
        </p:nvSpPr>
        <p:spPr>
          <a:xfrm>
            <a:off x="58674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Curved Right Arrow 91"/>
          <p:cNvSpPr/>
          <p:nvPr/>
        </p:nvSpPr>
        <p:spPr>
          <a:xfrm>
            <a:off x="58674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Curved Right Arrow 92"/>
          <p:cNvSpPr/>
          <p:nvPr/>
        </p:nvSpPr>
        <p:spPr>
          <a:xfrm>
            <a:off x="58674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Curved Right Arrow 93"/>
          <p:cNvSpPr/>
          <p:nvPr/>
        </p:nvSpPr>
        <p:spPr>
          <a:xfrm>
            <a:off x="67818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5" name="Curved Right Arrow 94"/>
          <p:cNvSpPr/>
          <p:nvPr/>
        </p:nvSpPr>
        <p:spPr>
          <a:xfrm>
            <a:off x="67818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Curved Right Arrow 95"/>
          <p:cNvSpPr/>
          <p:nvPr/>
        </p:nvSpPr>
        <p:spPr>
          <a:xfrm>
            <a:off x="67818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7" name="Curved Right Arrow 96"/>
          <p:cNvSpPr/>
          <p:nvPr/>
        </p:nvSpPr>
        <p:spPr>
          <a:xfrm>
            <a:off x="67818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Curved Right Arrow 97"/>
          <p:cNvSpPr/>
          <p:nvPr/>
        </p:nvSpPr>
        <p:spPr>
          <a:xfrm>
            <a:off x="80010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9" name="Curved Right Arrow 98"/>
          <p:cNvSpPr/>
          <p:nvPr/>
        </p:nvSpPr>
        <p:spPr>
          <a:xfrm>
            <a:off x="80010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9" name="Curved Right Arrow 168"/>
          <p:cNvSpPr/>
          <p:nvPr/>
        </p:nvSpPr>
        <p:spPr>
          <a:xfrm>
            <a:off x="80010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Curved Right Arrow 169"/>
          <p:cNvSpPr/>
          <p:nvPr/>
        </p:nvSpPr>
        <p:spPr>
          <a:xfrm>
            <a:off x="80010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019800" y="2181999"/>
            <a:ext cx="441960" cy="304800"/>
          </a:xfrm>
          <a:prstGeom prst="rect">
            <a:avLst/>
          </a:prstGeom>
          <a:solidFill>
            <a:srgbClr val="339933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019800" y="1267599"/>
            <a:ext cx="441960" cy="304800"/>
          </a:xfrm>
          <a:prstGeom prst="rect">
            <a:avLst/>
          </a:prstGeom>
          <a:solidFill>
            <a:srgbClr val="FF00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019800" y="1724799"/>
            <a:ext cx="441960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19800" y="2791599"/>
            <a:ext cx="441960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153400" y="2181999"/>
            <a:ext cx="441960" cy="304800"/>
          </a:xfrm>
          <a:prstGeom prst="rect">
            <a:avLst/>
          </a:prstGeom>
          <a:solidFill>
            <a:srgbClr val="339933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153400" y="1267599"/>
            <a:ext cx="441960" cy="304800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153400" y="1724799"/>
            <a:ext cx="441960" cy="304800"/>
          </a:xfrm>
          <a:prstGeom prst="rect">
            <a:avLst/>
          </a:prstGeom>
          <a:solidFill>
            <a:srgbClr val="FFFF00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153400" y="2791599"/>
            <a:ext cx="441960" cy="304800"/>
          </a:xfrm>
          <a:prstGeom prst="rect">
            <a:avLst/>
          </a:prstGeom>
          <a:solidFill>
            <a:srgbClr val="0000FF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</a:t>
            </a:r>
            <a:r>
              <a:rPr lang="en-GB" sz="1050" dirty="0" err="1" smtClean="0">
                <a:solidFill>
                  <a:schemeClr val="tx1"/>
                </a:solidFill>
              </a:rPr>
              <a:t>k,n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Lal</a:t>
            </a:r>
            <a:r>
              <a:rPr lang="en-GB" dirty="0" smtClean="0"/>
              <a:t>/Reps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considers only </a:t>
            </a:r>
            <a:r>
              <a:rPr lang="en-GB" dirty="0" smtClean="0"/>
              <a:t>round-robin schedules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i="1" dirty="0" smtClean="0"/>
              <a:t>k</a:t>
            </a:r>
            <a:r>
              <a:rPr lang="en-GB" dirty="0" smtClean="0"/>
              <a:t> rounds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thread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function</a:t>
            </a:r>
            <a:r>
              <a:rPr lang="en-GB" dirty="0" smtClean="0"/>
              <a:t>, run to completion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global memory copy for each round 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scalar</a:t>
            </a:r>
            <a:r>
              <a:rPr lang="en-GB" dirty="0" smtClean="0"/>
              <a:t> → </a:t>
            </a:r>
            <a:r>
              <a:rPr lang="en-GB" dirty="0" smtClean="0">
                <a:solidFill>
                  <a:srgbClr val="0000FF"/>
                </a:solidFill>
              </a:rPr>
              <a:t>array</a:t>
            </a:r>
          </a:p>
          <a:p>
            <a:pPr lvl="0">
              <a:buClr>
                <a:srgbClr val="000000"/>
              </a:buClr>
            </a:pPr>
            <a:r>
              <a:rPr lang="en-GB" dirty="0" smtClean="0">
                <a:solidFill>
                  <a:srgbClr val="FF0000"/>
                </a:solidFill>
              </a:rPr>
              <a:t>context switch </a:t>
            </a:r>
            <a:r>
              <a:rPr lang="en-GB" dirty="0" smtClean="0"/>
              <a:t>→ </a:t>
            </a:r>
            <a:r>
              <a:rPr lang="en-GB" dirty="0" smtClean="0">
                <a:solidFill>
                  <a:srgbClr val="0000FF"/>
                </a:solidFill>
              </a:rPr>
              <a:t>round counter++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first thread starts with non-deterministic memory contents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other threads continue with content left by predecessor</a:t>
            </a:r>
          </a:p>
          <a:p>
            <a:pPr>
              <a:buClr>
                <a:schemeClr val="tx1"/>
              </a:buClr>
            </a:pPr>
            <a:r>
              <a:rPr lang="en-GB" dirty="0" smtClean="0"/>
              <a:t>checker </a:t>
            </a:r>
            <a:r>
              <a:rPr lang="en-GB" dirty="0" smtClean="0">
                <a:cs typeface="Courier New" pitchFamily="49" charset="0"/>
              </a:rPr>
              <a:t>prunes</a:t>
            </a:r>
            <a:r>
              <a:rPr lang="en-GB" dirty="0" smtClean="0"/>
              <a:t> away inconsistent </a:t>
            </a:r>
            <a:r>
              <a:rPr lang="en-GB" dirty="0" smtClean="0"/>
              <a:t>simulations</a:t>
            </a:r>
          </a:p>
          <a:p>
            <a:pPr lvl="1">
              <a:buClr>
                <a:schemeClr val="tx1"/>
              </a:buClr>
            </a:pPr>
            <a:r>
              <a:rPr lang="en-GB" b="1" dirty="0" smtClean="0">
                <a:solidFill>
                  <a:srgbClr val="0000FF"/>
                </a:solidFill>
                <a:latin typeface="Lucida Console" pitchFamily="49" charset="0"/>
              </a:rPr>
              <a:t>assume(</a:t>
            </a:r>
            <a:r>
              <a:rPr lang="en-GB" sz="2400" kern="1200" dirty="0" smtClean="0">
                <a:solidFill>
                  <a:srgbClr val="0000FF"/>
                </a:solidFill>
              </a:rPr>
              <a:t>S</a:t>
            </a:r>
            <a:r>
              <a:rPr lang="en-GB" sz="1100" kern="1200" dirty="0" smtClean="0">
                <a:solidFill>
                  <a:srgbClr val="0000FF"/>
                </a:solidFill>
              </a:rPr>
              <a:t>k+1,0 </a:t>
            </a:r>
            <a:r>
              <a:rPr lang="en-GB" sz="2400" b="1" kern="1200" dirty="0" smtClean="0">
                <a:solidFill>
                  <a:srgbClr val="0000FF"/>
                </a:solidFill>
                <a:latin typeface="Lucida Console" pitchFamily="49" charset="0"/>
              </a:rPr>
              <a:t>==</a:t>
            </a:r>
            <a:r>
              <a:rPr lang="en-GB" sz="2000" kern="1200" dirty="0" smtClean="0">
                <a:solidFill>
                  <a:srgbClr val="0000FF"/>
                </a:solidFill>
              </a:rPr>
              <a:t>  </a:t>
            </a:r>
            <a:r>
              <a:rPr lang="en-GB" sz="2400" kern="1200" dirty="0" smtClean="0">
                <a:solidFill>
                  <a:srgbClr val="0000FF"/>
                </a:solidFill>
              </a:rPr>
              <a:t>S</a:t>
            </a:r>
            <a:r>
              <a:rPr lang="en-GB" sz="1100" kern="1200" dirty="0" smtClean="0">
                <a:solidFill>
                  <a:srgbClr val="0000FF"/>
                </a:solidFill>
              </a:rPr>
              <a:t> </a:t>
            </a:r>
            <a:r>
              <a:rPr lang="en-GB" sz="1100" kern="1200" dirty="0" err="1" smtClean="0">
                <a:solidFill>
                  <a:srgbClr val="0000FF"/>
                </a:solidFill>
              </a:rPr>
              <a:t>k,n</a:t>
            </a:r>
            <a:r>
              <a:rPr lang="en-GB" b="1" dirty="0" smtClean="0">
                <a:solidFill>
                  <a:srgbClr val="0000FF"/>
                </a:solidFill>
                <a:latin typeface="Lucida Console" pitchFamily="49" charset="0"/>
              </a:rPr>
              <a:t>);</a:t>
            </a:r>
            <a:r>
              <a:rPr lang="en-GB" dirty="0" smtClean="0"/>
              <a:t> 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requires </a:t>
            </a:r>
            <a:r>
              <a:rPr lang="en-GB" dirty="0" smtClean="0"/>
              <a:t>second set of memory copies</a:t>
            </a:r>
          </a:p>
          <a:p>
            <a:pPr lvl="1">
              <a:buClr>
                <a:schemeClr val="tx1"/>
              </a:buClr>
            </a:pPr>
            <a:r>
              <a:rPr lang="en-GB" dirty="0" smtClean="0"/>
              <a:t>errors can only be checked at end of simulation</a:t>
            </a:r>
          </a:p>
          <a:p>
            <a:pPr lvl="2"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requires explicit error checks</a:t>
            </a:r>
          </a:p>
          <a:p>
            <a:pPr lvl="1">
              <a:buClr>
                <a:schemeClr val="tx1"/>
              </a:buClr>
            </a:pPr>
            <a:endParaRPr lang="en-GB" dirty="0" smtClean="0"/>
          </a:p>
        </p:txBody>
      </p:sp>
      <p:sp>
        <p:nvSpPr>
          <p:cNvPr id="100" name="Rounded Rectangle 99"/>
          <p:cNvSpPr/>
          <p:nvPr/>
        </p:nvSpPr>
        <p:spPr>
          <a:xfrm>
            <a:off x="59436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/>
          <p:cNvSpPr txBox="1"/>
          <p:nvPr/>
        </p:nvSpPr>
        <p:spPr>
          <a:xfrm>
            <a:off x="57912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0</a:t>
            </a:r>
            <a:endParaRPr lang="en-GB" sz="2000" dirty="0"/>
          </a:p>
        </p:txBody>
      </p:sp>
      <p:sp>
        <p:nvSpPr>
          <p:cNvPr id="106" name="Rounded Rectangle 105"/>
          <p:cNvSpPr/>
          <p:nvPr/>
        </p:nvSpPr>
        <p:spPr>
          <a:xfrm>
            <a:off x="68580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/>
          <p:cNvSpPr txBox="1"/>
          <p:nvPr/>
        </p:nvSpPr>
        <p:spPr>
          <a:xfrm>
            <a:off x="67056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</a:t>
            </a:r>
            <a:r>
              <a:rPr lang="en-GB" sz="1050" dirty="0" smtClean="0">
                <a:solidFill>
                  <a:srgbClr val="000000"/>
                </a:solidFill>
              </a:rPr>
              <a:t>1</a:t>
            </a:r>
            <a:endParaRPr lang="en-GB" sz="2000" dirty="0"/>
          </a:p>
        </p:txBody>
      </p:sp>
      <p:sp>
        <p:nvSpPr>
          <p:cNvPr id="108" name="Rectangle 107"/>
          <p:cNvSpPr/>
          <p:nvPr/>
        </p:nvSpPr>
        <p:spPr>
          <a:xfrm>
            <a:off x="6934200" y="2181999"/>
            <a:ext cx="441960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934200" y="1267599"/>
            <a:ext cx="441960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934200" y="1724799"/>
            <a:ext cx="441960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6934200" y="2791599"/>
            <a:ext cx="441960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k,1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077200" y="1191399"/>
            <a:ext cx="6096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/>
          <p:cNvSpPr txBox="1"/>
          <p:nvPr/>
        </p:nvSpPr>
        <p:spPr>
          <a:xfrm>
            <a:off x="7924800" y="3096399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/>
              <a:t>T</a:t>
            </a:r>
            <a:r>
              <a:rPr lang="en-GB" sz="1050" dirty="0" err="1" smtClean="0">
                <a:solidFill>
                  <a:srgbClr val="000000"/>
                </a:solidFill>
              </a:rPr>
              <a:t>n</a:t>
            </a:r>
            <a:endParaRPr lang="en-GB" sz="2000" dirty="0"/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2484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2484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6705600" y="8865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1628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1628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162800" y="3477399"/>
            <a:ext cx="4572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2296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382000" y="886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382000" y="31725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7852574" y="685800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7620000" y="886599"/>
            <a:ext cx="1524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638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65532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8686800" y="1419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991600" y="14199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686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7467600" y="16485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532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638800" y="16485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5638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638800" y="16485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65532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686800" y="18771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991600" y="18771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686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467600" y="21057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532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638800" y="21057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5638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5638800" y="21057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65532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686800" y="23343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91600" y="2334399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8686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467600" y="2562999"/>
            <a:ext cx="6096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65532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5638800" y="2562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5638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5638800" y="25629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65532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9248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8686800" y="2943999"/>
            <a:ext cx="3048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5638800" y="2867799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 rot="5400000">
            <a:off x="5512587" y="2613013"/>
            <a:ext cx="377026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...</a:t>
            </a:r>
            <a:endParaRPr lang="en-GB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7543800" y="2743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7467600" y="2943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794004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7559040" y="21336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794004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7559040" y="16764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67056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7620000" y="886599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2407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2407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62407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9" idx="2"/>
            <a:endCxn id="110" idx="0"/>
          </p:cNvCxnSpPr>
          <p:nvPr/>
        </p:nvCxnSpPr>
        <p:spPr>
          <a:xfrm>
            <a:off x="71551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2"/>
            <a:endCxn id="111" idx="0"/>
          </p:cNvCxnSpPr>
          <p:nvPr/>
        </p:nvCxnSpPr>
        <p:spPr>
          <a:xfrm>
            <a:off x="71551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0" idx="2"/>
            <a:endCxn id="108" idx="0"/>
          </p:cNvCxnSpPr>
          <p:nvPr/>
        </p:nvCxnSpPr>
        <p:spPr>
          <a:xfrm>
            <a:off x="71551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8374380" y="15723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8374380" y="2486799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8374380" y="2029599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7467600" y="23343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467600" y="18771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794004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7559040" y="1219200"/>
            <a:ext cx="457200" cy="276999"/>
          </a:xfrm>
          <a:prstGeom prst="rect">
            <a:avLst/>
          </a:prstGeom>
          <a:noFill/>
        </p:spPr>
        <p:txBody>
          <a:bodyPr wrap="square" tIns="0" bIns="0" rtlCol="0">
            <a:noAutofit/>
          </a:bodyPr>
          <a:lstStyle/>
          <a:p>
            <a:r>
              <a:rPr lang="en-GB" b="1" dirty="0" smtClean="0"/>
              <a:t> ... </a:t>
            </a:r>
            <a:endParaRPr lang="en-GB" b="1" dirty="0"/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7467600" y="1419999"/>
            <a:ext cx="152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rved Right Arrow 89"/>
          <p:cNvSpPr/>
          <p:nvPr/>
        </p:nvSpPr>
        <p:spPr>
          <a:xfrm>
            <a:off x="58674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1" name="Curved Right Arrow 90"/>
          <p:cNvSpPr/>
          <p:nvPr/>
        </p:nvSpPr>
        <p:spPr>
          <a:xfrm>
            <a:off x="58674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2" name="Curved Right Arrow 91"/>
          <p:cNvSpPr/>
          <p:nvPr/>
        </p:nvSpPr>
        <p:spPr>
          <a:xfrm>
            <a:off x="58674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3" name="Curved Right Arrow 92"/>
          <p:cNvSpPr/>
          <p:nvPr/>
        </p:nvSpPr>
        <p:spPr>
          <a:xfrm>
            <a:off x="58674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4" name="Curved Right Arrow 93"/>
          <p:cNvSpPr/>
          <p:nvPr/>
        </p:nvSpPr>
        <p:spPr>
          <a:xfrm>
            <a:off x="67818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5" name="Curved Right Arrow 94"/>
          <p:cNvSpPr/>
          <p:nvPr/>
        </p:nvSpPr>
        <p:spPr>
          <a:xfrm>
            <a:off x="67818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6" name="Curved Right Arrow 95"/>
          <p:cNvSpPr/>
          <p:nvPr/>
        </p:nvSpPr>
        <p:spPr>
          <a:xfrm>
            <a:off x="67818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7" name="Curved Right Arrow 96"/>
          <p:cNvSpPr/>
          <p:nvPr/>
        </p:nvSpPr>
        <p:spPr>
          <a:xfrm>
            <a:off x="67818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8" name="Curved Right Arrow 97"/>
          <p:cNvSpPr/>
          <p:nvPr/>
        </p:nvSpPr>
        <p:spPr>
          <a:xfrm>
            <a:off x="8001000" y="14478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9" name="Curved Right Arrow 98"/>
          <p:cNvSpPr/>
          <p:nvPr/>
        </p:nvSpPr>
        <p:spPr>
          <a:xfrm>
            <a:off x="8001000" y="1905000"/>
            <a:ext cx="1524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9" name="Curved Right Arrow 168"/>
          <p:cNvSpPr/>
          <p:nvPr/>
        </p:nvSpPr>
        <p:spPr>
          <a:xfrm>
            <a:off x="8001000" y="24384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0" name="Curved Right Arrow 169"/>
          <p:cNvSpPr/>
          <p:nvPr/>
        </p:nvSpPr>
        <p:spPr>
          <a:xfrm>
            <a:off x="8001000" y="2667000"/>
            <a:ext cx="1524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019800" y="2181999"/>
            <a:ext cx="441960" cy="304800"/>
          </a:xfrm>
          <a:prstGeom prst="rect">
            <a:avLst/>
          </a:prstGeom>
          <a:solidFill>
            <a:srgbClr val="339933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019800" y="1267599"/>
            <a:ext cx="441960" cy="304800"/>
          </a:xfrm>
          <a:prstGeom prst="rect">
            <a:avLst/>
          </a:prstGeom>
          <a:solidFill>
            <a:srgbClr val="FF00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019800" y="1724799"/>
            <a:ext cx="441960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019800" y="2791599"/>
            <a:ext cx="441960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k,0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153400" y="2181999"/>
            <a:ext cx="441960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2,n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153400" y="1267599"/>
            <a:ext cx="441960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0,n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153400" y="1724799"/>
            <a:ext cx="441960" cy="304800"/>
          </a:xfrm>
          <a:prstGeom prst="rect">
            <a:avLst/>
          </a:prstGeom>
          <a:solidFill>
            <a:srgbClr val="00CC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smtClean="0">
                <a:solidFill>
                  <a:schemeClr val="tx1"/>
                </a:solidFill>
              </a:rPr>
              <a:t>S</a:t>
            </a:r>
            <a:r>
              <a:rPr lang="en-GB" sz="1050" dirty="0" smtClean="0">
                <a:solidFill>
                  <a:schemeClr val="tx1"/>
                </a:solidFill>
              </a:rPr>
              <a:t>1,n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153400" y="2791599"/>
            <a:ext cx="441960" cy="304800"/>
          </a:xfrm>
          <a:prstGeom prst="rect">
            <a:avLst/>
          </a:prstGeom>
          <a:solidFill>
            <a:srgbClr val="0000FF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S</a:t>
            </a:r>
            <a:r>
              <a:rPr lang="en-GB" sz="1050" dirty="0" err="1" smtClean="0">
                <a:solidFill>
                  <a:schemeClr val="tx1"/>
                </a:solidFill>
              </a:rPr>
              <a:t>k,n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CSeq</a:t>
            </a:r>
            <a:r>
              <a:rPr lang="en-GB" dirty="0" smtClean="0"/>
              <a:t> Tool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>
                <a:latin typeface="Lucida Console" pitchFamily="49" charset="0"/>
              </a:rPr>
              <a:t>pycparser</a:t>
            </a:r>
            <a:r>
              <a:rPr lang="en-GB" dirty="0" smtClean="0"/>
              <a:t>, AST traversal with </a:t>
            </a:r>
            <a:r>
              <a:rPr lang="en-GB" dirty="0" err="1" smtClean="0"/>
              <a:t>unparsing</a:t>
            </a:r>
            <a:endParaRPr lang="en-GB" dirty="0" smtClean="0"/>
          </a:p>
          <a:p>
            <a:pPr lvl="1"/>
            <a:r>
              <a:rPr lang="en-GB" dirty="0" smtClean="0"/>
              <a:t>insert new type declarations, modify memory accesses</a:t>
            </a:r>
          </a:p>
          <a:p>
            <a:pPr lvl="1"/>
            <a:r>
              <a:rPr lang="en-GB" dirty="0" smtClean="0"/>
              <a:t>insert context switch simulation code at each sequence point</a:t>
            </a:r>
          </a:p>
          <a:p>
            <a:pPr lvl="1"/>
            <a:r>
              <a:rPr lang="en-GB" dirty="0" smtClean="0"/>
              <a:t>insert explicit error checks</a:t>
            </a:r>
          </a:p>
          <a:p>
            <a:pPr lvl="1"/>
            <a:r>
              <a:rPr lang="en-GB" dirty="0" smtClean="0"/>
              <a:t>insert </a:t>
            </a:r>
            <a:r>
              <a:rPr lang="en-GB" dirty="0" smtClean="0"/>
              <a:t>checker and boilerplate code for </a:t>
            </a:r>
            <a:r>
              <a:rPr lang="en-GB" dirty="0" err="1" smtClean="0"/>
              <a:t>pthread</a:t>
            </a:r>
            <a:r>
              <a:rPr lang="en-GB" dirty="0" smtClean="0"/>
              <a:t> functions</a:t>
            </a:r>
            <a:endParaRPr lang="en-GB" dirty="0"/>
          </a:p>
        </p:txBody>
      </p:sp>
      <p:pic>
        <p:nvPicPr>
          <p:cNvPr id="5" name="Content Placeholder 7" descr="document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6272" r="-76272"/>
          <a:stretch>
            <a:fillRect/>
          </a:stretch>
        </p:blipFill>
        <p:spPr>
          <a:xfrm>
            <a:off x="191617" y="4424343"/>
            <a:ext cx="1368000" cy="7523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61049" y="3416151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8" name="Content Placeholder 7" descr="document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76272" r="-76272"/>
          <a:stretch>
            <a:fillRect/>
          </a:stretch>
        </p:blipFill>
        <p:spPr>
          <a:xfrm>
            <a:off x="4005065" y="4424263"/>
            <a:ext cx="1368000" cy="7523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005065" y="4712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077073" y="5144343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P</a:t>
            </a:r>
            <a:r>
              <a:rPr lang="fr-FR" sz="2400" dirty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9609" y="3582977"/>
            <a:ext cx="144016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35633" y="5144343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013177" y="4712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>
            <a:off x="7130009" y="4712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511009" y="4064223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rgbClr val="008000"/>
                </a:solidFill>
              </a:rPr>
              <a:t>SAFE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</a:rPr>
              <a:t>UNSAFE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199729" y="4712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1643609" y="3810000"/>
            <a:ext cx="2286000" cy="1981200"/>
            <a:chOff x="1600200" y="3886200"/>
            <a:chExt cx="2286000" cy="1981200"/>
          </a:xfrm>
        </p:grpSpPr>
        <p:sp>
          <p:nvSpPr>
            <p:cNvPr id="21" name="Rounded Rectangle 20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9" name="Picture 18" descr="531px-Abstract_syntax_tree_for_Euclidean_algorithm.svg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09800" y="4038600"/>
              <a:ext cx="1524000" cy="1719174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1711289" y="3886200"/>
              <a:ext cx="9557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err="1" smtClean="0"/>
                <a:t>CSeq</a:t>
              </a:r>
              <a:endParaRPr lang="en-GB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453609" y="4338935"/>
            <a:ext cx="1600200" cy="99060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443921" y="4422338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sequential </a:t>
            </a:r>
            <a:br>
              <a:rPr lang="en-GB" sz="2400" dirty="0" smtClean="0"/>
            </a:br>
            <a:r>
              <a:rPr lang="en-GB" sz="2400" dirty="0" smtClean="0"/>
              <a:t>tool</a:t>
            </a:r>
            <a:endParaRPr lang="en-GB" sz="2400" dirty="0"/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 rot="5400000">
            <a:off x="2622030" y="3536430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2200" y="304353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 smtClean="0"/>
              <a:t>k</a:t>
            </a:r>
            <a:r>
              <a:rPr lang="en-GB" sz="2400" i="1" dirty="0" smtClean="0"/>
              <a:t>, </a:t>
            </a:r>
            <a:r>
              <a:rPr lang="en-GB" sz="2400" i="1" dirty="0" smtClean="0"/>
              <a:t>N</a:t>
            </a:r>
            <a:endParaRPr lang="en-GB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38439</TotalTime>
  <Words>342</Words>
  <Application>Microsoft Office PowerPoint</Application>
  <PresentationFormat>On-screen Show (4:3)</PresentationFormat>
  <Paragraphs>211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Default Design</vt:lpstr>
      <vt:lpstr>Slide 1</vt:lpstr>
      <vt:lpstr>Sequentialization of Concurrent Programs</vt:lpstr>
      <vt:lpstr>Lal/Reps Sequentialization</vt:lpstr>
      <vt:lpstr>Lal/Reps Sequentialization</vt:lpstr>
      <vt:lpstr>Lal/Reps Sequentialization</vt:lpstr>
      <vt:lpstr>Lal/Reps Sequentialization</vt:lpstr>
      <vt:lpstr>Lal/Reps Sequentialization</vt:lpstr>
      <vt:lpstr>Lal/Reps Sequentialization</vt:lpstr>
      <vt:lpstr>CSeq Tool Architecture</vt:lpstr>
      <vt:lpstr>CSeq Tool Architecture</vt:lpstr>
      <vt:lpstr>Performance and Availability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Bernd3</cp:lastModifiedBy>
  <cp:revision>284</cp:revision>
  <dcterms:created xsi:type="dcterms:W3CDTF">2006-08-16T00:00:00Z</dcterms:created>
  <dcterms:modified xsi:type="dcterms:W3CDTF">2013-11-11T16:49:21Z</dcterms:modified>
</cp:coreProperties>
</file>