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74" r:id="rId4"/>
    <p:sldId id="267" r:id="rId5"/>
    <p:sldId id="266" r:id="rId6"/>
    <p:sldId id="272" r:id="rId7"/>
    <p:sldId id="286" r:id="rId8"/>
    <p:sldId id="287" r:id="rId9"/>
    <p:sldId id="279" r:id="rId10"/>
    <p:sldId id="280" r:id="rId11"/>
    <p:sldId id="288" r:id="rId12"/>
    <p:sldId id="260" r:id="rId13"/>
    <p:sldId id="285" r:id="rId14"/>
    <p:sldId id="290" r:id="rId15"/>
    <p:sldId id="291" r:id="rId16"/>
    <p:sldId id="282" r:id="rId17"/>
    <p:sldId id="278" r:id="rId18"/>
    <p:sldId id="265" r:id="rId19"/>
    <p:sldId id="281" r:id="rId20"/>
    <p:sldId id="276" r:id="rId21"/>
    <p:sldId id="273" r:id="rId22"/>
    <p:sldId id="275" r:id="rId23"/>
    <p:sldId id="292" r:id="rId24"/>
    <p:sldId id="262" r:id="rId25"/>
    <p:sldId id="258" r:id="rId26"/>
    <p:sldId id="268" r:id="rId27"/>
    <p:sldId id="271" r:id="rId28"/>
    <p:sldId id="270" r:id="rId29"/>
    <p:sldId id="264" r:id="rId30"/>
    <p:sldId id="259" r:id="rId31"/>
    <p:sldId id="269" r:id="rId3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DAB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Stile medio 1 - Color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Stile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2415" autoAdjust="0"/>
  </p:normalViewPr>
  <p:slideViewPr>
    <p:cSldViewPr snapToObjects="1">
      <p:cViewPr varScale="1">
        <p:scale>
          <a:sx n="93" d="100"/>
          <a:sy n="93" d="100"/>
        </p:scale>
        <p:origin x="-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0622F-2886-4428-9227-475DC6DA1737}" type="datetime1">
              <a:rPr smtClean="0"/>
              <a:pPr/>
              <a:t>7/31/2007</a:t>
            </a:fld>
            <a:endParaRPr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smtClean="0"/>
              <a:t>
              </a:t>
            </a:r>
            <a:endParaRPr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smtClean="0"/>
              <a:pPr/>
              <a:t>‹n.›</a:t>
            </a:fld>
            <a:endParaRPr/>
          </a:p>
        </p:txBody>
      </p:sp>
      <p:sp>
        <p:nvSpPr>
          <p:cNvPr id="10" name="Rettango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Fare clic per modificare gli stili del testo dello schema</a:t>
            </a:r>
          </a:p>
          <a:p>
            <a:pPr lvl="1" eaLnBrk="1" latinLnBrk="0" hangingPunct="1"/>
            <a:r>
              <a:rPr lang="en-US" smtClean="0"/>
              <a:t>Secondo livello</a:t>
            </a:r>
          </a:p>
          <a:p>
            <a:pPr lvl="2" eaLnBrk="1" latinLnBrk="0" hangingPunct="1"/>
            <a:r>
              <a:rPr lang="en-US" smtClean="0"/>
              <a:t>Terzo livello</a:t>
            </a:r>
          </a:p>
          <a:p>
            <a:pPr lvl="3" eaLnBrk="1" latinLnBrk="0" hangingPunct="1"/>
            <a:r>
              <a:rPr lang="en-US" smtClean="0"/>
              <a:t>Quarto livello</a:t>
            </a:r>
          </a:p>
          <a:p>
            <a:pPr lvl="4" eaLnBrk="1" latinLnBrk="0" hangingPunct="1"/>
            <a:r>
              <a:rPr lang="en-US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7FB5-A295-4C1A-91E6-84F31BB526B7}" type="datetimeFigureOut">
              <a:rPr smtClean="0"/>
              <a:pPr/>
              <a:t>10/31/2007</a:t>
            </a:fld>
            <a:endParaRPr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99B-3FB6-4A0F-9BB1-B665047FE684}" type="slidenum">
              <a:rPr smtClean="0"/>
              <a:pPr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Fare clic per modificare gli stili del testo dello schema</a:t>
            </a:r>
          </a:p>
          <a:p>
            <a:pPr lvl="1" eaLnBrk="1" latinLnBrk="0" hangingPunct="1"/>
            <a:r>
              <a:rPr lang="en-US" smtClean="0"/>
              <a:t>Secondo livello</a:t>
            </a:r>
          </a:p>
          <a:p>
            <a:pPr lvl="2" eaLnBrk="1" latinLnBrk="0" hangingPunct="1"/>
            <a:r>
              <a:rPr lang="en-US" smtClean="0"/>
              <a:t>Terzo livello</a:t>
            </a:r>
          </a:p>
          <a:p>
            <a:pPr lvl="3" eaLnBrk="1" latinLnBrk="0" hangingPunct="1"/>
            <a:r>
              <a:rPr lang="en-US" smtClean="0"/>
              <a:t>Quarto livello</a:t>
            </a:r>
          </a:p>
          <a:p>
            <a:pPr lvl="4" eaLnBrk="1" latinLnBrk="0" hangingPunct="1"/>
            <a:r>
              <a:rPr lang="en-US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7FB5-A295-4C1A-91E6-84F31BB526B7}" type="datetimeFigureOut">
              <a:rPr smtClean="0"/>
              <a:pPr/>
              <a:t>10/31/2007</a:t>
            </a:fld>
            <a:endParaRPr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99B-3FB6-4A0F-9BB1-B665047FE684}" type="slidenum">
              <a:rPr smtClean="0"/>
              <a:pPr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Fare clic per modificare gli stili del testo dello schema</a:t>
            </a:r>
          </a:p>
          <a:p>
            <a:pPr lvl="1" eaLnBrk="1" latinLnBrk="0" hangingPunct="1"/>
            <a:r>
              <a:rPr lang="en-US" smtClean="0"/>
              <a:t>Secondo livello</a:t>
            </a:r>
          </a:p>
          <a:p>
            <a:pPr lvl="2" eaLnBrk="1" latinLnBrk="0" hangingPunct="1"/>
            <a:r>
              <a:rPr lang="en-US" smtClean="0"/>
              <a:t>Terzo livello</a:t>
            </a:r>
          </a:p>
          <a:p>
            <a:pPr lvl="3" eaLnBrk="1" latinLnBrk="0" hangingPunct="1"/>
            <a:r>
              <a:rPr lang="en-US" smtClean="0"/>
              <a:t>Quarto livello</a:t>
            </a:r>
          </a:p>
          <a:p>
            <a:pPr lvl="4" eaLnBrk="1" latinLnBrk="0" hangingPunct="1"/>
            <a:r>
              <a:rPr lang="en-US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BDBC6-84C9-405F-A666-4B79BFC064D9}" type="datetimeFigureOut">
              <a:rPr smtClean="0"/>
              <a:pPr/>
              <a:t>10/31/2007</a:t>
            </a:fld>
            <a:endParaRPr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21B5D-8AC4-4AE0-99CA-D51EE083282B}" type="slidenum">
              <a:rPr smtClean="0"/>
              <a:pPr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10-10-2010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‹n.›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Fare clic per modificare gli stili del testo dello schema</a:t>
            </a:r>
          </a:p>
          <a:p>
            <a:pPr lvl="1" eaLnBrk="1" latinLnBrk="0" hangingPunct="1"/>
            <a:r>
              <a:rPr lang="en-US" smtClean="0"/>
              <a:t>Secondo livello</a:t>
            </a:r>
          </a:p>
          <a:p>
            <a:pPr lvl="2" eaLnBrk="1" latinLnBrk="0" hangingPunct="1"/>
            <a:r>
              <a:rPr lang="en-US" smtClean="0"/>
              <a:t>Terzo livello</a:t>
            </a:r>
          </a:p>
          <a:p>
            <a:pPr lvl="3" eaLnBrk="1" latinLnBrk="0" hangingPunct="1"/>
            <a:r>
              <a:rPr lang="en-US" smtClean="0"/>
              <a:t>Quarto livello</a:t>
            </a:r>
          </a:p>
          <a:p>
            <a:pPr lvl="4" eaLnBrk="1" latinLnBrk="0" hangingPunct="1"/>
            <a:r>
              <a:rPr lang="en-US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Fare clic per modificare gli stili del testo dello schema</a:t>
            </a:r>
          </a:p>
          <a:p>
            <a:pPr lvl="1" eaLnBrk="1" latinLnBrk="0" hangingPunct="1"/>
            <a:r>
              <a:rPr lang="en-US" smtClean="0"/>
              <a:t>Secondo livello</a:t>
            </a:r>
          </a:p>
          <a:p>
            <a:pPr lvl="2" eaLnBrk="1" latinLnBrk="0" hangingPunct="1"/>
            <a:r>
              <a:rPr lang="en-US" smtClean="0"/>
              <a:t>Terzo livello</a:t>
            </a:r>
          </a:p>
          <a:p>
            <a:pPr lvl="3" eaLnBrk="1" latinLnBrk="0" hangingPunct="1"/>
            <a:r>
              <a:rPr lang="en-US" smtClean="0"/>
              <a:t>Quarto livello</a:t>
            </a:r>
          </a:p>
          <a:p>
            <a:pPr lvl="4" eaLnBrk="1" latinLnBrk="0" hangingPunct="1"/>
            <a:r>
              <a:rPr lang="en-US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7FB5-A295-4C1A-91E6-84F31BB526B7}" type="datetimeFigureOut">
              <a:rPr smtClean="0"/>
              <a:pPr/>
              <a:t>10/31/2007</a:t>
            </a:fld>
            <a:endParaRPr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99B-3FB6-4A0F-9BB1-B665047FE684}" type="slidenum">
              <a:rPr smtClean="0"/>
              <a:pPr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Fare clic per modificare gli stili del testo dello schema</a:t>
            </a:r>
          </a:p>
          <a:p>
            <a:pPr lvl="1" eaLnBrk="1" latinLnBrk="0" hangingPunct="1"/>
            <a:r>
              <a:rPr lang="en-US" smtClean="0"/>
              <a:t>Secondo livello</a:t>
            </a:r>
          </a:p>
          <a:p>
            <a:pPr lvl="2" eaLnBrk="1" latinLnBrk="0" hangingPunct="1"/>
            <a:r>
              <a:rPr lang="en-US" smtClean="0"/>
              <a:t>Terzo livello</a:t>
            </a:r>
          </a:p>
          <a:p>
            <a:pPr lvl="3" eaLnBrk="1" latinLnBrk="0" hangingPunct="1"/>
            <a:r>
              <a:rPr lang="en-US" smtClean="0"/>
              <a:t>Quarto livello</a:t>
            </a:r>
          </a:p>
          <a:p>
            <a:pPr lvl="4" eaLnBrk="1" latinLnBrk="0" hangingPunct="1"/>
            <a:r>
              <a:rPr lang="en-US" smtClean="0"/>
              <a:t>Quinto livello</a:t>
            </a:r>
            <a:endParaRPr kumimoji="0"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Fare clic per modificare gli stili del testo dello schema</a:t>
            </a:r>
          </a:p>
          <a:p>
            <a:pPr lvl="1" eaLnBrk="1" latinLnBrk="0" hangingPunct="1"/>
            <a:r>
              <a:rPr lang="en-US" smtClean="0"/>
              <a:t>Secondo livello</a:t>
            </a:r>
          </a:p>
          <a:p>
            <a:pPr lvl="2" eaLnBrk="1" latinLnBrk="0" hangingPunct="1"/>
            <a:r>
              <a:rPr lang="en-US" smtClean="0"/>
              <a:t>Terzo livello</a:t>
            </a:r>
          </a:p>
          <a:p>
            <a:pPr lvl="3" eaLnBrk="1" latinLnBrk="0" hangingPunct="1"/>
            <a:r>
              <a:rPr lang="en-US" smtClean="0"/>
              <a:t>Quarto livello</a:t>
            </a:r>
          </a:p>
          <a:p>
            <a:pPr lvl="4" eaLnBrk="1" latinLnBrk="0" hangingPunct="1"/>
            <a:r>
              <a:rPr lang="en-US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7FB5-A295-4C1A-91E6-84F31BB526B7}" type="datetimeFigureOut">
              <a:rPr smtClean="0"/>
              <a:pPr/>
              <a:t>10/31/2007</a:t>
            </a:fld>
            <a:endParaRPr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99B-3FB6-4A0F-9BB1-B665047FE684}" type="slidenum">
              <a:rPr smtClean="0"/>
              <a:pPr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7FB5-A295-4C1A-91E6-84F31BB526B7}" type="datetimeFigureOut">
              <a:rPr smtClean="0"/>
              <a:pPr/>
              <a:t>10/31/2007</a:t>
            </a:fld>
            <a:endParaRPr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99B-3FB6-4A0F-9BB1-B665047FE684}" type="slidenum">
              <a:rPr smtClean="0"/>
              <a:pPr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7FB5-A295-4C1A-91E6-84F31BB526B7}" type="datetimeFigureOut">
              <a:rPr smtClean="0"/>
              <a:pPr/>
              <a:t>10/31/2007</a:t>
            </a:fld>
            <a:endParaRPr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99B-3FB6-4A0F-9BB1-B665047FE684}" type="slidenum">
              <a:rPr smtClean="0"/>
              <a:pPr/>
              <a:t>‹n.›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Fare clic per modificare gli stili del testo dello schema</a:t>
            </a:r>
          </a:p>
          <a:p>
            <a:pPr lvl="1" eaLnBrk="1" latinLnBrk="0" hangingPunct="1"/>
            <a:r>
              <a:rPr lang="en-US" smtClean="0"/>
              <a:t>Secondo livello</a:t>
            </a:r>
          </a:p>
          <a:p>
            <a:pPr lvl="2" eaLnBrk="1" latinLnBrk="0" hangingPunct="1"/>
            <a:r>
              <a:rPr lang="en-US" smtClean="0"/>
              <a:t>Terzo livello</a:t>
            </a:r>
          </a:p>
          <a:p>
            <a:pPr lvl="3" eaLnBrk="1" latinLnBrk="0" hangingPunct="1"/>
            <a:r>
              <a:rPr lang="en-US" smtClean="0"/>
              <a:t>Quarto livello</a:t>
            </a:r>
          </a:p>
          <a:p>
            <a:pPr lvl="4" eaLnBrk="1" latinLnBrk="0" hangingPunct="1"/>
            <a:r>
              <a:rPr lang="en-US" smtClean="0"/>
              <a:t>Quinto livello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07FB5-A295-4C1A-91E6-84F31BB526B7}" type="datetimeFigureOut">
              <a:rPr smtClean="0"/>
              <a:pPr/>
              <a:t>10/31/2007</a:t>
            </a:fld>
            <a:endParaRPr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99B-3FB6-4A0F-9BB1-B665047FE684}" type="slidenum">
              <a:rPr smtClean="0"/>
              <a:pPr/>
              <a:t>‹n.›</a:t>
            </a:fld>
            <a:endParaRPr/>
          </a:p>
        </p:txBody>
      </p:sp>
      <p:sp>
        <p:nvSpPr>
          <p:cNvPr id="12" name="Rettango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magine con didascal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Fare clic per modificare stile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AE07FB5-A295-4C1A-91E6-84F31BB526B7}" type="datetimeFigureOut">
              <a:rPr smtClean="0"/>
              <a:pPr/>
              <a:t>10/31/2007</a:t>
            </a:fld>
            <a:endParaRPr/>
          </a:p>
        </p:txBody>
      </p:sp>
      <p:sp>
        <p:nvSpPr>
          <p:cNvPr id="11" name="Rettango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FD3699B-3FB6-4A0F-9BB1-B665047FE684}" type="slidenum">
              <a:rPr smtClean="0"/>
              <a:pPr/>
              <a:t>‹n.›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tango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 smtClean="0"/>
              <a:t>Fare </a:t>
            </a:r>
            <a:r>
              <a:rPr kumimoji="0" lang="en-US" dirty="0" err="1" smtClean="0"/>
              <a:t>clic</a:t>
            </a:r>
            <a:r>
              <a:rPr kumimoji="0" lang="en-US" dirty="0" smtClean="0"/>
              <a:t> per </a:t>
            </a:r>
            <a:r>
              <a:rPr kumimoji="0" lang="en-US" dirty="0" err="1" smtClean="0"/>
              <a:t>modificare</a:t>
            </a:r>
            <a:r>
              <a:rPr kumimoji="0" lang="en-US" dirty="0" smtClean="0"/>
              <a:t> stile</a:t>
            </a:r>
            <a:endParaRPr kumimoji="0"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Fare </a:t>
            </a:r>
            <a:r>
              <a:rPr kumimoji="0" lang="en-US" dirty="0" err="1" smtClean="0"/>
              <a:t>clic</a:t>
            </a:r>
            <a:r>
              <a:rPr kumimoji="0" lang="en-US" dirty="0" smtClean="0"/>
              <a:t> per </a:t>
            </a:r>
            <a:r>
              <a:rPr kumimoji="0" lang="en-US" dirty="0" err="1" smtClean="0"/>
              <a:t>modificare</a:t>
            </a:r>
            <a:r>
              <a:rPr kumimoji="0" lang="en-US" dirty="0" smtClean="0"/>
              <a:t> </a:t>
            </a:r>
            <a:r>
              <a:rPr kumimoji="0" lang="en-US" dirty="0" err="1" smtClean="0"/>
              <a:t>gli</a:t>
            </a:r>
            <a:r>
              <a:rPr kumimoji="0" lang="en-US" dirty="0" smtClean="0"/>
              <a:t> </a:t>
            </a:r>
            <a:r>
              <a:rPr kumimoji="0" lang="en-US" dirty="0" err="1" smtClean="0"/>
              <a:t>stili</a:t>
            </a:r>
            <a:r>
              <a:rPr kumimoji="0" lang="en-US" dirty="0" smtClean="0"/>
              <a:t> del </a:t>
            </a:r>
            <a:r>
              <a:rPr kumimoji="0" lang="en-US" dirty="0" err="1" smtClean="0"/>
              <a:t>testo</a:t>
            </a:r>
            <a:r>
              <a:rPr kumimoji="0" lang="en-US" dirty="0" smtClean="0"/>
              <a:t> </a:t>
            </a:r>
            <a:r>
              <a:rPr kumimoji="0" lang="en-US" dirty="0" err="1" smtClean="0"/>
              <a:t>dello</a:t>
            </a:r>
            <a:r>
              <a:rPr kumimoji="0" lang="en-US" dirty="0" smtClean="0"/>
              <a:t> schema</a:t>
            </a:r>
          </a:p>
          <a:p>
            <a:pPr lvl="1" eaLnBrk="1" latinLnBrk="0" hangingPunct="1"/>
            <a:r>
              <a:rPr kumimoji="0" lang="en-US" dirty="0" err="1" smtClean="0"/>
              <a:t>Secondo</a:t>
            </a:r>
            <a:r>
              <a:rPr kumimoji="0" lang="en-US" dirty="0" smtClean="0"/>
              <a:t> </a:t>
            </a:r>
            <a:r>
              <a:rPr kumimoji="0" lang="en-US" dirty="0" err="1" smtClean="0"/>
              <a:t>livello</a:t>
            </a:r>
            <a:endParaRPr kumimoji="0" lang="en-US" dirty="0" smtClean="0"/>
          </a:p>
          <a:p>
            <a:pPr lvl="2" eaLnBrk="1" latinLnBrk="0" hangingPunct="1"/>
            <a:r>
              <a:rPr kumimoji="0" lang="en-US" dirty="0" err="1" smtClean="0"/>
              <a:t>Terzo</a:t>
            </a:r>
            <a:r>
              <a:rPr kumimoji="0" lang="en-US" dirty="0" smtClean="0"/>
              <a:t> </a:t>
            </a:r>
            <a:r>
              <a:rPr kumimoji="0" lang="en-US" dirty="0" err="1" smtClean="0"/>
              <a:t>livello</a:t>
            </a:r>
            <a:endParaRPr kumimoji="0" lang="en-US" dirty="0" smtClean="0"/>
          </a:p>
          <a:p>
            <a:pPr lvl="3" eaLnBrk="1" latinLnBrk="0" hangingPunct="1"/>
            <a:r>
              <a:rPr kumimoji="0" lang="en-US" dirty="0" smtClean="0"/>
              <a:t>Quarto </a:t>
            </a:r>
            <a:r>
              <a:rPr kumimoji="0" lang="en-US" dirty="0" err="1" smtClean="0"/>
              <a:t>livello</a:t>
            </a:r>
            <a:endParaRPr kumimoji="0" lang="en-US" dirty="0" smtClean="0"/>
          </a:p>
          <a:p>
            <a:pPr lvl="4" eaLnBrk="1" latinLnBrk="0" hangingPunct="1"/>
            <a:r>
              <a:rPr kumimoji="0" lang="en-US" dirty="0" err="1" smtClean="0"/>
              <a:t>Quinto</a:t>
            </a:r>
            <a:r>
              <a:rPr kumimoji="0" lang="en-US" dirty="0" smtClean="0"/>
              <a:t> </a:t>
            </a:r>
            <a:r>
              <a:rPr kumimoji="0" lang="en-US" dirty="0" err="1" smtClean="0"/>
              <a:t>livello</a:t>
            </a:r>
            <a:endParaRPr kumimoji="0"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4AE07FB5-A295-4C1A-91E6-84F31BB526B7}" type="datetimeFigureOut">
              <a:rPr smtClean="0"/>
              <a:pPr/>
              <a:t>10/31/2007</a:t>
            </a:fld>
            <a:endParaRPr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EFD3699B-3FB6-4A0F-9BB1-B665047FE684}" type="slidenum">
              <a:rPr smtClean="0"/>
              <a:pPr/>
              <a:t>‹n.›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Calibri"/>
          <a:ea typeface="+mj-ea"/>
          <a:cs typeface="Calibri"/>
        </a:defRPr>
      </a:lvl1pPr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Calibri"/>
          <a:ea typeface="+mn-ea"/>
          <a:cs typeface="Calibri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Calibri"/>
          <a:ea typeface="+mn-ea"/>
          <a:cs typeface="Calibri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Calibri"/>
          <a:ea typeface="+mn-ea"/>
          <a:cs typeface="Calibri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Calibri"/>
          <a:ea typeface="+mn-ea"/>
          <a:cs typeface="Calibri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Calibri"/>
          <a:ea typeface="+mn-ea"/>
          <a:cs typeface="Calibri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lang="it-IT" dirty="0" err="1" smtClean="0"/>
              <a:t>Decidable</a:t>
            </a:r>
            <a:r>
              <a:rPr lang="it-IT" dirty="0" smtClean="0"/>
              <a:t> </a:t>
            </a:r>
            <a:r>
              <a:rPr lang="it-IT" dirty="0" err="1" smtClean="0"/>
              <a:t>Logics</a:t>
            </a:r>
            <a:r>
              <a:rPr lang="it-IT" dirty="0" smtClean="0"/>
              <a:t> </a:t>
            </a:r>
            <a:r>
              <a:rPr lang="it-IT" dirty="0" err="1" smtClean="0"/>
              <a:t>Combining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dirty="0" err="1" smtClean="0"/>
              <a:t>Heap</a:t>
            </a:r>
            <a:r>
              <a:rPr lang="it-IT" dirty="0" smtClean="0"/>
              <a:t> </a:t>
            </a:r>
            <a:r>
              <a:rPr lang="it-IT" dirty="0" err="1" smtClean="0"/>
              <a:t>Structures</a:t>
            </a:r>
            <a:r>
              <a:rPr lang="it-IT" dirty="0" smtClean="0"/>
              <a:t> and Data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7467600" cy="3200400"/>
          </a:xfrm>
        </p:spPr>
        <p:txBody>
          <a:bodyPr>
            <a:normAutofit fontScale="92500"/>
          </a:bodyPr>
          <a:lstStyle/>
          <a:p>
            <a:pPr algn="l"/>
            <a:r>
              <a:rPr lang="it-IT" sz="3459" b="1" dirty="0" smtClean="0"/>
              <a:t>Gennaro Parlato  (LIAFA, </a:t>
            </a:r>
            <a:r>
              <a:rPr lang="it-IT" sz="3459" b="1" dirty="0" err="1" smtClean="0"/>
              <a:t>Paris</a:t>
            </a:r>
            <a:r>
              <a:rPr lang="it-IT" sz="3459" b="1" dirty="0" smtClean="0"/>
              <a:t>, France)</a:t>
            </a:r>
          </a:p>
          <a:p>
            <a:pPr algn="l"/>
            <a:endParaRPr lang="it-IT" dirty="0" smtClean="0"/>
          </a:p>
          <a:p>
            <a:pPr algn="l"/>
            <a:endParaRPr lang="it-IT" dirty="0" smtClean="0"/>
          </a:p>
          <a:p>
            <a:pPr algn="l"/>
            <a:endParaRPr lang="it-IT" dirty="0" smtClean="0"/>
          </a:p>
          <a:p>
            <a:pPr algn="l"/>
            <a:endParaRPr lang="it-IT" dirty="0" smtClean="0"/>
          </a:p>
          <a:p>
            <a:pPr algn="l"/>
            <a:r>
              <a:rPr lang="it-IT" sz="2400" dirty="0" smtClean="0"/>
              <a:t>Joint work </a:t>
            </a:r>
            <a:r>
              <a:rPr lang="it-IT" sz="2400" dirty="0" err="1" smtClean="0"/>
              <a:t>with</a:t>
            </a:r>
            <a:endParaRPr lang="it-IT" sz="2400" dirty="0" smtClean="0"/>
          </a:p>
          <a:p>
            <a:pPr algn="l">
              <a:buFont typeface="Arial"/>
              <a:buChar char="•"/>
            </a:pPr>
            <a:r>
              <a:rPr lang="it-IT" sz="2400" dirty="0" smtClean="0">
                <a:solidFill>
                  <a:srgbClr val="FFD25D"/>
                </a:solidFill>
              </a:rPr>
              <a:t>  P. </a:t>
            </a:r>
            <a:r>
              <a:rPr lang="it-IT" sz="2400" dirty="0" err="1" smtClean="0">
                <a:solidFill>
                  <a:srgbClr val="FFD25D"/>
                </a:solidFill>
              </a:rPr>
              <a:t>Madhusudan</a:t>
            </a:r>
            <a:endParaRPr lang="it-IT" sz="2400" dirty="0" smtClean="0">
              <a:solidFill>
                <a:srgbClr val="FFD25D"/>
              </a:solidFill>
            </a:endParaRPr>
          </a:p>
          <a:p>
            <a:pPr algn="l">
              <a:buFont typeface="Arial"/>
              <a:buChar char="•"/>
            </a:pPr>
            <a:r>
              <a:rPr lang="it-IT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it-IT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Xiaokang</a:t>
            </a:r>
            <a:r>
              <a:rPr lang="it-IT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t-IT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Qie</a:t>
            </a:r>
            <a:endParaRPr lang="it-IT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it-IT" sz="2400" dirty="0" smtClean="0"/>
              <a:t>                                 </a:t>
            </a:r>
            <a:r>
              <a:rPr lang="it-IT" sz="2400" dirty="0" err="1" smtClean="0"/>
              <a:t>University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Illinois at </a:t>
            </a:r>
            <a:r>
              <a:rPr lang="it-IT" sz="2400" dirty="0" err="1" smtClean="0"/>
              <a:t>Urbana-Champaign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Expressing</a:t>
            </a:r>
            <a:r>
              <a:rPr lang="it-IT" dirty="0" smtClean="0"/>
              <a:t> </a:t>
            </a:r>
            <a:r>
              <a:rPr lang="it-IT" dirty="0" err="1" smtClean="0"/>
              <a:t>Binary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Tree</a:t>
            </a:r>
            <a:r>
              <a:rPr lang="it-IT" dirty="0" smtClean="0"/>
              <a:t> (BST)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76400" y="4495800"/>
            <a:ext cx="5867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leftbranch(y1, y2)  ≡ ∃z.  (left(y1, z)    ∧ z →∗ y2)</a:t>
            </a:r>
          </a:p>
          <a:p>
            <a:r>
              <a:rPr lang="it-IT" dirty="0" smtClean="0"/>
              <a:t> </a:t>
            </a:r>
          </a:p>
          <a:p>
            <a:r>
              <a:rPr lang="it-IT" dirty="0" smtClean="0"/>
              <a:t>rightbranch(y1, y2) ≡ ∃z. (right(y1, z) ∧ z →∗ y2)</a:t>
            </a:r>
          </a:p>
          <a:p>
            <a:r>
              <a:rPr lang="it-IT" dirty="0" smtClean="0"/>
              <a:t> </a:t>
            </a:r>
            <a:endParaRPr lang="it-IT" sz="800" dirty="0" smtClean="0"/>
          </a:p>
          <a:p>
            <a:r>
              <a:rPr lang="it-IT" dirty="0" smtClean="0"/>
              <a:t>ψ</a:t>
            </a:r>
            <a:r>
              <a:rPr lang="it-IT" baseline="-25000" dirty="0" smtClean="0"/>
              <a:t>bst</a:t>
            </a:r>
            <a:r>
              <a:rPr lang="it-IT" dirty="0" smtClean="0"/>
              <a:t> ≡ ∀y1∀y2.</a:t>
            </a:r>
          </a:p>
          <a:p>
            <a:r>
              <a:rPr lang="it-IT" dirty="0" smtClean="0"/>
              <a:t>                      ( leftbranch(y1,y2)     ⇒  data(y2) &lt; data(y1) ) </a:t>
            </a:r>
          </a:p>
          <a:p>
            <a:r>
              <a:rPr lang="it-IT" dirty="0" smtClean="0"/>
              <a:t>                ∧ ( rightbranch(y1,y2) ⇒  data(y1) ≤ data(y2) )</a:t>
            </a:r>
            <a:endParaRPr lang="it-IT" dirty="0"/>
          </a:p>
        </p:txBody>
      </p:sp>
      <p:grpSp>
        <p:nvGrpSpPr>
          <p:cNvPr id="46" name="Gruppo 45"/>
          <p:cNvGrpSpPr/>
          <p:nvPr/>
        </p:nvGrpSpPr>
        <p:grpSpPr>
          <a:xfrm>
            <a:off x="1622365" y="1722120"/>
            <a:ext cx="4930835" cy="2087880"/>
            <a:chOff x="1622365" y="1722120"/>
            <a:chExt cx="4930835" cy="2087880"/>
          </a:xfrm>
        </p:grpSpPr>
        <p:sp>
          <p:nvSpPr>
            <p:cNvPr id="6" name="Ovale 5"/>
            <p:cNvSpPr/>
            <p:nvPr/>
          </p:nvSpPr>
          <p:spPr>
            <a:xfrm>
              <a:off x="3931920" y="17221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2712720" y="23317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2076384" y="29413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3295584" y="29413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1722120" y="36271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/>
            <p:cNvSpPr/>
            <p:nvPr/>
          </p:nvSpPr>
          <p:spPr>
            <a:xfrm>
              <a:off x="2941320" y="36271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2 11"/>
            <p:cNvCxnSpPr>
              <a:stCxn id="6" idx="3"/>
              <a:endCxn id="7" idx="7"/>
            </p:cNvCxnSpPr>
            <p:nvPr/>
          </p:nvCxnSpPr>
          <p:spPr>
            <a:xfrm rot="5400000">
              <a:off x="3173618" y="1573418"/>
              <a:ext cx="480284" cy="108988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e 12"/>
            <p:cNvSpPr/>
            <p:nvPr/>
          </p:nvSpPr>
          <p:spPr>
            <a:xfrm>
              <a:off x="6141720" y="36271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/>
            <p:cNvSpPr/>
            <p:nvPr/>
          </p:nvSpPr>
          <p:spPr>
            <a:xfrm>
              <a:off x="5151120" y="24079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2 14"/>
            <p:cNvCxnSpPr>
              <a:stCxn id="6" idx="5"/>
              <a:endCxn id="14" idx="1"/>
            </p:cNvCxnSpPr>
            <p:nvPr/>
          </p:nvCxnSpPr>
          <p:spPr>
            <a:xfrm rot="16200000" flipH="1">
              <a:off x="4354718" y="1611518"/>
              <a:ext cx="556484" cy="1089884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e 15"/>
            <p:cNvSpPr/>
            <p:nvPr/>
          </p:nvSpPr>
          <p:spPr>
            <a:xfrm>
              <a:off x="4568256" y="29413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/>
            <p:cNvSpPr/>
            <p:nvPr/>
          </p:nvSpPr>
          <p:spPr>
            <a:xfrm>
              <a:off x="5787456" y="29413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Ovale 17"/>
            <p:cNvSpPr/>
            <p:nvPr/>
          </p:nvSpPr>
          <p:spPr>
            <a:xfrm>
              <a:off x="5455920" y="36271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Ovale 18"/>
            <p:cNvSpPr/>
            <p:nvPr/>
          </p:nvSpPr>
          <p:spPr>
            <a:xfrm>
              <a:off x="2407920" y="36271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4922520" y="36271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Ovale 20"/>
            <p:cNvSpPr/>
            <p:nvPr/>
          </p:nvSpPr>
          <p:spPr>
            <a:xfrm>
              <a:off x="4236720" y="36271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/>
            <p:cNvSpPr/>
            <p:nvPr/>
          </p:nvSpPr>
          <p:spPr>
            <a:xfrm>
              <a:off x="3627120" y="3627120"/>
              <a:ext cx="182880" cy="18288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3" name="Connettore 2 22"/>
            <p:cNvCxnSpPr>
              <a:stCxn id="7" idx="3"/>
              <a:endCxn id="8" idx="0"/>
            </p:cNvCxnSpPr>
            <p:nvPr/>
          </p:nvCxnSpPr>
          <p:spPr>
            <a:xfrm rot="5400000">
              <a:off x="2226912" y="2428730"/>
              <a:ext cx="453502" cy="57167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2 23"/>
            <p:cNvCxnSpPr>
              <a:stCxn id="7" idx="5"/>
              <a:endCxn id="9" idx="0"/>
            </p:cNvCxnSpPr>
            <p:nvPr/>
          </p:nvCxnSpPr>
          <p:spPr>
            <a:xfrm rot="16200000" flipH="1">
              <a:off x="2901170" y="2455466"/>
              <a:ext cx="453502" cy="51820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>
              <a:stCxn id="14" idx="3"/>
              <a:endCxn id="16" idx="0"/>
            </p:cNvCxnSpPr>
            <p:nvPr/>
          </p:nvCxnSpPr>
          <p:spPr>
            <a:xfrm rot="5400000">
              <a:off x="4730148" y="2493566"/>
              <a:ext cx="377302" cy="51820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/>
            <p:cNvCxnSpPr>
              <a:stCxn id="14" idx="5"/>
              <a:endCxn id="17" idx="0"/>
            </p:cNvCxnSpPr>
            <p:nvPr/>
          </p:nvCxnSpPr>
          <p:spPr>
            <a:xfrm rot="16200000" flipH="1">
              <a:off x="5404406" y="2466830"/>
              <a:ext cx="377302" cy="57167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stCxn id="8" idx="3"/>
              <a:endCxn id="10" idx="0"/>
            </p:cNvCxnSpPr>
            <p:nvPr/>
          </p:nvCxnSpPr>
          <p:spPr>
            <a:xfrm rot="5400000">
              <a:off x="1693512" y="3217466"/>
              <a:ext cx="529702" cy="28960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/>
            <p:cNvCxnSpPr>
              <a:stCxn id="8" idx="5"/>
              <a:endCxn id="19" idx="0"/>
            </p:cNvCxnSpPr>
            <p:nvPr/>
          </p:nvCxnSpPr>
          <p:spPr>
            <a:xfrm rot="16200000" flipH="1">
              <a:off x="2101070" y="3228830"/>
              <a:ext cx="529702" cy="26687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9" idx="3"/>
              <a:endCxn id="11" idx="0"/>
            </p:cNvCxnSpPr>
            <p:nvPr/>
          </p:nvCxnSpPr>
          <p:spPr>
            <a:xfrm rot="5400000">
              <a:off x="2912712" y="3217466"/>
              <a:ext cx="529702" cy="28960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2 29"/>
            <p:cNvCxnSpPr>
              <a:stCxn id="9" idx="5"/>
              <a:endCxn id="22" idx="0"/>
            </p:cNvCxnSpPr>
            <p:nvPr/>
          </p:nvCxnSpPr>
          <p:spPr>
            <a:xfrm rot="16200000" flipH="1">
              <a:off x="3320270" y="3228830"/>
              <a:ext cx="529702" cy="26687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2 30"/>
            <p:cNvCxnSpPr>
              <a:stCxn id="16" idx="3"/>
              <a:endCxn id="21" idx="0"/>
            </p:cNvCxnSpPr>
            <p:nvPr/>
          </p:nvCxnSpPr>
          <p:spPr>
            <a:xfrm rot="5400000">
              <a:off x="4196748" y="3228830"/>
              <a:ext cx="529702" cy="26687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2 31"/>
            <p:cNvCxnSpPr>
              <a:stCxn id="16" idx="5"/>
              <a:endCxn id="20" idx="0"/>
            </p:cNvCxnSpPr>
            <p:nvPr/>
          </p:nvCxnSpPr>
          <p:spPr>
            <a:xfrm rot="16200000" flipH="1">
              <a:off x="4604306" y="3217466"/>
              <a:ext cx="529702" cy="28960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/>
            <p:cNvCxnSpPr>
              <a:stCxn id="17" idx="3"/>
              <a:endCxn id="18" idx="0"/>
            </p:cNvCxnSpPr>
            <p:nvPr/>
          </p:nvCxnSpPr>
          <p:spPr>
            <a:xfrm rot="5400000">
              <a:off x="5415948" y="3228830"/>
              <a:ext cx="529702" cy="26687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/>
            <p:cNvCxnSpPr>
              <a:stCxn id="17" idx="5"/>
              <a:endCxn id="13" idx="0"/>
            </p:cNvCxnSpPr>
            <p:nvPr/>
          </p:nvCxnSpPr>
          <p:spPr>
            <a:xfrm rot="16200000" flipH="1">
              <a:off x="5823506" y="3217466"/>
              <a:ext cx="529702" cy="28960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sellaDiTesto 46"/>
            <p:cNvSpPr txBox="1"/>
            <p:nvPr/>
          </p:nvSpPr>
          <p:spPr>
            <a:xfrm>
              <a:off x="2917765" y="1902023"/>
              <a:ext cx="43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/>
                <a:t>left</a:t>
              </a:r>
              <a:endParaRPr lang="it-IT" dirty="0"/>
            </a:p>
          </p:txBody>
        </p:sp>
        <p:sp>
          <p:nvSpPr>
            <p:cNvPr id="48" name="CasellaDiTesto 47"/>
            <p:cNvSpPr txBox="1"/>
            <p:nvPr/>
          </p:nvSpPr>
          <p:spPr>
            <a:xfrm>
              <a:off x="2133600" y="2435423"/>
              <a:ext cx="43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/>
                <a:t>left</a:t>
              </a:r>
              <a:endParaRPr lang="it-IT" dirty="0"/>
            </a:p>
          </p:txBody>
        </p:sp>
        <p:sp>
          <p:nvSpPr>
            <p:cNvPr id="49" name="CasellaDiTesto 48"/>
            <p:cNvSpPr txBox="1"/>
            <p:nvPr/>
          </p:nvSpPr>
          <p:spPr>
            <a:xfrm>
              <a:off x="1622365" y="3059668"/>
              <a:ext cx="43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/>
                <a:t>left</a:t>
              </a:r>
              <a:endParaRPr lang="it-IT" dirty="0"/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4136965" y="3045023"/>
              <a:ext cx="43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/>
                <a:t>left</a:t>
              </a:r>
              <a:endParaRPr lang="it-IT" dirty="0"/>
            </a:p>
          </p:txBody>
        </p:sp>
        <p:sp>
          <p:nvSpPr>
            <p:cNvPr id="51" name="CasellaDiTesto 50"/>
            <p:cNvSpPr txBox="1"/>
            <p:nvPr/>
          </p:nvSpPr>
          <p:spPr>
            <a:xfrm>
              <a:off x="5356165" y="3048000"/>
              <a:ext cx="43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/>
                <a:t>left</a:t>
              </a:r>
              <a:endParaRPr lang="it-IT" dirty="0"/>
            </a:p>
          </p:txBody>
        </p:sp>
        <p:sp>
          <p:nvSpPr>
            <p:cNvPr id="52" name="CasellaDiTesto 51"/>
            <p:cNvSpPr txBox="1"/>
            <p:nvPr/>
          </p:nvSpPr>
          <p:spPr>
            <a:xfrm>
              <a:off x="2841565" y="3045023"/>
              <a:ext cx="43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err="1" smtClean="0"/>
                <a:t>left</a:t>
              </a:r>
              <a:endParaRPr lang="it-IT" dirty="0"/>
            </a:p>
          </p:txBody>
        </p:sp>
        <p:sp>
          <p:nvSpPr>
            <p:cNvPr id="53" name="CasellaDiTesto 52"/>
            <p:cNvSpPr txBox="1"/>
            <p:nvPr/>
          </p:nvSpPr>
          <p:spPr>
            <a:xfrm>
              <a:off x="4489582" y="1902023"/>
              <a:ext cx="53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right</a:t>
              </a:r>
              <a:endParaRPr lang="it-IT" dirty="0"/>
            </a:p>
          </p:txBody>
        </p:sp>
        <p:sp>
          <p:nvSpPr>
            <p:cNvPr id="54" name="CasellaDiTesto 53"/>
            <p:cNvSpPr txBox="1"/>
            <p:nvPr/>
          </p:nvSpPr>
          <p:spPr>
            <a:xfrm>
              <a:off x="2971800" y="2362200"/>
              <a:ext cx="53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right</a:t>
              </a:r>
              <a:endParaRPr lang="it-IT" dirty="0" smtClean="0"/>
            </a:p>
            <a:p>
              <a:endParaRPr lang="it-IT" dirty="0"/>
            </a:p>
          </p:txBody>
        </p:sp>
        <p:sp>
          <p:nvSpPr>
            <p:cNvPr id="55" name="CasellaDiTesto 54"/>
            <p:cNvSpPr txBox="1"/>
            <p:nvPr/>
          </p:nvSpPr>
          <p:spPr>
            <a:xfrm>
              <a:off x="5403982" y="2435423"/>
              <a:ext cx="53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right</a:t>
              </a:r>
              <a:endParaRPr lang="it-IT" dirty="0"/>
            </a:p>
          </p:txBody>
        </p:sp>
        <p:sp>
          <p:nvSpPr>
            <p:cNvPr id="56" name="CasellaDiTesto 55"/>
            <p:cNvSpPr txBox="1"/>
            <p:nvPr/>
          </p:nvSpPr>
          <p:spPr>
            <a:xfrm>
              <a:off x="6013582" y="3045023"/>
              <a:ext cx="53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right</a:t>
              </a:r>
              <a:endParaRPr lang="it-IT" dirty="0"/>
            </a:p>
          </p:txBody>
        </p:sp>
        <p:sp>
          <p:nvSpPr>
            <p:cNvPr id="57" name="CasellaDiTesto 56"/>
            <p:cNvSpPr txBox="1"/>
            <p:nvPr/>
          </p:nvSpPr>
          <p:spPr>
            <a:xfrm>
              <a:off x="4751136" y="3045023"/>
              <a:ext cx="53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right</a:t>
              </a:r>
              <a:endParaRPr lang="it-IT" dirty="0"/>
            </a:p>
          </p:txBody>
        </p:sp>
        <p:sp>
          <p:nvSpPr>
            <p:cNvPr id="58" name="CasellaDiTesto 57"/>
            <p:cNvSpPr txBox="1"/>
            <p:nvPr/>
          </p:nvSpPr>
          <p:spPr>
            <a:xfrm>
              <a:off x="3472246" y="3045023"/>
              <a:ext cx="53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right</a:t>
              </a:r>
              <a:endParaRPr lang="it-IT" dirty="0"/>
            </a:p>
          </p:txBody>
        </p:sp>
        <p:sp>
          <p:nvSpPr>
            <p:cNvPr id="59" name="CasellaDiTesto 58"/>
            <p:cNvSpPr txBox="1"/>
            <p:nvPr/>
          </p:nvSpPr>
          <p:spPr>
            <a:xfrm>
              <a:off x="2254567" y="3048000"/>
              <a:ext cx="53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 smtClean="0"/>
                <a:t>right</a:t>
              </a:r>
              <a:endParaRPr lang="it-IT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Expressing</a:t>
            </a:r>
            <a:r>
              <a:rPr lang="it-IT" dirty="0" smtClean="0"/>
              <a:t> </a:t>
            </a:r>
            <a:r>
              <a:rPr lang="it-IT" dirty="0" err="1" smtClean="0"/>
              <a:t>data-structures</a:t>
            </a:r>
            <a:r>
              <a:rPr lang="it-IT" dirty="0" smtClean="0"/>
              <a:t> in the VC</a:t>
            </a:r>
            <a:br>
              <a:rPr lang="it-IT" dirty="0" smtClean="0"/>
            </a:br>
            <a:r>
              <a:rPr lang="it-IT" sz="3556" dirty="0" smtClean="0"/>
              <a:t>(</a:t>
            </a:r>
            <a:r>
              <a:rPr lang="it-IT" sz="3556" dirty="0" err="1" smtClean="0"/>
              <a:t>bst-search</a:t>
            </a:r>
            <a:r>
              <a:rPr lang="it-IT" sz="3556" dirty="0" smtClean="0"/>
              <a:t> procedure)</a:t>
            </a:r>
            <a:endParaRPr lang="it-IT" sz="3556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000" dirty="0" err="1" smtClean="0">
                <a:latin typeface="Courier"/>
                <a:cs typeface="Courier"/>
              </a:rPr>
              <a:t>bstSearch</a:t>
            </a:r>
            <a:endParaRPr lang="it-IT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it-IT" sz="2000" i="1" dirty="0" smtClean="0">
                <a:solidFill>
                  <a:srgbClr val="FF0000"/>
                </a:solidFill>
                <a:latin typeface="Courier"/>
                <a:cs typeface="Courier"/>
              </a:rPr>
              <a:t>(pre: ψ</a:t>
            </a:r>
            <a:r>
              <a:rPr lang="it-IT" sz="2000" i="1" baseline="-25000" dirty="0" smtClean="0">
                <a:solidFill>
                  <a:srgbClr val="FF0000"/>
                </a:solidFill>
                <a:latin typeface="Courier"/>
                <a:cs typeface="Courier"/>
              </a:rPr>
              <a:t>bst</a:t>
            </a:r>
            <a:r>
              <a:rPr lang="it-IT" sz="2000" i="1" dirty="0" smtClean="0">
                <a:solidFill>
                  <a:srgbClr val="FF0000"/>
                </a:solidFill>
                <a:latin typeface="Courier"/>
                <a:cs typeface="Courier"/>
              </a:rPr>
              <a:t> ∧ ∃x.(key(root) = k))</a:t>
            </a:r>
          </a:p>
          <a:p>
            <a:pPr>
              <a:buNone/>
            </a:pPr>
            <a:r>
              <a:rPr lang="it-IT" sz="2000" dirty="0" err="1" smtClean="0">
                <a:latin typeface="Courier"/>
                <a:cs typeface="Courier"/>
              </a:rPr>
              <a:t>Node</a:t>
            </a:r>
            <a:r>
              <a:rPr lang="it-IT" sz="2000" dirty="0" smtClean="0">
                <a:latin typeface="Courier"/>
                <a:cs typeface="Courier"/>
              </a:rPr>
              <a:t> curr</a:t>
            </a:r>
            <a:r>
              <a:rPr lang="it-IT" sz="8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=</a:t>
            </a:r>
            <a:r>
              <a:rPr lang="it-IT" sz="800" dirty="0" smtClean="0">
                <a:latin typeface="Courier"/>
                <a:cs typeface="Courier"/>
              </a:rPr>
              <a:t> </a:t>
            </a:r>
            <a:r>
              <a:rPr lang="it-IT" sz="2000" dirty="0" err="1" smtClean="0">
                <a:latin typeface="Courier"/>
                <a:cs typeface="Courier"/>
              </a:rPr>
              <a:t>root</a:t>
            </a:r>
            <a:r>
              <a:rPr lang="it-IT" sz="2000" dirty="0" smtClean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 </a:t>
            </a:r>
          </a:p>
          <a:p>
            <a:pPr>
              <a:buNone/>
            </a:pPr>
            <a:r>
              <a:rPr lang="it-IT" sz="2000" i="1" dirty="0" smtClean="0">
                <a:solidFill>
                  <a:srgbClr val="FF0000"/>
                </a:solidFill>
                <a:latin typeface="Courier"/>
                <a:cs typeface="Courier"/>
              </a:rPr>
              <a:t>(loop-inv: ψ</a:t>
            </a:r>
            <a:r>
              <a:rPr lang="it-IT" sz="2000" i="1" baseline="-25000" dirty="0" smtClean="0">
                <a:solidFill>
                  <a:srgbClr val="FF0000"/>
                </a:solidFill>
                <a:latin typeface="Courier"/>
                <a:cs typeface="Courier"/>
              </a:rPr>
              <a:t>bst</a:t>
            </a:r>
            <a:r>
              <a:rPr lang="it-IT" sz="2000" i="1" dirty="0" smtClean="0">
                <a:solidFill>
                  <a:srgbClr val="FF0000"/>
                </a:solidFill>
                <a:latin typeface="Courier"/>
                <a:cs typeface="Courier"/>
              </a:rPr>
              <a:t> ∧∃x.(reach(curr,x)∧key(curr)=k)) 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while ( curr.key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!=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err="1" smtClean="0">
                <a:latin typeface="Courier"/>
                <a:cs typeface="Courier"/>
              </a:rPr>
              <a:t>k</a:t>
            </a:r>
            <a:r>
              <a:rPr lang="it-IT" sz="2000" dirty="0" smtClean="0">
                <a:latin typeface="Courier"/>
                <a:cs typeface="Courier"/>
              </a:rPr>
              <a:t>  &amp;&amp;  </a:t>
            </a:r>
            <a:r>
              <a:rPr lang="it-IT" sz="2000" dirty="0" err="1" smtClean="0">
                <a:latin typeface="Courier"/>
                <a:cs typeface="Courier"/>
              </a:rPr>
              <a:t>curr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!=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err="1" smtClean="0">
                <a:latin typeface="Courier"/>
                <a:cs typeface="Courier"/>
              </a:rPr>
              <a:t>null</a:t>
            </a:r>
            <a:r>
              <a:rPr lang="it-IT" sz="2000" dirty="0" smtClean="0">
                <a:latin typeface="Courier"/>
                <a:cs typeface="Courier"/>
              </a:rPr>
              <a:t> ){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  if (curr.key</a:t>
            </a:r>
            <a:r>
              <a:rPr lang="it-IT" sz="7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&gt;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k) 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       </a:t>
            </a:r>
            <a:r>
              <a:rPr lang="it-IT" sz="2000" dirty="0" err="1" smtClean="0">
                <a:latin typeface="Courier"/>
                <a:cs typeface="Courier"/>
              </a:rPr>
              <a:t>curr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=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curr.left; 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  else </a:t>
            </a:r>
            <a:r>
              <a:rPr lang="it-IT" sz="2000" dirty="0" err="1" smtClean="0">
                <a:latin typeface="Courier"/>
                <a:cs typeface="Courier"/>
              </a:rPr>
              <a:t>curr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=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err="1" smtClean="0">
                <a:latin typeface="Courier"/>
                <a:cs typeface="Courier"/>
              </a:rPr>
              <a:t>curr.right</a:t>
            </a:r>
            <a:r>
              <a:rPr lang="it-IT" sz="2000" dirty="0" smtClean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it-IT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it-IT" sz="2000" i="1" dirty="0" smtClean="0">
                <a:solidFill>
                  <a:srgbClr val="FF0000"/>
                </a:solidFill>
                <a:latin typeface="Courier"/>
                <a:cs typeface="Courier"/>
              </a:rPr>
              <a:t>(post: ψ</a:t>
            </a:r>
            <a:r>
              <a:rPr lang="it-IT" sz="2000" i="1" baseline="-25000" dirty="0" smtClean="0">
                <a:solidFill>
                  <a:srgbClr val="FF0000"/>
                </a:solidFill>
                <a:latin typeface="Courier"/>
                <a:cs typeface="Courier"/>
              </a:rPr>
              <a:t>bst</a:t>
            </a:r>
            <a:r>
              <a:rPr lang="it-IT" sz="2000" i="1" dirty="0" smtClean="0">
                <a:solidFill>
                  <a:srgbClr val="FF0000"/>
                </a:solidFill>
                <a:latin typeface="Courier"/>
                <a:cs typeface="Courier"/>
              </a:rPr>
              <a:t> ∧ key(curr) = k)</a:t>
            </a:r>
            <a:endParaRPr lang="it-IT" sz="2000" i="1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Deciding</a:t>
            </a:r>
            <a:r>
              <a:rPr lang="it-IT" dirty="0" smtClean="0"/>
              <a:t> S</a:t>
            </a:r>
            <a:r>
              <a:rPr lang="it-IT" sz="3600" dirty="0" smtClean="0"/>
              <a:t>TRAND</a:t>
            </a:r>
            <a:r>
              <a:rPr lang="it-IT" dirty="0" smtClean="0"/>
              <a:t> </a:t>
            </a:r>
            <a:r>
              <a:rPr lang="it-IT" dirty="0" err="1" smtClean="0"/>
              <a:t>fragments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Overview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73000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it-IT" sz="8000" dirty="0" err="1" smtClean="0"/>
              <a:t>Given</a:t>
            </a:r>
            <a:r>
              <a:rPr lang="it-IT" sz="8000" dirty="0" smtClean="0"/>
              <a:t> </a:t>
            </a:r>
          </a:p>
          <a:p>
            <a:pPr lvl="1"/>
            <a:r>
              <a:rPr lang="it-IT" sz="8000" dirty="0" smtClean="0"/>
              <a:t>a </a:t>
            </a:r>
            <a:r>
              <a:rPr lang="it-IT" sz="8000" dirty="0" err="1" smtClean="0"/>
              <a:t>linear</a:t>
            </a:r>
            <a:r>
              <a:rPr lang="it-IT" sz="8000" dirty="0" smtClean="0"/>
              <a:t> block </a:t>
            </a:r>
            <a:r>
              <a:rPr lang="it-IT" sz="8000" dirty="0" err="1" smtClean="0"/>
              <a:t>of</a:t>
            </a:r>
            <a:r>
              <a:rPr lang="it-IT" sz="8000" dirty="0" smtClean="0"/>
              <a:t> </a:t>
            </a:r>
            <a:r>
              <a:rPr lang="it-IT" sz="8000" dirty="0" err="1" smtClean="0"/>
              <a:t>statements</a:t>
            </a:r>
            <a:r>
              <a:rPr lang="it-IT" sz="8000" dirty="0" smtClean="0"/>
              <a:t> </a:t>
            </a:r>
            <a:r>
              <a:rPr lang="it-IT" sz="8000" i="1" dirty="0" err="1" smtClean="0">
                <a:solidFill>
                  <a:srgbClr val="008000"/>
                </a:solidFill>
              </a:rPr>
              <a:t>s</a:t>
            </a:r>
            <a:endParaRPr lang="it-IT" sz="8000" dirty="0" smtClean="0">
              <a:solidFill>
                <a:srgbClr val="008000"/>
              </a:solidFill>
            </a:endParaRPr>
          </a:p>
          <a:p>
            <a:pPr lvl="1"/>
            <a:r>
              <a:rPr lang="it-IT" sz="8000" dirty="0" smtClean="0"/>
              <a:t>a </a:t>
            </a:r>
            <a:r>
              <a:rPr lang="it-IT" sz="9600" dirty="0" smtClean="0"/>
              <a:t>S</a:t>
            </a:r>
            <a:r>
              <a:rPr lang="it-IT" sz="7200" dirty="0" smtClean="0"/>
              <a:t>TRAND</a:t>
            </a:r>
            <a:r>
              <a:rPr lang="it-IT" sz="8000" dirty="0" smtClean="0"/>
              <a:t> </a:t>
            </a:r>
            <a:r>
              <a:rPr lang="it-IT" sz="8000" dirty="0" err="1" smtClean="0"/>
              <a:t>pre-condition</a:t>
            </a:r>
            <a:r>
              <a:rPr lang="it-IT" sz="8000" dirty="0" smtClean="0"/>
              <a:t> </a:t>
            </a:r>
            <a:r>
              <a:rPr lang="it-IT" sz="8000" i="1" dirty="0" err="1" smtClean="0">
                <a:solidFill>
                  <a:srgbClr val="008000"/>
                </a:solidFill>
              </a:rPr>
              <a:t>P</a:t>
            </a:r>
            <a:r>
              <a:rPr lang="it-IT" sz="8000" i="1" dirty="0" smtClean="0">
                <a:solidFill>
                  <a:srgbClr val="008000"/>
                </a:solidFill>
              </a:rPr>
              <a:t> </a:t>
            </a:r>
            <a:r>
              <a:rPr lang="it-IT" sz="8000" dirty="0" smtClean="0"/>
              <a:t>and a </a:t>
            </a:r>
            <a:r>
              <a:rPr lang="it-IT" sz="8000" dirty="0" err="1" smtClean="0"/>
              <a:t>post-condition</a:t>
            </a:r>
            <a:r>
              <a:rPr lang="it-IT" sz="8000" dirty="0" smtClean="0"/>
              <a:t> </a:t>
            </a:r>
            <a:r>
              <a:rPr lang="it-IT" sz="8000" i="1" dirty="0" err="1" smtClean="0">
                <a:solidFill>
                  <a:srgbClr val="008000"/>
                </a:solidFill>
              </a:rPr>
              <a:t>Q</a:t>
            </a:r>
            <a:r>
              <a:rPr lang="it-IT" sz="8000" dirty="0" smtClean="0"/>
              <a:t> </a:t>
            </a:r>
            <a:r>
              <a:rPr lang="it-IT" sz="8000" dirty="0" err="1" smtClean="0"/>
              <a:t>expressed</a:t>
            </a:r>
            <a:r>
              <a:rPr lang="it-IT" sz="8000" dirty="0" smtClean="0"/>
              <a:t> </a:t>
            </a:r>
            <a:r>
              <a:rPr lang="it-IT" sz="8000" dirty="0" err="1" smtClean="0"/>
              <a:t>as</a:t>
            </a:r>
            <a:r>
              <a:rPr lang="it-IT" sz="8000" dirty="0" smtClean="0"/>
              <a:t> a </a:t>
            </a:r>
            <a:r>
              <a:rPr lang="it-IT" sz="8000" dirty="0" err="1" smtClean="0"/>
              <a:t>Boolean</a:t>
            </a:r>
            <a:r>
              <a:rPr lang="it-IT" sz="8000" dirty="0" smtClean="0"/>
              <a:t> </a:t>
            </a:r>
            <a:r>
              <a:rPr lang="it-IT" sz="8000" dirty="0" err="1" smtClean="0"/>
              <a:t>combination</a:t>
            </a:r>
            <a:r>
              <a:rPr lang="it-IT" sz="8000" dirty="0" smtClean="0"/>
              <a:t> </a:t>
            </a:r>
            <a:r>
              <a:rPr lang="it-IT" sz="8000" dirty="0" err="1" smtClean="0"/>
              <a:t>of</a:t>
            </a:r>
            <a:r>
              <a:rPr lang="it-IT" sz="8000" dirty="0" smtClean="0"/>
              <a:t> S</a:t>
            </a:r>
            <a:r>
              <a:rPr lang="it-IT" sz="6400" dirty="0" smtClean="0"/>
              <a:t>TRAND</a:t>
            </a:r>
            <a:r>
              <a:rPr lang="it-IT" sz="8000" dirty="0" smtClean="0"/>
              <a:t> </a:t>
            </a:r>
            <a:r>
              <a:rPr lang="it-IT" sz="8000" dirty="0" err="1" smtClean="0"/>
              <a:t>formulas</a:t>
            </a:r>
            <a:r>
              <a:rPr lang="it-IT" sz="8000" dirty="0" smtClean="0"/>
              <a:t> </a:t>
            </a:r>
            <a:r>
              <a:rPr lang="it-IT" sz="8000" dirty="0" err="1" smtClean="0"/>
              <a:t>of</a:t>
            </a:r>
            <a:r>
              <a:rPr lang="it-IT" sz="8000" dirty="0" smtClean="0"/>
              <a:t> the </a:t>
            </a:r>
            <a:r>
              <a:rPr lang="it-IT" sz="8000" dirty="0" err="1" smtClean="0"/>
              <a:t>form</a:t>
            </a:r>
            <a:endParaRPr lang="it-IT" sz="8000" dirty="0" smtClean="0"/>
          </a:p>
          <a:p>
            <a:pPr lvl="2"/>
            <a:r>
              <a:rPr lang="it-IT" sz="7600" dirty="0" smtClean="0"/>
              <a:t> ∃</a:t>
            </a:r>
            <a:r>
              <a:rPr lang="it-IT" sz="7600" b="1" dirty="0" smtClean="0"/>
              <a:t>x</a:t>
            </a:r>
            <a:r>
              <a:rPr lang="it-IT" sz="7600" baseline="-25000" dirty="0" smtClean="0"/>
              <a:t>n</a:t>
            </a:r>
            <a:r>
              <a:rPr lang="it-IT" sz="7600" b="1" dirty="0" smtClean="0"/>
              <a:t>.</a:t>
            </a:r>
            <a:r>
              <a:rPr lang="it-IT" sz="7600" dirty="0" smtClean="0">
                <a:solidFill>
                  <a:srgbClr val="FF0000"/>
                </a:solidFill>
              </a:rPr>
              <a:t> </a:t>
            </a:r>
            <a:r>
              <a:rPr lang="it-IT" sz="7600" dirty="0" smtClean="0"/>
              <a:t>φ(</a:t>
            </a:r>
            <a:r>
              <a:rPr lang="it-IT" sz="7600" b="1" dirty="0" smtClean="0"/>
              <a:t>x</a:t>
            </a:r>
            <a:r>
              <a:rPr lang="it-IT" sz="7600" baseline="-25000" dirty="0" smtClean="0"/>
              <a:t>n</a:t>
            </a:r>
            <a:r>
              <a:rPr lang="it-IT" sz="7600" dirty="0" smtClean="0"/>
              <a:t>),             ∀</a:t>
            </a:r>
            <a:r>
              <a:rPr lang="it-IT" sz="7600" b="1" dirty="0" smtClean="0"/>
              <a:t>y</a:t>
            </a:r>
            <a:r>
              <a:rPr lang="it-IT" sz="7600" baseline="-25000" dirty="0" smtClean="0"/>
              <a:t>m</a:t>
            </a:r>
            <a:r>
              <a:rPr lang="it-IT" sz="7600" b="1" dirty="0" smtClean="0"/>
              <a:t>.</a:t>
            </a:r>
            <a:r>
              <a:rPr lang="it-IT" sz="7600" dirty="0" smtClean="0"/>
              <a:t> φ( </a:t>
            </a:r>
            <a:r>
              <a:rPr lang="it-IT" sz="7600" b="1" dirty="0" smtClean="0"/>
              <a:t>y</a:t>
            </a:r>
            <a:r>
              <a:rPr lang="it-IT" sz="7600" baseline="-25000" dirty="0" smtClean="0"/>
              <a:t>m</a:t>
            </a:r>
            <a:r>
              <a:rPr lang="it-IT" sz="7600" dirty="0" smtClean="0"/>
              <a:t>) </a:t>
            </a:r>
          </a:p>
          <a:p>
            <a:pPr>
              <a:buNone/>
            </a:pPr>
            <a:r>
              <a:rPr lang="it-IT" sz="8800" dirty="0" smtClean="0">
                <a:solidFill>
                  <a:srgbClr val="FF0000"/>
                </a:solidFill>
              </a:rPr>
              <a:t>     </a:t>
            </a:r>
          </a:p>
          <a:p>
            <a:pPr>
              <a:buNone/>
            </a:pPr>
            <a:r>
              <a:rPr lang="it-IT" sz="8000" dirty="0" err="1" smtClean="0">
                <a:solidFill>
                  <a:srgbClr val="FF0000"/>
                </a:solidFill>
              </a:rPr>
              <a:t>checking</a:t>
            </a:r>
            <a:r>
              <a:rPr lang="it-IT" sz="8000" dirty="0" smtClean="0"/>
              <a:t> the </a:t>
            </a:r>
            <a:r>
              <a:rPr lang="it-IT" sz="8000" dirty="0" err="1" smtClean="0"/>
              <a:t>validity</a:t>
            </a:r>
            <a:r>
              <a:rPr lang="it-IT" sz="8000" dirty="0" smtClean="0"/>
              <a:t> </a:t>
            </a:r>
            <a:r>
              <a:rPr lang="it-IT" sz="8000" dirty="0" err="1" smtClean="0"/>
              <a:t>of</a:t>
            </a:r>
            <a:r>
              <a:rPr lang="it-IT" sz="8000" dirty="0" smtClean="0"/>
              <a:t> the </a:t>
            </a:r>
            <a:r>
              <a:rPr lang="it-IT" sz="8000" dirty="0" err="1" smtClean="0"/>
              <a:t>Hoare</a:t>
            </a:r>
            <a:r>
              <a:rPr lang="it-IT" sz="8000" dirty="0" smtClean="0"/>
              <a:t> triple</a:t>
            </a:r>
            <a:r>
              <a:rPr lang="it-IT" sz="8000" dirty="0" smtClean="0">
                <a:solidFill>
                  <a:srgbClr val="FF0000"/>
                </a:solidFill>
              </a:rPr>
              <a:t> {</a:t>
            </a:r>
            <a:r>
              <a:rPr lang="it-IT" sz="8000" dirty="0" err="1" smtClean="0">
                <a:solidFill>
                  <a:srgbClr val="FF0000"/>
                </a:solidFill>
              </a:rPr>
              <a:t>P</a:t>
            </a:r>
            <a:r>
              <a:rPr lang="it-IT" sz="8000" dirty="0" smtClean="0">
                <a:solidFill>
                  <a:srgbClr val="FF0000"/>
                </a:solidFill>
              </a:rPr>
              <a:t>} </a:t>
            </a:r>
            <a:r>
              <a:rPr lang="it-IT" sz="8000" dirty="0" err="1" smtClean="0">
                <a:solidFill>
                  <a:srgbClr val="FF0000"/>
                </a:solidFill>
              </a:rPr>
              <a:t>s</a:t>
            </a:r>
            <a:r>
              <a:rPr lang="it-IT" sz="8000" dirty="0" smtClean="0">
                <a:solidFill>
                  <a:srgbClr val="FF0000"/>
                </a:solidFill>
              </a:rPr>
              <a:t> {</a:t>
            </a:r>
            <a:r>
              <a:rPr lang="it-IT" sz="8000" dirty="0" err="1" smtClean="0">
                <a:solidFill>
                  <a:srgbClr val="FF0000"/>
                </a:solidFill>
              </a:rPr>
              <a:t>Q</a:t>
            </a:r>
            <a:r>
              <a:rPr lang="it-IT" sz="8000" dirty="0" smtClean="0">
                <a:solidFill>
                  <a:srgbClr val="008000"/>
                </a:solidFill>
              </a:rPr>
              <a:t>}</a:t>
            </a:r>
            <a:r>
              <a:rPr lang="it-IT" sz="80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it-IT" sz="8000" dirty="0" err="1" smtClean="0">
                <a:solidFill>
                  <a:srgbClr val="FF0000"/>
                </a:solidFill>
              </a:rPr>
              <a:t>reduces</a:t>
            </a:r>
            <a:r>
              <a:rPr lang="it-IT" sz="8000" dirty="0" smtClean="0">
                <a:solidFill>
                  <a:srgbClr val="FF0000"/>
                </a:solidFill>
              </a:rPr>
              <a:t> </a:t>
            </a:r>
            <a:r>
              <a:rPr lang="it-IT" sz="8000" dirty="0" err="1" smtClean="0">
                <a:solidFill>
                  <a:srgbClr val="000000"/>
                </a:solidFill>
              </a:rPr>
              <a:t>to</a:t>
            </a:r>
            <a:r>
              <a:rPr lang="it-IT" sz="8000" dirty="0" smtClean="0">
                <a:solidFill>
                  <a:srgbClr val="000000"/>
                </a:solidFill>
              </a:rPr>
              <a:t> the</a:t>
            </a:r>
            <a:r>
              <a:rPr lang="it-IT" sz="8000" dirty="0" smtClean="0">
                <a:solidFill>
                  <a:srgbClr val="FF0000"/>
                </a:solidFill>
              </a:rPr>
              <a:t> </a:t>
            </a:r>
            <a:r>
              <a:rPr lang="it-IT" sz="8000" dirty="0" err="1" smtClean="0">
                <a:solidFill>
                  <a:srgbClr val="FF0000"/>
                </a:solidFill>
              </a:rPr>
              <a:t>satisfiability</a:t>
            </a:r>
            <a:r>
              <a:rPr lang="it-IT" sz="8000" dirty="0" smtClean="0">
                <a:solidFill>
                  <a:srgbClr val="FF0000"/>
                </a:solidFill>
              </a:rPr>
              <a:t> </a:t>
            </a:r>
            <a:r>
              <a:rPr lang="it-IT" sz="8000" dirty="0" err="1" smtClean="0">
                <a:solidFill>
                  <a:srgbClr val="000000"/>
                </a:solidFill>
              </a:rPr>
              <a:t>of</a:t>
            </a:r>
            <a:r>
              <a:rPr lang="it-IT" sz="8000" dirty="0" smtClean="0">
                <a:solidFill>
                  <a:srgbClr val="000000"/>
                </a:solidFill>
              </a:rPr>
              <a:t> STRAND</a:t>
            </a:r>
          </a:p>
          <a:p>
            <a:endParaRPr lang="it-IT" sz="8400" dirty="0" smtClean="0"/>
          </a:p>
          <a:p>
            <a:endParaRPr lang="it-IT" sz="8400" dirty="0" smtClean="0"/>
          </a:p>
          <a:p>
            <a:r>
              <a:rPr lang="it-IT" sz="8400" dirty="0" err="1" smtClean="0"/>
              <a:t>Satisfiability</a:t>
            </a:r>
            <a:r>
              <a:rPr lang="it-IT" sz="8400" dirty="0" smtClean="0"/>
              <a:t> </a:t>
            </a:r>
            <a:r>
              <a:rPr lang="it-IT" sz="8400" dirty="0" err="1" smtClean="0"/>
              <a:t>of</a:t>
            </a:r>
            <a:r>
              <a:rPr lang="it-IT" sz="8400" dirty="0" smtClean="0"/>
              <a:t> S</a:t>
            </a:r>
            <a:r>
              <a:rPr lang="it-IT" sz="6400" dirty="0" smtClean="0"/>
              <a:t>TRAND</a:t>
            </a:r>
            <a:r>
              <a:rPr lang="it-IT" sz="8400" dirty="0" smtClean="0"/>
              <a:t> </a:t>
            </a:r>
            <a:r>
              <a:rPr lang="it-IT" sz="8400" dirty="0" err="1" smtClean="0"/>
              <a:t>is</a:t>
            </a:r>
            <a:r>
              <a:rPr lang="it-IT" sz="8400" dirty="0" smtClean="0"/>
              <a:t> </a:t>
            </a:r>
            <a:r>
              <a:rPr lang="it-IT" sz="8400" dirty="0" err="1" smtClean="0">
                <a:solidFill>
                  <a:srgbClr val="FF0000"/>
                </a:solidFill>
              </a:rPr>
              <a:t>undecidable</a:t>
            </a:r>
            <a:endParaRPr lang="it-IT" sz="8400" dirty="0" smtClean="0">
              <a:solidFill>
                <a:srgbClr val="FF0000"/>
              </a:solidFill>
            </a:endParaRPr>
          </a:p>
          <a:p>
            <a:endParaRPr lang="it-IT" sz="8400" dirty="0" smtClean="0">
              <a:solidFill>
                <a:srgbClr val="FF0000"/>
              </a:solidFill>
            </a:endParaRPr>
          </a:p>
          <a:p>
            <a:endParaRPr lang="it-IT" sz="8400" dirty="0" smtClean="0">
              <a:solidFill>
                <a:srgbClr val="FF0000"/>
              </a:solidFill>
            </a:endParaRPr>
          </a:p>
          <a:p>
            <a:r>
              <a:rPr lang="it-IT" sz="8400" dirty="0" err="1" smtClean="0"/>
              <a:t>We</a:t>
            </a:r>
            <a:r>
              <a:rPr lang="it-IT" sz="8400" dirty="0" smtClean="0"/>
              <a:t> </a:t>
            </a:r>
            <a:r>
              <a:rPr lang="it-IT" sz="8400" dirty="0" err="1" smtClean="0"/>
              <a:t>identify</a:t>
            </a:r>
            <a:r>
              <a:rPr lang="it-IT" sz="8400" dirty="0" smtClean="0"/>
              <a:t> a </a:t>
            </a:r>
            <a:r>
              <a:rPr lang="it-IT" sz="8400" dirty="0" err="1" smtClean="0">
                <a:solidFill>
                  <a:srgbClr val="FF0000"/>
                </a:solidFill>
              </a:rPr>
              <a:t>decidable</a:t>
            </a:r>
            <a:r>
              <a:rPr lang="it-IT" sz="8400" dirty="0" smtClean="0">
                <a:solidFill>
                  <a:srgbClr val="FF0000"/>
                </a:solidFill>
              </a:rPr>
              <a:t> </a:t>
            </a:r>
            <a:r>
              <a:rPr lang="it-IT" sz="8400" dirty="0" err="1" smtClean="0">
                <a:solidFill>
                  <a:srgbClr val="FF0000"/>
                </a:solidFill>
              </a:rPr>
              <a:t>fragment</a:t>
            </a:r>
            <a:r>
              <a:rPr lang="it-IT" sz="8400" dirty="0" smtClean="0">
                <a:solidFill>
                  <a:srgbClr val="FF0000"/>
                </a:solidFill>
              </a:rPr>
              <a:t> </a:t>
            </a:r>
            <a:r>
              <a:rPr lang="it-IT" sz="8400" dirty="0" err="1" smtClean="0"/>
              <a:t>of</a:t>
            </a:r>
            <a:r>
              <a:rPr lang="it-IT" sz="8400" dirty="0" smtClean="0"/>
              <a:t> S</a:t>
            </a:r>
            <a:r>
              <a:rPr lang="it-IT" sz="6400" dirty="0" smtClean="0"/>
              <a:t>TRAND</a:t>
            </a:r>
            <a:r>
              <a:rPr lang="it-IT" sz="8400" dirty="0" smtClean="0">
                <a:solidFill>
                  <a:srgbClr val="FF0000"/>
                </a:solidFill>
              </a:rPr>
              <a:t> </a:t>
            </a:r>
            <a:r>
              <a:rPr lang="it-IT" sz="8400" dirty="0" err="1" smtClean="0">
                <a:solidFill>
                  <a:srgbClr val="FF0000"/>
                </a:solidFill>
              </a:rPr>
              <a:t>semantically</a:t>
            </a:r>
            <a:r>
              <a:rPr lang="it-IT" sz="8400" dirty="0" smtClean="0">
                <a:solidFill>
                  <a:srgbClr val="FF0000"/>
                </a:solidFill>
              </a:rPr>
              <a:t> </a:t>
            </a:r>
            <a:r>
              <a:rPr lang="it-IT" sz="8400" dirty="0" err="1" smtClean="0">
                <a:solidFill>
                  <a:srgbClr val="FF0000"/>
                </a:solidFill>
              </a:rPr>
              <a:t>defined</a:t>
            </a:r>
            <a:r>
              <a:rPr lang="it-IT" sz="8400" dirty="0" smtClean="0"/>
              <a:t> </a:t>
            </a:r>
            <a:r>
              <a:rPr lang="it-IT" sz="8400" dirty="0" err="1" smtClean="0"/>
              <a:t>by</a:t>
            </a:r>
            <a:r>
              <a:rPr lang="it-IT" sz="8400" dirty="0" smtClean="0"/>
              <a:t> </a:t>
            </a:r>
            <a:r>
              <a:rPr lang="it-IT" sz="8400" dirty="0" err="1" smtClean="0"/>
              <a:t>using</a:t>
            </a:r>
            <a:r>
              <a:rPr lang="it-IT" sz="8400" dirty="0" smtClean="0"/>
              <a:t> the </a:t>
            </a:r>
            <a:r>
              <a:rPr lang="it-IT" sz="8400" dirty="0" err="1" smtClean="0"/>
              <a:t>notion</a:t>
            </a:r>
            <a:r>
              <a:rPr lang="it-IT" sz="8400" dirty="0" smtClean="0"/>
              <a:t> </a:t>
            </a:r>
            <a:r>
              <a:rPr lang="it-IT" sz="8400" dirty="0" err="1" smtClean="0"/>
              <a:t>of</a:t>
            </a:r>
            <a:r>
              <a:rPr lang="it-IT" sz="8400" dirty="0" smtClean="0"/>
              <a:t> </a:t>
            </a:r>
            <a:r>
              <a:rPr lang="it-IT" sz="8400" dirty="0" err="1" smtClean="0">
                <a:solidFill>
                  <a:srgbClr val="008000"/>
                </a:solidFill>
              </a:rPr>
              <a:t>satisfiability-preseving</a:t>
            </a:r>
            <a:r>
              <a:rPr lang="it-IT" sz="8400" dirty="0" smtClean="0">
                <a:solidFill>
                  <a:srgbClr val="008000"/>
                </a:solidFill>
              </a:rPr>
              <a:t> </a:t>
            </a:r>
            <a:r>
              <a:rPr lang="it-IT" sz="8400" dirty="0" err="1" smtClean="0">
                <a:solidFill>
                  <a:srgbClr val="008000"/>
                </a:solidFill>
              </a:rPr>
              <a:t>embeddings</a:t>
            </a:r>
            <a:endParaRPr lang="it-IT" sz="8400" dirty="0" smtClean="0">
              <a:solidFill>
                <a:srgbClr val="008000"/>
              </a:solidFill>
            </a:endParaRPr>
          </a:p>
          <a:p>
            <a:pPr lvl="1"/>
            <a:endParaRPr lang="it-IT" sz="14400" dirty="0" smtClean="0"/>
          </a:p>
          <a:p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Intuition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46591"/>
            <a:ext cx="8229600" cy="2492009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sz="2595" dirty="0" err="1" smtClean="0"/>
              <a:t>For</a:t>
            </a:r>
            <a:r>
              <a:rPr lang="it-IT" sz="2595" dirty="0" smtClean="0"/>
              <a:t> </a:t>
            </a:r>
            <a:r>
              <a:rPr lang="it-IT" sz="2595" dirty="0" err="1" smtClean="0"/>
              <a:t>two</a:t>
            </a:r>
            <a:r>
              <a:rPr lang="it-IT" sz="2595" dirty="0" smtClean="0"/>
              <a:t> </a:t>
            </a:r>
            <a:r>
              <a:rPr lang="it-IT" sz="2595" dirty="0" err="1" smtClean="0"/>
              <a:t>structure</a:t>
            </a:r>
            <a:r>
              <a:rPr lang="it-IT" sz="2595" dirty="0" smtClean="0"/>
              <a:t> </a:t>
            </a:r>
            <a:r>
              <a:rPr lang="it-IT" sz="2595" dirty="0" err="1" smtClean="0">
                <a:solidFill>
                  <a:srgbClr val="0000FF"/>
                </a:solidFill>
              </a:rPr>
              <a:t>T</a:t>
            </a:r>
            <a:r>
              <a:rPr lang="it-IT" sz="2595" dirty="0" smtClean="0"/>
              <a:t>, </a:t>
            </a:r>
            <a:r>
              <a:rPr lang="it-IT" sz="2595" dirty="0" err="1" smtClean="0">
                <a:solidFill>
                  <a:srgbClr val="0000FF"/>
                </a:solidFill>
              </a:rPr>
              <a:t>S</a:t>
            </a:r>
            <a:r>
              <a:rPr lang="it-IT" sz="2595" dirty="0" smtClean="0"/>
              <a:t> (</a:t>
            </a:r>
            <a:r>
              <a:rPr lang="it-IT" sz="2595" dirty="0" err="1" smtClean="0"/>
              <a:t>with</a:t>
            </a:r>
            <a:r>
              <a:rPr lang="it-IT" sz="2595" dirty="0" smtClean="0"/>
              <a:t> no data)</a:t>
            </a:r>
          </a:p>
          <a:p>
            <a:pPr>
              <a:buNone/>
            </a:pPr>
            <a:endParaRPr lang="it-IT" sz="1297" dirty="0" smtClean="0"/>
          </a:p>
          <a:p>
            <a:pPr>
              <a:buNone/>
            </a:pPr>
            <a:r>
              <a:rPr lang="it-IT" sz="2595" dirty="0" smtClean="0"/>
              <a:t>    </a:t>
            </a:r>
            <a:r>
              <a:rPr lang="it-IT" sz="2595" dirty="0" err="1" smtClean="0">
                <a:solidFill>
                  <a:srgbClr val="0000FF"/>
                </a:solidFill>
              </a:rPr>
              <a:t>S</a:t>
            </a:r>
            <a:r>
              <a:rPr lang="it-IT" sz="2595" dirty="0" smtClean="0">
                <a:solidFill>
                  <a:srgbClr val="0000FF"/>
                </a:solidFill>
              </a:rPr>
              <a:t> </a:t>
            </a:r>
            <a:r>
              <a:rPr lang="it-IT" sz="2595" u="sng" dirty="0" err="1" smtClean="0"/>
              <a:t>satisfiability-preservingly</a:t>
            </a:r>
            <a:r>
              <a:rPr lang="it-IT" sz="2595" u="sng" dirty="0" smtClean="0"/>
              <a:t> </a:t>
            </a:r>
            <a:r>
              <a:rPr lang="it-IT" sz="2595" u="sng" dirty="0" err="1" smtClean="0"/>
              <a:t>embeds</a:t>
            </a:r>
            <a:r>
              <a:rPr lang="it-IT" sz="2595" u="sng" dirty="0" smtClean="0"/>
              <a:t> </a:t>
            </a:r>
            <a:r>
              <a:rPr lang="it-IT" sz="2595" u="sng" dirty="0" err="1" smtClean="0"/>
              <a:t>into</a:t>
            </a:r>
            <a:r>
              <a:rPr lang="it-IT" sz="2595" u="sng" dirty="0" smtClean="0"/>
              <a:t> </a:t>
            </a:r>
            <a:r>
              <a:rPr lang="it-IT" sz="2595" dirty="0" err="1" smtClean="0">
                <a:solidFill>
                  <a:srgbClr val="0000FF"/>
                </a:solidFill>
              </a:rPr>
              <a:t>T</a:t>
            </a:r>
            <a:r>
              <a:rPr lang="it-IT" sz="2595" dirty="0" smtClean="0">
                <a:solidFill>
                  <a:srgbClr val="0000FF"/>
                </a:solidFill>
              </a:rPr>
              <a:t> </a:t>
            </a:r>
            <a:r>
              <a:rPr lang="it-IT" sz="2595" dirty="0" err="1" smtClean="0"/>
              <a:t>w.r.t.</a:t>
            </a:r>
            <a:r>
              <a:rPr lang="it-IT" sz="2595" dirty="0" smtClean="0"/>
              <a:t> </a:t>
            </a:r>
            <a:r>
              <a:rPr lang="it-IT" sz="2595" dirty="0" smtClean="0">
                <a:solidFill>
                  <a:srgbClr val="FF0000"/>
                </a:solidFill>
                <a:latin typeface="Courier"/>
                <a:cs typeface="Courier"/>
              </a:rPr>
              <a:t>ψ</a:t>
            </a:r>
            <a:r>
              <a:rPr lang="it-IT" sz="2595" dirty="0" smtClean="0"/>
              <a:t> </a:t>
            </a:r>
          </a:p>
          <a:p>
            <a:pPr>
              <a:buNone/>
            </a:pPr>
            <a:endParaRPr lang="it-IT" sz="1297" dirty="0" smtClean="0"/>
          </a:p>
          <a:p>
            <a:pPr>
              <a:buNone/>
            </a:pPr>
            <a:r>
              <a:rPr lang="it-IT" sz="2595" dirty="0" smtClean="0"/>
              <a:t>if there is an embeddings of the nodes of </a:t>
            </a:r>
            <a:r>
              <a:rPr lang="it-IT" sz="2595" dirty="0" smtClean="0">
                <a:solidFill>
                  <a:srgbClr val="0000FF"/>
                </a:solidFill>
              </a:rPr>
              <a:t>S </a:t>
            </a:r>
            <a:r>
              <a:rPr lang="it-IT" sz="2595" dirty="0" smtClean="0"/>
              <a:t>in </a:t>
            </a:r>
            <a:r>
              <a:rPr lang="it-IT" sz="2595" dirty="0" smtClean="0">
                <a:solidFill>
                  <a:srgbClr val="0000FF"/>
                </a:solidFill>
              </a:rPr>
              <a:t>T </a:t>
            </a:r>
            <a:r>
              <a:rPr lang="it-IT" sz="2595" dirty="0" smtClean="0"/>
              <a:t>such </a:t>
            </a:r>
            <a:r>
              <a:rPr lang="it-IT" sz="2595" dirty="0" err="1" smtClean="0"/>
              <a:t>that</a:t>
            </a:r>
            <a:r>
              <a:rPr lang="it-IT" sz="2595" dirty="0" smtClean="0"/>
              <a:t> </a:t>
            </a:r>
          </a:p>
          <a:p>
            <a:pPr>
              <a:buNone/>
            </a:pPr>
            <a:endParaRPr lang="it-IT" sz="1514" i="1" dirty="0" smtClean="0"/>
          </a:p>
          <a:p>
            <a:pPr algn="ctr">
              <a:buNone/>
            </a:pPr>
            <a:r>
              <a:rPr lang="it-IT" sz="2595" i="1" dirty="0" smtClean="0"/>
              <a:t>no mutter how the data-logic constraints are </a:t>
            </a:r>
            <a:r>
              <a:rPr lang="it-IT" sz="2595" i="1" dirty="0" err="1" smtClean="0"/>
              <a:t>interpreted</a:t>
            </a:r>
            <a:r>
              <a:rPr lang="it-IT" sz="2595" dirty="0" smtClean="0"/>
              <a:t> </a:t>
            </a:r>
          </a:p>
          <a:p>
            <a:pPr>
              <a:buNone/>
            </a:pPr>
            <a:endParaRPr lang="it-IT" sz="1514" dirty="0" smtClean="0"/>
          </a:p>
          <a:p>
            <a:pPr>
              <a:buNone/>
            </a:pPr>
            <a:r>
              <a:rPr lang="it-IT" sz="2595" dirty="0" smtClean="0"/>
              <a:t>if </a:t>
            </a:r>
            <a:r>
              <a:rPr lang="it-IT" sz="2595" dirty="0" smtClean="0">
                <a:solidFill>
                  <a:srgbClr val="0000FF"/>
                </a:solidFill>
              </a:rPr>
              <a:t>T </a:t>
            </a:r>
            <a:r>
              <a:rPr lang="it-IT" sz="2595" dirty="0" smtClean="0"/>
              <a:t>satisfies </a:t>
            </a:r>
            <a:r>
              <a:rPr lang="it-IT" sz="2595" dirty="0" smtClean="0">
                <a:solidFill>
                  <a:srgbClr val="FF0000"/>
                </a:solidFill>
                <a:latin typeface="Courier"/>
                <a:cs typeface="Courier"/>
              </a:rPr>
              <a:t>ψ</a:t>
            </a:r>
            <a:r>
              <a:rPr lang="it-IT" sz="2595" dirty="0" smtClean="0"/>
              <a:t>then also </a:t>
            </a:r>
            <a:r>
              <a:rPr lang="it-IT" sz="2595" dirty="0" smtClean="0">
                <a:solidFill>
                  <a:srgbClr val="0000FF"/>
                </a:solidFill>
              </a:rPr>
              <a:t>S </a:t>
            </a:r>
            <a:r>
              <a:rPr lang="it-IT" sz="2595" dirty="0" smtClean="0"/>
              <a:t>satisfies </a:t>
            </a:r>
            <a:r>
              <a:rPr lang="it-IT" sz="2595" dirty="0" smtClean="0">
                <a:solidFill>
                  <a:srgbClr val="FF0000"/>
                </a:solidFill>
                <a:latin typeface="Courier"/>
                <a:cs typeface="Courier"/>
              </a:rPr>
              <a:t>ψ</a:t>
            </a:r>
            <a:r>
              <a:rPr lang="it-IT" sz="2595" dirty="0" smtClean="0"/>
              <a:t>by inhering the data-values</a:t>
            </a:r>
            <a:r>
              <a:rPr lang="it-IT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it-IT" dirty="0"/>
          </a:p>
        </p:txBody>
      </p:sp>
      <p:sp>
        <p:nvSpPr>
          <p:cNvPr id="4" name="Elaborazione alternativa 3"/>
          <p:cNvSpPr/>
          <p:nvPr/>
        </p:nvSpPr>
        <p:spPr>
          <a:xfrm>
            <a:off x="2286000" y="4572000"/>
            <a:ext cx="3352800" cy="1752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 err="1" smtClean="0">
                <a:solidFill>
                  <a:srgbClr val="0000FF"/>
                </a:solidFill>
              </a:rPr>
              <a:t>T</a:t>
            </a:r>
            <a:endParaRPr lang="it-IT" sz="4400" dirty="0" smtClean="0">
              <a:solidFill>
                <a:srgbClr val="0000FF"/>
              </a:solidFill>
            </a:endParaRP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</p:txBody>
      </p:sp>
      <p:sp>
        <p:nvSpPr>
          <p:cNvPr id="5" name="Elaborazione alternativa 4"/>
          <p:cNvSpPr/>
          <p:nvPr/>
        </p:nvSpPr>
        <p:spPr>
          <a:xfrm>
            <a:off x="3429000" y="5026152"/>
            <a:ext cx="1219200" cy="841248"/>
          </a:xfrm>
          <a:prstGeom prst="flowChartAlternateProcess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 smtClean="0">
                <a:solidFill>
                  <a:srgbClr val="0000FF"/>
                </a:solidFill>
              </a:rPr>
              <a:t>S</a:t>
            </a:r>
            <a:endParaRPr lang="it-IT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Intuition</a:t>
            </a:r>
            <a:r>
              <a:rPr lang="it-IT" dirty="0" smtClean="0"/>
              <a:t> (</a:t>
            </a:r>
            <a:r>
              <a:rPr lang="it-IT" sz="5400" dirty="0" err="1" smtClean="0"/>
              <a:t>S</a:t>
            </a:r>
            <a:r>
              <a:rPr lang="it-IT" sz="4400" dirty="0" err="1" smtClean="0"/>
              <a:t>TRAND</a:t>
            </a:r>
            <a:r>
              <a:rPr lang="it-IT" sz="5400" i="1" baseline="-25000" dirty="0" err="1" smtClean="0"/>
              <a:t>dec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57200" y="1828800"/>
            <a:ext cx="8229600" cy="4343400"/>
          </a:xfrm>
          <a:prstGeom prst="rect">
            <a:avLst/>
          </a:prstGeom>
          <a:noFill/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/>
            </a:pPr>
            <a:r>
              <a:rPr kumimoji="0" lang="it-IT" sz="259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Checking</a:t>
            </a:r>
            <a:r>
              <a:rPr kumimoji="0" lang="it-IT" sz="25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it-IT" sz="2595" dirty="0" smtClean="0">
                <a:latin typeface="Calibri"/>
                <a:cs typeface="Calibri"/>
              </a:rPr>
              <a:t>the</a:t>
            </a:r>
            <a:r>
              <a:rPr kumimoji="0" lang="it-IT" sz="25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59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satisfiability</a:t>
            </a:r>
            <a:endParaRPr lang="it-IT" sz="2595" dirty="0" smtClean="0">
              <a:latin typeface="Calibri"/>
              <a:cs typeface="Calibri"/>
            </a:endParaRPr>
          </a:p>
          <a:p>
            <a:pPr marL="896112" lvl="1" indent="-320040" defTabSz="914400">
              <a:buClr>
                <a:schemeClr val="accent1"/>
              </a:buClr>
              <a:buSzPct val="80000"/>
              <a:buFont typeface="Arial"/>
              <a:buChar char="•"/>
              <a:defRPr/>
            </a:pPr>
            <a:r>
              <a:rPr kumimoji="0" lang="it-IT" sz="25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59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we</a:t>
            </a:r>
            <a:r>
              <a:rPr kumimoji="0" lang="it-IT" sz="2595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59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ignore</a:t>
            </a:r>
            <a:r>
              <a:rPr kumimoji="0" lang="it-IT" sz="25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5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lang="it-IT" sz="25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and </a:t>
            </a:r>
          </a:p>
          <a:p>
            <a:pPr marL="896112" lvl="1" indent="-320040" defTabSz="914400">
              <a:buClr>
                <a:schemeClr val="accent1"/>
              </a:buClr>
              <a:buSzPct val="80000"/>
              <a:buFont typeface="Arial"/>
              <a:buChar char="•"/>
              <a:defRPr/>
            </a:pPr>
            <a:r>
              <a:rPr kumimoji="0" lang="it-IT" sz="259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check</a:t>
            </a:r>
            <a:r>
              <a:rPr kumimoji="0" lang="it-IT" sz="25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595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only</a:t>
            </a:r>
            <a:r>
              <a:rPr kumimoji="0" lang="it-IT" sz="259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5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endParaRPr kumimoji="0" lang="it-IT" sz="2595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endParaRPr lang="it-IT" dirty="0" smtClean="0">
              <a:latin typeface="Calibri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/>
            </a:pPr>
            <a:r>
              <a:rPr kumimoji="0" lang="it-IT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Satisfiability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is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done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only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on the </a:t>
            </a:r>
            <a:r>
              <a:rPr kumimoji="0" lang="it-IT" sz="26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minimal</a:t>
            </a:r>
            <a:r>
              <a:rPr kumimoji="0" lang="it-IT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models</a:t>
            </a:r>
            <a:endParaRPr kumimoji="0" lang="it-IT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/>
            </a:pPr>
            <a:endParaRPr kumimoji="0" lang="it-IT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/>
            </a:pPr>
            <a:r>
              <a:rPr lang="it-IT" sz="2595" dirty="0" err="1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lang="it-IT" sz="2000" dirty="0" err="1" smtClean="0">
                <a:solidFill>
                  <a:srgbClr val="FF0000"/>
                </a:solidFill>
                <a:latin typeface="Calibri"/>
                <a:cs typeface="Calibri"/>
              </a:rPr>
              <a:t>TRAND</a:t>
            </a:r>
            <a:r>
              <a:rPr lang="it-IT" sz="2595" i="1" baseline="-25000" dirty="0" err="1" smtClean="0">
                <a:solidFill>
                  <a:srgbClr val="FF0000"/>
                </a:solidFill>
                <a:latin typeface="Calibri"/>
                <a:cs typeface="Calibri"/>
              </a:rPr>
              <a:t>dec</a:t>
            </a:r>
            <a:r>
              <a:rPr lang="it-IT" sz="2595" dirty="0" smtClean="0">
                <a:latin typeface="Calibri"/>
                <a:cs typeface="Calibri"/>
              </a:rPr>
              <a:t> </a:t>
            </a:r>
            <a:r>
              <a:rPr lang="it-IT" sz="2595" dirty="0" err="1" smtClean="0">
                <a:latin typeface="Calibri"/>
                <a:cs typeface="Calibri"/>
              </a:rPr>
              <a:t>is</a:t>
            </a:r>
            <a:r>
              <a:rPr lang="it-IT" sz="2595" dirty="0" smtClean="0">
                <a:latin typeface="Calibri"/>
                <a:cs typeface="Calibri"/>
              </a:rPr>
              <a:t> the </a:t>
            </a:r>
            <a:r>
              <a:rPr lang="it-IT" sz="2595" dirty="0" err="1" smtClean="0">
                <a:latin typeface="Calibri"/>
                <a:cs typeface="Calibri"/>
              </a:rPr>
              <a:t>class</a:t>
            </a:r>
            <a:r>
              <a:rPr lang="it-IT" sz="2595" dirty="0" smtClean="0">
                <a:latin typeface="Calibri"/>
                <a:cs typeface="Calibri"/>
              </a:rPr>
              <a:t> </a:t>
            </a:r>
            <a:r>
              <a:rPr lang="it-IT" sz="2595" dirty="0" err="1" smtClean="0">
                <a:latin typeface="Calibri"/>
                <a:cs typeface="Calibri"/>
              </a:rPr>
              <a:t>of</a:t>
            </a:r>
            <a:r>
              <a:rPr lang="it-IT" sz="2595" dirty="0" smtClean="0">
                <a:latin typeface="Calibri"/>
                <a:cs typeface="Calibri"/>
              </a:rPr>
              <a:t> the </a:t>
            </a:r>
            <a:r>
              <a:rPr lang="it-IT" sz="2595" dirty="0" err="1" smtClean="0">
                <a:latin typeface="Calibri"/>
                <a:cs typeface="Calibri"/>
              </a:rPr>
              <a:t>formulas</a:t>
            </a:r>
            <a:r>
              <a:rPr lang="it-IT" sz="2595" dirty="0" smtClean="0">
                <a:latin typeface="Calibri"/>
                <a:cs typeface="Calibri"/>
              </a:rPr>
              <a:t> </a:t>
            </a:r>
            <a:r>
              <a:rPr lang="it-IT" sz="2595" dirty="0" err="1" smtClean="0">
                <a:latin typeface="Calibri"/>
                <a:cs typeface="Calibri"/>
              </a:rPr>
              <a:t>that</a:t>
            </a:r>
            <a:r>
              <a:rPr lang="it-IT" sz="2595" dirty="0" smtClean="0">
                <a:latin typeface="Calibri"/>
                <a:cs typeface="Calibri"/>
              </a:rPr>
              <a:t> </a:t>
            </a:r>
            <a:r>
              <a:rPr lang="it-IT" sz="2595" dirty="0" err="1" smtClean="0">
                <a:latin typeface="Calibri"/>
                <a:cs typeface="Calibri"/>
              </a:rPr>
              <a:t>has</a:t>
            </a:r>
            <a:r>
              <a:rPr lang="it-IT" sz="2595" dirty="0" smtClean="0">
                <a:latin typeface="Calibri"/>
                <a:cs typeface="Calibri"/>
              </a:rPr>
              <a:t> a finite set </a:t>
            </a:r>
            <a:r>
              <a:rPr lang="it-IT" sz="2595" dirty="0" err="1" smtClean="0">
                <a:latin typeface="Calibri"/>
                <a:cs typeface="Calibri"/>
              </a:rPr>
              <a:t>of</a:t>
            </a:r>
            <a:r>
              <a:rPr lang="it-IT" sz="2595" dirty="0" smtClean="0">
                <a:latin typeface="Calibri"/>
                <a:cs typeface="Calibri"/>
              </a:rPr>
              <a:t> minimal </a:t>
            </a:r>
            <a:r>
              <a:rPr lang="it-IT" sz="2595" dirty="0" err="1" smtClean="0">
                <a:latin typeface="Calibri"/>
                <a:cs typeface="Calibri"/>
              </a:rPr>
              <a:t>models</a:t>
            </a:r>
            <a:endParaRPr lang="it-IT" sz="2595" dirty="0" smtClean="0">
              <a:latin typeface="Calibri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/>
            </a:pPr>
            <a:endParaRPr lang="it-IT" sz="2595" dirty="0" smtClean="0">
              <a:latin typeface="Calibri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Char char="•"/>
              <a:tabLst/>
              <a:defRPr/>
            </a:pPr>
            <a:r>
              <a:rPr lang="it-IT" sz="2595" dirty="0" err="1" smtClean="0">
                <a:latin typeface="Calibri"/>
                <a:cs typeface="Calibri"/>
              </a:rPr>
              <a:t>Satisfiability</a:t>
            </a:r>
            <a:r>
              <a:rPr lang="it-IT" sz="2595" dirty="0" smtClean="0">
                <a:latin typeface="Calibri"/>
                <a:cs typeface="Calibri"/>
              </a:rPr>
              <a:t> </a:t>
            </a:r>
            <a:r>
              <a:rPr lang="it-IT" sz="2595" dirty="0" err="1" smtClean="0">
                <a:latin typeface="Calibri"/>
                <a:cs typeface="Calibri"/>
              </a:rPr>
              <a:t>reduces</a:t>
            </a:r>
            <a:r>
              <a:rPr lang="it-IT" sz="2595" dirty="0" smtClean="0">
                <a:latin typeface="Calibri"/>
                <a:cs typeface="Calibri"/>
              </a:rPr>
              <a:t> </a:t>
            </a:r>
            <a:r>
              <a:rPr lang="it-IT" sz="2595" dirty="0" err="1" smtClean="0">
                <a:latin typeface="Calibri"/>
                <a:cs typeface="Calibri"/>
              </a:rPr>
              <a:t>to</a:t>
            </a:r>
            <a:r>
              <a:rPr lang="it-IT" sz="2595" dirty="0" smtClean="0">
                <a:latin typeface="Calibri"/>
                <a:cs typeface="Calibri"/>
              </a:rPr>
              <a:t> the </a:t>
            </a:r>
            <a:r>
              <a:rPr lang="it-IT" sz="2595" dirty="0" err="1" smtClean="0">
                <a:latin typeface="Calibri"/>
                <a:cs typeface="Calibri"/>
              </a:rPr>
              <a:t>satisfiability</a:t>
            </a:r>
            <a:r>
              <a:rPr lang="it-IT" sz="2595" dirty="0" smtClean="0">
                <a:latin typeface="Calibri"/>
                <a:cs typeface="Calibri"/>
              </a:rPr>
              <a:t> </a:t>
            </a:r>
            <a:r>
              <a:rPr lang="it-IT" sz="2595" dirty="0" err="1" smtClean="0">
                <a:latin typeface="Calibri"/>
                <a:cs typeface="Calibri"/>
              </a:rPr>
              <a:t>of</a:t>
            </a:r>
            <a:r>
              <a:rPr lang="it-IT" sz="2595" dirty="0" smtClean="0">
                <a:latin typeface="Calibri"/>
                <a:cs typeface="Calibri"/>
              </a:rPr>
              <a:t> the </a:t>
            </a:r>
            <a:r>
              <a:rPr lang="it-IT" sz="2595" dirty="0" err="1" smtClean="0">
                <a:latin typeface="Calibri"/>
                <a:cs typeface="Calibri"/>
              </a:rPr>
              <a:t>quantifier-free</a:t>
            </a:r>
            <a:r>
              <a:rPr lang="it-IT" sz="2595" dirty="0" smtClean="0">
                <a:latin typeface="Calibri"/>
                <a:cs typeface="Calibri"/>
              </a:rPr>
              <a:t> </a:t>
            </a:r>
            <a:r>
              <a:rPr lang="it-IT" sz="2595" dirty="0" err="1" smtClean="0">
                <a:latin typeface="Calibri"/>
                <a:cs typeface="Calibri"/>
              </a:rPr>
              <a:t>theory</a:t>
            </a:r>
            <a:r>
              <a:rPr lang="it-IT" sz="2595" dirty="0" smtClean="0">
                <a:latin typeface="Calibri"/>
                <a:cs typeface="Calibri"/>
              </a:rPr>
              <a:t> </a:t>
            </a:r>
            <a:r>
              <a:rPr lang="it-IT" sz="2595" dirty="0" err="1" smtClean="0">
                <a:latin typeface="Calibri"/>
                <a:cs typeface="Calibri"/>
              </a:rPr>
              <a:t>of</a:t>
            </a:r>
            <a:r>
              <a:rPr lang="it-IT" sz="2595" dirty="0" smtClean="0">
                <a:latin typeface="Calibri"/>
                <a:cs typeface="Calibri"/>
              </a:rPr>
              <a:t> the </a:t>
            </a:r>
            <a:r>
              <a:rPr lang="it-IT" sz="2595" dirty="0" err="1" smtClean="0">
                <a:latin typeface="Calibri"/>
                <a:cs typeface="Calibri"/>
              </a:rPr>
              <a:t>data-logic</a:t>
            </a:r>
            <a:endParaRPr lang="it-IT" sz="2595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Romoving</a:t>
            </a:r>
            <a:r>
              <a:rPr lang="it-IT" dirty="0" smtClean="0"/>
              <a:t> </a:t>
            </a:r>
            <a:r>
              <a:rPr lang="it-IT" dirty="0" err="1" smtClean="0"/>
              <a:t>existential</a:t>
            </a:r>
            <a:r>
              <a:rPr lang="it-IT" dirty="0" smtClean="0"/>
              <a:t> </a:t>
            </a:r>
            <a:r>
              <a:rPr lang="it-IT" dirty="0" err="1" smtClean="0"/>
              <a:t>quantifications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400" dirty="0" smtClean="0"/>
              <a:t>Let  </a:t>
            </a:r>
            <a:r>
              <a:rPr lang="it-IT" sz="2400" dirty="0" smtClean="0">
                <a:solidFill>
                  <a:srgbClr val="000000"/>
                </a:solidFill>
              </a:rPr>
              <a:t>ψ=</a:t>
            </a:r>
            <a:r>
              <a:rPr lang="it-IT" sz="2400" dirty="0" smtClean="0">
                <a:solidFill>
                  <a:srgbClr val="FF0000"/>
                </a:solidFill>
              </a:rPr>
              <a:t>∃</a:t>
            </a:r>
            <a:r>
              <a:rPr lang="it-IT" sz="2400" b="1" dirty="0" smtClean="0">
                <a:solidFill>
                  <a:srgbClr val="FF0000"/>
                </a:solidFill>
              </a:rPr>
              <a:t>x</a:t>
            </a:r>
            <a:r>
              <a:rPr lang="it-IT" sz="2400" baseline="-25000" dirty="0" smtClean="0">
                <a:solidFill>
                  <a:srgbClr val="FF0000"/>
                </a:solidFill>
              </a:rPr>
              <a:t>n</a:t>
            </a:r>
            <a:r>
              <a:rPr lang="it-IT" sz="2400" b="1" dirty="0" smtClean="0">
                <a:solidFill>
                  <a:srgbClr val="FF0000"/>
                </a:solidFill>
              </a:rPr>
              <a:t>.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smtClean="0"/>
              <a:t>∀</a:t>
            </a:r>
            <a:r>
              <a:rPr lang="it-IT" sz="2400" b="1" dirty="0" smtClean="0"/>
              <a:t>y</a:t>
            </a:r>
            <a:r>
              <a:rPr lang="it-IT" sz="2400" baseline="-25000" dirty="0" smtClean="0"/>
              <a:t>m</a:t>
            </a:r>
            <a:r>
              <a:rPr lang="it-IT" sz="2400" b="1" dirty="0" smtClean="0"/>
              <a:t>.</a:t>
            </a:r>
            <a:r>
              <a:rPr lang="it-IT" sz="2400" dirty="0" smtClean="0"/>
              <a:t> φ(</a:t>
            </a:r>
            <a:r>
              <a:rPr lang="it-IT" sz="2400" b="1" dirty="0" smtClean="0"/>
              <a:t>x</a:t>
            </a:r>
            <a:r>
              <a:rPr lang="it-IT" sz="2400" baseline="-25000" dirty="0" smtClean="0"/>
              <a:t>n</a:t>
            </a:r>
            <a:r>
              <a:rPr lang="it-IT" sz="2400" dirty="0" smtClean="0"/>
              <a:t>, </a:t>
            </a:r>
            <a:r>
              <a:rPr lang="it-IT" sz="2400" b="1" dirty="0" smtClean="0"/>
              <a:t>y</a:t>
            </a:r>
            <a:r>
              <a:rPr lang="it-IT" sz="2400" baseline="-25000" dirty="0" smtClean="0"/>
              <a:t>m</a:t>
            </a:r>
            <a:r>
              <a:rPr lang="it-IT" sz="2400" dirty="0" smtClean="0"/>
              <a:t>)  be a S</a:t>
            </a:r>
            <a:r>
              <a:rPr lang="it-IT" sz="1800" dirty="0" smtClean="0"/>
              <a:t>TRAND</a:t>
            </a:r>
            <a:r>
              <a:rPr lang="it-IT" sz="2400" dirty="0" smtClean="0"/>
              <a:t> formula over a recursively data-structure </a:t>
            </a:r>
            <a:r>
              <a:rPr lang="it-IT" sz="2400" dirty="0" smtClean="0">
                <a:latin typeface="Lucida Calligraphy"/>
                <a:cs typeface="Lucida Calligraphy"/>
              </a:rPr>
              <a:t>R</a:t>
            </a:r>
            <a:r>
              <a:rPr lang="it-IT" sz="2400" dirty="0" smtClean="0"/>
              <a:t> </a:t>
            </a:r>
          </a:p>
          <a:p>
            <a:pPr lvl="1"/>
            <a:endParaRPr lang="it-IT" sz="2000" dirty="0" smtClean="0"/>
          </a:p>
          <a:p>
            <a:pPr lvl="1"/>
            <a:r>
              <a:rPr lang="it-IT" sz="2400" dirty="0" err="1" smtClean="0"/>
              <a:t>define</a:t>
            </a:r>
            <a:r>
              <a:rPr lang="it-IT" sz="2400" dirty="0" smtClean="0"/>
              <a:t> a </a:t>
            </a:r>
            <a:r>
              <a:rPr lang="it-IT" sz="2400" dirty="0" err="1" smtClean="0"/>
              <a:t>new</a:t>
            </a:r>
            <a:r>
              <a:rPr lang="it-IT" sz="2400" dirty="0" smtClean="0"/>
              <a:t> </a:t>
            </a:r>
            <a:r>
              <a:rPr lang="it-IT" sz="2400" dirty="0" err="1" smtClean="0"/>
              <a:t>rec</a:t>
            </a:r>
            <a:r>
              <a:rPr lang="it-IT" sz="2400" dirty="0" smtClean="0"/>
              <a:t>. </a:t>
            </a:r>
            <a:r>
              <a:rPr lang="it-IT" sz="2400" dirty="0" err="1" smtClean="0"/>
              <a:t>data-structure</a:t>
            </a:r>
            <a:r>
              <a:rPr lang="it-IT" sz="2400" dirty="0" smtClean="0"/>
              <a:t> </a:t>
            </a:r>
            <a:r>
              <a:rPr lang="it-IT" sz="2400" dirty="0" smtClean="0">
                <a:latin typeface="Lucida Calligraphy"/>
                <a:cs typeface="Lucida Calligraphy"/>
              </a:rPr>
              <a:t>R</a:t>
            </a:r>
            <a:r>
              <a:rPr lang="it-IT" sz="2400" dirty="0" smtClean="0"/>
              <a:t>’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encoperates</a:t>
            </a:r>
            <a:r>
              <a:rPr lang="it-IT" sz="2400" dirty="0" smtClean="0"/>
              <a:t> the </a:t>
            </a:r>
            <a:r>
              <a:rPr lang="it-IT" sz="2400" dirty="0" err="1" smtClean="0"/>
              <a:t>existentally</a:t>
            </a:r>
            <a:r>
              <a:rPr lang="it-IT" sz="2400" dirty="0" smtClean="0"/>
              <a:t> </a:t>
            </a:r>
            <a:r>
              <a:rPr lang="it-IT" sz="2400" dirty="0" err="1" smtClean="0"/>
              <a:t>quantified</a:t>
            </a:r>
            <a:r>
              <a:rPr lang="it-IT" sz="2400" dirty="0" smtClean="0"/>
              <a:t> </a:t>
            </a:r>
            <a:r>
              <a:rPr lang="it-IT" sz="2400" dirty="0" err="1" smtClean="0"/>
              <a:t>variables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</a:t>
            </a:r>
            <a:r>
              <a:rPr lang="it-IT" sz="2400" b="1" dirty="0" err="1" smtClean="0">
                <a:solidFill>
                  <a:srgbClr val="FF0000"/>
                </a:solidFill>
              </a:rPr>
              <a:t>x</a:t>
            </a:r>
            <a:r>
              <a:rPr lang="it-IT" sz="2400" baseline="-25000" dirty="0" err="1" smtClean="0">
                <a:solidFill>
                  <a:srgbClr val="FF0000"/>
                </a:solidFill>
              </a:rPr>
              <a:t>n</a:t>
            </a:r>
            <a:r>
              <a:rPr lang="it-IT" sz="2400" baseline="-25000" dirty="0" smtClean="0">
                <a:solidFill>
                  <a:srgbClr val="FF0000"/>
                </a:solidFill>
              </a:rPr>
              <a:t> </a:t>
            </a:r>
            <a:r>
              <a:rPr lang="it-IT" sz="2400" dirty="0" err="1" smtClean="0"/>
              <a:t>as</a:t>
            </a:r>
            <a:r>
              <a:rPr lang="it-IT" sz="2400" dirty="0" smtClean="0"/>
              <a:t> </a:t>
            </a:r>
            <a:r>
              <a:rPr lang="it-IT" sz="2400" dirty="0" err="1" smtClean="0"/>
              <a:t>pointers</a:t>
            </a:r>
            <a:r>
              <a:rPr lang="it-IT" sz="2400" dirty="0" smtClean="0"/>
              <a:t> in </a:t>
            </a:r>
            <a:r>
              <a:rPr lang="it-IT" sz="2400" dirty="0" smtClean="0">
                <a:latin typeface="Lucida Calligraphy"/>
                <a:cs typeface="Lucida Calligraphy"/>
              </a:rPr>
              <a:t>R</a:t>
            </a:r>
            <a:r>
              <a:rPr lang="it-IT" sz="2400" dirty="0" smtClean="0"/>
              <a:t>’ (</a:t>
            </a:r>
            <a:r>
              <a:rPr lang="it-IT" sz="2400" dirty="0" err="1" smtClean="0"/>
              <a:t>unary</a:t>
            </a:r>
            <a:r>
              <a:rPr lang="it-IT" sz="2400" dirty="0" smtClean="0"/>
              <a:t> predicate </a:t>
            </a:r>
            <a:r>
              <a:rPr lang="it-IT" sz="2400" i="1" dirty="0" smtClean="0"/>
              <a:t>Val</a:t>
            </a:r>
            <a:r>
              <a:rPr lang="it-IT" sz="2400" i="1" baseline="-25000" dirty="0" smtClean="0"/>
              <a:t>i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the </a:t>
            </a:r>
            <a:r>
              <a:rPr lang="it-IT" sz="2400" dirty="0" err="1" smtClean="0"/>
              <a:t>var</a:t>
            </a:r>
            <a:r>
              <a:rPr lang="it-IT" sz="2400" dirty="0" smtClean="0"/>
              <a:t> </a:t>
            </a:r>
            <a:r>
              <a:rPr lang="it-IT" sz="2400" dirty="0" smtClean="0">
                <a:solidFill>
                  <a:srgbClr val="FF0000"/>
                </a:solidFill>
              </a:rPr>
              <a:t>x</a:t>
            </a:r>
            <a:r>
              <a:rPr lang="it-IT" sz="2400" baseline="-25000" dirty="0" smtClean="0">
                <a:solidFill>
                  <a:srgbClr val="FF0000"/>
                </a:solidFill>
              </a:rPr>
              <a:t>i </a:t>
            </a:r>
            <a:r>
              <a:rPr lang="it-IT" sz="2400" dirty="0" smtClean="0"/>
              <a:t>)</a:t>
            </a:r>
          </a:p>
          <a:p>
            <a:pPr lvl="1"/>
            <a:endParaRPr lang="it-IT" sz="2400" dirty="0" smtClean="0"/>
          </a:p>
          <a:p>
            <a:pPr lvl="1"/>
            <a:r>
              <a:rPr lang="it-IT" sz="2400" dirty="0" err="1" smtClean="0"/>
              <a:t>define</a:t>
            </a:r>
            <a:r>
              <a:rPr lang="it-IT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</a:p>
          <a:p>
            <a:pPr lvl="1">
              <a:buNone/>
            </a:pPr>
            <a:r>
              <a:rPr lang="it-IT" sz="2400" dirty="0" smtClean="0">
                <a:solidFill>
                  <a:srgbClr val="FF0000"/>
                </a:solidFill>
                <a:latin typeface="Courier"/>
                <a:cs typeface="Courier"/>
              </a:rPr>
              <a:t>      </a:t>
            </a:r>
            <a:r>
              <a:rPr lang="it-IT" sz="2400" dirty="0" smtClean="0">
                <a:solidFill>
                  <a:srgbClr val="FF0000"/>
                </a:solidFill>
              </a:rPr>
              <a:t>ψ’</a:t>
            </a:r>
            <a:r>
              <a:rPr lang="it-IT" sz="2400" dirty="0" smtClean="0">
                <a:solidFill>
                  <a:srgbClr val="FF0000"/>
                </a:solidFill>
                <a:latin typeface="Courier"/>
                <a:cs typeface="Courier"/>
              </a:rPr>
              <a:t>= </a:t>
            </a:r>
            <a:r>
              <a:rPr lang="it-IT" sz="2400" dirty="0" smtClean="0">
                <a:solidFill>
                  <a:srgbClr val="FF0000"/>
                </a:solidFill>
              </a:rPr>
              <a:t>∀</a:t>
            </a:r>
            <a:r>
              <a:rPr lang="it-IT" sz="2400" b="1" dirty="0" smtClean="0">
                <a:solidFill>
                  <a:srgbClr val="FF0000"/>
                </a:solidFill>
              </a:rPr>
              <a:t>x</a:t>
            </a:r>
            <a:r>
              <a:rPr lang="it-IT" sz="2400" baseline="-25000" dirty="0" smtClean="0">
                <a:solidFill>
                  <a:srgbClr val="FF0000"/>
                </a:solidFill>
              </a:rPr>
              <a:t>n</a:t>
            </a:r>
            <a:r>
              <a:rPr lang="it-IT" sz="2400" dirty="0" smtClean="0"/>
              <a:t>∀</a:t>
            </a:r>
            <a:r>
              <a:rPr lang="it-IT" sz="2400" b="1" dirty="0" smtClean="0"/>
              <a:t>y</a:t>
            </a:r>
            <a:r>
              <a:rPr lang="it-IT" sz="2400" baseline="-25000" dirty="0" smtClean="0"/>
              <a:t>m</a:t>
            </a:r>
            <a:r>
              <a:rPr lang="it-IT" sz="2400" dirty="0" smtClean="0"/>
              <a:t>.</a:t>
            </a:r>
            <a:r>
              <a:rPr lang="it-IT" sz="2400" dirty="0" smtClean="0">
                <a:solidFill>
                  <a:srgbClr val="FF0000"/>
                </a:solidFill>
              </a:rPr>
              <a:t> ((</a:t>
            </a:r>
            <a:r>
              <a:rPr lang="it-IT" sz="24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it-IT" sz="2400" baseline="-25000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i=1,…,n </a:t>
            </a:r>
            <a:r>
              <a:rPr lang="it-IT" sz="2400" dirty="0" smtClean="0">
                <a:solidFill>
                  <a:srgbClr val="FF0000"/>
                </a:solidFill>
              </a:rPr>
              <a:t>Val</a:t>
            </a:r>
            <a:r>
              <a:rPr lang="it-IT" sz="2400" baseline="-25000" dirty="0" smtClean="0">
                <a:solidFill>
                  <a:srgbClr val="FF0000"/>
                </a:solidFill>
              </a:rPr>
              <a:t>i</a:t>
            </a:r>
            <a:r>
              <a:rPr lang="it-IT" sz="2400" dirty="0" smtClean="0">
                <a:solidFill>
                  <a:srgbClr val="FF0000"/>
                </a:solidFill>
              </a:rPr>
              <a:t>(x</a:t>
            </a:r>
            <a:r>
              <a:rPr lang="it-IT" sz="2400" baseline="-25000" dirty="0" smtClean="0">
                <a:solidFill>
                  <a:srgbClr val="FF0000"/>
                </a:solidFill>
              </a:rPr>
              <a:t>i</a:t>
            </a:r>
            <a:r>
              <a:rPr lang="it-IT" sz="2400" dirty="0" smtClean="0">
                <a:solidFill>
                  <a:srgbClr val="FF0000"/>
                </a:solidFill>
              </a:rPr>
              <a:t>)) =&gt; </a:t>
            </a:r>
            <a:r>
              <a:rPr lang="it-IT" sz="2400" dirty="0" smtClean="0"/>
              <a:t>φ</a:t>
            </a:r>
            <a:r>
              <a:rPr lang="it-IT" sz="2400" dirty="0" smtClean="0">
                <a:solidFill>
                  <a:srgbClr val="000000"/>
                </a:solidFill>
              </a:rPr>
              <a:t>(</a:t>
            </a:r>
            <a:r>
              <a:rPr lang="it-IT" sz="2400" b="1" dirty="0" smtClean="0">
                <a:solidFill>
                  <a:srgbClr val="000000"/>
                </a:solidFill>
              </a:rPr>
              <a:t>x</a:t>
            </a:r>
            <a:r>
              <a:rPr lang="it-IT" sz="2400" baseline="-25000" dirty="0" smtClean="0">
                <a:solidFill>
                  <a:srgbClr val="000000"/>
                </a:solidFill>
              </a:rPr>
              <a:t>n</a:t>
            </a:r>
            <a:r>
              <a:rPr lang="it-IT" sz="2400" dirty="0" smtClean="0">
                <a:solidFill>
                  <a:srgbClr val="000000"/>
                </a:solidFill>
              </a:rPr>
              <a:t>,</a:t>
            </a:r>
            <a:r>
              <a:rPr lang="it-IT" sz="2400" b="1" dirty="0" smtClean="0">
                <a:solidFill>
                  <a:srgbClr val="000000"/>
                </a:solidFill>
              </a:rPr>
              <a:t> y</a:t>
            </a:r>
            <a:r>
              <a:rPr lang="it-IT" sz="2400" baseline="-25000" dirty="0" smtClean="0">
                <a:solidFill>
                  <a:srgbClr val="000000"/>
                </a:solidFill>
              </a:rPr>
              <a:t>m</a:t>
            </a:r>
            <a:r>
              <a:rPr lang="it-IT" sz="2400" dirty="0" smtClean="0">
                <a:solidFill>
                  <a:srgbClr val="000000"/>
                </a:solidFill>
              </a:rPr>
              <a:t>)</a:t>
            </a:r>
            <a:r>
              <a:rPr lang="it-IT" sz="2400" dirty="0" smtClean="0">
                <a:solidFill>
                  <a:srgbClr val="FF0000"/>
                </a:solidFill>
              </a:rPr>
              <a:t>)</a:t>
            </a:r>
            <a:endParaRPr lang="it-IT" sz="2400" dirty="0" smtClean="0"/>
          </a:p>
          <a:p>
            <a:pPr lvl="1">
              <a:buNone/>
            </a:pPr>
            <a:endParaRPr lang="it-IT" sz="2400" u="sng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it-IT" sz="2400" u="sng" dirty="0" smtClean="0">
                <a:solidFill>
                  <a:srgbClr val="FF0000"/>
                </a:solidFill>
              </a:rPr>
              <a:t>Claim</a:t>
            </a:r>
            <a:r>
              <a:rPr lang="it-IT" sz="2400" dirty="0" smtClean="0"/>
              <a:t>: </a:t>
            </a:r>
            <a:r>
              <a:rPr lang="it-IT" sz="2400" dirty="0" smtClean="0">
                <a:solidFill>
                  <a:srgbClr val="FF0000"/>
                </a:solidFill>
              </a:rPr>
              <a:t>ψ’ is satisfiable on </a:t>
            </a:r>
            <a:r>
              <a:rPr lang="it-IT" sz="2400" dirty="0" smtClean="0">
                <a:solidFill>
                  <a:srgbClr val="FF0000"/>
                </a:solidFill>
                <a:latin typeface="Lucida Calligraphy"/>
                <a:cs typeface="Lucida Calligraphy"/>
              </a:rPr>
              <a:t>R</a:t>
            </a:r>
            <a:r>
              <a:rPr lang="it-IT" sz="2400" dirty="0" smtClean="0">
                <a:solidFill>
                  <a:srgbClr val="FF0000"/>
                </a:solidFill>
              </a:rPr>
              <a:t>’ iff</a:t>
            </a:r>
            <a:r>
              <a:rPr lang="it-IT" sz="2400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it-IT" sz="2400" dirty="0" smtClean="0">
                <a:solidFill>
                  <a:srgbClr val="FF0000"/>
                </a:solidFill>
              </a:rPr>
              <a:t>ψ  is satisfiable on </a:t>
            </a:r>
            <a:r>
              <a:rPr lang="it-IT" sz="2400" dirty="0" smtClean="0">
                <a:solidFill>
                  <a:srgbClr val="FF0000"/>
                </a:solidFill>
                <a:latin typeface="Lucida Calligraphy"/>
                <a:cs typeface="Lucida Calligraphy"/>
              </a:rPr>
              <a:t>R</a:t>
            </a:r>
            <a:r>
              <a:rPr lang="it-IT" sz="2880" dirty="0" smtClean="0">
                <a:solidFill>
                  <a:srgbClr val="FF0000"/>
                </a:solidFill>
                <a:latin typeface="Lucida Calligraphy"/>
                <a:cs typeface="Lucida Calligraphy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Abstracting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79680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it-IT" sz="2400" dirty="0" smtClean="0"/>
              <a:t>Let </a:t>
            </a:r>
            <a:r>
              <a:rPr lang="it-IT" sz="2400" dirty="0" smtClean="0">
                <a:solidFill>
                  <a:srgbClr val="000000"/>
                </a:solidFill>
              </a:rPr>
              <a:t>ψ</a:t>
            </a:r>
            <a:r>
              <a:rPr lang="it-IT" sz="2400" dirty="0" smtClean="0">
                <a:solidFill>
                  <a:srgbClr val="000000"/>
                </a:solidFill>
                <a:latin typeface="Courier"/>
                <a:cs typeface="Courier"/>
              </a:rPr>
              <a:t>=</a:t>
            </a:r>
            <a:r>
              <a:rPr lang="it-IT" sz="2400" dirty="0" smtClean="0">
                <a:solidFill>
                  <a:srgbClr val="000000"/>
                </a:solidFill>
              </a:rPr>
              <a:t>∀</a:t>
            </a:r>
            <a:r>
              <a:rPr lang="it-IT" sz="2400" b="1" dirty="0" smtClean="0">
                <a:solidFill>
                  <a:srgbClr val="000000"/>
                </a:solidFill>
              </a:rPr>
              <a:t>y</a:t>
            </a:r>
            <a:r>
              <a:rPr lang="it-IT" sz="2400" baseline="-25000" dirty="0" smtClean="0">
                <a:solidFill>
                  <a:srgbClr val="000000"/>
                </a:solidFill>
              </a:rPr>
              <a:t>n</a:t>
            </a:r>
            <a:r>
              <a:rPr lang="it-IT" sz="2400" dirty="0" smtClean="0">
                <a:solidFill>
                  <a:srgbClr val="000000"/>
                </a:solidFill>
              </a:rPr>
              <a:t>. φ(</a:t>
            </a:r>
            <a:r>
              <a:rPr lang="it-IT" sz="2400" b="1" dirty="0" smtClean="0">
                <a:solidFill>
                  <a:srgbClr val="000000"/>
                </a:solidFill>
              </a:rPr>
              <a:t>y</a:t>
            </a:r>
            <a:r>
              <a:rPr lang="it-IT" sz="2400" baseline="-25000" dirty="0" smtClean="0">
                <a:solidFill>
                  <a:srgbClr val="000000"/>
                </a:solidFill>
              </a:rPr>
              <a:t>n</a:t>
            </a:r>
            <a:r>
              <a:rPr lang="it-IT" sz="2400" dirty="0" smtClean="0">
                <a:solidFill>
                  <a:srgbClr val="000000"/>
                </a:solidFill>
              </a:rPr>
              <a:t>)</a:t>
            </a:r>
            <a:r>
              <a:rPr lang="it-IT" sz="2400" dirty="0" smtClean="0"/>
              <a:t> be a S</a:t>
            </a:r>
            <a:r>
              <a:rPr lang="it-IT" sz="1600" dirty="0" smtClean="0"/>
              <a:t>TRAND</a:t>
            </a:r>
            <a:r>
              <a:rPr lang="it-IT" sz="2400" dirty="0" smtClean="0"/>
              <a:t> formula, and </a:t>
            </a:r>
            <a:r>
              <a:rPr lang="it-IT" sz="2400" dirty="0" smtClean="0">
                <a:solidFill>
                  <a:srgbClr val="FF0000"/>
                </a:solidFill>
              </a:rPr>
              <a:t>γ</a:t>
            </a:r>
            <a:r>
              <a:rPr lang="it-IT" sz="2400" baseline="-25000" dirty="0" smtClean="0">
                <a:solidFill>
                  <a:srgbClr val="FF0000"/>
                </a:solidFill>
              </a:rPr>
              <a:t>1</a:t>
            </a:r>
            <a:r>
              <a:rPr lang="it-IT" sz="2400" dirty="0" smtClean="0">
                <a:solidFill>
                  <a:srgbClr val="FF0000"/>
                </a:solidFill>
              </a:rPr>
              <a:t>, …,γ</a:t>
            </a:r>
            <a:r>
              <a:rPr lang="it-IT" sz="2400" baseline="-25000" dirty="0" smtClean="0">
                <a:solidFill>
                  <a:srgbClr val="FF0000"/>
                </a:solidFill>
              </a:rPr>
              <a:t>r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smtClean="0">
                <a:solidFill>
                  <a:srgbClr val="000000"/>
                </a:solidFill>
              </a:rPr>
              <a:t>be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smtClean="0"/>
              <a:t> the  atomic relational formulas of the data-logic. 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dirty="0" err="1" smtClean="0"/>
              <a:t>Define</a:t>
            </a:r>
            <a:r>
              <a:rPr lang="it-IT" sz="2400" dirty="0" smtClean="0"/>
              <a:t> the pure MSO formula</a:t>
            </a:r>
          </a:p>
          <a:p>
            <a:pPr>
              <a:buNone/>
            </a:pPr>
            <a:r>
              <a:rPr lang="it-IT" sz="2400" dirty="0" smtClean="0"/>
              <a:t> </a:t>
            </a:r>
          </a:p>
          <a:p>
            <a:pPr>
              <a:buNone/>
            </a:pPr>
            <a:r>
              <a:rPr lang="it-IT" sz="2400" dirty="0" smtClean="0">
                <a:solidFill>
                  <a:srgbClr val="FF0000"/>
                </a:solidFill>
              </a:rPr>
              <a:t>                       ψ’</a:t>
            </a:r>
            <a:r>
              <a:rPr lang="it-IT" sz="2400" dirty="0" smtClean="0">
                <a:solidFill>
                  <a:srgbClr val="FF0000"/>
                </a:solidFill>
                <a:latin typeface="Courier"/>
                <a:cs typeface="Courier"/>
              </a:rPr>
              <a:t>=</a:t>
            </a:r>
            <a:r>
              <a:rPr lang="it-IT" sz="2400" dirty="0" smtClean="0">
                <a:solidFill>
                  <a:srgbClr val="000000"/>
                </a:solidFill>
              </a:rPr>
              <a:t>∀</a:t>
            </a:r>
            <a:r>
              <a:rPr lang="it-IT" sz="2400" b="1" dirty="0" smtClean="0">
                <a:solidFill>
                  <a:srgbClr val="000000"/>
                </a:solidFill>
              </a:rPr>
              <a:t>y</a:t>
            </a:r>
            <a:r>
              <a:rPr lang="it-IT" sz="2400" baseline="-25000" dirty="0" smtClean="0">
                <a:solidFill>
                  <a:srgbClr val="000000"/>
                </a:solidFill>
              </a:rPr>
              <a:t>n.</a:t>
            </a:r>
            <a:r>
              <a:rPr lang="it-IT" sz="2400" dirty="0" smtClean="0">
                <a:solidFill>
                  <a:srgbClr val="FF0000"/>
                </a:solidFill>
              </a:rPr>
              <a:t> ∃b</a:t>
            </a:r>
            <a:r>
              <a:rPr lang="it-IT" sz="2400" baseline="-25000" dirty="0" smtClean="0">
                <a:solidFill>
                  <a:srgbClr val="FF0000"/>
                </a:solidFill>
              </a:rPr>
              <a:t>1</a:t>
            </a:r>
            <a:r>
              <a:rPr lang="it-IT" sz="2400" dirty="0" smtClean="0">
                <a:solidFill>
                  <a:srgbClr val="FF0000"/>
                </a:solidFill>
              </a:rPr>
              <a:t>, …, b</a:t>
            </a:r>
            <a:r>
              <a:rPr lang="it-IT" sz="2400" baseline="-25000" dirty="0" smtClean="0">
                <a:solidFill>
                  <a:srgbClr val="FF0000"/>
                </a:solidFill>
              </a:rPr>
              <a:t>r</a:t>
            </a:r>
            <a:r>
              <a:rPr lang="it-IT" sz="2400" dirty="0" smtClean="0">
                <a:solidFill>
                  <a:srgbClr val="FF0000"/>
                </a:solidFill>
              </a:rPr>
              <a:t>.</a:t>
            </a:r>
            <a:r>
              <a:rPr lang="it-IT" sz="2400" b="1" dirty="0" smtClean="0">
                <a:solidFill>
                  <a:srgbClr val="FF0000"/>
                </a:solidFill>
              </a:rPr>
              <a:t>   </a:t>
            </a:r>
            <a:r>
              <a:rPr lang="it-IT" sz="2400" dirty="0" smtClean="0">
                <a:solidFill>
                  <a:srgbClr val="FF0000"/>
                </a:solidFill>
              </a:rPr>
              <a:t>φ’ (</a:t>
            </a:r>
            <a:r>
              <a:rPr lang="it-IT" sz="2400" b="1" dirty="0" smtClean="0">
                <a:solidFill>
                  <a:srgbClr val="FF0000"/>
                </a:solidFill>
              </a:rPr>
              <a:t>y</a:t>
            </a:r>
            <a:r>
              <a:rPr lang="it-IT" sz="2400" baseline="-25000" dirty="0" smtClean="0">
                <a:solidFill>
                  <a:srgbClr val="FF0000"/>
                </a:solidFill>
              </a:rPr>
              <a:t>n</a:t>
            </a:r>
            <a:r>
              <a:rPr lang="it-IT" sz="2400" dirty="0" smtClean="0">
                <a:solidFill>
                  <a:srgbClr val="FF0000"/>
                </a:solidFill>
              </a:rPr>
              <a:t>,</a:t>
            </a:r>
            <a:r>
              <a:rPr lang="it-IT" sz="2400" b="1" dirty="0" smtClean="0">
                <a:solidFill>
                  <a:srgbClr val="FF0000"/>
                </a:solidFill>
              </a:rPr>
              <a:t> </a:t>
            </a:r>
            <a:r>
              <a:rPr lang="it-IT" sz="2400" dirty="0" smtClean="0">
                <a:solidFill>
                  <a:srgbClr val="FF0000"/>
                </a:solidFill>
              </a:rPr>
              <a:t>b</a:t>
            </a:r>
            <a:r>
              <a:rPr lang="it-IT" sz="2400" baseline="-25000" dirty="0" smtClean="0">
                <a:solidFill>
                  <a:srgbClr val="FF0000"/>
                </a:solidFill>
              </a:rPr>
              <a:t>1</a:t>
            </a:r>
            <a:r>
              <a:rPr lang="it-IT" sz="2400" dirty="0" smtClean="0">
                <a:solidFill>
                  <a:srgbClr val="FF0000"/>
                </a:solidFill>
              </a:rPr>
              <a:t>, …, b</a:t>
            </a:r>
            <a:r>
              <a:rPr lang="it-IT" sz="2400" baseline="-25000" dirty="0" smtClean="0">
                <a:solidFill>
                  <a:srgbClr val="FF0000"/>
                </a:solidFill>
              </a:rPr>
              <a:t>r</a:t>
            </a:r>
            <a:r>
              <a:rPr lang="it-IT" sz="24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dirty="0" smtClean="0"/>
              <a:t>where </a:t>
            </a:r>
            <a:r>
              <a:rPr lang="it-IT" sz="2400" dirty="0" smtClean="0">
                <a:solidFill>
                  <a:srgbClr val="000000"/>
                </a:solidFill>
              </a:rPr>
              <a:t>φ’ is obtained by φ  replacing</a:t>
            </a:r>
            <a:r>
              <a:rPr lang="it-IT" sz="2400" dirty="0" smtClean="0">
                <a:solidFill>
                  <a:srgbClr val="FF0000"/>
                </a:solidFill>
              </a:rPr>
              <a:t> γ</a:t>
            </a:r>
            <a:r>
              <a:rPr lang="it-IT" sz="2400" baseline="-25000" dirty="0" smtClean="0">
                <a:solidFill>
                  <a:srgbClr val="FF0000"/>
                </a:solidFill>
              </a:rPr>
              <a:t>i</a:t>
            </a:r>
            <a:r>
              <a:rPr lang="it-IT" sz="2400" baseline="-25000" dirty="0" smtClean="0"/>
              <a:t> </a:t>
            </a:r>
            <a:r>
              <a:rPr lang="it-IT" sz="2400" dirty="0" smtClean="0"/>
              <a:t>with the predicate</a:t>
            </a:r>
            <a:r>
              <a:rPr lang="it-IT" sz="2400" dirty="0" smtClean="0">
                <a:solidFill>
                  <a:srgbClr val="FF0000"/>
                </a:solidFill>
              </a:rPr>
              <a:t> b</a:t>
            </a:r>
            <a:r>
              <a:rPr lang="it-IT" sz="2400" baseline="-25000" dirty="0" smtClean="0">
                <a:solidFill>
                  <a:srgbClr val="FF0000"/>
                </a:solidFill>
              </a:rPr>
              <a:t>i</a:t>
            </a:r>
          </a:p>
          <a:p>
            <a:endParaRPr lang="it-IT" sz="2000" dirty="0" smtClean="0">
              <a:solidFill>
                <a:srgbClr val="FF0000"/>
              </a:solidFill>
            </a:endParaRPr>
          </a:p>
          <a:p>
            <a:r>
              <a:rPr lang="it-IT" sz="2000" dirty="0" err="1" smtClean="0">
                <a:solidFill>
                  <a:srgbClr val="FF0000"/>
                </a:solidFill>
              </a:rPr>
              <a:t>Example</a:t>
            </a:r>
            <a:r>
              <a:rPr lang="it-IT" sz="2000" dirty="0" smtClean="0">
                <a:solidFill>
                  <a:srgbClr val="FF0000"/>
                </a:solidFill>
              </a:rPr>
              <a:t>:</a:t>
            </a:r>
          </a:p>
          <a:p>
            <a:pPr>
              <a:buNone/>
            </a:pPr>
            <a:r>
              <a:rPr lang="it-IT" sz="2000" dirty="0" smtClean="0">
                <a:solidFill>
                  <a:srgbClr val="FF0000"/>
                </a:solidFill>
              </a:rPr>
              <a:t>          ψ</a:t>
            </a:r>
            <a:r>
              <a:rPr lang="it-IT" sz="2000" baseline="-25000" dirty="0" smtClean="0">
                <a:solidFill>
                  <a:srgbClr val="FF0000"/>
                </a:solidFill>
              </a:rPr>
              <a:t>sorted  </a:t>
            </a:r>
            <a:r>
              <a:rPr lang="it-IT" sz="2000" dirty="0" smtClean="0"/>
              <a:t>: </a:t>
            </a:r>
            <a:r>
              <a:rPr lang="it-IT" sz="2000" dirty="0" smtClean="0">
                <a:solidFill>
                  <a:srgbClr val="FF0000"/>
                </a:solidFill>
              </a:rPr>
              <a:t>∀y</a:t>
            </a:r>
            <a:r>
              <a:rPr lang="it-IT" sz="2000" baseline="-25000" dirty="0" smtClean="0">
                <a:solidFill>
                  <a:srgbClr val="FF0000"/>
                </a:solidFill>
              </a:rPr>
              <a:t>1</a:t>
            </a:r>
            <a:r>
              <a:rPr lang="it-IT" sz="2000" dirty="0" smtClean="0">
                <a:solidFill>
                  <a:srgbClr val="FF0000"/>
                </a:solidFill>
              </a:rPr>
              <a:t>,y</a:t>
            </a:r>
            <a:r>
              <a:rPr lang="it-IT" sz="2000" baseline="-25000" dirty="0" smtClean="0">
                <a:solidFill>
                  <a:srgbClr val="FF0000"/>
                </a:solidFill>
              </a:rPr>
              <a:t>2</a:t>
            </a:r>
            <a:r>
              <a:rPr lang="it-IT" sz="2000" dirty="0" smtClean="0">
                <a:solidFill>
                  <a:srgbClr val="FF0000"/>
                </a:solidFill>
              </a:rPr>
              <a:t>.</a:t>
            </a:r>
            <a:r>
              <a:rPr lang="it-IT" sz="2000" dirty="0" smtClean="0"/>
              <a:t> ( (y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-&gt;*y</a:t>
            </a:r>
            <a:r>
              <a:rPr lang="it-IT" sz="2000" baseline="-25000" dirty="0" smtClean="0"/>
              <a:t>2</a:t>
            </a:r>
            <a:r>
              <a:rPr lang="it-IT" sz="2000" dirty="0" smtClean="0"/>
              <a:t> )  =&gt;  data(y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) ≤ data(y</a:t>
            </a:r>
            <a:r>
              <a:rPr lang="it-IT" sz="2000" baseline="-25000" dirty="0" smtClean="0"/>
              <a:t>2</a:t>
            </a:r>
            <a:r>
              <a:rPr lang="it-IT" sz="2000" dirty="0" smtClean="0"/>
              <a:t>))</a:t>
            </a:r>
            <a:r>
              <a:rPr lang="it-IT" sz="2000" dirty="0" smtClean="0">
                <a:solidFill>
                  <a:srgbClr val="FF0000"/>
                </a:solidFill>
              </a:rPr>
              <a:t>  </a:t>
            </a:r>
            <a:r>
              <a:rPr lang="it-IT" sz="2000" dirty="0" smtClean="0"/>
              <a:t>   </a:t>
            </a:r>
            <a:endParaRPr lang="it-IT" sz="20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t-IT" sz="2000" dirty="0" smtClean="0">
                <a:solidFill>
                  <a:srgbClr val="FF0000"/>
                </a:solidFill>
              </a:rPr>
              <a:t>          </a:t>
            </a:r>
            <a:r>
              <a:rPr lang="it-IT" sz="2000" dirty="0" smtClean="0">
                <a:solidFill>
                  <a:srgbClr val="FF0000"/>
                </a:solidFill>
                <a:latin typeface="Courier"/>
                <a:cs typeface="Courier"/>
              </a:rPr>
              <a:t>ψ</a:t>
            </a:r>
            <a:r>
              <a:rPr lang="it-IT" sz="2000" dirty="0" smtClean="0">
                <a:solidFill>
                  <a:srgbClr val="FF0000"/>
                </a:solidFill>
              </a:rPr>
              <a:t>’</a:t>
            </a:r>
            <a:r>
              <a:rPr lang="it-IT" sz="2000" baseline="-25000" dirty="0" smtClean="0">
                <a:solidFill>
                  <a:srgbClr val="FF0000"/>
                </a:solidFill>
              </a:rPr>
              <a:t>sorted </a:t>
            </a:r>
            <a:r>
              <a:rPr lang="it-IT" sz="2000" dirty="0" smtClean="0"/>
              <a:t>: </a:t>
            </a:r>
            <a:r>
              <a:rPr lang="it-IT" sz="2000" dirty="0" smtClean="0">
                <a:solidFill>
                  <a:srgbClr val="FF0000"/>
                </a:solidFill>
              </a:rPr>
              <a:t>∀y</a:t>
            </a:r>
            <a:r>
              <a:rPr lang="it-IT" sz="2000" baseline="-25000" dirty="0" smtClean="0">
                <a:solidFill>
                  <a:srgbClr val="FF0000"/>
                </a:solidFill>
              </a:rPr>
              <a:t>1</a:t>
            </a:r>
            <a:r>
              <a:rPr lang="it-IT" sz="2000" dirty="0" smtClean="0">
                <a:solidFill>
                  <a:srgbClr val="FF0000"/>
                </a:solidFill>
              </a:rPr>
              <a:t>,y</a:t>
            </a:r>
            <a:r>
              <a:rPr lang="it-IT" sz="2000" baseline="-25000" dirty="0" smtClean="0">
                <a:solidFill>
                  <a:srgbClr val="FF0000"/>
                </a:solidFill>
              </a:rPr>
              <a:t>2</a:t>
            </a:r>
            <a:r>
              <a:rPr lang="it-IT" sz="2000" dirty="0" smtClean="0">
                <a:solidFill>
                  <a:srgbClr val="FF0000"/>
                </a:solidFill>
              </a:rPr>
              <a:t>.</a:t>
            </a:r>
            <a:r>
              <a:rPr lang="it-IT" sz="2000" dirty="0" smtClean="0"/>
              <a:t> ( (y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-&gt;*y</a:t>
            </a:r>
            <a:r>
              <a:rPr lang="it-IT" sz="2000" baseline="-25000" dirty="0" smtClean="0"/>
              <a:t>2</a:t>
            </a:r>
            <a:r>
              <a:rPr lang="it-IT" sz="2000" dirty="0" smtClean="0"/>
              <a:t> )  =&gt;  b</a:t>
            </a:r>
            <a:r>
              <a:rPr lang="it-IT" sz="2000" baseline="-25000" dirty="0" smtClean="0"/>
              <a:t>1</a:t>
            </a:r>
            <a:r>
              <a:rPr lang="it-IT" sz="2000" dirty="0" smtClean="0"/>
              <a:t> )</a:t>
            </a:r>
            <a:r>
              <a:rPr lang="it-IT" sz="2800" dirty="0" smtClean="0">
                <a:solidFill>
                  <a:srgbClr val="FF0000"/>
                </a:solidFill>
              </a:rPr>
              <a:t>  </a:t>
            </a:r>
            <a:r>
              <a:rPr lang="it-IT" sz="2800" dirty="0" smtClean="0"/>
              <a:t>   </a:t>
            </a:r>
            <a:endParaRPr lang="it-IT" sz="2800" dirty="0"/>
          </a:p>
        </p:txBody>
      </p:sp>
      <p:sp>
        <p:nvSpPr>
          <p:cNvPr id="4" name="Segnaposto contenuto 6"/>
          <p:cNvSpPr txBox="1">
            <a:spLocks/>
          </p:cNvSpPr>
          <p:nvPr/>
        </p:nvSpPr>
        <p:spPr>
          <a:xfrm>
            <a:off x="533400" y="4800600"/>
            <a:ext cx="8229600" cy="1447800"/>
          </a:xfrm>
          <a:prstGeom prst="rect">
            <a:avLst/>
          </a:prstGeom>
          <a:solidFill>
            <a:schemeClr val="accent2"/>
          </a:solidFill>
        </p:spPr>
        <p:txBody>
          <a:bodyPr vert="horz" lIns="54864" tIns="91440" rtlCol="0">
            <a:normAutofit fontScale="85000" lnSpcReduction="10000"/>
          </a:bodyPr>
          <a:lstStyle/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kumimoji="0" lang="it-IT" sz="24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Claim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: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if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lang="it-IT" sz="2400" dirty="0" smtClean="0">
                <a:solidFill>
                  <a:srgbClr val="FF0000"/>
                </a:solidFill>
                <a:latin typeface="Courier"/>
                <a:cs typeface="Courier"/>
              </a:rPr>
              <a:t>ψ</a:t>
            </a:r>
            <a:r>
              <a:rPr lang="it-IT" sz="2400" dirty="0" smtClean="0">
                <a:latin typeface="Calibri"/>
                <a:cs typeface="Calibri"/>
              </a:rPr>
              <a:t>is satisfiable on a recursive data-structure R then </a:t>
            </a:r>
            <a:r>
              <a:rPr lang="it-IT" sz="2400" dirty="0" smtClean="0">
                <a:solidFill>
                  <a:srgbClr val="FF0000"/>
                </a:solidFill>
                <a:latin typeface="Courier"/>
                <a:cs typeface="Courier"/>
              </a:rPr>
              <a:t>ψ’ </a:t>
            </a:r>
            <a:r>
              <a:rPr lang="it-IT" sz="2400" dirty="0" smtClean="0">
                <a:latin typeface="Calibri"/>
                <a:cs typeface="Calibri"/>
              </a:rPr>
              <a:t>is also satisfiable on R.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endParaRPr lang="it-IT" sz="2400" dirty="0" smtClean="0">
              <a:latin typeface="Calibri"/>
              <a:cs typeface="Calibri"/>
            </a:endParaRP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other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direction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does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</a:t>
            </a: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hold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                    OVER-APPROXIMATION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Submodels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4953000" y="1700784"/>
            <a:ext cx="4038600" cy="4623816"/>
          </a:xfrm>
          <a:solidFill>
            <a:schemeClr val="bg2"/>
          </a:solidFill>
        </p:spPr>
        <p:txBody>
          <a:bodyPr wrap="square"/>
          <a:lstStyle/>
          <a:p>
            <a:pPr>
              <a:buNone/>
            </a:pPr>
            <a:r>
              <a:rPr lang="it-IT" sz="2000" dirty="0" err="1" smtClean="0"/>
              <a:t>Let</a:t>
            </a:r>
            <a:r>
              <a:rPr lang="it-IT" sz="2000" dirty="0" smtClean="0"/>
              <a:t> </a:t>
            </a:r>
            <a:r>
              <a:rPr lang="it-IT" sz="2000" dirty="0" err="1" smtClean="0">
                <a:solidFill>
                  <a:srgbClr val="0000FF"/>
                </a:solidFill>
              </a:rPr>
              <a:t>T</a:t>
            </a:r>
            <a:r>
              <a:rPr lang="it-IT" sz="2000" dirty="0" smtClean="0"/>
              <a:t> </a:t>
            </a:r>
            <a:r>
              <a:rPr lang="it-IT" sz="2000" dirty="0" err="1" smtClean="0"/>
              <a:t>be</a:t>
            </a:r>
            <a:r>
              <a:rPr lang="it-IT" sz="2000" dirty="0" smtClean="0"/>
              <a:t> a </a:t>
            </a:r>
            <a:r>
              <a:rPr lang="it-IT" sz="2000" dirty="0" err="1" smtClean="0"/>
              <a:t>tree</a:t>
            </a:r>
            <a:r>
              <a:rPr lang="it-IT" sz="2000" dirty="0" smtClean="0"/>
              <a:t> </a:t>
            </a:r>
            <a:r>
              <a:rPr lang="it-IT" sz="2000" dirty="0" err="1" smtClean="0"/>
              <a:t>defining</a:t>
            </a:r>
            <a:r>
              <a:rPr lang="it-IT" sz="2000" dirty="0" smtClean="0"/>
              <a:t> a </a:t>
            </a:r>
            <a:r>
              <a:rPr lang="it-IT" sz="2000" dirty="0" err="1" smtClean="0"/>
              <a:t>graph</a:t>
            </a:r>
            <a:r>
              <a:rPr lang="it-IT" sz="2000" dirty="0" smtClean="0"/>
              <a:t> </a:t>
            </a:r>
            <a:r>
              <a:rPr lang="it-IT" sz="2000" dirty="0" err="1" smtClean="0"/>
              <a:t>of</a:t>
            </a:r>
            <a:r>
              <a:rPr lang="it-IT" sz="2000" dirty="0" smtClean="0"/>
              <a:t> the </a:t>
            </a:r>
            <a:r>
              <a:rPr lang="it-IT" sz="2000" dirty="0" err="1" smtClean="0"/>
              <a:t>given</a:t>
            </a:r>
            <a:r>
              <a:rPr lang="it-IT" sz="2000" dirty="0" smtClean="0"/>
              <a:t> </a:t>
            </a:r>
            <a:r>
              <a:rPr lang="it-IT" sz="2000" dirty="0" err="1" smtClean="0"/>
              <a:t>Rec</a:t>
            </a:r>
            <a:r>
              <a:rPr lang="it-IT" sz="2000" dirty="0" smtClean="0"/>
              <a:t>. </a:t>
            </a:r>
            <a:r>
              <a:rPr lang="it-IT" sz="2000" dirty="0" err="1" smtClean="0"/>
              <a:t>Data-structure</a:t>
            </a:r>
            <a:endParaRPr lang="it-IT" sz="2000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A subset </a:t>
            </a:r>
            <a:r>
              <a:rPr lang="it-IT" dirty="0" err="1" smtClean="0">
                <a:solidFill>
                  <a:schemeClr val="accent1"/>
                </a:solidFill>
              </a:rPr>
              <a:t>S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nodes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>
                <a:solidFill>
                  <a:srgbClr val="0000FF"/>
                </a:solidFill>
              </a:rPr>
              <a:t>T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FF0000"/>
                </a:solidFill>
              </a:rPr>
              <a:t>valid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000000"/>
                </a:solidFill>
              </a:rPr>
              <a:t>:</a:t>
            </a:r>
          </a:p>
          <a:p>
            <a:pPr>
              <a:buNone/>
            </a:pPr>
            <a:endParaRPr lang="it-IT" sz="1600" dirty="0" smtClean="0">
              <a:solidFill>
                <a:srgbClr val="000000"/>
              </a:solidFill>
            </a:endParaRPr>
          </a:p>
          <a:p>
            <a:pPr>
              <a:buClr>
                <a:schemeClr val="tx1"/>
              </a:buClr>
            </a:pPr>
            <a:r>
              <a:rPr lang="it-IT" sz="2400" dirty="0" err="1" smtClean="0"/>
              <a:t>Not-empty</a:t>
            </a:r>
            <a:r>
              <a:rPr lang="it-IT" sz="2400" dirty="0" smtClean="0"/>
              <a:t> &amp; </a:t>
            </a:r>
            <a:r>
              <a:rPr lang="it-IT" sz="2400" dirty="0" err="1" smtClean="0"/>
              <a:t>least-ancestor</a:t>
            </a:r>
            <a:r>
              <a:rPr lang="it-IT" sz="2400" dirty="0" smtClean="0"/>
              <a:t> </a:t>
            </a:r>
            <a:r>
              <a:rPr lang="it-IT" sz="2400" dirty="0" err="1" smtClean="0"/>
              <a:t>closed</a:t>
            </a:r>
            <a:endParaRPr lang="it-IT" sz="2400" dirty="0" smtClean="0"/>
          </a:p>
          <a:p>
            <a:pPr>
              <a:buClr>
                <a:schemeClr val="tx1"/>
              </a:buClr>
            </a:pPr>
            <a:endParaRPr lang="it-IT" sz="1600" dirty="0" smtClean="0"/>
          </a:p>
          <a:p>
            <a:pPr>
              <a:buClrTx/>
            </a:pPr>
            <a:r>
              <a:rPr lang="it-IT" sz="2400" dirty="0" smtClean="0"/>
              <a:t>The </a:t>
            </a:r>
            <a:r>
              <a:rPr lang="it-IT" sz="2400" dirty="0" err="1" smtClean="0"/>
              <a:t>subtree</a:t>
            </a:r>
            <a:r>
              <a:rPr lang="it-IT" sz="2400" dirty="0" smtClean="0"/>
              <a:t> </a:t>
            </a:r>
            <a:r>
              <a:rPr lang="it-IT" sz="2400" dirty="0" err="1" smtClean="0"/>
              <a:t>defined</a:t>
            </a:r>
            <a:r>
              <a:rPr lang="it-IT" sz="2400" dirty="0" smtClean="0"/>
              <a:t> </a:t>
            </a:r>
            <a:r>
              <a:rPr lang="it-IT" sz="2400" dirty="0" err="1" smtClean="0"/>
              <a:t>by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F0AD00"/>
                </a:solidFill>
              </a:rPr>
              <a:t>S</a:t>
            </a:r>
            <a:r>
              <a:rPr lang="it-IT" sz="2400" dirty="0" smtClean="0">
                <a:solidFill>
                  <a:srgbClr val="F0AD00"/>
                </a:solidFill>
              </a:rPr>
              <a:t> </a:t>
            </a:r>
            <a:r>
              <a:rPr lang="it-IT" sz="2400" dirty="0" err="1" smtClean="0"/>
              <a:t>also</a:t>
            </a:r>
            <a:r>
              <a:rPr lang="it-IT" sz="2400" dirty="0" smtClean="0"/>
              <a:t> </a:t>
            </a:r>
            <a:r>
              <a:rPr lang="it-IT" sz="2400" dirty="0" err="1" smtClean="0"/>
              <a:t>defines</a:t>
            </a:r>
            <a:r>
              <a:rPr lang="it-IT" sz="2400" dirty="0" smtClean="0"/>
              <a:t> a RDS</a:t>
            </a:r>
            <a:r>
              <a:rPr lang="it-IT" sz="2400" dirty="0" smtClean="0">
                <a:solidFill>
                  <a:srgbClr val="F0AD00"/>
                </a:solidFill>
              </a:rPr>
              <a:t> </a:t>
            </a:r>
          </a:p>
          <a:p>
            <a:pPr>
              <a:buNone/>
            </a:pPr>
            <a:endParaRPr lang="it-IT" dirty="0" smtClean="0"/>
          </a:p>
        </p:txBody>
      </p:sp>
      <p:grpSp>
        <p:nvGrpSpPr>
          <p:cNvPr id="69" name="Gruppo 68"/>
          <p:cNvGrpSpPr/>
          <p:nvPr/>
        </p:nvGrpSpPr>
        <p:grpSpPr>
          <a:xfrm>
            <a:off x="76200" y="1524000"/>
            <a:ext cx="4876800" cy="4114800"/>
            <a:chOff x="76200" y="1600200"/>
            <a:chExt cx="4876800" cy="4114800"/>
          </a:xfrm>
        </p:grpSpPr>
        <p:sp>
          <p:nvSpPr>
            <p:cNvPr id="7" name="Ovale 6"/>
            <p:cNvSpPr/>
            <p:nvPr/>
          </p:nvSpPr>
          <p:spPr>
            <a:xfrm>
              <a:off x="2286000" y="16002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1066800" y="28956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430464" y="4114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/>
            <p:cNvSpPr/>
            <p:nvPr/>
          </p:nvSpPr>
          <p:spPr>
            <a:xfrm>
              <a:off x="1649664" y="4114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76200" y="5257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1295400" y="5257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2 14"/>
            <p:cNvCxnSpPr>
              <a:stCxn id="7" idx="3"/>
              <a:endCxn id="8" idx="7"/>
            </p:cNvCxnSpPr>
            <p:nvPr/>
          </p:nvCxnSpPr>
          <p:spPr>
            <a:xfrm rot="5400000">
              <a:off x="1418945" y="2028545"/>
              <a:ext cx="972110" cy="89591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e 23"/>
            <p:cNvSpPr/>
            <p:nvPr/>
          </p:nvSpPr>
          <p:spPr>
            <a:xfrm>
              <a:off x="4495800" y="5257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/>
            <p:cNvSpPr/>
            <p:nvPr/>
          </p:nvSpPr>
          <p:spPr>
            <a:xfrm>
              <a:off x="3429000" y="2971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0" name="Connettore 2 29"/>
            <p:cNvCxnSpPr>
              <a:stCxn id="7" idx="5"/>
              <a:endCxn id="25" idx="0"/>
            </p:cNvCxnSpPr>
            <p:nvPr/>
          </p:nvCxnSpPr>
          <p:spPr>
            <a:xfrm rot="16200000" flipH="1">
              <a:off x="2676245" y="1990444"/>
              <a:ext cx="981355" cy="981355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/>
            <p:cNvSpPr/>
            <p:nvPr/>
          </p:nvSpPr>
          <p:spPr>
            <a:xfrm>
              <a:off x="2922336" y="4114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/>
            <p:cNvSpPr/>
            <p:nvPr/>
          </p:nvSpPr>
          <p:spPr>
            <a:xfrm>
              <a:off x="4141536" y="4114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" name="Ovale 20"/>
            <p:cNvSpPr/>
            <p:nvPr/>
          </p:nvSpPr>
          <p:spPr>
            <a:xfrm>
              <a:off x="3810000" y="5257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Ovale 22"/>
            <p:cNvSpPr/>
            <p:nvPr/>
          </p:nvSpPr>
          <p:spPr>
            <a:xfrm>
              <a:off x="762000" y="5257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Ovale 25"/>
            <p:cNvSpPr/>
            <p:nvPr/>
          </p:nvSpPr>
          <p:spPr>
            <a:xfrm>
              <a:off x="3276600" y="5257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/>
            <p:cNvSpPr/>
            <p:nvPr/>
          </p:nvSpPr>
          <p:spPr>
            <a:xfrm>
              <a:off x="2590800" y="5257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/>
            <p:cNvSpPr/>
            <p:nvPr/>
          </p:nvSpPr>
          <p:spPr>
            <a:xfrm>
              <a:off x="1981200" y="5257800"/>
              <a:ext cx="457200" cy="4572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1" name="Connettore 2 30"/>
            <p:cNvCxnSpPr>
              <a:stCxn id="8" idx="3"/>
              <a:endCxn id="10" idx="0"/>
            </p:cNvCxnSpPr>
            <p:nvPr/>
          </p:nvCxnSpPr>
          <p:spPr>
            <a:xfrm rot="5400000">
              <a:off x="481933" y="3462977"/>
              <a:ext cx="828955" cy="47469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2 33"/>
            <p:cNvCxnSpPr>
              <a:stCxn id="8" idx="5"/>
              <a:endCxn id="11" idx="0"/>
            </p:cNvCxnSpPr>
            <p:nvPr/>
          </p:nvCxnSpPr>
          <p:spPr>
            <a:xfrm rot="16200000" flipH="1">
              <a:off x="1253177" y="3489712"/>
              <a:ext cx="828955" cy="42121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2 36"/>
            <p:cNvCxnSpPr>
              <a:stCxn id="25" idx="3"/>
              <a:endCxn id="19" idx="0"/>
            </p:cNvCxnSpPr>
            <p:nvPr/>
          </p:nvCxnSpPr>
          <p:spPr>
            <a:xfrm rot="5400000">
              <a:off x="2947069" y="3565913"/>
              <a:ext cx="752755" cy="34501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2 39"/>
            <p:cNvCxnSpPr>
              <a:stCxn id="25" idx="5"/>
              <a:endCxn id="20" idx="0"/>
            </p:cNvCxnSpPr>
            <p:nvPr/>
          </p:nvCxnSpPr>
          <p:spPr>
            <a:xfrm rot="16200000" flipH="1">
              <a:off x="3718313" y="3462976"/>
              <a:ext cx="752755" cy="55089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2 42"/>
            <p:cNvCxnSpPr>
              <a:stCxn id="10" idx="3"/>
              <a:endCxn id="12" idx="0"/>
            </p:cNvCxnSpPr>
            <p:nvPr/>
          </p:nvCxnSpPr>
          <p:spPr>
            <a:xfrm rot="5400000">
              <a:off x="24733" y="4785113"/>
              <a:ext cx="752755" cy="19261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2 45"/>
            <p:cNvCxnSpPr>
              <a:stCxn id="10" idx="5"/>
              <a:endCxn id="23" idx="0"/>
            </p:cNvCxnSpPr>
            <p:nvPr/>
          </p:nvCxnSpPr>
          <p:spPr>
            <a:xfrm rot="16200000" flipH="1">
              <a:off x="529277" y="4796476"/>
              <a:ext cx="752755" cy="16989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2 48"/>
            <p:cNvCxnSpPr>
              <a:stCxn id="11" idx="3"/>
              <a:endCxn id="13" idx="0"/>
            </p:cNvCxnSpPr>
            <p:nvPr/>
          </p:nvCxnSpPr>
          <p:spPr>
            <a:xfrm rot="5400000">
              <a:off x="1243933" y="4785113"/>
              <a:ext cx="752755" cy="19261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/>
            <p:cNvCxnSpPr>
              <a:stCxn id="11" idx="5"/>
              <a:endCxn id="29" idx="0"/>
            </p:cNvCxnSpPr>
            <p:nvPr/>
          </p:nvCxnSpPr>
          <p:spPr>
            <a:xfrm rot="16200000" flipH="1">
              <a:off x="1748477" y="4796476"/>
              <a:ext cx="752755" cy="16989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/>
            <p:cNvCxnSpPr>
              <a:stCxn id="19" idx="3"/>
              <a:endCxn id="28" idx="0"/>
            </p:cNvCxnSpPr>
            <p:nvPr/>
          </p:nvCxnSpPr>
          <p:spPr>
            <a:xfrm rot="5400000">
              <a:off x="2527969" y="4796477"/>
              <a:ext cx="752755" cy="16989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2 58"/>
            <p:cNvCxnSpPr>
              <a:stCxn id="19" idx="5"/>
              <a:endCxn id="26" idx="0"/>
            </p:cNvCxnSpPr>
            <p:nvPr/>
          </p:nvCxnSpPr>
          <p:spPr>
            <a:xfrm rot="16200000" flipH="1">
              <a:off x="3032513" y="4785112"/>
              <a:ext cx="752755" cy="19261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2 61"/>
            <p:cNvCxnSpPr>
              <a:stCxn id="20" idx="3"/>
              <a:endCxn id="21" idx="0"/>
            </p:cNvCxnSpPr>
            <p:nvPr/>
          </p:nvCxnSpPr>
          <p:spPr>
            <a:xfrm rot="5400000">
              <a:off x="3747169" y="4796477"/>
              <a:ext cx="752755" cy="16989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2 64"/>
            <p:cNvCxnSpPr>
              <a:stCxn id="20" idx="5"/>
              <a:endCxn id="24" idx="0"/>
            </p:cNvCxnSpPr>
            <p:nvPr/>
          </p:nvCxnSpPr>
          <p:spPr>
            <a:xfrm rot="16200000" flipH="1">
              <a:off x="4251713" y="4785112"/>
              <a:ext cx="752755" cy="192619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/>
          <p:cNvGrpSpPr/>
          <p:nvPr/>
        </p:nvGrpSpPr>
        <p:grpSpPr>
          <a:xfrm>
            <a:off x="1752600" y="1614006"/>
            <a:ext cx="2424595" cy="3934788"/>
            <a:chOff x="1752600" y="1690206"/>
            <a:chExt cx="2424595" cy="3934788"/>
          </a:xfrm>
        </p:grpSpPr>
        <p:sp>
          <p:nvSpPr>
            <p:cNvPr id="68" name="Ovale 67"/>
            <p:cNvSpPr/>
            <p:nvPr/>
          </p:nvSpPr>
          <p:spPr>
            <a:xfrm>
              <a:off x="2378875" y="169020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/>
            <p:cNvSpPr/>
            <p:nvPr/>
          </p:nvSpPr>
          <p:spPr>
            <a:xfrm>
              <a:off x="1752600" y="422148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Ovale 69"/>
            <p:cNvSpPr/>
            <p:nvPr/>
          </p:nvSpPr>
          <p:spPr>
            <a:xfrm>
              <a:off x="3016085" y="4207674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1" name="Ovale 70"/>
            <p:cNvSpPr/>
            <p:nvPr/>
          </p:nvSpPr>
          <p:spPr>
            <a:xfrm>
              <a:off x="3902875" y="5350674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Ovale 71"/>
            <p:cNvSpPr/>
            <p:nvPr/>
          </p:nvSpPr>
          <p:spPr>
            <a:xfrm>
              <a:off x="3521875" y="3061806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6" name="Gruppo 85"/>
          <p:cNvGrpSpPr/>
          <p:nvPr/>
        </p:nvGrpSpPr>
        <p:grpSpPr>
          <a:xfrm>
            <a:off x="1739413" y="1896027"/>
            <a:ext cx="2345451" cy="3514173"/>
            <a:chOff x="1739413" y="1926034"/>
            <a:chExt cx="2345451" cy="3514173"/>
          </a:xfrm>
        </p:grpSpPr>
        <p:sp>
          <p:nvSpPr>
            <p:cNvPr id="78" name="Figura a mano libera 77"/>
            <p:cNvSpPr/>
            <p:nvPr/>
          </p:nvSpPr>
          <p:spPr>
            <a:xfrm>
              <a:off x="1739413" y="1974220"/>
              <a:ext cx="690244" cy="2264141"/>
            </a:xfrm>
            <a:custGeom>
              <a:avLst/>
              <a:gdLst>
                <a:gd name="connsiteX0" fmla="*/ 690244 w 690244"/>
                <a:gd name="connsiteY0" fmla="*/ 0 h 2264141"/>
                <a:gd name="connsiteX1" fmla="*/ 635024 w 690244"/>
                <a:gd name="connsiteY1" fmla="*/ 207086 h 2264141"/>
                <a:gd name="connsiteX2" fmla="*/ 635024 w 690244"/>
                <a:gd name="connsiteY2" fmla="*/ 207086 h 2264141"/>
                <a:gd name="connsiteX3" fmla="*/ 607415 w 690244"/>
                <a:gd name="connsiteY3" fmla="*/ 289921 h 2264141"/>
                <a:gd name="connsiteX4" fmla="*/ 552195 w 690244"/>
                <a:gd name="connsiteY4" fmla="*/ 358950 h 2264141"/>
                <a:gd name="connsiteX5" fmla="*/ 469366 w 690244"/>
                <a:gd name="connsiteY5" fmla="*/ 386561 h 2264141"/>
                <a:gd name="connsiteX6" fmla="*/ 441756 w 690244"/>
                <a:gd name="connsiteY6" fmla="*/ 469396 h 2264141"/>
                <a:gd name="connsiteX7" fmla="*/ 400342 w 690244"/>
                <a:gd name="connsiteY7" fmla="*/ 566036 h 2264141"/>
                <a:gd name="connsiteX8" fmla="*/ 317512 w 690244"/>
                <a:gd name="connsiteY8" fmla="*/ 648870 h 2264141"/>
                <a:gd name="connsiteX9" fmla="*/ 289903 w 690244"/>
                <a:gd name="connsiteY9" fmla="*/ 676482 h 2264141"/>
                <a:gd name="connsiteX10" fmla="*/ 234683 w 690244"/>
                <a:gd name="connsiteY10" fmla="*/ 759316 h 2264141"/>
                <a:gd name="connsiteX11" fmla="*/ 207074 w 690244"/>
                <a:gd name="connsiteY11" fmla="*/ 800733 h 2264141"/>
                <a:gd name="connsiteX12" fmla="*/ 179464 w 690244"/>
                <a:gd name="connsiteY12" fmla="*/ 828345 h 2264141"/>
                <a:gd name="connsiteX13" fmla="*/ 124244 w 690244"/>
                <a:gd name="connsiteY13" fmla="*/ 897373 h 2264141"/>
                <a:gd name="connsiteX14" fmla="*/ 110439 w 690244"/>
                <a:gd name="connsiteY14" fmla="*/ 938791 h 2264141"/>
                <a:gd name="connsiteX15" fmla="*/ 55220 w 690244"/>
                <a:gd name="connsiteY15" fmla="*/ 1021625 h 2264141"/>
                <a:gd name="connsiteX16" fmla="*/ 27610 w 690244"/>
                <a:gd name="connsiteY16" fmla="*/ 1063042 h 2264141"/>
                <a:gd name="connsiteX17" fmla="*/ 13805 w 690244"/>
                <a:gd name="connsiteY17" fmla="*/ 1118265 h 2264141"/>
                <a:gd name="connsiteX18" fmla="*/ 0 w 690244"/>
                <a:gd name="connsiteY18" fmla="*/ 1159682 h 2264141"/>
                <a:gd name="connsiteX19" fmla="*/ 27610 w 690244"/>
                <a:gd name="connsiteY19" fmla="*/ 1311545 h 2264141"/>
                <a:gd name="connsiteX20" fmla="*/ 55220 w 690244"/>
                <a:gd name="connsiteY20" fmla="*/ 1339157 h 2264141"/>
                <a:gd name="connsiteX21" fmla="*/ 82830 w 690244"/>
                <a:gd name="connsiteY21" fmla="*/ 1421991 h 2264141"/>
                <a:gd name="connsiteX22" fmla="*/ 96635 w 690244"/>
                <a:gd name="connsiteY22" fmla="*/ 1463409 h 2264141"/>
                <a:gd name="connsiteX23" fmla="*/ 110439 w 690244"/>
                <a:gd name="connsiteY23" fmla="*/ 1518632 h 2264141"/>
                <a:gd name="connsiteX24" fmla="*/ 138049 w 690244"/>
                <a:gd name="connsiteY24" fmla="*/ 1560049 h 2264141"/>
                <a:gd name="connsiteX25" fmla="*/ 193269 w 690244"/>
                <a:gd name="connsiteY25" fmla="*/ 1670495 h 2264141"/>
                <a:gd name="connsiteX26" fmla="*/ 220878 w 690244"/>
                <a:gd name="connsiteY26" fmla="*/ 1780941 h 2264141"/>
                <a:gd name="connsiteX27" fmla="*/ 248488 w 690244"/>
                <a:gd name="connsiteY27" fmla="*/ 1891386 h 2264141"/>
                <a:gd name="connsiteX28" fmla="*/ 234683 w 690244"/>
                <a:gd name="connsiteY28" fmla="*/ 2264141 h 226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244" h="2264141">
                  <a:moveTo>
                    <a:pt x="690244" y="0"/>
                  </a:moveTo>
                  <a:cubicBezTo>
                    <a:pt x="645205" y="112603"/>
                    <a:pt x="667494" y="44728"/>
                    <a:pt x="635024" y="207086"/>
                  </a:cubicBezTo>
                  <a:lnTo>
                    <a:pt x="635024" y="207086"/>
                  </a:lnTo>
                  <a:cubicBezTo>
                    <a:pt x="625821" y="234698"/>
                    <a:pt x="623559" y="265704"/>
                    <a:pt x="607415" y="289921"/>
                  </a:cubicBezTo>
                  <a:cubicBezTo>
                    <a:pt x="597662" y="304551"/>
                    <a:pt x="571865" y="349114"/>
                    <a:pt x="552195" y="358950"/>
                  </a:cubicBezTo>
                  <a:cubicBezTo>
                    <a:pt x="526165" y="371966"/>
                    <a:pt x="469366" y="386561"/>
                    <a:pt x="469366" y="386561"/>
                  </a:cubicBezTo>
                  <a:lnTo>
                    <a:pt x="441756" y="469396"/>
                  </a:lnTo>
                  <a:cubicBezTo>
                    <a:pt x="431783" y="499315"/>
                    <a:pt x="419835" y="541668"/>
                    <a:pt x="400342" y="566036"/>
                  </a:cubicBezTo>
                  <a:cubicBezTo>
                    <a:pt x="375950" y="596528"/>
                    <a:pt x="345122" y="621258"/>
                    <a:pt x="317512" y="648870"/>
                  </a:cubicBezTo>
                  <a:cubicBezTo>
                    <a:pt x="308309" y="658074"/>
                    <a:pt x="297123" y="665652"/>
                    <a:pt x="289903" y="676482"/>
                  </a:cubicBezTo>
                  <a:lnTo>
                    <a:pt x="234683" y="759316"/>
                  </a:lnTo>
                  <a:cubicBezTo>
                    <a:pt x="225480" y="773122"/>
                    <a:pt x="218806" y="789000"/>
                    <a:pt x="207074" y="800733"/>
                  </a:cubicBezTo>
                  <a:lnTo>
                    <a:pt x="179464" y="828345"/>
                  </a:lnTo>
                  <a:cubicBezTo>
                    <a:pt x="144764" y="932451"/>
                    <a:pt x="195609" y="808162"/>
                    <a:pt x="124244" y="897373"/>
                  </a:cubicBezTo>
                  <a:cubicBezTo>
                    <a:pt x="115153" y="908737"/>
                    <a:pt x="117506" y="926069"/>
                    <a:pt x="110439" y="938791"/>
                  </a:cubicBezTo>
                  <a:cubicBezTo>
                    <a:pt x="94324" y="967800"/>
                    <a:pt x="73626" y="994014"/>
                    <a:pt x="55220" y="1021625"/>
                  </a:cubicBezTo>
                  <a:lnTo>
                    <a:pt x="27610" y="1063042"/>
                  </a:lnTo>
                  <a:cubicBezTo>
                    <a:pt x="23008" y="1081450"/>
                    <a:pt x="19017" y="1100021"/>
                    <a:pt x="13805" y="1118265"/>
                  </a:cubicBezTo>
                  <a:cubicBezTo>
                    <a:pt x="9807" y="1132258"/>
                    <a:pt x="0" y="1145130"/>
                    <a:pt x="0" y="1159682"/>
                  </a:cubicBezTo>
                  <a:cubicBezTo>
                    <a:pt x="0" y="1171737"/>
                    <a:pt x="8196" y="1279186"/>
                    <a:pt x="27610" y="1311545"/>
                  </a:cubicBezTo>
                  <a:cubicBezTo>
                    <a:pt x="34306" y="1322706"/>
                    <a:pt x="46017" y="1329953"/>
                    <a:pt x="55220" y="1339157"/>
                  </a:cubicBezTo>
                  <a:lnTo>
                    <a:pt x="82830" y="1421991"/>
                  </a:lnTo>
                  <a:cubicBezTo>
                    <a:pt x="87432" y="1435797"/>
                    <a:pt x="93106" y="1449291"/>
                    <a:pt x="96635" y="1463409"/>
                  </a:cubicBezTo>
                  <a:cubicBezTo>
                    <a:pt x="101236" y="1481817"/>
                    <a:pt x="102965" y="1501192"/>
                    <a:pt x="110439" y="1518632"/>
                  </a:cubicBezTo>
                  <a:cubicBezTo>
                    <a:pt x="116975" y="1533883"/>
                    <a:pt x="131311" y="1544887"/>
                    <a:pt x="138049" y="1560049"/>
                  </a:cubicBezTo>
                  <a:cubicBezTo>
                    <a:pt x="188811" y="1674268"/>
                    <a:pt x="136567" y="1613788"/>
                    <a:pt x="193269" y="1670495"/>
                  </a:cubicBezTo>
                  <a:cubicBezTo>
                    <a:pt x="219661" y="1749675"/>
                    <a:pt x="195889" y="1672645"/>
                    <a:pt x="220878" y="1780941"/>
                  </a:cubicBezTo>
                  <a:cubicBezTo>
                    <a:pt x="229410" y="1817917"/>
                    <a:pt x="248488" y="1891386"/>
                    <a:pt x="248488" y="1891386"/>
                  </a:cubicBezTo>
                  <a:cubicBezTo>
                    <a:pt x="234315" y="2245726"/>
                    <a:pt x="234683" y="2121390"/>
                    <a:pt x="234683" y="2264141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Figura a mano libera 78"/>
            <p:cNvSpPr/>
            <p:nvPr/>
          </p:nvSpPr>
          <p:spPr>
            <a:xfrm>
              <a:off x="2526378" y="1926034"/>
              <a:ext cx="966254" cy="1166451"/>
            </a:xfrm>
            <a:custGeom>
              <a:avLst/>
              <a:gdLst>
                <a:gd name="connsiteX0" fmla="*/ 27523 w 966254"/>
                <a:gd name="connsiteY0" fmla="*/ 61992 h 1166451"/>
                <a:gd name="connsiteX1" fmla="*/ 124157 w 966254"/>
                <a:gd name="connsiteY1" fmla="*/ 186244 h 1166451"/>
                <a:gd name="connsiteX2" fmla="*/ 193181 w 966254"/>
                <a:gd name="connsiteY2" fmla="*/ 269078 h 1166451"/>
                <a:gd name="connsiteX3" fmla="*/ 262206 w 966254"/>
                <a:gd name="connsiteY3" fmla="*/ 393330 h 1166451"/>
                <a:gd name="connsiteX4" fmla="*/ 303620 w 966254"/>
                <a:gd name="connsiteY4" fmla="*/ 407136 h 1166451"/>
                <a:gd name="connsiteX5" fmla="*/ 400254 w 966254"/>
                <a:gd name="connsiteY5" fmla="*/ 503776 h 1166451"/>
                <a:gd name="connsiteX6" fmla="*/ 414059 w 966254"/>
                <a:gd name="connsiteY6" fmla="*/ 545193 h 1166451"/>
                <a:gd name="connsiteX7" fmla="*/ 455474 w 966254"/>
                <a:gd name="connsiteY7" fmla="*/ 572804 h 1166451"/>
                <a:gd name="connsiteX8" fmla="*/ 483083 w 966254"/>
                <a:gd name="connsiteY8" fmla="*/ 600416 h 1166451"/>
                <a:gd name="connsiteX9" fmla="*/ 538303 w 966254"/>
                <a:gd name="connsiteY9" fmla="*/ 669445 h 1166451"/>
                <a:gd name="connsiteX10" fmla="*/ 565913 w 966254"/>
                <a:gd name="connsiteY10" fmla="*/ 710862 h 1166451"/>
                <a:gd name="connsiteX11" fmla="*/ 676352 w 966254"/>
                <a:gd name="connsiteY11" fmla="*/ 821308 h 1166451"/>
                <a:gd name="connsiteX12" fmla="*/ 703961 w 966254"/>
                <a:gd name="connsiteY12" fmla="*/ 862725 h 1166451"/>
                <a:gd name="connsiteX13" fmla="*/ 745376 w 966254"/>
                <a:gd name="connsiteY13" fmla="*/ 876531 h 1166451"/>
                <a:gd name="connsiteX14" fmla="*/ 883425 w 966254"/>
                <a:gd name="connsiteY14" fmla="*/ 973171 h 1166451"/>
                <a:gd name="connsiteX15" fmla="*/ 911034 w 966254"/>
                <a:gd name="connsiteY15" fmla="*/ 1028394 h 1166451"/>
                <a:gd name="connsiteX16" fmla="*/ 952449 w 966254"/>
                <a:gd name="connsiteY16" fmla="*/ 1111228 h 1166451"/>
                <a:gd name="connsiteX17" fmla="*/ 966254 w 966254"/>
                <a:gd name="connsiteY17" fmla="*/ 1166451 h 116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6254" h="1166451">
                  <a:moveTo>
                    <a:pt x="27523" y="61992"/>
                  </a:moveTo>
                  <a:cubicBezTo>
                    <a:pt x="65243" y="175157"/>
                    <a:pt x="0" y="0"/>
                    <a:pt x="124157" y="186244"/>
                  </a:cubicBezTo>
                  <a:cubicBezTo>
                    <a:pt x="162596" y="243906"/>
                    <a:pt x="140035" y="215928"/>
                    <a:pt x="193181" y="269078"/>
                  </a:cubicBezTo>
                  <a:cubicBezTo>
                    <a:pt x="205336" y="305546"/>
                    <a:pt x="226605" y="381462"/>
                    <a:pt x="262206" y="393330"/>
                  </a:cubicBezTo>
                  <a:lnTo>
                    <a:pt x="303620" y="407136"/>
                  </a:lnTo>
                  <a:cubicBezTo>
                    <a:pt x="366911" y="502078"/>
                    <a:pt x="327359" y="479475"/>
                    <a:pt x="400254" y="503776"/>
                  </a:cubicBezTo>
                  <a:cubicBezTo>
                    <a:pt x="404856" y="517582"/>
                    <a:pt x="404968" y="533829"/>
                    <a:pt x="414059" y="545193"/>
                  </a:cubicBezTo>
                  <a:cubicBezTo>
                    <a:pt x="424423" y="558149"/>
                    <a:pt x="442518" y="562439"/>
                    <a:pt x="455474" y="572804"/>
                  </a:cubicBezTo>
                  <a:cubicBezTo>
                    <a:pt x="465637" y="580935"/>
                    <a:pt x="473880" y="591212"/>
                    <a:pt x="483083" y="600416"/>
                  </a:cubicBezTo>
                  <a:cubicBezTo>
                    <a:pt x="509958" y="681046"/>
                    <a:pt x="475860" y="606998"/>
                    <a:pt x="538303" y="669445"/>
                  </a:cubicBezTo>
                  <a:cubicBezTo>
                    <a:pt x="550035" y="681178"/>
                    <a:pt x="554752" y="698585"/>
                    <a:pt x="565913" y="710862"/>
                  </a:cubicBezTo>
                  <a:cubicBezTo>
                    <a:pt x="600933" y="749387"/>
                    <a:pt x="647474" y="777988"/>
                    <a:pt x="676352" y="821308"/>
                  </a:cubicBezTo>
                  <a:cubicBezTo>
                    <a:pt x="685555" y="835114"/>
                    <a:pt x="691005" y="852360"/>
                    <a:pt x="703961" y="862725"/>
                  </a:cubicBezTo>
                  <a:cubicBezTo>
                    <a:pt x="715324" y="871816"/>
                    <a:pt x="732656" y="869464"/>
                    <a:pt x="745376" y="876531"/>
                  </a:cubicBezTo>
                  <a:cubicBezTo>
                    <a:pt x="789075" y="900810"/>
                    <a:pt x="842065" y="942150"/>
                    <a:pt x="883425" y="973171"/>
                  </a:cubicBezTo>
                  <a:cubicBezTo>
                    <a:pt x="892628" y="991579"/>
                    <a:pt x="900824" y="1010525"/>
                    <a:pt x="911034" y="1028394"/>
                  </a:cubicBezTo>
                  <a:cubicBezTo>
                    <a:pt x="945608" y="1088902"/>
                    <a:pt x="934369" y="1047946"/>
                    <a:pt x="952449" y="1111228"/>
                  </a:cubicBezTo>
                  <a:cubicBezTo>
                    <a:pt x="957661" y="1129472"/>
                    <a:pt x="966254" y="1166451"/>
                    <a:pt x="966254" y="1166451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Figura a mano libera 82"/>
            <p:cNvSpPr/>
            <p:nvPr/>
          </p:nvSpPr>
          <p:spPr>
            <a:xfrm>
              <a:off x="3699705" y="3354794"/>
              <a:ext cx="385159" cy="2085413"/>
            </a:xfrm>
            <a:custGeom>
              <a:avLst/>
              <a:gdLst>
                <a:gd name="connsiteX0" fmla="*/ 0 w 385159"/>
                <a:gd name="connsiteY0" fmla="*/ 0 h 2085413"/>
                <a:gd name="connsiteX1" fmla="*/ 41414 w 385159"/>
                <a:gd name="connsiteY1" fmla="*/ 165669 h 2085413"/>
                <a:gd name="connsiteX2" fmla="*/ 55219 w 385159"/>
                <a:gd name="connsiteY2" fmla="*/ 207086 h 2085413"/>
                <a:gd name="connsiteX3" fmla="*/ 124244 w 385159"/>
                <a:gd name="connsiteY3" fmla="*/ 262309 h 2085413"/>
                <a:gd name="connsiteX4" fmla="*/ 138049 w 385159"/>
                <a:gd name="connsiteY4" fmla="*/ 303726 h 2085413"/>
                <a:gd name="connsiteX5" fmla="*/ 207073 w 385159"/>
                <a:gd name="connsiteY5" fmla="*/ 386561 h 2085413"/>
                <a:gd name="connsiteX6" fmla="*/ 289902 w 385159"/>
                <a:gd name="connsiteY6" fmla="*/ 441784 h 2085413"/>
                <a:gd name="connsiteX7" fmla="*/ 358926 w 385159"/>
                <a:gd name="connsiteY7" fmla="*/ 566035 h 2085413"/>
                <a:gd name="connsiteX8" fmla="*/ 372731 w 385159"/>
                <a:gd name="connsiteY8" fmla="*/ 621258 h 2085413"/>
                <a:gd name="connsiteX9" fmla="*/ 331317 w 385159"/>
                <a:gd name="connsiteY9" fmla="*/ 952596 h 2085413"/>
                <a:gd name="connsiteX10" fmla="*/ 289902 w 385159"/>
                <a:gd name="connsiteY10" fmla="*/ 1021625 h 2085413"/>
                <a:gd name="connsiteX11" fmla="*/ 262292 w 385159"/>
                <a:gd name="connsiteY11" fmla="*/ 1270128 h 2085413"/>
                <a:gd name="connsiteX12" fmla="*/ 234683 w 385159"/>
                <a:gd name="connsiteY12" fmla="*/ 1408185 h 2085413"/>
                <a:gd name="connsiteX13" fmla="*/ 207073 w 385159"/>
                <a:gd name="connsiteY13" fmla="*/ 1435797 h 2085413"/>
                <a:gd name="connsiteX14" fmla="*/ 193268 w 385159"/>
                <a:gd name="connsiteY14" fmla="*/ 1518631 h 2085413"/>
                <a:gd name="connsiteX15" fmla="*/ 179463 w 385159"/>
                <a:gd name="connsiteY15" fmla="*/ 1573854 h 2085413"/>
                <a:gd name="connsiteX16" fmla="*/ 151853 w 385159"/>
                <a:gd name="connsiteY16" fmla="*/ 1808552 h 2085413"/>
                <a:gd name="connsiteX17" fmla="*/ 165658 w 385159"/>
                <a:gd name="connsiteY17" fmla="*/ 1932803 h 2085413"/>
                <a:gd name="connsiteX18" fmla="*/ 193268 w 385159"/>
                <a:gd name="connsiteY18" fmla="*/ 2043249 h 208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5159" h="2085413">
                  <a:moveTo>
                    <a:pt x="0" y="0"/>
                  </a:moveTo>
                  <a:cubicBezTo>
                    <a:pt x="18589" y="111541"/>
                    <a:pt x="4954" y="56281"/>
                    <a:pt x="41414" y="165669"/>
                  </a:cubicBezTo>
                  <a:cubicBezTo>
                    <a:pt x="46016" y="179475"/>
                    <a:pt x="44929" y="196796"/>
                    <a:pt x="55219" y="207086"/>
                  </a:cubicBezTo>
                  <a:cubicBezTo>
                    <a:pt x="94561" y="246431"/>
                    <a:pt x="71999" y="227478"/>
                    <a:pt x="124244" y="262309"/>
                  </a:cubicBezTo>
                  <a:cubicBezTo>
                    <a:pt x="128846" y="276115"/>
                    <a:pt x="131541" y="290710"/>
                    <a:pt x="138049" y="303726"/>
                  </a:cubicBezTo>
                  <a:cubicBezTo>
                    <a:pt x="152552" y="332735"/>
                    <a:pt x="182089" y="367128"/>
                    <a:pt x="207073" y="386561"/>
                  </a:cubicBezTo>
                  <a:cubicBezTo>
                    <a:pt x="233266" y="406934"/>
                    <a:pt x="289902" y="441784"/>
                    <a:pt x="289902" y="441784"/>
                  </a:cubicBezTo>
                  <a:cubicBezTo>
                    <a:pt x="339346" y="515953"/>
                    <a:pt x="340702" y="502246"/>
                    <a:pt x="358926" y="566035"/>
                  </a:cubicBezTo>
                  <a:cubicBezTo>
                    <a:pt x="364138" y="584279"/>
                    <a:pt x="368129" y="602850"/>
                    <a:pt x="372731" y="621258"/>
                  </a:cubicBezTo>
                  <a:cubicBezTo>
                    <a:pt x="357312" y="898815"/>
                    <a:pt x="385159" y="791059"/>
                    <a:pt x="331317" y="952596"/>
                  </a:cubicBezTo>
                  <a:cubicBezTo>
                    <a:pt x="313397" y="1006360"/>
                    <a:pt x="327801" y="983723"/>
                    <a:pt x="289902" y="1021625"/>
                  </a:cubicBezTo>
                  <a:cubicBezTo>
                    <a:pt x="258035" y="1149101"/>
                    <a:pt x="285610" y="1025275"/>
                    <a:pt x="262292" y="1270128"/>
                  </a:cubicBezTo>
                  <a:cubicBezTo>
                    <a:pt x="260847" y="1285297"/>
                    <a:pt x="252328" y="1378774"/>
                    <a:pt x="234683" y="1408185"/>
                  </a:cubicBezTo>
                  <a:cubicBezTo>
                    <a:pt x="227987" y="1419346"/>
                    <a:pt x="216276" y="1426593"/>
                    <a:pt x="207073" y="1435797"/>
                  </a:cubicBezTo>
                  <a:cubicBezTo>
                    <a:pt x="202471" y="1463408"/>
                    <a:pt x="198757" y="1491182"/>
                    <a:pt x="193268" y="1518631"/>
                  </a:cubicBezTo>
                  <a:cubicBezTo>
                    <a:pt x="189547" y="1537237"/>
                    <a:pt x="181816" y="1555026"/>
                    <a:pt x="179463" y="1573854"/>
                  </a:cubicBezTo>
                  <a:cubicBezTo>
                    <a:pt x="142705" y="1867938"/>
                    <a:pt x="185420" y="1640709"/>
                    <a:pt x="151853" y="1808552"/>
                  </a:cubicBezTo>
                  <a:cubicBezTo>
                    <a:pt x="156455" y="1849969"/>
                    <a:pt x="157486" y="1891940"/>
                    <a:pt x="165658" y="1932803"/>
                  </a:cubicBezTo>
                  <a:cubicBezTo>
                    <a:pt x="196178" y="2085413"/>
                    <a:pt x="193268" y="1967230"/>
                    <a:pt x="193268" y="2043249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Figura a mano libera 83"/>
            <p:cNvSpPr/>
            <p:nvPr/>
          </p:nvSpPr>
          <p:spPr>
            <a:xfrm>
              <a:off x="3299364" y="3340988"/>
              <a:ext cx="303707" cy="869762"/>
            </a:xfrm>
            <a:custGeom>
              <a:avLst/>
              <a:gdLst>
                <a:gd name="connsiteX0" fmla="*/ 303707 w 303707"/>
                <a:gd name="connsiteY0" fmla="*/ 0 h 869762"/>
                <a:gd name="connsiteX1" fmla="*/ 220878 w 303707"/>
                <a:gd name="connsiteY1" fmla="*/ 138058 h 869762"/>
                <a:gd name="connsiteX2" fmla="*/ 193268 w 303707"/>
                <a:gd name="connsiteY2" fmla="*/ 220892 h 869762"/>
                <a:gd name="connsiteX3" fmla="*/ 165658 w 303707"/>
                <a:gd name="connsiteY3" fmla="*/ 648870 h 869762"/>
                <a:gd name="connsiteX4" fmla="*/ 151853 w 303707"/>
                <a:gd name="connsiteY4" fmla="*/ 704093 h 869762"/>
                <a:gd name="connsiteX5" fmla="*/ 124243 w 303707"/>
                <a:gd name="connsiteY5" fmla="*/ 731705 h 869762"/>
                <a:gd name="connsiteX6" fmla="*/ 96634 w 303707"/>
                <a:gd name="connsiteY6" fmla="*/ 773122 h 869762"/>
                <a:gd name="connsiteX7" fmla="*/ 55219 w 303707"/>
                <a:gd name="connsiteY7" fmla="*/ 786927 h 869762"/>
                <a:gd name="connsiteX8" fmla="*/ 27609 w 303707"/>
                <a:gd name="connsiteY8" fmla="*/ 814539 h 869762"/>
                <a:gd name="connsiteX9" fmla="*/ 0 w 303707"/>
                <a:gd name="connsiteY9" fmla="*/ 869762 h 86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3707" h="869762">
                  <a:moveTo>
                    <a:pt x="303707" y="0"/>
                  </a:moveTo>
                  <a:cubicBezTo>
                    <a:pt x="258220" y="60652"/>
                    <a:pt x="253194" y="60493"/>
                    <a:pt x="220878" y="138058"/>
                  </a:cubicBezTo>
                  <a:cubicBezTo>
                    <a:pt x="209685" y="164924"/>
                    <a:pt x="193268" y="220892"/>
                    <a:pt x="193268" y="220892"/>
                  </a:cubicBezTo>
                  <a:cubicBezTo>
                    <a:pt x="184065" y="363551"/>
                    <a:pt x="177866" y="506436"/>
                    <a:pt x="165658" y="648870"/>
                  </a:cubicBezTo>
                  <a:cubicBezTo>
                    <a:pt x="164038" y="667775"/>
                    <a:pt x="160338" y="687122"/>
                    <a:pt x="151853" y="704093"/>
                  </a:cubicBezTo>
                  <a:cubicBezTo>
                    <a:pt x="146032" y="715735"/>
                    <a:pt x="132374" y="721541"/>
                    <a:pt x="124243" y="731705"/>
                  </a:cubicBezTo>
                  <a:cubicBezTo>
                    <a:pt x="113879" y="744661"/>
                    <a:pt x="109590" y="762757"/>
                    <a:pt x="96634" y="773122"/>
                  </a:cubicBezTo>
                  <a:cubicBezTo>
                    <a:pt x="85271" y="782213"/>
                    <a:pt x="69024" y="782325"/>
                    <a:pt x="55219" y="786927"/>
                  </a:cubicBezTo>
                  <a:cubicBezTo>
                    <a:pt x="46016" y="796131"/>
                    <a:pt x="34829" y="803709"/>
                    <a:pt x="27609" y="814539"/>
                  </a:cubicBezTo>
                  <a:cubicBezTo>
                    <a:pt x="16194" y="831663"/>
                    <a:pt x="0" y="869762"/>
                    <a:pt x="0" y="869762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Segnaposto contenuto 4"/>
          <p:cNvSpPr>
            <a:spLocks noGrp="1"/>
          </p:cNvSpPr>
          <p:nvPr>
            <p:ph sz="half" idx="2"/>
          </p:nvPr>
        </p:nvSpPr>
        <p:spPr>
          <a:xfrm>
            <a:off x="609600" y="5756058"/>
            <a:ext cx="4038600" cy="949542"/>
          </a:xfr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normAutofit/>
          </a:bodyPr>
          <a:lstStyle/>
          <a:p>
            <a:pPr>
              <a:buNone/>
            </a:pPr>
            <a:r>
              <a:rPr lang="it-IT" sz="2400" dirty="0" err="1" smtClean="0"/>
              <a:t>Submodels</a:t>
            </a:r>
            <a:r>
              <a:rPr lang="it-IT" sz="2400" dirty="0" smtClean="0"/>
              <a:t> can </a:t>
            </a:r>
            <a:r>
              <a:rPr lang="it-IT" sz="2400" dirty="0" err="1" smtClean="0"/>
              <a:t>be</a:t>
            </a:r>
            <a:r>
              <a:rPr lang="it-IT" sz="2400" dirty="0" smtClean="0"/>
              <a:t> </a:t>
            </a:r>
            <a:r>
              <a:rPr lang="it-IT" sz="2400" dirty="0" err="1" smtClean="0"/>
              <a:t>defined</a:t>
            </a:r>
            <a:r>
              <a:rPr lang="it-IT" sz="2400" dirty="0" smtClean="0"/>
              <a:t> in MSO   </a:t>
            </a:r>
          </a:p>
          <a:p>
            <a:pPr>
              <a:buNone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MinModels</a:t>
            </a:r>
            <a:r>
              <a:rPr lang="it-IT" dirty="0" smtClean="0"/>
              <a:t> &amp;</a:t>
            </a:r>
            <a:br>
              <a:rPr lang="it-IT" dirty="0" smtClean="0"/>
            </a:br>
            <a:r>
              <a:rPr lang="it-IT" dirty="0" err="1" smtClean="0"/>
              <a:t>Satisfiability-Preserving</a:t>
            </a:r>
            <a:r>
              <a:rPr lang="it-IT" dirty="0" smtClean="0"/>
              <a:t> </a:t>
            </a:r>
            <a:r>
              <a:rPr lang="it-IT" dirty="0" err="1" smtClean="0"/>
              <a:t>Embeddings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7760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it-IT" sz="2000" dirty="0" err="1" smtClean="0">
                <a:solidFill>
                  <a:srgbClr val="0000FF"/>
                </a:solidFill>
              </a:rPr>
              <a:t>S</a:t>
            </a:r>
            <a:r>
              <a:rPr lang="it-IT" sz="2000" dirty="0" smtClean="0">
                <a:solidFill>
                  <a:srgbClr val="0000FF"/>
                </a:solidFill>
              </a:rPr>
              <a:t> </a:t>
            </a:r>
            <a:r>
              <a:rPr lang="it-IT" sz="2000" i="1" dirty="0" err="1" smtClean="0">
                <a:solidFill>
                  <a:srgbClr val="FF0000"/>
                </a:solidFill>
              </a:rPr>
              <a:t>satisfiability-preservingly</a:t>
            </a:r>
            <a:r>
              <a:rPr lang="it-IT" sz="2000" i="1" dirty="0" smtClean="0">
                <a:solidFill>
                  <a:srgbClr val="FF0000"/>
                </a:solidFill>
              </a:rPr>
              <a:t> </a:t>
            </a:r>
            <a:r>
              <a:rPr lang="it-IT" sz="2000" i="1" dirty="0" err="1" smtClean="0">
                <a:solidFill>
                  <a:srgbClr val="FF0000"/>
                </a:solidFill>
              </a:rPr>
              <a:t>embeds</a:t>
            </a:r>
            <a:r>
              <a:rPr lang="it-IT" sz="2000" i="1" dirty="0" smtClean="0">
                <a:solidFill>
                  <a:srgbClr val="FF0000"/>
                </a:solidFill>
              </a:rPr>
              <a:t> </a:t>
            </a:r>
            <a:r>
              <a:rPr lang="it-IT" sz="2000" dirty="0" smtClean="0">
                <a:solidFill>
                  <a:srgbClr val="FF0000"/>
                </a:solidFill>
              </a:rPr>
              <a:t>in </a:t>
            </a:r>
            <a:r>
              <a:rPr lang="it-IT" sz="2000" dirty="0" err="1" smtClean="0">
                <a:solidFill>
                  <a:srgbClr val="0000FF"/>
                </a:solidFill>
              </a:rPr>
              <a:t>T</a:t>
            </a:r>
            <a:r>
              <a:rPr lang="it-IT" sz="2000" dirty="0" smtClean="0">
                <a:solidFill>
                  <a:srgbClr val="0000FF"/>
                </a:solidFill>
              </a:rPr>
              <a:t> </a:t>
            </a:r>
            <a:r>
              <a:rPr lang="it-IT" sz="2000" dirty="0" err="1" smtClean="0"/>
              <a:t>iff</a:t>
            </a:r>
            <a:r>
              <a:rPr lang="it-IT" sz="2000" dirty="0" smtClean="0"/>
              <a:t> no </a:t>
            </a:r>
            <a:r>
              <a:rPr lang="it-IT" sz="2000" dirty="0" err="1" smtClean="0"/>
              <a:t>matter</a:t>
            </a:r>
            <a:r>
              <a:rPr lang="it-IT" sz="2000" dirty="0" smtClean="0"/>
              <a:t> </a:t>
            </a:r>
            <a:r>
              <a:rPr lang="it-IT" sz="2000" dirty="0" err="1" smtClean="0"/>
              <a:t>how</a:t>
            </a:r>
            <a:r>
              <a:rPr lang="it-IT" sz="2000" dirty="0" smtClean="0"/>
              <a:t> </a:t>
            </a:r>
            <a:r>
              <a:rPr lang="it-IT" sz="2000" dirty="0" err="1" smtClean="0"/>
              <a:t>T</a:t>
            </a:r>
            <a:r>
              <a:rPr lang="it-IT" sz="2000" dirty="0" smtClean="0"/>
              <a:t> </a:t>
            </a:r>
            <a:r>
              <a:rPr lang="it-IT" sz="2000" dirty="0" err="1" smtClean="0"/>
              <a:t>satisfies</a:t>
            </a:r>
            <a:r>
              <a:rPr lang="it-IT" sz="2000" dirty="0" smtClean="0"/>
              <a:t> the formula </a:t>
            </a:r>
            <a:r>
              <a:rPr lang="it-IT" sz="2000" dirty="0" err="1" smtClean="0"/>
              <a:t>using</a:t>
            </a:r>
            <a:r>
              <a:rPr lang="it-IT" sz="2000" dirty="0" smtClean="0"/>
              <a:t> some </a:t>
            </a:r>
            <a:r>
              <a:rPr lang="it-IT" sz="2000" dirty="0" err="1" smtClean="0"/>
              <a:t>valuation</a:t>
            </a:r>
            <a:r>
              <a:rPr lang="it-IT" sz="2000" dirty="0" smtClean="0"/>
              <a:t> </a:t>
            </a:r>
            <a:r>
              <a:rPr lang="it-IT" sz="2000" dirty="0" err="1" smtClean="0"/>
              <a:t>of</a:t>
            </a:r>
            <a:r>
              <a:rPr lang="it-IT" sz="2000" dirty="0" smtClean="0"/>
              <a:t> the </a:t>
            </a:r>
            <a:r>
              <a:rPr lang="it-IT" sz="2000" dirty="0" err="1" smtClean="0"/>
              <a:t>atomic</a:t>
            </a:r>
            <a:r>
              <a:rPr lang="it-IT" sz="2000" dirty="0" smtClean="0"/>
              <a:t> data-relations, </a:t>
            </a:r>
            <a:r>
              <a:rPr lang="it-IT" sz="2000" dirty="0" err="1" smtClean="0"/>
              <a:t>S</a:t>
            </a:r>
            <a:r>
              <a:rPr lang="it-IT" sz="2000" dirty="0" smtClean="0"/>
              <a:t> </a:t>
            </a:r>
            <a:r>
              <a:rPr lang="it-IT" sz="2000" dirty="0" err="1" smtClean="0"/>
              <a:t>will</a:t>
            </a:r>
            <a:r>
              <a:rPr lang="it-IT" sz="2000" dirty="0" smtClean="0"/>
              <a:t> </a:t>
            </a:r>
            <a:r>
              <a:rPr lang="it-IT" sz="2000" dirty="0" err="1" smtClean="0"/>
              <a:t>be</a:t>
            </a:r>
            <a:r>
              <a:rPr lang="it-IT" sz="2000" dirty="0" smtClean="0"/>
              <a:t> </a:t>
            </a:r>
            <a:r>
              <a:rPr lang="it-IT" sz="2000" dirty="0" err="1" smtClean="0"/>
              <a:t>able</a:t>
            </a:r>
            <a:r>
              <a:rPr lang="it-IT" sz="2000" dirty="0" smtClean="0"/>
              <a:t> </a:t>
            </a:r>
            <a:r>
              <a:rPr lang="it-IT" sz="2000" dirty="0" err="1" smtClean="0"/>
              <a:t>to</a:t>
            </a:r>
            <a:r>
              <a:rPr lang="it-IT" sz="2000" dirty="0" smtClean="0"/>
              <a:t> </a:t>
            </a:r>
            <a:r>
              <a:rPr lang="it-IT" sz="2000" dirty="0" err="1" smtClean="0"/>
              <a:t>satisfy</a:t>
            </a:r>
            <a:r>
              <a:rPr lang="it-IT" sz="2000" dirty="0" smtClean="0"/>
              <a:t> the formula </a:t>
            </a:r>
            <a:r>
              <a:rPr lang="it-IT" sz="2000" dirty="0" err="1" smtClean="0"/>
              <a:t>using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</a:t>
            </a:r>
            <a:r>
              <a:rPr lang="it-IT" sz="2000" dirty="0" err="1" smtClean="0"/>
              <a:t>valuation</a:t>
            </a:r>
            <a:r>
              <a:rPr lang="it-IT" sz="2000" dirty="0" smtClean="0"/>
              <a:t> </a:t>
            </a:r>
            <a:r>
              <a:rPr lang="it-IT" sz="2000" dirty="0" err="1" smtClean="0"/>
              <a:t>of</a:t>
            </a:r>
            <a:r>
              <a:rPr lang="it-IT" sz="2000" dirty="0" smtClean="0"/>
              <a:t> the </a:t>
            </a:r>
            <a:r>
              <a:rPr lang="it-IT" sz="2000" dirty="0" err="1" smtClean="0"/>
              <a:t>atomic</a:t>
            </a:r>
            <a:r>
              <a:rPr lang="it-IT" sz="2000" dirty="0" smtClean="0"/>
              <a:t> data-relations</a:t>
            </a:r>
          </a:p>
        </p:txBody>
      </p:sp>
      <p:sp>
        <p:nvSpPr>
          <p:cNvPr id="4" name="Elaborazione alternativa 3"/>
          <p:cNvSpPr/>
          <p:nvPr/>
        </p:nvSpPr>
        <p:spPr>
          <a:xfrm>
            <a:off x="6324600" y="2667000"/>
            <a:ext cx="2514600" cy="13716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3200" dirty="0" err="1" smtClean="0">
                <a:solidFill>
                  <a:srgbClr val="0000FF"/>
                </a:solidFill>
              </a:rPr>
              <a:t>T</a:t>
            </a:r>
            <a:endParaRPr lang="it-IT" sz="4400" dirty="0" smtClean="0">
              <a:solidFill>
                <a:srgbClr val="0000FF"/>
              </a:solidFill>
            </a:endParaRP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</p:txBody>
      </p:sp>
      <p:sp>
        <p:nvSpPr>
          <p:cNvPr id="5" name="Elaborazione alternativa 4"/>
          <p:cNvSpPr/>
          <p:nvPr/>
        </p:nvSpPr>
        <p:spPr>
          <a:xfrm>
            <a:off x="7162800" y="3044952"/>
            <a:ext cx="914400" cy="612648"/>
          </a:xfrm>
          <a:prstGeom prst="flowChartAlternateProcess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err="1" smtClean="0">
                <a:solidFill>
                  <a:srgbClr val="0000FF"/>
                </a:solidFill>
              </a:rPr>
              <a:t>S</a:t>
            </a:r>
            <a:endParaRPr lang="it-IT" sz="2800" dirty="0">
              <a:solidFill>
                <a:srgbClr val="0000FF"/>
              </a:solidFill>
            </a:endParaRP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457200" y="3276600"/>
            <a:ext cx="8229600" cy="16538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/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400" dirty="0" err="1" smtClean="0">
                <a:solidFill>
                  <a:srgbClr val="FF0000"/>
                </a:solidFill>
              </a:rPr>
              <a:t>MinModel</a:t>
            </a:r>
            <a:r>
              <a:rPr lang="it-IT" sz="2400" dirty="0" smtClean="0">
                <a:solidFill>
                  <a:srgbClr val="FF0000"/>
                </a:solidFill>
              </a:rPr>
              <a:t>    </a:t>
            </a:r>
            <a:r>
              <a:rPr lang="it-IT" sz="2400" dirty="0" smtClean="0"/>
              <a:t>=       </a:t>
            </a:r>
            <a:r>
              <a:rPr lang="it-IT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\* pure MSO formula *\</a:t>
            </a:r>
            <a:r>
              <a:rPr lang="it-IT" sz="2400" dirty="0" smtClean="0"/>
              <a:t>                       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400" dirty="0" smtClean="0"/>
              <a:t> 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∀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it-IT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n.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 ∃b</a:t>
            </a:r>
            <a:r>
              <a:rPr lang="it-IT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, …, b</a:t>
            </a:r>
            <a:r>
              <a:rPr lang="it-IT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φ’ (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it-IT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it-IT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, …, b</a:t>
            </a:r>
            <a:r>
              <a:rPr lang="it-IT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it-IT" sz="2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4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endParaRPr lang="it-IT" sz="2400" dirty="0" smtClean="0"/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400" dirty="0" smtClean="0">
                <a:solidFill>
                  <a:srgbClr val="008000"/>
                </a:solidFill>
                <a:latin typeface="Calibri"/>
                <a:cs typeface="Calibri"/>
              </a:rPr>
              <a:t>¬∃X. (       NonEmpty(X)  </a:t>
            </a:r>
            <a:r>
              <a:rPr lang="it-IT" sz="2400" dirty="0" smtClean="0">
                <a:solidFill>
                  <a:srgbClr val="008000"/>
                </a:solidFill>
                <a:latin typeface="Calibri"/>
                <a:ea typeface="ＭＳ ゴシック"/>
                <a:cs typeface="Calibri"/>
              </a:rPr>
              <a:t>∧ ValidSubModel(X)</a:t>
            </a:r>
            <a:endParaRPr lang="it-IT" sz="2400" dirty="0" smtClean="0">
              <a:solidFill>
                <a:srgbClr val="008000"/>
              </a:solidFill>
              <a:latin typeface="Calibri"/>
              <a:cs typeface="Calibri"/>
            </a:endParaRP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400" dirty="0" smtClean="0">
                <a:solidFill>
                  <a:srgbClr val="008000"/>
                </a:solidFill>
                <a:latin typeface="Calibri"/>
                <a:cs typeface="Calibri"/>
              </a:rPr>
              <a:t>               </a:t>
            </a:r>
            <a:r>
              <a:rPr lang="it-IT" sz="2400" dirty="0" smtClean="0">
                <a:solidFill>
                  <a:srgbClr val="008000"/>
                </a:solidFill>
                <a:latin typeface="Calibri"/>
                <a:ea typeface="ＭＳ ゴシック"/>
                <a:cs typeface="Calibri"/>
              </a:rPr>
              <a:t>∧</a:t>
            </a:r>
            <a:r>
              <a:rPr lang="it-IT" sz="2400" dirty="0" smtClean="0">
                <a:solidFill>
                  <a:srgbClr val="008000"/>
                </a:solidFill>
                <a:latin typeface="Calibri"/>
                <a:cs typeface="Calibri"/>
              </a:rPr>
              <a:t> (∀</a:t>
            </a:r>
            <a:r>
              <a:rPr lang="it-IT" sz="2400" b="1" dirty="0" smtClean="0">
                <a:solidFill>
                  <a:srgbClr val="008000"/>
                </a:solidFill>
                <a:latin typeface="Calibri"/>
                <a:cs typeface="Calibri"/>
              </a:rPr>
              <a:t>y</a:t>
            </a:r>
            <a:r>
              <a:rPr lang="it-IT" sz="24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m</a:t>
            </a:r>
            <a:r>
              <a:rPr lang="it-IT" sz="2400" dirty="0" smtClean="0">
                <a:solidFill>
                  <a:srgbClr val="008000"/>
                </a:solidFill>
                <a:latin typeface="Calibri"/>
                <a:cs typeface="Calibri"/>
              </a:rPr>
              <a:t>. ∀b</a:t>
            </a:r>
            <a:r>
              <a:rPr lang="it-IT" sz="24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it-IT" sz="2400" dirty="0" smtClean="0">
                <a:solidFill>
                  <a:srgbClr val="008000"/>
                </a:solidFill>
                <a:latin typeface="Calibri"/>
                <a:cs typeface="Calibri"/>
              </a:rPr>
              <a:t>, …, b</a:t>
            </a:r>
            <a:r>
              <a:rPr lang="it-IT" sz="24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lang="it-IT" sz="2400" dirty="0" smtClean="0">
                <a:solidFill>
                  <a:srgbClr val="008000"/>
                </a:solidFill>
                <a:latin typeface="Calibri"/>
                <a:cs typeface="Calibri"/>
              </a:rPr>
              <a:t>.                          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400" dirty="0" smtClean="0">
                <a:solidFill>
                  <a:srgbClr val="008000"/>
                </a:solidFill>
                <a:latin typeface="Calibri"/>
                <a:cs typeface="Calibri"/>
              </a:rPr>
              <a:t>                                  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(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ea typeface="ＭＳ ゴシック"/>
                <a:cs typeface="Calibri"/>
              </a:rPr>
              <a:t>∧</a:t>
            </a:r>
            <a:r>
              <a:rPr lang="it-IT" sz="2000" baseline="-25000" dirty="0" smtClean="0">
                <a:solidFill>
                  <a:srgbClr val="008000"/>
                </a:solidFill>
                <a:latin typeface="Calibri"/>
                <a:ea typeface="ＭＳ ゴシック"/>
                <a:cs typeface="Calibri"/>
              </a:rPr>
              <a:t>i</a:t>
            </a:r>
            <a:r>
              <a:rPr lang="it-IT" sz="20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∈ </a:t>
            </a:r>
            <a:r>
              <a:rPr lang="it-IT" sz="2000" baseline="-25000" dirty="0" smtClean="0">
                <a:solidFill>
                  <a:srgbClr val="008000"/>
                </a:solidFill>
                <a:latin typeface="Calibri"/>
                <a:ea typeface="ＭＳ ゴシック"/>
                <a:cs typeface="Calibri"/>
              </a:rPr>
              <a:t>[m] 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(y∈ S)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ea typeface="ＭＳ ゴシック"/>
                <a:cs typeface="Calibri"/>
              </a:rPr>
              <a:t> ∧ interpret(</a:t>
            </a:r>
            <a:r>
              <a:rPr lang="it-IT" sz="2000" b="1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φ’ (</a:t>
            </a:r>
            <a:r>
              <a:rPr lang="it-IT" sz="2000" b="1" dirty="0" smtClean="0">
                <a:solidFill>
                  <a:srgbClr val="008000"/>
                </a:solidFill>
                <a:latin typeface="Calibri"/>
                <a:cs typeface="Calibri"/>
              </a:rPr>
              <a:t>y</a:t>
            </a:r>
            <a:r>
              <a:rPr lang="it-IT" sz="20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,</a:t>
            </a:r>
            <a:r>
              <a:rPr lang="it-IT" sz="2000" b="1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b</a:t>
            </a:r>
            <a:r>
              <a:rPr lang="it-IT" sz="20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, …, b</a:t>
            </a:r>
            <a:r>
              <a:rPr lang="it-IT" sz="20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ea typeface="ＭＳ ゴシック"/>
                <a:cs typeface="Calibri"/>
              </a:rPr>
              <a:t>)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000" dirty="0" smtClean="0">
                <a:solidFill>
                  <a:srgbClr val="008000"/>
                </a:solidFill>
                <a:latin typeface="Calibri"/>
                <a:ea typeface="ＭＳ ゴシック"/>
                <a:cs typeface="Calibri"/>
              </a:rPr>
              <a:t>                                          =&gt;  tailor(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φ’ (</a:t>
            </a:r>
            <a:r>
              <a:rPr lang="it-IT" sz="2000" b="1" dirty="0" smtClean="0">
                <a:solidFill>
                  <a:srgbClr val="008000"/>
                </a:solidFill>
                <a:latin typeface="Calibri"/>
                <a:cs typeface="Calibri"/>
              </a:rPr>
              <a:t>y</a:t>
            </a:r>
            <a:r>
              <a:rPr lang="it-IT" sz="20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,</a:t>
            </a:r>
            <a:r>
              <a:rPr lang="it-IT" sz="2000" b="1" dirty="0" smtClean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b</a:t>
            </a:r>
            <a:r>
              <a:rPr lang="it-IT" sz="20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, …, b</a:t>
            </a:r>
            <a:r>
              <a:rPr lang="it-IT" sz="2000" baseline="-25000" dirty="0" smtClean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lang="it-IT" sz="2000" dirty="0" smtClean="0">
                <a:solidFill>
                  <a:srgbClr val="008000"/>
                </a:solidFill>
                <a:latin typeface="Calibri"/>
                <a:ea typeface="ＭＳ ゴシック"/>
                <a:cs typeface="Calibri"/>
              </a:rPr>
              <a:t>)                </a:t>
            </a:r>
            <a:r>
              <a:rPr lang="it-IT" sz="2400" dirty="0" smtClean="0">
                <a:solidFill>
                  <a:srgbClr val="008000"/>
                </a:solidFill>
                <a:latin typeface="Calibri"/>
                <a:cs typeface="Calibri"/>
              </a:rPr>
              <a:t>            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400" dirty="0" smtClean="0">
                <a:solidFill>
                  <a:srgbClr val="008000"/>
                </a:solidFill>
                <a:latin typeface="Calibri"/>
                <a:cs typeface="Calibri"/>
              </a:rPr>
              <a:t>             )   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talk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34900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sz="3429" dirty="0" smtClean="0"/>
              <a:t>A </a:t>
            </a:r>
            <a:r>
              <a:rPr lang="it-IT" sz="3429" dirty="0" err="1" smtClean="0"/>
              <a:t>new</a:t>
            </a:r>
            <a:r>
              <a:rPr lang="it-IT" sz="3429" dirty="0" smtClean="0"/>
              <a:t> </a:t>
            </a:r>
            <a:r>
              <a:rPr lang="it-IT" sz="3429" dirty="0" err="1" smtClean="0"/>
              <a:t>logic</a:t>
            </a:r>
            <a:r>
              <a:rPr lang="it-IT" sz="3429" dirty="0" smtClean="0"/>
              <a:t> </a:t>
            </a:r>
            <a:r>
              <a:rPr lang="it-IT" sz="3429" dirty="0" err="1" smtClean="0"/>
              <a:t>to</a:t>
            </a:r>
            <a:r>
              <a:rPr lang="it-IT" sz="3429" dirty="0" smtClean="0"/>
              <a:t> </a:t>
            </a:r>
            <a:r>
              <a:rPr lang="it-IT" sz="3429" dirty="0" err="1" smtClean="0"/>
              <a:t>reason</a:t>
            </a:r>
            <a:r>
              <a:rPr lang="it-IT" sz="3429" dirty="0" smtClean="0"/>
              <a:t> </a:t>
            </a:r>
            <a:r>
              <a:rPr lang="it-IT" sz="3429" dirty="0" err="1" smtClean="0"/>
              <a:t>with</a:t>
            </a:r>
            <a:r>
              <a:rPr lang="it-IT" sz="3429" dirty="0" smtClean="0"/>
              <a:t> </a:t>
            </a:r>
            <a:r>
              <a:rPr lang="it-IT" sz="3429" dirty="0" err="1" smtClean="0"/>
              <a:t>programs</a:t>
            </a:r>
            <a:r>
              <a:rPr lang="it-IT" sz="3429" dirty="0" smtClean="0"/>
              <a:t> </a:t>
            </a:r>
            <a:r>
              <a:rPr lang="it-IT" sz="3429" dirty="0" err="1" smtClean="0"/>
              <a:t>that</a:t>
            </a:r>
            <a:r>
              <a:rPr lang="it-IT" sz="3429" dirty="0" smtClean="0"/>
              <a:t> </a:t>
            </a:r>
            <a:r>
              <a:rPr lang="it-IT" sz="3429" dirty="0" err="1" smtClean="0"/>
              <a:t>manipulate</a:t>
            </a:r>
            <a:r>
              <a:rPr lang="it-IT" sz="3429" dirty="0" smtClean="0"/>
              <a:t> </a:t>
            </a:r>
            <a:r>
              <a:rPr lang="it-IT" sz="3429" dirty="0" err="1" smtClean="0"/>
              <a:t>heap</a:t>
            </a:r>
            <a:r>
              <a:rPr lang="it-IT" sz="3429" dirty="0" smtClean="0"/>
              <a:t> + data </a:t>
            </a:r>
            <a:r>
              <a:rPr lang="it-IT" sz="3429" dirty="0" err="1" smtClean="0"/>
              <a:t>using</a:t>
            </a:r>
            <a:endParaRPr lang="it-IT" sz="3429" dirty="0" smtClean="0"/>
          </a:p>
          <a:p>
            <a:pPr lvl="1"/>
            <a:r>
              <a:rPr lang="it-IT" sz="3429" dirty="0" err="1" smtClean="0"/>
              <a:t>deductive</a:t>
            </a:r>
            <a:r>
              <a:rPr lang="it-IT" sz="3429" dirty="0" smtClean="0"/>
              <a:t> </a:t>
            </a:r>
            <a:r>
              <a:rPr lang="it-IT" sz="3429" dirty="0" err="1" smtClean="0"/>
              <a:t>verification</a:t>
            </a:r>
            <a:endParaRPr lang="it-IT" sz="3429" dirty="0" smtClean="0"/>
          </a:p>
          <a:p>
            <a:pPr lvl="1"/>
            <a:r>
              <a:rPr lang="it-IT" sz="2857" dirty="0" smtClean="0"/>
              <a:t>SMT </a:t>
            </a:r>
            <a:r>
              <a:rPr lang="it-IT" sz="2857" dirty="0" err="1" smtClean="0"/>
              <a:t>solvers</a:t>
            </a:r>
            <a:endParaRPr lang="it-IT" sz="2857" dirty="0" smtClean="0"/>
          </a:p>
          <a:p>
            <a:endParaRPr lang="it-IT" sz="2800" dirty="0" smtClean="0"/>
          </a:p>
          <a:p>
            <a:endParaRPr lang="it-IT" dirty="0"/>
          </a:p>
        </p:txBody>
      </p:sp>
      <p:grpSp>
        <p:nvGrpSpPr>
          <p:cNvPr id="78" name="Gruppo 77"/>
          <p:cNvGrpSpPr/>
          <p:nvPr/>
        </p:nvGrpSpPr>
        <p:grpSpPr>
          <a:xfrm>
            <a:off x="4764540" y="3200400"/>
            <a:ext cx="3693660" cy="2514600"/>
            <a:chOff x="2362200" y="3962400"/>
            <a:chExt cx="3693660" cy="2514600"/>
          </a:xfrm>
        </p:grpSpPr>
        <p:sp>
          <p:nvSpPr>
            <p:cNvPr id="4" name="Ovale 3"/>
            <p:cNvSpPr/>
            <p:nvPr/>
          </p:nvSpPr>
          <p:spPr>
            <a:xfrm>
              <a:off x="2667000" y="57150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/>
            <p:cNvSpPr/>
            <p:nvPr/>
          </p:nvSpPr>
          <p:spPr>
            <a:xfrm>
              <a:off x="3200400" y="52578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/>
            <p:cNvSpPr/>
            <p:nvPr/>
          </p:nvSpPr>
          <p:spPr>
            <a:xfrm>
              <a:off x="3276600" y="60198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/>
            <p:cNvSpPr/>
            <p:nvPr/>
          </p:nvSpPr>
          <p:spPr>
            <a:xfrm>
              <a:off x="4114800" y="50292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4267200" y="60198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5410200" y="54864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/>
            <p:cNvSpPr/>
            <p:nvPr/>
          </p:nvSpPr>
          <p:spPr>
            <a:xfrm>
              <a:off x="3352800" y="44196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Ovale 10"/>
            <p:cNvSpPr/>
            <p:nvPr/>
          </p:nvSpPr>
          <p:spPr>
            <a:xfrm>
              <a:off x="4953000" y="46482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e 11"/>
            <p:cNvSpPr/>
            <p:nvPr/>
          </p:nvSpPr>
          <p:spPr>
            <a:xfrm>
              <a:off x="5181600" y="60198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/>
            <p:cNvSpPr/>
            <p:nvPr/>
          </p:nvSpPr>
          <p:spPr>
            <a:xfrm>
              <a:off x="4038600" y="4419600"/>
              <a:ext cx="228600" cy="228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2 14"/>
            <p:cNvCxnSpPr>
              <a:stCxn id="4" idx="7"/>
              <a:endCxn id="5" idx="3"/>
            </p:cNvCxnSpPr>
            <p:nvPr/>
          </p:nvCxnSpPr>
          <p:spPr>
            <a:xfrm rot="5400000" flipH="1" flipV="1">
              <a:off x="2900222" y="5414822"/>
              <a:ext cx="295556" cy="37175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/>
            <p:cNvCxnSpPr>
              <a:stCxn id="5" idx="7"/>
              <a:endCxn id="13" idx="3"/>
            </p:cNvCxnSpPr>
            <p:nvPr/>
          </p:nvCxnSpPr>
          <p:spPr>
            <a:xfrm rot="5400000" flipH="1" flipV="1">
              <a:off x="3395522" y="4614722"/>
              <a:ext cx="676556" cy="67655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/>
            <p:cNvCxnSpPr>
              <a:stCxn id="6" idx="6"/>
              <a:endCxn id="9" idx="2"/>
            </p:cNvCxnSpPr>
            <p:nvPr/>
          </p:nvCxnSpPr>
          <p:spPr>
            <a:xfrm flipV="1">
              <a:off x="3505200" y="5600700"/>
              <a:ext cx="1905000" cy="5334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2 25"/>
            <p:cNvCxnSpPr>
              <a:stCxn id="11" idx="3"/>
              <a:endCxn id="7" idx="6"/>
            </p:cNvCxnSpPr>
            <p:nvPr/>
          </p:nvCxnSpPr>
          <p:spPr>
            <a:xfrm rot="5400000">
              <a:off x="4514850" y="4671872"/>
              <a:ext cx="300178" cy="64307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/>
            <p:cNvCxnSpPr>
              <a:stCxn id="11" idx="2"/>
              <a:endCxn id="13" idx="6"/>
            </p:cNvCxnSpPr>
            <p:nvPr/>
          </p:nvCxnSpPr>
          <p:spPr>
            <a:xfrm rot="10800000">
              <a:off x="4267200" y="4533900"/>
              <a:ext cx="685800" cy="2286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2 31"/>
            <p:cNvCxnSpPr>
              <a:stCxn id="8" idx="7"/>
              <a:endCxn id="11" idx="4"/>
            </p:cNvCxnSpPr>
            <p:nvPr/>
          </p:nvCxnSpPr>
          <p:spPr>
            <a:xfrm rot="5400000" flipH="1" flipV="1">
              <a:off x="4176572" y="5162550"/>
              <a:ext cx="1176478" cy="60497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>
              <a:stCxn id="6" idx="0"/>
              <a:endCxn id="5" idx="4"/>
            </p:cNvCxnSpPr>
            <p:nvPr/>
          </p:nvCxnSpPr>
          <p:spPr>
            <a:xfrm rot="16200000" flipV="1">
              <a:off x="3086100" y="5715000"/>
              <a:ext cx="533400" cy="7620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37"/>
            <p:cNvCxnSpPr>
              <a:stCxn id="7" idx="3"/>
              <a:endCxn id="6" idx="7"/>
            </p:cNvCxnSpPr>
            <p:nvPr/>
          </p:nvCxnSpPr>
          <p:spPr>
            <a:xfrm rot="5400000">
              <a:off x="3395522" y="5300522"/>
              <a:ext cx="828956" cy="67655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/>
            <p:cNvCxnSpPr>
              <a:stCxn id="10" idx="5"/>
              <a:endCxn id="8" idx="1"/>
            </p:cNvCxnSpPr>
            <p:nvPr/>
          </p:nvCxnSpPr>
          <p:spPr>
            <a:xfrm rot="16200000" flipH="1">
              <a:off x="3205022" y="4957622"/>
              <a:ext cx="1438556" cy="75275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2 43"/>
            <p:cNvCxnSpPr>
              <a:stCxn id="4" idx="5"/>
              <a:endCxn id="6" idx="2"/>
            </p:cNvCxnSpPr>
            <p:nvPr/>
          </p:nvCxnSpPr>
          <p:spPr>
            <a:xfrm rot="16200000" flipH="1">
              <a:off x="2957372" y="5814872"/>
              <a:ext cx="223978" cy="41447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2 46"/>
            <p:cNvCxnSpPr>
              <a:stCxn id="13" idx="2"/>
              <a:endCxn id="10" idx="6"/>
            </p:cNvCxnSpPr>
            <p:nvPr/>
          </p:nvCxnSpPr>
          <p:spPr>
            <a:xfrm rot="10800000">
              <a:off x="3581400" y="4533900"/>
              <a:ext cx="457200" cy="158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2 49"/>
            <p:cNvCxnSpPr>
              <a:stCxn id="8" idx="6"/>
              <a:endCxn id="12" idx="2"/>
            </p:cNvCxnSpPr>
            <p:nvPr/>
          </p:nvCxnSpPr>
          <p:spPr>
            <a:xfrm>
              <a:off x="4495800" y="6134100"/>
              <a:ext cx="685800" cy="158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2 52"/>
            <p:cNvCxnSpPr>
              <a:stCxn id="12" idx="0"/>
              <a:endCxn id="9" idx="3"/>
            </p:cNvCxnSpPr>
            <p:nvPr/>
          </p:nvCxnSpPr>
          <p:spPr>
            <a:xfrm rot="5400000" flipH="1" flipV="1">
              <a:off x="5200650" y="5776772"/>
              <a:ext cx="338278" cy="14777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2 56"/>
            <p:cNvCxnSpPr>
              <a:stCxn id="5" idx="0"/>
              <a:endCxn id="10" idx="3"/>
            </p:cNvCxnSpPr>
            <p:nvPr/>
          </p:nvCxnSpPr>
          <p:spPr>
            <a:xfrm rot="5400000" flipH="1" flipV="1">
              <a:off x="3028950" y="4900472"/>
              <a:ext cx="643078" cy="7157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2 60"/>
            <p:cNvCxnSpPr>
              <a:stCxn id="9" idx="0"/>
              <a:endCxn id="11" idx="5"/>
            </p:cNvCxnSpPr>
            <p:nvPr/>
          </p:nvCxnSpPr>
          <p:spPr>
            <a:xfrm rot="16200000" flipV="1">
              <a:off x="5014772" y="4976672"/>
              <a:ext cx="643078" cy="37637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asellaDiTesto 67"/>
            <p:cNvSpPr txBox="1"/>
            <p:nvPr/>
          </p:nvSpPr>
          <p:spPr>
            <a:xfrm>
              <a:off x="3276600" y="405026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157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69" name="CasellaDiTesto 68"/>
            <p:cNvSpPr txBox="1"/>
            <p:nvPr/>
          </p:nvSpPr>
          <p:spPr>
            <a:xfrm>
              <a:off x="4055265" y="3962400"/>
              <a:ext cx="388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75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0" name="CasellaDiTesto 69"/>
            <p:cNvSpPr txBox="1"/>
            <p:nvPr/>
          </p:nvSpPr>
          <p:spPr>
            <a:xfrm>
              <a:off x="3979065" y="4736068"/>
              <a:ext cx="295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>
                  <a:solidFill>
                    <a:srgbClr val="FF0000"/>
                  </a:solidFill>
                </a:rPr>
                <a:t>5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1" name="CasellaDiTesto 70"/>
            <p:cNvSpPr txBox="1"/>
            <p:nvPr/>
          </p:nvSpPr>
          <p:spPr>
            <a:xfrm>
              <a:off x="4969665" y="4278868"/>
              <a:ext cx="407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14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2" name="CasellaDiTesto 71"/>
            <p:cNvSpPr txBox="1"/>
            <p:nvPr/>
          </p:nvSpPr>
          <p:spPr>
            <a:xfrm>
              <a:off x="2895600" y="4953000"/>
              <a:ext cx="39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15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3" name="CasellaDiTesto 72"/>
            <p:cNvSpPr txBox="1"/>
            <p:nvPr/>
          </p:nvSpPr>
          <p:spPr>
            <a:xfrm>
              <a:off x="2362200" y="5334000"/>
              <a:ext cx="64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mtClean="0">
                  <a:solidFill>
                    <a:srgbClr val="FF0000"/>
                  </a:solidFill>
                </a:rPr>
                <a:t>1000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4" name="CasellaDiTesto 73"/>
            <p:cNvSpPr txBox="1"/>
            <p:nvPr/>
          </p:nvSpPr>
          <p:spPr>
            <a:xfrm>
              <a:off x="3429000" y="6107668"/>
              <a:ext cx="288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srgbClr val="FF0000"/>
                  </a:solidFill>
                </a:rPr>
                <a:t>1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5" name="CasellaDiTesto 74"/>
            <p:cNvSpPr txBox="1"/>
            <p:nvPr/>
          </p:nvSpPr>
          <p:spPr>
            <a:xfrm>
              <a:off x="4419600" y="6107668"/>
              <a:ext cx="424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90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6" name="CasellaDiTesto 75"/>
            <p:cNvSpPr txBox="1"/>
            <p:nvPr/>
          </p:nvSpPr>
          <p:spPr>
            <a:xfrm>
              <a:off x="5655465" y="5193268"/>
              <a:ext cx="400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>
                  <a:solidFill>
                    <a:srgbClr val="FF0000"/>
                  </a:solidFill>
                </a:rPr>
                <a:t>23</a:t>
              </a:r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7" name="CasellaDiTesto 76"/>
            <p:cNvSpPr txBox="1"/>
            <p:nvPr/>
          </p:nvSpPr>
          <p:spPr>
            <a:xfrm>
              <a:off x="5426865" y="587906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 smtClean="0">
                  <a:solidFill>
                    <a:srgbClr val="FF0000"/>
                  </a:solidFill>
                </a:rPr>
                <a:t>7</a:t>
              </a:r>
              <a:endParaRPr lang="it-IT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Segnaposto contenuto 2"/>
          <p:cNvSpPr txBox="1">
            <a:spLocks/>
          </p:cNvSpPr>
          <p:nvPr/>
        </p:nvSpPr>
        <p:spPr>
          <a:xfrm>
            <a:off x="990600" y="3276600"/>
            <a:ext cx="3429000" cy="3078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54864" tIns="91440" rtlCol="0">
            <a:normAutofit fontScale="925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it-IT" sz="3429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Program</a:t>
            </a:r>
            <a:endParaRPr kumimoji="0" lang="it-IT" sz="224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it-IT" sz="1806" dirty="0" err="1" smtClean="0">
                <a:latin typeface="Courier"/>
                <a:cs typeface="Courier"/>
              </a:rPr>
              <a:t>…</a:t>
            </a:r>
            <a:endParaRPr lang="it-IT" sz="1806" dirty="0" smtClean="0">
              <a:latin typeface="Courier"/>
              <a:cs typeface="Courier"/>
            </a:endParaRPr>
          </a:p>
          <a:p>
            <a:pPr marL="438912" indent="-320040" defTabSz="914400">
              <a:buClr>
                <a:schemeClr val="accent1"/>
              </a:buClr>
              <a:buSzPct val="80000"/>
            </a:pPr>
            <a:r>
              <a:rPr lang="it-IT" sz="1806" dirty="0" err="1" smtClean="0">
                <a:latin typeface="Courier"/>
                <a:cs typeface="Courier"/>
              </a:rPr>
              <a:t>new</a:t>
            </a:r>
            <a:r>
              <a:rPr lang="it-IT" sz="1806" dirty="0" smtClean="0">
                <a:latin typeface="Courier"/>
                <a:cs typeface="Courier"/>
              </a:rPr>
              <a:t>(</a:t>
            </a:r>
            <a:r>
              <a:rPr lang="it-IT" sz="1806" dirty="0" err="1" smtClean="0">
                <a:latin typeface="Courier"/>
                <a:cs typeface="Courier"/>
              </a:rPr>
              <a:t>x</a:t>
            </a:r>
            <a:r>
              <a:rPr lang="it-IT" sz="1806" dirty="0" smtClean="0">
                <a:latin typeface="Courier"/>
                <a:cs typeface="Courier"/>
              </a:rPr>
              <a:t>);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it-IT" sz="1806" dirty="0" err="1" smtClean="0">
                <a:latin typeface="Courier"/>
                <a:cs typeface="Courier"/>
              </a:rPr>
              <a:t>…</a:t>
            </a:r>
            <a:endParaRPr lang="it-IT" sz="1806" dirty="0" smtClean="0">
              <a:latin typeface="Courier"/>
              <a:cs typeface="Courier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it-IT" sz="1806" dirty="0">
                <a:latin typeface="Courier"/>
                <a:cs typeface="Courier"/>
              </a:rPr>
              <a:t>x</a:t>
            </a:r>
            <a:r>
              <a:rPr lang="it-IT" sz="1806" dirty="0" smtClean="0">
                <a:latin typeface="Courier"/>
                <a:cs typeface="Courier"/>
              </a:rPr>
              <a:t>-&gt;</a:t>
            </a:r>
            <a:r>
              <a:rPr kumimoji="0" lang="it-IT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next=y-&gt;</a:t>
            </a:r>
            <a:r>
              <a:rPr kumimoji="0" lang="it-IT" sz="1806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next-</a:t>
            </a:r>
            <a:r>
              <a:rPr kumimoji="0" lang="it-IT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&gt;</a:t>
            </a:r>
            <a:r>
              <a:rPr kumimoji="0" lang="it-IT" sz="1806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next</a:t>
            </a:r>
            <a:r>
              <a:rPr kumimoji="0" lang="it-IT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it-IT" sz="1806" dirty="0" err="1" smtClean="0">
                <a:latin typeface="Courier"/>
                <a:cs typeface="Courier"/>
              </a:rPr>
              <a:t>…</a:t>
            </a:r>
            <a:endParaRPr lang="it-IT" sz="1806" dirty="0" smtClean="0">
              <a:latin typeface="Courier"/>
              <a:cs typeface="Courier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it-IT" sz="1806" dirty="0" err="1" smtClean="0">
                <a:latin typeface="Courier"/>
                <a:cs typeface="Courier"/>
              </a:rPr>
              <a:t>y=nil</a:t>
            </a:r>
            <a:r>
              <a:rPr lang="it-IT" sz="1806" dirty="0" smtClean="0">
                <a:latin typeface="Courier"/>
                <a:cs typeface="Courier"/>
              </a:rPr>
              <a:t>;</a:t>
            </a:r>
            <a:endParaRPr kumimoji="0" lang="it-IT" sz="1806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ea typeface="+mn-ea"/>
              <a:cs typeface="Courier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it-IT" sz="1806" dirty="0" err="1" smtClean="0">
                <a:latin typeface="Courier"/>
                <a:cs typeface="Courier"/>
              </a:rPr>
              <a:t>…</a:t>
            </a:r>
            <a:endParaRPr lang="it-IT" sz="1806" dirty="0" smtClean="0">
              <a:latin typeface="Courier"/>
              <a:cs typeface="Courier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it-IT" sz="1806" dirty="0" err="1">
                <a:latin typeface="Courier"/>
                <a:cs typeface="Courier"/>
              </a:rPr>
              <a:t>x</a:t>
            </a:r>
            <a:r>
              <a:rPr kumimoji="0" lang="it-IT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-&gt;data</a:t>
            </a:r>
            <a:r>
              <a:rPr lang="it-IT" sz="1806" dirty="0" smtClean="0">
                <a:latin typeface="Courier"/>
                <a:cs typeface="Courier"/>
              </a:rPr>
              <a:t> = y-&gt;data +1;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it-IT" sz="1806" dirty="0" err="1" smtClean="0">
                <a:latin typeface="Courier"/>
                <a:cs typeface="Courier"/>
              </a:rPr>
              <a:t>…</a:t>
            </a:r>
            <a:endParaRPr lang="it-IT" sz="1806" dirty="0" smtClean="0">
              <a:latin typeface="Courier"/>
              <a:cs typeface="Courier"/>
            </a:endParaRPr>
          </a:p>
          <a:p>
            <a:pPr marL="438912" indent="-320040" defTabSz="914400">
              <a:buClr>
                <a:schemeClr val="accent1"/>
              </a:buClr>
              <a:buSzPct val="80000"/>
            </a:pPr>
            <a:r>
              <a:rPr lang="it-IT" sz="1806" dirty="0" smtClean="0">
                <a:latin typeface="Courier"/>
                <a:cs typeface="Courier"/>
              </a:rPr>
              <a:t>free(</a:t>
            </a:r>
            <a:r>
              <a:rPr lang="it-IT" sz="1806" dirty="0" err="1" smtClean="0">
                <a:latin typeface="Courier"/>
                <a:cs typeface="Courier"/>
              </a:rPr>
              <a:t>x</a:t>
            </a:r>
            <a:r>
              <a:rPr lang="it-IT" sz="1806" dirty="0" smtClean="0">
                <a:latin typeface="Courier"/>
                <a:cs typeface="Courier"/>
              </a:rPr>
              <a:t>); 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  <a:defRPr/>
            </a:pPr>
            <a:r>
              <a:rPr lang="it-IT" sz="1806" dirty="0" err="1">
                <a:latin typeface="Courier"/>
                <a:cs typeface="Courier"/>
              </a:rPr>
              <a:t>…</a:t>
            </a:r>
            <a:endParaRPr lang="it-IT" sz="1806" dirty="0">
              <a:latin typeface="Courier"/>
              <a:cs typeface="Courier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endParaRPr lang="it-IT" sz="2240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Decision</a:t>
            </a:r>
            <a:r>
              <a:rPr lang="it-IT" dirty="0" smtClean="0"/>
              <a:t> procedure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it-IT" sz="2800" dirty="0" err="1" smtClean="0"/>
              <a:t>Transform</a:t>
            </a:r>
            <a:r>
              <a:rPr lang="it-IT" sz="2800" dirty="0" smtClean="0"/>
              <a:t> </a:t>
            </a:r>
            <a:r>
              <a:rPr lang="it-IT" sz="2800" dirty="0" err="1" smtClean="0"/>
              <a:t>MinModels</a:t>
            </a:r>
            <a:r>
              <a:rPr lang="it-IT" sz="2800" dirty="0" smtClean="0"/>
              <a:t> </a:t>
            </a:r>
            <a:r>
              <a:rPr lang="it-IT" sz="2800" dirty="0" err="1" smtClean="0"/>
              <a:t>to</a:t>
            </a:r>
            <a:r>
              <a:rPr lang="it-IT" sz="2800" dirty="0" smtClean="0"/>
              <a:t> </a:t>
            </a:r>
            <a:r>
              <a:rPr lang="it-IT" sz="2800" dirty="0" err="1" smtClean="0"/>
              <a:t>tree-automaton</a:t>
            </a:r>
            <a:r>
              <a:rPr lang="it-IT" sz="2800" dirty="0" smtClean="0"/>
              <a:t> TA</a:t>
            </a:r>
          </a:p>
          <a:p>
            <a:endParaRPr lang="it-IT" sz="2800" dirty="0" smtClean="0"/>
          </a:p>
          <a:p>
            <a:r>
              <a:rPr lang="it-IT" sz="2800" dirty="0" err="1" smtClean="0"/>
              <a:t>Check</a:t>
            </a:r>
            <a:r>
              <a:rPr lang="it-IT" sz="2800" dirty="0" smtClean="0"/>
              <a:t> </a:t>
            </a:r>
            <a:r>
              <a:rPr lang="it-IT" sz="2800" dirty="0" err="1" smtClean="0"/>
              <a:t>finiteness</a:t>
            </a:r>
            <a:r>
              <a:rPr lang="it-IT" sz="2800" dirty="0" smtClean="0"/>
              <a:t> </a:t>
            </a:r>
            <a:r>
              <a:rPr lang="it-IT" sz="2800" dirty="0" err="1" smtClean="0"/>
              <a:t>for</a:t>
            </a:r>
            <a:r>
              <a:rPr lang="it-IT" sz="2800" dirty="0" smtClean="0"/>
              <a:t> TA </a:t>
            </a:r>
          </a:p>
          <a:p>
            <a:endParaRPr lang="it-IT" sz="2800" dirty="0" smtClean="0"/>
          </a:p>
          <a:p>
            <a:r>
              <a:rPr lang="it-IT" sz="2800" dirty="0" smtClean="0"/>
              <a:t>Extract all trees accepted by TA: </a:t>
            </a:r>
            <a:r>
              <a:rPr lang="it-IT" sz="2800" i="1" dirty="0" smtClean="0"/>
              <a:t>ρ</a:t>
            </a:r>
            <a:r>
              <a:rPr lang="it-IT" sz="2800" i="1" baseline="-25000" dirty="0" smtClean="0"/>
              <a:t>1</a:t>
            </a:r>
            <a:r>
              <a:rPr lang="it-IT" sz="2800" dirty="0" smtClean="0"/>
              <a:t>, …, </a:t>
            </a:r>
            <a:r>
              <a:rPr lang="it-IT" sz="2800" i="1" dirty="0" smtClean="0"/>
              <a:t>ρ</a:t>
            </a:r>
            <a:r>
              <a:rPr lang="it-IT" sz="2800" i="1" baseline="-25000" dirty="0" smtClean="0"/>
              <a:t>t</a:t>
            </a:r>
            <a:endParaRPr lang="it-IT" sz="2800" dirty="0" smtClean="0"/>
          </a:p>
          <a:p>
            <a:endParaRPr lang="it-IT" sz="2800" dirty="0" smtClean="0"/>
          </a:p>
          <a:p>
            <a:r>
              <a:rPr lang="it-IT" sz="2800" dirty="0" smtClean="0"/>
              <a:t>For each </a:t>
            </a:r>
            <a:r>
              <a:rPr lang="it-IT" sz="2800" i="1" dirty="0" smtClean="0"/>
              <a:t>ρ</a:t>
            </a:r>
            <a:r>
              <a:rPr lang="it-IT" sz="2800" i="1" baseline="-25000" dirty="0" smtClean="0"/>
              <a:t>i</a:t>
            </a:r>
            <a:r>
              <a:rPr lang="it-IT" sz="2800" dirty="0" smtClean="0"/>
              <a:t> build the finite graph </a:t>
            </a:r>
            <a:r>
              <a:rPr lang="it-IT" sz="2800" i="1" dirty="0" smtClean="0"/>
              <a:t>g</a:t>
            </a:r>
            <a:r>
              <a:rPr lang="it-IT" sz="2800" i="1" baseline="-25000" dirty="0" smtClean="0"/>
              <a:t>i</a:t>
            </a:r>
            <a:r>
              <a:rPr lang="it-IT" sz="2800" dirty="0" smtClean="0"/>
              <a:t> </a:t>
            </a:r>
          </a:p>
          <a:p>
            <a:endParaRPr lang="it-IT" sz="2800" dirty="0" smtClean="0"/>
          </a:p>
          <a:p>
            <a:r>
              <a:rPr lang="it-IT" sz="2800" dirty="0" smtClean="0"/>
              <a:t>Create a quantifier-free formula </a:t>
            </a:r>
            <a:r>
              <a:rPr lang="it-IT" sz="2800" i="1" dirty="0" smtClean="0"/>
              <a:t>λ</a:t>
            </a:r>
            <a:r>
              <a:rPr lang="it-IT" sz="2800" i="1" baseline="-25000" dirty="0" smtClean="0"/>
              <a:t>i</a:t>
            </a:r>
            <a:r>
              <a:rPr lang="it-IT" sz="2800" dirty="0" smtClean="0"/>
              <a:t> for </a:t>
            </a:r>
            <a:r>
              <a:rPr lang="it-IT" sz="2800" i="1" dirty="0" smtClean="0"/>
              <a:t>g</a:t>
            </a:r>
            <a:r>
              <a:rPr lang="it-IT" sz="2800" i="1" baseline="-25000" dirty="0" smtClean="0"/>
              <a:t>i</a:t>
            </a:r>
            <a:r>
              <a:rPr lang="it-IT" sz="2800" dirty="0" smtClean="0"/>
              <a:t> </a:t>
            </a:r>
          </a:p>
          <a:p>
            <a:pPr lvl="1"/>
            <a:r>
              <a:rPr lang="it-IT" sz="2400" dirty="0" smtClean="0"/>
              <a:t>Create a </a:t>
            </a:r>
            <a:r>
              <a:rPr lang="it-IT" sz="2400" dirty="0" err="1" smtClean="0"/>
              <a:t>data-variable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each</a:t>
            </a:r>
            <a:r>
              <a:rPr lang="it-IT" sz="2400" dirty="0" smtClean="0"/>
              <a:t> </a:t>
            </a:r>
            <a:r>
              <a:rPr lang="it-IT" sz="2400" dirty="0" err="1" smtClean="0"/>
              <a:t>node</a:t>
            </a:r>
            <a:endParaRPr lang="it-IT" sz="2400" dirty="0" smtClean="0"/>
          </a:p>
          <a:p>
            <a:pPr lvl="1"/>
            <a:r>
              <a:rPr lang="it-IT" sz="2400" dirty="0" smtClean="0">
                <a:solidFill>
                  <a:srgbClr val="FF0000"/>
                </a:solidFill>
              </a:rPr>
              <a:t>∀’s</a:t>
            </a:r>
            <a:r>
              <a:rPr lang="it-IT" sz="2400" dirty="0" smtClean="0"/>
              <a:t> are “expanded” in conjunctions </a:t>
            </a:r>
          </a:p>
          <a:p>
            <a:pPr lvl="1"/>
            <a:r>
              <a:rPr lang="it-IT" sz="2400" dirty="0" smtClean="0">
                <a:solidFill>
                  <a:srgbClr val="FF0000"/>
                </a:solidFill>
              </a:rPr>
              <a:t>∃’s</a:t>
            </a:r>
            <a:r>
              <a:rPr lang="it-IT" sz="2400" dirty="0" smtClean="0"/>
              <a:t> are “expanded” in disjunctions  </a:t>
            </a:r>
          </a:p>
          <a:p>
            <a:pPr lvl="1"/>
            <a:r>
              <a:rPr lang="it-IT" sz="2400" dirty="0" err="1" smtClean="0"/>
              <a:t>Data-constraints</a:t>
            </a:r>
            <a:r>
              <a:rPr lang="it-IT" sz="2400" dirty="0" smtClean="0"/>
              <a:t> in S</a:t>
            </a:r>
            <a:r>
              <a:rPr lang="it-IT" sz="1800" dirty="0" smtClean="0"/>
              <a:t>TRAND </a:t>
            </a:r>
            <a:r>
              <a:rPr lang="it-IT" sz="2400" dirty="0" smtClean="0"/>
              <a:t>are </a:t>
            </a:r>
            <a:r>
              <a:rPr lang="it-IT" sz="2400" dirty="0" err="1" smtClean="0"/>
              <a:t>directly</a:t>
            </a:r>
            <a:r>
              <a:rPr lang="it-IT" sz="2400" dirty="0" smtClean="0"/>
              <a:t> </a:t>
            </a:r>
            <a:r>
              <a:rPr lang="it-IT" sz="2400" dirty="0" err="1" smtClean="0"/>
              <a:t>written</a:t>
            </a:r>
            <a:r>
              <a:rPr lang="it-IT" sz="2400" dirty="0" smtClean="0"/>
              <a:t> in the </a:t>
            </a:r>
            <a:r>
              <a:rPr lang="it-IT" sz="2400" dirty="0" err="1" smtClean="0"/>
              <a:t>data-logic</a:t>
            </a:r>
            <a:endParaRPr lang="it-IT" sz="2400" dirty="0" smtClean="0"/>
          </a:p>
          <a:p>
            <a:endParaRPr lang="it-IT" sz="2811" dirty="0" smtClean="0"/>
          </a:p>
          <a:p>
            <a:r>
              <a:rPr lang="it-IT" sz="2811" dirty="0" smtClean="0"/>
              <a:t>The quantifier-free formula </a:t>
            </a:r>
            <a:r>
              <a:rPr lang="it-IT" sz="2811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it-IT" sz="2811" baseline="-25000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i=1,…,t</a:t>
            </a:r>
            <a:r>
              <a:rPr lang="it-IT" sz="2811" dirty="0" smtClean="0">
                <a:solidFill>
                  <a:srgbClr val="008000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it-IT" sz="2800" i="1" dirty="0" smtClean="0">
                <a:solidFill>
                  <a:srgbClr val="008000"/>
                </a:solidFill>
              </a:rPr>
              <a:t>λ</a:t>
            </a:r>
            <a:r>
              <a:rPr lang="it-IT" sz="2811" i="1" baseline="-25000" dirty="0" smtClean="0">
                <a:solidFill>
                  <a:srgbClr val="008000"/>
                </a:solidFill>
              </a:rPr>
              <a:t>i </a:t>
            </a:r>
            <a:r>
              <a:rPr lang="it-IT" sz="2811" dirty="0" smtClean="0"/>
              <a:t>is a pure data-logic formula that is satisfiable iff the original formula </a:t>
            </a:r>
            <a:r>
              <a:rPr lang="it-IT" sz="2800" dirty="0" smtClean="0"/>
              <a:t>ψ</a:t>
            </a:r>
            <a:r>
              <a:rPr lang="it-IT" sz="2811" dirty="0" smtClean="0"/>
              <a:t> is satisfiable on </a:t>
            </a:r>
            <a:r>
              <a:rPr lang="it-IT" sz="2811" dirty="0" smtClean="0">
                <a:latin typeface="Lucida Calligraphy"/>
                <a:cs typeface="Lucida Calligraphy"/>
              </a:rPr>
              <a:t>R</a:t>
            </a:r>
            <a:endParaRPr lang="it-IT" sz="281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Verification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S</a:t>
            </a:r>
            <a:r>
              <a:rPr lang="it-IT" sz="3200" dirty="0" smtClean="0"/>
              <a:t>TRAND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idea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dirty="0" err="1" smtClean="0"/>
              <a:t>Hoare-triples</a:t>
            </a:r>
            <a:r>
              <a:rPr lang="it-IT" sz="2800" dirty="0" smtClean="0"/>
              <a:t>: (  (</a:t>
            </a:r>
            <a:r>
              <a:rPr lang="it-IT" sz="2800" dirty="0" err="1" smtClean="0">
                <a:latin typeface="Lucida Calligraphy"/>
                <a:cs typeface="Lucida Calligraphy"/>
              </a:rPr>
              <a:t>R</a:t>
            </a:r>
            <a:r>
              <a:rPr lang="it-IT" sz="2800" dirty="0" smtClean="0"/>
              <a:t>, </a:t>
            </a:r>
            <a:r>
              <a:rPr lang="it-IT" sz="2800" dirty="0" err="1" smtClean="0"/>
              <a:t>Pre</a:t>
            </a:r>
            <a:r>
              <a:rPr lang="it-IT" sz="2800" dirty="0" smtClean="0"/>
              <a:t>),  </a:t>
            </a:r>
            <a:r>
              <a:rPr lang="it-IT" sz="2800" dirty="0" err="1" smtClean="0"/>
              <a:t>P</a:t>
            </a:r>
            <a:r>
              <a:rPr lang="it-IT" sz="2800" dirty="0" smtClean="0"/>
              <a:t>,   Post   )</a:t>
            </a:r>
            <a:endParaRPr lang="it-IT" sz="2800" u="sng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09600" y="2133600"/>
            <a:ext cx="3200400" cy="350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/>
        </p:spPr>
        <p:txBody>
          <a:bodyPr vert="horz" lIns="54864" tIns="91440" rtlCol="0">
            <a:normAutofit/>
          </a:bodyPr>
          <a:lstStyle/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000" b="1" dirty="0" err="1" smtClean="0"/>
              <a:t>R</a:t>
            </a:r>
            <a:r>
              <a:rPr lang="it-IT" sz="2000" b="1" dirty="0" smtClean="0"/>
              <a:t> 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000" b="1" dirty="0" smtClean="0"/>
              <a:t>Pre ∈ S</a:t>
            </a:r>
            <a:r>
              <a:rPr lang="it-IT" sz="1600" b="1" dirty="0" smtClean="0"/>
              <a:t>TRAND</a:t>
            </a:r>
            <a:r>
              <a:rPr lang="it-IT" sz="2000" b="1" baseline="-25000" dirty="0" smtClean="0"/>
              <a:t>∃,∀</a:t>
            </a:r>
            <a:r>
              <a:rPr lang="it-IT" sz="2000" b="1" dirty="0" smtClean="0"/>
              <a:t> 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000" b="1" dirty="0" err="1" smtClean="0"/>
              <a:t>P</a:t>
            </a:r>
            <a:r>
              <a:rPr lang="it-IT" sz="2000" b="1" dirty="0" smtClean="0"/>
              <a:t>: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endParaRPr lang="it-IT" sz="2000" dirty="0" smtClean="0">
              <a:latin typeface="Courier"/>
              <a:cs typeface="Courier"/>
            </a:endParaRP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000" dirty="0" err="1" smtClean="0">
                <a:latin typeface="Courier"/>
                <a:cs typeface="Courier"/>
              </a:rPr>
              <a:t>Node</a:t>
            </a:r>
            <a:r>
              <a:rPr lang="it-IT" sz="2000" dirty="0" smtClean="0">
                <a:latin typeface="Courier"/>
                <a:cs typeface="Courier"/>
              </a:rPr>
              <a:t> t = newhead; 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000" dirty="0" err="1" smtClean="0">
                <a:latin typeface="Courier"/>
                <a:cs typeface="Courier"/>
              </a:rPr>
              <a:t>newhead</a:t>
            </a:r>
            <a:r>
              <a:rPr lang="it-IT" sz="2000" dirty="0" smtClean="0">
                <a:latin typeface="Courier"/>
                <a:cs typeface="Courier"/>
              </a:rPr>
              <a:t> = head; 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000" dirty="0" smtClean="0">
                <a:latin typeface="Courier"/>
                <a:cs typeface="Courier"/>
              </a:rPr>
              <a:t>head = head.next; 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000" dirty="0" err="1" smtClean="0">
                <a:latin typeface="Courier"/>
                <a:cs typeface="Courier"/>
              </a:rPr>
              <a:t>newhead.next</a:t>
            </a:r>
            <a:r>
              <a:rPr lang="it-IT" sz="2000" dirty="0" smtClean="0">
                <a:latin typeface="Courier"/>
                <a:cs typeface="Courier"/>
              </a:rPr>
              <a:t> = </a:t>
            </a:r>
            <a:r>
              <a:rPr lang="it-IT" sz="2000" dirty="0" err="1" smtClean="0">
                <a:latin typeface="Courier"/>
                <a:cs typeface="Courier"/>
              </a:rPr>
              <a:t>t</a:t>
            </a:r>
            <a:r>
              <a:rPr lang="it-IT" sz="2000" dirty="0" smtClean="0">
                <a:latin typeface="Courier"/>
                <a:cs typeface="Courier"/>
              </a:rPr>
              <a:t>;</a:t>
            </a:r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endParaRPr lang="it-IT" sz="2000" dirty="0" smtClean="0"/>
          </a:p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000" b="1" dirty="0" smtClean="0"/>
              <a:t>Post ∈</a:t>
            </a:r>
            <a:r>
              <a:rPr lang="it-IT" sz="2000" dirty="0" smtClean="0"/>
              <a:t> </a:t>
            </a:r>
            <a:r>
              <a:rPr lang="it-IT" sz="2800" b="1" dirty="0" smtClean="0"/>
              <a:t>S</a:t>
            </a:r>
            <a:r>
              <a:rPr lang="it-IT" sz="2000" b="1" dirty="0" smtClean="0"/>
              <a:t>TRAND</a:t>
            </a:r>
            <a:r>
              <a:rPr lang="it-IT" sz="2800" b="1" baseline="-25000" dirty="0" smtClean="0"/>
              <a:t>∃,∀</a:t>
            </a:r>
            <a:endParaRPr kumimoji="0" lang="it-IT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609600" y="5638800"/>
            <a:ext cx="8229600" cy="914400"/>
          </a:xfrm>
          <a:prstGeom prst="rect">
            <a:avLst/>
          </a:prstGeom>
        </p:spPr>
        <p:txBody>
          <a:bodyPr vert="horz" lIns="54864" tIns="91440" rtlCol="0">
            <a:normAutofit fontScale="77500" lnSpcReduction="20000"/>
          </a:bodyPr>
          <a:lstStyle/>
          <a:p>
            <a:pPr marL="438912" lvl="0" indent="-320040" defTabSz="914400">
              <a:buClr>
                <a:schemeClr val="accent1"/>
              </a:buClr>
              <a:buSzPct val="80000"/>
            </a:pPr>
            <a:r>
              <a:rPr lang="it-IT" sz="2800" dirty="0" smtClean="0"/>
              <a:t>Idea: </a:t>
            </a:r>
            <a:r>
              <a:rPr lang="it-IT" sz="2800" dirty="0" err="1" smtClean="0"/>
              <a:t>capture</a:t>
            </a:r>
            <a:r>
              <a:rPr lang="it-IT" sz="2800" dirty="0" smtClean="0"/>
              <a:t> the </a:t>
            </a:r>
            <a:r>
              <a:rPr lang="it-IT" sz="2800" dirty="0" err="1" smtClean="0"/>
              <a:t>entire</a:t>
            </a:r>
            <a:r>
              <a:rPr lang="it-IT" sz="2800" dirty="0" smtClean="0"/>
              <a:t> </a:t>
            </a:r>
            <a:r>
              <a:rPr lang="it-IT" sz="2800" dirty="0" err="1" smtClean="0"/>
              <a:t>computation</a:t>
            </a:r>
            <a:r>
              <a:rPr lang="it-IT" sz="2800" dirty="0" smtClean="0"/>
              <a:t> </a:t>
            </a:r>
            <a:r>
              <a:rPr lang="it-IT" sz="2800" dirty="0" err="1" smtClean="0"/>
              <a:t>of</a:t>
            </a:r>
            <a:r>
              <a:rPr lang="it-IT" sz="2800" dirty="0" smtClean="0"/>
              <a:t> </a:t>
            </a:r>
            <a:r>
              <a:rPr lang="it-IT" sz="2800" dirty="0" err="1" smtClean="0"/>
              <a:t>P</a:t>
            </a:r>
            <a:r>
              <a:rPr lang="it-IT" sz="2800" dirty="0" smtClean="0"/>
              <a:t> </a:t>
            </a:r>
            <a:r>
              <a:rPr lang="it-IT" sz="2800" dirty="0" err="1" smtClean="0"/>
              <a:t>starting</a:t>
            </a:r>
            <a:r>
              <a:rPr lang="it-IT" sz="2800" dirty="0" smtClean="0"/>
              <a:t> </a:t>
            </a:r>
            <a:r>
              <a:rPr lang="it-IT" sz="2800" dirty="0" err="1" smtClean="0"/>
              <a:t>from</a:t>
            </a:r>
            <a:r>
              <a:rPr lang="it-IT" sz="2800" dirty="0" smtClean="0"/>
              <a:t> a </a:t>
            </a:r>
            <a:r>
              <a:rPr lang="it-IT" sz="2800" dirty="0" err="1" smtClean="0"/>
              <a:t>particular</a:t>
            </a:r>
            <a:r>
              <a:rPr lang="it-IT" sz="2800" dirty="0" smtClean="0"/>
              <a:t> </a:t>
            </a:r>
            <a:r>
              <a:rPr lang="it-IT" sz="2800" dirty="0" err="1" smtClean="0"/>
              <a:t>recursive</a:t>
            </a:r>
            <a:r>
              <a:rPr lang="it-IT" sz="2800" dirty="0" smtClean="0"/>
              <a:t> </a:t>
            </a:r>
            <a:r>
              <a:rPr lang="it-IT" sz="2800" dirty="0" err="1" smtClean="0"/>
              <a:t>data-structure</a:t>
            </a:r>
            <a:r>
              <a:rPr lang="it-IT" sz="2800" dirty="0" smtClean="0"/>
              <a:t> </a:t>
            </a:r>
            <a:r>
              <a:rPr lang="it-IT" sz="2800" dirty="0" err="1" smtClean="0">
                <a:latin typeface="Lucida Calligraphy"/>
                <a:cs typeface="Lucida Calligraphy"/>
              </a:rPr>
              <a:t>R</a:t>
            </a:r>
            <a:r>
              <a:rPr lang="it-IT" sz="2800" dirty="0" smtClean="0">
                <a:latin typeface="Lucida Calligraphy"/>
                <a:cs typeface="Lucida Calligraphy"/>
              </a:rPr>
              <a:t> </a:t>
            </a:r>
            <a:r>
              <a:rPr lang="it-IT" sz="2800" dirty="0" err="1" smtClean="0"/>
              <a:t>using</a:t>
            </a:r>
            <a:r>
              <a:rPr lang="it-IT" sz="2800" dirty="0" smtClean="0"/>
              <a:t> a single </a:t>
            </a:r>
            <a:r>
              <a:rPr lang="it-IT" sz="2800" dirty="0" err="1" smtClean="0"/>
              <a:t>data-structure</a:t>
            </a:r>
            <a:r>
              <a:rPr lang="it-IT" sz="2800" dirty="0" smtClean="0"/>
              <a:t> </a:t>
            </a:r>
            <a:r>
              <a:rPr lang="it-IT" sz="2800" dirty="0" smtClean="0">
                <a:latin typeface="Lucida Calligraphy"/>
                <a:cs typeface="Lucida Calligraphy"/>
              </a:rPr>
              <a:t>R</a:t>
            </a:r>
            <a:r>
              <a:rPr lang="it-IT" sz="2800" baseline="-25000" dirty="0" smtClean="0"/>
              <a:t>P</a:t>
            </a:r>
            <a:endParaRPr kumimoji="0" lang="it-IT" sz="2800" b="0" i="0" u="sng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038600" y="3244334"/>
            <a:ext cx="37443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⇒ Is ψ ∈ Strand Satisfiable over </a:t>
            </a:r>
            <a:r>
              <a:rPr lang="it-IT" sz="2400" dirty="0" smtClean="0">
                <a:latin typeface="Lucida Calligraphy"/>
                <a:cs typeface="Lucida Calligraphy"/>
              </a:rPr>
              <a:t>R</a:t>
            </a:r>
            <a:r>
              <a:rPr lang="it-IT" sz="2400" baseline="-25000" dirty="0" smtClean="0"/>
              <a:t>P</a:t>
            </a:r>
            <a:r>
              <a:rPr lang="it-IT" sz="2400" dirty="0" smtClean="0"/>
              <a:t> ?</a:t>
            </a:r>
            <a:endParaRPr 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reduction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the </a:t>
            </a:r>
            <a:r>
              <a:rPr lang="it-IT" dirty="0" err="1" smtClean="0"/>
              <a:t>satisfiability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  Error = </a:t>
            </a:r>
            <a:r>
              <a:rPr lang="it-IT" dirty="0" smtClean="0">
                <a:latin typeface="ＭＳ ゴシック"/>
                <a:ea typeface="ＭＳ ゴシック"/>
                <a:cs typeface="ＭＳ ゴシック"/>
              </a:rPr>
              <a:t>∨</a:t>
            </a:r>
            <a:r>
              <a:rPr lang="it-IT" baseline="-25000" dirty="0" smtClean="0"/>
              <a:t>i ∈[m]</a:t>
            </a:r>
            <a:r>
              <a:rPr lang="it-IT" baseline="-25000" dirty="0" smtClean="0"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it-IT" dirty="0" smtClean="0"/>
              <a:t>(Pre</a:t>
            </a:r>
            <a:r>
              <a:rPr lang="it-IT" baseline="-25000" dirty="0" smtClean="0">
                <a:latin typeface="Lucida Calligraphy"/>
                <a:cs typeface="Lucida Calligraphy"/>
              </a:rPr>
              <a:t>R</a:t>
            </a:r>
            <a:r>
              <a:rPr lang="it-IT" baseline="-25000" dirty="0" smtClean="0"/>
              <a:t>p  </a:t>
            </a:r>
            <a:r>
              <a:rPr lang="it-IT" sz="2000" dirty="0" smtClean="0"/>
              <a:t>∧</a:t>
            </a:r>
            <a:r>
              <a:rPr lang="it-IT" dirty="0" smtClean="0"/>
              <a:t>  </a:t>
            </a:r>
            <a:r>
              <a:rPr lang="it-IT" sz="4000" dirty="0" smtClean="0"/>
              <a:t>∧</a:t>
            </a:r>
            <a:r>
              <a:rPr lang="it-IT" baseline="-25000" dirty="0" smtClean="0"/>
              <a:t>j∈[i −1]</a:t>
            </a:r>
            <a:r>
              <a:rPr lang="it-IT" dirty="0" smtClean="0"/>
              <a:t>  π</a:t>
            </a:r>
            <a:r>
              <a:rPr lang="it-IT" baseline="-25000" dirty="0" smtClean="0"/>
              <a:t>j  </a:t>
            </a:r>
            <a:r>
              <a:rPr lang="it-IT" sz="2000" dirty="0" smtClean="0"/>
              <a:t>∧</a:t>
            </a:r>
            <a:r>
              <a:rPr lang="it-IT" dirty="0" smtClean="0"/>
              <a:t> error</a:t>
            </a:r>
            <a:r>
              <a:rPr lang="it-IT" baseline="-25000" dirty="0" smtClean="0"/>
              <a:t>i</a:t>
            </a:r>
            <a:r>
              <a:rPr lang="it-IT" dirty="0" smtClean="0"/>
              <a:t> )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 Violate</a:t>
            </a:r>
            <a:r>
              <a:rPr lang="it-IT" baseline="-25000" dirty="0" smtClean="0"/>
              <a:t>Post</a:t>
            </a:r>
            <a:r>
              <a:rPr lang="it-IT" dirty="0" smtClean="0"/>
              <a:t> = Pre</a:t>
            </a:r>
            <a:r>
              <a:rPr lang="it-IT" baseline="-25000" dirty="0" smtClean="0">
                <a:latin typeface="Lucida Calligraphy"/>
                <a:cs typeface="Lucida Calligraphy"/>
              </a:rPr>
              <a:t>R</a:t>
            </a:r>
            <a:r>
              <a:rPr lang="it-IT" baseline="-25000" dirty="0" smtClean="0"/>
              <a:t>p</a:t>
            </a:r>
            <a:r>
              <a:rPr lang="it-IT" dirty="0" smtClean="0"/>
              <a:t>    </a:t>
            </a:r>
            <a:r>
              <a:rPr lang="it-IT" sz="2000" dirty="0" smtClean="0"/>
              <a:t>∧ </a:t>
            </a:r>
            <a:r>
              <a:rPr lang="it-IT" sz="4000" dirty="0" smtClean="0"/>
              <a:t>∧</a:t>
            </a:r>
            <a:r>
              <a:rPr lang="it-IT" baseline="-25000" dirty="0" smtClean="0"/>
              <a:t>j∈[m]</a:t>
            </a:r>
            <a:r>
              <a:rPr lang="it-IT" dirty="0" smtClean="0"/>
              <a:t>  π</a:t>
            </a:r>
            <a:r>
              <a:rPr lang="it-IT" baseline="-25000" dirty="0" smtClean="0"/>
              <a:t>j</a:t>
            </a:r>
            <a:r>
              <a:rPr lang="it-IT" dirty="0" smtClean="0"/>
              <a:t>    </a:t>
            </a:r>
            <a:r>
              <a:rPr lang="it-IT" sz="2000" dirty="0" smtClean="0"/>
              <a:t>∧</a:t>
            </a:r>
            <a:r>
              <a:rPr lang="it-IT" dirty="0" smtClean="0"/>
              <a:t>¬Post</a:t>
            </a:r>
            <a:r>
              <a:rPr lang="it-IT" baseline="-25000" dirty="0" smtClean="0">
                <a:latin typeface="Lucida Calligraphy"/>
                <a:cs typeface="Lucida Calligraphy"/>
              </a:rPr>
              <a:t>R</a:t>
            </a:r>
            <a:r>
              <a:rPr lang="it-IT" baseline="-25000" dirty="0" smtClean="0"/>
              <a:t>p</a:t>
            </a:r>
            <a:r>
              <a:rPr lang="it-IT" dirty="0" smtClean="0"/>
              <a:t> 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Theorem</a:t>
            </a:r>
            <a:endParaRPr lang="it-IT" dirty="0" smtClean="0"/>
          </a:p>
          <a:p>
            <a:pPr>
              <a:buNone/>
            </a:pPr>
            <a:r>
              <a:rPr lang="it-IT" dirty="0" smtClean="0"/>
              <a:t>The Hoare-triple (</a:t>
            </a:r>
            <a:r>
              <a:rPr lang="it-IT" dirty="0" smtClean="0">
                <a:latin typeface="Lucida Calligraphy"/>
                <a:cs typeface="Lucida Calligraphy"/>
              </a:rPr>
              <a:t>R</a:t>
            </a:r>
            <a:r>
              <a:rPr lang="it-IT" dirty="0" smtClean="0"/>
              <a:t>, Pre, P, Post) does not hold iff the S</a:t>
            </a:r>
            <a:r>
              <a:rPr lang="it-IT" sz="2400" dirty="0" smtClean="0"/>
              <a:t>TRAND</a:t>
            </a:r>
            <a:r>
              <a:rPr lang="it-IT" dirty="0" smtClean="0"/>
              <a:t> formula </a:t>
            </a:r>
            <a:r>
              <a:rPr lang="it-IT" dirty="0" smtClean="0">
                <a:solidFill>
                  <a:srgbClr val="008000"/>
                </a:solidFill>
              </a:rPr>
              <a:t>Error </a:t>
            </a:r>
            <a:r>
              <a:rPr lang="it-IT" sz="2400" dirty="0" smtClean="0">
                <a:solidFill>
                  <a:srgbClr val="008000"/>
                </a:solidFill>
              </a:rPr>
              <a:t>∨</a:t>
            </a:r>
            <a:r>
              <a:rPr lang="it-IT" dirty="0" smtClean="0">
                <a:solidFill>
                  <a:srgbClr val="008000"/>
                </a:solidFill>
              </a:rPr>
              <a:t> ViolatePost</a:t>
            </a:r>
            <a:r>
              <a:rPr lang="it-IT" dirty="0" smtClean="0"/>
              <a:t> is satisfiable on the trail </a:t>
            </a:r>
            <a:r>
              <a:rPr lang="it-IT" dirty="0" smtClean="0">
                <a:latin typeface="Lucida Calligraphy"/>
                <a:cs typeface="Lucida Calligraphy"/>
              </a:rPr>
              <a:t>R</a:t>
            </a:r>
            <a:r>
              <a:rPr lang="it-IT" baseline="-25000" dirty="0" smtClean="0"/>
              <a:t>P</a:t>
            </a:r>
            <a:r>
              <a:rPr lang="it-IT" dirty="0" smtClean="0"/>
              <a:t> </a:t>
            </a:r>
            <a:endParaRPr lang="it-IT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Evaluation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Experiments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05365" y="1622982"/>
          <a:ext cx="8915401" cy="51155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19200"/>
                <a:gridCol w="1371600"/>
                <a:gridCol w="914400"/>
                <a:gridCol w="609600"/>
                <a:gridCol w="533400"/>
                <a:gridCol w="609600"/>
                <a:gridCol w="685800"/>
                <a:gridCol w="685800"/>
                <a:gridCol w="762000"/>
                <a:gridCol w="838200"/>
                <a:gridCol w="685801"/>
              </a:tblGrid>
              <a:tr h="457200">
                <a:tc rowSpan="2">
                  <a:txBody>
                    <a:bodyPr/>
                    <a:lstStyle/>
                    <a:p>
                      <a:endParaRPr lang="it-IT" sz="1600" dirty="0" smtClean="0"/>
                    </a:p>
                    <a:p>
                      <a:r>
                        <a:rPr lang="it-IT" sz="1600" smtClean="0"/>
                        <a:t>Programs</a:t>
                      </a:r>
                      <a:endParaRPr lang="it-IT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600" dirty="0" err="1" smtClean="0"/>
                        <a:t>Verification</a:t>
                      </a:r>
                      <a:endParaRPr lang="it-IT" sz="1600" dirty="0" smtClean="0"/>
                    </a:p>
                    <a:p>
                      <a:r>
                        <a:rPr lang="it-IT" sz="1600" dirty="0" err="1" smtClean="0"/>
                        <a:t>Condition</a:t>
                      </a:r>
                      <a:endParaRPr lang="it-IT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Structural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Solving</a:t>
                      </a:r>
                      <a:r>
                        <a:rPr lang="it-IT" sz="1600" dirty="0" smtClean="0"/>
                        <a:t> (MONA)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Data </a:t>
                      </a:r>
                      <a:r>
                        <a:rPr lang="it-IT" sz="1600" dirty="0" err="1" smtClean="0"/>
                        <a:t>Constraint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Solving</a:t>
                      </a:r>
                      <a:r>
                        <a:rPr lang="it-IT" sz="1600" dirty="0" smtClean="0"/>
                        <a:t> (Z3)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08832"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 smtClean="0"/>
                        <a:t>In</a:t>
                      </a:r>
                    </a:p>
                    <a:p>
                      <a:pPr algn="l"/>
                      <a:r>
                        <a:rPr lang="it-IT" sz="1200" dirty="0" smtClean="0"/>
                        <a:t> </a:t>
                      </a:r>
                      <a:r>
                        <a:rPr lang="it-IT" sz="1200" dirty="0" err="1" smtClean="0"/>
                        <a:t>S</a:t>
                      </a:r>
                      <a:r>
                        <a:rPr lang="it-IT" sz="1100" dirty="0" err="1" smtClean="0"/>
                        <a:t>TRAND</a:t>
                      </a:r>
                      <a:r>
                        <a:rPr lang="it-IT" sz="1200" baseline="-25000" dirty="0" err="1" smtClean="0"/>
                        <a:t>dec</a:t>
                      </a:r>
                      <a:endParaRPr lang="it-IT" sz="1200" baseline="-25000" dirty="0" smtClean="0"/>
                    </a:p>
                    <a:p>
                      <a:pPr algn="ctr"/>
                      <a:r>
                        <a:rPr lang="it-IT" sz="1200" dirty="0" smtClean="0"/>
                        <a:t>?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 smtClean="0"/>
                        <a:t>#</a:t>
                      </a:r>
                    </a:p>
                    <a:p>
                      <a:pPr algn="ctr"/>
                      <a:r>
                        <a:rPr lang="it-IT" sz="1200" dirty="0" err="1" smtClean="0"/>
                        <a:t>states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 smtClean="0"/>
                        <a:t>Final</a:t>
                      </a:r>
                      <a:endParaRPr lang="it-IT" sz="1200" dirty="0" smtClean="0"/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/>
                        <a:t>BDD</a:t>
                      </a:r>
                    </a:p>
                    <a:p>
                      <a:pPr algn="r"/>
                      <a:r>
                        <a:rPr lang="it-IT" sz="1200" dirty="0" err="1" smtClean="0"/>
                        <a:t>size</a:t>
                      </a:r>
                      <a:endParaRPr lang="it-IT" sz="1200" dirty="0" smtClean="0"/>
                    </a:p>
                    <a:p>
                      <a:pPr algn="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Time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(sec)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Graph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model</a:t>
                      </a:r>
                      <a:endParaRPr lang="it-IT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err="1" smtClean="0"/>
                        <a:t>Exists</a:t>
                      </a:r>
                      <a:r>
                        <a:rPr lang="it-IT" sz="1200" dirty="0" smtClean="0"/>
                        <a:t>?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100" dirty="0" err="1" smtClean="0"/>
                        <a:t>Bound</a:t>
                      </a:r>
                      <a:endParaRPr lang="it-IT" sz="1100" dirty="0" smtClean="0"/>
                    </a:p>
                    <a:p>
                      <a:r>
                        <a:rPr lang="it-IT" sz="1100" dirty="0" err="1" smtClean="0"/>
                        <a:t>#nodes</a:t>
                      </a:r>
                      <a:endParaRPr lang="it-IT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Formula</a:t>
                      </a:r>
                    </a:p>
                    <a:p>
                      <a:pPr algn="ctr"/>
                      <a:r>
                        <a:rPr lang="it-IT" sz="1200" dirty="0" err="1" smtClean="0"/>
                        <a:t>size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(</a:t>
                      </a:r>
                      <a:r>
                        <a:rPr lang="it-IT" sz="1200" dirty="0" err="1" smtClean="0"/>
                        <a:t>kB</a:t>
                      </a:r>
                      <a:r>
                        <a:rPr lang="it-IT" sz="1200" dirty="0" smtClean="0"/>
                        <a:t>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Satisfiable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?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Time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(sec)</a:t>
                      </a:r>
                      <a:endParaRPr lang="it-IT" sz="1200" dirty="0"/>
                    </a:p>
                  </a:txBody>
                  <a:tcPr/>
                </a:tc>
              </a:tr>
              <a:tr h="581768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sorted-</a:t>
                      </a:r>
                      <a:endParaRPr lang="it-IT" sz="1600" dirty="0" smtClean="0"/>
                    </a:p>
                    <a:p>
                      <a:r>
                        <a:rPr lang="it-IT" sz="1600" dirty="0" err="1" smtClean="0"/>
                        <a:t>list-search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before-loop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in-loop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after-loop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67</a:t>
                      </a:r>
                    </a:p>
                    <a:p>
                      <a:pPr algn="r"/>
                      <a:r>
                        <a:rPr lang="it-IT" sz="1200" dirty="0" smtClean="0"/>
                        <a:t>131</a:t>
                      </a:r>
                    </a:p>
                    <a:p>
                      <a:pPr algn="r"/>
                      <a:r>
                        <a:rPr lang="it-IT" sz="1200" dirty="0" smtClean="0"/>
                        <a:t>67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264</a:t>
                      </a:r>
                    </a:p>
                    <a:p>
                      <a:pPr algn="r"/>
                      <a:r>
                        <a:rPr lang="it-IT" sz="1200" dirty="0" smtClean="0"/>
                        <a:t>585</a:t>
                      </a:r>
                    </a:p>
                    <a:p>
                      <a:pPr algn="r"/>
                      <a:r>
                        <a:rPr lang="it-IT" sz="1200" dirty="0" smtClean="0"/>
                        <a:t>264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0.34</a:t>
                      </a:r>
                    </a:p>
                    <a:p>
                      <a:pPr algn="r"/>
                      <a:r>
                        <a:rPr lang="it-IT" sz="1200" dirty="0" smtClean="0"/>
                        <a:t>0.59</a:t>
                      </a:r>
                    </a:p>
                    <a:p>
                      <a:pPr algn="r"/>
                      <a:r>
                        <a:rPr lang="it-IT" sz="1200" dirty="0" smtClean="0"/>
                        <a:t>0.18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endParaRPr lang="it-IT" sz="1200" dirty="0"/>
                    </a:p>
                  </a:txBody>
                  <a:tcPr/>
                </a:tc>
              </a:tr>
              <a:tr h="581768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sorted-</a:t>
                      </a:r>
                      <a:endParaRPr lang="it-IT" sz="1600" dirty="0" smtClean="0"/>
                    </a:p>
                    <a:p>
                      <a:r>
                        <a:rPr lang="it-IT" sz="1600" dirty="0" err="1" smtClean="0"/>
                        <a:t>List-insert</a:t>
                      </a:r>
                      <a:endParaRPr lang="it-IT" sz="1600" dirty="0" smtClean="0"/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before-head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before-loop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in-loop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after-loop</a:t>
                      </a:r>
                      <a:endParaRPr lang="it-IT" sz="1200" dirty="0" smtClean="0"/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73</a:t>
                      </a:r>
                    </a:p>
                    <a:p>
                      <a:pPr algn="r"/>
                      <a:r>
                        <a:rPr lang="it-IT" sz="1200" dirty="0" smtClean="0"/>
                        <a:t>259</a:t>
                      </a:r>
                    </a:p>
                    <a:p>
                      <a:pPr algn="r"/>
                      <a:r>
                        <a:rPr lang="it-IT" sz="1200" dirty="0" smtClean="0"/>
                        <a:t>1027</a:t>
                      </a:r>
                    </a:p>
                    <a:p>
                      <a:pPr algn="r"/>
                      <a:r>
                        <a:rPr lang="it-IT" sz="1200" dirty="0" smtClean="0"/>
                        <a:t>146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298</a:t>
                      </a:r>
                    </a:p>
                    <a:p>
                      <a:pPr algn="r"/>
                      <a:r>
                        <a:rPr lang="it-IT" sz="1200" dirty="0" smtClean="0"/>
                        <a:t>1290</a:t>
                      </a:r>
                    </a:p>
                    <a:p>
                      <a:pPr algn="r"/>
                      <a:r>
                        <a:rPr lang="it-IT" sz="1200" dirty="0" smtClean="0"/>
                        <a:t>6156</a:t>
                      </a:r>
                    </a:p>
                    <a:p>
                      <a:pPr algn="r"/>
                      <a:r>
                        <a:rPr lang="it-IT" sz="1200" dirty="0" smtClean="0"/>
                        <a:t>680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1.66</a:t>
                      </a:r>
                    </a:p>
                    <a:p>
                      <a:pPr algn="r"/>
                      <a:r>
                        <a:rPr lang="it-IT" sz="1200" dirty="0" smtClean="0"/>
                        <a:t>0.38</a:t>
                      </a:r>
                    </a:p>
                    <a:p>
                      <a:pPr algn="r"/>
                      <a:r>
                        <a:rPr lang="it-IT" sz="1200" dirty="0" smtClean="0"/>
                        <a:t>4.46</a:t>
                      </a:r>
                    </a:p>
                    <a:p>
                      <a:pPr algn="r"/>
                      <a:r>
                        <a:rPr lang="it-IT" sz="1200" dirty="0" smtClean="0"/>
                        <a:t>13.93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Yes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Yes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5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err="1" smtClean="0"/>
                        <a:t>7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6.2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14.5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0.02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0.02</a:t>
                      </a:r>
                      <a:endParaRPr lang="it-IT" sz="1200" dirty="0"/>
                    </a:p>
                  </a:txBody>
                  <a:tcPr/>
                </a:tc>
              </a:tr>
              <a:tr h="581768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sorted-list-insert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-err</a:t>
                      </a:r>
                      <a:endParaRPr lang="it-IT" sz="1600" dirty="0" smtClean="0"/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before-loop</a:t>
                      </a:r>
                      <a:endParaRPr lang="it-IT" sz="1200" dirty="0" smtClean="0"/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it-IT" sz="1200" dirty="0" smtClean="0"/>
                    </a:p>
                    <a:p>
                      <a:pPr algn="r"/>
                      <a:r>
                        <a:rPr lang="it-IT" sz="1200" dirty="0" smtClean="0"/>
                        <a:t>298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it-IT" sz="1200" dirty="0" smtClean="0"/>
                    </a:p>
                    <a:p>
                      <a:pPr algn="r"/>
                      <a:r>
                        <a:rPr lang="it-IT" sz="1200" dirty="0" smtClean="0"/>
                        <a:t>1519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it-IT" sz="1200" dirty="0" smtClean="0"/>
                    </a:p>
                    <a:p>
                      <a:pPr algn="r"/>
                      <a:r>
                        <a:rPr lang="it-IT" sz="1200" dirty="0" smtClean="0"/>
                        <a:t>0.34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Yes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7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it-IT" sz="1200" dirty="0" smtClean="0"/>
                    </a:p>
                    <a:p>
                      <a:pPr algn="r"/>
                      <a:r>
                        <a:rPr lang="it-IT" sz="1200" dirty="0" smtClean="0"/>
                        <a:t>9.5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Yes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it-IT" sz="1200" dirty="0" smtClean="0"/>
                    </a:p>
                    <a:p>
                      <a:pPr algn="r"/>
                      <a:r>
                        <a:rPr lang="it-IT" sz="1200" dirty="0" smtClean="0"/>
                        <a:t>0.02</a:t>
                      </a:r>
                      <a:endParaRPr lang="it-IT" sz="1200" dirty="0"/>
                    </a:p>
                  </a:txBody>
                  <a:tcPr/>
                </a:tc>
              </a:tr>
              <a:tr h="581768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sorted-list-reverse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before-loop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in-loop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after-loop</a:t>
                      </a:r>
                      <a:endParaRPr lang="it-IT" sz="1200" dirty="0" smtClean="0"/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35</a:t>
                      </a:r>
                    </a:p>
                    <a:p>
                      <a:pPr algn="r"/>
                      <a:r>
                        <a:rPr lang="it-IT" sz="1200" dirty="0" smtClean="0"/>
                        <a:t>513</a:t>
                      </a:r>
                    </a:p>
                    <a:p>
                      <a:pPr algn="r"/>
                      <a:r>
                        <a:rPr lang="it-IT" sz="1200" dirty="0" smtClean="0"/>
                        <a:t>129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119</a:t>
                      </a:r>
                    </a:p>
                    <a:p>
                      <a:pPr algn="r"/>
                      <a:r>
                        <a:rPr lang="it-IT" sz="1200" dirty="0" smtClean="0"/>
                        <a:t>2816</a:t>
                      </a:r>
                    </a:p>
                    <a:p>
                      <a:pPr algn="r"/>
                      <a:r>
                        <a:rPr lang="it-IT" sz="1200" dirty="0" smtClean="0"/>
                        <a:t>576</a:t>
                      </a:r>
                    </a:p>
                    <a:p>
                      <a:pPr algn="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0.24</a:t>
                      </a:r>
                    </a:p>
                    <a:p>
                      <a:pPr algn="r"/>
                      <a:r>
                        <a:rPr lang="it-IT" sz="1200" dirty="0" smtClean="0"/>
                        <a:t>2.79</a:t>
                      </a:r>
                    </a:p>
                    <a:p>
                      <a:pPr algn="r"/>
                      <a:r>
                        <a:rPr lang="it-IT" sz="1200" dirty="0" smtClean="0"/>
                        <a:t>0.35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</a:tr>
              <a:tr h="581768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Bst-search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before-loop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in-loop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after-loop</a:t>
                      </a:r>
                      <a:endParaRPr lang="it-IT" sz="1200" dirty="0" smtClean="0"/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algn="ctr"/>
                      <a:endParaRPr lang="it-IT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52</a:t>
                      </a:r>
                    </a:p>
                    <a:p>
                      <a:pPr algn="r"/>
                      <a:r>
                        <a:rPr lang="it-IT" sz="1200" dirty="0" smtClean="0"/>
                        <a:t>160</a:t>
                      </a:r>
                    </a:p>
                    <a:p>
                      <a:pPr algn="r"/>
                      <a:r>
                        <a:rPr lang="it-IT" sz="1200" dirty="0" smtClean="0"/>
                        <a:t>52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276</a:t>
                      </a:r>
                    </a:p>
                    <a:p>
                      <a:pPr algn="r"/>
                      <a:r>
                        <a:rPr lang="it-IT" sz="1200" dirty="0" smtClean="0"/>
                        <a:t>1132</a:t>
                      </a:r>
                    </a:p>
                    <a:p>
                      <a:pPr algn="r"/>
                      <a:r>
                        <a:rPr lang="it-IT" sz="1200" dirty="0" smtClean="0"/>
                        <a:t>276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5.03</a:t>
                      </a:r>
                    </a:p>
                    <a:p>
                      <a:pPr algn="r"/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32.80</a:t>
                      </a:r>
                    </a:p>
                    <a:p>
                      <a:pPr algn="r"/>
                      <a:r>
                        <a:rPr lang="it-IT" sz="1200" dirty="0" smtClean="0"/>
                        <a:t>3.27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Yes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err="1" smtClean="0"/>
                        <a:t>9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7.7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N0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0.02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</a:tr>
              <a:tr h="581768">
                <a:tc>
                  <a:txBody>
                    <a:bodyPr/>
                    <a:lstStyle/>
                    <a:p>
                      <a:r>
                        <a:rPr lang="it-IT" sz="1600" dirty="0" err="1" smtClean="0"/>
                        <a:t>Bst-insert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 smtClean="0"/>
                        <a:t>before-loop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in-loop</a:t>
                      </a:r>
                      <a:endParaRPr lang="it-IT" sz="1200" dirty="0" smtClean="0"/>
                    </a:p>
                    <a:p>
                      <a:pPr algn="ctr"/>
                      <a:r>
                        <a:rPr lang="it-IT" sz="1200" dirty="0" err="1" smtClean="0"/>
                        <a:t>after-loop</a:t>
                      </a:r>
                      <a:endParaRPr lang="it-IT" sz="1200" dirty="0" smtClean="0"/>
                    </a:p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 smtClean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  <a:p>
                      <a:pPr algn="ctr"/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36</a:t>
                      </a:r>
                    </a:p>
                    <a:p>
                      <a:pPr algn="r"/>
                      <a:r>
                        <a:rPr lang="it-IT" sz="1200" dirty="0" smtClean="0"/>
                        <a:t>68</a:t>
                      </a:r>
                    </a:p>
                    <a:p>
                      <a:pPr algn="r"/>
                      <a:r>
                        <a:rPr lang="it-IT" sz="1200" dirty="0" smtClean="0"/>
                        <a:t>20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196</a:t>
                      </a:r>
                    </a:p>
                    <a:p>
                      <a:pPr algn="r"/>
                      <a:r>
                        <a:rPr lang="it-IT" sz="1200" dirty="0" smtClean="0"/>
                        <a:t>452</a:t>
                      </a:r>
                    </a:p>
                    <a:p>
                      <a:pPr algn="r"/>
                      <a:r>
                        <a:rPr lang="it-IT" sz="1200" dirty="0" smtClean="0"/>
                        <a:t>84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1.34</a:t>
                      </a:r>
                    </a:p>
                    <a:p>
                      <a:pPr algn="r"/>
                      <a:r>
                        <a:rPr lang="it-IT" sz="1200" dirty="0" smtClean="0"/>
                        <a:t>9.84</a:t>
                      </a:r>
                    </a:p>
                    <a:p>
                      <a:pPr algn="r"/>
                      <a:r>
                        <a:rPr lang="it-IT" sz="1200" dirty="0" smtClean="0"/>
                        <a:t>1.76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</a:p>
                    <a:p>
                      <a:pPr algn="ctr"/>
                      <a:r>
                        <a:rPr lang="it-IT" sz="1200" dirty="0" smtClean="0"/>
                        <a:t>No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</a:p>
                    <a:p>
                      <a:pPr algn="ct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</a:p>
                    <a:p>
                      <a:pPr algn="r"/>
                      <a:r>
                        <a:rPr lang="it-IT" sz="1200" dirty="0" smtClean="0"/>
                        <a:t>-</a:t>
                      </a:r>
                      <a:endParaRPr lang="it-IT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bst-search</a:t>
            </a:r>
            <a:r>
              <a:rPr lang="it-IT" dirty="0" smtClean="0"/>
              <a:t> procedure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000" dirty="0" err="1" smtClean="0">
                <a:latin typeface="Courier"/>
                <a:cs typeface="Courier"/>
              </a:rPr>
              <a:t>bstSearch</a:t>
            </a:r>
            <a:endParaRPr lang="it-IT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it-IT" sz="2000" dirty="0" smtClean="0">
                <a:solidFill>
                  <a:srgbClr val="FF0000"/>
                </a:solidFill>
                <a:latin typeface="Courier"/>
                <a:cs typeface="Courier"/>
              </a:rPr>
              <a:t>(pre: ψ</a:t>
            </a:r>
            <a:r>
              <a:rPr lang="it-IT" sz="2000" baseline="-25000" dirty="0" smtClean="0">
                <a:solidFill>
                  <a:srgbClr val="FF0000"/>
                </a:solidFill>
                <a:latin typeface="Courier"/>
                <a:cs typeface="Courier"/>
              </a:rPr>
              <a:t>bst</a:t>
            </a:r>
            <a:r>
              <a:rPr lang="it-IT" sz="2000" dirty="0" smtClean="0">
                <a:solidFill>
                  <a:srgbClr val="FF0000"/>
                </a:solidFill>
                <a:latin typeface="Courier"/>
                <a:cs typeface="Courier"/>
              </a:rPr>
              <a:t> ∧ ∃x.(key(root) = k))</a:t>
            </a:r>
          </a:p>
          <a:p>
            <a:pPr>
              <a:buNone/>
            </a:pPr>
            <a:r>
              <a:rPr lang="it-IT" sz="2000" dirty="0" err="1" smtClean="0">
                <a:latin typeface="Courier"/>
                <a:cs typeface="Courier"/>
              </a:rPr>
              <a:t>Node</a:t>
            </a:r>
            <a:r>
              <a:rPr lang="it-IT" sz="2000" dirty="0" smtClean="0">
                <a:latin typeface="Courier"/>
                <a:cs typeface="Courier"/>
              </a:rPr>
              <a:t> curr</a:t>
            </a:r>
            <a:r>
              <a:rPr lang="it-IT" sz="8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=</a:t>
            </a:r>
            <a:r>
              <a:rPr lang="it-IT" sz="800" dirty="0" smtClean="0">
                <a:latin typeface="Courier"/>
                <a:cs typeface="Courier"/>
              </a:rPr>
              <a:t> </a:t>
            </a:r>
            <a:r>
              <a:rPr lang="it-IT" sz="2000" dirty="0" err="1" smtClean="0">
                <a:latin typeface="Courier"/>
                <a:cs typeface="Courier"/>
              </a:rPr>
              <a:t>root</a:t>
            </a:r>
            <a:r>
              <a:rPr lang="it-IT" sz="2000" dirty="0" smtClean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 </a:t>
            </a:r>
          </a:p>
          <a:p>
            <a:pPr>
              <a:buNone/>
            </a:pPr>
            <a:r>
              <a:rPr lang="it-IT" sz="2000" dirty="0" smtClean="0">
                <a:solidFill>
                  <a:srgbClr val="FF0000"/>
                </a:solidFill>
                <a:latin typeface="Courier"/>
                <a:cs typeface="Courier"/>
              </a:rPr>
              <a:t>(loop-inv: ψ</a:t>
            </a:r>
            <a:r>
              <a:rPr lang="it-IT" sz="2000" baseline="-25000" dirty="0" smtClean="0">
                <a:solidFill>
                  <a:srgbClr val="FF0000"/>
                </a:solidFill>
                <a:latin typeface="Courier"/>
                <a:cs typeface="Courier"/>
              </a:rPr>
              <a:t>bst</a:t>
            </a:r>
            <a:r>
              <a:rPr lang="it-IT" sz="2000" dirty="0" smtClean="0">
                <a:solidFill>
                  <a:srgbClr val="FF0000"/>
                </a:solidFill>
                <a:latin typeface="Courier"/>
                <a:cs typeface="Courier"/>
              </a:rPr>
              <a:t> ∧∃x.(reach(curr,x)∧key(curr)=k)) 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while ( curr.key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!=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err="1" smtClean="0">
                <a:latin typeface="Courier"/>
                <a:cs typeface="Courier"/>
              </a:rPr>
              <a:t>k</a:t>
            </a:r>
            <a:r>
              <a:rPr lang="it-IT" sz="2000" dirty="0" smtClean="0">
                <a:latin typeface="Courier"/>
                <a:cs typeface="Courier"/>
              </a:rPr>
              <a:t>  &amp;&amp;  </a:t>
            </a:r>
            <a:r>
              <a:rPr lang="it-IT" sz="2000" dirty="0" err="1" smtClean="0">
                <a:latin typeface="Courier"/>
                <a:cs typeface="Courier"/>
              </a:rPr>
              <a:t>curr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!=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err="1" smtClean="0">
                <a:latin typeface="Courier"/>
                <a:cs typeface="Courier"/>
              </a:rPr>
              <a:t>null</a:t>
            </a:r>
            <a:r>
              <a:rPr lang="it-IT" sz="2000" dirty="0" smtClean="0">
                <a:latin typeface="Courier"/>
                <a:cs typeface="Courier"/>
              </a:rPr>
              <a:t> ){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  if (curr.key</a:t>
            </a:r>
            <a:r>
              <a:rPr lang="it-IT" sz="7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&gt;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k) 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       </a:t>
            </a:r>
            <a:r>
              <a:rPr lang="it-IT" sz="2000" dirty="0" err="1" smtClean="0">
                <a:latin typeface="Courier"/>
                <a:cs typeface="Courier"/>
              </a:rPr>
              <a:t>curr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=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curr.left; 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  else </a:t>
            </a:r>
            <a:r>
              <a:rPr lang="it-IT" sz="2000" dirty="0" err="1" smtClean="0">
                <a:latin typeface="Courier"/>
                <a:cs typeface="Courier"/>
              </a:rPr>
              <a:t>curr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smtClean="0">
                <a:latin typeface="Courier"/>
                <a:cs typeface="Courier"/>
              </a:rPr>
              <a:t>=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it-IT" sz="2000" dirty="0" err="1" smtClean="0">
                <a:latin typeface="Courier"/>
                <a:cs typeface="Courier"/>
              </a:rPr>
              <a:t>curr.right</a:t>
            </a:r>
            <a:r>
              <a:rPr lang="it-IT" sz="2000" dirty="0" smtClean="0">
                <a:latin typeface="Courier"/>
                <a:cs typeface="Courier"/>
              </a:rPr>
              <a:t>;</a:t>
            </a:r>
          </a:p>
          <a:p>
            <a:pPr>
              <a:buNone/>
            </a:pPr>
            <a:r>
              <a:rPr lang="it-IT" sz="2000" dirty="0" smtClean="0">
                <a:latin typeface="Courier"/>
                <a:cs typeface="Courier"/>
              </a:rPr>
              <a:t>}</a:t>
            </a:r>
          </a:p>
          <a:p>
            <a:pPr>
              <a:buNone/>
            </a:pPr>
            <a:endParaRPr lang="it-IT" sz="2000" dirty="0" smtClean="0">
              <a:latin typeface="Courier"/>
              <a:cs typeface="Courier"/>
            </a:endParaRPr>
          </a:p>
          <a:p>
            <a:pPr>
              <a:buNone/>
            </a:pPr>
            <a:r>
              <a:rPr lang="it-IT" sz="2000" dirty="0" smtClean="0">
                <a:solidFill>
                  <a:srgbClr val="FF0000"/>
                </a:solidFill>
                <a:latin typeface="Courier"/>
                <a:cs typeface="Courier"/>
              </a:rPr>
              <a:t>(post: ψ</a:t>
            </a:r>
            <a:r>
              <a:rPr lang="it-IT" sz="2000" baseline="-25000" dirty="0" smtClean="0">
                <a:solidFill>
                  <a:srgbClr val="FF0000"/>
                </a:solidFill>
                <a:latin typeface="Courier"/>
                <a:cs typeface="Courier"/>
              </a:rPr>
              <a:t>bst</a:t>
            </a:r>
            <a:r>
              <a:rPr lang="it-IT" sz="2000" dirty="0" smtClean="0">
                <a:solidFill>
                  <a:srgbClr val="FF0000"/>
                </a:solidFill>
                <a:latin typeface="Courier"/>
                <a:cs typeface="Courier"/>
              </a:rPr>
              <a:t> ∧ key(curr) = k)</a:t>
            </a:r>
            <a:endParaRPr lang="it-IT" sz="20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MONA formula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bst-search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Immagine 3" descr="formul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8153400" cy="386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Webpage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S</a:t>
            </a:r>
            <a:r>
              <a:rPr lang="it-IT" sz="3600" dirty="0" smtClean="0"/>
              <a:t>TRAND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     http://cs.uiuc.edu/~qiu2/strand/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Code</a:t>
            </a:r>
          </a:p>
          <a:p>
            <a:r>
              <a:rPr lang="it-IT" dirty="0" err="1" smtClean="0"/>
              <a:t>Experiments</a:t>
            </a:r>
            <a:endParaRPr lang="it-IT" dirty="0" smtClean="0"/>
          </a:p>
          <a:p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experiments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Conclusions</a:t>
            </a:r>
            <a:r>
              <a:rPr lang="it-IT" dirty="0" smtClean="0"/>
              <a:t> &amp; Future Work</a:t>
            </a:r>
            <a:br>
              <a:rPr lang="it-IT" dirty="0" smtClean="0"/>
            </a:b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’</a:t>
            </a:r>
            <a:r>
              <a:rPr lang="it-IT" dirty="0" err="1" smtClean="0"/>
              <a:t>s</a:t>
            </a:r>
            <a:r>
              <a:rPr lang="it-IT" dirty="0" smtClean="0"/>
              <a:t> a </a:t>
            </a:r>
            <a:r>
              <a:rPr lang="it-IT" err="1" smtClean="0"/>
              <a:t>difficult</a:t>
            </a:r>
            <a:r>
              <a:rPr lang="it-IT" smtClean="0"/>
              <a:t> problem!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least</a:t>
            </a:r>
            <a:r>
              <a:rPr lang="it-IT" dirty="0" smtClean="0"/>
              <a:t> </a:t>
            </a:r>
            <a:r>
              <a:rPr lang="it-IT" dirty="0" err="1" smtClean="0"/>
              <a:t>understood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theories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structures</a:t>
            </a:r>
            <a:r>
              <a:rPr lang="it-IT" dirty="0" smtClean="0"/>
              <a:t> and data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unbounded</a:t>
            </a:r>
            <a:endParaRPr lang="it-IT" dirty="0" smtClean="0"/>
          </a:p>
          <a:p>
            <a:pPr lvl="1"/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roles</a:t>
            </a:r>
            <a:r>
              <a:rPr lang="it-IT" dirty="0" smtClean="0"/>
              <a:t> out </a:t>
            </a:r>
            <a:r>
              <a:rPr lang="it-IT" dirty="0" err="1" smtClean="0"/>
              <a:t>immidiately</a:t>
            </a:r>
            <a:r>
              <a:rPr lang="it-IT" dirty="0" smtClean="0"/>
              <a:t> </a:t>
            </a:r>
            <a:r>
              <a:rPr lang="it-IT" dirty="0" err="1" smtClean="0"/>
              <a:t>classical</a:t>
            </a:r>
            <a:r>
              <a:rPr lang="it-IT" dirty="0" smtClean="0"/>
              <a:t> </a:t>
            </a:r>
            <a:r>
              <a:rPr lang="it-IT" dirty="0" err="1" smtClean="0"/>
              <a:t>combination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theories</a:t>
            </a:r>
            <a:r>
              <a:rPr lang="it-IT" dirty="0" smtClean="0"/>
              <a:t>, </a:t>
            </a:r>
            <a:r>
              <a:rPr lang="it-IT" dirty="0" err="1" smtClean="0"/>
              <a:t>like</a:t>
            </a:r>
            <a:r>
              <a:rPr lang="it-IT" dirty="0" smtClean="0"/>
              <a:t> </a:t>
            </a:r>
            <a:r>
              <a:rPr lang="it-IT" dirty="0" err="1" smtClean="0"/>
              <a:t>Nelson-Oppen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err="1" smtClean="0"/>
              <a:t>Undecidable</a:t>
            </a:r>
            <a:r>
              <a:rPr lang="it-IT" dirty="0" smtClean="0"/>
              <a:t> (</a:t>
            </a: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meaningful</a:t>
            </a:r>
            <a:r>
              <a:rPr lang="it-IT" dirty="0" smtClean="0"/>
              <a:t> </a:t>
            </a:r>
            <a:r>
              <a:rPr lang="it-IT" dirty="0" err="1" smtClean="0"/>
              <a:t>restrictions</a:t>
            </a:r>
            <a:r>
              <a:rPr lang="it-IT" dirty="0" smtClean="0"/>
              <a:t>)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Conclusions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presented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FF0000"/>
                </a:solidFill>
              </a:rPr>
              <a:t>S</a:t>
            </a:r>
            <a:r>
              <a:rPr lang="it-IT" sz="2400" dirty="0" smtClean="0">
                <a:solidFill>
                  <a:srgbClr val="FF0000"/>
                </a:solidFill>
              </a:rPr>
              <a:t>TRAND</a:t>
            </a:r>
            <a:r>
              <a:rPr lang="it-IT" dirty="0" smtClean="0"/>
              <a:t> a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reasoning</a:t>
            </a:r>
            <a:r>
              <a:rPr lang="it-IT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structures</a:t>
            </a:r>
            <a:r>
              <a:rPr lang="it-IT" dirty="0" smtClean="0"/>
              <a:t> and data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good</a:t>
            </a:r>
            <a:r>
              <a:rPr lang="it-IT" dirty="0" smtClean="0"/>
              <a:t> </a:t>
            </a:r>
            <a:r>
              <a:rPr lang="it-IT" dirty="0" err="1" smtClean="0"/>
              <a:t>balance</a:t>
            </a:r>
            <a:r>
              <a:rPr lang="it-IT" dirty="0" smtClean="0"/>
              <a:t> </a:t>
            </a:r>
            <a:r>
              <a:rPr lang="it-IT" dirty="0" err="1" smtClean="0"/>
              <a:t>among</a:t>
            </a:r>
            <a:endParaRPr lang="it-IT" dirty="0" smtClean="0"/>
          </a:p>
          <a:p>
            <a:endParaRPr lang="it-IT" sz="1000" dirty="0" smtClean="0">
              <a:solidFill>
                <a:srgbClr val="008000"/>
              </a:solidFill>
            </a:endParaRPr>
          </a:p>
          <a:p>
            <a:r>
              <a:rPr lang="it-IT" dirty="0" err="1" smtClean="0">
                <a:solidFill>
                  <a:srgbClr val="008000"/>
                </a:solidFill>
              </a:rPr>
              <a:t>Decidability</a:t>
            </a:r>
            <a:endParaRPr lang="it-IT" dirty="0" smtClean="0">
              <a:solidFill>
                <a:srgbClr val="008000"/>
              </a:solidFill>
            </a:endParaRPr>
          </a:p>
          <a:p>
            <a:endParaRPr lang="en-US" sz="1400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Expressiveness</a:t>
            </a:r>
            <a:endParaRPr lang="it-IT" dirty="0" smtClean="0"/>
          </a:p>
          <a:p>
            <a:endParaRPr lang="it-IT" sz="1400" dirty="0" smtClean="0">
              <a:solidFill>
                <a:srgbClr val="008000"/>
              </a:solidFill>
            </a:endParaRPr>
          </a:p>
          <a:p>
            <a:r>
              <a:rPr lang="it-IT" dirty="0" err="1" smtClean="0">
                <a:solidFill>
                  <a:srgbClr val="008000"/>
                </a:solidFill>
              </a:rPr>
              <a:t>Efficiency</a:t>
            </a:r>
            <a:endParaRPr lang="it-IT" dirty="0" smtClean="0"/>
          </a:p>
          <a:p>
            <a:endParaRPr lang="it-IT" dirty="0" smtClean="0"/>
          </a:p>
          <a:p>
            <a:endParaRPr lang="it-IT" sz="1000" dirty="0" smtClean="0"/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believe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work </a:t>
            </a:r>
          </a:p>
          <a:p>
            <a:pPr lvl="1"/>
            <a:r>
              <a:rPr lang="it-IT" dirty="0" err="1" smtClean="0"/>
              <a:t>breaks</a:t>
            </a:r>
            <a:r>
              <a:rPr lang="it-IT" dirty="0" smtClean="0"/>
              <a:t> </a:t>
            </a:r>
            <a:r>
              <a:rPr lang="it-IT" dirty="0" err="1" smtClean="0"/>
              <a:t>new</a:t>
            </a:r>
            <a:r>
              <a:rPr lang="it-IT" dirty="0" smtClean="0"/>
              <a:t> </a:t>
            </a:r>
            <a:r>
              <a:rPr lang="it-IT" dirty="0" err="1" smtClean="0"/>
              <a:t>ground</a:t>
            </a:r>
            <a:r>
              <a:rPr lang="it-IT" dirty="0" smtClean="0"/>
              <a:t> in </a:t>
            </a:r>
            <a:r>
              <a:rPr lang="it-IT" dirty="0" err="1" smtClean="0"/>
              <a:t>combining</a:t>
            </a:r>
            <a:r>
              <a:rPr lang="it-IT" dirty="0" smtClean="0"/>
              <a:t> </a:t>
            </a:r>
            <a:r>
              <a:rPr lang="it-IT" dirty="0" err="1" smtClean="0"/>
              <a:t>structures</a:t>
            </a:r>
            <a:r>
              <a:rPr lang="it-IT" dirty="0" smtClean="0"/>
              <a:t> and data</a:t>
            </a:r>
          </a:p>
          <a:p>
            <a:pPr lvl="1"/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pave</a:t>
            </a:r>
            <a:r>
              <a:rPr lang="it-IT" dirty="0" smtClean="0"/>
              <a:t> the way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defining</a:t>
            </a:r>
            <a:r>
              <a:rPr lang="it-IT" dirty="0" smtClean="0"/>
              <a:t> </a:t>
            </a:r>
            <a:r>
              <a:rPr lang="it-IT" dirty="0" err="1" smtClean="0"/>
              <a:t>decidable</a:t>
            </a:r>
            <a:r>
              <a:rPr lang="it-IT" dirty="0" smtClean="0"/>
              <a:t> </a:t>
            </a:r>
            <a:r>
              <a:rPr lang="it-IT" dirty="0" err="1" smtClean="0"/>
              <a:t>fragments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logics</a:t>
            </a:r>
            <a:endParaRPr lang="it-IT" dirty="0" smtClean="0"/>
          </a:p>
          <a:p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Future 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err="1" smtClean="0"/>
              <a:t>Powerful</a:t>
            </a:r>
            <a:r>
              <a:rPr lang="it-IT" dirty="0" smtClean="0"/>
              <a:t> and </a:t>
            </a:r>
            <a:r>
              <a:rPr lang="it-IT" dirty="0" err="1" smtClean="0"/>
              <a:t>decidable</a:t>
            </a:r>
            <a:r>
              <a:rPr lang="it-IT" dirty="0" smtClean="0"/>
              <a:t> </a:t>
            </a:r>
            <a:r>
              <a:rPr lang="it-IT" dirty="0" err="1" smtClean="0"/>
              <a:t>syntactic</a:t>
            </a:r>
            <a:r>
              <a:rPr lang="it-IT" dirty="0" smtClean="0"/>
              <a:t> </a:t>
            </a:r>
            <a:r>
              <a:rPr lang="it-IT" dirty="0" err="1" smtClean="0"/>
              <a:t>fragments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 </a:t>
            </a:r>
            <a:r>
              <a:rPr lang="it-IT" dirty="0" err="1" smtClean="0"/>
              <a:t>Back-and-forth</a:t>
            </a:r>
            <a:r>
              <a:rPr lang="it-IT" dirty="0" smtClean="0"/>
              <a:t> connection </a:t>
            </a:r>
            <a:r>
              <a:rPr lang="it-IT" dirty="0" err="1" smtClean="0"/>
              <a:t>between</a:t>
            </a:r>
            <a:r>
              <a:rPr lang="it-IT" dirty="0" smtClean="0"/>
              <a:t> the </a:t>
            </a:r>
            <a:r>
              <a:rPr lang="it-IT" dirty="0" err="1" smtClean="0"/>
              <a:t>structural</a:t>
            </a:r>
            <a:r>
              <a:rPr lang="it-IT" dirty="0" smtClean="0"/>
              <a:t> part and the data part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err="1" smtClean="0"/>
              <a:t>Extend</a:t>
            </a:r>
            <a:r>
              <a:rPr lang="it-IT" dirty="0" smtClean="0"/>
              <a:t> </a:t>
            </a:r>
            <a:r>
              <a:rPr lang="it-IT" dirty="0" err="1" smtClean="0"/>
              <a:t>Separation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data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would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desirable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A </a:t>
            </a:r>
            <a:r>
              <a:rPr lang="it-IT" dirty="0" err="1" smtClean="0"/>
              <a:t>logic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:</a:t>
            </a:r>
          </a:p>
          <a:p>
            <a:r>
              <a:rPr lang="it-IT" dirty="0" err="1" smtClean="0">
                <a:solidFill>
                  <a:srgbClr val="FF0000"/>
                </a:solidFill>
              </a:rPr>
              <a:t>Decidable</a:t>
            </a:r>
            <a:endParaRPr lang="it-IT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Expressive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/>
              <a:t>enough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state </a:t>
            </a:r>
            <a:r>
              <a:rPr lang="it-IT" dirty="0" err="1" smtClean="0"/>
              <a:t>useful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endParaRPr lang="it-IT" dirty="0" smtClean="0"/>
          </a:p>
          <a:p>
            <a:r>
              <a:rPr lang="it-IT" dirty="0" err="1" smtClean="0">
                <a:solidFill>
                  <a:srgbClr val="FF0000"/>
                </a:solidFill>
              </a:rPr>
              <a:t>Efficient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/>
              <a:t>in </a:t>
            </a:r>
            <a:r>
              <a:rPr lang="it-IT" dirty="0" err="1" smtClean="0"/>
              <a:t>practice</a:t>
            </a:r>
            <a:r>
              <a:rPr lang="it-IT" dirty="0" smtClean="0"/>
              <a:t> on </a:t>
            </a:r>
            <a:r>
              <a:rPr lang="it-IT" dirty="0" err="1" smtClean="0"/>
              <a:t>real-wold</a:t>
            </a:r>
            <a:r>
              <a:rPr lang="it-IT" dirty="0" smtClean="0"/>
              <a:t> </a:t>
            </a:r>
            <a:r>
              <a:rPr lang="it-IT" dirty="0" err="1" smtClean="0"/>
              <a:t>programs</a:t>
            </a:r>
            <a:endParaRPr lang="it-IT" dirty="0" smtClean="0"/>
          </a:p>
          <a:p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>
                <a:solidFill>
                  <a:srgbClr val="008000"/>
                </a:solidFill>
              </a:rPr>
              <a:t>We</a:t>
            </a:r>
            <a:r>
              <a:rPr lang="it-IT" dirty="0" smtClean="0">
                <a:solidFill>
                  <a:srgbClr val="008000"/>
                </a:solidFill>
              </a:rPr>
              <a:t> </a:t>
            </a:r>
            <a:r>
              <a:rPr lang="it-IT" dirty="0" err="1" smtClean="0">
                <a:solidFill>
                  <a:srgbClr val="008000"/>
                </a:solidFill>
              </a:rPr>
              <a:t>try</a:t>
            </a:r>
            <a:r>
              <a:rPr lang="it-IT" dirty="0" smtClean="0">
                <a:solidFill>
                  <a:srgbClr val="008000"/>
                </a:solidFill>
              </a:rPr>
              <a:t> </a:t>
            </a:r>
            <a:r>
              <a:rPr lang="it-IT" dirty="0" err="1" smtClean="0">
                <a:solidFill>
                  <a:srgbClr val="008000"/>
                </a:solidFill>
              </a:rPr>
              <a:t>to</a:t>
            </a:r>
            <a:r>
              <a:rPr lang="it-IT" dirty="0" smtClean="0">
                <a:solidFill>
                  <a:srgbClr val="008000"/>
                </a:solidFill>
              </a:rPr>
              <a:t> </a:t>
            </a:r>
            <a:r>
              <a:rPr lang="it-IT" dirty="0" err="1" smtClean="0">
                <a:solidFill>
                  <a:srgbClr val="008000"/>
                </a:solidFill>
              </a:rPr>
              <a:t>give</a:t>
            </a:r>
            <a:r>
              <a:rPr lang="it-IT" dirty="0" smtClean="0">
                <a:solidFill>
                  <a:srgbClr val="008000"/>
                </a:solidFill>
              </a:rPr>
              <a:t> a </a:t>
            </a:r>
            <a:r>
              <a:rPr lang="it-IT" dirty="0" err="1" smtClean="0">
                <a:solidFill>
                  <a:srgbClr val="008000"/>
                </a:solidFill>
              </a:rPr>
              <a:t>solution</a:t>
            </a:r>
            <a:r>
              <a:rPr lang="it-IT" dirty="0" smtClean="0">
                <a:solidFill>
                  <a:srgbClr val="008000"/>
                </a:solidFill>
              </a:rPr>
              <a:t> </a:t>
            </a:r>
            <a:r>
              <a:rPr lang="it-IT" dirty="0" err="1" smtClean="0">
                <a:solidFill>
                  <a:srgbClr val="008000"/>
                </a:solidFill>
              </a:rPr>
              <a:t>that</a:t>
            </a:r>
            <a:r>
              <a:rPr lang="it-IT" dirty="0" smtClean="0">
                <a:solidFill>
                  <a:srgbClr val="008000"/>
                </a:solidFill>
              </a:rPr>
              <a:t> </a:t>
            </a:r>
            <a:r>
              <a:rPr lang="it-IT" dirty="0" err="1" smtClean="0">
                <a:solidFill>
                  <a:srgbClr val="008000"/>
                </a:solidFill>
              </a:rPr>
              <a:t>has</a:t>
            </a:r>
            <a:r>
              <a:rPr lang="it-IT" dirty="0" smtClean="0">
                <a:solidFill>
                  <a:srgbClr val="008000"/>
                </a:solidFill>
              </a:rPr>
              <a:t> a </a:t>
            </a:r>
            <a:r>
              <a:rPr lang="it-IT" dirty="0" err="1" smtClean="0">
                <a:solidFill>
                  <a:srgbClr val="008000"/>
                </a:solidFill>
              </a:rPr>
              <a:t>good</a:t>
            </a:r>
            <a:r>
              <a:rPr lang="it-IT" dirty="0" smtClean="0">
                <a:solidFill>
                  <a:srgbClr val="008000"/>
                </a:solidFill>
              </a:rPr>
              <a:t> </a:t>
            </a:r>
            <a:r>
              <a:rPr lang="it-IT" dirty="0" err="1" smtClean="0">
                <a:solidFill>
                  <a:srgbClr val="008000"/>
                </a:solidFill>
              </a:rPr>
              <a:t>balance</a:t>
            </a:r>
            <a:r>
              <a:rPr lang="it-IT" dirty="0" smtClean="0">
                <a:solidFill>
                  <a:srgbClr val="008000"/>
                </a:solidFill>
              </a:rPr>
              <a:t> </a:t>
            </a:r>
            <a:r>
              <a:rPr lang="it-IT" dirty="0" err="1" smtClean="0">
                <a:solidFill>
                  <a:srgbClr val="008000"/>
                </a:solidFill>
              </a:rPr>
              <a:t>overall</a:t>
            </a:r>
            <a:r>
              <a:rPr lang="it-IT" dirty="0" smtClean="0">
                <a:solidFill>
                  <a:srgbClr val="008000"/>
                </a:solidFill>
              </a:rPr>
              <a:t> the </a:t>
            </a:r>
            <a:r>
              <a:rPr lang="it-IT" dirty="0" err="1" smtClean="0">
                <a:solidFill>
                  <a:srgbClr val="008000"/>
                </a:solidFill>
              </a:rPr>
              <a:t>goals</a:t>
            </a:r>
            <a:r>
              <a:rPr lang="it-IT" dirty="0" smtClean="0">
                <a:solidFill>
                  <a:srgbClr val="008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Releted</a:t>
            </a:r>
            <a:r>
              <a:rPr lang="it-IT" dirty="0" smtClean="0"/>
              <a:t> </a:t>
            </a:r>
            <a:r>
              <a:rPr lang="it-IT" dirty="0" err="1" smtClean="0"/>
              <a:t>works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406409"/>
          </a:xfrm>
        </p:spPr>
        <p:txBody>
          <a:bodyPr>
            <a:normAutofit fontScale="62500" lnSpcReduction="20000"/>
          </a:bodyPr>
          <a:lstStyle/>
          <a:p>
            <a:r>
              <a:rPr lang="it-IT" sz="3840" dirty="0" smtClean="0">
                <a:solidFill>
                  <a:srgbClr val="FF0000"/>
                </a:solidFill>
              </a:rPr>
              <a:t>HAVOC </a:t>
            </a:r>
            <a:r>
              <a:rPr lang="it-IT" sz="3840" dirty="0" smtClean="0"/>
              <a:t>(</a:t>
            </a:r>
            <a:r>
              <a:rPr lang="it-IT" sz="3840" dirty="0" err="1" smtClean="0"/>
              <a:t>Lahiri</a:t>
            </a:r>
            <a:r>
              <a:rPr lang="it-IT" sz="3840" dirty="0" smtClean="0"/>
              <a:t>, </a:t>
            </a:r>
            <a:r>
              <a:rPr lang="it-IT" sz="3840" dirty="0" err="1" smtClean="0"/>
              <a:t>Qadeer</a:t>
            </a:r>
            <a:r>
              <a:rPr lang="it-IT" sz="3840" dirty="0" smtClean="0"/>
              <a:t>: POPL’08) </a:t>
            </a:r>
          </a:p>
          <a:p>
            <a:pPr lvl="1"/>
            <a:r>
              <a:rPr lang="it-IT" dirty="0" err="1" smtClean="0">
                <a:solidFill>
                  <a:srgbClr val="008000"/>
                </a:solidFill>
              </a:rPr>
              <a:t>Decidable</a:t>
            </a:r>
            <a:r>
              <a:rPr lang="it-IT" dirty="0" smtClean="0">
                <a:solidFill>
                  <a:srgbClr val="008000"/>
                </a:solidFill>
              </a:rPr>
              <a:t>:</a:t>
            </a:r>
            <a:r>
              <a:rPr lang="it-IT" dirty="0" smtClean="0">
                <a:solidFill>
                  <a:srgbClr val="6BB76D"/>
                </a:solidFill>
              </a:rPr>
              <a:t>  </a:t>
            </a:r>
            <a:r>
              <a:rPr lang="it-IT" dirty="0" smtClean="0">
                <a:solidFill>
                  <a:schemeClr val="accent1"/>
                </a:solidFill>
              </a:rPr>
              <a:t>YES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Expressive: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F0AD00"/>
                </a:solidFill>
              </a:rPr>
              <a:t>NO </a:t>
            </a:r>
            <a:r>
              <a:rPr lang="it-IT" dirty="0" smtClean="0"/>
              <a:t>(</a:t>
            </a:r>
            <a:r>
              <a:rPr lang="it-IT" dirty="0" err="1" smtClean="0"/>
              <a:t>doubly-linked</a:t>
            </a:r>
            <a:r>
              <a:rPr lang="it-IT" dirty="0" smtClean="0"/>
              <a:t> </a:t>
            </a:r>
            <a:r>
              <a:rPr lang="it-IT" dirty="0" err="1" smtClean="0"/>
              <a:t>lists</a:t>
            </a:r>
            <a:r>
              <a:rPr lang="it-IT" dirty="0" smtClean="0"/>
              <a:t> </a:t>
            </a:r>
            <a:r>
              <a:rPr lang="it-IT" dirty="0" err="1" smtClean="0"/>
              <a:t>cannot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expressed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>
                <a:solidFill>
                  <a:srgbClr val="008000"/>
                </a:solidFill>
              </a:rPr>
              <a:t>Efficient</a:t>
            </a:r>
            <a:r>
              <a:rPr lang="it-IT" dirty="0" smtClean="0">
                <a:solidFill>
                  <a:srgbClr val="008000"/>
                </a:solidFill>
              </a:rPr>
              <a:t>: </a:t>
            </a:r>
            <a:r>
              <a:rPr lang="it-IT" dirty="0" smtClean="0">
                <a:solidFill>
                  <a:srgbClr val="6BB76D"/>
                </a:solidFill>
              </a:rPr>
              <a:t>    </a:t>
            </a:r>
            <a:r>
              <a:rPr lang="it-IT" dirty="0" smtClean="0">
                <a:solidFill>
                  <a:srgbClr val="F0AD00"/>
                </a:solidFill>
              </a:rPr>
              <a:t>YES </a:t>
            </a:r>
            <a:r>
              <a:rPr lang="it-IT" dirty="0" smtClean="0"/>
              <a:t>on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programs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sz="3840" dirty="0" smtClean="0">
                <a:solidFill>
                  <a:srgbClr val="FF0000"/>
                </a:solidFill>
              </a:rPr>
              <a:t>CSL </a:t>
            </a:r>
            <a:r>
              <a:rPr lang="it-IT" sz="3840" dirty="0" smtClean="0">
                <a:solidFill>
                  <a:srgbClr val="000000"/>
                </a:solidFill>
              </a:rPr>
              <a:t>(</a:t>
            </a:r>
            <a:r>
              <a:rPr sz="3840" dirty="0" smtClean="0">
                <a:solidFill>
                  <a:srgbClr val="000000"/>
                </a:solidFill>
              </a:rPr>
              <a:t>Bouajjani,</a:t>
            </a:r>
            <a:r>
              <a:rPr lang="en-US" sz="3840" dirty="0" smtClean="0">
                <a:solidFill>
                  <a:srgbClr val="000000"/>
                </a:solidFill>
              </a:rPr>
              <a:t> </a:t>
            </a:r>
            <a:r>
              <a:rPr lang="en-US" sz="3840" dirty="0" err="1" smtClean="0">
                <a:solidFill>
                  <a:srgbClr val="000000"/>
                </a:solidFill>
              </a:rPr>
              <a:t>Dragoi</a:t>
            </a:r>
            <a:r>
              <a:rPr lang="en-US" sz="3840" dirty="0" smtClean="0">
                <a:solidFill>
                  <a:srgbClr val="000000"/>
                </a:solidFill>
              </a:rPr>
              <a:t>, </a:t>
            </a:r>
            <a:r>
              <a:rPr lang="en-US" sz="3840" dirty="0" err="1" smtClean="0">
                <a:solidFill>
                  <a:srgbClr val="000000"/>
                </a:solidFill>
              </a:rPr>
              <a:t>Enea</a:t>
            </a:r>
            <a:r>
              <a:rPr lang="en-US" sz="3840" dirty="0" smtClean="0">
                <a:solidFill>
                  <a:srgbClr val="000000"/>
                </a:solidFill>
              </a:rPr>
              <a:t>, </a:t>
            </a:r>
            <a:r>
              <a:rPr lang="en-US" sz="3840" dirty="0" err="1" smtClean="0">
                <a:solidFill>
                  <a:srgbClr val="000000"/>
                </a:solidFill>
              </a:rPr>
              <a:t>Sighireanu</a:t>
            </a:r>
            <a:r>
              <a:rPr lang="it-IT" sz="3840" dirty="0" smtClean="0">
                <a:solidFill>
                  <a:srgbClr val="000000"/>
                </a:solidFill>
              </a:rPr>
              <a:t>: CONCUR’09)</a:t>
            </a:r>
            <a:r>
              <a:rPr lang="it-IT" sz="3840" dirty="0" smtClean="0"/>
              <a:t> </a:t>
            </a:r>
          </a:p>
          <a:p>
            <a:pPr lvl="1"/>
            <a:r>
              <a:rPr lang="it-IT" dirty="0" err="1" smtClean="0">
                <a:solidFill>
                  <a:srgbClr val="008000"/>
                </a:solidFill>
              </a:rPr>
              <a:t>Decidable</a:t>
            </a:r>
            <a:r>
              <a:rPr lang="it-IT" dirty="0" smtClean="0">
                <a:solidFill>
                  <a:srgbClr val="008000"/>
                </a:solidFill>
              </a:rPr>
              <a:t>:</a:t>
            </a:r>
            <a:r>
              <a:rPr lang="it-IT" dirty="0" smtClean="0">
                <a:solidFill>
                  <a:srgbClr val="6BB76D"/>
                </a:solidFill>
              </a:rPr>
              <a:t>  </a:t>
            </a:r>
            <a:r>
              <a:rPr lang="it-IT" dirty="0" smtClean="0">
                <a:solidFill>
                  <a:srgbClr val="F0AD00"/>
                </a:solidFill>
              </a:rPr>
              <a:t>YES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Expressive: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F0AD00"/>
                </a:solidFill>
              </a:rPr>
              <a:t>NO</a:t>
            </a:r>
            <a:r>
              <a:rPr lang="it-IT" dirty="0" smtClean="0"/>
              <a:t> </a:t>
            </a:r>
          </a:p>
          <a:p>
            <a:pPr lvl="2"/>
            <a:r>
              <a:rPr lang="it-IT" dirty="0" err="1" smtClean="0"/>
              <a:t>extends</a:t>
            </a:r>
            <a:r>
              <a:rPr lang="it-IT" dirty="0" smtClean="0"/>
              <a:t> HAVAC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handle</a:t>
            </a:r>
            <a:r>
              <a:rPr lang="it-IT" dirty="0" smtClean="0"/>
              <a:t> </a:t>
            </a:r>
            <a:r>
              <a:rPr lang="it-IT" dirty="0" err="1" smtClean="0"/>
              <a:t>constraints</a:t>
            </a:r>
            <a:r>
              <a:rPr lang="it-IT" dirty="0" smtClean="0"/>
              <a:t> on </a:t>
            </a:r>
            <a:r>
              <a:rPr lang="it-IT" dirty="0" err="1" smtClean="0"/>
              <a:t>sizes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structures</a:t>
            </a:r>
            <a:r>
              <a:rPr lang="it-IT" dirty="0" smtClean="0"/>
              <a:t> </a:t>
            </a:r>
          </a:p>
          <a:p>
            <a:pPr lvl="2"/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weak</a:t>
            </a:r>
            <a:r>
              <a:rPr lang="it-IT" dirty="0" smtClean="0"/>
              <a:t> (</a:t>
            </a:r>
            <a:r>
              <a:rPr lang="it-IT" dirty="0" err="1" smtClean="0"/>
              <a:t>properties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binary</a:t>
            </a:r>
            <a:r>
              <a:rPr lang="it-IT" dirty="0" smtClean="0"/>
              <a:t> </a:t>
            </a:r>
            <a:r>
              <a:rPr lang="it-IT" dirty="0" err="1" smtClean="0"/>
              <a:t>trees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unbounded</a:t>
            </a:r>
            <a:r>
              <a:rPr lang="it-IT" dirty="0" smtClean="0"/>
              <a:t> </a:t>
            </a:r>
            <a:r>
              <a:rPr lang="it-IT" dirty="0" err="1" smtClean="0"/>
              <a:t>depth</a:t>
            </a:r>
            <a:r>
              <a:rPr lang="it-IT" dirty="0" smtClean="0"/>
              <a:t> </a:t>
            </a:r>
            <a:r>
              <a:rPr lang="it-IT" dirty="0" err="1" smtClean="0"/>
              <a:t>cannot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expressed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>
                <a:solidFill>
                  <a:srgbClr val="008000"/>
                </a:solidFill>
              </a:rPr>
              <a:t>Efficient</a:t>
            </a:r>
            <a:r>
              <a:rPr lang="it-IT" dirty="0" smtClean="0">
                <a:solidFill>
                  <a:srgbClr val="008000"/>
                </a:solidFill>
              </a:rPr>
              <a:t>: </a:t>
            </a:r>
            <a:r>
              <a:rPr lang="it-IT" dirty="0" smtClean="0">
                <a:solidFill>
                  <a:srgbClr val="6BB76D"/>
                </a:solidFill>
              </a:rPr>
              <a:t>    </a:t>
            </a:r>
            <a:r>
              <a:rPr lang="it-IT" dirty="0" smtClean="0">
                <a:solidFill>
                  <a:srgbClr val="F0AD00"/>
                </a:solidFill>
              </a:rPr>
              <a:t>?</a:t>
            </a:r>
            <a:r>
              <a:rPr lang="it-IT" dirty="0" smtClean="0">
                <a:solidFill>
                  <a:srgbClr val="6BB76D"/>
                </a:solidFill>
              </a:rPr>
              <a:t> </a:t>
            </a:r>
            <a:r>
              <a:rPr lang="it-IT" dirty="0" smtClean="0"/>
              <a:t>(no </a:t>
            </a:r>
            <a:r>
              <a:rPr lang="it-IT" dirty="0" err="1" smtClean="0"/>
              <a:t>implementation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provided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762000" y="5410200"/>
            <a:ext cx="7696200" cy="1016000"/>
          </a:xfrm>
          <a:prstGeom prst="rect">
            <a:avLst/>
          </a:prstGeom>
          <a:solidFill>
            <a:schemeClr val="tx1"/>
          </a:solidFill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technique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to decide the logic is encoded in the syntax</a:t>
            </a:r>
          </a:p>
          <a:p>
            <a:pPr marL="896112" lvl="1" indent="-320040" defTabSz="91440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dirty="0" smtClean="0">
                <a:solidFill>
                  <a:srgbClr val="FF0000"/>
                </a:solidFill>
                <a:latin typeface="Calibri"/>
                <a:cs typeface="Calibri"/>
              </a:rPr>
              <a:t>Hard to extend or generalize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S</a:t>
            </a:r>
            <a:r>
              <a:rPr lang="it-IT" sz="3600" dirty="0" smtClean="0"/>
              <a:t>TRAND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Recursive</a:t>
            </a:r>
            <a:r>
              <a:rPr lang="it-IT" dirty="0" smtClean="0"/>
              <a:t> data </a:t>
            </a:r>
            <a:r>
              <a:rPr lang="it-IT" dirty="0" err="1" smtClean="0"/>
              <a:t>structures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539150"/>
            <a:ext cx="8229600" cy="219465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it-IT" sz="2000" dirty="0" err="1" smtClean="0">
                <a:solidFill>
                  <a:srgbClr val="0000FF"/>
                </a:solidFill>
              </a:rPr>
              <a:t>Defines</a:t>
            </a:r>
            <a:r>
              <a:rPr lang="it-IT" sz="2000" dirty="0" smtClean="0">
                <a:solidFill>
                  <a:srgbClr val="0000FF"/>
                </a:solidFill>
              </a:rPr>
              <a:t> a set </a:t>
            </a:r>
            <a:r>
              <a:rPr lang="it-IT" sz="2000" dirty="0" err="1" smtClean="0">
                <a:solidFill>
                  <a:srgbClr val="0000FF"/>
                </a:solidFill>
              </a:rPr>
              <a:t>of</a:t>
            </a:r>
            <a:r>
              <a:rPr lang="it-IT" sz="2000" dirty="0" smtClean="0">
                <a:solidFill>
                  <a:srgbClr val="0000FF"/>
                </a:solidFill>
              </a:rPr>
              <a:t> </a:t>
            </a:r>
            <a:r>
              <a:rPr lang="it-IT" sz="2000" dirty="0" err="1" smtClean="0">
                <a:solidFill>
                  <a:srgbClr val="0000FF"/>
                </a:solidFill>
              </a:rPr>
              <a:t>graphs</a:t>
            </a:r>
            <a:r>
              <a:rPr lang="it-IT" sz="2000" dirty="0" smtClean="0">
                <a:solidFill>
                  <a:srgbClr val="0000FF"/>
                </a:solidFill>
              </a:rPr>
              <a:t> </a:t>
            </a:r>
            <a:r>
              <a:rPr lang="it-IT" sz="2000" dirty="0" err="1" smtClean="0">
                <a:solidFill>
                  <a:srgbClr val="0000FF"/>
                </a:solidFill>
              </a:rPr>
              <a:t>that</a:t>
            </a:r>
            <a:r>
              <a:rPr lang="it-IT" sz="2000" dirty="0" smtClean="0">
                <a:solidFill>
                  <a:srgbClr val="0000FF"/>
                </a:solidFill>
              </a:rPr>
              <a:t> </a:t>
            </a:r>
            <a:r>
              <a:rPr lang="it-IT" sz="2000" dirty="0" err="1" smtClean="0">
                <a:solidFill>
                  <a:srgbClr val="0000FF"/>
                </a:solidFill>
              </a:rPr>
              <a:t>which</a:t>
            </a:r>
            <a:r>
              <a:rPr lang="it-IT" sz="2000" dirty="0" smtClean="0">
                <a:solidFill>
                  <a:srgbClr val="0000FF"/>
                </a:solidFill>
              </a:rPr>
              <a:t> are </a:t>
            </a:r>
            <a:r>
              <a:rPr lang="it-IT" sz="2000" dirty="0" err="1" smtClean="0">
                <a:solidFill>
                  <a:srgbClr val="0000FF"/>
                </a:solidFill>
              </a:rPr>
              <a:t>interpreted</a:t>
            </a:r>
            <a:r>
              <a:rPr lang="it-IT" sz="2000" dirty="0" smtClean="0">
                <a:solidFill>
                  <a:srgbClr val="0000FF"/>
                </a:solidFill>
              </a:rPr>
              <a:t> </a:t>
            </a:r>
            <a:r>
              <a:rPr lang="it-IT" sz="2000" dirty="0" err="1" smtClean="0">
                <a:solidFill>
                  <a:srgbClr val="0000FF"/>
                </a:solidFill>
              </a:rPr>
              <a:t>over</a:t>
            </a:r>
            <a:r>
              <a:rPr lang="it-IT" sz="2000" dirty="0" smtClean="0">
                <a:solidFill>
                  <a:srgbClr val="0000FF"/>
                </a:solidFill>
              </a:rPr>
              <a:t> regular </a:t>
            </a:r>
            <a:r>
              <a:rPr lang="it-IT" sz="2000" dirty="0" err="1" smtClean="0">
                <a:solidFill>
                  <a:srgbClr val="0000FF"/>
                </a:solidFill>
              </a:rPr>
              <a:t>trees</a:t>
            </a:r>
            <a:endParaRPr lang="it-IT" sz="20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it-IT" sz="1200" dirty="0" smtClean="0">
              <a:latin typeface="Lucida Calligraphy"/>
              <a:cs typeface="Lucida Calligraphy"/>
            </a:endParaRPr>
          </a:p>
          <a:p>
            <a:pPr>
              <a:buNone/>
            </a:pPr>
            <a:r>
              <a:rPr lang="it-IT" sz="2000" dirty="0" smtClean="0">
                <a:latin typeface="Lucida Calligraphy"/>
                <a:cs typeface="Lucida Calligraphy"/>
              </a:rPr>
              <a:t> R </a:t>
            </a:r>
            <a:r>
              <a:rPr lang="it-IT" sz="2000" dirty="0" smtClean="0"/>
              <a:t>=    (      </a:t>
            </a:r>
            <a:r>
              <a:rPr lang="it-IT" sz="2000" i="1" dirty="0" smtClean="0"/>
              <a:t>ψ</a:t>
            </a:r>
            <a:r>
              <a:rPr lang="it-IT" sz="2000" i="1" baseline="-25000" dirty="0" smtClean="0"/>
              <a:t>Tr</a:t>
            </a:r>
            <a:r>
              <a:rPr lang="it-IT" sz="2000" dirty="0" smtClean="0"/>
              <a:t>,        </a:t>
            </a:r>
            <a:r>
              <a:rPr lang="it-IT" sz="2000" i="1" dirty="0" smtClean="0"/>
              <a:t>validnode</a:t>
            </a:r>
            <a:r>
              <a:rPr lang="it-IT" sz="2000" dirty="0" smtClean="0"/>
              <a:t>,             {</a:t>
            </a:r>
            <a:r>
              <a:rPr lang="it-IT" sz="2000" i="1" dirty="0" smtClean="0"/>
              <a:t>node</a:t>
            </a:r>
            <a:r>
              <a:rPr lang="it-IT" sz="2000" i="1" baseline="-25000" dirty="0" smtClean="0"/>
              <a:t>a</a:t>
            </a:r>
            <a:r>
              <a:rPr lang="it-IT" sz="2000" dirty="0" smtClean="0"/>
              <a:t>}</a:t>
            </a:r>
            <a:r>
              <a:rPr lang="it-IT" sz="2000" i="1" baseline="-25000" dirty="0" smtClean="0"/>
              <a:t>a∈ </a:t>
            </a:r>
            <a:r>
              <a:rPr lang="it-IT" sz="2000" i="1" baseline="-25000" dirty="0" err="1" smtClean="0"/>
              <a:t>Lv</a:t>
            </a:r>
            <a:r>
              <a:rPr lang="it-IT" sz="2000" i="1" baseline="-25000" dirty="0" smtClean="0"/>
              <a:t> </a:t>
            </a:r>
            <a:r>
              <a:rPr lang="it-IT" sz="2000" dirty="0" smtClean="0"/>
              <a:t>,                 {</a:t>
            </a:r>
            <a:r>
              <a:rPr lang="it-IT" sz="2000" i="1" dirty="0" err="1" smtClean="0"/>
              <a:t>edge</a:t>
            </a:r>
            <a:r>
              <a:rPr lang="it-IT" sz="2000" i="1" baseline="-25000" dirty="0" err="1" smtClean="0"/>
              <a:t>b</a:t>
            </a:r>
            <a:r>
              <a:rPr lang="it-IT" sz="2000" dirty="0" smtClean="0"/>
              <a:t>}</a:t>
            </a:r>
            <a:r>
              <a:rPr lang="it-IT" sz="2400" i="1" baseline="-25000" dirty="0" err="1" smtClean="0"/>
              <a:t>b</a:t>
            </a:r>
            <a:r>
              <a:rPr lang="it-IT" sz="2400" i="1" baseline="-25000" dirty="0" smtClean="0"/>
              <a:t>∈Le     </a:t>
            </a:r>
            <a:r>
              <a:rPr lang="it-IT" sz="2400" dirty="0" smtClean="0"/>
              <a:t>)</a:t>
            </a:r>
          </a:p>
          <a:p>
            <a:pPr>
              <a:buNone/>
            </a:pPr>
            <a:endParaRPr lang="it-IT" sz="2400" dirty="0" smtClean="0"/>
          </a:p>
          <a:p>
            <a:endParaRPr lang="it-IT" sz="2400" dirty="0" smtClean="0"/>
          </a:p>
        </p:txBody>
      </p:sp>
      <p:grpSp>
        <p:nvGrpSpPr>
          <p:cNvPr id="8" name="Gruppo 7"/>
          <p:cNvGrpSpPr/>
          <p:nvPr/>
        </p:nvGrpSpPr>
        <p:grpSpPr>
          <a:xfrm>
            <a:off x="1380948" y="2667000"/>
            <a:ext cx="6970354" cy="907197"/>
            <a:chOff x="1533348" y="2659559"/>
            <a:chExt cx="6970354" cy="907197"/>
          </a:xfrm>
        </p:grpSpPr>
        <p:sp>
          <p:nvSpPr>
            <p:cNvPr id="4" name="CasellaDiTesto 3"/>
            <p:cNvSpPr txBox="1"/>
            <p:nvPr/>
          </p:nvSpPr>
          <p:spPr>
            <a:xfrm>
              <a:off x="1533348" y="2819400"/>
              <a:ext cx="1053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MSO formula</a:t>
              </a:r>
            </a:p>
            <a:p>
              <a:r>
                <a:rPr lang="it-IT" sz="1200" dirty="0" smtClean="0"/>
                <a:t>on k-ary Σ-lab </a:t>
              </a:r>
            </a:p>
            <a:p>
              <a:r>
                <a:rPr lang="it-IT" sz="1200" dirty="0" err="1" smtClean="0"/>
                <a:t>trees</a:t>
              </a:r>
              <a:endParaRPr lang="it-IT" sz="1200" dirty="0"/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2845301" y="2819400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err="1" smtClean="0"/>
                <a:t>Unary</a:t>
              </a:r>
              <a:r>
                <a:rPr lang="it-IT" sz="1200" dirty="0" smtClean="0"/>
                <a:t> </a:t>
              </a:r>
            </a:p>
            <a:p>
              <a:r>
                <a:rPr lang="it-IT" sz="1200" dirty="0" smtClean="0"/>
                <a:t>predicate</a:t>
              </a:r>
              <a:endParaRPr lang="it-IT" sz="1200" dirty="0"/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4572000" y="2735759"/>
              <a:ext cx="167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it-IT" sz="1200" dirty="0" smtClean="0"/>
                <a:t> Family </a:t>
              </a:r>
              <a:r>
                <a:rPr lang="it-IT" sz="1200" dirty="0" err="1" smtClean="0"/>
                <a:t>of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unary</a:t>
              </a:r>
              <a:r>
                <a:rPr lang="it-IT" sz="1200" dirty="0" smtClean="0"/>
                <a:t>     </a:t>
              </a:r>
            </a:p>
            <a:p>
              <a:r>
                <a:rPr lang="it-IT" sz="1200" dirty="0" smtClean="0"/>
                <a:t>   </a:t>
              </a:r>
              <a:r>
                <a:rPr lang="it-IT" sz="1200" dirty="0" err="1" smtClean="0"/>
                <a:t>predicates</a:t>
              </a:r>
              <a:r>
                <a:rPr lang="it-IT" sz="1200" dirty="0" smtClean="0"/>
                <a:t>.</a:t>
              </a:r>
            </a:p>
            <a:p>
              <a:pPr>
                <a:buFont typeface="Arial"/>
                <a:buChar char="•"/>
              </a:pPr>
              <a:r>
                <a:rPr lang="it-IT" sz="1200" dirty="0" smtClean="0"/>
                <a:t> </a:t>
              </a:r>
              <a:r>
                <a:rPr lang="it-IT" sz="1200" i="1" dirty="0" err="1" smtClean="0"/>
                <a:t>Lv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is</a:t>
              </a:r>
              <a:r>
                <a:rPr lang="it-IT" sz="1200" dirty="0" smtClean="0"/>
                <a:t> a finite set </a:t>
              </a:r>
              <a:r>
                <a:rPr lang="it-IT" sz="1200" dirty="0" err="1" smtClean="0"/>
                <a:t>of</a:t>
              </a:r>
              <a:r>
                <a:rPr lang="it-IT" sz="1200" dirty="0" smtClean="0"/>
                <a:t> </a:t>
              </a:r>
            </a:p>
            <a:p>
              <a:r>
                <a:rPr lang="it-IT" sz="1200" dirty="0" smtClean="0"/>
                <a:t>   </a:t>
              </a:r>
              <a:r>
                <a:rPr lang="it-IT" sz="1200" dirty="0" err="1" smtClean="0"/>
                <a:t>node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labels</a:t>
              </a:r>
              <a:endParaRPr lang="it-IT" sz="1200" dirty="0"/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6781800" y="2659559"/>
              <a:ext cx="17219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it-IT" sz="1200" dirty="0" smtClean="0"/>
                <a:t> Family </a:t>
              </a:r>
              <a:r>
                <a:rPr lang="it-IT" sz="1200" dirty="0" err="1" smtClean="0"/>
                <a:t>of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binary</a:t>
              </a:r>
              <a:r>
                <a:rPr lang="it-IT" sz="1200" dirty="0" smtClean="0"/>
                <a:t>  </a:t>
              </a:r>
            </a:p>
            <a:p>
              <a:r>
                <a:rPr lang="it-IT" sz="1200" dirty="0" smtClean="0"/>
                <a:t>   </a:t>
              </a:r>
              <a:r>
                <a:rPr lang="it-IT" sz="1200" dirty="0" err="1" smtClean="0"/>
                <a:t>predicates</a:t>
              </a:r>
              <a:endParaRPr lang="it-IT" sz="1200" dirty="0" smtClean="0"/>
            </a:p>
            <a:p>
              <a:pPr>
                <a:buFont typeface="Arial"/>
                <a:buChar char="•"/>
              </a:pPr>
              <a:r>
                <a:rPr lang="it-IT" sz="1200" dirty="0" smtClean="0"/>
                <a:t> </a:t>
              </a:r>
              <a:r>
                <a:rPr lang="it-IT" sz="1200" i="1" dirty="0" smtClean="0"/>
                <a:t>Le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is</a:t>
              </a:r>
              <a:r>
                <a:rPr lang="it-IT" sz="1200" dirty="0" smtClean="0"/>
                <a:t> a finite set </a:t>
              </a:r>
              <a:r>
                <a:rPr lang="it-IT" sz="1200" dirty="0" err="1" smtClean="0"/>
                <a:t>of</a:t>
              </a:r>
              <a:r>
                <a:rPr lang="it-IT" sz="1200" dirty="0" smtClean="0"/>
                <a:t> </a:t>
              </a:r>
            </a:p>
            <a:p>
              <a:r>
                <a:rPr lang="it-IT" sz="1200" dirty="0" smtClean="0"/>
                <a:t>   </a:t>
              </a:r>
              <a:r>
                <a:rPr lang="it-IT" sz="1200" dirty="0" err="1" smtClean="0"/>
                <a:t>edge</a:t>
              </a:r>
              <a:r>
                <a:rPr lang="it-IT" sz="1200" dirty="0" smtClean="0"/>
                <a:t> </a:t>
              </a:r>
              <a:r>
                <a:rPr lang="it-IT" sz="1200" dirty="0" err="1" smtClean="0"/>
                <a:t>labels</a:t>
              </a:r>
              <a:endParaRPr lang="it-IT" sz="1200" dirty="0"/>
            </a:p>
          </p:txBody>
        </p:sp>
      </p:grpSp>
      <p:sp>
        <p:nvSpPr>
          <p:cNvPr id="9" name="Segnaposto contenuto 2"/>
          <p:cNvSpPr txBox="1">
            <a:spLocks/>
          </p:cNvSpPr>
          <p:nvPr/>
        </p:nvSpPr>
        <p:spPr>
          <a:xfrm>
            <a:off x="457200" y="3886200"/>
            <a:ext cx="8229600" cy="2286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alligraphy"/>
                <a:ea typeface="+mn-ea"/>
                <a:cs typeface="Lucida Calligraphy"/>
              </a:rPr>
              <a:t>R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alligraphy"/>
                <a:ea typeface="+mn-ea"/>
                <a:cs typeface="Lucida Calligraphy"/>
              </a:rPr>
              <a:t>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defines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class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of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graphs</a:t>
            </a: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 every tree T=(V,-&gt;) accepted by </a:t>
            </a:r>
            <a:r>
              <a:rPr kumimoji="0" lang="it-IT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ψ</a:t>
            </a:r>
            <a:r>
              <a:rPr kumimoji="0" lang="it-IT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t-I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it-IT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graph</a:t>
            </a:r>
            <a:r>
              <a:rPr kumimoji="0" lang="it-IT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</a:t>
            </a:r>
            <a:r>
              <a:rPr kumimoji="0" lang="it-IT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lang="it-IT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= (          </a:t>
            </a:r>
            <a:r>
              <a:rPr kumimoji="0" lang="it-IT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                 </a:t>
            </a:r>
            <a:r>
              <a:rPr kumimoji="0" lang="it-IT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                     </a:t>
            </a:r>
            <a:r>
              <a:rPr kumimoji="0" lang="it-IT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labnode</a:t>
            </a:r>
            <a:r>
              <a:rPr kumimoji="0" lang="it-IT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              </a:t>
            </a:r>
            <a:r>
              <a:rPr kumimoji="0" lang="it-IT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labedge</a:t>
            </a:r>
            <a:r>
              <a:rPr kumimoji="0" lang="it-IT" sz="20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</a:t>
            </a:r>
            <a:r>
              <a:rPr kumimoji="0" lang="it-IT" sz="20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it-I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1600200" y="5341203"/>
            <a:ext cx="6751102" cy="830997"/>
            <a:chOff x="1151387" y="2757844"/>
            <a:chExt cx="6008066" cy="830997"/>
          </a:xfrm>
        </p:grpSpPr>
        <p:sp>
          <p:nvSpPr>
            <p:cNvPr id="11" name="CasellaDiTesto 10"/>
            <p:cNvSpPr txBox="1"/>
            <p:nvPr/>
          </p:nvSpPr>
          <p:spPr>
            <a:xfrm>
              <a:off x="1151387" y="2819400"/>
              <a:ext cx="1419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{ v ∈ V | </a:t>
              </a:r>
              <a:r>
                <a:rPr lang="it-IT" sz="1200" i="1" dirty="0" smtClean="0"/>
                <a:t>validnode</a:t>
              </a:r>
              <a:r>
                <a:rPr lang="it-IT" sz="1200" dirty="0" smtClean="0"/>
                <a:t>(v)</a:t>
              </a:r>
              <a:r>
                <a:rPr lang="it-IT" sz="1200" i="1" baseline="-25000" dirty="0" smtClean="0"/>
                <a:t> </a:t>
              </a:r>
              <a:r>
                <a:rPr lang="it-IT" sz="1200" dirty="0" smtClean="0"/>
                <a:t> }</a:t>
              </a: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2636390" y="2819400"/>
              <a:ext cx="1203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 smtClean="0"/>
                <a:t>{(u,v)  | </a:t>
              </a:r>
              <a:r>
                <a:rPr lang="it-IT" sz="1200" i="1" dirty="0" smtClean="0"/>
                <a:t>b∈Le</a:t>
              </a:r>
              <a:r>
                <a:rPr lang="it-IT" sz="1200" dirty="0" smtClean="0"/>
                <a:t> </a:t>
              </a:r>
            </a:p>
            <a:p>
              <a:r>
                <a:rPr lang="it-IT" sz="1200" dirty="0" smtClean="0"/>
                <a:t>         &amp;  </a:t>
              </a:r>
              <a:r>
                <a:rPr lang="it-IT" sz="1200" i="1" dirty="0" err="1" smtClean="0"/>
                <a:t>edge</a:t>
              </a:r>
              <a:r>
                <a:rPr lang="it-IT" sz="1200" i="1" baseline="-25000" dirty="0" err="1" smtClean="0"/>
                <a:t>b</a:t>
              </a:r>
              <a:r>
                <a:rPr lang="it-IT" sz="1200" dirty="0" smtClean="0"/>
                <a:t>(</a:t>
              </a:r>
              <a:r>
                <a:rPr lang="it-IT" sz="1200" dirty="0" err="1" smtClean="0"/>
                <a:t>u</a:t>
              </a:r>
              <a:r>
                <a:rPr lang="it-IT" sz="1200" dirty="0" smtClean="0"/>
                <a:t>,</a:t>
              </a:r>
              <a:r>
                <a:rPr lang="it-IT" sz="1200" dirty="0" err="1" smtClean="0"/>
                <a:t>v</a:t>
              </a:r>
              <a:r>
                <a:rPr lang="it-IT" sz="1200" dirty="0" smtClean="0"/>
                <a:t>) }</a:t>
              </a: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3863919" y="279011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 smtClean="0"/>
                <a:t> </a:t>
              </a:r>
              <a:r>
                <a:rPr lang="it-IT" sz="1200" i="1" dirty="0" err="1" smtClean="0"/>
                <a:t>labnode</a:t>
              </a:r>
              <a:r>
                <a:rPr lang="it-IT" sz="1200" i="1" baseline="-25000" dirty="0" err="1" smtClean="0"/>
                <a:t>a</a:t>
              </a:r>
              <a:r>
                <a:rPr lang="it-IT" sz="1200" dirty="0" smtClean="0"/>
                <a:t>(v) </a:t>
              </a:r>
              <a:r>
                <a:rPr lang="it-IT" sz="1200" dirty="0" err="1" smtClean="0"/>
                <a:t>=true</a:t>
              </a:r>
              <a:r>
                <a:rPr lang="it-IT" sz="1200" dirty="0" smtClean="0"/>
                <a:t>     </a:t>
              </a:r>
            </a:p>
            <a:p>
              <a:r>
                <a:rPr lang="it-IT" sz="1200" dirty="0" smtClean="0"/>
                <a:t>                      &lt;=&gt;  </a:t>
              </a:r>
            </a:p>
            <a:p>
              <a:pPr algn="ctr"/>
              <a:r>
                <a:rPr lang="it-IT" sz="1200" dirty="0" smtClean="0"/>
                <a:t>v</a:t>
              </a:r>
              <a:r>
                <a:rPr lang="it-IT" sz="1200" i="1" dirty="0" smtClean="0"/>
                <a:t>∈ N  </a:t>
              </a:r>
              <a:r>
                <a:rPr lang="it-IT" sz="1200" dirty="0" smtClean="0">
                  <a:latin typeface="ＭＳ ゴシック"/>
                  <a:ea typeface="ＭＳ ゴシック"/>
                  <a:cs typeface="ＭＳ ゴシック"/>
                </a:rPr>
                <a:t>∧ </a:t>
              </a:r>
              <a:r>
                <a:rPr lang="it-IT" sz="1200" i="1" dirty="0" smtClean="0"/>
                <a:t> node</a:t>
              </a:r>
              <a:r>
                <a:rPr lang="it-IT" sz="1200" i="1" baseline="-25000" dirty="0" smtClean="0"/>
                <a:t>a</a:t>
              </a:r>
              <a:r>
                <a:rPr lang="it-IT" sz="1200" i="1" dirty="0" smtClean="0"/>
                <a:t>(v)=true</a:t>
              </a:r>
              <a:endParaRPr lang="it-IT" sz="1200" dirty="0" smtClean="0"/>
            </a:p>
            <a:p>
              <a:endParaRPr lang="it-IT" sz="1100" dirty="0" smtClean="0"/>
            </a:p>
          </p:txBody>
        </p:sp>
        <p:sp>
          <p:nvSpPr>
            <p:cNvPr id="14" name="CasellaDiTesto 13"/>
            <p:cNvSpPr txBox="1"/>
            <p:nvPr/>
          </p:nvSpPr>
          <p:spPr>
            <a:xfrm>
              <a:off x="5559253" y="2757844"/>
              <a:ext cx="1600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200" dirty="0" smtClean="0"/>
                <a:t> </a:t>
              </a:r>
              <a:r>
                <a:rPr lang="it-IT" sz="1200" i="1" dirty="0" err="1" smtClean="0"/>
                <a:t>labedge</a:t>
              </a:r>
              <a:r>
                <a:rPr lang="it-IT" sz="1200" i="1" baseline="-25000" dirty="0" err="1" smtClean="0"/>
                <a:t>b</a:t>
              </a:r>
              <a:r>
                <a:rPr lang="it-IT" sz="1200" dirty="0" smtClean="0"/>
                <a:t>(</a:t>
              </a:r>
              <a:r>
                <a:rPr lang="it-IT" sz="1200" dirty="0" err="1" smtClean="0"/>
                <a:t>u</a:t>
              </a:r>
              <a:r>
                <a:rPr lang="it-IT" sz="1200" dirty="0" smtClean="0"/>
                <a:t>,</a:t>
              </a:r>
              <a:r>
                <a:rPr lang="it-IT" sz="1200" dirty="0" err="1" smtClean="0"/>
                <a:t>v</a:t>
              </a:r>
              <a:r>
                <a:rPr lang="it-IT" sz="1200" dirty="0" smtClean="0"/>
                <a:t>) </a:t>
              </a:r>
              <a:r>
                <a:rPr lang="it-IT" sz="1200" dirty="0" err="1" smtClean="0"/>
                <a:t>=true</a:t>
              </a:r>
              <a:r>
                <a:rPr lang="it-IT" sz="1200" dirty="0" smtClean="0"/>
                <a:t>     </a:t>
              </a:r>
            </a:p>
            <a:p>
              <a:r>
                <a:rPr lang="it-IT" sz="1200" dirty="0" smtClean="0"/>
                <a:t>                      &lt;=&gt;  </a:t>
              </a:r>
            </a:p>
            <a:p>
              <a:pPr algn="ctr"/>
              <a:r>
                <a:rPr lang="it-IT" sz="1200" dirty="0" smtClean="0"/>
                <a:t>u,v</a:t>
              </a:r>
              <a:r>
                <a:rPr lang="it-IT" sz="1200" i="1" dirty="0" smtClean="0"/>
                <a:t>∈ N  </a:t>
              </a:r>
            </a:p>
            <a:p>
              <a:pPr algn="ctr"/>
              <a:r>
                <a:rPr lang="it-IT" sz="1200" dirty="0" smtClean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it-IT" sz="1200" i="1" dirty="0" smtClean="0">
                  <a:latin typeface="ＭＳ ゴシック"/>
                  <a:ea typeface="ＭＳ ゴシック"/>
                  <a:cs typeface="ＭＳ ゴシック"/>
                </a:rPr>
                <a:t> </a:t>
              </a:r>
              <a:r>
                <a:rPr lang="it-IT" sz="1200" i="1" dirty="0" smtClean="0"/>
                <a:t> edge</a:t>
              </a:r>
              <a:r>
                <a:rPr lang="it-IT" sz="1200" i="1" baseline="-25000" dirty="0" smtClean="0"/>
                <a:t>b</a:t>
              </a:r>
              <a:r>
                <a:rPr lang="it-IT" sz="1200" i="1" dirty="0" smtClean="0"/>
                <a:t>(u,v)=true</a:t>
              </a:r>
              <a:endParaRPr lang="it-IT" sz="1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Examples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data </a:t>
            </a:r>
            <a:r>
              <a:rPr lang="it-IT" dirty="0" err="1" smtClean="0"/>
              <a:t>stuctures</a:t>
            </a:r>
            <a:endParaRPr lang="it-IT" dirty="0"/>
          </a:p>
        </p:txBody>
      </p:sp>
      <p:pic>
        <p:nvPicPr>
          <p:cNvPr id="87" name="Immagine 86" descr="recursivedatastruc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7" y="1600200"/>
            <a:ext cx="4279323" cy="3491166"/>
          </a:xfrm>
          <a:prstGeom prst="rect">
            <a:avLst/>
          </a:prstGeom>
        </p:spPr>
      </p:pic>
      <p:sp>
        <p:nvSpPr>
          <p:cNvPr id="88" name="CasellaDiTesto 87"/>
          <p:cNvSpPr txBox="1"/>
          <p:nvPr/>
        </p:nvSpPr>
        <p:spPr>
          <a:xfrm>
            <a:off x="4419600" y="22098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alibri"/>
                <a:cs typeface="Calibri"/>
              </a:rPr>
              <a:t>E</a:t>
            </a:r>
            <a:r>
              <a:rPr lang="it-IT" baseline="-25000" dirty="0" smtClean="0">
                <a:latin typeface="Times New Roman"/>
                <a:cs typeface="Times New Roman"/>
              </a:rPr>
              <a:t>n </a:t>
            </a:r>
            <a:r>
              <a:rPr lang="it-IT" dirty="0" smtClean="0">
                <a:latin typeface="Calibri"/>
                <a:cs typeface="Calibri"/>
              </a:rPr>
              <a:t>(s,t)=       </a:t>
            </a:r>
            <a:r>
              <a:rPr lang="it-IT" dirty="0" err="1" smtClean="0">
                <a:latin typeface="Calibri"/>
                <a:cs typeface="Calibri"/>
              </a:rPr>
              <a:t>leaf</a:t>
            </a:r>
            <a:r>
              <a:rPr lang="it-IT" dirty="0" smtClean="0">
                <a:latin typeface="Calibri"/>
                <a:cs typeface="Calibri"/>
              </a:rPr>
              <a:t>(s) </a:t>
            </a:r>
          </a:p>
          <a:p>
            <a:r>
              <a:rPr lang="it-IT" dirty="0" smtClean="0">
                <a:latin typeface="Calibri"/>
                <a:ea typeface="ＭＳ ゴシック"/>
                <a:cs typeface="Calibri"/>
              </a:rPr>
              <a:t>               ∧ leaf(t)</a:t>
            </a:r>
          </a:p>
          <a:p>
            <a:r>
              <a:rPr lang="it-IT" dirty="0" smtClean="0">
                <a:latin typeface="Calibri"/>
                <a:ea typeface="ＭＳ ゴシック"/>
                <a:cs typeface="Calibri"/>
              </a:rPr>
              <a:t>               ∧</a:t>
            </a:r>
            <a:r>
              <a:rPr lang="it-IT" dirty="0" smtClean="0">
                <a:latin typeface="Calibri"/>
                <a:cs typeface="Calibri"/>
              </a:rPr>
              <a:t>∃ 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z</a:t>
            </a:r>
            <a:r>
              <a:rPr lang="it-IT" baseline="-25000" dirty="0" smtClean="0">
                <a:latin typeface="Calibri"/>
                <a:ea typeface="ＭＳ ゴシック"/>
                <a:cs typeface="Calibri"/>
              </a:rPr>
              <a:t>1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, z</a:t>
            </a:r>
            <a:r>
              <a:rPr lang="it-IT" baseline="-25000" dirty="0" smtClean="0">
                <a:latin typeface="Calibri"/>
                <a:ea typeface="ＭＳ ゴシック"/>
                <a:cs typeface="Calibri"/>
              </a:rPr>
              <a:t>2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, z</a:t>
            </a:r>
            <a:r>
              <a:rPr lang="it-IT" baseline="-25000" dirty="0" smtClean="0">
                <a:latin typeface="Calibri"/>
                <a:ea typeface="ＭＳ ゴシック"/>
                <a:cs typeface="Calibri"/>
              </a:rPr>
              <a:t>3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.</a:t>
            </a:r>
          </a:p>
          <a:p>
            <a:r>
              <a:rPr lang="it-IT" dirty="0" smtClean="0">
                <a:latin typeface="Calibri"/>
                <a:ea typeface="ＭＳ ゴシック"/>
                <a:cs typeface="Calibri"/>
              </a:rPr>
              <a:t>                            (         </a:t>
            </a:r>
            <a:r>
              <a:rPr lang="it-IT" dirty="0" err="1" smtClean="0">
                <a:latin typeface="Calibri"/>
                <a:ea typeface="ＭＳ ゴシック"/>
                <a:cs typeface="Calibri"/>
              </a:rPr>
              <a:t>E</a:t>
            </a:r>
            <a:r>
              <a:rPr lang="it-IT" baseline="-25000" dirty="0" err="1" smtClean="0">
                <a:latin typeface="Times New Roman"/>
                <a:ea typeface="ＭＳ ゴシック"/>
                <a:cs typeface="Times New Roman"/>
              </a:rPr>
              <a:t>l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(z</a:t>
            </a:r>
            <a:r>
              <a:rPr lang="it-IT" baseline="-25000" dirty="0" smtClean="0">
                <a:latin typeface="Calibri"/>
                <a:ea typeface="ＭＳ ゴシック"/>
                <a:cs typeface="Calibri"/>
              </a:rPr>
              <a:t>3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,z</a:t>
            </a:r>
            <a:r>
              <a:rPr lang="it-IT" baseline="-25000" dirty="0" smtClean="0">
                <a:latin typeface="Calibri"/>
                <a:ea typeface="ＭＳ ゴシック"/>
                <a:cs typeface="Calibri"/>
              </a:rPr>
              <a:t>1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)</a:t>
            </a:r>
          </a:p>
          <a:p>
            <a:r>
              <a:rPr lang="it-IT" dirty="0" smtClean="0">
                <a:latin typeface="Calibri"/>
                <a:ea typeface="ＭＳ ゴシック"/>
                <a:cs typeface="Calibri"/>
              </a:rPr>
              <a:t>                                 ∧ RightMostPath( z</a:t>
            </a:r>
            <a:r>
              <a:rPr lang="it-IT" baseline="-25000" dirty="0" smtClean="0">
                <a:latin typeface="Calibri"/>
                <a:ea typeface="ＭＳ ゴシック"/>
                <a:cs typeface="Calibri"/>
              </a:rPr>
              <a:t>1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, s)</a:t>
            </a:r>
          </a:p>
          <a:p>
            <a:r>
              <a:rPr lang="it-IT" dirty="0" smtClean="0">
                <a:latin typeface="Calibri"/>
                <a:ea typeface="ＭＳ ゴシック"/>
                <a:cs typeface="Calibri"/>
              </a:rPr>
              <a:t>                                 ∧ E</a:t>
            </a:r>
            <a:r>
              <a:rPr lang="it-IT" baseline="-25000" dirty="0" smtClean="0">
                <a:latin typeface="Times New Roman"/>
                <a:ea typeface="ＭＳ ゴシック"/>
                <a:cs typeface="Times New Roman"/>
              </a:rPr>
              <a:t>r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(z</a:t>
            </a:r>
            <a:r>
              <a:rPr lang="it-IT" baseline="-25000" dirty="0" smtClean="0">
                <a:latin typeface="Calibri"/>
                <a:ea typeface="ＭＳ ゴシック"/>
                <a:cs typeface="Calibri"/>
              </a:rPr>
              <a:t>3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,z</a:t>
            </a:r>
            <a:r>
              <a:rPr lang="it-IT" baseline="-25000" dirty="0" smtClean="0">
                <a:latin typeface="Calibri"/>
                <a:ea typeface="ＭＳ ゴシック"/>
                <a:cs typeface="Calibri"/>
              </a:rPr>
              <a:t>2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)</a:t>
            </a:r>
          </a:p>
          <a:p>
            <a:r>
              <a:rPr lang="it-IT" dirty="0" smtClean="0">
                <a:latin typeface="Calibri"/>
                <a:ea typeface="ＭＳ ゴシック"/>
                <a:cs typeface="Calibri"/>
              </a:rPr>
              <a:t>                                 ∧ LeftMostPath( z</a:t>
            </a:r>
            <a:r>
              <a:rPr lang="it-IT" baseline="-25000" dirty="0" smtClean="0">
                <a:latin typeface="Calibri"/>
                <a:ea typeface="ＭＳ ゴシック"/>
                <a:cs typeface="Calibri"/>
              </a:rPr>
              <a:t>2</a:t>
            </a:r>
            <a:r>
              <a:rPr lang="it-IT" dirty="0" smtClean="0">
                <a:latin typeface="Calibri"/>
                <a:ea typeface="ＭＳ ゴシック"/>
                <a:cs typeface="Calibri"/>
              </a:rPr>
              <a:t>, t)</a:t>
            </a:r>
          </a:p>
          <a:p>
            <a:r>
              <a:rPr lang="it-IT" dirty="0" smtClean="0">
                <a:latin typeface="Calibri"/>
                <a:ea typeface="ＭＳ ゴシック"/>
                <a:cs typeface="Calibri"/>
              </a:rPr>
              <a:t>                            )</a:t>
            </a:r>
          </a:p>
          <a:p>
            <a:r>
              <a:rPr lang="it-IT" dirty="0" smtClean="0">
                <a:latin typeface="Calibri"/>
                <a:ea typeface="ＭＳ ゴシック"/>
                <a:cs typeface="Calibri"/>
              </a:rPr>
              <a:t> </a:t>
            </a:r>
            <a:r>
              <a:rPr lang="it-IT" dirty="0" smtClean="0">
                <a:latin typeface="ＭＳ ゴシック"/>
                <a:ea typeface="ＭＳ ゴシック"/>
                <a:cs typeface="ＭＳ ゴシック"/>
              </a:rPr>
              <a:t>       </a:t>
            </a:r>
            <a:r>
              <a:rPr lang="it-IT" dirty="0" smtClean="0"/>
              <a:t> </a:t>
            </a:r>
            <a:endParaRPr lang="it-IT" dirty="0"/>
          </a:p>
        </p:txBody>
      </p:sp>
      <p:grpSp>
        <p:nvGrpSpPr>
          <p:cNvPr id="95" name="Gruppo 94"/>
          <p:cNvGrpSpPr/>
          <p:nvPr/>
        </p:nvGrpSpPr>
        <p:grpSpPr>
          <a:xfrm>
            <a:off x="838200" y="2738735"/>
            <a:ext cx="1781311" cy="2476619"/>
            <a:chOff x="838200" y="2738735"/>
            <a:chExt cx="1781311" cy="2476619"/>
          </a:xfrm>
        </p:grpSpPr>
        <p:sp>
          <p:nvSpPr>
            <p:cNvPr id="89" name="CasellaDiTesto 88"/>
            <p:cNvSpPr txBox="1"/>
            <p:nvPr/>
          </p:nvSpPr>
          <p:spPr>
            <a:xfrm>
              <a:off x="1600200" y="4876800"/>
              <a:ext cx="26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 smtClean="0">
                  <a:solidFill>
                    <a:srgbClr val="FF0000"/>
                  </a:solidFill>
                </a:rPr>
                <a:t>s</a:t>
              </a:r>
              <a:endParaRPr lang="it-IT" sz="1600" dirty="0">
                <a:solidFill>
                  <a:srgbClr val="FF0000"/>
                </a:solidFill>
              </a:endParaRPr>
            </a:p>
          </p:txBody>
        </p:sp>
        <p:sp>
          <p:nvSpPr>
            <p:cNvPr id="90" name="CasellaDiTesto 89"/>
            <p:cNvSpPr txBox="1"/>
            <p:nvPr/>
          </p:nvSpPr>
          <p:spPr>
            <a:xfrm>
              <a:off x="2357901" y="4038600"/>
              <a:ext cx="2616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err="1" smtClean="0">
                  <a:solidFill>
                    <a:srgbClr val="FF0000"/>
                  </a:solidFill>
                </a:rPr>
                <a:t>t</a:t>
              </a:r>
              <a:endParaRPr lang="it-IT" sz="1600" dirty="0">
                <a:solidFill>
                  <a:srgbClr val="FF0000"/>
                </a:solidFill>
              </a:endParaRPr>
            </a:p>
          </p:txBody>
        </p:sp>
        <p:sp>
          <p:nvSpPr>
            <p:cNvPr id="91" name="CasellaDiTesto 90"/>
            <p:cNvSpPr txBox="1"/>
            <p:nvPr/>
          </p:nvSpPr>
          <p:spPr>
            <a:xfrm>
              <a:off x="1295400" y="2738735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>
                  <a:solidFill>
                    <a:srgbClr val="FF0000"/>
                  </a:solidFill>
                </a:rPr>
                <a:t>z</a:t>
              </a:r>
              <a:r>
                <a:rPr lang="it-IT" sz="1600" baseline="-25000" dirty="0" smtClean="0">
                  <a:solidFill>
                    <a:srgbClr val="FF0000"/>
                  </a:solidFill>
                </a:rPr>
                <a:t>3</a:t>
              </a:r>
              <a:endParaRPr lang="it-IT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2" name="CasellaDiTesto 91"/>
            <p:cNvSpPr txBox="1"/>
            <p:nvPr/>
          </p:nvSpPr>
          <p:spPr>
            <a:xfrm>
              <a:off x="838200" y="3576935"/>
              <a:ext cx="338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>
                  <a:solidFill>
                    <a:srgbClr val="FF0000"/>
                  </a:solidFill>
                </a:rPr>
                <a:t>z</a:t>
              </a:r>
              <a:r>
                <a:rPr lang="it-IT" sz="1600" baseline="-25000" dirty="0" smtClean="0">
                  <a:solidFill>
                    <a:srgbClr val="FF0000"/>
                  </a:solidFill>
                </a:rPr>
                <a:t>1</a:t>
              </a:r>
              <a:endParaRPr lang="it-IT" sz="2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93" name="CasellaDiTesto 92"/>
            <p:cNvSpPr txBox="1"/>
            <p:nvPr/>
          </p:nvSpPr>
          <p:spPr>
            <a:xfrm>
              <a:off x="1752600" y="3576935"/>
              <a:ext cx="351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 smtClean="0">
                  <a:solidFill>
                    <a:srgbClr val="FF0000"/>
                  </a:solidFill>
                </a:rPr>
                <a:t>z</a:t>
              </a:r>
              <a:r>
                <a:rPr lang="it-IT" sz="1600" baseline="-25000" dirty="0" smtClean="0">
                  <a:solidFill>
                    <a:srgbClr val="FF0000"/>
                  </a:solidFill>
                </a:rPr>
                <a:t>2</a:t>
              </a:r>
              <a:endParaRPr lang="it-IT" sz="24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CasellaDiTesto 93"/>
          <p:cNvSpPr txBox="1"/>
          <p:nvPr/>
        </p:nvSpPr>
        <p:spPr>
          <a:xfrm>
            <a:off x="3505200" y="4876800"/>
            <a:ext cx="4876800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Calibri"/>
                <a:cs typeface="Calibri"/>
              </a:rPr>
              <a:t>Some data </a:t>
            </a:r>
            <a:r>
              <a:rPr lang="it-IT" dirty="0" err="1" smtClean="0">
                <a:latin typeface="Calibri"/>
                <a:cs typeface="Calibri"/>
              </a:rPr>
              <a:t>structures</a:t>
            </a:r>
            <a:r>
              <a:rPr lang="it-IT" dirty="0" smtClean="0">
                <a:latin typeface="Calibri"/>
                <a:cs typeface="Calibri"/>
              </a:rPr>
              <a:t> </a:t>
            </a:r>
            <a:r>
              <a:rPr lang="it-IT" dirty="0" err="1" smtClean="0">
                <a:latin typeface="Calibri"/>
                <a:cs typeface="Calibri"/>
              </a:rPr>
              <a:t>that</a:t>
            </a:r>
            <a:r>
              <a:rPr lang="it-IT" dirty="0" smtClean="0">
                <a:latin typeface="Calibri"/>
                <a:cs typeface="Calibri"/>
              </a:rPr>
              <a:t> can </a:t>
            </a:r>
            <a:r>
              <a:rPr lang="it-IT" dirty="0" err="1" smtClean="0">
                <a:latin typeface="Calibri"/>
                <a:cs typeface="Calibri"/>
              </a:rPr>
              <a:t>be</a:t>
            </a:r>
            <a:r>
              <a:rPr lang="it-IT" dirty="0" smtClean="0">
                <a:latin typeface="Calibri"/>
                <a:cs typeface="Calibri"/>
              </a:rPr>
              <a:t> </a:t>
            </a:r>
            <a:r>
              <a:rPr lang="it-IT" dirty="0" err="1" smtClean="0">
                <a:latin typeface="Calibri"/>
                <a:cs typeface="Calibri"/>
              </a:rPr>
              <a:t>expressed</a:t>
            </a:r>
            <a:r>
              <a:rPr lang="it-IT" dirty="0" smtClean="0">
                <a:latin typeface="Calibri"/>
                <a:cs typeface="Calibri"/>
              </a:rPr>
              <a:t>:</a:t>
            </a:r>
          </a:p>
          <a:p>
            <a:pPr lvl="1">
              <a:buFont typeface="Arial"/>
              <a:buChar char="•"/>
            </a:pPr>
            <a:r>
              <a:rPr lang="it-IT" dirty="0" smtClean="0">
                <a:latin typeface="Calibri"/>
                <a:cs typeface="Calibri"/>
              </a:rPr>
              <a:t> </a:t>
            </a:r>
            <a:r>
              <a:rPr lang="it-IT" dirty="0" err="1" smtClean="0">
                <a:latin typeface="Calibri"/>
                <a:cs typeface="Calibri"/>
              </a:rPr>
              <a:t>Nested</a:t>
            </a:r>
            <a:r>
              <a:rPr lang="it-IT" dirty="0" smtClean="0">
                <a:latin typeface="Calibri"/>
                <a:cs typeface="Calibri"/>
              </a:rPr>
              <a:t> </a:t>
            </a:r>
            <a:r>
              <a:rPr lang="it-IT" dirty="0" err="1" smtClean="0">
                <a:latin typeface="Calibri"/>
                <a:cs typeface="Calibri"/>
              </a:rPr>
              <a:t>lists</a:t>
            </a:r>
            <a:endParaRPr lang="it-IT" dirty="0" smtClean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it-IT" dirty="0" smtClean="0">
                <a:latin typeface="Calibri"/>
                <a:cs typeface="Calibri"/>
              </a:rPr>
              <a:t> </a:t>
            </a:r>
            <a:r>
              <a:rPr lang="it-IT" dirty="0" err="1" smtClean="0">
                <a:latin typeface="Calibri"/>
                <a:cs typeface="Calibri"/>
              </a:rPr>
              <a:t>Cyclic</a:t>
            </a:r>
            <a:r>
              <a:rPr lang="it-IT" dirty="0" smtClean="0">
                <a:latin typeface="Calibri"/>
                <a:cs typeface="Calibri"/>
              </a:rPr>
              <a:t> and </a:t>
            </a:r>
            <a:r>
              <a:rPr lang="it-IT" dirty="0" err="1" smtClean="0">
                <a:latin typeface="Calibri"/>
                <a:cs typeface="Calibri"/>
              </a:rPr>
              <a:t>doubly-linked</a:t>
            </a:r>
            <a:r>
              <a:rPr lang="it-IT" dirty="0" smtClean="0">
                <a:latin typeface="Calibri"/>
                <a:cs typeface="Calibri"/>
              </a:rPr>
              <a:t> </a:t>
            </a:r>
            <a:r>
              <a:rPr lang="it-IT" dirty="0" err="1" smtClean="0">
                <a:latin typeface="Calibri"/>
                <a:cs typeface="Calibri"/>
              </a:rPr>
              <a:t>lists</a:t>
            </a:r>
            <a:endParaRPr lang="it-IT" dirty="0" smtClean="0">
              <a:latin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it-IT" dirty="0" smtClean="0">
                <a:latin typeface="Calibri"/>
                <a:cs typeface="Calibri"/>
              </a:rPr>
              <a:t> </a:t>
            </a:r>
            <a:r>
              <a:rPr lang="it-IT" dirty="0" err="1" smtClean="0">
                <a:latin typeface="Calibri"/>
                <a:cs typeface="Calibri"/>
              </a:rPr>
              <a:t>Threaded</a:t>
            </a:r>
            <a:r>
              <a:rPr lang="it-IT" dirty="0" smtClean="0">
                <a:latin typeface="Calibri"/>
                <a:cs typeface="Calibri"/>
              </a:rPr>
              <a:t> </a:t>
            </a:r>
            <a:r>
              <a:rPr lang="it-IT" dirty="0" err="1" smtClean="0">
                <a:latin typeface="Calibri"/>
                <a:cs typeface="Calibri"/>
              </a:rPr>
              <a:t>trees</a:t>
            </a:r>
            <a:endParaRPr lang="it-IT" dirty="0" smtClean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</a:t>
            </a:r>
            <a:r>
              <a:rPr lang="it-IT" sz="3200" dirty="0" smtClean="0"/>
              <a:t>TRAND</a:t>
            </a:r>
            <a:r>
              <a:rPr lang="it-IT" dirty="0" smtClean="0"/>
              <a:t> </a:t>
            </a:r>
            <a:r>
              <a:rPr lang="it-IT" dirty="0" err="1" smtClean="0"/>
              <a:t>logic</a:t>
            </a:r>
            <a:r>
              <a:rPr lang="it-IT" dirty="0" smtClean="0"/>
              <a:t> (</a:t>
            </a:r>
            <a:r>
              <a:rPr lang="it-IT" dirty="0" err="1" smtClean="0"/>
              <a:t>STRucture</a:t>
            </a:r>
            <a:r>
              <a:rPr lang="it-IT" dirty="0" smtClean="0"/>
              <a:t> </a:t>
            </a:r>
            <a:r>
              <a:rPr lang="it-IT" dirty="0" err="1" smtClean="0"/>
              <a:t>ANd</a:t>
            </a:r>
            <a:r>
              <a:rPr lang="it-IT" dirty="0" smtClean="0"/>
              <a:t> Data)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43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dirty="0" smtClean="0"/>
              <a:t>                   </a:t>
            </a:r>
            <a:r>
              <a:rPr lang="it-IT" dirty="0" smtClean="0">
                <a:solidFill>
                  <a:srgbClr val="FF0000"/>
                </a:solidFill>
              </a:rPr>
              <a:t>  ∃</a:t>
            </a:r>
            <a:r>
              <a:rPr lang="it-IT" b="1" dirty="0" smtClean="0">
                <a:solidFill>
                  <a:srgbClr val="FF0000"/>
                </a:solidFill>
              </a:rPr>
              <a:t>x</a:t>
            </a:r>
            <a:r>
              <a:rPr lang="it-IT" baseline="-25000" dirty="0" smtClean="0">
                <a:solidFill>
                  <a:srgbClr val="FF0000"/>
                </a:solidFill>
              </a:rPr>
              <a:t>n</a:t>
            </a:r>
            <a:r>
              <a:rPr lang="it-IT" dirty="0" smtClean="0">
                <a:solidFill>
                  <a:srgbClr val="FF0000"/>
                </a:solidFill>
              </a:rPr>
              <a:t>. ∀</a:t>
            </a:r>
            <a:r>
              <a:rPr lang="it-IT" b="1" dirty="0" smtClean="0">
                <a:solidFill>
                  <a:srgbClr val="FF0000"/>
                </a:solidFill>
              </a:rPr>
              <a:t>y</a:t>
            </a:r>
            <a:r>
              <a:rPr lang="it-IT" baseline="-25000" dirty="0" smtClean="0">
                <a:solidFill>
                  <a:srgbClr val="FF0000"/>
                </a:solidFill>
              </a:rPr>
              <a:t>m</a:t>
            </a:r>
            <a:r>
              <a:rPr lang="it-IT" dirty="0" smtClean="0">
                <a:solidFill>
                  <a:srgbClr val="FF0000"/>
                </a:solidFill>
              </a:rPr>
              <a:t>. φ(</a:t>
            </a:r>
            <a:r>
              <a:rPr lang="it-IT" b="1" dirty="0" smtClean="0">
                <a:solidFill>
                  <a:srgbClr val="FF0000"/>
                </a:solidFill>
              </a:rPr>
              <a:t>x</a:t>
            </a:r>
            <a:r>
              <a:rPr lang="it-IT" baseline="-25000" dirty="0" smtClean="0">
                <a:solidFill>
                  <a:srgbClr val="FF0000"/>
                </a:solidFill>
              </a:rPr>
              <a:t>n</a:t>
            </a:r>
            <a:r>
              <a:rPr lang="it-IT" dirty="0" smtClean="0">
                <a:solidFill>
                  <a:srgbClr val="FF0000"/>
                </a:solidFill>
              </a:rPr>
              <a:t>,</a:t>
            </a:r>
            <a:r>
              <a:rPr lang="it-IT" b="1" dirty="0" smtClean="0">
                <a:solidFill>
                  <a:srgbClr val="FF0000"/>
                </a:solidFill>
              </a:rPr>
              <a:t>y</a:t>
            </a:r>
            <a:r>
              <a:rPr lang="it-IT" baseline="-25000" dirty="0" smtClean="0">
                <a:solidFill>
                  <a:srgbClr val="FF0000"/>
                </a:solidFill>
              </a:rPr>
              <a:t>m</a:t>
            </a:r>
            <a:r>
              <a:rPr lang="it-IT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it-IT" sz="2000" dirty="0" smtClean="0"/>
              <a:t>φ is an Monadic Second Order (MSO) formula that combines </a:t>
            </a:r>
          </a:p>
          <a:p>
            <a:pPr lvl="1"/>
            <a:r>
              <a:rPr lang="it-IT" sz="2000" i="1" dirty="0" err="1" smtClean="0"/>
              <a:t>heap</a:t>
            </a:r>
            <a:r>
              <a:rPr lang="it-IT" sz="2000" i="1" dirty="0" smtClean="0"/>
              <a:t> </a:t>
            </a:r>
            <a:r>
              <a:rPr lang="it-IT" sz="2000" i="1" dirty="0" err="1" smtClean="0"/>
              <a:t>structures</a:t>
            </a:r>
            <a:r>
              <a:rPr lang="it-IT" sz="2000" i="1" dirty="0" smtClean="0"/>
              <a:t>   </a:t>
            </a:r>
            <a:r>
              <a:rPr lang="it-IT" sz="2000" dirty="0" smtClean="0"/>
              <a:t>and </a:t>
            </a:r>
          </a:p>
          <a:p>
            <a:pPr lvl="1"/>
            <a:r>
              <a:rPr lang="it-IT" sz="2000" i="1" dirty="0" smtClean="0"/>
              <a:t>data</a:t>
            </a:r>
            <a:r>
              <a:rPr lang="it-IT" sz="2000" dirty="0" smtClean="0"/>
              <a:t>, where the data-constraints are only allowed to refer to </a:t>
            </a:r>
            <a:r>
              <a:rPr lang="it-IT" sz="2000" b="1" dirty="0" smtClean="0"/>
              <a:t>x</a:t>
            </a:r>
            <a:r>
              <a:rPr lang="it-IT" sz="2000" baseline="-25000" dirty="0" smtClean="0">
                <a:solidFill>
                  <a:srgbClr val="000000"/>
                </a:solidFill>
              </a:rPr>
              <a:t>n</a:t>
            </a:r>
            <a:r>
              <a:rPr lang="it-IT" sz="2000" b="1" dirty="0" smtClean="0"/>
              <a:t> </a:t>
            </a:r>
            <a:r>
              <a:rPr lang="it-IT" sz="2000" dirty="0" smtClean="0"/>
              <a:t>and </a:t>
            </a:r>
            <a:r>
              <a:rPr lang="it-IT" sz="2000" b="1" dirty="0" smtClean="0"/>
              <a:t>y</a:t>
            </a:r>
            <a:r>
              <a:rPr lang="it-IT" sz="2000" baseline="-25000" dirty="0" smtClean="0">
                <a:solidFill>
                  <a:srgbClr val="000000"/>
                </a:solidFill>
              </a:rPr>
              <a:t>m</a:t>
            </a:r>
            <a:r>
              <a:rPr lang="it-IT" sz="2000" dirty="0" smtClean="0"/>
              <a:t>  </a:t>
            </a:r>
          </a:p>
          <a:p>
            <a:pPr lvl="1"/>
            <a:endParaRPr lang="it-IT" dirty="0" smtClean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609600" y="3352800"/>
            <a:ext cx="8229600" cy="3276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it-IT" sz="3200" dirty="0" err="1" smtClean="0">
                <a:latin typeface="Calibri"/>
                <a:cs typeface="Calibri"/>
              </a:rPr>
              <a:t>Syntax</a:t>
            </a:r>
            <a:r>
              <a:rPr lang="it-IT" sz="3200" dirty="0" smtClean="0">
                <a:latin typeface="Calibri"/>
                <a:cs typeface="Calibri"/>
              </a:rPr>
              <a:t> </a:t>
            </a:r>
            <a:r>
              <a:rPr lang="it-IT" sz="3200" dirty="0" err="1" smtClean="0">
                <a:latin typeface="Calibri"/>
                <a:cs typeface="Calibri"/>
              </a:rPr>
              <a:t>of</a:t>
            </a:r>
            <a:r>
              <a:rPr lang="it-IT" sz="3200" dirty="0" smtClean="0">
                <a:latin typeface="Calibri"/>
                <a:cs typeface="Calibri"/>
              </a:rPr>
              <a:t> S</a:t>
            </a:r>
            <a:r>
              <a:rPr lang="it-IT" sz="2286" dirty="0" smtClean="0">
                <a:latin typeface="Calibri"/>
                <a:cs typeface="Calibri"/>
              </a:rPr>
              <a:t>TRAND</a:t>
            </a:r>
            <a:endParaRPr kumimoji="0" lang="it-I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endParaRPr kumimoji="0" lang="it-IT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it-IT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DATAExpression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e::=            data(</a:t>
            </a:r>
            <a:r>
              <a:rPr kumimoji="0" lang="it-IT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x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| data(</a:t>
            </a:r>
            <a:r>
              <a:rPr kumimoji="0" lang="it-IT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y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| </a:t>
            </a:r>
            <a:r>
              <a:rPr kumimoji="0" lang="it-IT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| </a:t>
            </a:r>
            <a:r>
              <a:rPr kumimoji="0" lang="it-IT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g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(e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,...,e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</a:p>
          <a:p>
            <a:pPr marL="731520" lvl="1" indent="-274320" defTabSz="914400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/>
            </a:pPr>
            <a:r>
              <a:rPr lang="it-IT" dirty="0" smtClean="0"/>
              <a:t>φ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Formula                  φ::=              γ(e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,...,e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     |      α(v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,...,v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)</a:t>
            </a:r>
          </a:p>
          <a:p>
            <a:pPr marL="731520" lvl="1" indent="-274320" defTabSz="914400">
              <a:spcBef>
                <a:spcPct val="20000"/>
              </a:spcBef>
              <a:buClr>
                <a:schemeClr val="accent2"/>
              </a:buClr>
              <a:buSzPct val="90000"/>
              <a:defRPr/>
            </a:pP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                                                   |  ¬φ      |   φ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∧φ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|   φ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1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∨φ</a:t>
            </a:r>
            <a:r>
              <a:rPr kumimoji="0" lang="it-IT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 </a:t>
            </a:r>
            <a:r>
              <a:rPr lang="it-IT" dirty="0" smtClean="0">
                <a:latin typeface="Calibri"/>
                <a:cs typeface="Calibri"/>
              </a:rPr>
              <a:t>| z </a:t>
            </a:r>
            <a:r>
              <a:rPr lang="it-IT" dirty="0" smtClean="0"/>
              <a:t>∈ </a:t>
            </a:r>
            <a:r>
              <a:rPr lang="it-IT" dirty="0" smtClean="0">
                <a:latin typeface="Calibri"/>
                <a:cs typeface="Calibri"/>
              </a:rPr>
              <a:t>S</a:t>
            </a:r>
            <a:endParaRPr kumimoji="0" lang="it-IT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None/>
              <a:tabLst/>
              <a:defRPr/>
            </a:pP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                                                   | ∃z. φ |  ∀z. φ      |  ∃S. φ      |  ∀S. φ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endParaRPr kumimoji="0" lang="it-IT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∀Formula                ω::=             φ   |   ∀y.ω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lang="it-IT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TRAND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</a:t>
            </a:r>
            <a:r>
              <a:rPr kumimoji="0" lang="it-IT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it-I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          ψ::=             ω|∃x.ψ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tabLst/>
              <a:defRPr/>
            </a:pPr>
            <a:endParaRPr kumimoji="0" lang="it-IT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o">
  <a:themeElements>
    <a:clrScheme name="Mo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o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16550</TotalTime>
  <Words>2412</Words>
  <Application>Microsoft PowerPoint per Mac</Application>
  <PresentationFormat>Presentazione su schermo (4:3)</PresentationFormat>
  <Paragraphs>553</Paragraphs>
  <Slides>31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2" baseType="lpstr">
      <vt:lpstr>Modulo</vt:lpstr>
      <vt:lpstr>Decidable Logics Combining  Heap Structures and Data</vt:lpstr>
      <vt:lpstr>What is this talk about …</vt:lpstr>
      <vt:lpstr>It’s a difficult problem!</vt:lpstr>
      <vt:lpstr>What would be desirable ?</vt:lpstr>
      <vt:lpstr>Releted works</vt:lpstr>
      <vt:lpstr>STRAND Logic</vt:lpstr>
      <vt:lpstr>Recursive data structures</vt:lpstr>
      <vt:lpstr>Examples of data stuctures</vt:lpstr>
      <vt:lpstr>STRAND logic (STRucture ANd Data)</vt:lpstr>
      <vt:lpstr>Expressing Binary Search Tree (BST)</vt:lpstr>
      <vt:lpstr>Expressing data-structures in the VC (bst-search procedure)</vt:lpstr>
      <vt:lpstr>Deciding STRAND fragments</vt:lpstr>
      <vt:lpstr>Overview</vt:lpstr>
      <vt:lpstr>Intuition </vt:lpstr>
      <vt:lpstr>Intuition (STRANDdec)</vt:lpstr>
      <vt:lpstr>Romoving existential quantifications</vt:lpstr>
      <vt:lpstr>Abstracting data</vt:lpstr>
      <vt:lpstr>Submodels</vt:lpstr>
      <vt:lpstr>MinModels &amp; Satisfiability-Preserving Embeddings</vt:lpstr>
      <vt:lpstr>Decision procedure</vt:lpstr>
      <vt:lpstr>Program Verification with STRAND</vt:lpstr>
      <vt:lpstr>idea</vt:lpstr>
      <vt:lpstr>The reduction to the satisfiability</vt:lpstr>
      <vt:lpstr>Evaluation</vt:lpstr>
      <vt:lpstr>Experiments</vt:lpstr>
      <vt:lpstr>bst-search procedure</vt:lpstr>
      <vt:lpstr>MONA formula for bst-search </vt:lpstr>
      <vt:lpstr>Webpage of STRAND</vt:lpstr>
      <vt:lpstr>Conclusions &amp; Future Work </vt:lpstr>
      <vt:lpstr>Conclusions </vt:lpstr>
      <vt:lpstr>Future Work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Decidable Logics Combining  Heap Structures and Data</dc:title>
  <dc:subject/>
  <dc:creator>Gennaro Parlato</dc:creator>
  <cp:keywords/>
  <dc:description/>
  <cp:lastModifiedBy>Gennaro Parlato</cp:lastModifiedBy>
  <cp:revision>409</cp:revision>
  <dcterms:created xsi:type="dcterms:W3CDTF">2010-10-10T11:41:03Z</dcterms:created>
  <dcterms:modified xsi:type="dcterms:W3CDTF">2010-10-10T11:41:20Z</dcterms:modified>
  <cp:category/>
</cp:coreProperties>
</file>