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375" r:id="rId3"/>
    <p:sldId id="376" r:id="rId4"/>
    <p:sldId id="408" r:id="rId5"/>
    <p:sldId id="372" r:id="rId6"/>
    <p:sldId id="374" r:id="rId7"/>
    <p:sldId id="326" r:id="rId8"/>
    <p:sldId id="380" r:id="rId9"/>
    <p:sldId id="392" r:id="rId10"/>
    <p:sldId id="393" r:id="rId11"/>
    <p:sldId id="394" r:id="rId12"/>
    <p:sldId id="396" r:id="rId13"/>
    <p:sldId id="397" r:id="rId14"/>
    <p:sldId id="398" r:id="rId15"/>
    <p:sldId id="399" r:id="rId16"/>
    <p:sldId id="400" r:id="rId17"/>
    <p:sldId id="401" r:id="rId18"/>
    <p:sldId id="409" r:id="rId19"/>
    <p:sldId id="358" r:id="rId20"/>
    <p:sldId id="359" r:id="rId21"/>
    <p:sldId id="410" r:id="rId22"/>
    <p:sldId id="411" r:id="rId23"/>
    <p:sldId id="412" r:id="rId24"/>
    <p:sldId id="403" r:id="rId25"/>
    <p:sldId id="413" r:id="rId26"/>
    <p:sldId id="367" r:id="rId27"/>
    <p:sldId id="389" r:id="rId28"/>
    <p:sldId id="390" r:id="rId29"/>
  </p:sldIdLst>
  <p:sldSz cx="9144000" cy="6858000" type="screen4x3"/>
  <p:notesSz cx="6761163" cy="99425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D6E46-FE4A-41F5-9A2F-499710A35702}">
  <a:tblStyle styleId="{16CD6E46-FE4A-41F5-9A2F-499710A3570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32575F23-CE6C-4C22-8B3A-DCBCD1600BF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4EEF66A5-FD3F-4FEC-9F44-4B1B9FFB19D6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4805A0CE-59E4-4ABC-8466-A0FDD7F6F34C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436D820A-3663-4FA5-8883-4B318B90D629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7109" autoAdjust="0"/>
  </p:normalViewPr>
  <p:slideViewPr>
    <p:cSldViewPr>
      <p:cViewPr varScale="1">
        <p:scale>
          <a:sx n="78" d="100"/>
          <a:sy n="78" d="100"/>
        </p:scale>
        <p:origin x="-12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9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181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0BEE-3DB0-49BC-BA0C-EC4166961293}" type="datetimeFigureOut">
              <a:rPr lang="en-US" smtClean="0"/>
              <a:t>18/04/15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F8D-ABB7-4D6A-91E4-46ACE9D6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29762" y="0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96937" y="746125"/>
            <a:ext cx="4967285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/>
              <a:pPr marL="0" lvl="0" indent="0"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389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749300"/>
            <a:ext cx="4938713" cy="3705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82837" y="4692130"/>
            <a:ext cx="6257909" cy="44457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625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11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043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12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97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13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89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14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863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15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45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16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14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17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14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Shape 1792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3" name="Shape 1793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98" cy="44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794" name="Shape 1794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799" cy="49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19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748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Shape 181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4" name="Shape 1814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98" cy="447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Shape 1815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799" cy="49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20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6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9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318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Shape 194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4" name="Shape 1944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Shape 1945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23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333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6" name="Shape 1666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890" cy="44740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GB" sz="1200" b="0" i="0" u="none" strike="noStrike" cap="none" baseline="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667" name="Shape 1667"/>
          <p:cNvSpPr txBox="1">
            <a:spLocks noGrp="1"/>
          </p:cNvSpPr>
          <p:nvPr>
            <p:ph type="sldNum" idx="12"/>
          </p:nvPr>
        </p:nvSpPr>
        <p:spPr>
          <a:xfrm>
            <a:off x="3829762" y="9443663"/>
            <a:ext cx="2929877" cy="497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24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33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GB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Shape 1485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26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556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27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758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28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73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3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35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16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mtClean="0"/>
              <a:pPr marL="0" lvl="0" indent="0">
                <a:spcBef>
                  <a:spcPts val="0"/>
                </a:spcBef>
                <a:buClr>
                  <a:schemeClr val="dk1"/>
                </a:buClr>
                <a:buSzPct val="25000"/>
                <a:buFont typeface="Calibri"/>
                <a:buNone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7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7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8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20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9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00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76116" y="4722696"/>
            <a:ext cx="5408929" cy="44741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lang="en-GB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29762" y="9443664"/>
            <a:ext cx="2929835" cy="497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GB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10</a:t>
            </a:fld>
            <a:endParaRPr lang="en-GB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34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05398"/>
          </a:xfrm>
          <a:prstGeom prst="rect">
            <a:avLst/>
          </a:prstGeom>
          <a:noFill/>
          <a:ln w="9525" cap="flat">
            <a:solidFill>
              <a:srgbClr val="CBCB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indent="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800100" indent="254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1200150" indent="69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127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indent="1143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marL="25146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52400" y="977232"/>
            <a:ext cx="8839199" cy="571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80010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800100" indent="254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−"/>
              <a:defRPr sz="2400"/>
            </a:lvl2pPr>
            <a:lvl3pPr marL="1200150" indent="69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urier New" panose="02070309020205020404" pitchFamily="49" charset="0"/>
              <a:buChar char="o"/>
              <a:defRPr sz="2400"/>
            </a:lvl3pPr>
            <a:lvl4pPr marL="1600200" indent="127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indent="1143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marL="25146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 lang="it-IT" sz="2600" dirty="0" smtClean="0"/>
          </a:p>
          <a:p>
            <a:pPr lvl="1"/>
            <a:endParaRPr lang="it-IT" dirty="0" smtClean="0"/>
          </a:p>
          <a:p>
            <a:pPr lvl="2"/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0" y="-27384"/>
            <a:ext cx="9143999" cy="7191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720000" tIns="91425" rIns="91425" bIns="91425" anchor="ctr" anchorCtr="0"/>
          <a:lstStyle>
            <a:lvl1pPr algn="l" rtl="0">
              <a:spcBef>
                <a:spcPts val="0"/>
              </a:spcBef>
              <a:defRPr sz="2800" b="1">
                <a:solidFill>
                  <a:schemeClr val="bg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2400" y="195263"/>
            <a:ext cx="8839199" cy="71913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2400" y="977232"/>
            <a:ext cx="8839199" cy="571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800100" indent="254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1200150" indent="69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127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indent="1143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marL="25146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46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05398"/>
          </a:xfrm>
          <a:prstGeom prst="rect">
            <a:avLst/>
          </a:prstGeom>
          <a:noFill/>
          <a:ln w="9525" cap="flat">
            <a:solidFill>
              <a:srgbClr val="CBCB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342900" marR="0" indent="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33400"/>
            <a:ext cx="9144000" cy="25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Verifying Concurrent Programs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en-GB" sz="2400" b="1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GB"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Memory Unwinding</a:t>
            </a:r>
          </a:p>
        </p:txBody>
      </p:sp>
      <p:graphicFrame>
        <p:nvGraphicFramePr>
          <p:cNvPr id="25" name="Shape 25"/>
          <p:cNvGraphicFramePr/>
          <p:nvPr/>
        </p:nvGraphicFramePr>
        <p:xfrm>
          <a:off x="1295400" y="3810000"/>
          <a:ext cx="7467600" cy="2286050"/>
        </p:xfrm>
        <a:graphic>
          <a:graphicData uri="http://schemas.openxmlformats.org/drawingml/2006/table">
            <a:tbl>
              <a:tblPr firstRow="1" bandRow="1">
                <a:noFill/>
                <a:tableStyleId>{16CD6E46-FE4A-41F5-9A2F-499710A35702}</a:tableStyleId>
              </a:tblPr>
              <a:tblGrid>
                <a:gridCol w="3452750"/>
                <a:gridCol w="4014850"/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 b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Ermenegildo</a:t>
                      </a:r>
                      <a:r>
                        <a:rPr lang="en-GB" sz="2400" b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2400" b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Tomasco</a:t>
                      </a:r>
                      <a:endParaRPr lang="en-GB" sz="2400" b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0" u="none" strike="noStrike" cap="none" baseline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University of Southampton, UK</a:t>
                      </a:r>
                    </a:p>
                  </a:txBody>
                  <a:tcPr marL="91450" marR="91450" marT="45725" marB="45725" anchor="ctr"/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 b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Omar Inverso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0" u="none" strike="noStrike" cap="none" baseline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University of Southampton, UK</a:t>
                      </a:r>
                    </a:p>
                  </a:txBody>
                  <a:tcPr marL="91450" marR="91450" marT="45725" marB="45725" anchor="ctr"/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Bernd Fischer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0" u="none" strike="noStrike" cap="none" baseline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Stellenbosch University, South Africa</a:t>
                      </a:r>
                    </a:p>
                  </a:txBody>
                  <a:tcPr marL="91450" marR="91450" marT="45725" marB="45725" anchor="ctr"/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Salvatore La Torre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0" u="none" strike="noStrike" cap="none" baseline="0" dirty="0" err="1">
                          <a:solidFill>
                            <a:srgbClr val="404040"/>
                          </a:solidFill>
                        </a:rPr>
                        <a:t>Università</a:t>
                      </a:r>
                      <a:r>
                        <a:rPr lang="en-GB" sz="1400" b="0" u="none" strike="noStrike" cap="none" baseline="0" dirty="0">
                          <a:solidFill>
                            <a:srgbClr val="404040"/>
                          </a:solidFill>
                        </a:rPr>
                        <a:t> di Salerno, Italy</a:t>
                      </a:r>
                    </a:p>
                  </a:txBody>
                  <a:tcPr marL="91450" marR="91450" marT="45725" marB="45725" anchor="ctr"/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2400" b="1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Gennaro</a:t>
                      </a:r>
                      <a:r>
                        <a:rPr lang="en-GB" sz="2400" b="1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2400" b="1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Parlato</a:t>
                      </a:r>
                      <a:endParaRPr lang="en-GB" sz="2400" b="1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0" u="none" strike="noStrike" cap="none" baseline="0">
                          <a:solidFill>
                            <a:srgbClr val="40404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University of Southampton, UK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6" name="Shape 26"/>
          <p:cNvSpPr/>
          <p:nvPr/>
        </p:nvSpPr>
        <p:spPr>
          <a:xfrm>
            <a:off x="0" y="6750000"/>
            <a:ext cx="107999" cy="107999"/>
          </a:xfrm>
          <a:prstGeom prst="rtTriangle">
            <a:avLst/>
          </a:prstGeom>
          <a:solidFill>
            <a:schemeClr val="dk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9050110" y="6750000"/>
            <a:ext cx="107999" cy="107999"/>
          </a:xfrm>
          <a:prstGeom prst="rtTriangle">
            <a:avLst/>
          </a:prstGeom>
          <a:solidFill>
            <a:schemeClr val="dk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 rot="10800000" flipH="1">
            <a:off x="0" y="0"/>
            <a:ext cx="107999" cy="107999"/>
          </a:xfrm>
          <a:prstGeom prst="rtTriangle">
            <a:avLst/>
          </a:prstGeom>
          <a:solidFill>
            <a:schemeClr val="dk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 rot="10800000">
            <a:off x="9039578" y="0"/>
            <a:ext cx="107999" cy="107999"/>
          </a:xfrm>
          <a:prstGeom prst="rtTriangle">
            <a:avLst/>
          </a:prstGeom>
          <a:solidFill>
            <a:schemeClr val="dk1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0">
              <a:buNone/>
            </a:pPr>
            <a:r>
              <a:rPr lang="en-US" dirty="0" smtClean="0">
                <a:sym typeface="Arial"/>
              </a:rPr>
              <a:t>  </a:t>
            </a: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endParaRPr lang="en-GB" sz="1800" dirty="0" smtClean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195572"/>
            <a:ext cx="504056" cy="369332"/>
            <a:chOff x="323528" y="2496304"/>
            <a:chExt cx="504056" cy="369332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630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420888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7796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Global variable write</a:t>
            </a:r>
            <a:r>
              <a:rPr lang="en-GB" sz="2400" dirty="0" smtClean="0"/>
              <a:t> – check against current MU entry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976" y="1772816"/>
            <a:ext cx="415851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void write(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v, </a:t>
            </a: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 smtClean="0">
                <a:latin typeface="Lucida Sans Typewriter" pitchFamily="49" charset="0"/>
              </a:rPr>
              <a:t>val</a:t>
            </a:r>
            <a:r>
              <a:rPr lang="en-GB" b="1" dirty="0" smtClean="0">
                <a:latin typeface="Lucida Sans Typewriter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mc[t] =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[t][mc[t]];</a:t>
            </a:r>
            <a:br>
              <a:rPr lang="en-GB" b="1" dirty="0" smtClean="0">
                <a:latin typeface="Lucida Sans Typewriter" pitchFamily="49" charset="0"/>
              </a:rPr>
            </a:b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var</a:t>
            </a:r>
            <a:r>
              <a:rPr lang="en-GB" b="1" dirty="0" smtClean="0">
                <a:latin typeface="Lucida Sans Typewriter" pitchFamily="49" charset="0"/>
              </a:rPr>
              <a:t>[mc[t]] == v);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val</a:t>
            </a:r>
            <a:r>
              <a:rPr lang="en-GB" b="1" dirty="0" smtClean="0">
                <a:latin typeface="Lucida Sans Typewriter" pitchFamily="49" charset="0"/>
              </a:rPr>
              <a:t>[mc[t]] == </a:t>
            </a:r>
            <a:r>
              <a:rPr lang="en-GB" b="1" dirty="0" err="1" smtClean="0">
                <a:latin typeface="Lucida Sans Typewriter" pitchFamily="49" charset="0"/>
              </a:rPr>
              <a:t>val</a:t>
            </a:r>
            <a:r>
              <a:rPr lang="en-GB" b="1" dirty="0" smtClean="0">
                <a:latin typeface="Lucida Sans Typewriter" pitchFamily="49" charset="0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endParaRPr lang="en-GB" b="1" dirty="0" smtClean="0">
              <a:latin typeface="Lucida Sans Typewriter" pitchFamily="49" charset="0"/>
            </a:endParaRPr>
          </a:p>
        </p:txBody>
      </p:sp>
      <p:cxnSp>
        <p:nvCxnSpPr>
          <p:cNvPr id="27" name="Connettore 2 5"/>
          <p:cNvCxnSpPr/>
          <p:nvPr/>
        </p:nvCxnSpPr>
        <p:spPr>
          <a:xfrm>
            <a:off x="1475656" y="2564904"/>
            <a:ext cx="1296144" cy="648072"/>
          </a:xfrm>
          <a:prstGeom prst="straightConnector1">
            <a:avLst/>
          </a:prstGeom>
          <a:ln w="3810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13"/>
          <p:cNvGrpSpPr/>
          <p:nvPr/>
        </p:nvGrpSpPr>
        <p:grpSpPr>
          <a:xfrm>
            <a:off x="179512" y="2483604"/>
            <a:ext cx="504056" cy="369332"/>
            <a:chOff x="323528" y="2496304"/>
            <a:chExt cx="504056" cy="369332"/>
          </a:xfrm>
        </p:grpSpPr>
        <p:cxnSp>
          <p:nvCxnSpPr>
            <p:cNvPr id="32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7"/>
            <p:cNvSpPr txBox="1"/>
            <p:nvPr/>
          </p:nvSpPr>
          <p:spPr>
            <a:xfrm>
              <a:off x="323528" y="249630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355976" y="1772816"/>
            <a:ext cx="4158511" cy="15388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void write(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v, </a:t>
            </a: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 smtClean="0">
                <a:latin typeface="Lucida Sans Typewriter" pitchFamily="49" charset="0"/>
              </a:rPr>
              <a:t>val</a:t>
            </a:r>
            <a:r>
              <a:rPr lang="en-GB" b="1" dirty="0" smtClean="0">
                <a:latin typeface="Lucida Sans Typewriter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mc[t] =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[t][mc[t]];</a:t>
            </a:r>
            <a:br>
              <a:rPr lang="en-GB" b="1" dirty="0" smtClean="0">
                <a:latin typeface="Lucida Sans Typewriter" pitchFamily="49" charset="0"/>
              </a:rPr>
            </a:b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endParaRPr lang="en-GB" b="1" dirty="0" smtClean="0">
              <a:latin typeface="Lucida Sans Typewriter" pitchFamily="49" charset="0"/>
            </a:endParaRPr>
          </a:p>
        </p:txBody>
      </p:sp>
      <p:grpSp>
        <p:nvGrpSpPr>
          <p:cNvPr id="36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7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8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40119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492896"/>
            <a:ext cx="504056" cy="372740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>
                  <a:solidFill>
                    <a:schemeClr val="tx1"/>
                  </a:solidFill>
                </a:rPr>
                <a:t>pc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833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Local statement</a:t>
            </a:r>
            <a:r>
              <a:rPr lang="en-GB" sz="2400" dirty="0" smtClean="0"/>
              <a:t> (no global variables) – update pc, keep mc</a:t>
            </a:r>
          </a:p>
        </p:txBody>
      </p:sp>
      <p:grpSp>
        <p:nvGrpSpPr>
          <p:cNvPr id="6" name="Gruppo 13"/>
          <p:cNvGrpSpPr/>
          <p:nvPr/>
        </p:nvGrpSpPr>
        <p:grpSpPr>
          <a:xfrm>
            <a:off x="179512" y="2708920"/>
            <a:ext cx="504056" cy="372740"/>
            <a:chOff x="323528" y="2492896"/>
            <a:chExt cx="504056" cy="372740"/>
          </a:xfrm>
        </p:grpSpPr>
        <p:cxnSp>
          <p:nvCxnSpPr>
            <p:cNvPr id="28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1232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708920"/>
            <a:ext cx="504056" cy="372740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738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Global variable read</a:t>
            </a:r>
            <a:r>
              <a:rPr lang="en-GB" sz="2400" dirty="0" smtClean="0"/>
              <a:t> – “pick write position in  range”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1772816"/>
            <a:ext cx="4728127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read(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thr_terminated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())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[v]==0)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 smtClean="0">
                <a:latin typeface="Lucida Sans Typewriter" pitchFamily="49" charset="0"/>
              </a:rPr>
              <a:t>r_from</a:t>
            </a:r>
            <a:r>
              <a:rPr lang="en-GB" b="1" dirty="0" smtClean="0">
                <a:latin typeface="Lucida Sans Typewriter" pitchFamily="49" charset="0"/>
              </a:rPr>
              <a:t> = *;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(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 &lt;= 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last_wr_pos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  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&amp;&amp;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[t][mc[t]]));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== v);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if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mc[t])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assume(</a:t>
            </a:r>
            <a:r>
              <a:rPr lang="en-GB" b="1" dirty="0" err="1" smtClean="0">
                <a:latin typeface="Lucida Sans Typewriter" pitchFamily="49" charset="0"/>
              </a:rPr>
              <a:t>var_nxt_wr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&gt; mc[t]);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else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Lucida Sans Typewriter" pitchFamily="49" charset="0"/>
              </a:rPr>
              <a:t>    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&lt; 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mc[t] =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;</a:t>
            </a: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};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return value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</a:t>
            </a:r>
            <a:r>
              <a:rPr lang="en-GB" b="1" dirty="0" smtClean="0">
                <a:latin typeface="Lucida Sans Typewriter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  <a:endParaRPr lang="en-GB" b="1" dirty="0">
              <a:latin typeface="Lucida Sans Typewriter" pitchFamily="49" charset="0"/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3563888" y="1268760"/>
            <a:ext cx="2952328" cy="936104"/>
          </a:xfrm>
          <a:prstGeom prst="wedgeEllipseCallout">
            <a:avLst>
              <a:gd name="adj1" fmla="val 29746"/>
              <a:gd name="adj2" fmla="val 8806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non-deterministic assignment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843808" y="2636912"/>
            <a:ext cx="576064" cy="165618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266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708920"/>
            <a:ext cx="504056" cy="372740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738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Global variable read</a:t>
            </a:r>
            <a:r>
              <a:rPr lang="en-GB" sz="2400" dirty="0" smtClean="0"/>
              <a:t> – “pick write position in  range”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1772816"/>
            <a:ext cx="4728127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read(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thr_terminated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())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[v]==0)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= *;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&lt;= 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last_wr_pos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  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&amp;&amp;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[t][mc[t]]));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== v);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if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mc[t])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assume(</a:t>
            </a:r>
            <a:r>
              <a:rPr lang="en-GB" b="1" dirty="0" err="1" smtClean="0">
                <a:latin typeface="Lucida Sans Typewriter" pitchFamily="49" charset="0"/>
              </a:rPr>
              <a:t>var_nxt_wr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&gt; mc[t]);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else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Lucida Sans Typewriter" pitchFamily="49" charset="0"/>
              </a:rPr>
              <a:t>    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&lt; 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mc[t] =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;</a:t>
            </a: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};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return value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</a:t>
            </a:r>
            <a:r>
              <a:rPr lang="en-GB" b="1" dirty="0" smtClean="0">
                <a:latin typeface="Lucida Sans Typewriter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  <a:endParaRPr lang="en-GB" b="1" dirty="0">
              <a:latin typeface="Lucida Sans Typewriter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43808" y="2636912"/>
            <a:ext cx="576064" cy="14401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Callout 29"/>
          <p:cNvSpPr/>
          <p:nvPr/>
        </p:nvSpPr>
        <p:spPr>
          <a:xfrm>
            <a:off x="5724128" y="1628800"/>
            <a:ext cx="2808312" cy="936104"/>
          </a:xfrm>
          <a:prstGeom prst="wedgeEllipseCallout">
            <a:avLst>
              <a:gd name="adj1" fmla="val -34468"/>
              <a:gd name="adj2" fmla="val 10638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...before next write of thread...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843808" y="2636912"/>
            <a:ext cx="576064" cy="165618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Callout 33"/>
          <p:cNvSpPr/>
          <p:nvPr/>
        </p:nvSpPr>
        <p:spPr>
          <a:xfrm>
            <a:off x="3779912" y="1340768"/>
            <a:ext cx="2664296" cy="936104"/>
          </a:xfrm>
          <a:prstGeom prst="wedgeEllipseCallout">
            <a:avLst>
              <a:gd name="adj1" fmla="val 29746"/>
              <a:gd name="adj2" fmla="val 8806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Check in unwinding...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725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708920"/>
            <a:ext cx="504056" cy="372740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738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Global variable read</a:t>
            </a:r>
            <a:r>
              <a:rPr lang="en-GB" sz="2400" dirty="0" smtClean="0"/>
              <a:t> – “pick write position in  range”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1772816"/>
            <a:ext cx="4728127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read(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thr_terminated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())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[v]==0)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= *;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(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 &lt;= 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last_wr_pos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  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&amp;&amp;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[t][mc[t]]));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== v);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if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&lt; </a:t>
            </a:r>
            <a:r>
              <a:rPr lang="en-GB" b="1" dirty="0" smtClean="0">
                <a:latin typeface="Lucida Sans Typewriter" pitchFamily="49" charset="0"/>
              </a:rPr>
              <a:t>mc[t])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assume(</a:t>
            </a:r>
            <a:r>
              <a:rPr lang="en-GB" b="1" dirty="0" err="1" smtClean="0">
                <a:latin typeface="Lucida Sans Typewriter" pitchFamily="49" charset="0"/>
              </a:rPr>
              <a:t>var_nxt_wr</a:t>
            </a:r>
            <a:r>
              <a:rPr lang="en-GB" b="1" dirty="0" smtClean="0">
                <a:latin typeface="Lucida Sans Typewriter" pitchFamily="49" charset="0"/>
              </a:rPr>
              <a:t>[</a:t>
            </a:r>
            <a:r>
              <a:rPr lang="en-GB" b="1" dirty="0" err="1" smtClean="0">
                <a:latin typeface="Lucida Sans Typewriter" pitchFamily="49" charset="0"/>
              </a:rPr>
              <a:t>nxt_mc</a:t>
            </a:r>
            <a:r>
              <a:rPr lang="en-GB" b="1" dirty="0" smtClean="0">
                <a:latin typeface="Lucida Sans Typewriter" pitchFamily="49" charset="0"/>
              </a:rPr>
              <a:t>] &gt; mc[t]);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else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Lucida Sans Typewriter" pitchFamily="49" charset="0"/>
              </a:rPr>
              <a:t>    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&lt; 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mc[t] =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;</a:t>
            </a: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};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return value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</a:t>
            </a:r>
            <a:r>
              <a:rPr lang="en-GB" b="1" dirty="0" smtClean="0">
                <a:latin typeface="Lucida Sans Typewriter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  <a:endParaRPr lang="en-GB" b="1" dirty="0">
              <a:latin typeface="Lucida Sans Typewriter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43808" y="2636912"/>
            <a:ext cx="576064" cy="14401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Callout 29"/>
          <p:cNvSpPr/>
          <p:nvPr/>
        </p:nvSpPr>
        <p:spPr>
          <a:xfrm>
            <a:off x="5796136" y="1628800"/>
            <a:ext cx="2808312" cy="936104"/>
          </a:xfrm>
          <a:prstGeom prst="wedgeEllipseCallout">
            <a:avLst>
              <a:gd name="adj1" fmla="val -34468"/>
              <a:gd name="adj2" fmla="val 10638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...before next write of thread...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6084168" y="3861048"/>
            <a:ext cx="2880320" cy="936104"/>
          </a:xfrm>
          <a:prstGeom prst="wedgeEllipseCallout">
            <a:avLst>
              <a:gd name="adj1" fmla="val -29546"/>
              <a:gd name="adj2" fmla="val -8134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...right variable...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43808" y="3573016"/>
            <a:ext cx="576064" cy="21602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2843808" y="2636912"/>
            <a:ext cx="576064" cy="21602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9040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28" grpId="0" animBg="1"/>
      <p:bldP spid="36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708920"/>
            <a:ext cx="504056" cy="372740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738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Global variable read</a:t>
            </a:r>
            <a:r>
              <a:rPr lang="en-GB" sz="2400" dirty="0" smtClean="0"/>
              <a:t> – “pick write position in  range”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1772816"/>
            <a:ext cx="4728127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read(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thr_terminated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())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[v]==0)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= *;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(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 &lt;= 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last_wr_pos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  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&amp;&amp;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[t][mc[t]]));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== v);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if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mc[t])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assume(</a:t>
            </a:r>
            <a:r>
              <a:rPr lang="en-GB" b="1" dirty="0" err="1" smtClean="0">
                <a:latin typeface="Lucida Sans Typewriter" pitchFamily="49" charset="0"/>
              </a:rPr>
              <a:t>var_nxt_wr</a:t>
            </a:r>
            <a:r>
              <a:rPr lang="en-GB" b="1" dirty="0" smtClean="0">
                <a:latin typeface="Lucida Sans Typewriter" pitchFamily="49" charset="0"/>
              </a:rPr>
              <a:t>[</a:t>
            </a:r>
            <a:r>
              <a:rPr lang="en-GB" b="1" dirty="0" err="1" smtClean="0">
                <a:latin typeface="Lucida Sans Typewriter" pitchFamily="49" charset="0"/>
              </a:rPr>
              <a:t>r_from</a:t>
            </a:r>
            <a:r>
              <a:rPr lang="en-GB" b="1" dirty="0" smtClean="0">
                <a:latin typeface="Lucida Sans Typewriter" pitchFamily="49" charset="0"/>
              </a:rPr>
              <a:t>] &gt; mc[t]);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else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Lucida Sans Typewriter" pitchFamily="49" charset="0"/>
              </a:rPr>
              <a:t>    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&lt; 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mc[t] =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;</a:t>
            </a: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};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return value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</a:t>
            </a:r>
            <a:r>
              <a:rPr lang="en-GB" b="1" dirty="0" smtClean="0">
                <a:latin typeface="Lucida Sans Typewriter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  <a:endParaRPr lang="en-GB" b="1" dirty="0">
              <a:latin typeface="Lucida Sans Typewriter" pitchFamily="49" charset="0"/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6228184" y="3861048"/>
            <a:ext cx="2880320" cy="936104"/>
          </a:xfrm>
          <a:prstGeom prst="wedgeEllipseCallout">
            <a:avLst>
              <a:gd name="adj1" fmla="val -29546"/>
              <a:gd name="adj2" fmla="val -8134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...right variable...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43808" y="3573016"/>
            <a:ext cx="576064" cy="21602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2843808" y="2636912"/>
            <a:ext cx="576064" cy="21602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6228184" y="4221088"/>
            <a:ext cx="2880320" cy="936104"/>
          </a:xfrm>
          <a:prstGeom prst="wedgeEllipseCallout">
            <a:avLst>
              <a:gd name="adj1" fmla="val -36888"/>
              <a:gd name="adj2" fmla="val -6914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...next write of variable in future...</a:t>
            </a:r>
            <a:endParaRPr lang="en-GB" sz="1800" b="1" dirty="0">
              <a:solidFill>
                <a:schemeClr val="tx1"/>
              </a:solidFill>
            </a:endParaRPr>
          </a:p>
        </p:txBody>
      </p:sp>
      <p:cxnSp>
        <p:nvCxnSpPr>
          <p:cNvPr id="34" name="Connettore 2 35"/>
          <p:cNvCxnSpPr/>
          <p:nvPr/>
        </p:nvCxnSpPr>
        <p:spPr>
          <a:xfrm flipV="1">
            <a:off x="1763688" y="2780928"/>
            <a:ext cx="1008112" cy="300731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72000" y="3573016"/>
            <a:ext cx="20882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rved Right Arrow 39"/>
          <p:cNvSpPr/>
          <p:nvPr/>
        </p:nvSpPr>
        <p:spPr>
          <a:xfrm flipH="1">
            <a:off x="3419872" y="2708920"/>
            <a:ext cx="720080" cy="1080120"/>
          </a:xfrm>
          <a:prstGeom prst="curvedRightArrow">
            <a:avLst>
              <a:gd name="adj1" fmla="val 8065"/>
              <a:gd name="adj2" fmla="val 27903"/>
              <a:gd name="adj3" fmla="val 30953"/>
            </a:avLst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819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2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/>
          <p:nvPr/>
        </p:nvGrpSpPr>
        <p:grpSpPr>
          <a:xfrm>
            <a:off x="179512" y="2708920"/>
            <a:ext cx="504056" cy="372740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grpSp>
        <p:nvGrpSpPr>
          <p:cNvPr id="5" name="Gruppo 14"/>
          <p:cNvGrpSpPr/>
          <p:nvPr/>
        </p:nvGrpSpPr>
        <p:grpSpPr>
          <a:xfrm>
            <a:off x="3419872" y="2915652"/>
            <a:ext cx="609972" cy="369332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07504" y="951111"/>
            <a:ext cx="738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Global variable read</a:t>
            </a:r>
            <a:r>
              <a:rPr lang="en-GB" sz="2400" dirty="0" smtClean="0"/>
              <a:t> – “pick write position in  range”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1772816"/>
            <a:ext cx="4728127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b="1" dirty="0" err="1" smtClean="0">
                <a:latin typeface="Lucida Sans Typewriter" pitchFamily="49" charset="0"/>
              </a:rPr>
              <a:t>int</a:t>
            </a:r>
            <a:r>
              <a:rPr lang="en-GB" b="1" dirty="0" smtClean="0">
                <a:latin typeface="Lucida Sans Typewriter" pitchFamily="49" charset="0"/>
              </a:rPr>
              <a:t> read(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t,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v)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thr_terminated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())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 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[v]==0)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</a:t>
            </a:r>
            <a:r>
              <a:rPr lang="en-GB" b="1" dirty="0" err="1" smtClean="0">
                <a:latin typeface="Lucida Sans Typewriter" pitchFamily="49" charset="0"/>
              </a:rPr>
              <a:t>uint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 err="1" smtClean="0">
                <a:latin typeface="Lucida Sans Typewriter" pitchFamily="49" charset="0"/>
              </a:rPr>
              <a:t>r_from</a:t>
            </a:r>
            <a:r>
              <a:rPr lang="en-GB" b="1" dirty="0" smtClean="0">
                <a:latin typeface="Lucida Sans Typewriter" pitchFamily="49" charset="0"/>
              </a:rPr>
              <a:t> = *;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(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 &lt;= </a:t>
            </a:r>
            <a:r>
              <a:rPr lang="en-GB" b="1" dirty="0" err="1" smtClean="0">
                <a:solidFill>
                  <a:srgbClr val="7F7F7F"/>
                </a:solidFill>
                <a:latin typeface="Lucida Sans Typewriter" pitchFamily="49" charset="0"/>
              </a:rPr>
              <a:t>last_wr_pos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  </a:t>
            </a:r>
            <a:r>
              <a:rPr lang="en-GB" b="1" dirty="0" smtClean="0">
                <a:solidFill>
                  <a:srgbClr val="7F7F7F"/>
                </a:solidFill>
                <a:latin typeface="Lucida Sans Typewriter" pitchFamily="49" charset="0"/>
              </a:rPr>
              <a:t>&amp;&amp;</a:t>
            </a:r>
            <a:r>
              <a:rPr lang="en-GB" b="1" dirty="0" smtClean="0">
                <a:latin typeface="Lucida Sans Typewriter" pitchFamily="49" charset="0"/>
              </a:rPr>
              <a:t>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 </a:t>
            </a:r>
            <a:r>
              <a:rPr lang="en-GB" b="1" dirty="0" err="1" smtClean="0">
                <a:latin typeface="Lucida Sans Typewriter" pitchFamily="49" charset="0"/>
              </a:rPr>
              <a:t>th_nxt_wr</a:t>
            </a:r>
            <a:r>
              <a:rPr lang="en-GB" b="1" dirty="0" smtClean="0">
                <a:latin typeface="Lucida Sans Typewriter" pitchFamily="49" charset="0"/>
              </a:rPr>
              <a:t>[t][mc[t]]));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assume(</a:t>
            </a:r>
            <a:r>
              <a:rPr lang="en-GB" b="1" dirty="0" err="1" smtClean="0">
                <a:latin typeface="Lucida Sans Typewriter" pitchFamily="49" charset="0"/>
              </a:rPr>
              <a:t>var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== v);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if </a:t>
            </a:r>
            <a:r>
              <a:rPr lang="en-GB" b="1" dirty="0">
                <a:latin typeface="Lucida Sans Typewriter" pitchFamily="49" charset="0"/>
              </a:rPr>
              <a:t>(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 </a:t>
            </a:r>
            <a:r>
              <a:rPr lang="en-GB" b="1" dirty="0" smtClean="0">
                <a:latin typeface="Lucida Sans Typewriter" pitchFamily="49" charset="0"/>
              </a:rPr>
              <a:t>&lt; mc[t])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assume(</a:t>
            </a:r>
            <a:r>
              <a:rPr lang="en-GB" b="1" dirty="0" err="1" smtClean="0">
                <a:latin typeface="Lucida Sans Typewriter" pitchFamily="49" charset="0"/>
              </a:rPr>
              <a:t>var_nxt_wr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 </a:t>
            </a:r>
            <a:r>
              <a:rPr lang="en-GB" b="1" dirty="0" smtClean="0">
                <a:latin typeface="Lucida Sans Typewriter" pitchFamily="49" charset="0"/>
              </a:rPr>
              <a:t>&gt; mc[t]);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else {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Lucida Sans Typewriter" pitchFamily="49" charset="0"/>
              </a:rPr>
              <a:t>    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if (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r_from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 &lt; </a:t>
            </a:r>
            <a:r>
              <a:rPr lang="en-GB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var_fst_wr</a:t>
            </a: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 Typewriter" pitchFamily="49" charset="0"/>
              </a:rPr>
              <a:t>[v]) return 0;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  mc[t] = 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;</a:t>
            </a:r>
            <a:endParaRPr lang="en-GB" b="1" dirty="0" smtClean="0">
              <a:latin typeface="Lucida Sans Typewriter" pitchFamily="49" charset="0"/>
            </a:endParaRP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};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  return value</a:t>
            </a:r>
            <a:r>
              <a:rPr lang="en-GB" b="1" dirty="0">
                <a:latin typeface="Lucida Sans Typewriter" pitchFamily="49" charset="0"/>
              </a:rPr>
              <a:t>[</a:t>
            </a:r>
            <a:r>
              <a:rPr lang="en-GB" b="1" dirty="0" err="1">
                <a:latin typeface="Lucida Sans Typewriter" pitchFamily="49" charset="0"/>
              </a:rPr>
              <a:t>r_from</a:t>
            </a:r>
            <a:r>
              <a:rPr lang="en-GB" b="1" dirty="0">
                <a:latin typeface="Lucida Sans Typewriter" pitchFamily="49" charset="0"/>
              </a:rPr>
              <a:t>]</a:t>
            </a:r>
            <a:r>
              <a:rPr lang="en-GB" b="1" dirty="0" smtClean="0">
                <a:latin typeface="Lucida Sans Typewriter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GB" b="1" dirty="0" smtClean="0">
                <a:latin typeface="Lucida Sans Typewriter" pitchFamily="49" charset="0"/>
              </a:rPr>
              <a:t>}</a:t>
            </a:r>
            <a:endParaRPr lang="en-GB" b="1" dirty="0">
              <a:latin typeface="Lucida Sans Typewriter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843808" y="3573016"/>
            <a:ext cx="576064" cy="216024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6372200" y="4221088"/>
            <a:ext cx="2736304" cy="936104"/>
          </a:xfrm>
          <a:prstGeom prst="wedgeEllipseCallout">
            <a:avLst>
              <a:gd name="adj1" fmla="val -36888"/>
              <a:gd name="adj2" fmla="val -6914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...before next write of variable...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572000" y="3573016"/>
            <a:ext cx="208823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onnettore 2 33"/>
          <p:cNvCxnSpPr/>
          <p:nvPr/>
        </p:nvCxnSpPr>
        <p:spPr>
          <a:xfrm>
            <a:off x="1763688" y="3210438"/>
            <a:ext cx="1044116" cy="506594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2195736" y="5301208"/>
            <a:ext cx="2448272" cy="936104"/>
          </a:xfrm>
          <a:prstGeom prst="wedgeEllipseCallout">
            <a:avLst>
              <a:gd name="adj1" fmla="val 55111"/>
              <a:gd name="adj2" fmla="val -10119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...else update mc.</a:t>
            </a:r>
            <a:endParaRPr lang="en-GB" sz="1800" b="1" dirty="0">
              <a:solidFill>
                <a:schemeClr val="tx1"/>
              </a:solidFill>
            </a:endParaRPr>
          </a:p>
        </p:txBody>
      </p:sp>
      <p:grpSp>
        <p:nvGrpSpPr>
          <p:cNvPr id="40" name="Gruppo 14"/>
          <p:cNvGrpSpPr/>
          <p:nvPr/>
        </p:nvGrpSpPr>
        <p:grpSpPr>
          <a:xfrm>
            <a:off x="3419872" y="3356992"/>
            <a:ext cx="609972" cy="369332"/>
            <a:chOff x="3432572" y="2411596"/>
            <a:chExt cx="609972" cy="369332"/>
          </a:xfrm>
        </p:grpSpPr>
        <p:sp>
          <p:nvSpPr>
            <p:cNvPr id="41" name="CasellaDiTesto 27"/>
            <p:cNvSpPr txBox="1"/>
            <p:nvPr/>
          </p:nvSpPr>
          <p:spPr>
            <a:xfrm>
              <a:off x="3550101" y="241159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mc</a:t>
              </a:r>
              <a:endParaRPr lang="en-US" dirty="0"/>
            </a:p>
          </p:txBody>
        </p:sp>
        <p:cxnSp>
          <p:nvCxnSpPr>
            <p:cNvPr id="42" name="Connettore 2 28"/>
            <p:cNvCxnSpPr/>
            <p:nvPr/>
          </p:nvCxnSpPr>
          <p:spPr>
            <a:xfrm>
              <a:off x="3432572" y="2755528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Callout 42"/>
          <p:cNvSpPr/>
          <p:nvPr/>
        </p:nvSpPr>
        <p:spPr>
          <a:xfrm>
            <a:off x="5436096" y="5661248"/>
            <a:ext cx="3096344" cy="936104"/>
          </a:xfrm>
          <a:prstGeom prst="wedgeEllipseCallout">
            <a:avLst>
              <a:gd name="adj1" fmla="val -35121"/>
              <a:gd name="adj2" fmla="val -8440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800" b="1" dirty="0" smtClean="0">
                <a:solidFill>
                  <a:schemeClr val="tx1"/>
                </a:solidFill>
              </a:rPr>
              <a:t>Return value.</a:t>
            </a:r>
            <a:endParaRPr lang="en-GB" sz="1800" b="1" dirty="0">
              <a:solidFill>
                <a:schemeClr val="tx1"/>
              </a:solidFill>
            </a:endParaRPr>
          </a:p>
        </p:txBody>
      </p:sp>
      <p:grpSp>
        <p:nvGrpSpPr>
          <p:cNvPr id="44" name="Gruppo 13"/>
          <p:cNvGrpSpPr/>
          <p:nvPr/>
        </p:nvGrpSpPr>
        <p:grpSpPr>
          <a:xfrm>
            <a:off x="179512" y="3056260"/>
            <a:ext cx="504056" cy="372740"/>
            <a:chOff x="323528" y="2492896"/>
            <a:chExt cx="504056" cy="372740"/>
          </a:xfrm>
        </p:grpSpPr>
        <p:cxnSp>
          <p:nvCxnSpPr>
            <p:cNvPr id="45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286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Simulating a thread against an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 smtClean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assert(b);   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04" y="951111"/>
            <a:ext cx="627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Handling errors </a:t>
            </a:r>
            <a:r>
              <a:rPr lang="en-GB" sz="2400" dirty="0" smtClean="0"/>
              <a:t>– “flag that an error occurs”</a:t>
            </a:r>
            <a:endParaRPr lang="en-GB" sz="2400" dirty="0"/>
          </a:p>
        </p:txBody>
      </p:sp>
      <p:grpSp>
        <p:nvGrpSpPr>
          <p:cNvPr id="44" name="Gruppo 13"/>
          <p:cNvGrpSpPr/>
          <p:nvPr/>
        </p:nvGrpSpPr>
        <p:grpSpPr>
          <a:xfrm>
            <a:off x="179512" y="4136380"/>
            <a:ext cx="504056" cy="372740"/>
            <a:chOff x="323528" y="2492896"/>
            <a:chExt cx="504056" cy="372740"/>
          </a:xfrm>
        </p:grpSpPr>
        <p:cxnSp>
          <p:nvCxnSpPr>
            <p:cNvPr id="45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7"/>
            <p:cNvSpPr txBox="1"/>
            <p:nvPr/>
          </p:nvSpPr>
          <p:spPr>
            <a:xfrm>
              <a:off x="323528" y="249289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800" dirty="0" smtClean="0"/>
                <a:t>pc</a:t>
              </a:r>
              <a:endParaRPr lang="en-US" dirty="0"/>
            </a:p>
          </p:txBody>
        </p:sp>
      </p:grpSp>
      <p:sp>
        <p:nvSpPr>
          <p:cNvPr id="34" name="Oval Callout 33"/>
          <p:cNvSpPr/>
          <p:nvPr/>
        </p:nvSpPr>
        <p:spPr>
          <a:xfrm>
            <a:off x="899592" y="5157192"/>
            <a:ext cx="5904656" cy="1512168"/>
          </a:xfrm>
          <a:prstGeom prst="wedgeEllipseCallout">
            <a:avLst>
              <a:gd name="adj1" fmla="val -39612"/>
              <a:gd name="adj2" fmla="val -8440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  <a:sym typeface="Wingdings"/>
              </a:rPr>
              <a:t>translates to        if (! b)  _error = 1;</a:t>
            </a:r>
          </a:p>
          <a:p>
            <a:pPr algn="ctr"/>
            <a:endParaRPr lang="en-GB" sz="400" b="1" dirty="0">
              <a:solidFill>
                <a:schemeClr val="tx1"/>
              </a:solidFill>
              <a:sym typeface="Wingdings"/>
            </a:endParaRPr>
          </a:p>
          <a:p>
            <a:pPr algn="ctr"/>
            <a:r>
              <a:rPr lang="en-GB" sz="1800" b="1" dirty="0" smtClean="0">
                <a:solidFill>
                  <a:srgbClr val="7F7F7F"/>
                </a:solidFill>
                <a:sym typeface="Wingdings"/>
              </a:rPr>
              <a:t>(computation might not be feasible)</a:t>
            </a:r>
            <a:endParaRPr lang="en-GB" sz="18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1184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MU based </a:t>
            </a:r>
            <a:r>
              <a:rPr lang="en-GB" sz="4400" b="1" dirty="0" err="1" smtClean="0">
                <a:solidFill>
                  <a:srgbClr val="FFFFFF"/>
                </a:solidFill>
              </a:rPr>
              <a:t>sequentialization</a:t>
            </a:r>
            <a:endParaRPr lang="en-GB" sz="44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7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Shape 1762"/>
          <p:cNvSpPr/>
          <p:nvPr/>
        </p:nvSpPr>
        <p:spPr>
          <a:xfrm>
            <a:off x="228600" y="3996267"/>
            <a:ext cx="8686800" cy="1371598"/>
          </a:xfrm>
          <a:prstGeom prst="rect">
            <a:avLst/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Shape 1763"/>
          <p:cNvSpPr/>
          <p:nvPr/>
        </p:nvSpPr>
        <p:spPr>
          <a:xfrm>
            <a:off x="228600" y="914400"/>
            <a:ext cx="8686800" cy="1371598"/>
          </a:xfrm>
          <a:prstGeom prst="rect">
            <a:avLst/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Shape 176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>
              <a:sym typeface="Arial"/>
            </a:endParaRPr>
          </a:p>
        </p:txBody>
      </p:sp>
      <p:sp>
        <p:nvSpPr>
          <p:cNvPr id="1765" name="Shape 176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ym typeface="Arial"/>
              </a:rPr>
              <a:t>Our </a:t>
            </a:r>
            <a:r>
              <a:rPr lang="en-GB" dirty="0" err="1" smtClean="0">
                <a:sym typeface="Arial"/>
              </a:rPr>
              <a:t>apporach</a:t>
            </a:r>
            <a:r>
              <a:rPr lang="en-GB" dirty="0" smtClean="0">
                <a:sym typeface="Arial"/>
              </a:rPr>
              <a:t>: </a:t>
            </a:r>
            <a:r>
              <a:rPr lang="en-GB" dirty="0" err="1" smtClean="0">
                <a:sym typeface="Arial"/>
              </a:rPr>
              <a:t>sequentialization</a:t>
            </a:r>
            <a:r>
              <a:rPr lang="en-GB" dirty="0" smtClean="0">
                <a:sym typeface="Arial"/>
              </a:rPr>
              <a:t> by MU</a:t>
            </a:r>
            <a:endParaRPr lang="en-GB" dirty="0">
              <a:sym typeface="Arial"/>
            </a:endParaRPr>
          </a:p>
        </p:txBody>
      </p:sp>
      <p:sp>
        <p:nvSpPr>
          <p:cNvPr id="1766" name="Shape 1766"/>
          <p:cNvSpPr/>
          <p:nvPr/>
        </p:nvSpPr>
        <p:spPr>
          <a:xfrm>
            <a:off x="495702" y="1066800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Shape 1767"/>
          <p:cNvSpPr txBox="1"/>
          <p:nvPr/>
        </p:nvSpPr>
        <p:spPr>
          <a:xfrm>
            <a:off x="2324500" y="1269000"/>
            <a:ext cx="1066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768" name="Shape 1768"/>
          <p:cNvSpPr txBox="1"/>
          <p:nvPr/>
        </p:nvSpPr>
        <p:spPr>
          <a:xfrm>
            <a:off x="419502" y="1403137"/>
            <a:ext cx="9144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GB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600" b="0" i="0" u="none" strike="noStrike" cap="none" baseline="-25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lang="en-GB" sz="16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Shape 1769"/>
          <p:cNvSpPr/>
          <p:nvPr/>
        </p:nvSpPr>
        <p:spPr>
          <a:xfrm>
            <a:off x="1562500" y="1067594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Shape 1770"/>
          <p:cNvSpPr txBox="1"/>
          <p:nvPr/>
        </p:nvSpPr>
        <p:spPr>
          <a:xfrm>
            <a:off x="1638700" y="1684991"/>
            <a:ext cx="609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71" name="Shape 1771"/>
          <p:cNvSpPr/>
          <p:nvPr/>
        </p:nvSpPr>
        <p:spPr>
          <a:xfrm>
            <a:off x="3391301" y="1066800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Shape 1772"/>
          <p:cNvSpPr txBox="1"/>
          <p:nvPr/>
        </p:nvSpPr>
        <p:spPr>
          <a:xfrm>
            <a:off x="3467501" y="1649183"/>
            <a:ext cx="609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90687" y="4134555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Shape 1774"/>
          <p:cNvSpPr txBox="1"/>
          <p:nvPr/>
        </p:nvSpPr>
        <p:spPr>
          <a:xfrm>
            <a:off x="2319488" y="4336757"/>
            <a:ext cx="1066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x="566887" y="4716942"/>
            <a:ext cx="609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76" name="Shape 1776"/>
          <p:cNvSpPr/>
          <p:nvPr/>
        </p:nvSpPr>
        <p:spPr>
          <a:xfrm>
            <a:off x="1557487" y="4135350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Shape 1777"/>
          <p:cNvSpPr txBox="1"/>
          <p:nvPr/>
        </p:nvSpPr>
        <p:spPr>
          <a:xfrm>
            <a:off x="1633687" y="4752750"/>
            <a:ext cx="609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78" name="Shape 1778"/>
          <p:cNvSpPr/>
          <p:nvPr/>
        </p:nvSpPr>
        <p:spPr>
          <a:xfrm>
            <a:off x="3386287" y="4134555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Shape 1779"/>
          <p:cNvSpPr txBox="1"/>
          <p:nvPr/>
        </p:nvSpPr>
        <p:spPr>
          <a:xfrm>
            <a:off x="3462487" y="4716942"/>
            <a:ext cx="609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sz="1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780" name="Shape 1780"/>
          <p:cNvSpPr/>
          <p:nvPr/>
        </p:nvSpPr>
        <p:spPr>
          <a:xfrm>
            <a:off x="4648200" y="4134555"/>
            <a:ext cx="762000" cy="106679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571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Shape 1781"/>
          <p:cNvSpPr txBox="1"/>
          <p:nvPr/>
        </p:nvSpPr>
        <p:spPr>
          <a:xfrm>
            <a:off x="4605867" y="4716942"/>
            <a:ext cx="838198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</p:txBody>
      </p:sp>
      <p:sp>
        <p:nvSpPr>
          <p:cNvPr id="1782" name="Shape 1782"/>
          <p:cNvSpPr txBox="1"/>
          <p:nvPr/>
        </p:nvSpPr>
        <p:spPr>
          <a:xfrm>
            <a:off x="4495800" y="1371600"/>
            <a:ext cx="4953000" cy="4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program</a:t>
            </a:r>
          </a:p>
        </p:txBody>
      </p:sp>
      <p:sp>
        <p:nvSpPr>
          <p:cNvPr id="1783" name="Shape 1783"/>
          <p:cNvSpPr txBox="1"/>
          <p:nvPr/>
        </p:nvSpPr>
        <p:spPr>
          <a:xfrm>
            <a:off x="5791200" y="4077072"/>
            <a:ext cx="4419599" cy="4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program </a:t>
            </a:r>
          </a:p>
        </p:txBody>
      </p:sp>
      <p:sp>
        <p:nvSpPr>
          <p:cNvPr id="1784" name="Shape 1784"/>
          <p:cNvSpPr txBox="1"/>
          <p:nvPr/>
        </p:nvSpPr>
        <p:spPr>
          <a:xfrm>
            <a:off x="4495800" y="2667000"/>
            <a:ext cx="441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(code-to-code translation)    </a:t>
            </a:r>
          </a:p>
        </p:txBody>
      </p:sp>
      <p:sp>
        <p:nvSpPr>
          <p:cNvPr id="1785" name="Shape 1785"/>
          <p:cNvSpPr txBox="1"/>
          <p:nvPr/>
        </p:nvSpPr>
        <p:spPr>
          <a:xfrm>
            <a:off x="762000" y="6019800"/>
            <a:ext cx="44195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Simulation functions </a:t>
            </a:r>
          </a:p>
        </p:txBody>
      </p:sp>
      <p:sp>
        <p:nvSpPr>
          <p:cNvPr id="1786" name="Shape 1786"/>
          <p:cNvSpPr/>
          <p:nvPr/>
        </p:nvSpPr>
        <p:spPr>
          <a:xfrm rot="-5400000">
            <a:off x="2057398" y="3657597"/>
            <a:ext cx="609599" cy="3962399"/>
          </a:xfrm>
          <a:prstGeom prst="leftBrace">
            <a:avLst>
              <a:gd name="adj1" fmla="val 8333"/>
              <a:gd name="adj2" fmla="val 50622"/>
            </a:avLst>
          </a:prstGeom>
          <a:noFill/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Shape 1787"/>
          <p:cNvSpPr/>
          <p:nvPr/>
        </p:nvSpPr>
        <p:spPr>
          <a:xfrm rot="5400000">
            <a:off x="3072446" y="2996248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1788" name="Shape 1788"/>
          <p:cNvSpPr txBox="1"/>
          <p:nvPr/>
        </p:nvSpPr>
        <p:spPr>
          <a:xfrm>
            <a:off x="2286000" y="2967333"/>
            <a:ext cx="1066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789" name="Shape 1789"/>
          <p:cNvSpPr/>
          <p:nvPr/>
        </p:nvSpPr>
        <p:spPr>
          <a:xfrm rot="5400000">
            <a:off x="1271080" y="2996248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1790" name="Shape 1790"/>
          <p:cNvSpPr/>
          <p:nvPr/>
        </p:nvSpPr>
        <p:spPr>
          <a:xfrm rot="5400000">
            <a:off x="253048" y="2996248"/>
            <a:ext cx="1295400" cy="484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33" name="Ovale 32"/>
          <p:cNvSpPr/>
          <p:nvPr/>
        </p:nvSpPr>
        <p:spPr>
          <a:xfrm rot="5400000">
            <a:off x="6760158" y="3935865"/>
            <a:ext cx="487031" cy="2049420"/>
          </a:xfrm>
          <a:prstGeom prst="ellipse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it-IT" dirty="0" smtClean="0"/>
              <a:t>MEMORY UNWINDING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716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0">
              <a:buNone/>
            </a:pPr>
            <a:r>
              <a:rPr lang="en-US" sz="2400" b="1" dirty="0" smtClean="0">
                <a:sym typeface="Arial"/>
              </a:rPr>
              <a:t>Concurrent programs</a:t>
            </a:r>
          </a:p>
          <a:p>
            <a:r>
              <a:rPr lang="en-US" sz="2400" dirty="0" smtClean="0"/>
              <a:t>multiple independent threads</a:t>
            </a:r>
            <a:r>
              <a:rPr lang="en-US" dirty="0" smtClean="0"/>
              <a:t> </a:t>
            </a:r>
            <a:endParaRPr lang="en-US" sz="2200" dirty="0" smtClean="0"/>
          </a:p>
          <a:p>
            <a:pPr lvl="0"/>
            <a:r>
              <a:rPr lang="en-US" sz="2400" dirty="0" smtClean="0"/>
              <a:t>communication via reads / writes</a:t>
            </a:r>
            <a:br>
              <a:rPr lang="en-US" sz="2400" dirty="0" smtClean="0"/>
            </a:br>
            <a:r>
              <a:rPr lang="en-US" sz="2400" dirty="0" smtClean="0"/>
              <a:t>from / to shared memory</a:t>
            </a:r>
          </a:p>
          <a:p>
            <a:r>
              <a:rPr lang="en-US" sz="2400" dirty="0" smtClean="0"/>
              <a:t>SC memory model</a:t>
            </a:r>
          </a:p>
          <a:p>
            <a:pPr lvl="0"/>
            <a:endParaRPr lang="en-US" dirty="0" smtClean="0"/>
          </a:p>
          <a:p>
            <a:pPr lvl="1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Shared-memory concurrency</a:t>
            </a:r>
            <a:endParaRPr lang="en-GB" dirty="0"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575811" y="1098206"/>
            <a:ext cx="3244662" cy="540969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</a:p>
        </p:txBody>
      </p:sp>
      <p:cxnSp>
        <p:nvCxnSpPr>
          <p:cNvPr id="86" name="Shape 86"/>
          <p:cNvCxnSpPr/>
          <p:nvPr/>
        </p:nvCxnSpPr>
        <p:spPr>
          <a:xfrm flipH="1" flipV="1">
            <a:off x="6798618" y="1628800"/>
            <a:ext cx="5630" cy="64881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21" name="Group 20"/>
          <p:cNvGrpSpPr/>
          <p:nvPr/>
        </p:nvGrpSpPr>
        <p:grpSpPr>
          <a:xfrm>
            <a:off x="5652120" y="2277616"/>
            <a:ext cx="620316" cy="1151384"/>
            <a:chOff x="5398009" y="2132856"/>
            <a:chExt cx="762000" cy="1295400"/>
          </a:xfrm>
        </p:grpSpPr>
        <p:sp>
          <p:nvSpPr>
            <p:cNvPr id="83" name="Shape 83"/>
            <p:cNvSpPr/>
            <p:nvPr/>
          </p:nvSpPr>
          <p:spPr>
            <a:xfrm>
              <a:off x="5398009" y="2132856"/>
              <a:ext cx="762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452368" y="2618945"/>
              <a:ext cx="665887" cy="369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GB" sz="18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1800" b="0" i="0" u="none" strike="noStrike" cap="none" baseline="-25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endParaRPr lang="en-GB" sz="18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5580112" y="3765452"/>
            <a:ext cx="3240360" cy="45563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876256" y="1717358"/>
            <a:ext cx="1224136" cy="41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Read(x)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</a:t>
            </a:r>
            <a:r>
              <a:rPr lang="en-GB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x,val</a:t>
            </a:r>
            <a:r>
              <a:rPr lang="en-GB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499720" y="2277616"/>
            <a:ext cx="620316" cy="1151384"/>
            <a:chOff x="5398009" y="2132856"/>
            <a:chExt cx="762000" cy="1295400"/>
          </a:xfrm>
        </p:grpSpPr>
        <p:sp>
          <p:nvSpPr>
            <p:cNvPr id="23" name="Shape 83"/>
            <p:cNvSpPr/>
            <p:nvPr/>
          </p:nvSpPr>
          <p:spPr>
            <a:xfrm>
              <a:off x="5398009" y="2132856"/>
              <a:ext cx="762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89"/>
            <p:cNvSpPr txBox="1"/>
            <p:nvPr/>
          </p:nvSpPr>
          <p:spPr>
            <a:xfrm>
              <a:off x="5452368" y="2618945"/>
              <a:ext cx="665887" cy="369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GB" sz="18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1800" baseline="-25000" dirty="0" smtClean="0">
                  <a:solidFill>
                    <a:schemeClr val="dk1"/>
                  </a:solidFill>
                </a:rPr>
                <a:t>2</a:t>
              </a:r>
              <a:r>
                <a:rPr lang="en-GB" sz="1800" b="0" i="0" u="none" strike="noStrike" cap="none" baseline="-25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GB" sz="18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72400" y="2276872"/>
            <a:ext cx="620316" cy="1151384"/>
            <a:chOff x="5398009" y="2132856"/>
            <a:chExt cx="762000" cy="1295400"/>
          </a:xfrm>
        </p:grpSpPr>
        <p:sp>
          <p:nvSpPr>
            <p:cNvPr id="26" name="Shape 83"/>
            <p:cNvSpPr/>
            <p:nvPr/>
          </p:nvSpPr>
          <p:spPr>
            <a:xfrm>
              <a:off x="5398009" y="2132856"/>
              <a:ext cx="762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89"/>
            <p:cNvSpPr txBox="1"/>
            <p:nvPr/>
          </p:nvSpPr>
          <p:spPr>
            <a:xfrm>
              <a:off x="5452368" y="2618945"/>
              <a:ext cx="665887" cy="369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GB" sz="1800" b="0" i="0" u="none" strike="noStrike" cap="none" baseline="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1800" baseline="-25000" dirty="0" err="1" smtClean="0">
                  <a:solidFill>
                    <a:schemeClr val="dk1"/>
                  </a:solidFill>
                </a:rPr>
                <a:t>n</a:t>
              </a:r>
              <a:r>
                <a:rPr lang="en-GB" sz="1800" b="0" i="0" u="none" strike="noStrike" cap="none" baseline="-25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GB" sz="18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343708" y="2433082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...</a:t>
            </a:r>
            <a:endParaRPr lang="en-GB" sz="4000" b="1" dirty="0"/>
          </a:p>
        </p:txBody>
      </p:sp>
      <p:cxnSp>
        <p:nvCxnSpPr>
          <p:cNvPr id="33" name="Shape 86"/>
          <p:cNvCxnSpPr/>
          <p:nvPr/>
        </p:nvCxnSpPr>
        <p:spPr>
          <a:xfrm flipH="1" flipV="1">
            <a:off x="5934522" y="1628800"/>
            <a:ext cx="5630" cy="64881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4" name="Shape 86"/>
          <p:cNvCxnSpPr/>
          <p:nvPr/>
        </p:nvCxnSpPr>
        <p:spPr>
          <a:xfrm flipH="1" flipV="1">
            <a:off x="8460432" y="1628800"/>
            <a:ext cx="5630" cy="64881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5" name="Right Brace 34"/>
          <p:cNvSpPr/>
          <p:nvPr/>
        </p:nvSpPr>
        <p:spPr>
          <a:xfrm rot="5400000">
            <a:off x="7092280" y="2132856"/>
            <a:ext cx="288032" cy="30243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194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Shape 17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ym typeface="Arial"/>
              </a:rPr>
              <a:t>Main Sequential Program</a:t>
            </a:r>
            <a:endParaRPr lang="en-GB" dirty="0">
              <a:sym typeface="Arial"/>
            </a:endParaRPr>
          </a:p>
        </p:txBody>
      </p:sp>
      <p:sp>
        <p:nvSpPr>
          <p:cNvPr id="1797" name="Shape 1797"/>
          <p:cNvSpPr/>
          <p:nvPr/>
        </p:nvSpPr>
        <p:spPr>
          <a:xfrm>
            <a:off x="233889" y="1570278"/>
            <a:ext cx="3938400" cy="38747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/>
          <p:nvPr/>
        </p:nvSpPr>
        <p:spPr>
          <a:xfrm>
            <a:off x="155300" y="1570278"/>
            <a:ext cx="4436004" cy="44510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0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main(void){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600" b="1" i="0" u="none" strike="noStrike" cap="none" baseline="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memory_init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(W</a:t>
            </a: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lang="en-GB" sz="1600" b="1" i="0" u="none" strike="noStrike" cap="none" baseline="0" dirty="0" smtClean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GB" sz="1600" b="1" i="0" u="none" strike="noStrike" cap="none" baseline="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mem_thread_create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00" b="1" i="0" u="none" strike="noStrike" cap="none" baseline="-25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i="0" u="none" strike="noStrike" cap="none" baseline="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thread_terminate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b="1" i="0" u="none" strike="noStrike" cap="none" baseline="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i="0" u="none" strike="noStrike" cap="none" baseline="0" dirty="0" err="1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all_thread_simulated</a:t>
            </a: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i="0" u="none" strike="noStrike" cap="none" baseline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assert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(_error 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b="1" i="0" u="none" strike="noStrike" cap="none" baseline="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lang="en-GB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lang="en-GB"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1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9" name="Shape 1799"/>
          <p:cNvSpPr txBox="1"/>
          <p:nvPr/>
        </p:nvSpPr>
        <p:spPr>
          <a:xfrm>
            <a:off x="400404" y="1124744"/>
            <a:ext cx="3200398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GB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98605" y="2315147"/>
            <a:ext cx="3801787" cy="408212"/>
            <a:chOff x="4298605" y="2315147"/>
            <a:chExt cx="3801787" cy="408212"/>
          </a:xfrm>
        </p:grpSpPr>
        <p:cxnSp>
          <p:nvCxnSpPr>
            <p:cNvPr id="1800" name="Shape 1800"/>
            <p:cNvCxnSpPr/>
            <p:nvPr/>
          </p:nvCxnSpPr>
          <p:spPr>
            <a:xfrm>
              <a:off x="4298605" y="2481796"/>
              <a:ext cx="369000" cy="26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1801" name="Shape 1801"/>
            <p:cNvSpPr txBox="1"/>
            <p:nvPr/>
          </p:nvSpPr>
          <p:spPr>
            <a:xfrm>
              <a:off x="4667604" y="2315147"/>
              <a:ext cx="3432788" cy="408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GB" sz="1800" i="0" u="none" strike="noStrike" cap="none" baseline="0" dirty="0">
                  <a:solidFill>
                    <a:schemeClr val="dk1"/>
                  </a:solidFill>
                  <a:ea typeface="Courier New"/>
                  <a:sym typeface="Courier New"/>
                </a:rPr>
                <a:t>instantiate </a:t>
              </a:r>
              <a:r>
                <a:rPr lang="en-GB" sz="1800" i="0" u="none" strike="noStrike" cap="none" baseline="0" dirty="0" smtClean="0">
                  <a:solidFill>
                    <a:schemeClr val="dk1"/>
                  </a:solidFill>
                  <a:ea typeface="Courier New"/>
                  <a:sym typeface="Courier New"/>
                </a:rPr>
                <a:t>memory unwinding</a:t>
              </a:r>
              <a:r>
                <a:rPr lang="en-GB" sz="1800" i="0" u="none" strike="noStrike" cap="none" baseline="0" dirty="0" smtClean="0">
                  <a:solidFill>
                    <a:schemeClr val="dk1"/>
                  </a:solidFill>
                  <a:sym typeface="Arial"/>
                </a:rPr>
                <a:t> </a:t>
              </a:r>
              <a:endParaRPr lang="en-GB" sz="1800" i="0" u="none" strike="noStrike" cap="none" baseline="0" dirty="0">
                <a:solidFill>
                  <a:schemeClr val="dk1"/>
                </a:solidFill>
                <a:sym typeface="Arial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74703" y="4763419"/>
            <a:ext cx="1981227" cy="338699"/>
            <a:chOff x="4274703" y="4763419"/>
            <a:chExt cx="1981227" cy="338699"/>
          </a:xfrm>
        </p:grpSpPr>
        <p:sp>
          <p:nvSpPr>
            <p:cNvPr id="1804" name="Shape 1804"/>
            <p:cNvSpPr txBox="1"/>
            <p:nvPr/>
          </p:nvSpPr>
          <p:spPr>
            <a:xfrm>
              <a:off x="4860032" y="4763419"/>
              <a:ext cx="1395898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ea typeface="Courier New"/>
                  <a:sym typeface="Courier New"/>
                </a:rPr>
                <a:t>error check</a:t>
              </a:r>
            </a:p>
          </p:txBody>
        </p:sp>
        <p:cxnSp>
          <p:nvCxnSpPr>
            <p:cNvPr id="1805" name="Shape 1805"/>
            <p:cNvCxnSpPr/>
            <p:nvPr/>
          </p:nvCxnSpPr>
          <p:spPr>
            <a:xfrm rot="10800000" flipH="1">
              <a:off x="4274703" y="4958101"/>
              <a:ext cx="587999" cy="15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5" name="Group 4"/>
          <p:cNvGrpSpPr/>
          <p:nvPr/>
        </p:nvGrpSpPr>
        <p:grpSpPr>
          <a:xfrm>
            <a:off x="4299332" y="3755307"/>
            <a:ext cx="4660190" cy="338699"/>
            <a:chOff x="4299332" y="3755307"/>
            <a:chExt cx="4660190" cy="338699"/>
          </a:xfrm>
        </p:grpSpPr>
        <p:sp>
          <p:nvSpPr>
            <p:cNvPr id="1803" name="Shape 1803"/>
            <p:cNvSpPr txBox="1"/>
            <p:nvPr/>
          </p:nvSpPr>
          <p:spPr>
            <a:xfrm>
              <a:off x="4788023" y="3755307"/>
              <a:ext cx="4171499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GB" sz="1800" b="0" i="0" u="none" strike="noStrike" cap="none" baseline="0" dirty="0">
                  <a:solidFill>
                    <a:schemeClr val="dk1"/>
                  </a:solidFill>
                  <a:ea typeface="Courier New"/>
                  <a:sym typeface="Courier New"/>
                </a:rPr>
                <a:t>all writes of the thread are executed</a:t>
              </a:r>
            </a:p>
          </p:txBody>
        </p:sp>
        <p:cxnSp>
          <p:nvCxnSpPr>
            <p:cNvPr id="1806" name="Shape 1806"/>
            <p:cNvCxnSpPr/>
            <p:nvPr/>
          </p:nvCxnSpPr>
          <p:spPr>
            <a:xfrm rot="10800000" flipH="1">
              <a:off x="4299332" y="3924654"/>
              <a:ext cx="560700" cy="4798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4283968" y="3323257"/>
            <a:ext cx="4347954" cy="338699"/>
            <a:chOff x="4283968" y="3323257"/>
            <a:chExt cx="4347954" cy="338699"/>
          </a:xfrm>
        </p:grpSpPr>
        <p:sp>
          <p:nvSpPr>
            <p:cNvPr id="1807" name="Shape 1807"/>
            <p:cNvSpPr txBox="1"/>
            <p:nvPr/>
          </p:nvSpPr>
          <p:spPr>
            <a:xfrm>
              <a:off x="4788023" y="3323257"/>
              <a:ext cx="3843899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GB" sz="1800" b="0" i="0" u="none" strike="noStrike" cap="none" baseline="0">
                  <a:solidFill>
                    <a:schemeClr val="dk1"/>
                  </a:solidFill>
                  <a:ea typeface="Courier New"/>
                  <a:sym typeface="Courier New"/>
                </a:rPr>
                <a:t>simulation starts from main thread</a:t>
              </a:r>
            </a:p>
          </p:txBody>
        </p:sp>
        <p:cxnSp>
          <p:nvCxnSpPr>
            <p:cNvPr id="1808" name="Shape 1808"/>
            <p:cNvCxnSpPr/>
            <p:nvPr/>
          </p:nvCxnSpPr>
          <p:spPr>
            <a:xfrm>
              <a:off x="4283968" y="3505832"/>
              <a:ext cx="513000" cy="4198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6" name="Group 5"/>
          <p:cNvGrpSpPr/>
          <p:nvPr/>
        </p:nvGrpSpPr>
        <p:grpSpPr>
          <a:xfrm>
            <a:off x="4304440" y="4288103"/>
            <a:ext cx="4325613" cy="338699"/>
            <a:chOff x="4304440" y="4288103"/>
            <a:chExt cx="4325613" cy="338699"/>
          </a:xfrm>
        </p:grpSpPr>
        <p:sp>
          <p:nvSpPr>
            <p:cNvPr id="1809" name="Shape 1809"/>
            <p:cNvSpPr txBox="1"/>
            <p:nvPr/>
          </p:nvSpPr>
          <p:spPr>
            <a:xfrm>
              <a:off x="4842853" y="4288103"/>
              <a:ext cx="3787200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GB" sz="1800" b="0" i="0" u="none" strike="noStrike" cap="none" baseline="0" dirty="0">
                  <a:solidFill>
                    <a:schemeClr val="dk1"/>
                  </a:solidFill>
                  <a:ea typeface="Courier New"/>
                  <a:sym typeface="Courier New"/>
                </a:rPr>
                <a:t>all writes of the MU are executed</a:t>
              </a:r>
            </a:p>
          </p:txBody>
        </p:sp>
        <p:cxnSp>
          <p:nvCxnSpPr>
            <p:cNvPr id="1810" name="Shape 1810"/>
            <p:cNvCxnSpPr/>
            <p:nvPr/>
          </p:nvCxnSpPr>
          <p:spPr>
            <a:xfrm>
              <a:off x="4304440" y="4457452"/>
              <a:ext cx="6276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" name="Group 1"/>
          <p:cNvGrpSpPr/>
          <p:nvPr/>
        </p:nvGrpSpPr>
        <p:grpSpPr>
          <a:xfrm>
            <a:off x="4283968" y="2865875"/>
            <a:ext cx="2808432" cy="338699"/>
            <a:chOff x="4283968" y="2865875"/>
            <a:chExt cx="2808432" cy="338699"/>
          </a:xfrm>
        </p:grpSpPr>
        <p:sp>
          <p:nvSpPr>
            <p:cNvPr id="1802" name="Shape 1802"/>
            <p:cNvSpPr txBox="1"/>
            <p:nvPr/>
          </p:nvSpPr>
          <p:spPr>
            <a:xfrm>
              <a:off x="4760200" y="2865875"/>
              <a:ext cx="2332200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ourier New"/>
                <a:buNone/>
              </a:pPr>
              <a:r>
                <a:rPr lang="en-GB" sz="1800" b="0" i="0" u="none" strike="noStrike" cap="none" baseline="0" dirty="0">
                  <a:solidFill>
                    <a:schemeClr val="dk1"/>
                  </a:solidFill>
                  <a:ea typeface="Courier New"/>
                  <a:sym typeface="Courier New"/>
                </a:rPr>
                <a:t>register main thread</a:t>
              </a:r>
            </a:p>
          </p:txBody>
        </p:sp>
        <p:cxnSp>
          <p:nvCxnSpPr>
            <p:cNvPr id="1811" name="Shape 1811"/>
            <p:cNvCxnSpPr/>
            <p:nvPr/>
          </p:nvCxnSpPr>
          <p:spPr>
            <a:xfrm>
              <a:off x="4283968" y="3011185"/>
              <a:ext cx="513000" cy="26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1" name="Gruppo 10"/>
          <p:cNvGrpSpPr/>
          <p:nvPr/>
        </p:nvGrpSpPr>
        <p:grpSpPr>
          <a:xfrm>
            <a:off x="381581" y="721549"/>
            <a:ext cx="6699305" cy="3499539"/>
            <a:chOff x="381581" y="721549"/>
            <a:chExt cx="6699305" cy="3499539"/>
          </a:xfrm>
        </p:grpSpPr>
        <p:sp>
          <p:nvSpPr>
            <p:cNvPr id="8" name="Rectangle 7"/>
            <p:cNvSpPr/>
            <p:nvPr/>
          </p:nvSpPr>
          <p:spPr>
            <a:xfrm>
              <a:off x="381581" y="2780928"/>
              <a:ext cx="3672408" cy="144016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Callout 33"/>
            <p:cNvSpPr/>
            <p:nvPr/>
          </p:nvSpPr>
          <p:spPr>
            <a:xfrm>
              <a:off x="4272574" y="721549"/>
              <a:ext cx="2808312" cy="1178974"/>
            </a:xfrm>
            <a:prstGeom prst="wedgeEllipseCallout">
              <a:avLst>
                <a:gd name="adj1" fmla="val -93287"/>
                <a:gd name="adj2" fmla="val 1271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800" b="1" dirty="0" smtClean="0">
                  <a:solidFill>
                    <a:srgbClr val="7F7F7F"/>
                  </a:solidFill>
                  <a:sym typeface="Wingdings"/>
                </a:rPr>
                <a:t>Thread creation</a:t>
              </a:r>
              <a:endParaRPr lang="en-GB" sz="1800" b="1" dirty="0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4230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Implementation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8065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testo 28"/>
          <p:cNvSpPr>
            <a:spLocks noGrp="1"/>
          </p:cNvSpPr>
          <p:nvPr>
            <p:ph type="body" idx="1"/>
          </p:nvPr>
        </p:nvSpPr>
        <p:spPr>
          <a:xfrm>
            <a:off x="152400" y="1314402"/>
            <a:ext cx="8839199" cy="5714998"/>
          </a:xfrm>
        </p:spPr>
        <p:txBody>
          <a:bodyPr/>
          <a:lstStyle/>
          <a:p>
            <a:pPr marL="342900" indent="0">
              <a:buNone/>
            </a:pPr>
            <a:r>
              <a:rPr lang="it-IT" dirty="0" smtClean="0"/>
              <a:t>MU-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sequentialization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</a:p>
          <a:p>
            <a:pPr lvl="1"/>
            <a:r>
              <a:rPr lang="it-IT" dirty="0"/>
              <a:t> </a:t>
            </a:r>
            <a:r>
              <a:rPr lang="it-IT" dirty="0" smtClean="0"/>
              <a:t> for C </a:t>
            </a:r>
            <a:r>
              <a:rPr lang="it-IT" dirty="0" err="1" smtClean="0"/>
              <a:t>programs</a:t>
            </a:r>
            <a:r>
              <a:rPr lang="it-IT" dirty="0" smtClean="0"/>
              <a:t> with the </a:t>
            </a:r>
            <a:r>
              <a:rPr lang="it-IT" dirty="0" err="1" smtClean="0"/>
              <a:t>Pthread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endParaRPr lang="it-IT" dirty="0" smtClean="0"/>
          </a:p>
          <a:p>
            <a:pPr lvl="1"/>
            <a:r>
              <a:rPr lang="it-IT" dirty="0"/>
              <a:t>  </a:t>
            </a:r>
            <a:r>
              <a:rPr lang="it-IT" dirty="0" err="1"/>
              <a:t>o</a:t>
            </a:r>
            <a:r>
              <a:rPr lang="it-IT" dirty="0" err="1" smtClean="0"/>
              <a:t>ptimized</a:t>
            </a:r>
            <a:r>
              <a:rPr lang="it-IT" dirty="0" smtClean="0"/>
              <a:t> for </a:t>
            </a:r>
            <a:r>
              <a:rPr lang="it-IT" dirty="0" err="1" smtClean="0"/>
              <a:t>sequential</a:t>
            </a:r>
            <a:r>
              <a:rPr lang="it-IT" dirty="0" smtClean="0"/>
              <a:t> CBMC back-end</a:t>
            </a:r>
          </a:p>
          <a:p>
            <a:pPr lvl="1"/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within</a:t>
            </a:r>
            <a:r>
              <a:rPr lang="it-IT" dirty="0" smtClean="0"/>
              <a:t> the </a:t>
            </a:r>
            <a:r>
              <a:rPr lang="it-IT" dirty="0" err="1" smtClean="0"/>
              <a:t>CSeq</a:t>
            </a:r>
            <a:r>
              <a:rPr lang="it-IT" dirty="0" smtClean="0"/>
              <a:t> </a:t>
            </a:r>
            <a:r>
              <a:rPr lang="it-IT" dirty="0" err="1" smtClean="0"/>
              <a:t>framework</a:t>
            </a:r>
            <a:endParaRPr lang="it-IT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MU-</a:t>
            </a:r>
            <a:r>
              <a:rPr lang="en-GB" dirty="0" err="1" smtClean="0"/>
              <a:t>CSeq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179512" y="4703247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48944" y="3822739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00FF"/>
                </a:solidFill>
              </a:rPr>
              <a:t>s</a:t>
            </a:r>
            <a:r>
              <a:rPr lang="en-US" sz="1400" dirty="0" smtClean="0">
                <a:solidFill>
                  <a:srgbClr val="0000FF"/>
                </a:solidFill>
              </a:rPr>
              <a:t>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992960" y="4668688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92960" y="495672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64968" y="5388768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3861881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 smtClean="0">
                <a:solidFill>
                  <a:srgbClr val="FF0000"/>
                </a:solidFill>
              </a:rPr>
              <a:t>Pthread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3528" y="5388768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001072" y="495672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>
            <a:off x="7194103" y="495672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542313" y="4310137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404040"/>
                </a:solidFill>
              </a:rPr>
              <a:t>t</a:t>
            </a:r>
            <a:r>
              <a:rPr lang="en-US" sz="1600" b="1" dirty="0" smtClean="0">
                <a:solidFill>
                  <a:srgbClr val="404040"/>
                </a:solidFill>
              </a:rPr>
              <a:t>rue</a:t>
            </a:r>
            <a:r>
              <a:rPr lang="en-US" sz="1600" b="1" dirty="0">
                <a:solidFill>
                  <a:srgbClr val="404040"/>
                </a:solidFill>
              </a:rPr>
              <a:t>/</a:t>
            </a:r>
            <a:r>
              <a:rPr lang="en-US" sz="1600" b="1" dirty="0" smtClean="0">
                <a:solidFill>
                  <a:srgbClr val="404040"/>
                </a:solidFill>
              </a:rPr>
              <a:t>false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187624" y="495672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1631504" y="3284984"/>
            <a:ext cx="2286000" cy="2750641"/>
            <a:chOff x="1600200" y="3116759"/>
            <a:chExt cx="2286000" cy="2750641"/>
          </a:xfrm>
        </p:grpSpPr>
        <p:sp>
          <p:nvSpPr>
            <p:cNvPr id="16" name="Rounded Rectangle 15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1288" y="3116759"/>
              <a:ext cx="2098711" cy="20005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2400" dirty="0" smtClean="0"/>
            </a:p>
            <a:p>
              <a:pPr algn="ctr"/>
              <a:endParaRPr lang="en-GB" sz="2400" dirty="0"/>
            </a:p>
            <a:p>
              <a:pPr algn="ctr"/>
              <a:endParaRPr lang="en-GB" sz="24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2800" dirty="0" smtClean="0"/>
                <a:t>MU-</a:t>
              </a:r>
              <a:r>
                <a:rPr lang="en-GB" sz="2800" dirty="0" err="1" smtClean="0"/>
                <a:t>CSeq</a:t>
              </a:r>
              <a:endParaRPr lang="en-GB" sz="2000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441504" y="4363690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431820" y="4509646"/>
            <a:ext cx="1675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sequential </a:t>
            </a:r>
            <a:br>
              <a:rPr lang="en-GB" sz="2400" dirty="0" smtClean="0"/>
            </a:br>
            <a:r>
              <a:rPr lang="en-GB" sz="2400" dirty="0" smtClean="0"/>
              <a:t>CBMC</a:t>
            </a:r>
          </a:p>
          <a:p>
            <a:pPr algn="ctr"/>
            <a:endParaRPr lang="en-GB" sz="600" dirty="0" smtClean="0"/>
          </a:p>
        </p:txBody>
      </p:sp>
      <p:sp>
        <p:nvSpPr>
          <p:cNvPr id="24" name="Right Arrow 23"/>
          <p:cNvSpPr>
            <a:spLocks noChangeAspect="1"/>
          </p:cNvSpPr>
          <p:nvPr/>
        </p:nvSpPr>
        <p:spPr>
          <a:xfrm rot="5400000">
            <a:off x="2738132" y="3804253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11760" y="3368625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# writes</a:t>
            </a:r>
            <a:endParaRPr lang="en-GB" sz="16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848944" y="5197043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solidFill>
                <a:srgbClr val="0000FF"/>
              </a:solidFill>
            </a:endParaRPr>
          </a:p>
        </p:txBody>
      </p:sp>
      <p:pic>
        <p:nvPicPr>
          <p:cNvPr id="30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03" y="980728"/>
            <a:ext cx="1584176" cy="9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6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467544" y="1988839"/>
            <a:ext cx="7491438" cy="2736305"/>
            <a:chOff x="1084114" y="2204863"/>
            <a:chExt cx="7491438" cy="2736305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28" y="2204863"/>
              <a:ext cx="2851424" cy="2727449"/>
            </a:xfrm>
            <a:prstGeom prst="rect">
              <a:avLst/>
            </a:prstGeom>
          </p:spPr>
        </p:pic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114" y="2204864"/>
              <a:ext cx="4702192" cy="2736304"/>
            </a:xfrm>
            <a:prstGeom prst="rect">
              <a:avLst/>
            </a:prstGeom>
          </p:spPr>
        </p:pic>
      </p:grpSp>
      <p:sp>
        <p:nvSpPr>
          <p:cNvPr id="1934" name="Shape 1934"/>
          <p:cNvSpPr txBox="1">
            <a:spLocks noGrp="1"/>
          </p:cNvSpPr>
          <p:nvPr>
            <p:ph type="title"/>
          </p:nvPr>
        </p:nvSpPr>
        <p:spPr>
          <a:xfrm>
            <a:off x="0" y="-27385"/>
            <a:ext cx="9143999" cy="966865"/>
          </a:xfrm>
        </p:spPr>
        <p:txBody>
          <a:bodyPr/>
          <a:lstStyle/>
          <a:p>
            <a:pPr lvl="0"/>
            <a:r>
              <a:rPr lang="en-GB" dirty="0" smtClean="0">
                <a:sym typeface="Arial"/>
              </a:rPr>
              <a:t>Evaluation: bug-hunting</a:t>
            </a:r>
            <a:br>
              <a:rPr lang="en-GB" dirty="0" smtClean="0">
                <a:sym typeface="Arial"/>
              </a:rPr>
            </a:br>
            <a:r>
              <a:rPr lang="en-GB" dirty="0" smtClean="0">
                <a:sym typeface="Arial"/>
              </a:rPr>
              <a:t>SVCOMP’15, </a:t>
            </a:r>
            <a:r>
              <a:rPr lang="en-GB" dirty="0" smtClean="0">
                <a:sym typeface="Courier New"/>
              </a:rPr>
              <a:t>Concurrency</a:t>
            </a:r>
            <a:r>
              <a:rPr lang="en-GB" dirty="0" smtClean="0">
                <a:sym typeface="Arial"/>
              </a:rPr>
              <a:t> (UNSAFE instances)</a:t>
            </a:r>
            <a:endParaRPr lang="en-GB" dirty="0">
              <a:sym typeface="Arial"/>
            </a:endParaRPr>
          </a:p>
        </p:txBody>
      </p:sp>
      <p:sp>
        <p:nvSpPr>
          <p:cNvPr id="1936" name="Shape 1936"/>
          <p:cNvSpPr/>
          <p:nvPr/>
        </p:nvSpPr>
        <p:spPr>
          <a:xfrm>
            <a:off x="7498927" y="2471766"/>
            <a:ext cx="432048" cy="2210653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 amt="42000"/>
            </a:blip>
            <a:tile tx="0" ty="0" sx="100000" sy="100000" flip="none" algn="tl"/>
          </a:blipFill>
          <a:ln w="25400" cap="flat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Shape 1940"/>
          <p:cNvSpPr txBox="1"/>
          <p:nvPr/>
        </p:nvSpPr>
        <p:spPr>
          <a:xfrm>
            <a:off x="395536" y="5445224"/>
            <a:ext cx="7272808" cy="1600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2000" b="0" i="0" u="none" strike="noStrike" cap="none" baseline="0" dirty="0" smtClean="0">
                <a:solidFill>
                  <a:srgbClr val="000000"/>
                </a:solidFill>
                <a:sym typeface="Arial"/>
              </a:rPr>
              <a:t>- competitive </a:t>
            </a:r>
            <a:r>
              <a:rPr lang="en-GB" sz="2000" b="0" i="0" u="none" strike="noStrike" cap="none" baseline="0" dirty="0">
                <a:solidFill>
                  <a:srgbClr val="000000"/>
                </a:solidFill>
                <a:sym typeface="Arial"/>
              </a:rPr>
              <a:t>with </a:t>
            </a:r>
            <a:r>
              <a:rPr lang="en-GB" sz="2000" b="0" i="0" u="none" strike="noStrike" cap="none" baseline="0" dirty="0" smtClean="0">
                <a:solidFill>
                  <a:srgbClr val="000000"/>
                </a:solidFill>
                <a:sym typeface="Arial"/>
              </a:rPr>
              <a:t>other</a:t>
            </a:r>
            <a:r>
              <a:rPr lang="en-GB" sz="2000" b="0" i="0" u="none" strike="noStrike" cap="none" dirty="0" smtClean="0">
                <a:solidFill>
                  <a:srgbClr val="000000"/>
                </a:solidFill>
                <a:sym typeface="Arial"/>
              </a:rPr>
              <a:t> tools</a:t>
            </a:r>
            <a:endParaRPr lang="en-GB" sz="2000" b="0" i="0" u="none" strike="noStrike" cap="none" baseline="0" dirty="0">
              <a:solidFill>
                <a:srgbClr val="000000"/>
              </a:solidFill>
              <a:sym typeface="Arial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ct val="25000"/>
            </a:pPr>
            <a:r>
              <a:rPr lang="en-GB" sz="2000" b="1" dirty="0" smtClean="0">
                <a:solidFill>
                  <a:schemeClr val="dk1"/>
                </a:solidFill>
              </a:rPr>
              <a:t>- Mu-</a:t>
            </a:r>
            <a:r>
              <a:rPr lang="en-GB" sz="2000" b="1" dirty="0" err="1" smtClean="0">
                <a:solidFill>
                  <a:schemeClr val="dk1"/>
                </a:solidFill>
              </a:rPr>
              <a:t>CSeq</a:t>
            </a:r>
            <a:r>
              <a:rPr lang="en-GB" sz="2000" b="1" dirty="0" smtClean="0">
                <a:solidFill>
                  <a:schemeClr val="dk1"/>
                </a:solidFill>
              </a:rPr>
              <a:t> </a:t>
            </a:r>
            <a:r>
              <a:rPr lang="en-GB" sz="2000" b="1" dirty="0">
                <a:solidFill>
                  <a:schemeClr val="dk1"/>
                </a:solidFill>
              </a:rPr>
              <a:t>won the </a:t>
            </a:r>
            <a:r>
              <a:rPr lang="en-GB" sz="2400" b="1" dirty="0">
                <a:solidFill>
                  <a:srgbClr val="606060"/>
                </a:solidFill>
              </a:rPr>
              <a:t>silver medal</a:t>
            </a:r>
            <a:r>
              <a:rPr lang="en-GB" sz="2000" b="1" dirty="0">
                <a:solidFill>
                  <a:srgbClr val="606060"/>
                </a:solidFill>
              </a:rPr>
              <a:t> </a:t>
            </a:r>
            <a:r>
              <a:rPr lang="en-GB" sz="2000" b="1" dirty="0">
                <a:solidFill>
                  <a:schemeClr val="dk1"/>
                </a:solidFill>
              </a:rPr>
              <a:t>in the </a:t>
            </a:r>
            <a:r>
              <a:rPr lang="en-GB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Concurrency</a:t>
            </a:r>
            <a:r>
              <a:rPr lang="en-GB" sz="2000" b="1" dirty="0">
                <a:solidFill>
                  <a:schemeClr val="dk1"/>
                </a:solidFill>
              </a:rPr>
              <a:t> category of </a:t>
            </a:r>
            <a:r>
              <a:rPr lang="en-GB" sz="2000" b="1" dirty="0" smtClean="0">
                <a:solidFill>
                  <a:schemeClr val="dk1"/>
                </a:solidFill>
              </a:rPr>
              <a:t>SVCOMP’15/14</a:t>
            </a:r>
            <a:endParaRPr lang="en-GB" sz="2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0" i="0" u="none" strike="noStrike" cap="none" baseline="0" dirty="0">
                <a:solidFill>
                  <a:srgbClr val="000000"/>
                </a:solidFill>
                <a:sym typeface="Arial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1" name="Picture 2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733256"/>
            <a:ext cx="1584176" cy="93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1936"/>
          <p:cNvSpPr/>
          <p:nvPr/>
        </p:nvSpPr>
        <p:spPr>
          <a:xfrm>
            <a:off x="6046027" y="2467884"/>
            <a:ext cx="478655" cy="2210653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 amt="42000"/>
            </a:blip>
            <a:tile tx="0" ty="0" sx="100000" sy="100000" flip="none" algn="tl"/>
          </a:blipFill>
          <a:ln w="25400" cap="flat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936"/>
          <p:cNvSpPr/>
          <p:nvPr/>
        </p:nvSpPr>
        <p:spPr>
          <a:xfrm>
            <a:off x="4611728" y="2497557"/>
            <a:ext cx="510936" cy="2210653"/>
          </a:xfrm>
          <a:prstGeom prst="roundRect">
            <a:avLst>
              <a:gd name="adj" fmla="val 16667"/>
            </a:avLst>
          </a:prstGeom>
          <a:blipFill rotWithShape="1">
            <a:blip r:embed="rId5">
              <a:alphaModFix amt="42000"/>
            </a:blip>
            <a:tile tx="0" ty="0" sx="100000" sy="100000" flip="none" algn="tl"/>
          </a:blipFill>
          <a:ln w="25400" cap="flat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Parentesi graffa chiusa 7"/>
          <p:cNvSpPr/>
          <p:nvPr/>
        </p:nvSpPr>
        <p:spPr>
          <a:xfrm>
            <a:off x="8030990" y="2492896"/>
            <a:ext cx="213418" cy="936104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CasellaDiTesto 11"/>
          <p:cNvSpPr txBox="1"/>
          <p:nvPr/>
        </p:nvSpPr>
        <p:spPr>
          <a:xfrm>
            <a:off x="8316416" y="27716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≤ 24</a:t>
            </a:r>
            <a:endParaRPr lang="en-US" sz="1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244408" y="1916832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800" dirty="0" smtClean="0"/>
              <a:t># </a:t>
            </a:r>
          </a:p>
          <a:p>
            <a:pPr algn="ctr"/>
            <a:r>
              <a:rPr lang="it-IT" sz="1800" dirty="0" err="1" smtClean="0"/>
              <a:t>writes</a:t>
            </a:r>
            <a:endParaRPr lang="en-US" sz="1800" dirty="0"/>
          </a:p>
        </p:txBody>
      </p:sp>
      <p:sp>
        <p:nvSpPr>
          <p:cNvPr id="24" name="Parentesi graffa chiusa 23"/>
          <p:cNvSpPr/>
          <p:nvPr/>
        </p:nvSpPr>
        <p:spPr>
          <a:xfrm>
            <a:off x="8030990" y="3501008"/>
            <a:ext cx="210812" cy="1080120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asellaDiTesto 24"/>
          <p:cNvSpPr txBox="1"/>
          <p:nvPr/>
        </p:nvSpPr>
        <p:spPr>
          <a:xfrm>
            <a:off x="8332584" y="38517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ym typeface="Symbol" panose="05050102010706020507" pitchFamily="18" charset="2"/>
              </a:rPr>
              <a:t></a:t>
            </a:r>
            <a:r>
              <a:rPr lang="it-IT" sz="1800" dirty="0" smtClean="0"/>
              <a:t> 90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3628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24" grpId="0" animBg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hape 1661"/>
          <p:cNvSpPr txBox="1">
            <a:spLocks noGrp="1"/>
          </p:cNvSpPr>
          <p:nvPr>
            <p:ph type="body" idx="1"/>
          </p:nvPr>
        </p:nvSpPr>
        <p:spPr>
          <a:xfrm>
            <a:off x="683569" y="1469908"/>
            <a:ext cx="5760639" cy="2823188"/>
          </a:xfrm>
        </p:spPr>
        <p:txBody>
          <a:bodyPr/>
          <a:lstStyle/>
          <a:p>
            <a:r>
              <a:rPr lang="en-US" sz="2400" dirty="0" smtClean="0"/>
              <a:t>MU scheme discussed </a:t>
            </a:r>
            <a:r>
              <a:rPr lang="en-US" sz="2400" dirty="0"/>
              <a:t>so far:</a:t>
            </a:r>
          </a:p>
          <a:p>
            <a:pPr lvl="1"/>
            <a:r>
              <a:rPr lang="en-US" sz="2000" dirty="0"/>
              <a:t> </a:t>
            </a:r>
            <a:r>
              <a:rPr lang="en-US" sz="2200" dirty="0"/>
              <a:t>all the writes of the shared variables </a:t>
            </a:r>
          </a:p>
          <a:p>
            <a:pPr lvl="1" indent="0">
              <a:buNone/>
            </a:pPr>
            <a:r>
              <a:rPr lang="en-US" sz="2200" dirty="0"/>
              <a:t>   are exposed</a:t>
            </a:r>
          </a:p>
          <a:p>
            <a:endParaRPr lang="it-IT" sz="1200" dirty="0" smtClean="0">
              <a:sym typeface="Arial"/>
            </a:endParaRP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size</a:t>
            </a:r>
            <a:r>
              <a:rPr lang="it-IT" sz="2400" dirty="0" smtClean="0"/>
              <a:t> of the MU </a:t>
            </a:r>
            <a:r>
              <a:rPr lang="it-IT" sz="2400" dirty="0" err="1" smtClean="0"/>
              <a:t>determines</a:t>
            </a:r>
            <a:r>
              <a:rPr lang="it-IT" sz="2400" dirty="0" smtClean="0"/>
              <a:t> the </a:t>
            </a:r>
            <a:r>
              <a:rPr lang="it-IT" sz="2400" dirty="0" err="1" smtClean="0"/>
              <a:t>amount</a:t>
            </a:r>
            <a:r>
              <a:rPr lang="it-IT" sz="2400" dirty="0" smtClean="0"/>
              <a:t> of </a:t>
            </a:r>
            <a:r>
              <a:rPr lang="it-IT" sz="2400" dirty="0" err="1" smtClean="0"/>
              <a:t>nondeterminism</a:t>
            </a:r>
            <a:endParaRPr lang="it-IT" sz="2400" dirty="0" smtClean="0"/>
          </a:p>
          <a:p>
            <a:pPr lvl="1"/>
            <a:r>
              <a:rPr lang="it-IT" sz="2200" dirty="0">
                <a:sym typeface="Arial"/>
              </a:rPr>
              <a:t> </a:t>
            </a:r>
            <a:r>
              <a:rPr lang="it-IT" sz="2200" dirty="0" err="1" smtClean="0">
                <a:sym typeface="Arial"/>
              </a:rPr>
              <a:t>impacts</a:t>
            </a:r>
            <a:r>
              <a:rPr lang="it-IT" sz="2200" dirty="0" smtClean="0">
                <a:sym typeface="Arial"/>
              </a:rPr>
              <a:t> the performance</a:t>
            </a:r>
            <a:endParaRPr lang="en-US" sz="2200" dirty="0" smtClean="0">
              <a:sym typeface="Arial"/>
            </a:endParaRPr>
          </a:p>
          <a:p>
            <a:pPr lvl="1" indent="0">
              <a:buNone/>
            </a:pPr>
            <a:endParaRPr lang="en-US" dirty="0"/>
          </a:p>
        </p:txBody>
      </p:sp>
      <p:sp>
        <p:nvSpPr>
          <p:cNvPr id="1660" name="Shape 166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sym typeface="Arial"/>
              </a:rPr>
              <a:t>MU compact representations</a:t>
            </a:r>
            <a:endParaRPr lang="en-GB" dirty="0">
              <a:sym typeface="Arial"/>
            </a:endParaRPr>
          </a:p>
        </p:txBody>
      </p:sp>
      <p:sp>
        <p:nvSpPr>
          <p:cNvPr id="1663" name="Shape 1663"/>
          <p:cNvSpPr txBox="1"/>
          <p:nvPr/>
        </p:nvSpPr>
        <p:spPr>
          <a:xfrm>
            <a:off x="359550" y="868924"/>
            <a:ext cx="84249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GB" sz="1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661"/>
          <p:cNvSpPr txBox="1">
            <a:spLocks/>
          </p:cNvSpPr>
          <p:nvPr/>
        </p:nvSpPr>
        <p:spPr>
          <a:xfrm>
            <a:off x="179512" y="4638260"/>
            <a:ext cx="8856984" cy="1599052"/>
          </a:xfrm>
          <a:prstGeom prst="rect">
            <a:avLst/>
          </a:prstGeom>
          <a:solidFill>
            <a:schemeClr val="accent5"/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00100" marR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  <a:defRPr sz="26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−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urier New" panose="02070309020205020404" pitchFamily="49" charset="0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buNone/>
            </a:pPr>
            <a:r>
              <a:rPr lang="en-US" sz="2400" dirty="0" smtClean="0"/>
              <a:t>We give also two more compact schemes: 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only </a:t>
            </a:r>
            <a:r>
              <a:rPr lang="en-US" sz="2200" dirty="0"/>
              <a:t>relevant writes of the shared variables are exposed </a:t>
            </a:r>
          </a:p>
          <a:p>
            <a:pPr lvl="1"/>
            <a:r>
              <a:rPr lang="en-US" sz="2000" dirty="0" smtClean="0"/>
              <a:t> </a:t>
            </a:r>
            <a:r>
              <a:rPr lang="en-US" sz="2200" dirty="0" smtClean="0"/>
              <a:t>can </a:t>
            </a:r>
            <a:r>
              <a:rPr lang="en-US" sz="2200" dirty="0"/>
              <a:t>handle larger number of writes</a:t>
            </a:r>
          </a:p>
          <a:p>
            <a:endParaRPr lang="en-US" sz="2200" dirty="0" smtClean="0"/>
          </a:p>
        </p:txBody>
      </p:sp>
      <p:sp>
        <p:nvSpPr>
          <p:cNvPr id="12" name="Ovale 11"/>
          <p:cNvSpPr/>
          <p:nvPr/>
        </p:nvSpPr>
        <p:spPr>
          <a:xfrm>
            <a:off x="6876256" y="1383024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 170"/>
          <p:cNvSpPr/>
          <p:nvPr/>
        </p:nvSpPr>
        <p:spPr>
          <a:xfrm>
            <a:off x="7167078" y="197396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70"/>
          <p:cNvSpPr/>
          <p:nvPr/>
        </p:nvSpPr>
        <p:spPr>
          <a:xfrm>
            <a:off x="7164288" y="220268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70"/>
          <p:cNvSpPr/>
          <p:nvPr/>
        </p:nvSpPr>
        <p:spPr>
          <a:xfrm>
            <a:off x="7164288" y="2437762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70"/>
          <p:cNvSpPr/>
          <p:nvPr/>
        </p:nvSpPr>
        <p:spPr>
          <a:xfrm>
            <a:off x="7167078" y="3377678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0"/>
          <p:cNvSpPr/>
          <p:nvPr/>
        </p:nvSpPr>
        <p:spPr>
          <a:xfrm>
            <a:off x="7164288" y="2905372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7164288" y="314095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19" name="Shape 170"/>
          <p:cNvSpPr/>
          <p:nvPr/>
        </p:nvSpPr>
        <p:spPr>
          <a:xfrm>
            <a:off x="7164288" y="2672836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1589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407343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Shape 1479"/>
          <p:cNvSpPr txBox="1">
            <a:spLocks noGrp="1"/>
          </p:cNvSpPr>
          <p:nvPr>
            <p:ph type="title"/>
          </p:nvPr>
        </p:nvSpPr>
        <p:spPr>
          <a:xfrm>
            <a:off x="-504056" y="-27384"/>
            <a:ext cx="9756576" cy="719135"/>
          </a:xfrm>
        </p:spPr>
        <p:txBody>
          <a:bodyPr/>
          <a:lstStyle/>
          <a:p>
            <a:pPr lvl="0"/>
            <a:r>
              <a:rPr lang="en-GB" dirty="0" smtClean="0"/>
              <a:t>B</a:t>
            </a:r>
            <a:r>
              <a:rPr lang="en-GB" dirty="0" smtClean="0">
                <a:sym typeface="Arial"/>
              </a:rPr>
              <a:t>ounded analysis for shared-memory concurrency</a:t>
            </a:r>
            <a:endParaRPr lang="en-GB" dirty="0">
              <a:sym typeface="Arial"/>
            </a:endParaRPr>
          </a:p>
        </p:txBody>
      </p:sp>
      <p:sp>
        <p:nvSpPr>
          <p:cNvPr id="1480" name="Shape 1480"/>
          <p:cNvSpPr/>
          <p:nvPr/>
        </p:nvSpPr>
        <p:spPr>
          <a:xfrm>
            <a:off x="366382" y="980809"/>
            <a:ext cx="8742122" cy="23761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 smtClean="0"/>
              <a:t>Bounded search is supported by empirical evaluations:</a:t>
            </a: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it-IT" sz="1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most</a:t>
            </a:r>
            <a:r>
              <a:rPr lang="it-IT" sz="2000" dirty="0" smtClean="0"/>
              <a:t> </a:t>
            </a:r>
            <a:r>
              <a:rPr lang="it-IT" sz="2000" dirty="0" err="1"/>
              <a:t>concurrency</a:t>
            </a:r>
            <a:r>
              <a:rPr lang="it-IT" sz="2000" dirty="0"/>
              <a:t> </a:t>
            </a:r>
            <a:r>
              <a:rPr lang="it-IT" sz="2000" dirty="0" err="1"/>
              <a:t>bugs</a:t>
            </a:r>
            <a:r>
              <a:rPr lang="it-IT" sz="2000" dirty="0"/>
              <a:t> </a:t>
            </a:r>
            <a:r>
              <a:rPr lang="it-IT" sz="2000" dirty="0" err="1"/>
              <a:t>exposed</a:t>
            </a:r>
            <a:r>
              <a:rPr lang="it-IT" sz="2000" dirty="0"/>
              <a:t> by </a:t>
            </a:r>
            <a:r>
              <a:rPr lang="it-IT" sz="2000" dirty="0" err="1"/>
              <a:t>few</a:t>
            </a:r>
            <a:r>
              <a:rPr lang="it-IT" sz="2000" dirty="0"/>
              <a:t> </a:t>
            </a:r>
            <a:r>
              <a:rPr lang="it-IT" sz="2000" dirty="0" err="1"/>
              <a:t>interactions</a:t>
            </a:r>
            <a:r>
              <a:rPr lang="it-IT" sz="2000" dirty="0"/>
              <a:t> </a:t>
            </a:r>
            <a:r>
              <a:rPr lang="en-US" sz="2000" dirty="0" smtClean="0"/>
              <a:t>		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                  </a:t>
            </a:r>
            <a:r>
              <a:rPr lang="en-US" sz="2000" b="1" dirty="0" smtClean="0">
                <a:solidFill>
                  <a:srgbClr val="0000FF"/>
                </a:solidFill>
              </a:rPr>
              <a:t>[S</a:t>
            </a:r>
            <a:r>
              <a:rPr lang="en-US" sz="2000" b="1" dirty="0">
                <a:solidFill>
                  <a:srgbClr val="0000FF"/>
                </a:solidFill>
              </a:rPr>
              <a:t>. Lu, S. Park, E. </a:t>
            </a:r>
            <a:r>
              <a:rPr lang="en-US" sz="2000" b="1" dirty="0" err="1">
                <a:solidFill>
                  <a:srgbClr val="0000FF"/>
                </a:solidFill>
              </a:rPr>
              <a:t>Seo</a:t>
            </a:r>
            <a:r>
              <a:rPr lang="en-US" sz="2000" b="1" dirty="0">
                <a:solidFill>
                  <a:srgbClr val="0000FF"/>
                </a:solidFill>
              </a:rPr>
              <a:t>, Y. Zhou, SIGOPS 2008]</a:t>
            </a:r>
          </a:p>
          <a:p>
            <a:pPr marL="342900" lvl="1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GB" sz="100" dirty="0" smtClean="0"/>
          </a:p>
          <a:p>
            <a:pPr marL="342900" lvl="1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GB" sz="300" dirty="0" smtClean="0"/>
          </a:p>
          <a:p>
            <a:pPr marL="342900" lvl="1" indent="-3429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000" dirty="0" smtClean="0"/>
              <a:t>many </a:t>
            </a:r>
            <a:r>
              <a:rPr lang="en-GB" sz="2000" dirty="0"/>
              <a:t>concurrency errors manifest themselves already after only a few context switches </a:t>
            </a:r>
            <a:r>
              <a:rPr lang="en-GB" sz="2000" dirty="0" smtClean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[</a:t>
            </a:r>
            <a:r>
              <a:rPr lang="en-GB" sz="2000" b="1" dirty="0">
                <a:solidFill>
                  <a:srgbClr val="0000FF"/>
                </a:solidFill>
              </a:rPr>
              <a:t>S. </a:t>
            </a:r>
            <a:r>
              <a:rPr lang="en-GB" sz="2000" b="1" dirty="0" err="1" smtClean="0">
                <a:solidFill>
                  <a:srgbClr val="0000FF"/>
                </a:solidFill>
              </a:rPr>
              <a:t>Qadeer</a:t>
            </a:r>
            <a:r>
              <a:rPr lang="en-GB" sz="2000" b="1" dirty="0" smtClean="0">
                <a:solidFill>
                  <a:srgbClr val="0000FF"/>
                </a:solidFill>
              </a:rPr>
              <a:t>, D</a:t>
            </a:r>
            <a:r>
              <a:rPr lang="en-GB" sz="2000" b="1" dirty="0">
                <a:solidFill>
                  <a:srgbClr val="0000FF"/>
                </a:solidFill>
              </a:rPr>
              <a:t>. </a:t>
            </a:r>
            <a:r>
              <a:rPr lang="en-GB" sz="2000" b="1" dirty="0" smtClean="0">
                <a:solidFill>
                  <a:srgbClr val="0000FF"/>
                </a:solidFill>
              </a:rPr>
              <a:t>Wu, PLDI 2007]</a:t>
            </a:r>
            <a:endParaRPr lang="en-GB" sz="2000" b="1" dirty="0">
              <a:solidFill>
                <a:srgbClr val="0000FF"/>
              </a:solidFill>
            </a:endParaRPr>
          </a:p>
        </p:txBody>
      </p:sp>
      <p:sp>
        <p:nvSpPr>
          <p:cNvPr id="1481" name="Shape 1481"/>
          <p:cNvSpPr/>
          <p:nvPr/>
        </p:nvSpPr>
        <p:spPr>
          <a:xfrm>
            <a:off x="35496" y="2799661"/>
            <a:ext cx="8763000" cy="30056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20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sequentializations</a:t>
            </a:r>
            <a:r>
              <a:rPr lang="en-GB" sz="20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bounded context-switches</a:t>
            </a:r>
            <a:endParaRPr lang="en-GB" sz="20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2 context switches</a:t>
            </a:r>
            <a:r>
              <a:rPr lang="en-GB" sz="16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Qadeer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Wu – PLDI’04 ]</a:t>
            </a: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eager, bounded context-switch, finite # threads</a:t>
            </a:r>
            <a:r>
              <a:rPr lang="en-GB" sz="16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Lal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Reps – CAV’08 ]</a:t>
            </a: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lazy, finite # threads, parameterized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16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[La Torre,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Madhusudan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Parlato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CAV’09, CAV’10]</a:t>
            </a: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creation</a:t>
            </a:r>
            <a:r>
              <a:rPr lang="en-GB" sz="16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  <a:r>
              <a:rPr lang="en-GB" sz="1600" b="0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6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Bouajjani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Emmi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Parlato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SAS’11]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</a:t>
            </a:r>
            <a:r>
              <a:rPr lang="en-GB" sz="16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Emmi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Qadeer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Rakamaric</a:t>
            </a:r>
            <a:r>
              <a:rPr lang="en-GB" sz="16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POPL’11]</a:t>
            </a:r>
          </a:p>
          <a:p>
            <a:pPr marL="12001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Lazy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finite #threads</a:t>
            </a:r>
            <a:r>
              <a:rPr lang="en-GB" sz="18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228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Arial"/>
              <a:buNone/>
            </a:pPr>
            <a:r>
              <a:rPr lang="en-GB" sz="18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[</a:t>
            </a:r>
            <a:r>
              <a:rPr lang="en-GB" sz="18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Inverso</a:t>
            </a:r>
            <a:r>
              <a:rPr lang="en-GB" sz="18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8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Tomasco</a:t>
            </a:r>
            <a:r>
              <a:rPr lang="en-GB" sz="18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La Torre, Fisher, </a:t>
            </a:r>
            <a:r>
              <a:rPr lang="en-GB" sz="1800" b="1" i="0" u="none" strike="noStrike" cap="none" baseline="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Parlato</a:t>
            </a:r>
            <a:r>
              <a:rPr lang="en-GB" sz="1800" b="1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– CAV’14]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5" name="Shape 1661"/>
          <p:cNvSpPr txBox="1">
            <a:spLocks/>
          </p:cNvSpPr>
          <p:nvPr/>
        </p:nvSpPr>
        <p:spPr>
          <a:xfrm>
            <a:off x="179512" y="5661248"/>
            <a:ext cx="8856984" cy="1008112"/>
          </a:xfrm>
          <a:prstGeom prst="rect">
            <a:avLst/>
          </a:prstGeom>
          <a:solidFill>
            <a:schemeClr val="accent5"/>
          </a:solidFill>
          <a:ln w="9525" cap="flat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800100" marR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  <a:defRPr sz="26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−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ourier New" panose="02070309020205020404" pitchFamily="49" charset="0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0">
              <a:buNone/>
            </a:pPr>
            <a:r>
              <a:rPr lang="it-IT" sz="2200" dirty="0" err="1"/>
              <a:t>W</a:t>
            </a:r>
            <a:r>
              <a:rPr lang="it-IT" sz="2200" dirty="0" err="1" smtClean="0"/>
              <a:t>e</a:t>
            </a:r>
            <a:r>
              <a:rPr lang="it-IT" sz="2200" dirty="0" smtClean="0"/>
              <a:t> </a:t>
            </a:r>
            <a:r>
              <a:rPr lang="it-IT" sz="2200" dirty="0" err="1" smtClean="0"/>
              <a:t>also</a:t>
            </a:r>
            <a:r>
              <a:rPr lang="it-IT" sz="2200" dirty="0" smtClean="0"/>
              <a:t> combine :</a:t>
            </a:r>
          </a:p>
          <a:p>
            <a:pPr marL="342900" indent="0">
              <a:buNone/>
            </a:pPr>
            <a:r>
              <a:rPr lang="it-IT" sz="2200" dirty="0" smtClean="0"/>
              <a:t>            </a:t>
            </a:r>
            <a:r>
              <a:rPr lang="it-IT" sz="2200" dirty="0" err="1" smtClean="0"/>
              <a:t>bounded</a:t>
            </a:r>
            <a:r>
              <a:rPr lang="it-IT" sz="2200" dirty="0" smtClean="0"/>
              <a:t> </a:t>
            </a:r>
            <a:r>
              <a:rPr lang="it-IT" sz="2200" dirty="0" err="1" smtClean="0"/>
              <a:t>writes</a:t>
            </a:r>
            <a:r>
              <a:rPr lang="it-IT" sz="2200" dirty="0" smtClean="0"/>
              <a:t>     &amp;       </a:t>
            </a:r>
            <a:r>
              <a:rPr lang="it-IT" sz="2200" dirty="0" err="1" smtClean="0"/>
              <a:t>bounded</a:t>
            </a:r>
            <a:r>
              <a:rPr lang="it-IT" sz="2200" dirty="0" smtClean="0"/>
              <a:t> </a:t>
            </a:r>
            <a:r>
              <a:rPr lang="it-IT" sz="2200" dirty="0" err="1" smtClean="0"/>
              <a:t>context-switches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951120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presented</a:t>
            </a:r>
          </a:p>
          <a:p>
            <a:pPr lvl="1"/>
            <a:r>
              <a:rPr lang="en-US" dirty="0" smtClean="0"/>
              <a:t>  new bounded exploration of the computations of 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 concurrent programs </a:t>
            </a:r>
          </a:p>
          <a:p>
            <a:pPr lvl="1"/>
            <a:r>
              <a:rPr lang="en-US" dirty="0" smtClean="0"/>
              <a:t>  new </a:t>
            </a:r>
            <a:r>
              <a:rPr lang="en-US" dirty="0" err="1" smtClean="0"/>
              <a:t>sequentialization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bounded number of shared-memory write operations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not bounding the number of context switches</a:t>
            </a:r>
          </a:p>
          <a:p>
            <a:pPr lvl="1"/>
            <a:r>
              <a:rPr lang="en-US" dirty="0" smtClean="0"/>
              <a:t>  tool optimized for Bounded Model Checking </a:t>
            </a:r>
          </a:p>
          <a:p>
            <a:endParaRPr lang="en-US" dirty="0" smtClean="0"/>
          </a:p>
          <a:p>
            <a:r>
              <a:rPr lang="en-US" dirty="0" smtClean="0"/>
              <a:t>Mu-</a:t>
            </a:r>
            <a:r>
              <a:rPr lang="en-US" dirty="0" err="1" smtClean="0"/>
              <a:t>CSeq</a:t>
            </a:r>
            <a:r>
              <a:rPr lang="en-US" dirty="0" smtClean="0"/>
              <a:t> is competitive with state-of-the-art tools</a:t>
            </a:r>
          </a:p>
          <a:p>
            <a:pPr lvl="1"/>
            <a:r>
              <a:rPr lang="en-US" dirty="0" smtClean="0">
                <a:sym typeface="Courier New"/>
              </a:rPr>
              <a:t>  silver medal</a:t>
            </a:r>
            <a:r>
              <a:rPr lang="en-US" dirty="0" smtClean="0"/>
              <a:t> at SVCOMP’14 and '15 (concurrency)</a:t>
            </a:r>
          </a:p>
          <a:p>
            <a:pPr lvl="2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Conclusions</a:t>
            </a:r>
            <a:endParaRPr lang="en-GB" dirty="0">
              <a:sym typeface="Arial"/>
            </a:endParaRPr>
          </a:p>
        </p:txBody>
      </p:sp>
      <p:pic>
        <p:nvPicPr>
          <p:cNvPr id="29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30" y="5373216"/>
            <a:ext cx="2191326" cy="12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408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197297" y="1268760"/>
            <a:ext cx="8767191" cy="5400600"/>
          </a:xfrm>
        </p:spPr>
        <p:txBody>
          <a:bodyPr/>
          <a:lstStyle/>
          <a:p>
            <a:pPr lvl="1" indent="-4572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Weak Memory Models (WMM)</a:t>
            </a:r>
          </a:p>
          <a:p>
            <a:pPr lvl="1"/>
            <a:r>
              <a:rPr lang="en-US" sz="2800" dirty="0" smtClean="0"/>
              <a:t>  TSO</a:t>
            </a:r>
          </a:p>
          <a:p>
            <a:pPr lvl="1"/>
            <a:endParaRPr lang="en-US" sz="2800" dirty="0" smtClean="0"/>
          </a:p>
          <a:p>
            <a:pPr lvl="1" indent="-4572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Message Passing Interface (MPI)</a:t>
            </a:r>
          </a:p>
          <a:p>
            <a:pPr lvl="1"/>
            <a:r>
              <a:rPr lang="en-US" sz="2800" dirty="0" smtClean="0"/>
              <a:t>  Write → Send,  Read → Receive</a:t>
            </a:r>
          </a:p>
          <a:p>
            <a:pPr lvl="1"/>
            <a:endParaRPr lang="en-US" sz="2800" dirty="0" smtClean="0"/>
          </a:p>
          <a:p>
            <a:pPr lvl="1" indent="-4572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Bug detection combining </a:t>
            </a:r>
            <a:r>
              <a:rPr lang="en-US" sz="2800" dirty="0" err="1">
                <a:solidFill>
                  <a:schemeClr val="tx1"/>
                </a:solidFill>
              </a:rPr>
              <a:t>CSeq</a:t>
            </a:r>
            <a:r>
              <a:rPr lang="en-US" sz="2800" dirty="0">
                <a:solidFill>
                  <a:schemeClr val="tx1"/>
                </a:solidFill>
              </a:rPr>
              <a:t> with </a:t>
            </a:r>
          </a:p>
          <a:p>
            <a:pPr lvl="1"/>
            <a:r>
              <a:rPr lang="en-US" sz="2800" dirty="0" smtClean="0"/>
              <a:t>  abstract </a:t>
            </a:r>
            <a:r>
              <a:rPr lang="en-US" sz="2800" dirty="0"/>
              <a:t>interpretation</a:t>
            </a:r>
          </a:p>
          <a:p>
            <a:pPr lvl="1"/>
            <a:r>
              <a:rPr lang="en-US" sz="2800" dirty="0" smtClean="0"/>
              <a:t>  testing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Ongoing Work</a:t>
            </a:r>
            <a:endParaRPr lang="en-GB" dirty="0">
              <a:sym typeface="Arial"/>
            </a:endParaRPr>
          </a:p>
        </p:txBody>
      </p:sp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30" y="5369903"/>
            <a:ext cx="2191326" cy="129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3345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0">
              <a:buNone/>
            </a:pPr>
            <a:r>
              <a:rPr lang="en-US" sz="2400" b="1" dirty="0" smtClean="0">
                <a:sym typeface="Arial"/>
              </a:rPr>
              <a:t>Concurrent programs</a:t>
            </a:r>
          </a:p>
          <a:p>
            <a:r>
              <a:rPr lang="en-US" sz="2400" dirty="0" smtClean="0"/>
              <a:t>multiple independent threads</a:t>
            </a:r>
          </a:p>
          <a:p>
            <a:r>
              <a:rPr lang="en-US" sz="2400" dirty="0" smtClean="0"/>
              <a:t>communication via reads / writes</a:t>
            </a:r>
            <a:br>
              <a:rPr lang="en-US" sz="2400" dirty="0" smtClean="0"/>
            </a:br>
            <a:r>
              <a:rPr lang="en-US" sz="2400" dirty="0" smtClean="0"/>
              <a:t>from / to shared memory</a:t>
            </a:r>
          </a:p>
          <a:p>
            <a:r>
              <a:rPr lang="en-US" sz="2400" dirty="0" smtClean="0"/>
              <a:t>SC memory model</a:t>
            </a:r>
          </a:p>
          <a:p>
            <a:pPr marL="342900" indent="0">
              <a:buNone/>
            </a:pPr>
            <a:endParaRPr lang="en-US" sz="2400" dirty="0" smtClean="0"/>
          </a:p>
          <a:p>
            <a:pPr marL="342900" indent="0">
              <a:buNone/>
            </a:pPr>
            <a:r>
              <a:rPr lang="en-US" sz="2400" b="1" dirty="0" smtClean="0"/>
              <a:t>Reachability problems</a:t>
            </a:r>
          </a:p>
          <a:p>
            <a:r>
              <a:rPr lang="en-US" sz="2400" dirty="0" smtClean="0"/>
              <a:t>error label (cf. SV-COMP)</a:t>
            </a:r>
          </a:p>
          <a:p>
            <a:r>
              <a:rPr lang="en-US" sz="2400" dirty="0" smtClean="0"/>
              <a:t>assertion failure</a:t>
            </a:r>
          </a:p>
          <a:p>
            <a:r>
              <a:rPr lang="en-US" sz="2400" dirty="0" smtClean="0"/>
              <a:t>out-of-bound array, division-by-zero, ...</a:t>
            </a:r>
          </a:p>
          <a:p>
            <a:pPr marL="342900" indent="0">
              <a:buNone/>
            </a:pPr>
            <a:endParaRPr lang="en-US" sz="2400" dirty="0" smtClean="0"/>
          </a:p>
          <a:p>
            <a:pPr marL="342900" indent="0">
              <a:buNone/>
            </a:pPr>
            <a:r>
              <a:rPr lang="en-US" sz="2400" b="1" dirty="0" smtClean="0"/>
              <a:t>Bounded analysis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(bug hunting)</a:t>
            </a:r>
          </a:p>
          <a:p>
            <a:endParaRPr lang="en-US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Shared-memory concurrency verification</a:t>
            </a:r>
            <a:endParaRPr lang="en-GB" dirty="0"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5575811" y="1098206"/>
            <a:ext cx="3244662" cy="540969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</a:p>
        </p:txBody>
      </p:sp>
      <p:cxnSp>
        <p:nvCxnSpPr>
          <p:cNvPr id="86" name="Shape 86"/>
          <p:cNvCxnSpPr/>
          <p:nvPr/>
        </p:nvCxnSpPr>
        <p:spPr>
          <a:xfrm flipH="1" flipV="1">
            <a:off x="6798618" y="1628800"/>
            <a:ext cx="5630" cy="64881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grpSp>
        <p:nvGrpSpPr>
          <p:cNvPr id="2" name="Group 20"/>
          <p:cNvGrpSpPr/>
          <p:nvPr/>
        </p:nvGrpSpPr>
        <p:grpSpPr>
          <a:xfrm>
            <a:off x="5652120" y="2277616"/>
            <a:ext cx="620316" cy="1151384"/>
            <a:chOff x="5398009" y="2132856"/>
            <a:chExt cx="762000" cy="1295400"/>
          </a:xfrm>
        </p:grpSpPr>
        <p:sp>
          <p:nvSpPr>
            <p:cNvPr id="83" name="Shape 83"/>
            <p:cNvSpPr/>
            <p:nvPr/>
          </p:nvSpPr>
          <p:spPr>
            <a:xfrm>
              <a:off x="5398009" y="2132856"/>
              <a:ext cx="762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5452368" y="2618945"/>
              <a:ext cx="665887" cy="369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GB" sz="18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1800" b="0" i="0" u="none" strike="noStrike" cap="none" baseline="-25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</a:t>
              </a:r>
              <a:endParaRPr lang="en-GB" sz="18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Shape 94"/>
          <p:cNvSpPr/>
          <p:nvPr/>
        </p:nvSpPr>
        <p:spPr>
          <a:xfrm>
            <a:off x="5580112" y="3765452"/>
            <a:ext cx="3240360" cy="45563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876256" y="1717358"/>
            <a:ext cx="1224136" cy="41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Read(x)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Write(</a:t>
            </a:r>
            <a:r>
              <a:rPr lang="en-GB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x,val</a:t>
            </a:r>
            <a:r>
              <a:rPr lang="en-GB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6499720" y="2277616"/>
            <a:ext cx="620316" cy="1151384"/>
            <a:chOff x="5398009" y="2132856"/>
            <a:chExt cx="762000" cy="1295400"/>
          </a:xfrm>
        </p:grpSpPr>
        <p:sp>
          <p:nvSpPr>
            <p:cNvPr id="23" name="Shape 83"/>
            <p:cNvSpPr/>
            <p:nvPr/>
          </p:nvSpPr>
          <p:spPr>
            <a:xfrm>
              <a:off x="5398009" y="2132856"/>
              <a:ext cx="762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89"/>
            <p:cNvSpPr txBox="1"/>
            <p:nvPr/>
          </p:nvSpPr>
          <p:spPr>
            <a:xfrm>
              <a:off x="5452368" y="2618945"/>
              <a:ext cx="665887" cy="369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GB" sz="1800" b="0" i="0" u="none" strike="noStrike" cap="none" baseline="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1800" baseline="-25000" dirty="0" smtClean="0">
                  <a:solidFill>
                    <a:schemeClr val="dk1"/>
                  </a:solidFill>
                </a:rPr>
                <a:t>2</a:t>
              </a:r>
              <a:r>
                <a:rPr lang="en-GB" sz="1800" b="0" i="0" u="none" strike="noStrike" cap="none" baseline="-25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GB" sz="18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8172400" y="2276872"/>
            <a:ext cx="620316" cy="1151384"/>
            <a:chOff x="5398009" y="2132856"/>
            <a:chExt cx="762000" cy="1295400"/>
          </a:xfrm>
        </p:grpSpPr>
        <p:sp>
          <p:nvSpPr>
            <p:cNvPr id="26" name="Shape 83"/>
            <p:cNvSpPr/>
            <p:nvPr/>
          </p:nvSpPr>
          <p:spPr>
            <a:xfrm>
              <a:off x="5398009" y="2132856"/>
              <a:ext cx="762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89"/>
            <p:cNvSpPr txBox="1"/>
            <p:nvPr/>
          </p:nvSpPr>
          <p:spPr>
            <a:xfrm>
              <a:off x="5452368" y="2618945"/>
              <a:ext cx="665887" cy="36933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GB" sz="1800" b="0" i="0" u="none" strike="noStrike" cap="none" baseline="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1800" baseline="-25000" dirty="0" err="1" smtClean="0">
                  <a:solidFill>
                    <a:schemeClr val="dk1"/>
                  </a:solidFill>
                </a:rPr>
                <a:t>n</a:t>
              </a:r>
              <a:r>
                <a:rPr lang="en-GB" sz="1800" b="0" i="0" u="none" strike="noStrike" cap="none" baseline="-250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lang="en-GB" sz="18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343708" y="2433082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...</a:t>
            </a:r>
            <a:endParaRPr lang="en-GB" sz="4000" b="1" dirty="0"/>
          </a:p>
        </p:txBody>
      </p:sp>
      <p:cxnSp>
        <p:nvCxnSpPr>
          <p:cNvPr id="33" name="Shape 86"/>
          <p:cNvCxnSpPr/>
          <p:nvPr/>
        </p:nvCxnSpPr>
        <p:spPr>
          <a:xfrm flipH="1" flipV="1">
            <a:off x="5934522" y="1628800"/>
            <a:ext cx="5630" cy="64881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4" name="Shape 86"/>
          <p:cNvCxnSpPr/>
          <p:nvPr/>
        </p:nvCxnSpPr>
        <p:spPr>
          <a:xfrm flipH="1" flipV="1">
            <a:off x="8460432" y="1628800"/>
            <a:ext cx="5630" cy="648816"/>
          </a:xfrm>
          <a:prstGeom prst="straightConnector1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5" name="Right Brace 34"/>
          <p:cNvSpPr/>
          <p:nvPr/>
        </p:nvSpPr>
        <p:spPr>
          <a:xfrm rot="5400000">
            <a:off x="7092280" y="2132856"/>
            <a:ext cx="288032" cy="30243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24604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Memory Unwinding</a:t>
            </a:r>
          </a:p>
        </p:txBody>
      </p:sp>
    </p:spTree>
    <p:extLst>
      <p:ext uri="{BB962C8B-B14F-4D97-AF65-F5344CB8AC3E}">
        <p14:creationId xmlns:p14="http://schemas.microsoft.com/office/powerpoint/2010/main" val="96517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207487" y="1010283"/>
            <a:ext cx="8839199" cy="5714998"/>
          </a:xfrm>
        </p:spPr>
        <p:txBody>
          <a:bodyPr/>
          <a:lstStyle/>
          <a:p>
            <a:pPr indent="0">
              <a:buNone/>
            </a:pPr>
            <a:r>
              <a:rPr lang="it-IT" sz="2000" dirty="0" smtClean="0">
                <a:solidFill>
                  <a:schemeClr val="tx1"/>
                </a:solidFill>
              </a:rPr>
              <a:t>T1			T2		        T3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600" b="1" dirty="0" err="1" smtClean="0">
                <a:solidFill>
                  <a:schemeClr val="bg1"/>
                </a:solidFill>
              </a:rPr>
              <a:t>Interleaving</a:t>
            </a:r>
            <a:r>
              <a:rPr lang="it-IT" sz="2600" b="1" dirty="0" smtClean="0">
                <a:solidFill>
                  <a:schemeClr val="bg1"/>
                </a:solidFill>
              </a:rPr>
              <a:t> </a:t>
            </a:r>
            <a:r>
              <a:rPr lang="it-IT" sz="2600" b="1" dirty="0" err="1" smtClean="0">
                <a:solidFill>
                  <a:schemeClr val="bg1"/>
                </a:solidFill>
              </a:rPr>
              <a:t>semantics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619672" y="1124744"/>
            <a:ext cx="93610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4427984" y="1124744"/>
            <a:ext cx="93610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/>
          <p:cNvSpPr/>
          <p:nvPr/>
        </p:nvSpPr>
        <p:spPr>
          <a:xfrm>
            <a:off x="6804248" y="1124744"/>
            <a:ext cx="936104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1979712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4132549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2331368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13" name="Rettangolo 12"/>
          <p:cNvSpPr/>
          <p:nvPr/>
        </p:nvSpPr>
        <p:spPr>
          <a:xfrm>
            <a:off x="1611288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/>
          <p:cNvSpPr/>
          <p:nvPr/>
        </p:nvSpPr>
        <p:spPr>
          <a:xfrm>
            <a:off x="3059872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3782330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4848799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7380312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5580112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5208839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ry</a:t>
            </a:r>
            <a:endParaRPr lang="en-US" dirty="0"/>
          </a:p>
        </p:txBody>
      </p:sp>
      <p:sp>
        <p:nvSpPr>
          <p:cNvPr id="20" name="Rettangolo 19"/>
          <p:cNvSpPr/>
          <p:nvPr/>
        </p:nvSpPr>
        <p:spPr>
          <a:xfrm>
            <a:off x="2690616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21" name="Rettangolo 20"/>
          <p:cNvSpPr/>
          <p:nvPr/>
        </p:nvSpPr>
        <p:spPr>
          <a:xfrm>
            <a:off x="3419872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/>
          <p:cNvSpPr/>
          <p:nvPr/>
        </p:nvSpPr>
        <p:spPr>
          <a:xfrm>
            <a:off x="6289560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ry</a:t>
            </a:r>
            <a:endParaRPr lang="en-US" dirty="0"/>
          </a:p>
        </p:txBody>
      </p:sp>
      <p:sp>
        <p:nvSpPr>
          <p:cNvPr id="23" name="Rettangolo 22"/>
          <p:cNvSpPr/>
          <p:nvPr/>
        </p:nvSpPr>
        <p:spPr>
          <a:xfrm>
            <a:off x="5927166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25" name="Rettangolo 24"/>
          <p:cNvSpPr/>
          <p:nvPr/>
        </p:nvSpPr>
        <p:spPr>
          <a:xfrm>
            <a:off x="4500657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6660272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7020272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5569480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28" name="CasellaDiTesto 7"/>
          <p:cNvSpPr txBox="1"/>
          <p:nvPr/>
        </p:nvSpPr>
        <p:spPr>
          <a:xfrm>
            <a:off x="467544" y="203123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run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810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ttore 2 66"/>
          <p:cNvCxnSpPr/>
          <p:nvPr/>
        </p:nvCxnSpPr>
        <p:spPr>
          <a:xfrm>
            <a:off x="3203848" y="3933056"/>
            <a:ext cx="462083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3533853" y="3933056"/>
            <a:ext cx="462083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4253933" y="3933056"/>
            <a:ext cx="111903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35" idx="2"/>
          </p:cNvCxnSpPr>
          <p:nvPr/>
        </p:nvCxnSpPr>
        <p:spPr>
          <a:xfrm flipH="1">
            <a:off x="4776662" y="3880800"/>
            <a:ext cx="574701" cy="106036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40" idx="2"/>
          </p:cNvCxnSpPr>
          <p:nvPr/>
        </p:nvCxnSpPr>
        <p:spPr>
          <a:xfrm flipH="1">
            <a:off x="5171364" y="3880800"/>
            <a:ext cx="1248886" cy="106036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e 75"/>
          <p:cNvSpPr/>
          <p:nvPr/>
        </p:nvSpPr>
        <p:spPr>
          <a:xfrm>
            <a:off x="2843808" y="4653136"/>
            <a:ext cx="3024336" cy="129614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207487" y="1010283"/>
            <a:ext cx="8839199" cy="5714998"/>
          </a:xfrm>
        </p:spPr>
        <p:txBody>
          <a:bodyPr/>
          <a:lstStyle/>
          <a:p>
            <a:pPr indent="0">
              <a:buNone/>
            </a:pPr>
            <a:r>
              <a:rPr lang="it-IT" sz="2000" dirty="0" smtClean="0">
                <a:solidFill>
                  <a:schemeClr val="tx1"/>
                </a:solidFill>
              </a:rPr>
              <a:t>T1			T2		        T3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600" b="1" dirty="0" smtClean="0">
                <a:solidFill>
                  <a:schemeClr val="bg1"/>
                </a:solidFill>
              </a:rPr>
              <a:t>From interleavings to memory unwinding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619672" y="1124744"/>
            <a:ext cx="93610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4427984" y="1124744"/>
            <a:ext cx="93610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/>
          <p:cNvSpPr/>
          <p:nvPr/>
        </p:nvSpPr>
        <p:spPr>
          <a:xfrm>
            <a:off x="6804248" y="1124744"/>
            <a:ext cx="936104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1979712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/>
          <p:cNvSpPr/>
          <p:nvPr/>
        </p:nvSpPr>
        <p:spPr>
          <a:xfrm>
            <a:off x="4132549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2331368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13" name="Rettangolo 12"/>
          <p:cNvSpPr/>
          <p:nvPr/>
        </p:nvSpPr>
        <p:spPr>
          <a:xfrm>
            <a:off x="1611288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ttangolo 13"/>
          <p:cNvSpPr/>
          <p:nvPr/>
        </p:nvSpPr>
        <p:spPr>
          <a:xfrm>
            <a:off x="3059872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3782330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4848799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7380312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5580112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19" name="Rettangolo 18"/>
          <p:cNvSpPr/>
          <p:nvPr/>
        </p:nvSpPr>
        <p:spPr>
          <a:xfrm>
            <a:off x="5208839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ry</a:t>
            </a:r>
            <a:endParaRPr lang="en-US" dirty="0"/>
          </a:p>
        </p:txBody>
      </p:sp>
      <p:sp>
        <p:nvSpPr>
          <p:cNvPr id="20" name="Rettangolo 19"/>
          <p:cNvSpPr/>
          <p:nvPr/>
        </p:nvSpPr>
        <p:spPr>
          <a:xfrm>
            <a:off x="2690616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2031231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run</a:t>
            </a:r>
            <a:endParaRPr lang="en-US" sz="2400" dirty="0"/>
          </a:p>
        </p:txBody>
      </p:sp>
      <p:sp>
        <p:nvSpPr>
          <p:cNvPr id="21" name="Rettangolo 20"/>
          <p:cNvSpPr/>
          <p:nvPr/>
        </p:nvSpPr>
        <p:spPr>
          <a:xfrm>
            <a:off x="3419872" y="21312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21"/>
          <p:cNvSpPr/>
          <p:nvPr/>
        </p:nvSpPr>
        <p:spPr>
          <a:xfrm>
            <a:off x="6289560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ry</a:t>
            </a:r>
            <a:endParaRPr lang="en-US" dirty="0"/>
          </a:p>
        </p:txBody>
      </p:sp>
      <p:sp>
        <p:nvSpPr>
          <p:cNvPr id="23" name="Rettangolo 22"/>
          <p:cNvSpPr/>
          <p:nvPr/>
        </p:nvSpPr>
        <p:spPr>
          <a:xfrm>
            <a:off x="5927166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25" name="Rettangolo 24"/>
          <p:cNvSpPr/>
          <p:nvPr/>
        </p:nvSpPr>
        <p:spPr>
          <a:xfrm>
            <a:off x="4500657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/>
          <p:cNvSpPr/>
          <p:nvPr/>
        </p:nvSpPr>
        <p:spPr>
          <a:xfrm>
            <a:off x="6660232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7020272" y="21312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07504" y="3429000"/>
            <a:ext cx="232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accesses</a:t>
            </a:r>
            <a:r>
              <a:rPr lang="it-IT" sz="2400" dirty="0" smtClean="0"/>
              <a:t> to </a:t>
            </a:r>
          </a:p>
          <a:p>
            <a:r>
              <a:rPr lang="it-IT" sz="2400" dirty="0" err="1" smtClean="0"/>
              <a:t>shared</a:t>
            </a:r>
            <a:r>
              <a:rPr lang="it-IT" sz="2400" dirty="0" smtClean="0"/>
              <a:t> </a:t>
            </a:r>
            <a:r>
              <a:rPr lang="it-IT" sz="2400" dirty="0" err="1" smtClean="0"/>
              <a:t>memory</a:t>
            </a:r>
            <a:endParaRPr lang="en-US" sz="24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32903" y="5085184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writes</a:t>
            </a:r>
            <a:endParaRPr lang="en-US" sz="2400" dirty="0"/>
          </a:p>
        </p:txBody>
      </p:sp>
      <p:sp>
        <p:nvSpPr>
          <p:cNvPr id="30" name="Rettangolo 29"/>
          <p:cNvSpPr/>
          <p:nvPr/>
        </p:nvSpPr>
        <p:spPr>
          <a:xfrm>
            <a:off x="4430809" y="35928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31" name="Rettangolo 30"/>
          <p:cNvSpPr/>
          <p:nvPr/>
        </p:nvSpPr>
        <p:spPr>
          <a:xfrm>
            <a:off x="2987824" y="35928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32" name="Rettangolo 31"/>
          <p:cNvSpPr/>
          <p:nvPr/>
        </p:nvSpPr>
        <p:spPr>
          <a:xfrm>
            <a:off x="3698728" y="35928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33" name="Rettangolo 32"/>
          <p:cNvSpPr/>
          <p:nvPr/>
        </p:nvSpPr>
        <p:spPr>
          <a:xfrm>
            <a:off x="4080590" y="3592800"/>
            <a:ext cx="360000" cy="28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34" name="Rettangolo 33"/>
          <p:cNvSpPr/>
          <p:nvPr/>
        </p:nvSpPr>
        <p:spPr>
          <a:xfrm>
            <a:off x="6600290" y="35928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5171363" y="35928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36" name="Rettangolo 35"/>
          <p:cNvSpPr/>
          <p:nvPr/>
        </p:nvSpPr>
        <p:spPr>
          <a:xfrm>
            <a:off x="4800090" y="35928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ry</a:t>
            </a:r>
            <a:endParaRPr lang="en-US" dirty="0"/>
          </a:p>
        </p:txBody>
      </p:sp>
      <p:sp>
        <p:nvSpPr>
          <p:cNvPr id="37" name="Rettangolo 36"/>
          <p:cNvSpPr/>
          <p:nvPr/>
        </p:nvSpPr>
        <p:spPr>
          <a:xfrm>
            <a:off x="3347072" y="35928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38" name="Rettangolo 37"/>
          <p:cNvSpPr/>
          <p:nvPr/>
        </p:nvSpPr>
        <p:spPr>
          <a:xfrm>
            <a:off x="5880811" y="35928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ry</a:t>
            </a:r>
            <a:endParaRPr lang="en-US" dirty="0"/>
          </a:p>
        </p:txBody>
      </p:sp>
      <p:sp>
        <p:nvSpPr>
          <p:cNvPr id="39" name="Rettangolo 38"/>
          <p:cNvSpPr/>
          <p:nvPr/>
        </p:nvSpPr>
        <p:spPr>
          <a:xfrm>
            <a:off x="5518417" y="35928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/>
              <a:t>rx</a:t>
            </a:r>
            <a:endParaRPr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6240250" y="3592800"/>
            <a:ext cx="3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46" name="Rettangolo 45"/>
          <p:cNvSpPr/>
          <p:nvPr/>
        </p:nvSpPr>
        <p:spPr>
          <a:xfrm>
            <a:off x="5569480" y="2131200"/>
            <a:ext cx="360000" cy="28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2511388" y="2492896"/>
            <a:ext cx="62045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2843808" y="2492896"/>
            <a:ext cx="62045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3231468" y="2498802"/>
            <a:ext cx="62045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3951548" y="2492896"/>
            <a:ext cx="26041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4311588" y="2492896"/>
            <a:ext cx="26041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H="1">
            <a:off x="5004048" y="2492896"/>
            <a:ext cx="38766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H="1">
            <a:off x="5336466" y="2464956"/>
            <a:ext cx="38766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H="1">
            <a:off x="5696506" y="2481879"/>
            <a:ext cx="38766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H="1">
            <a:off x="6056546" y="2492896"/>
            <a:ext cx="387662" cy="100811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 flipH="1">
            <a:off x="6416586" y="2511379"/>
            <a:ext cx="692458" cy="98962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H="1">
            <a:off x="6776626" y="2492896"/>
            <a:ext cx="747702" cy="9801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9"/>
          <p:cNvSpPr txBox="1"/>
          <p:nvPr/>
        </p:nvSpPr>
        <p:spPr>
          <a:xfrm>
            <a:off x="195939" y="6135687"/>
            <a:ext cx="870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it-IT" sz="2400" dirty="0" smtClean="0"/>
              <a:t>Memory unwinding models thread interaction history by data</a:t>
            </a:r>
            <a:endParaRPr lang="en-US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868144" y="4809346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 smtClean="0"/>
              <a:t>MEMORY</a:t>
            </a:r>
          </a:p>
          <a:p>
            <a:pPr algn="ctr"/>
            <a:r>
              <a:rPr lang="it-IT" sz="2000" dirty="0" smtClean="0"/>
              <a:t>UNWINDING</a:t>
            </a:r>
            <a:endParaRPr lang="en-US" sz="2000" dirty="0"/>
          </a:p>
        </p:txBody>
      </p:sp>
      <p:sp>
        <p:nvSpPr>
          <p:cNvPr id="62" name="Rettangolo 61"/>
          <p:cNvSpPr/>
          <p:nvPr/>
        </p:nvSpPr>
        <p:spPr>
          <a:xfrm>
            <a:off x="3514706" y="5083604"/>
            <a:ext cx="360040" cy="28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63" name="Rettangolo 62"/>
          <p:cNvSpPr/>
          <p:nvPr/>
        </p:nvSpPr>
        <p:spPr>
          <a:xfrm>
            <a:off x="4232990" y="5084394"/>
            <a:ext cx="360040" cy="288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64" name="Rettangolo 63"/>
          <p:cNvSpPr/>
          <p:nvPr/>
        </p:nvSpPr>
        <p:spPr>
          <a:xfrm>
            <a:off x="4596642" y="5084394"/>
            <a:ext cx="360040" cy="288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65" name="Rettangolo 64"/>
          <p:cNvSpPr/>
          <p:nvPr/>
        </p:nvSpPr>
        <p:spPr>
          <a:xfrm>
            <a:off x="3873954" y="5083604"/>
            <a:ext cx="360040" cy="288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66" name="Rettangolo 65"/>
          <p:cNvSpPr/>
          <p:nvPr/>
        </p:nvSpPr>
        <p:spPr>
          <a:xfrm>
            <a:off x="4949434" y="5084394"/>
            <a:ext cx="360040" cy="28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68" name="Rettangolo 67"/>
          <p:cNvSpPr/>
          <p:nvPr/>
        </p:nvSpPr>
        <p:spPr>
          <a:xfrm>
            <a:off x="3491880" y="5085184"/>
            <a:ext cx="360040" cy="28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71" name="Rettangolo 70"/>
          <p:cNvSpPr/>
          <p:nvPr/>
        </p:nvSpPr>
        <p:spPr>
          <a:xfrm>
            <a:off x="4210164" y="5085974"/>
            <a:ext cx="360040" cy="288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73" name="Rettangolo 72"/>
          <p:cNvSpPr/>
          <p:nvPr/>
        </p:nvSpPr>
        <p:spPr>
          <a:xfrm>
            <a:off x="4573816" y="5085974"/>
            <a:ext cx="360040" cy="288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wx</a:t>
            </a:r>
            <a:endParaRPr lang="en-US" dirty="0"/>
          </a:p>
        </p:txBody>
      </p:sp>
      <p:sp>
        <p:nvSpPr>
          <p:cNvPr id="75" name="Rettangolo 74"/>
          <p:cNvSpPr/>
          <p:nvPr/>
        </p:nvSpPr>
        <p:spPr>
          <a:xfrm>
            <a:off x="3851128" y="5085184"/>
            <a:ext cx="360040" cy="28882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  <p:sp>
        <p:nvSpPr>
          <p:cNvPr id="77" name="Rettangolo 76"/>
          <p:cNvSpPr/>
          <p:nvPr/>
        </p:nvSpPr>
        <p:spPr>
          <a:xfrm>
            <a:off x="4926608" y="5085974"/>
            <a:ext cx="360040" cy="2888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it-IT" sz="1600" dirty="0" err="1" smtClean="0"/>
              <a:t>wy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12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9" grpId="0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1" grpId="0" animBg="1"/>
      <p:bldP spid="73" grpId="0" animBg="1"/>
      <p:bldP spid="75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Memory </a:t>
            </a:r>
            <a:r>
              <a:rPr lang="en-GB" dirty="0" err="1" smtClean="0"/>
              <a:t>unwindings</a:t>
            </a:r>
            <a:r>
              <a:rPr lang="en-GB" dirty="0" smtClean="0"/>
              <a:t> as thread interfaces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31640" y="2276872"/>
            <a:ext cx="1296144" cy="2736304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tx1"/>
                </a:solidFill>
              </a:rPr>
              <a:t>T1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e 2"/>
          <p:cNvSpPr/>
          <p:nvPr/>
        </p:nvSpPr>
        <p:spPr>
          <a:xfrm>
            <a:off x="3995936" y="2060848"/>
            <a:ext cx="1080120" cy="3384376"/>
          </a:xfrm>
          <a:prstGeom prst="ellipse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algn="ctr"/>
            <a:r>
              <a:rPr lang="it-IT" sz="1600" dirty="0" smtClean="0"/>
              <a:t>MEMORY UNWINDING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6444208" y="2276872"/>
            <a:ext cx="1296144" cy="2736304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>
                <a:solidFill>
                  <a:schemeClr val="tx1"/>
                </a:solidFill>
              </a:rPr>
              <a:t>T2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e 3"/>
          <p:cNvSpPr/>
          <p:nvPr/>
        </p:nvSpPr>
        <p:spPr>
          <a:xfrm>
            <a:off x="296416" y="1556792"/>
            <a:ext cx="5427712" cy="439248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3392760" y="1556792"/>
            <a:ext cx="5427712" cy="439248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2 6"/>
          <p:cNvCxnSpPr/>
          <p:nvPr/>
        </p:nvCxnSpPr>
        <p:spPr>
          <a:xfrm>
            <a:off x="2771800" y="2996952"/>
            <a:ext cx="110723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2755705" y="3501008"/>
            <a:ext cx="110723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2771800" y="4085456"/>
            <a:ext cx="110723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48448" y="6135687"/>
            <a:ext cx="900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/>
              <a:t>Assume-guarantee reasoning style decomposition of verification </a:t>
            </a:r>
            <a:endParaRPr lang="en-US" sz="2400" dirty="0"/>
          </a:p>
        </p:txBody>
      </p:sp>
      <p:cxnSp>
        <p:nvCxnSpPr>
          <p:cNvPr id="14" name="Connettore 2 13"/>
          <p:cNvCxnSpPr/>
          <p:nvPr/>
        </p:nvCxnSpPr>
        <p:spPr>
          <a:xfrm>
            <a:off x="5192960" y="2996952"/>
            <a:ext cx="110723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5176865" y="3501008"/>
            <a:ext cx="110723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192960" y="4085456"/>
            <a:ext cx="110723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755576" y="1340768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TASK 1</a:t>
            </a:r>
            <a:endParaRPr lang="en-US" sz="2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072165" y="131115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TASK 2</a:t>
            </a:r>
            <a:endParaRPr lang="en-US" sz="2400" dirty="0"/>
          </a:p>
        </p:txBody>
      </p:sp>
      <p:sp>
        <p:nvSpPr>
          <p:cNvPr id="8" name="Rettangolo 7"/>
          <p:cNvSpPr/>
          <p:nvPr/>
        </p:nvSpPr>
        <p:spPr>
          <a:xfrm>
            <a:off x="1707986" y="3329530"/>
            <a:ext cx="60465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it-IT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T1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9869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4" grpId="0" animBg="1"/>
      <p:bldP spid="9" grpId="0" animBg="1"/>
      <p:bldP spid="10" grpId="0"/>
      <p:bldP spid="5" grpId="0"/>
      <p:bldP spid="1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dirty="0" smtClean="0"/>
              <a:t>Assume-</a:t>
            </a:r>
            <a:r>
              <a:rPr lang="it-IT" dirty="0" err="1" smtClean="0"/>
              <a:t>guarantee</a:t>
            </a:r>
            <a:r>
              <a:rPr lang="it-IT" dirty="0" smtClean="0"/>
              <a:t> </a:t>
            </a:r>
            <a:r>
              <a:rPr lang="it-IT" dirty="0" err="1" smtClean="0"/>
              <a:t>reasoning</a:t>
            </a:r>
            <a:r>
              <a:rPr lang="it-IT" dirty="0" smtClean="0"/>
              <a:t>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011909" y="1421693"/>
            <a:ext cx="584437" cy="1249443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T1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Ovale 2"/>
          <p:cNvSpPr/>
          <p:nvPr/>
        </p:nvSpPr>
        <p:spPr>
          <a:xfrm>
            <a:off x="4213253" y="1323052"/>
            <a:ext cx="487031" cy="1545364"/>
          </a:xfrm>
          <a:prstGeom prst="ellipse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algn="ctr"/>
            <a:r>
              <a:rPr lang="it-IT" sz="700" dirty="0" smtClean="0"/>
              <a:t>MEMORY UNWINDING</a:t>
            </a:r>
            <a:endParaRPr lang="en-US" sz="700" dirty="0"/>
          </a:p>
        </p:txBody>
      </p:sp>
      <p:sp>
        <p:nvSpPr>
          <p:cNvPr id="6" name="Rettangolo 5"/>
          <p:cNvSpPr/>
          <p:nvPr/>
        </p:nvSpPr>
        <p:spPr>
          <a:xfrm>
            <a:off x="5317190" y="1421693"/>
            <a:ext cx="584437" cy="1249443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T2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Ovale 8"/>
          <p:cNvSpPr/>
          <p:nvPr/>
        </p:nvSpPr>
        <p:spPr>
          <a:xfrm>
            <a:off x="4186961" y="836712"/>
            <a:ext cx="1943324" cy="24625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2 6"/>
          <p:cNvCxnSpPr/>
          <p:nvPr/>
        </p:nvCxnSpPr>
        <p:spPr>
          <a:xfrm>
            <a:off x="3661284" y="1750494"/>
            <a:ext cx="4992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3654027" y="1980654"/>
            <a:ext cx="4992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661284" y="2247523"/>
            <a:ext cx="4992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752996" y="1750494"/>
            <a:ext cx="4992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4745739" y="1980654"/>
            <a:ext cx="4992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752996" y="2247523"/>
            <a:ext cx="49925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1953821" y="136225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TASK 1</a:t>
            </a:r>
            <a:endParaRPr lang="en-US" sz="16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986269" y="126876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TASK 2</a:t>
            </a:r>
            <a:endParaRPr lang="en-US" sz="1600" dirty="0"/>
          </a:p>
        </p:txBody>
      </p:sp>
      <p:sp>
        <p:nvSpPr>
          <p:cNvPr id="26" name="Ovale 25"/>
          <p:cNvSpPr/>
          <p:nvPr/>
        </p:nvSpPr>
        <p:spPr>
          <a:xfrm>
            <a:off x="2745909" y="836712"/>
            <a:ext cx="1943324" cy="246259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hape 82"/>
          <p:cNvSpPr txBox="1">
            <a:spLocks/>
          </p:cNvSpPr>
          <p:nvPr/>
        </p:nvSpPr>
        <p:spPr>
          <a:xfrm>
            <a:off x="4788024" y="4293096"/>
            <a:ext cx="3384376" cy="1944216"/>
          </a:xfrm>
          <a:prstGeom prst="rect">
            <a:avLst/>
          </a:prstGeom>
          <a:noFill/>
          <a:ln w="9525" cap="flat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Thread   T2</a:t>
            </a:r>
          </a:p>
          <a:p>
            <a:pPr indent="-3429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assumes</a:t>
            </a:r>
            <a:r>
              <a:rPr lang="en-US" sz="2000" dirty="0" smtClean="0">
                <a:solidFill>
                  <a:schemeClr val="dk1"/>
                </a:solidFill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   MU writes of other threads</a:t>
            </a:r>
          </a:p>
          <a:p>
            <a:pPr indent="-3429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guarantees</a:t>
            </a:r>
            <a:r>
              <a:rPr lang="en-US" sz="2000" dirty="0" smtClean="0">
                <a:solidFill>
                  <a:schemeClr val="dk1"/>
                </a:solidFill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   its own MU writes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65" name="CasellaDiTesto 64"/>
          <p:cNvSpPr txBox="1"/>
          <p:nvPr/>
        </p:nvSpPr>
        <p:spPr>
          <a:xfrm>
            <a:off x="4235600" y="4860449"/>
            <a:ext cx="44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ym typeface="Symbol" panose="05050102010706020507" pitchFamily="18" charset="2"/>
              </a:rPr>
              <a:t>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389298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Task 1: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3892986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Task 2:</a:t>
            </a:r>
            <a:endParaRPr lang="en-GB" sz="2000" dirty="0"/>
          </a:p>
        </p:txBody>
      </p:sp>
      <p:sp>
        <p:nvSpPr>
          <p:cNvPr id="24" name="Shape 82"/>
          <p:cNvSpPr txBox="1">
            <a:spLocks/>
          </p:cNvSpPr>
          <p:nvPr/>
        </p:nvSpPr>
        <p:spPr>
          <a:xfrm>
            <a:off x="755576" y="4293096"/>
            <a:ext cx="3384376" cy="1944216"/>
          </a:xfrm>
          <a:prstGeom prst="rect">
            <a:avLst/>
          </a:prstGeom>
          <a:noFill/>
          <a:ln w="9525" cap="flat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Thread   T1</a:t>
            </a:r>
          </a:p>
          <a:p>
            <a:pPr indent="-3429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assumes</a:t>
            </a:r>
            <a:r>
              <a:rPr lang="en-US" sz="2000" dirty="0" smtClean="0">
                <a:solidFill>
                  <a:schemeClr val="dk1"/>
                </a:solidFill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   MU writes of other threads</a:t>
            </a:r>
          </a:p>
          <a:p>
            <a:pPr indent="-34290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guarantees</a:t>
            </a:r>
            <a:r>
              <a:rPr lang="en-US" sz="2000" dirty="0" smtClean="0">
                <a:solidFill>
                  <a:schemeClr val="dk1"/>
                </a:solidFill>
              </a:rPr>
              <a:t>: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   its own MU writes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959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smtClean="0">
              <a:sym typeface="Arial"/>
            </a:endParaRPr>
          </a:p>
          <a:p>
            <a:pPr lvl="0"/>
            <a:endParaRPr lang="en-US" dirty="0"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mtClean="0"/>
              <a:t>Verification using MU </a:t>
            </a:r>
            <a:endParaRPr lang="en-GB" dirty="0">
              <a:sym typeface="Arial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83568" y="2132856"/>
            <a:ext cx="1224136" cy="273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y=1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a=x+5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.....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x=1</a:t>
            </a: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  ….</a:t>
            </a:r>
          </a:p>
          <a:p>
            <a:pPr lvl="0">
              <a:buClr>
                <a:srgbClr val="000000"/>
              </a:buClr>
              <a:buSzPct val="25000"/>
            </a:pPr>
            <a:r>
              <a:rPr lang="en-GB" sz="180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GB" sz="1800" dirty="0" smtClean="0">
                <a:solidFill>
                  <a:srgbClr val="000000"/>
                </a:solidFill>
                <a:ea typeface="Arial"/>
                <a:cs typeface="Arial"/>
              </a:rPr>
              <a:t> </a:t>
            </a:r>
          </a:p>
          <a:p>
            <a:pPr lvl="0">
              <a:buClr>
                <a:srgbClr val="000000"/>
              </a:buClr>
              <a:buSzPct val="25000"/>
            </a:pPr>
            <a:endParaRPr lang="en-GB" sz="1800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555776" y="2060848"/>
            <a:ext cx="1080120" cy="28803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3779912" y="1560747"/>
            <a:ext cx="5412123" cy="405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it-IT" sz="2400" dirty="0" smtClean="0">
                <a:ea typeface="+mn-ea"/>
              </a:rPr>
              <a:t>for </a:t>
            </a:r>
            <a:r>
              <a:rPr lang="it-IT" sz="2400" dirty="0" err="1" smtClean="0">
                <a:ea typeface="+mn-ea"/>
              </a:rPr>
              <a:t>each</a:t>
            </a:r>
            <a:r>
              <a:rPr lang="it-IT" sz="2400" dirty="0" smtClean="0">
                <a:ea typeface="+mn-ea"/>
              </a:rPr>
              <a:t> </a:t>
            </a:r>
            <a:r>
              <a:rPr lang="it-IT" sz="2400" dirty="0" err="1" smtClean="0">
                <a:ea typeface="+mn-ea"/>
              </a:rPr>
              <a:t>write</a:t>
            </a:r>
            <a:r>
              <a:rPr lang="it-IT" sz="2400" dirty="0" smtClean="0">
                <a:ea typeface="+mn-ea"/>
              </a:rPr>
              <a:t> </a:t>
            </a:r>
            <a:r>
              <a:rPr lang="it-IT" sz="2400" dirty="0" err="1" smtClean="0">
                <a:ea typeface="+mn-ea"/>
              </a:rPr>
              <a:t>check</a:t>
            </a:r>
            <a:r>
              <a:rPr lang="it-IT" sz="2400" dirty="0" smtClean="0">
                <a:ea typeface="+mn-ea"/>
              </a:rPr>
              <a:t>:</a:t>
            </a:r>
          </a:p>
          <a:p>
            <a:pPr lvl="4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it-IT" sz="2400" dirty="0">
                <a:ea typeface="+mn-ea"/>
              </a:rPr>
              <a:t> </a:t>
            </a:r>
            <a:r>
              <a:rPr lang="it-IT" sz="2400" dirty="0" smtClean="0">
                <a:ea typeface="+mn-ea"/>
              </a:rPr>
              <a:t>  - right thread id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it-IT" sz="2400" dirty="0">
                <a:ea typeface="+mn-ea"/>
              </a:rPr>
              <a:t> </a:t>
            </a:r>
            <a:r>
              <a:rPr lang="it-IT" sz="2400" dirty="0" smtClean="0">
                <a:ea typeface="+mn-ea"/>
              </a:rPr>
              <a:t>  - right variable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it-IT" sz="2400" dirty="0" smtClean="0">
                <a:ea typeface="+mn-ea"/>
              </a:rPr>
              <a:t>   - right value</a:t>
            </a:r>
          </a:p>
          <a:p>
            <a:pPr marL="285750" indent="-285750" eaLnBrk="0" fontAlgn="base" hangingPunct="0">
              <a:spcBef>
                <a:spcPts val="1800"/>
              </a:spcBef>
              <a:spcAft>
                <a:spcPct val="0"/>
              </a:spcAft>
              <a:buFontTx/>
              <a:buChar char="•"/>
            </a:pPr>
            <a:r>
              <a:rPr lang="it-IT" sz="2400" dirty="0" smtClean="0">
                <a:ea typeface="+mn-ea"/>
              </a:rPr>
              <a:t>ensure all writes are matched</a:t>
            </a:r>
            <a:endParaRPr lang="it-IT" sz="2400" dirty="0">
              <a:ea typeface="+mn-ea"/>
            </a:endParaRPr>
          </a:p>
          <a:p>
            <a:pPr marL="285750" lvl="1" indent="-285750" eaLnBrk="0" fontAlgn="base" hangingPunct="0">
              <a:spcBef>
                <a:spcPts val="1800"/>
              </a:spcBef>
              <a:spcAft>
                <a:spcPct val="0"/>
              </a:spcAft>
              <a:buFontTx/>
              <a:buChar char="•"/>
            </a:pPr>
            <a:r>
              <a:rPr lang="it-IT" sz="2400" dirty="0" smtClean="0">
                <a:ea typeface="+mn-ea"/>
              </a:rPr>
              <a:t>for each read: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it-IT" sz="2400" dirty="0" smtClean="0">
                <a:ea typeface="+mn-ea"/>
              </a:rPr>
              <a:t>   - pick value from write in right range</a:t>
            </a:r>
          </a:p>
          <a:p>
            <a:pPr lvl="2"/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Shape 170"/>
          <p:cNvSpPr/>
          <p:nvPr/>
        </p:nvSpPr>
        <p:spPr>
          <a:xfrm>
            <a:off x="2846598" y="2636912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2843808" y="2865636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2843808" y="3100710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y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2846598" y="4040626"/>
            <a:ext cx="573274" cy="235578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2843808" y="3568320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 smtClean="0"/>
              <a:t>x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2843808" y="3803898"/>
            <a:ext cx="573274" cy="23557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2843808" y="3335784"/>
            <a:ext cx="573274" cy="235578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800" dirty="0"/>
              <a:t>z</a:t>
            </a: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 lang="en-GB" sz="16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Connettore 2 5"/>
          <p:cNvCxnSpPr/>
          <p:nvPr/>
        </p:nvCxnSpPr>
        <p:spPr>
          <a:xfrm>
            <a:off x="1475656" y="2564904"/>
            <a:ext cx="1296144" cy="648072"/>
          </a:xfrm>
          <a:prstGeom prst="straightConnector1">
            <a:avLst/>
          </a:prstGeom>
          <a:ln w="3810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475656" y="3719570"/>
            <a:ext cx="1296144" cy="429510"/>
          </a:xfrm>
          <a:prstGeom prst="straightConnector1">
            <a:avLst/>
          </a:prstGeom>
          <a:ln w="3810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1691680" y="3210438"/>
            <a:ext cx="1044116" cy="506594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 flipV="1">
            <a:off x="1691680" y="2780928"/>
            <a:ext cx="1008112" cy="300731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9"/>
          <p:cNvSpPr txBox="1"/>
          <p:nvPr/>
        </p:nvSpPr>
        <p:spPr>
          <a:xfrm>
            <a:off x="125639" y="1052736"/>
            <a:ext cx="7686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/>
              <a:t>Checking assume-guarantee condition for each thread: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2843808" y="2636912"/>
            <a:ext cx="576064" cy="144016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144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2283</Words>
  <Application>Microsoft Macintosh PowerPoint</Application>
  <PresentationFormat>On-screen Show (4:3)</PresentationFormat>
  <Paragraphs>656</Paragraphs>
  <Slides>28</Slides>
  <Notes>24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Shared-memory concurrency</vt:lpstr>
      <vt:lpstr>Shared-memory concurrency verification</vt:lpstr>
      <vt:lpstr>PowerPoint Presentation</vt:lpstr>
      <vt:lpstr>Interleaving semantics</vt:lpstr>
      <vt:lpstr>From interleavings to memory unwinding</vt:lpstr>
      <vt:lpstr>Memory unwindings as thread interfaces</vt:lpstr>
      <vt:lpstr>Assume-guarantee reasoning </vt:lpstr>
      <vt:lpstr>Verification using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PowerPoint Presentation</vt:lpstr>
      <vt:lpstr>Our apporach: sequentialization by MU</vt:lpstr>
      <vt:lpstr>Main Sequential Program</vt:lpstr>
      <vt:lpstr>PowerPoint Presentation</vt:lpstr>
      <vt:lpstr>MU-CSeq</vt:lpstr>
      <vt:lpstr>Evaluation: bug-hunting SVCOMP’15, Concurrency (UNSAFE instances)</vt:lpstr>
      <vt:lpstr>MU compact representations</vt:lpstr>
      <vt:lpstr>PowerPoint Presentation</vt:lpstr>
      <vt:lpstr>Bounded analysis for shared-memory concurrency</vt:lpstr>
      <vt:lpstr>Conclusions</vt:lpstr>
      <vt:lpstr>Ongoing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Gennaro Parlato</cp:lastModifiedBy>
  <cp:revision>161</cp:revision>
  <cp:lastPrinted>2015-04-13T10:12:30Z</cp:lastPrinted>
  <dcterms:modified xsi:type="dcterms:W3CDTF">2015-04-18T14:31:41Z</dcterms:modified>
</cp:coreProperties>
</file>