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3" r:id="rId1"/>
  </p:sldMasterIdLst>
  <p:notesMasterIdLst>
    <p:notesMasterId r:id="rId43"/>
  </p:notesMasterIdLst>
  <p:sldIdLst>
    <p:sldId id="381" r:id="rId2"/>
    <p:sldId id="370" r:id="rId3"/>
    <p:sldId id="503" r:id="rId4"/>
    <p:sldId id="386" r:id="rId5"/>
    <p:sldId id="500" r:id="rId6"/>
    <p:sldId id="496" r:id="rId7"/>
    <p:sldId id="388" r:id="rId8"/>
    <p:sldId id="504" r:id="rId9"/>
    <p:sldId id="369" r:id="rId10"/>
    <p:sldId id="497" r:id="rId11"/>
    <p:sldId id="498" r:id="rId12"/>
    <p:sldId id="343" r:id="rId13"/>
    <p:sldId id="341" r:id="rId14"/>
    <p:sldId id="391" r:id="rId15"/>
    <p:sldId id="342" r:id="rId16"/>
    <p:sldId id="450" r:id="rId17"/>
    <p:sldId id="505" r:id="rId18"/>
    <p:sldId id="345" r:id="rId19"/>
    <p:sldId id="346" r:id="rId20"/>
    <p:sldId id="395" r:id="rId21"/>
    <p:sldId id="396" r:id="rId22"/>
    <p:sldId id="347" r:id="rId23"/>
    <p:sldId id="397" r:id="rId24"/>
    <p:sldId id="348" r:id="rId25"/>
    <p:sldId id="449" r:id="rId26"/>
    <p:sldId id="448" r:id="rId27"/>
    <p:sldId id="401" r:id="rId28"/>
    <p:sldId id="491" r:id="rId29"/>
    <p:sldId id="492" r:id="rId30"/>
    <p:sldId id="451" r:id="rId31"/>
    <p:sldId id="452" r:id="rId32"/>
    <p:sldId id="453" r:id="rId33"/>
    <p:sldId id="455" r:id="rId34"/>
    <p:sldId id="454" r:id="rId35"/>
    <p:sldId id="456" r:id="rId36"/>
    <p:sldId id="494" r:id="rId37"/>
    <p:sldId id="495" r:id="rId38"/>
    <p:sldId id="457" r:id="rId39"/>
    <p:sldId id="438" r:id="rId40"/>
    <p:sldId id="317" r:id="rId41"/>
    <p:sldId id="364" r:id="rId42"/>
  </p:sldIdLst>
  <p:sldSz cx="9144000" cy="6858000" type="screen4x3"/>
  <p:notesSz cx="6858000" cy="9144000"/>
  <p:embeddedFontLst>
    <p:embeddedFont>
      <p:font typeface="Calibri" pitchFamily="34" charset="0"/>
      <p:regular r:id="rId44"/>
      <p:bold r:id="rId45"/>
      <p:italic r:id="rId46"/>
      <p:boldItalic r:id="rId47"/>
    </p:embeddedFont>
    <p:embeddedFont>
      <p:font typeface="Comic Sans MS" pitchFamily="66" charset="0"/>
      <p:regular r:id="rId48"/>
      <p:bold r:id="rId49"/>
    </p:embeddedFont>
    <p:embeddedFont>
      <p:font typeface="cmtcsc10"/>
      <p:regular r:id="rId50"/>
    </p:embeddedFont>
    <p:embeddedFont>
      <p:font typeface="cmsy10"/>
      <p:regular r:id="rId51"/>
    </p:embeddedFont>
    <p:embeddedFont>
      <p:font typeface="Microsoft Sans Serif" pitchFamily="34" charset="0"/>
      <p:regular r:id="rId52"/>
    </p:embeddedFont>
  </p:embeddedFontLst>
  <p:custDataLst>
    <p:tags r:id="rId5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 Snir" initials="MS" lastIdx="9" clrIdx="0"/>
  <p:cmAuthor id="1" name="Madhusudan Parthasarathy" initials="MP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E12E"/>
    <a:srgbClr val="36E12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15" autoAdjust="0"/>
    <p:restoredTop sz="86181" autoAdjust="0"/>
  </p:normalViewPr>
  <p:slideViewPr>
    <p:cSldViewPr>
      <p:cViewPr>
        <p:scale>
          <a:sx n="50" d="100"/>
          <a:sy n="50" d="100"/>
        </p:scale>
        <p:origin x="-85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44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tags" Target="tags/tag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0E9C6-5B7C-4931-BE15-7AC30154AD80}" type="datetimeFigureOut">
              <a:rPr lang="en-US" smtClean="0"/>
              <a:pPr/>
              <a:t>11/21/2009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5A655-DBBA-479B-9133-51C3A162CA47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ronis%C5%82aw_Knaster" TargetMode="External"/><Relationship Id="rId7" Type="http://schemas.openxmlformats.org/officeDocument/2006/relationships/hyperlink" Target="http://en.wikipedia.org/wiki/Fixed_point_(mathematics)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Set_(mathematics)" TargetMode="External"/><Relationship Id="rId5" Type="http://schemas.openxmlformats.org/officeDocument/2006/relationships/hyperlink" Target="http://en.wikipedia.org/wiki/Complete_lattice" TargetMode="External"/><Relationship Id="rId4" Type="http://schemas.openxmlformats.org/officeDocument/2006/relationships/hyperlink" Target="http://en.wikipedia.org/wiki/Alfred_Tarski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5A655-DBBA-479B-9133-51C3A162CA4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handling</a:t>
            </a:r>
            <a:r>
              <a:rPr lang="it-IT" dirty="0" smtClean="0"/>
              <a:t> </a:t>
            </a:r>
            <a:r>
              <a:rPr lang="it-IT" dirty="0" err="1" smtClean="0"/>
              <a:t>release</a:t>
            </a:r>
            <a:r>
              <a:rPr lang="it-IT" dirty="0" smtClean="0"/>
              <a:t>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temporary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terms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many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heuristics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5A655-DBBA-479B-9133-51C3A162CA4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5A655-DBBA-479B-9133-51C3A162CA4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 complete lattice (reticolo)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a set </a:t>
            </a:r>
            <a:r>
              <a:rPr lang="it-IT" baseline="0" dirty="0" err="1" smtClean="0"/>
              <a:t>such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that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each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its</a:t>
            </a:r>
            <a:r>
              <a:rPr lang="it-IT" baseline="0" dirty="0" smtClean="0"/>
              <a:t> subset </a:t>
            </a:r>
            <a:r>
              <a:rPr lang="it-IT" baseline="0" dirty="0" err="1" smtClean="0"/>
              <a:t>has</a:t>
            </a:r>
            <a:r>
              <a:rPr lang="it-IT" baseline="0" dirty="0" smtClean="0"/>
              <a:t> a </a:t>
            </a:r>
            <a:r>
              <a:rPr lang="it-IT" baseline="0" dirty="0" err="1" smtClean="0"/>
              <a:t>supremum</a:t>
            </a:r>
            <a:r>
              <a:rPr lang="it-IT" baseline="0" dirty="0" smtClean="0"/>
              <a:t> (estremo superiore) and </a:t>
            </a:r>
            <a:r>
              <a:rPr lang="it-IT" baseline="0" dirty="0" err="1" smtClean="0"/>
              <a:t>an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infimum</a:t>
            </a:r>
            <a:r>
              <a:rPr lang="it-IT" baseline="0" dirty="0" smtClean="0"/>
              <a:t> (estremo inferiore)</a:t>
            </a:r>
          </a:p>
          <a:p>
            <a:r>
              <a:rPr lang="it-IT" baseline="0" dirty="0" smtClean="0"/>
              <a:t>A lattice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a set </a:t>
            </a:r>
            <a:r>
              <a:rPr lang="it-IT" baseline="0" dirty="0" err="1" smtClean="0"/>
              <a:t>such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that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each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pair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elements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has</a:t>
            </a:r>
            <a:r>
              <a:rPr lang="it-IT" baseline="0" dirty="0" smtClean="0"/>
              <a:t> a </a:t>
            </a:r>
            <a:r>
              <a:rPr lang="it-IT" baseline="0" dirty="0" err="1" smtClean="0"/>
              <a:t>supremum</a:t>
            </a:r>
            <a:r>
              <a:rPr lang="it-IT" baseline="0" dirty="0" smtClean="0"/>
              <a:t> and </a:t>
            </a:r>
            <a:r>
              <a:rPr lang="it-IT" baseline="0" dirty="0" err="1" smtClean="0"/>
              <a:t>an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infimum</a:t>
            </a:r>
            <a:r>
              <a:rPr lang="it-IT" baseline="0" dirty="0" smtClean="0"/>
              <a:t>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5A655-DBBA-479B-9133-51C3A162CA4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err="1" smtClean="0"/>
              <a:t>Knaster–Tarski</a:t>
            </a:r>
            <a:r>
              <a:rPr lang="en-US" b="1" dirty="0" smtClean="0"/>
              <a:t> theorem</a:t>
            </a:r>
            <a:r>
              <a:rPr lang="en-US" dirty="0" smtClean="0"/>
              <a:t>, named after </a:t>
            </a:r>
            <a:r>
              <a:rPr lang="en-US" dirty="0" err="1" smtClean="0">
                <a:hlinkClick r:id="rId3" tooltip="Bronisław Knaster"/>
              </a:rPr>
              <a:t>Bronisław</a:t>
            </a:r>
            <a:r>
              <a:rPr lang="en-US" dirty="0" smtClean="0">
                <a:hlinkClick r:id="rId3" tooltip="Bronisław Knaster"/>
              </a:rPr>
              <a:t> </a:t>
            </a:r>
            <a:r>
              <a:rPr lang="en-US" dirty="0" err="1" smtClean="0">
                <a:hlinkClick r:id="rId3" tooltip="Bronisław Knaster"/>
              </a:rPr>
              <a:t>Knaster</a:t>
            </a:r>
            <a:r>
              <a:rPr lang="en-US" dirty="0" smtClean="0"/>
              <a:t> and </a:t>
            </a:r>
            <a:r>
              <a:rPr lang="en-US" dirty="0" smtClean="0">
                <a:hlinkClick r:id="rId4" tooltip="Alfred Tarski"/>
              </a:rPr>
              <a:t>Alfred </a:t>
            </a:r>
            <a:r>
              <a:rPr lang="en-US" dirty="0" err="1" smtClean="0">
                <a:hlinkClick r:id="rId4" tooltip="Alfred Tarski"/>
              </a:rPr>
              <a:t>Tarski</a:t>
            </a:r>
            <a:r>
              <a:rPr lang="en-US" dirty="0" smtClean="0"/>
              <a:t>, states the following:</a:t>
            </a:r>
          </a:p>
          <a:p>
            <a:r>
              <a:rPr lang="en-US" i="1" dirty="0" smtClean="0"/>
              <a:t>Let L be a </a:t>
            </a:r>
            <a:r>
              <a:rPr lang="en-US" i="1" dirty="0" smtClean="0">
                <a:hlinkClick r:id="rId5" tooltip="Complete lattice"/>
              </a:rPr>
              <a:t>complete lattice</a:t>
            </a:r>
            <a:r>
              <a:rPr lang="en-US" i="1" dirty="0" smtClean="0"/>
              <a:t> and let f : L → L be a</a:t>
            </a:r>
            <a:r>
              <a:rPr lang="en-US" i="1" baseline="0" dirty="0" smtClean="0"/>
              <a:t> m</a:t>
            </a:r>
            <a:r>
              <a:rPr lang="en-US" i="1" dirty="0" smtClean="0"/>
              <a:t>onotonic  function. </a:t>
            </a:r>
          </a:p>
          <a:p>
            <a:r>
              <a:rPr lang="en-US" i="1" dirty="0" smtClean="0"/>
              <a:t>Then the </a:t>
            </a:r>
            <a:r>
              <a:rPr lang="en-US" i="1" dirty="0" smtClean="0">
                <a:hlinkClick r:id="rId6" tooltip="Set (mathematics)"/>
              </a:rPr>
              <a:t>set</a:t>
            </a:r>
            <a:r>
              <a:rPr lang="en-US" i="1" dirty="0" smtClean="0"/>
              <a:t> of </a:t>
            </a:r>
            <a:r>
              <a:rPr lang="en-US" i="1" dirty="0" smtClean="0">
                <a:hlinkClick r:id="rId7" tooltip="Fixed point (mathematics)"/>
              </a:rPr>
              <a:t>fixed points</a:t>
            </a:r>
            <a:r>
              <a:rPr lang="en-US" i="1" dirty="0" smtClean="0"/>
              <a:t> of f in L is also a complete lattice.</a:t>
            </a:r>
          </a:p>
          <a:p>
            <a:endParaRPr lang="en-US" i="1" dirty="0" smtClean="0"/>
          </a:p>
          <a:p>
            <a:r>
              <a:rPr lang="en-US" i="1" dirty="0" smtClean="0"/>
              <a:t>The theorem</a:t>
            </a:r>
            <a:r>
              <a:rPr lang="en-US" i="1" baseline="0" dirty="0" smtClean="0"/>
              <a:t> was shown just for the </a:t>
            </a:r>
            <a:r>
              <a:rPr lang="en-US" i="1" baseline="0" dirty="0" err="1" smtClean="0"/>
              <a:t>powerset</a:t>
            </a:r>
            <a:r>
              <a:rPr lang="en-US" i="1" baseline="0" dirty="0" smtClean="0"/>
              <a:t> lattice earlier by </a:t>
            </a:r>
            <a:r>
              <a:rPr lang="en-US" i="1" baseline="0" dirty="0" err="1" smtClean="0"/>
              <a:t>Tarski</a:t>
            </a:r>
            <a:r>
              <a:rPr lang="en-US" i="1" baseline="0" dirty="0" smtClean="0"/>
              <a:t>.</a:t>
            </a:r>
            <a:r>
              <a:rPr lang="en-US" dirty="0" smtClean="0"/>
              <a:t>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5A655-DBBA-479B-9133-51C3A162CA4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gives</a:t>
            </a:r>
            <a:r>
              <a:rPr lang="it-IT" dirty="0" smtClean="0"/>
              <a:t> the </a:t>
            </a:r>
            <a:r>
              <a:rPr lang="it-IT" dirty="0" err="1" smtClean="0"/>
              <a:t>semantics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algorithms</a:t>
            </a:r>
            <a:endParaRPr lang="it-IT" dirty="0" smtClean="0"/>
          </a:p>
          <a:p>
            <a:endParaRPr lang="it-IT" dirty="0"/>
          </a:p>
          <a:p>
            <a:r>
              <a:rPr lang="it-IT" dirty="0" err="1" smtClean="0"/>
              <a:t>even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when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general</a:t>
            </a:r>
            <a:r>
              <a:rPr lang="it-IT" baseline="0" dirty="0" smtClean="0"/>
              <a:t> (non positive) </a:t>
            </a:r>
            <a:r>
              <a:rPr lang="it-IT" baseline="0" dirty="0" err="1" smtClean="0"/>
              <a:t>Boolean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expressions</a:t>
            </a:r>
            <a:r>
              <a:rPr lang="it-IT" baseline="0" dirty="0" smtClean="0"/>
              <a:t> are </a:t>
            </a:r>
            <a:r>
              <a:rPr lang="it-IT" baseline="0" dirty="0" err="1" smtClean="0"/>
              <a:t>used</a:t>
            </a:r>
            <a:r>
              <a:rPr lang="it-IT" baseline="0" dirty="0" smtClean="0"/>
              <a:t> </a:t>
            </a:r>
          </a:p>
          <a:p>
            <a:endParaRPr lang="it-IT" baseline="0" dirty="0" smtClean="0"/>
          </a:p>
          <a:p>
            <a:r>
              <a:rPr lang="it-IT" baseline="0" dirty="0" err="1" smtClean="0"/>
              <a:t>of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course</a:t>
            </a:r>
            <a:r>
              <a:rPr lang="it-IT" baseline="0" dirty="0" smtClean="0"/>
              <a:t> in </a:t>
            </a:r>
            <a:r>
              <a:rPr lang="it-IT" baseline="0" dirty="0" err="1" smtClean="0"/>
              <a:t>this</a:t>
            </a:r>
            <a:r>
              <a:rPr lang="it-IT" baseline="0" dirty="0" smtClean="0"/>
              <a:t> case </a:t>
            </a:r>
            <a:r>
              <a:rPr lang="it-IT" baseline="0" dirty="0" err="1" smtClean="0"/>
              <a:t>convergence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guaranteed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least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fixed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points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may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defined</a:t>
            </a:r>
            <a:endParaRPr lang="it-IT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5A655-DBBA-479B-9133-51C3A162CA4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Return</a:t>
            </a:r>
            <a:r>
              <a:rPr lang="it-IT" dirty="0" smtClean="0"/>
              <a:t> </a:t>
            </a:r>
            <a:r>
              <a:rPr lang="it-IT" dirty="0" err="1" smtClean="0"/>
              <a:t>ensures</a:t>
            </a:r>
            <a:r>
              <a:rPr lang="it-IT" dirty="0" smtClean="0"/>
              <a:t>:  z </a:t>
            </a:r>
            <a:r>
              <a:rPr lang="it-IT" dirty="0" err="1" smtClean="0"/>
              <a:t>matches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call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from</a:t>
            </a:r>
            <a:r>
              <a:rPr lang="it-IT" baseline="0" dirty="0" smtClean="0"/>
              <a:t> u, and z </a:t>
            </a:r>
            <a:r>
              <a:rPr lang="it-IT" baseline="0" dirty="0" err="1" smtClean="0"/>
              <a:t>matches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return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values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of</a:t>
            </a:r>
            <a:r>
              <a:rPr lang="it-IT" baseline="0" dirty="0" smtClean="0"/>
              <a:t> v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5A655-DBBA-479B-9133-51C3A162CA4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i="1" dirty="0" smtClean="0">
                <a:solidFill>
                  <a:srgbClr val="C00000"/>
                </a:solidFill>
              </a:rPr>
              <a:t>First</a:t>
            </a:r>
            <a:r>
              <a:rPr lang="en-US" i="1" baseline="0" dirty="0" smtClean="0">
                <a:solidFill>
                  <a:srgbClr val="C00000"/>
                </a:solidFill>
              </a:rPr>
              <a:t> clause corresponds to clauses 1 and 3, and then the other clauses</a:t>
            </a:r>
          </a:p>
          <a:p>
            <a:pPr marL="228600" indent="-228600">
              <a:buNone/>
            </a:pPr>
            <a:endParaRPr lang="en-US" i="1" dirty="0" smtClean="0">
              <a:solidFill>
                <a:srgbClr val="C00000"/>
              </a:solidFill>
            </a:endParaRPr>
          </a:p>
          <a:p>
            <a:pPr marL="228600" indent="-228600">
              <a:buNone/>
            </a:pPr>
            <a:r>
              <a:rPr lang="en-US" i="1" dirty="0" smtClean="0">
                <a:solidFill>
                  <a:srgbClr val="C00000"/>
                </a:solidFill>
              </a:rPr>
              <a:t>How do we</a:t>
            </a:r>
            <a:r>
              <a:rPr lang="en-US" i="1" baseline="0" dirty="0" smtClean="0">
                <a:solidFill>
                  <a:srgbClr val="C00000"/>
                </a:solidFill>
              </a:rPr>
              <a:t> write efficient algorithms. Keep in mind that ....</a:t>
            </a:r>
            <a:endParaRPr lang="en-US" i="1" dirty="0" smtClean="0">
              <a:solidFill>
                <a:srgbClr val="C00000"/>
              </a:solidFill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5A655-DBBA-479B-9133-51C3A162CA4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5A655-DBBA-479B-9133-51C3A162CA4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E2EF6D-8032-434C-9E8F-ED96E018112A}" type="datetimeFigureOut">
              <a:rPr lang="it-IT" smtClean="0"/>
              <a:pPr/>
              <a:t>21/11/2009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BCF6-F569-4E47-B864-EB8F453E76E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E2EF6D-8032-434C-9E8F-ED96E018112A}" type="datetimeFigureOut">
              <a:rPr lang="it-IT" smtClean="0"/>
              <a:pPr/>
              <a:t>21/11/2009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BCF6-F569-4E47-B864-EB8F453E76E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E2EF6D-8032-434C-9E8F-ED96E018112A}" type="datetimeFigureOut">
              <a:rPr lang="it-IT" smtClean="0"/>
              <a:pPr/>
              <a:t>21/11/2009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BCF6-F569-4E47-B864-EB8F453E76E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B561F5-58BD-4955-9643-68F0937B1DF8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E2EF6D-8032-434C-9E8F-ED96E018112A}" type="datetimeFigureOut">
              <a:rPr lang="it-IT" smtClean="0"/>
              <a:pPr/>
              <a:t>21/11/2009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BCF6-F569-4E47-B864-EB8F453E76E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E2EF6D-8032-434C-9E8F-ED96E018112A}" type="datetimeFigureOut">
              <a:rPr lang="it-IT" smtClean="0"/>
              <a:pPr/>
              <a:t>21/11/2009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BCF6-F569-4E47-B864-EB8F453E76E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E2EF6D-8032-434C-9E8F-ED96E018112A}" type="datetimeFigureOut">
              <a:rPr lang="it-IT" smtClean="0"/>
              <a:pPr/>
              <a:t>21/11/2009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BCF6-F569-4E47-B864-EB8F453E76E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E2EF6D-8032-434C-9E8F-ED96E018112A}" type="datetimeFigureOut">
              <a:rPr lang="it-IT" smtClean="0"/>
              <a:pPr/>
              <a:t>21/11/2009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BCF6-F569-4E47-B864-EB8F453E76E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E2EF6D-8032-434C-9E8F-ED96E018112A}" type="datetimeFigureOut">
              <a:rPr lang="it-IT" smtClean="0"/>
              <a:pPr/>
              <a:t>21/11/2009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BCF6-F569-4E47-B864-EB8F453E76E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E2EF6D-8032-434C-9E8F-ED96E018112A}" type="datetimeFigureOut">
              <a:rPr lang="it-IT" smtClean="0"/>
              <a:pPr/>
              <a:t>21/11/2009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BCF6-F569-4E47-B864-EB8F453E76E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E2EF6D-8032-434C-9E8F-ED96E018112A}" type="datetimeFigureOut">
              <a:rPr lang="it-IT" smtClean="0"/>
              <a:pPr/>
              <a:t>21/11/2009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BCF6-F569-4E47-B864-EB8F453E76E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E2EF6D-8032-434C-9E8F-ED96E018112A}" type="datetimeFigureOut">
              <a:rPr lang="it-IT" smtClean="0"/>
              <a:pPr/>
              <a:t>21/11/2009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BCF6-F569-4E47-B864-EB8F453E76E3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ABCF6-F569-4E47-B864-EB8F453E76E3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uiuc.edu/~madhu/getafi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147002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+mj-lt"/>
              </a:rPr>
              <a:t>Writing Model-Checkers for </a:t>
            </a:r>
            <a:br>
              <a:rPr lang="en-US" sz="4000" b="1" dirty="0" smtClean="0">
                <a:solidFill>
                  <a:srgbClr val="FF0000"/>
                </a:solidFill>
                <a:latin typeface="+mj-lt"/>
              </a:rPr>
            </a:br>
            <a:r>
              <a:rPr lang="en-US" sz="4000" b="1" dirty="0" smtClean="0">
                <a:solidFill>
                  <a:srgbClr val="FF0000"/>
                </a:solidFill>
                <a:latin typeface="+mj-lt"/>
              </a:rPr>
              <a:t>Boolean Recursive Programs</a:t>
            </a:r>
            <a:br>
              <a:rPr lang="en-US" sz="4000" b="1" dirty="0" smtClean="0">
                <a:solidFill>
                  <a:srgbClr val="FF0000"/>
                </a:solidFill>
                <a:latin typeface="+mj-lt"/>
              </a:rPr>
            </a:br>
            <a:r>
              <a:rPr lang="en-US" sz="4000" b="1" dirty="0" smtClean="0">
                <a:solidFill>
                  <a:srgbClr val="FF0000"/>
                </a:solidFill>
                <a:latin typeface="+mj-lt"/>
              </a:rPr>
              <a:t> using a Fixed-Point Calculus</a:t>
            </a:r>
            <a:endParaRPr lang="en-US" sz="4000" b="1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295400" y="2743200"/>
            <a:ext cx="6400800" cy="1143000"/>
          </a:xfrm>
        </p:spPr>
        <p:txBody>
          <a:bodyPr>
            <a:noAutofit/>
          </a:bodyPr>
          <a:lstStyle/>
          <a:p>
            <a:pPr algn="l"/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4000" b="1" dirty="0" err="1" smtClean="0">
                <a:solidFill>
                  <a:srgbClr val="0070C0"/>
                </a:solidFill>
                <a:latin typeface="+mj-lt"/>
              </a:rPr>
              <a:t>Gennaro</a:t>
            </a:r>
            <a:r>
              <a:rPr lang="en-US" sz="40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  <a:latin typeface="+mj-lt"/>
              </a:rPr>
              <a:t>Parlato</a:t>
            </a:r>
            <a:r>
              <a:rPr lang="en-US" sz="4000" b="1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- UIUC</a:t>
            </a:r>
            <a:endParaRPr lang="en-US" sz="3600" b="1" dirty="0" smtClean="0">
              <a:solidFill>
                <a:srgbClr val="0070C0"/>
              </a:solidFill>
              <a:latin typeface="+mj-lt"/>
            </a:endParaRPr>
          </a:p>
          <a:p>
            <a:endParaRPr lang="en-US" sz="2800" b="1" i="1" dirty="0" smtClean="0">
              <a:solidFill>
                <a:srgbClr val="00B050"/>
              </a:solidFill>
            </a:endParaRPr>
          </a:p>
          <a:p>
            <a:endParaRPr lang="en-US" sz="2800" b="1" i="1" dirty="0" smtClean="0">
              <a:solidFill>
                <a:srgbClr val="00B050"/>
              </a:solidFill>
            </a:endParaRPr>
          </a:p>
          <a:p>
            <a:pPr algn="l"/>
            <a:r>
              <a:rPr lang="en-US" sz="2400" b="1" i="1" dirty="0" smtClean="0">
                <a:solidFill>
                  <a:schemeClr val="tx1"/>
                </a:solidFill>
                <a:latin typeface="+mj-lt"/>
              </a:rPr>
              <a:t>Joint work with</a:t>
            </a:r>
            <a:br>
              <a:rPr lang="en-US" sz="2400" b="1" i="1" dirty="0" smtClean="0">
                <a:solidFill>
                  <a:schemeClr val="tx1"/>
                </a:solidFill>
                <a:latin typeface="+mj-lt"/>
              </a:rPr>
            </a:br>
            <a:r>
              <a:rPr lang="en-US" sz="2800" b="1" dirty="0" err="1" smtClean="0">
                <a:solidFill>
                  <a:srgbClr val="FF0000"/>
                </a:solidFill>
                <a:latin typeface="+mj-lt"/>
              </a:rPr>
              <a:t>Madhusudan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- UIUC</a:t>
            </a:r>
          </a:p>
          <a:p>
            <a:pPr algn="l"/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Salvatore La Torre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– </a:t>
            </a:r>
            <a:r>
              <a:rPr lang="en-US" sz="2800" b="1" dirty="0" err="1" smtClean="0">
                <a:solidFill>
                  <a:schemeClr val="tx1"/>
                </a:solidFill>
                <a:latin typeface="+mj-lt"/>
              </a:rPr>
              <a:t>U.of</a:t>
            </a:r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 Salerno, Italy</a:t>
            </a:r>
            <a:endParaRPr lang="en-US" sz="3600" b="1" dirty="0" smtClean="0">
              <a:solidFill>
                <a:schemeClr val="accent2"/>
              </a:solidFill>
              <a:latin typeface="+mj-lt"/>
            </a:endParaRPr>
          </a:p>
          <a:p>
            <a:endParaRPr lang="en-US" sz="2800" b="1" dirty="0" smtClean="0">
              <a:solidFill>
                <a:schemeClr val="accent2"/>
              </a:solidFill>
            </a:endParaRPr>
          </a:p>
          <a:p>
            <a:endParaRPr lang="en-US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Fixed-points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382000" cy="4724400"/>
          </a:xfrm>
        </p:spPr>
        <p:txBody>
          <a:bodyPr>
            <a:normAutofit/>
          </a:bodyPr>
          <a:lstStyle/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800" dirty="0" smtClean="0">
                <a:latin typeface="+mj-lt"/>
              </a:rPr>
              <a:t>Consider the complete lattice (</a:t>
            </a:r>
            <a:r>
              <a:rPr lang="en-US" sz="2800" dirty="0" smtClean="0">
                <a:latin typeface="Calibri"/>
              </a:rPr>
              <a:t>2</a:t>
            </a:r>
            <a:r>
              <a:rPr lang="en-US" sz="2800" baseline="30000" dirty="0" smtClean="0">
                <a:latin typeface="Calibri"/>
              </a:rPr>
              <a:t>S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msy10"/>
              </a:rPr>
              <a:t>µ</a:t>
            </a:r>
            <a:r>
              <a:rPr lang="en-US" sz="2800" dirty="0" smtClean="0"/>
              <a:t>)</a:t>
            </a:r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800" dirty="0" smtClean="0">
                <a:latin typeface="+mj-lt"/>
              </a:rPr>
              <a:t>Consider a function  </a:t>
            </a:r>
            <a:r>
              <a:rPr lang="en-US" sz="2800" dirty="0" smtClean="0"/>
              <a:t> </a:t>
            </a:r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800" i="1" dirty="0" smtClean="0"/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msy10"/>
              </a:rPr>
              <a:t>2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Calibri"/>
              </a:rPr>
              <a:t>2</a:t>
            </a:r>
            <a:r>
              <a:rPr lang="en-US" sz="2800" baseline="30000" dirty="0" smtClean="0">
                <a:latin typeface="Calibri"/>
              </a:rPr>
              <a:t>S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+mj-lt"/>
              </a:rPr>
              <a:t>if a  </a:t>
            </a: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fixed point </a:t>
            </a:r>
            <a:r>
              <a:rPr lang="en-US" sz="2800" dirty="0" smtClean="0">
                <a:latin typeface="+mj-lt"/>
              </a:rPr>
              <a:t>of  </a:t>
            </a:r>
            <a:r>
              <a:rPr lang="en-US" sz="2800" i="1" dirty="0" smtClean="0">
                <a:latin typeface="+mj-lt"/>
              </a:rPr>
              <a:t>f    </a:t>
            </a:r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800" i="1" dirty="0" smtClean="0">
                <a:latin typeface="+mj-lt"/>
              </a:rPr>
              <a:t>				</a:t>
            </a:r>
            <a:r>
              <a:rPr lang="en-US" sz="2800" dirty="0" smtClean="0">
                <a:latin typeface="+mj-lt"/>
              </a:rPr>
              <a:t>if   </a:t>
            </a:r>
            <a:r>
              <a:rPr lang="en-US" sz="2800" i="1" dirty="0" smtClean="0">
                <a:latin typeface="+mj-lt"/>
              </a:rPr>
              <a:t>f(X)=X</a:t>
            </a:r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800" i="1" dirty="0" smtClean="0">
              <a:solidFill>
                <a:srgbClr val="C00000"/>
              </a:solidFill>
            </a:endParaRPr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800" dirty="0" smtClean="0"/>
              <a:t>A</a:t>
            </a:r>
            <a:r>
              <a:rPr lang="en-US" sz="2800" dirty="0" smtClean="0">
                <a:latin typeface="+mj-lt"/>
              </a:rPr>
              <a:t> fixed point 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 of </a:t>
            </a:r>
            <a:r>
              <a:rPr lang="en-US" sz="2800" i="1" dirty="0" smtClean="0">
                <a:latin typeface="+mj-lt"/>
              </a:rPr>
              <a:t>f  </a:t>
            </a:r>
            <a:r>
              <a:rPr lang="en-US" sz="2800" dirty="0" smtClean="0">
                <a:latin typeface="+mj-lt"/>
              </a:rPr>
              <a:t>is the </a:t>
            </a:r>
            <a:r>
              <a:rPr lang="en-US" sz="2800" i="1" dirty="0" smtClean="0">
                <a:solidFill>
                  <a:srgbClr val="C00000"/>
                </a:solidFill>
                <a:latin typeface="+mj-lt"/>
              </a:rPr>
              <a:t>least fixed point</a:t>
            </a:r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800" i="1" dirty="0" smtClean="0">
                <a:latin typeface="+mj-lt"/>
              </a:rPr>
              <a:t>     if  for every fixed point Y,  X    Y</a:t>
            </a:r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800" i="1" dirty="0" smtClean="0"/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800" i="1" dirty="0" smtClean="0"/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800" i="1" dirty="0" smtClean="0"/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800" i="1" dirty="0" smtClean="0"/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800" i="1" dirty="0" smtClean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3886200" y="2209800"/>
            <a:ext cx="1807537" cy="389151"/>
          </a:xfrm>
          <a:prstGeom prst="rect">
            <a:avLst/>
          </a:prstGeom>
          <a:noFill/>
          <a:ln/>
          <a:effectLst/>
        </p:spPr>
      </p:pic>
      <p:sp>
        <p:nvSpPr>
          <p:cNvPr id="7" name="Rettangolo 6"/>
          <p:cNvSpPr/>
          <p:nvPr/>
        </p:nvSpPr>
        <p:spPr>
          <a:xfrm>
            <a:off x="4681886" y="5181600"/>
            <a:ext cx="423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msy10"/>
              </a:rPr>
              <a:t>µ</a:t>
            </a:r>
            <a:endParaRPr lang="it-IT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+mj-lt"/>
              </a:rPr>
              <a:t>Tarski-Knaster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 theorem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>
            <a:normAutofit lnSpcReduction="10000"/>
          </a:bodyPr>
          <a:lstStyle/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800" dirty="0" smtClean="0">
                <a:latin typeface="+mj-lt"/>
              </a:rPr>
              <a:t>Consider a function                         that is monotonic  </a:t>
            </a:r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800" dirty="0" smtClean="0">
                <a:latin typeface="+mj-lt"/>
              </a:rPr>
              <a:t>    		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cmsy10"/>
              </a:rPr>
              <a:t>µ</a:t>
            </a:r>
            <a:r>
              <a:rPr lang="en-US" sz="2800" dirty="0" smtClean="0"/>
              <a:t> </a:t>
            </a:r>
            <a:r>
              <a:rPr lang="en-US" sz="2800" i="1" dirty="0" smtClean="0">
                <a:latin typeface="+mj-lt"/>
              </a:rPr>
              <a:t>Y</a:t>
            </a:r>
            <a:r>
              <a:rPr lang="en-US" sz="2800" dirty="0" smtClean="0">
                <a:latin typeface="+mj-lt"/>
              </a:rPr>
              <a:t> then </a:t>
            </a:r>
            <a:r>
              <a:rPr lang="en-US" sz="2800" i="1" dirty="0" smtClean="0">
                <a:latin typeface="+mj-lt"/>
              </a:rPr>
              <a:t>f(X) </a:t>
            </a:r>
            <a:r>
              <a:rPr lang="en-US" sz="2800" dirty="0" smtClean="0">
                <a:latin typeface="cmsy10"/>
              </a:rPr>
              <a:t>µ</a:t>
            </a:r>
            <a:r>
              <a:rPr lang="en-US" sz="2800" i="1" dirty="0" smtClean="0"/>
              <a:t> </a:t>
            </a:r>
            <a:r>
              <a:rPr lang="en-US" sz="2800" i="1" dirty="0" smtClean="0">
                <a:latin typeface="+mj-lt"/>
              </a:rPr>
              <a:t>f(Y)</a:t>
            </a:r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800" i="1" dirty="0" smtClean="0"/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800" dirty="0" smtClean="0">
                <a:latin typeface="+mj-lt"/>
              </a:rPr>
              <a:t>Consider the sequence </a:t>
            </a:r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800" dirty="0" smtClean="0">
                <a:latin typeface="+mj-lt"/>
              </a:rPr>
              <a:t>X</a:t>
            </a:r>
            <a:r>
              <a:rPr lang="en-US" sz="2800" baseline="-25000" dirty="0" smtClean="0">
                <a:latin typeface="+mj-lt"/>
              </a:rPr>
              <a:t>0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smtClean="0">
                <a:latin typeface="cmsy10"/>
              </a:rPr>
              <a:t>;</a:t>
            </a:r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800" dirty="0" smtClean="0">
                <a:latin typeface="+mj-lt"/>
              </a:rPr>
              <a:t>X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= f (X</a:t>
            </a:r>
            <a:r>
              <a:rPr lang="en-US" sz="2800" baseline="-25000" dirty="0" smtClean="0">
                <a:latin typeface="+mj-lt"/>
              </a:rPr>
              <a:t>0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800" dirty="0" smtClean="0">
                <a:latin typeface="+mj-lt"/>
              </a:rPr>
              <a:t>X</a:t>
            </a:r>
            <a:r>
              <a:rPr lang="en-US" sz="2800" baseline="-25000" dirty="0" smtClean="0">
                <a:latin typeface="+mj-lt"/>
              </a:rPr>
              <a:t>2</a:t>
            </a:r>
            <a:r>
              <a:rPr lang="en-US" sz="2800" dirty="0" smtClean="0">
                <a:latin typeface="+mj-lt"/>
              </a:rPr>
              <a:t> = f (X</a:t>
            </a:r>
            <a:r>
              <a:rPr lang="en-US" sz="2800" baseline="-25000" dirty="0" smtClean="0"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) …</a:t>
            </a:r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800" dirty="0" smtClean="0">
              <a:latin typeface="+mj-lt"/>
            </a:endParaRPr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800" dirty="0" smtClean="0">
                <a:latin typeface="+mj-lt"/>
              </a:rPr>
              <a:t>This eventually converges to the least-fixed point</a:t>
            </a:r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800" dirty="0" smtClean="0">
                <a:latin typeface="+mj-lt"/>
              </a:rPr>
              <a:t>  (and hence always exists).</a:t>
            </a:r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800" i="1" dirty="0" smtClean="0">
              <a:latin typeface="+mj-lt"/>
            </a:endParaRPr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800" dirty="0" smtClean="0"/>
          </a:p>
        </p:txBody>
      </p:sp>
      <p:pic>
        <p:nvPicPr>
          <p:cNvPr id="10" name="Picture 9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3602663" y="1641144"/>
            <a:ext cx="1807537" cy="38915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+mj-lt"/>
              </a:rPr>
              <a:t>Eg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: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Reachability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in non-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rec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programs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/>
              <a:t>Reach(pc, x) </a:t>
            </a:r>
          </a:p>
          <a:p>
            <a:pPr>
              <a:buNone/>
            </a:pPr>
            <a:r>
              <a:rPr lang="en-US" sz="2400" dirty="0" smtClean="0"/>
              <a:t>    =     (  pc=0   ∧   Init(x)   )</a:t>
            </a:r>
          </a:p>
          <a:p>
            <a:pPr>
              <a:buNone/>
            </a:pPr>
            <a:r>
              <a:rPr lang="en-US" sz="2400" dirty="0" smtClean="0"/>
              <a:t>        ∨ ∃</a:t>
            </a:r>
            <a:r>
              <a:rPr lang="en-US" sz="2400" dirty="0" err="1" smtClean="0"/>
              <a:t>pc’,y</a:t>
            </a:r>
            <a:r>
              <a:rPr lang="en-US" sz="2400" dirty="0" smtClean="0"/>
              <a:t>.  (   Reach(pc’, y)    ∧     Internal(</a:t>
            </a:r>
            <a:r>
              <a:rPr lang="en-US" sz="2400" dirty="0" err="1" smtClean="0"/>
              <a:t>pc’,y</a:t>
            </a:r>
            <a:r>
              <a:rPr lang="en-US" sz="2400" dirty="0" smtClean="0"/>
              <a:t>,  </a:t>
            </a:r>
            <a:r>
              <a:rPr lang="en-US" sz="2400" dirty="0" err="1" smtClean="0"/>
              <a:t>pc,x</a:t>
            </a:r>
            <a:r>
              <a:rPr lang="en-US" sz="2400" dirty="0" smtClean="0"/>
              <a:t>)  )</a:t>
            </a: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Declarative: </a:t>
            </a:r>
            <a:r>
              <a:rPr lang="en-US" sz="2400" dirty="0" smtClean="0">
                <a:latin typeface="+mj-lt"/>
              </a:rPr>
              <a:t>Reach is the smallest set that contains the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                       initial state and is closed under internal image.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Operational/Algorithmic:</a:t>
            </a:r>
            <a:endParaRPr lang="en-US" sz="2800" dirty="0" smtClean="0">
              <a:solidFill>
                <a:srgbClr val="FF0000"/>
              </a:solidFill>
              <a:latin typeface="+mj-lt"/>
            </a:endParaRPr>
          </a:p>
          <a:p>
            <a:pPr>
              <a:buNone/>
            </a:pPr>
            <a:r>
              <a:rPr lang="en-US" sz="2800" dirty="0" smtClean="0">
                <a:latin typeface="+mj-lt"/>
              </a:rPr>
              <a:t>    </a:t>
            </a: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Start with the empty relation; keep applying Reach to the </a:t>
            </a:r>
          </a:p>
          <a:p>
            <a:pPr>
              <a:buNone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    current definition till the least fixed-point is reached</a:t>
            </a:r>
          </a:p>
          <a:p>
            <a:pPr>
              <a:buNone/>
            </a:pPr>
            <a:endParaRPr lang="en-US" sz="2400" dirty="0" smtClean="0">
              <a:solidFill>
                <a:prstClr val="black"/>
              </a:solidFill>
              <a:latin typeface="+mj-lt"/>
            </a:endParaRPr>
          </a:p>
          <a:p>
            <a:pPr>
              <a:buNone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Note: Init and Internal are relations that are defined by the</a:t>
            </a:r>
          </a:p>
          <a:p>
            <a:pPr>
              <a:buNone/>
            </a:pPr>
            <a:r>
              <a:rPr lang="en-US" sz="2400" dirty="0" smtClean="0">
                <a:solidFill>
                  <a:prstClr val="black"/>
                </a:solidFill>
                <a:latin typeface="+mj-lt"/>
              </a:rPr>
              <a:t>         program being checked. Algorithm uses these relations.</a:t>
            </a:r>
            <a:endParaRPr lang="en-US" sz="28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Quantified Boolean logic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>
                <a:latin typeface="Calibri" pitchFamily="34" charset="0"/>
              </a:rPr>
              <a:t>First-order logic over the Boolean domain</a:t>
            </a:r>
          </a:p>
          <a:p>
            <a:pPr>
              <a:buNone/>
            </a:pPr>
            <a:endParaRPr lang="en-US" sz="2800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2800" dirty="0" smtClean="0">
                <a:latin typeface="Calibri" pitchFamily="34" charset="0"/>
              </a:rPr>
              <a:t>   </a:t>
            </a:r>
            <a:r>
              <a:rPr lang="en-US" sz="2800" dirty="0" err="1" smtClean="0">
                <a:latin typeface="Calibri" pitchFamily="34" charset="0"/>
              </a:rPr>
              <a:t>BoolExp</a:t>
            </a:r>
            <a:r>
              <a:rPr lang="en-US" sz="2800" dirty="0" smtClean="0">
                <a:latin typeface="Calibri" pitchFamily="34" charset="0"/>
              </a:rPr>
              <a:t>  B ::=   T |   F | </a:t>
            </a:r>
            <a:r>
              <a:rPr lang="en-US" sz="2800" i="1" dirty="0" err="1" smtClean="0">
                <a:latin typeface="Calibri" pitchFamily="34" charset="0"/>
              </a:rPr>
              <a:t>R</a:t>
            </a:r>
            <a:r>
              <a:rPr lang="en-US" sz="2800" i="1" baseline="-25000" dirty="0" err="1" smtClean="0">
                <a:latin typeface="Calibri" pitchFamily="34" charset="0"/>
              </a:rPr>
              <a:t>k</a:t>
            </a:r>
            <a:r>
              <a:rPr lang="en-US" sz="2800" i="1" dirty="0" smtClean="0">
                <a:latin typeface="Calibri" pitchFamily="34" charset="0"/>
              </a:rPr>
              <a:t>(x</a:t>
            </a:r>
            <a:r>
              <a:rPr lang="en-US" sz="2800" i="1" baseline="-25000" dirty="0" smtClean="0">
                <a:latin typeface="Calibri" pitchFamily="34" charset="0"/>
              </a:rPr>
              <a:t>1</a:t>
            </a:r>
            <a:r>
              <a:rPr lang="en-US" sz="2800" i="1" dirty="0" smtClean="0">
                <a:latin typeface="Calibri" pitchFamily="34" charset="0"/>
              </a:rPr>
              <a:t>, …, </a:t>
            </a:r>
            <a:r>
              <a:rPr lang="en-US" sz="2800" i="1" dirty="0" err="1" smtClean="0">
                <a:latin typeface="Calibri" pitchFamily="34" charset="0"/>
              </a:rPr>
              <a:t>x</a:t>
            </a:r>
            <a:r>
              <a:rPr lang="en-US" sz="2800" i="1" baseline="-25000" dirty="0" err="1" smtClean="0">
                <a:latin typeface="Calibri" pitchFamily="34" charset="0"/>
              </a:rPr>
              <a:t>k</a:t>
            </a:r>
            <a:r>
              <a:rPr lang="en-US" sz="2800" i="1" dirty="0" smtClean="0">
                <a:latin typeface="Calibri" pitchFamily="34" charset="0"/>
              </a:rPr>
              <a:t>) </a:t>
            </a:r>
            <a:r>
              <a:rPr lang="en-US" sz="2800" dirty="0" smtClean="0">
                <a:latin typeface="Calibri" pitchFamily="34" charset="0"/>
              </a:rPr>
              <a:t>| </a:t>
            </a:r>
          </a:p>
          <a:p>
            <a:pPr>
              <a:buNone/>
            </a:pPr>
            <a:r>
              <a:rPr lang="en-US" sz="2800" dirty="0" smtClean="0">
                <a:latin typeface="Calibri" pitchFamily="34" charset="0"/>
              </a:rPr>
              <a:t>                              </a:t>
            </a:r>
            <a:r>
              <a:rPr lang="en-US" sz="2400" dirty="0" smtClean="0">
                <a:latin typeface="Calibri" pitchFamily="34" charset="0"/>
              </a:rPr>
              <a:t>￢</a:t>
            </a:r>
            <a:r>
              <a:rPr lang="en-US" sz="2800" dirty="0" smtClean="0">
                <a:latin typeface="Calibri" pitchFamily="34" charset="0"/>
              </a:rPr>
              <a:t> B |  B ∧ B |  B ∨ B | </a:t>
            </a:r>
          </a:p>
          <a:p>
            <a:pPr>
              <a:buNone/>
            </a:pPr>
            <a:r>
              <a:rPr lang="en-US" sz="2800" dirty="0" smtClean="0">
                <a:latin typeface="Calibri" pitchFamily="34" charset="0"/>
              </a:rPr>
              <a:t>                              ∃</a:t>
            </a:r>
            <a:r>
              <a:rPr lang="en-US" sz="2800" i="1" dirty="0" smtClean="0">
                <a:latin typeface="Calibri" pitchFamily="34" charset="0"/>
              </a:rPr>
              <a:t>x</a:t>
            </a:r>
            <a:r>
              <a:rPr lang="en-US" sz="2800" dirty="0" smtClean="0">
                <a:latin typeface="Calibri" pitchFamily="34" charset="0"/>
              </a:rPr>
              <a:t>.(B) |∀</a:t>
            </a:r>
            <a:r>
              <a:rPr lang="en-US" sz="2800" i="1" dirty="0" smtClean="0">
                <a:latin typeface="Calibri" pitchFamily="34" charset="0"/>
              </a:rPr>
              <a:t>x</a:t>
            </a:r>
            <a:r>
              <a:rPr lang="en-US" sz="2800" dirty="0" smtClean="0">
                <a:latin typeface="Calibri" pitchFamily="34" charset="0"/>
              </a:rPr>
              <a:t>.(B)</a:t>
            </a:r>
          </a:p>
          <a:p>
            <a:pPr>
              <a:buNone/>
            </a:pPr>
            <a:r>
              <a:rPr lang="en-US" sz="2800" dirty="0" smtClean="0">
                <a:latin typeface="Calibri" pitchFamily="34" charset="0"/>
              </a:rPr>
              <a:t> </a:t>
            </a:r>
            <a:endParaRPr lang="en-US" sz="2800" dirty="0">
              <a:latin typeface="Calibri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Variables interpreted over the Boolean domain  {T, F}</a:t>
            </a:r>
          </a:p>
          <a:p>
            <a:pPr>
              <a:buNone/>
            </a:pPr>
            <a:r>
              <a:rPr lang="en-US" sz="2400" dirty="0" smtClean="0">
                <a:latin typeface="Calibri" pitchFamily="34" charset="0"/>
              </a:rPr>
              <a:t>Relations interpreted as k-</a:t>
            </a:r>
            <a:r>
              <a:rPr lang="en-US" sz="2400" dirty="0" err="1" smtClean="0">
                <a:latin typeface="Calibri" pitchFamily="34" charset="0"/>
              </a:rPr>
              <a:t>ary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</a:rPr>
              <a:t>tuples</a:t>
            </a:r>
            <a:r>
              <a:rPr lang="en-US" sz="2400" dirty="0" smtClean="0">
                <a:latin typeface="Calibri" pitchFamily="34" charset="0"/>
              </a:rPr>
              <a:t> of {T,F} </a:t>
            </a:r>
            <a:endParaRPr lang="en-US" sz="2800" dirty="0" smtClean="0">
              <a:latin typeface="Calibri" pitchFamily="34" charset="0"/>
            </a:endParaRPr>
          </a:p>
          <a:p>
            <a:pPr>
              <a:buNone/>
            </a:pPr>
            <a:endParaRPr lang="en-US" dirty="0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A fixed-point calculus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+mj-lt"/>
              </a:rPr>
              <a:t>System of equations</a:t>
            </a:r>
          </a:p>
          <a:p>
            <a:pPr>
              <a:buNone/>
            </a:pPr>
            <a:r>
              <a:rPr lang="en-US" sz="2400" dirty="0" smtClean="0">
                <a:latin typeface="+mj-lt"/>
              </a:rPr>
              <a:t>      </a:t>
            </a:r>
            <a:r>
              <a:rPr lang="en-US" sz="2400" i="1" dirty="0" smtClean="0">
                <a:latin typeface="+mj-lt"/>
              </a:rPr>
              <a:t>f</a:t>
            </a:r>
            <a:r>
              <a:rPr lang="en-US" sz="2400" i="1" baseline="-25000" dirty="0" smtClean="0">
                <a:latin typeface="+mj-lt"/>
              </a:rPr>
              <a:t>1 </a:t>
            </a:r>
            <a:r>
              <a:rPr lang="en-US" sz="2400" dirty="0" smtClean="0">
                <a:latin typeface="+mj-lt"/>
              </a:rPr>
              <a:t>(x</a:t>
            </a:r>
            <a:r>
              <a:rPr lang="en-US" sz="2400" i="1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, …, </a:t>
            </a:r>
            <a:r>
              <a:rPr lang="en-US" sz="2400" dirty="0" err="1" smtClean="0">
                <a:latin typeface="+mj-lt"/>
              </a:rPr>
              <a:t>x</a:t>
            </a:r>
            <a:r>
              <a:rPr lang="en-US" sz="2400" i="1" baseline="-25000" dirty="0" err="1" smtClean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) = </a:t>
            </a:r>
            <a:r>
              <a:rPr lang="en-US" sz="2400" dirty="0" err="1" smtClean="0">
                <a:latin typeface="+mj-lt"/>
              </a:rPr>
              <a:t>PosBoolExp</a:t>
            </a:r>
            <a:r>
              <a:rPr lang="en-US" sz="2400" dirty="0" smtClean="0">
                <a:latin typeface="+mj-lt"/>
              </a:rPr>
              <a:t> using </a:t>
            </a:r>
            <a:r>
              <a:rPr lang="en-US" sz="2400" i="1" dirty="0" smtClean="0">
                <a:latin typeface="+mj-lt"/>
              </a:rPr>
              <a:t>f</a:t>
            </a:r>
            <a:r>
              <a:rPr lang="en-US" sz="2400" i="1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,…</a:t>
            </a:r>
            <a:r>
              <a:rPr lang="en-US" sz="2400" i="1" dirty="0" smtClean="0">
                <a:latin typeface="+mj-lt"/>
              </a:rPr>
              <a:t> f</a:t>
            </a:r>
            <a:r>
              <a:rPr lang="en-US" sz="2400" i="1" baseline="-25000" dirty="0" smtClean="0">
                <a:latin typeface="+mj-lt"/>
              </a:rPr>
              <a:t>m</a:t>
            </a:r>
            <a:endParaRPr lang="en-US" sz="2400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>
                <a:latin typeface="+mj-lt"/>
              </a:rPr>
              <a:t>      </a:t>
            </a:r>
            <a:r>
              <a:rPr lang="en-US" sz="2400" i="1" dirty="0" smtClean="0">
                <a:latin typeface="+mj-lt"/>
              </a:rPr>
              <a:t>f</a:t>
            </a:r>
            <a:r>
              <a:rPr lang="en-US" sz="2400" i="1" baseline="-25000" dirty="0" smtClean="0">
                <a:latin typeface="+mj-lt"/>
              </a:rPr>
              <a:t>2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(y</a:t>
            </a:r>
            <a:r>
              <a:rPr lang="en-US" sz="2400" i="1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, …, </a:t>
            </a:r>
            <a:r>
              <a:rPr lang="en-US" sz="2400" dirty="0" err="1" smtClean="0">
                <a:latin typeface="+mj-lt"/>
              </a:rPr>
              <a:t>y</a:t>
            </a:r>
            <a:r>
              <a:rPr lang="en-US" sz="2400" i="1" baseline="-25000" dirty="0" err="1" smtClean="0">
                <a:latin typeface="+mj-lt"/>
              </a:rPr>
              <a:t>s</a:t>
            </a:r>
            <a:r>
              <a:rPr lang="en-US" sz="2400" dirty="0" smtClean="0">
                <a:latin typeface="+mj-lt"/>
              </a:rPr>
              <a:t>) = </a:t>
            </a:r>
            <a:r>
              <a:rPr lang="en-US" sz="2400" dirty="0" err="1" smtClean="0">
                <a:latin typeface="+mj-lt"/>
              </a:rPr>
              <a:t>PosBoolExp</a:t>
            </a:r>
            <a:r>
              <a:rPr lang="en-US" sz="2400" dirty="0" smtClean="0">
                <a:latin typeface="+mj-lt"/>
              </a:rPr>
              <a:t> using </a:t>
            </a:r>
            <a:r>
              <a:rPr lang="en-US" sz="2400" i="1" dirty="0" smtClean="0">
                <a:latin typeface="+mj-lt"/>
              </a:rPr>
              <a:t>f</a:t>
            </a:r>
            <a:r>
              <a:rPr lang="en-US" sz="2400" i="1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,…</a:t>
            </a:r>
            <a:r>
              <a:rPr lang="en-US" sz="2400" i="1" dirty="0" smtClean="0">
                <a:latin typeface="+mj-lt"/>
              </a:rPr>
              <a:t> f</a:t>
            </a:r>
            <a:r>
              <a:rPr lang="en-US" sz="2400" i="1" baseline="-25000" dirty="0" smtClean="0">
                <a:latin typeface="+mj-lt"/>
              </a:rPr>
              <a:t>m</a:t>
            </a:r>
            <a:endParaRPr lang="en-US" sz="2400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>
                <a:latin typeface="+mj-lt"/>
              </a:rPr>
              <a:t>      </a:t>
            </a:r>
            <a:r>
              <a:rPr lang="en-US" sz="2400" dirty="0" smtClean="0">
                <a:latin typeface="+mj-lt"/>
                <a:cs typeface="Microsoft Sans Serif"/>
              </a:rPr>
              <a:t>…</a:t>
            </a:r>
            <a:endParaRPr lang="en-US" sz="2400" dirty="0" smtClean="0">
              <a:latin typeface="+mj-lt"/>
            </a:endParaRPr>
          </a:p>
          <a:p>
            <a:pPr>
              <a:buNone/>
            </a:pPr>
            <a:r>
              <a:rPr lang="en-US" sz="2400" dirty="0" smtClean="0">
                <a:latin typeface="+mj-lt"/>
              </a:rPr>
              <a:t>      </a:t>
            </a:r>
            <a:r>
              <a:rPr lang="en-US" sz="2400" i="1" dirty="0" smtClean="0">
                <a:latin typeface="+mj-lt"/>
              </a:rPr>
              <a:t>f</a:t>
            </a:r>
            <a:r>
              <a:rPr lang="en-US" sz="2400" i="1" baseline="-25000" dirty="0" smtClean="0">
                <a:latin typeface="+mj-lt"/>
              </a:rPr>
              <a:t>m</a:t>
            </a:r>
            <a:r>
              <a:rPr lang="en-US" sz="2400" dirty="0" smtClean="0">
                <a:latin typeface="+mj-lt"/>
              </a:rPr>
              <a:t> (z</a:t>
            </a:r>
            <a:r>
              <a:rPr lang="en-US" sz="2400" i="1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, …, </a:t>
            </a:r>
            <a:r>
              <a:rPr lang="en-US" sz="2400" dirty="0" err="1" smtClean="0">
                <a:latin typeface="+mj-lt"/>
              </a:rPr>
              <a:t>z</a:t>
            </a:r>
            <a:r>
              <a:rPr lang="en-US" sz="2400" i="1" baseline="-25000" dirty="0" err="1" smtClean="0">
                <a:latin typeface="+mj-lt"/>
              </a:rPr>
              <a:t>t</a:t>
            </a:r>
            <a:r>
              <a:rPr lang="en-US" sz="2400" dirty="0" smtClean="0">
                <a:latin typeface="+mj-lt"/>
              </a:rPr>
              <a:t>) = </a:t>
            </a:r>
            <a:r>
              <a:rPr lang="en-US" sz="2400" dirty="0" err="1" smtClean="0">
                <a:latin typeface="+mj-lt"/>
              </a:rPr>
              <a:t>PosBoolExp</a:t>
            </a:r>
            <a:r>
              <a:rPr lang="en-US" sz="2400" i="1" dirty="0" smtClean="0">
                <a:latin typeface="+mj-lt"/>
              </a:rPr>
              <a:t> using f</a:t>
            </a:r>
            <a:r>
              <a:rPr lang="en-US" sz="2400" i="1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,…</a:t>
            </a:r>
            <a:r>
              <a:rPr lang="en-US" sz="2400" i="1" dirty="0" smtClean="0">
                <a:latin typeface="+mj-lt"/>
              </a:rPr>
              <a:t> f</a:t>
            </a:r>
            <a:r>
              <a:rPr lang="en-US" sz="2400" i="1" baseline="-25000" dirty="0" smtClean="0">
                <a:latin typeface="+mj-lt"/>
              </a:rPr>
              <a:t>m</a:t>
            </a:r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r>
              <a:rPr lang="it-IT" sz="2400" dirty="0" smtClean="0">
                <a:latin typeface="+mj-lt"/>
              </a:rPr>
              <a:t>Positive </a:t>
            </a:r>
            <a:r>
              <a:rPr lang="it-IT" sz="2400" dirty="0" err="1" smtClean="0">
                <a:latin typeface="+mj-lt"/>
              </a:rPr>
              <a:t>Boolean</a:t>
            </a:r>
            <a:r>
              <a:rPr lang="it-IT" sz="2400" dirty="0" smtClean="0">
                <a:latin typeface="+mj-lt"/>
              </a:rPr>
              <a:t> </a:t>
            </a:r>
            <a:r>
              <a:rPr lang="it-IT" sz="2400" dirty="0" err="1" smtClean="0">
                <a:latin typeface="+mj-lt"/>
              </a:rPr>
              <a:t>expression</a:t>
            </a:r>
            <a:r>
              <a:rPr lang="it-IT" sz="2400" dirty="0" smtClean="0">
                <a:latin typeface="+mj-lt"/>
              </a:rPr>
              <a:t>: relations </a:t>
            </a:r>
            <a:r>
              <a:rPr lang="en-US" sz="2400" dirty="0" smtClean="0">
                <a:latin typeface="+mj-lt"/>
              </a:rPr>
              <a:t>do not occur within an odd number of negations </a:t>
            </a:r>
          </a:p>
          <a:p>
            <a:endParaRPr lang="en-US" sz="16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 positive Boolean expression defines a monotonic function</a:t>
            </a:r>
          </a:p>
          <a:p>
            <a:endParaRPr lang="en-US" sz="16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Least fixed-point of all these relations </a:t>
            </a:r>
            <a:r>
              <a:rPr lang="en-US" sz="2400" i="1" dirty="0" smtClean="0">
                <a:latin typeface="+mj-lt"/>
              </a:rPr>
              <a:t>f</a:t>
            </a:r>
            <a:r>
              <a:rPr lang="en-US" sz="2400" i="1" baseline="-250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,…</a:t>
            </a:r>
            <a:r>
              <a:rPr lang="en-US" sz="2400" i="1" dirty="0" smtClean="0">
                <a:latin typeface="+mj-lt"/>
              </a:rPr>
              <a:t> f</a:t>
            </a:r>
            <a:r>
              <a:rPr lang="en-US" sz="2400" i="1" baseline="-25000" dirty="0" smtClean="0">
                <a:latin typeface="+mj-lt"/>
              </a:rPr>
              <a:t>m </a:t>
            </a:r>
            <a:r>
              <a:rPr lang="en-US" sz="2400" dirty="0" smtClean="0">
                <a:latin typeface="+mj-lt"/>
              </a:rPr>
              <a:t>exists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Computation of the least fixed-points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+mn-lt"/>
              </a:rPr>
              <a:t>Least fixed-point of </a:t>
            </a:r>
            <a:r>
              <a:rPr lang="en-US" sz="2400" i="1" dirty="0" smtClean="0">
                <a:latin typeface="+mn-lt"/>
              </a:rPr>
              <a:t>f</a:t>
            </a:r>
            <a:r>
              <a:rPr lang="en-US" sz="2400" i="1" baseline="-25000" dirty="0" smtClean="0">
                <a:latin typeface="+mn-lt"/>
              </a:rPr>
              <a:t>1</a:t>
            </a:r>
            <a:r>
              <a:rPr lang="en-US" sz="2400" dirty="0" smtClean="0">
                <a:latin typeface="+mn-lt"/>
              </a:rPr>
              <a:t>,…,</a:t>
            </a:r>
            <a:r>
              <a:rPr lang="en-US" sz="2400" i="1" dirty="0" smtClean="0">
                <a:latin typeface="+mn-lt"/>
              </a:rPr>
              <a:t> f</a:t>
            </a:r>
            <a:r>
              <a:rPr lang="en-US" sz="2400" i="1" baseline="-25000" dirty="0" smtClean="0">
                <a:latin typeface="+mn-lt"/>
              </a:rPr>
              <a:t>m </a:t>
            </a:r>
            <a:r>
              <a:rPr lang="en-US" sz="2400" dirty="0" smtClean="0">
                <a:latin typeface="+mn-lt"/>
              </a:rPr>
              <a:t> can be computed by an algorithm that starts with the empty relation, and computes iteratively till a fixed-point is reached</a:t>
            </a:r>
          </a:p>
          <a:p>
            <a:pPr>
              <a:buNone/>
            </a:pPr>
            <a:endParaRPr lang="it-IT" sz="2400" dirty="0" smtClean="0">
              <a:latin typeface="+mn-lt"/>
            </a:endParaRPr>
          </a:p>
          <a:p>
            <a:pPr>
              <a:buNone/>
            </a:pPr>
            <a:r>
              <a:rPr lang="it-IT" sz="2400" dirty="0" smtClean="0">
                <a:latin typeface="+mn-lt"/>
              </a:rPr>
              <a:t>	</a:t>
            </a:r>
            <a:r>
              <a:rPr lang="it-IT" sz="2400" dirty="0" err="1" smtClean="0">
                <a:latin typeface="+mn-lt"/>
              </a:rPr>
              <a:t>Let</a:t>
            </a:r>
            <a:r>
              <a:rPr lang="it-IT" sz="2400" dirty="0" smtClean="0">
                <a:latin typeface="+mn-lt"/>
              </a:rPr>
              <a:t>  </a:t>
            </a:r>
            <a:r>
              <a:rPr lang="it-IT" sz="2400" dirty="0" err="1" smtClean="0">
                <a:latin typeface="+mn-lt"/>
              </a:rPr>
              <a:t>f=B</a:t>
            </a:r>
            <a:r>
              <a:rPr lang="it-IT" sz="2400" dirty="0" smtClean="0">
                <a:latin typeface="+mn-lt"/>
              </a:rPr>
              <a:t>  </a:t>
            </a:r>
            <a:r>
              <a:rPr lang="it-IT" sz="2400" dirty="0" err="1" smtClean="0">
                <a:latin typeface="+mn-lt"/>
              </a:rPr>
              <a:t>be</a:t>
            </a:r>
            <a:r>
              <a:rPr lang="it-IT" sz="2400" dirty="0" smtClean="0">
                <a:latin typeface="+mn-lt"/>
              </a:rPr>
              <a:t>  </a:t>
            </a:r>
            <a:r>
              <a:rPr lang="it-IT" sz="2400" dirty="0" err="1" smtClean="0">
                <a:latin typeface="+mn-lt"/>
              </a:rPr>
              <a:t>an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dirty="0" err="1" smtClean="0">
                <a:latin typeface="+mn-lt"/>
              </a:rPr>
              <a:t>equation</a:t>
            </a:r>
            <a:r>
              <a:rPr lang="it-IT" sz="2400" dirty="0" smtClean="0">
                <a:latin typeface="+mn-lt"/>
              </a:rPr>
              <a:t> </a:t>
            </a:r>
            <a:r>
              <a:rPr lang="it-IT" sz="2400" dirty="0" err="1" smtClean="0">
                <a:latin typeface="+mn-lt"/>
              </a:rPr>
              <a:t>of</a:t>
            </a:r>
            <a:r>
              <a:rPr lang="it-IT" sz="2400" dirty="0" smtClean="0">
                <a:latin typeface="+mn-lt"/>
              </a:rPr>
              <a:t> a system </a:t>
            </a:r>
            <a:r>
              <a:rPr lang="it-IT" sz="2400" dirty="0" err="1" smtClean="0">
                <a:latin typeface="+mn-lt"/>
              </a:rPr>
              <a:t>Eq</a:t>
            </a:r>
            <a:endParaRPr lang="it-IT" sz="2400" dirty="0" smtClean="0">
              <a:latin typeface="+mn-lt"/>
            </a:endParaRPr>
          </a:p>
          <a:p>
            <a:pPr>
              <a:buNone/>
            </a:pPr>
            <a:endParaRPr lang="it-IT" sz="1700" dirty="0" smtClean="0">
              <a:latin typeface="+mn-lt"/>
            </a:endParaRPr>
          </a:p>
          <a:p>
            <a:pPr>
              <a:buNone/>
            </a:pPr>
            <a:r>
              <a:rPr lang="it-IT" sz="2400" dirty="0" smtClean="0">
                <a:latin typeface="+mn-lt"/>
              </a:rPr>
              <a:t>	</a:t>
            </a:r>
            <a:r>
              <a:rPr lang="it-IT" sz="2400" dirty="0" err="1" smtClean="0">
                <a:latin typeface="+mn-lt"/>
              </a:rPr>
              <a:t>Evaluate</a:t>
            </a:r>
            <a:r>
              <a:rPr lang="it-IT" sz="2400" dirty="0" smtClean="0">
                <a:latin typeface="+mn-lt"/>
              </a:rPr>
              <a:t>(</a:t>
            </a:r>
            <a:r>
              <a:rPr lang="it-IT" sz="2400" i="1" dirty="0" smtClean="0">
                <a:latin typeface="+mn-lt"/>
              </a:rPr>
              <a:t>f,</a:t>
            </a:r>
            <a:r>
              <a:rPr lang="it-IT" sz="2400" i="1" dirty="0" err="1" smtClean="0">
                <a:latin typeface="+mn-lt"/>
              </a:rPr>
              <a:t>Eq</a:t>
            </a:r>
            <a:r>
              <a:rPr lang="it-IT" sz="2400" i="1" dirty="0" smtClean="0">
                <a:latin typeface="+mn-lt"/>
              </a:rPr>
              <a:t>) :</a:t>
            </a:r>
            <a:endParaRPr lang="en-US" sz="2400" i="1" dirty="0" smtClean="0">
              <a:latin typeface="+mn-lt"/>
            </a:endParaRPr>
          </a:p>
          <a:p>
            <a:pPr>
              <a:buNone/>
            </a:pPr>
            <a:r>
              <a:rPr lang="it-IT" sz="2400" dirty="0" smtClean="0">
                <a:latin typeface="+mn-lt"/>
              </a:rPr>
              <a:t>		Set </a:t>
            </a:r>
            <a:r>
              <a:rPr lang="it-IT" sz="2400" i="1" dirty="0" smtClean="0">
                <a:latin typeface="+mn-lt"/>
              </a:rPr>
              <a:t>S := </a:t>
            </a:r>
            <a:r>
              <a:rPr lang="it-IT" sz="2400" b="1" i="1" dirty="0" smtClean="0">
                <a:latin typeface="+mn-lt"/>
                <a:sym typeface="Symbol"/>
              </a:rPr>
              <a:t></a:t>
            </a:r>
            <a:endParaRPr lang="it-IT" sz="2400" i="1" dirty="0" smtClean="0">
              <a:latin typeface="+mn-lt"/>
            </a:endParaRPr>
          </a:p>
          <a:p>
            <a:pPr>
              <a:buNone/>
            </a:pPr>
            <a:r>
              <a:rPr lang="en-US" sz="2400" dirty="0" smtClean="0">
                <a:latin typeface="+mn-lt"/>
              </a:rPr>
              <a:t>		while (</a:t>
            </a:r>
            <a:r>
              <a:rPr lang="en-US" sz="2400" i="1" dirty="0" smtClean="0">
                <a:latin typeface="+mn-lt"/>
              </a:rPr>
              <a:t>S does not stabilize) { </a:t>
            </a:r>
          </a:p>
          <a:p>
            <a:pPr lvl="1">
              <a:buNone/>
            </a:pPr>
            <a:r>
              <a:rPr lang="en-US" sz="2400" i="1" dirty="0" smtClean="0">
                <a:latin typeface="+mn-lt"/>
              </a:rPr>
              <a:t>		    -  </a:t>
            </a:r>
            <a:r>
              <a:rPr lang="en-US" sz="2400" i="1" dirty="0" err="1" smtClean="0">
                <a:latin typeface="+mn-lt"/>
              </a:rPr>
              <a:t>Eq</a:t>
            </a:r>
            <a:r>
              <a:rPr lang="en-US" sz="2400" i="1" dirty="0" smtClean="0">
                <a:latin typeface="+mn-lt"/>
              </a:rPr>
              <a:t>’ := </a:t>
            </a:r>
            <a:r>
              <a:rPr lang="en-US" sz="2400" i="1" dirty="0" err="1" smtClean="0">
                <a:latin typeface="+mn-lt"/>
              </a:rPr>
              <a:t>Eq</a:t>
            </a:r>
            <a:r>
              <a:rPr lang="en-US" sz="2400" i="1" dirty="0" smtClean="0">
                <a:latin typeface="+mn-lt"/>
              </a:rPr>
              <a:t> \ f = B</a:t>
            </a:r>
          </a:p>
          <a:p>
            <a:pPr lvl="1">
              <a:buNone/>
            </a:pPr>
            <a:r>
              <a:rPr lang="en-US" sz="2400" i="1" dirty="0" smtClean="0">
                <a:latin typeface="+mn-lt"/>
              </a:rPr>
              <a:t>		    -  </a:t>
            </a:r>
            <a:r>
              <a:rPr lang="en-US" sz="2400" i="1" dirty="0" err="1" smtClean="0">
                <a:latin typeface="+mn-lt"/>
              </a:rPr>
              <a:t>Eq</a:t>
            </a:r>
            <a:r>
              <a:rPr lang="en-US" sz="2400" i="1" dirty="0" smtClean="0">
                <a:latin typeface="+mn-lt"/>
              </a:rPr>
              <a:t>’’:=</a:t>
            </a:r>
            <a:r>
              <a:rPr lang="en-US" sz="2400" i="1" dirty="0" err="1" smtClean="0">
                <a:latin typeface="+mn-lt"/>
              </a:rPr>
              <a:t>Eq</a:t>
            </a:r>
            <a:r>
              <a:rPr lang="en-US" sz="2400" i="1" dirty="0" smtClean="0">
                <a:latin typeface="+mn-lt"/>
              </a:rPr>
              <a:t>’ [f </a:t>
            </a:r>
            <a:r>
              <a:rPr lang="en-US" sz="2400" i="1" dirty="0" smtClean="0">
                <a:latin typeface="+mn-lt"/>
                <a:sym typeface="Symbol"/>
              </a:rPr>
              <a:t></a:t>
            </a:r>
            <a:r>
              <a:rPr lang="en-US" sz="2400" i="1" dirty="0" smtClean="0">
                <a:latin typeface="+mn-lt"/>
              </a:rPr>
              <a:t> S]</a:t>
            </a:r>
            <a:endParaRPr lang="it-IT" sz="2400" i="1" dirty="0" smtClean="0">
              <a:latin typeface="+mn-lt"/>
            </a:endParaRPr>
          </a:p>
          <a:p>
            <a:pPr lvl="1">
              <a:buNone/>
            </a:pPr>
            <a:r>
              <a:rPr lang="en-US" sz="2400" i="1" dirty="0" smtClean="0">
                <a:latin typeface="+mn-lt"/>
              </a:rPr>
              <a:t> 		    -  Let f</a:t>
            </a:r>
            <a:r>
              <a:rPr lang="en-US" sz="2400" i="1" baseline="-25000" dirty="0" smtClean="0">
                <a:latin typeface="+mn-lt"/>
              </a:rPr>
              <a:t>1</a:t>
            </a:r>
            <a:r>
              <a:rPr lang="en-US" sz="2400" i="1" dirty="0" smtClean="0">
                <a:latin typeface="+mn-lt"/>
              </a:rPr>
              <a:t>, ...,</a:t>
            </a:r>
            <a:r>
              <a:rPr lang="en-US" sz="2400" i="1" dirty="0" err="1" smtClean="0">
                <a:latin typeface="+mn-lt"/>
              </a:rPr>
              <a:t>f</a:t>
            </a:r>
            <a:r>
              <a:rPr lang="en-US" sz="2400" i="1" baseline="-25000" dirty="0" err="1" smtClean="0">
                <a:latin typeface="+mn-lt"/>
              </a:rPr>
              <a:t>r</a:t>
            </a:r>
            <a:r>
              <a:rPr lang="en-US" sz="2400" i="1" baseline="-25000" dirty="0" smtClean="0">
                <a:latin typeface="+mn-lt"/>
              </a:rPr>
              <a:t>  </a:t>
            </a:r>
            <a:r>
              <a:rPr lang="en-US" sz="2400" i="1" dirty="0" smtClean="0">
                <a:latin typeface="+mn-lt"/>
              </a:rPr>
              <a:t>occur in B do:  S</a:t>
            </a:r>
            <a:r>
              <a:rPr lang="en-US" sz="2400" i="1" baseline="-25000" dirty="0" smtClean="0">
                <a:latin typeface="+mn-lt"/>
              </a:rPr>
              <a:t>i</a:t>
            </a:r>
            <a:r>
              <a:rPr lang="en-US" sz="2400" i="1" dirty="0" smtClean="0">
                <a:latin typeface="+mn-lt"/>
              </a:rPr>
              <a:t> := Evaluate(</a:t>
            </a:r>
            <a:r>
              <a:rPr lang="en-US" sz="2400" i="1" dirty="0" err="1" smtClean="0">
                <a:latin typeface="+mn-lt"/>
              </a:rPr>
              <a:t>f</a:t>
            </a:r>
            <a:r>
              <a:rPr lang="en-US" sz="2400" i="1" baseline="-25000" dirty="0" err="1" smtClean="0">
                <a:latin typeface="+mn-lt"/>
              </a:rPr>
              <a:t>i</a:t>
            </a:r>
            <a:r>
              <a:rPr lang="en-US" sz="2400" i="1" dirty="0" err="1" smtClean="0">
                <a:latin typeface="+mn-lt"/>
              </a:rPr>
              <a:t>,Eq</a:t>
            </a:r>
            <a:r>
              <a:rPr lang="en-US" sz="2400" i="1" dirty="0" smtClean="0">
                <a:latin typeface="+mn-lt"/>
              </a:rPr>
              <a:t>’’)</a:t>
            </a:r>
          </a:p>
          <a:p>
            <a:pPr lvl="1">
              <a:buNone/>
            </a:pPr>
            <a:r>
              <a:rPr lang="en-US" sz="2400" i="1" dirty="0" smtClean="0">
                <a:latin typeface="+mn-lt"/>
              </a:rPr>
              <a:t>		    -  S:= evaluation of B[f</a:t>
            </a:r>
            <a:r>
              <a:rPr lang="en-US" sz="2400" i="1" baseline="-25000" dirty="0" smtClean="0">
                <a:latin typeface="+mn-lt"/>
              </a:rPr>
              <a:t>1 </a:t>
            </a:r>
            <a:r>
              <a:rPr lang="en-US" sz="2400" i="1" dirty="0" smtClean="0">
                <a:latin typeface="+mn-lt"/>
                <a:sym typeface="Symbol"/>
              </a:rPr>
              <a:t> </a:t>
            </a:r>
            <a:r>
              <a:rPr lang="en-US" sz="2400" i="1" dirty="0" smtClean="0">
                <a:latin typeface="+mn-lt"/>
              </a:rPr>
              <a:t>S</a:t>
            </a:r>
            <a:r>
              <a:rPr lang="en-US" sz="2400" i="1" baseline="-25000" dirty="0" smtClean="0">
                <a:latin typeface="+mn-lt"/>
              </a:rPr>
              <a:t>1</a:t>
            </a:r>
            <a:r>
              <a:rPr lang="en-US" sz="2400" i="1" dirty="0" smtClean="0">
                <a:latin typeface="+mn-lt"/>
              </a:rPr>
              <a:t>,....,</a:t>
            </a:r>
            <a:r>
              <a:rPr lang="en-US" sz="2400" i="1" dirty="0" err="1" smtClean="0">
                <a:latin typeface="+mn-lt"/>
              </a:rPr>
              <a:t>f</a:t>
            </a:r>
            <a:r>
              <a:rPr lang="en-US" sz="2400" i="1" baseline="-25000" dirty="0" err="1" smtClean="0">
                <a:latin typeface="+mn-lt"/>
              </a:rPr>
              <a:t>r</a:t>
            </a:r>
            <a:r>
              <a:rPr lang="en-US" sz="2400" i="1" dirty="0" smtClean="0">
                <a:latin typeface="+mn-lt"/>
                <a:sym typeface="Symbol"/>
              </a:rPr>
              <a:t> </a:t>
            </a:r>
            <a:r>
              <a:rPr lang="en-US" sz="2400" i="1" dirty="0" err="1" smtClean="0">
                <a:latin typeface="+mn-lt"/>
              </a:rPr>
              <a:t>S</a:t>
            </a:r>
            <a:r>
              <a:rPr lang="en-US" sz="2400" i="1" baseline="-25000" dirty="0" err="1" smtClean="0">
                <a:latin typeface="+mn-lt"/>
              </a:rPr>
              <a:t>r</a:t>
            </a:r>
            <a:r>
              <a:rPr lang="en-US" sz="2400" i="1" dirty="0" err="1" smtClean="0">
                <a:latin typeface="+mn-lt"/>
              </a:rPr>
              <a:t>,f</a:t>
            </a:r>
            <a:r>
              <a:rPr lang="en-US" sz="2400" i="1" dirty="0" smtClean="0">
                <a:latin typeface="+mn-lt"/>
                <a:sym typeface="Symbol"/>
              </a:rPr>
              <a:t> </a:t>
            </a:r>
            <a:r>
              <a:rPr lang="en-US" sz="2400" i="1" dirty="0" smtClean="0">
                <a:latin typeface="+mn-lt"/>
              </a:rPr>
              <a:t>S] </a:t>
            </a:r>
          </a:p>
          <a:p>
            <a:pPr>
              <a:buNone/>
            </a:pPr>
            <a:r>
              <a:rPr lang="it-IT" sz="2400" i="1" dirty="0" smtClean="0">
                <a:latin typeface="+mn-lt"/>
              </a:rPr>
              <a:t>		}</a:t>
            </a:r>
          </a:p>
          <a:p>
            <a:pPr>
              <a:buNone/>
            </a:pPr>
            <a:r>
              <a:rPr lang="it-IT" sz="2400" i="1" dirty="0" smtClean="0">
                <a:latin typeface="+mn-lt"/>
              </a:rPr>
              <a:t>		</a:t>
            </a:r>
            <a:r>
              <a:rPr lang="it-IT" sz="2400" i="1" dirty="0" err="1" smtClean="0">
                <a:latin typeface="+mn-lt"/>
              </a:rPr>
              <a:t>return</a:t>
            </a:r>
            <a:r>
              <a:rPr lang="it-IT" sz="2400" i="1" dirty="0" smtClean="0">
                <a:latin typeface="+mn-lt"/>
              </a:rPr>
              <a:t> S</a:t>
            </a:r>
            <a:endParaRPr lang="en-US" sz="2400" dirty="0">
              <a:latin typeface="+mn-lt"/>
            </a:endParaRPr>
          </a:p>
        </p:txBody>
      </p:sp>
      <p:sp>
        <p:nvSpPr>
          <p:cNvPr id="4" name="Rounded Rectangle 8"/>
          <p:cNvSpPr/>
          <p:nvPr/>
        </p:nvSpPr>
        <p:spPr>
          <a:xfrm>
            <a:off x="2743200" y="3048000"/>
            <a:ext cx="6019800" cy="2971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it-IT" sz="2400" dirty="0" err="1" smtClean="0">
                <a:solidFill>
                  <a:srgbClr val="00B050"/>
                </a:solidFill>
                <a:latin typeface="+mj-lt"/>
              </a:rPr>
              <a:t>Evaluate</a:t>
            </a:r>
            <a:r>
              <a:rPr lang="it-IT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  <a:latin typeface="+mj-lt"/>
              </a:rPr>
              <a:t>gives</a:t>
            </a:r>
            <a:r>
              <a:rPr lang="it-IT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  <a:latin typeface="+mj-lt"/>
              </a:rPr>
              <a:t>operational</a:t>
            </a:r>
            <a:r>
              <a:rPr lang="it-IT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  <a:latin typeface="+mj-lt"/>
              </a:rPr>
              <a:t>semantics</a:t>
            </a:r>
            <a:r>
              <a:rPr lang="it-IT" sz="24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it-IT" sz="2400" dirty="0" smtClean="0">
                <a:solidFill>
                  <a:schemeClr val="tx1"/>
                </a:solidFill>
                <a:latin typeface="+mj-lt"/>
              </a:rPr>
              <a:t>    </a:t>
            </a:r>
            <a:r>
              <a:rPr lang="it-IT" sz="24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it-IT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  <a:latin typeface="+mj-lt"/>
              </a:rPr>
              <a:t>our</a:t>
            </a:r>
            <a:r>
              <a:rPr lang="it-IT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  <a:latin typeface="+mj-lt"/>
              </a:rPr>
              <a:t>algorithms</a:t>
            </a:r>
            <a:endParaRPr lang="it-IT" sz="2400" dirty="0" smtClean="0">
              <a:solidFill>
                <a:schemeClr val="tx1"/>
              </a:solidFill>
              <a:latin typeface="+mj-lt"/>
            </a:endParaRPr>
          </a:p>
          <a:p>
            <a:r>
              <a:rPr lang="it-IT" sz="2400" dirty="0" smtClean="0">
                <a:solidFill>
                  <a:schemeClr val="tx1"/>
                </a:solidFill>
                <a:latin typeface="+mj-lt"/>
              </a:rPr>
              <a:t>    - </a:t>
            </a:r>
            <a:r>
              <a:rPr lang="it-IT" sz="2400" dirty="0" err="1" smtClean="0">
                <a:solidFill>
                  <a:schemeClr val="tx1"/>
                </a:solidFill>
                <a:latin typeface="+mj-lt"/>
              </a:rPr>
              <a:t>even</a:t>
            </a:r>
            <a:r>
              <a:rPr lang="it-IT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  <a:latin typeface="+mj-lt"/>
              </a:rPr>
              <a:t>when</a:t>
            </a:r>
            <a:r>
              <a:rPr lang="it-IT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  <a:latin typeface="+mj-lt"/>
              </a:rPr>
              <a:t>general</a:t>
            </a:r>
            <a:r>
              <a:rPr lang="it-IT" sz="2400" dirty="0" smtClean="0">
                <a:solidFill>
                  <a:schemeClr val="tx1"/>
                </a:solidFill>
                <a:latin typeface="+mj-lt"/>
              </a:rPr>
              <a:t> (non positive) </a:t>
            </a:r>
          </a:p>
          <a:p>
            <a:r>
              <a:rPr lang="it-IT" sz="2400" dirty="0" smtClean="0">
                <a:solidFill>
                  <a:schemeClr val="tx1"/>
                </a:solidFill>
                <a:latin typeface="+mj-lt"/>
              </a:rPr>
              <a:t>      </a:t>
            </a:r>
            <a:r>
              <a:rPr lang="it-IT" sz="2400" dirty="0" err="1" smtClean="0">
                <a:solidFill>
                  <a:schemeClr val="tx1"/>
                </a:solidFill>
                <a:latin typeface="+mj-lt"/>
              </a:rPr>
              <a:t>Boolean</a:t>
            </a:r>
            <a:r>
              <a:rPr lang="it-IT" sz="2400" dirty="0" smtClean="0">
                <a:solidFill>
                  <a:schemeClr val="tx1"/>
                </a:solidFill>
                <a:latin typeface="+mj-lt"/>
              </a:rPr>
              <a:t>  </a:t>
            </a:r>
            <a:r>
              <a:rPr lang="it-IT" sz="2400" dirty="0" err="1" smtClean="0">
                <a:solidFill>
                  <a:schemeClr val="tx1"/>
                </a:solidFill>
                <a:latin typeface="+mj-lt"/>
              </a:rPr>
              <a:t>expressions</a:t>
            </a:r>
            <a:r>
              <a:rPr lang="it-IT" sz="2400" dirty="0" smtClean="0">
                <a:solidFill>
                  <a:schemeClr val="tx1"/>
                </a:solidFill>
                <a:latin typeface="+mj-lt"/>
              </a:rPr>
              <a:t> are </a:t>
            </a:r>
            <a:r>
              <a:rPr lang="it-IT" sz="2400" dirty="0" err="1" smtClean="0">
                <a:solidFill>
                  <a:schemeClr val="tx1"/>
                </a:solidFill>
                <a:latin typeface="+mj-lt"/>
              </a:rPr>
              <a:t>used</a:t>
            </a:r>
            <a:r>
              <a:rPr lang="it-IT" sz="24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it-IT" sz="2400" dirty="0" smtClean="0">
                <a:solidFill>
                  <a:schemeClr val="tx1"/>
                </a:solidFill>
                <a:latin typeface="+mj-lt"/>
              </a:rPr>
              <a:t>      (in </a:t>
            </a:r>
            <a:r>
              <a:rPr lang="it-IT" sz="2400" dirty="0" err="1" smtClean="0">
                <a:solidFill>
                  <a:schemeClr val="tx1"/>
                </a:solidFill>
                <a:latin typeface="+mj-lt"/>
              </a:rPr>
              <a:t>this</a:t>
            </a:r>
            <a:r>
              <a:rPr lang="it-IT" sz="2400" dirty="0" smtClean="0">
                <a:solidFill>
                  <a:schemeClr val="tx1"/>
                </a:solidFill>
                <a:latin typeface="+mj-lt"/>
              </a:rPr>
              <a:t> case </a:t>
            </a:r>
            <a:r>
              <a:rPr lang="it-IT" sz="2400" dirty="0" err="1" smtClean="0">
                <a:solidFill>
                  <a:schemeClr val="tx1"/>
                </a:solidFill>
                <a:latin typeface="+mj-lt"/>
              </a:rPr>
              <a:t>we</a:t>
            </a:r>
            <a:r>
              <a:rPr lang="it-IT" sz="2400" dirty="0" smtClean="0">
                <a:solidFill>
                  <a:schemeClr val="tx1"/>
                </a:solidFill>
                <a:latin typeface="+mj-lt"/>
              </a:rPr>
              <a:t> are in </a:t>
            </a:r>
            <a:r>
              <a:rPr lang="it-IT" sz="2400" dirty="0" err="1" smtClean="0">
                <a:solidFill>
                  <a:schemeClr val="tx1"/>
                </a:solidFill>
                <a:latin typeface="+mj-lt"/>
              </a:rPr>
              <a:t>charge</a:t>
            </a:r>
            <a:r>
              <a:rPr lang="it-IT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  <a:latin typeface="+mj-lt"/>
              </a:rPr>
              <a:t>to</a:t>
            </a:r>
            <a:r>
              <a:rPr lang="it-IT" sz="24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it-IT" sz="2400" dirty="0" err="1" smtClean="0">
                <a:solidFill>
                  <a:schemeClr val="tx1"/>
                </a:solidFill>
                <a:latin typeface="+mj-lt"/>
              </a:rPr>
              <a:t>ensure</a:t>
            </a:r>
            <a:r>
              <a:rPr lang="it-IT" sz="2400" dirty="0" smtClean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it-IT" sz="2400" dirty="0" smtClean="0">
                <a:solidFill>
                  <a:schemeClr val="tx1"/>
                </a:solidFill>
                <a:latin typeface="+mj-lt"/>
              </a:rPr>
              <a:t>       </a:t>
            </a:r>
            <a:r>
              <a:rPr lang="it-IT" sz="2400" dirty="0" err="1" smtClean="0">
                <a:solidFill>
                  <a:schemeClr val="tx1"/>
                </a:solidFill>
                <a:latin typeface="+mj-lt"/>
              </a:rPr>
              <a:t>convergence</a:t>
            </a:r>
            <a:r>
              <a:rPr lang="it-IT" sz="2400" dirty="0" smtClean="0">
                <a:solidFill>
                  <a:schemeClr val="tx1"/>
                </a:solidFill>
                <a:latin typeface="+mj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>
                <a:latin typeface="+mj-lt"/>
              </a:rPr>
              <a:t>Getafix</a:t>
            </a:r>
            <a:r>
              <a:rPr lang="en-US" sz="4000" dirty="0" smtClean="0">
                <a:latin typeface="+mj-lt"/>
              </a:rPr>
              <a:t> </a:t>
            </a:r>
          </a:p>
          <a:p>
            <a:endParaRPr lang="en-US" dirty="0" smtClean="0">
              <a:latin typeface="+mj-lt"/>
            </a:endParaRPr>
          </a:p>
          <a:p>
            <a:pPr algn="ctr">
              <a:buNone/>
            </a:pPr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for sequential 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Boolean programs </a:t>
            </a:r>
            <a:endParaRPr lang="en-US" sz="3600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ttangolo arrotondato 56"/>
          <p:cNvSpPr/>
          <p:nvPr/>
        </p:nvSpPr>
        <p:spPr>
          <a:xfrm>
            <a:off x="5715000" y="5791200"/>
            <a:ext cx="198120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arrotondato 55"/>
          <p:cNvSpPr/>
          <p:nvPr/>
        </p:nvSpPr>
        <p:spPr>
          <a:xfrm>
            <a:off x="5410200" y="4343400"/>
            <a:ext cx="259080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arrotondato 54"/>
          <p:cNvSpPr/>
          <p:nvPr/>
        </p:nvSpPr>
        <p:spPr>
          <a:xfrm>
            <a:off x="2514600" y="5638800"/>
            <a:ext cx="182880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Rettangolo arrotondato 53"/>
          <p:cNvSpPr/>
          <p:nvPr/>
        </p:nvSpPr>
        <p:spPr>
          <a:xfrm>
            <a:off x="838200" y="4495800"/>
            <a:ext cx="2286000" cy="76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arrotondato 52"/>
          <p:cNvSpPr/>
          <p:nvPr/>
        </p:nvSpPr>
        <p:spPr>
          <a:xfrm>
            <a:off x="4343400" y="1828800"/>
            <a:ext cx="2743200" cy="1066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Some relations defined by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pgms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1752600"/>
          </a:xfrm>
          <a:ln>
            <a:solidFill>
              <a:schemeClr val="tx1"/>
            </a:solidFill>
            <a:prstDash val="sysDot"/>
          </a:ln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dirty="0" smtClean="0">
                <a:solidFill>
                  <a:srgbClr val="0070C0"/>
                </a:solidFill>
                <a:latin typeface="+mj-lt"/>
              </a:rPr>
              <a:t>Internal(</a:t>
            </a:r>
            <a:r>
              <a:rPr lang="en-US" dirty="0" err="1" smtClean="0">
                <a:solidFill>
                  <a:srgbClr val="0070C0"/>
                </a:solidFill>
                <a:latin typeface="+mj-lt"/>
              </a:rPr>
              <a:t>u,v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) </a:t>
            </a:r>
          </a:p>
          <a:p>
            <a:pPr>
              <a:buNone/>
            </a:pPr>
            <a:r>
              <a:rPr lang="en-US" sz="2800" dirty="0" smtClean="0"/>
              <a:t>	</a:t>
            </a:r>
            <a:endParaRPr lang="en-US" dirty="0" smtClean="0"/>
          </a:p>
        </p:txBody>
      </p:sp>
      <p:sp>
        <p:nvSpPr>
          <p:cNvPr id="5" name="Rettangolo 4"/>
          <p:cNvSpPr/>
          <p:nvPr/>
        </p:nvSpPr>
        <p:spPr>
          <a:xfrm>
            <a:off x="4953000" y="1976735"/>
            <a:ext cx="38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u</a:t>
            </a:r>
            <a:endParaRPr lang="it-IT" sz="2400" dirty="0"/>
          </a:p>
        </p:txBody>
      </p:sp>
      <p:sp>
        <p:nvSpPr>
          <p:cNvPr id="6" name="Rettangolo 5"/>
          <p:cNvSpPr/>
          <p:nvPr/>
        </p:nvSpPr>
        <p:spPr>
          <a:xfrm>
            <a:off x="5791200" y="1976735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v</a:t>
            </a:r>
            <a:endParaRPr lang="it-IT" sz="2400" dirty="0"/>
          </a:p>
        </p:txBody>
      </p:sp>
      <p:sp>
        <p:nvSpPr>
          <p:cNvPr id="7" name="Ovale 6"/>
          <p:cNvSpPr/>
          <p:nvPr/>
        </p:nvSpPr>
        <p:spPr>
          <a:xfrm>
            <a:off x="51816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57912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2 9"/>
          <p:cNvCxnSpPr>
            <a:stCxn id="7" idx="6"/>
            <a:endCxn id="8" idx="2"/>
          </p:cNvCxnSpPr>
          <p:nvPr/>
        </p:nvCxnSpPr>
        <p:spPr>
          <a:xfrm>
            <a:off x="5334000" y="24384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4419600" y="220980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.....</a:t>
            </a:r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6384794" y="2205139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.....</a:t>
            </a:r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3810000" y="1447800"/>
            <a:ext cx="1462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function  f</a:t>
            </a:r>
            <a:endParaRPr lang="it-IT" sz="2400" dirty="0"/>
          </a:p>
        </p:txBody>
      </p:sp>
      <p:sp>
        <p:nvSpPr>
          <p:cNvPr id="25" name="Rettangolo 24"/>
          <p:cNvSpPr/>
          <p:nvPr/>
        </p:nvSpPr>
        <p:spPr>
          <a:xfrm>
            <a:off x="609600" y="4126468"/>
            <a:ext cx="1462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function  f</a:t>
            </a:r>
            <a:endParaRPr lang="it-IT" sz="2400" dirty="0"/>
          </a:p>
        </p:txBody>
      </p:sp>
      <p:sp>
        <p:nvSpPr>
          <p:cNvPr id="35" name="Rettangolo 34"/>
          <p:cNvSpPr/>
          <p:nvPr/>
        </p:nvSpPr>
        <p:spPr>
          <a:xfrm>
            <a:off x="3048000" y="5253335"/>
            <a:ext cx="1511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function  g</a:t>
            </a:r>
            <a:endParaRPr lang="it-IT" sz="2400" dirty="0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482601" y="3352800"/>
            <a:ext cx="4038600" cy="335280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Call(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u,v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</a:t>
            </a: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4648200" y="3352800"/>
            <a:ext cx="4191000" cy="335280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Return(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u,v,z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)</a:t>
            </a:r>
          </a:p>
        </p:txBody>
      </p:sp>
      <p:sp>
        <p:nvSpPr>
          <p:cNvPr id="76" name="Rettangolo 75"/>
          <p:cNvSpPr/>
          <p:nvPr/>
        </p:nvSpPr>
        <p:spPr>
          <a:xfrm>
            <a:off x="4959688" y="3918156"/>
            <a:ext cx="1462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function  f</a:t>
            </a:r>
            <a:endParaRPr lang="it-IT" sz="2400" dirty="0"/>
          </a:p>
        </p:txBody>
      </p:sp>
      <p:sp>
        <p:nvSpPr>
          <p:cNvPr id="78" name="Rettangolo 77"/>
          <p:cNvSpPr/>
          <p:nvPr/>
        </p:nvSpPr>
        <p:spPr>
          <a:xfrm>
            <a:off x="5943600" y="5393871"/>
            <a:ext cx="1511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function  g</a:t>
            </a:r>
            <a:endParaRPr lang="it-IT" sz="2400" dirty="0"/>
          </a:p>
        </p:txBody>
      </p:sp>
      <p:sp>
        <p:nvSpPr>
          <p:cNvPr id="114" name="Rettangolo 113"/>
          <p:cNvSpPr/>
          <p:nvPr/>
        </p:nvSpPr>
        <p:spPr>
          <a:xfrm>
            <a:off x="4648200" y="5486400"/>
            <a:ext cx="813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call g</a:t>
            </a:r>
            <a:endParaRPr lang="it-IT" sz="2400" dirty="0"/>
          </a:p>
        </p:txBody>
      </p:sp>
      <p:sp>
        <p:nvSpPr>
          <p:cNvPr id="115" name="Rettangolo 114"/>
          <p:cNvSpPr/>
          <p:nvPr/>
        </p:nvSpPr>
        <p:spPr>
          <a:xfrm>
            <a:off x="1319916" y="5334000"/>
            <a:ext cx="813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call g</a:t>
            </a:r>
            <a:endParaRPr lang="it-IT" sz="2400" dirty="0"/>
          </a:p>
        </p:txBody>
      </p:sp>
      <p:sp>
        <p:nvSpPr>
          <p:cNvPr id="129" name="Rettangolo 128"/>
          <p:cNvSpPr/>
          <p:nvPr/>
        </p:nvSpPr>
        <p:spPr>
          <a:xfrm>
            <a:off x="7924800" y="5710535"/>
            <a:ext cx="9740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return</a:t>
            </a:r>
            <a:endParaRPr lang="it-IT" sz="2400" dirty="0"/>
          </a:p>
        </p:txBody>
      </p:sp>
      <p:sp>
        <p:nvSpPr>
          <p:cNvPr id="20" name="Ovale 19"/>
          <p:cNvSpPr/>
          <p:nvPr/>
        </p:nvSpPr>
        <p:spPr>
          <a:xfrm>
            <a:off x="1754685" y="504552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1068885" y="4816929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.....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2288085" y="4816929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.....</a:t>
            </a:r>
            <a:endParaRPr lang="it-IT" dirty="0"/>
          </a:p>
        </p:txBody>
      </p:sp>
      <p:sp>
        <p:nvSpPr>
          <p:cNvPr id="32" name="Ovale 31"/>
          <p:cNvSpPr/>
          <p:nvPr/>
        </p:nvSpPr>
        <p:spPr>
          <a:xfrm>
            <a:off x="2438400" y="586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/>
          <p:cNvSpPr/>
          <p:nvPr/>
        </p:nvSpPr>
        <p:spPr>
          <a:xfrm>
            <a:off x="3124200" y="5867400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.....</a:t>
            </a:r>
            <a:endParaRPr lang="it-IT" dirty="0"/>
          </a:p>
        </p:txBody>
      </p:sp>
      <p:cxnSp>
        <p:nvCxnSpPr>
          <p:cNvPr id="22" name="Connettore 2 21"/>
          <p:cNvCxnSpPr>
            <a:stCxn id="20" idx="6"/>
            <a:endCxn id="32" idx="2"/>
          </p:cNvCxnSpPr>
          <p:nvPr/>
        </p:nvCxnSpPr>
        <p:spPr>
          <a:xfrm>
            <a:off x="1907085" y="5121729"/>
            <a:ext cx="531315" cy="821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ttangolo 129"/>
          <p:cNvSpPr/>
          <p:nvPr/>
        </p:nvSpPr>
        <p:spPr>
          <a:xfrm>
            <a:off x="1600200" y="4643735"/>
            <a:ext cx="38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u</a:t>
            </a:r>
            <a:endParaRPr lang="it-IT" sz="2400" dirty="0"/>
          </a:p>
        </p:txBody>
      </p:sp>
      <p:sp>
        <p:nvSpPr>
          <p:cNvPr id="131" name="Rettangolo 130"/>
          <p:cNvSpPr/>
          <p:nvPr/>
        </p:nvSpPr>
        <p:spPr>
          <a:xfrm>
            <a:off x="2514600" y="5562600"/>
            <a:ext cx="38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v</a:t>
            </a:r>
            <a:endParaRPr lang="it-IT" sz="2400" dirty="0"/>
          </a:p>
        </p:txBody>
      </p:sp>
      <p:sp>
        <p:nvSpPr>
          <p:cNvPr id="71" name="Ovale 70"/>
          <p:cNvSpPr/>
          <p:nvPr/>
        </p:nvSpPr>
        <p:spPr>
          <a:xfrm>
            <a:off x="6248400" y="482279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Ovale 71"/>
          <p:cNvSpPr/>
          <p:nvPr/>
        </p:nvSpPr>
        <p:spPr>
          <a:xfrm>
            <a:off x="6858000" y="482279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ttangolo 73"/>
          <p:cNvSpPr/>
          <p:nvPr/>
        </p:nvSpPr>
        <p:spPr>
          <a:xfrm>
            <a:off x="5486400" y="4670398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.....</a:t>
            </a:r>
            <a:endParaRPr lang="it-IT" dirty="0"/>
          </a:p>
        </p:txBody>
      </p:sp>
      <p:sp>
        <p:nvSpPr>
          <p:cNvPr id="75" name="Rettangolo 74"/>
          <p:cNvSpPr/>
          <p:nvPr/>
        </p:nvSpPr>
        <p:spPr>
          <a:xfrm>
            <a:off x="7451594" y="4665737"/>
            <a:ext cx="473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.....</a:t>
            </a:r>
            <a:endParaRPr lang="it-IT" dirty="0"/>
          </a:p>
        </p:txBody>
      </p:sp>
      <p:sp>
        <p:nvSpPr>
          <p:cNvPr id="79" name="Ovale 78"/>
          <p:cNvSpPr/>
          <p:nvPr/>
        </p:nvSpPr>
        <p:spPr>
          <a:xfrm>
            <a:off x="5638800" y="609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Ovale 79"/>
          <p:cNvSpPr/>
          <p:nvPr/>
        </p:nvSpPr>
        <p:spPr>
          <a:xfrm>
            <a:off x="7620000" y="609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/>
          <p:cNvSpPr/>
          <p:nvPr/>
        </p:nvSpPr>
        <p:spPr>
          <a:xfrm>
            <a:off x="6324600" y="6019800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...........</a:t>
            </a:r>
            <a:endParaRPr lang="it-IT" dirty="0"/>
          </a:p>
        </p:txBody>
      </p:sp>
      <p:cxnSp>
        <p:nvCxnSpPr>
          <p:cNvPr id="99" name="Connettore 1 98"/>
          <p:cNvCxnSpPr>
            <a:stCxn id="71" idx="3"/>
            <a:endCxn id="97" idx="0"/>
          </p:cNvCxnSpPr>
          <p:nvPr/>
        </p:nvCxnSpPr>
        <p:spPr>
          <a:xfrm rot="5400000">
            <a:off x="5801093" y="4809269"/>
            <a:ext cx="326015" cy="61323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2 103"/>
          <p:cNvCxnSpPr>
            <a:stCxn id="97" idx="2"/>
            <a:endCxn id="79" idx="2"/>
          </p:cNvCxnSpPr>
          <p:nvPr/>
        </p:nvCxnSpPr>
        <p:spPr>
          <a:xfrm rot="16200000" flipH="1">
            <a:off x="5337522" y="5870922"/>
            <a:ext cx="380066" cy="22248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Arco 115"/>
          <p:cNvSpPr/>
          <p:nvPr/>
        </p:nvSpPr>
        <p:spPr>
          <a:xfrm>
            <a:off x="7239000" y="5105400"/>
            <a:ext cx="838200" cy="914400"/>
          </a:xfrm>
          <a:prstGeom prst="arc">
            <a:avLst>
              <a:gd name="adj1" fmla="val 16200000"/>
              <a:gd name="adj2" fmla="val 2319580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8" name="Connettore 2 117"/>
          <p:cNvCxnSpPr>
            <a:stCxn id="116" idx="0"/>
            <a:endCxn id="72" idx="6"/>
          </p:cNvCxnSpPr>
          <p:nvPr/>
        </p:nvCxnSpPr>
        <p:spPr>
          <a:xfrm rot="10800000">
            <a:off x="7010401" y="4898998"/>
            <a:ext cx="647701" cy="20640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1 126"/>
          <p:cNvCxnSpPr>
            <a:endCxn id="80" idx="7"/>
          </p:cNvCxnSpPr>
          <p:nvPr/>
        </p:nvCxnSpPr>
        <p:spPr>
          <a:xfrm rot="5400000">
            <a:off x="7750082" y="5867400"/>
            <a:ext cx="250918" cy="25091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ttangolo 131"/>
          <p:cNvSpPr/>
          <p:nvPr/>
        </p:nvSpPr>
        <p:spPr>
          <a:xfrm>
            <a:off x="6019800" y="4415135"/>
            <a:ext cx="38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u</a:t>
            </a:r>
            <a:endParaRPr lang="it-IT" sz="2400" dirty="0"/>
          </a:p>
        </p:txBody>
      </p:sp>
      <p:sp>
        <p:nvSpPr>
          <p:cNvPr id="133" name="Rettangolo 132"/>
          <p:cNvSpPr/>
          <p:nvPr/>
        </p:nvSpPr>
        <p:spPr>
          <a:xfrm>
            <a:off x="6858000" y="4419600"/>
            <a:ext cx="38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z</a:t>
            </a:r>
            <a:endParaRPr lang="it-IT" sz="2400" dirty="0"/>
          </a:p>
        </p:txBody>
      </p:sp>
      <p:sp>
        <p:nvSpPr>
          <p:cNvPr id="134" name="Rettangolo 133"/>
          <p:cNvSpPr/>
          <p:nvPr/>
        </p:nvSpPr>
        <p:spPr>
          <a:xfrm>
            <a:off x="7391400" y="5715000"/>
            <a:ext cx="38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v</a:t>
            </a:r>
            <a:endParaRPr lang="it-IT" sz="2400" dirty="0"/>
          </a:p>
        </p:txBody>
      </p:sp>
      <p:sp>
        <p:nvSpPr>
          <p:cNvPr id="97" name="Arco 96"/>
          <p:cNvSpPr/>
          <p:nvPr/>
        </p:nvSpPr>
        <p:spPr>
          <a:xfrm flipH="1">
            <a:off x="5410200" y="5181600"/>
            <a:ext cx="990600" cy="1447800"/>
          </a:xfrm>
          <a:prstGeom prst="arc">
            <a:avLst>
              <a:gd name="adj1" fmla="val 17495661"/>
              <a:gd name="adj2" fmla="val 20817150"/>
            </a:avLst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Fumetto 3 57"/>
          <p:cNvSpPr/>
          <p:nvPr/>
        </p:nvSpPr>
        <p:spPr>
          <a:xfrm>
            <a:off x="1143000" y="6019800"/>
            <a:ext cx="1143000" cy="533400"/>
          </a:xfrm>
          <a:prstGeom prst="wedgeEllipseCallout">
            <a:avLst>
              <a:gd name="adj1" fmla="val 57593"/>
              <a:gd name="adj2" fmla="val -4937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tx1"/>
                </a:solidFill>
              </a:rPr>
              <a:t>Entry</a:t>
            </a:r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59" name="Fumetto 3 58"/>
          <p:cNvSpPr/>
          <p:nvPr/>
        </p:nvSpPr>
        <p:spPr>
          <a:xfrm>
            <a:off x="8001000" y="6248400"/>
            <a:ext cx="1066800" cy="533400"/>
          </a:xfrm>
          <a:prstGeom prst="wedgeEllipseCallout">
            <a:avLst>
              <a:gd name="adj1" fmla="val -64587"/>
              <a:gd name="adj2" fmla="val -5855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err="1" smtClean="0">
                <a:solidFill>
                  <a:schemeClr val="tx1"/>
                </a:solidFill>
              </a:rPr>
              <a:t>Exit</a:t>
            </a:r>
            <a:endParaRPr lang="it-IT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Checking recursive Boolean programs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71800" y="1524000"/>
            <a:ext cx="4191000" cy="1981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048000" y="4114800"/>
            <a:ext cx="4114800" cy="1371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3600" y="213360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()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62200" y="4267200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f(x)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38400" y="2819400"/>
            <a:ext cx="773159" cy="11159"/>
          </a:xfrm>
          <a:prstGeom prst="straightConnector1">
            <a:avLst/>
          </a:prstGeom>
          <a:ln w="25400" cmpd="dbl"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2004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7338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910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05400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>
            <a:stCxn id="8" idx="7"/>
            <a:endCxn id="10" idx="0"/>
          </p:cNvCxnSpPr>
          <p:nvPr/>
        </p:nvCxnSpPr>
        <p:spPr>
          <a:xfrm rot="5400000" flipH="1" flipV="1">
            <a:off x="3513091" y="2495551"/>
            <a:ext cx="11159" cy="506459"/>
          </a:xfrm>
          <a:prstGeom prst="curvedConnector3">
            <a:avLst>
              <a:gd name="adj1" fmla="val 2393181"/>
            </a:avLst>
          </a:prstGeom>
          <a:ln w="2540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8" idx="6"/>
            <a:endCxn id="11" idx="1"/>
          </p:cNvCxnSpPr>
          <p:nvPr/>
        </p:nvCxnSpPr>
        <p:spPr>
          <a:xfrm flipV="1">
            <a:off x="3276600" y="2754359"/>
            <a:ext cx="925559" cy="26941"/>
          </a:xfrm>
          <a:prstGeom prst="curvedConnector4">
            <a:avLst>
              <a:gd name="adj1" fmla="val 6636"/>
              <a:gd name="adj2" fmla="val 1901786"/>
            </a:avLst>
          </a:prstGeom>
          <a:ln w="2540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5"/>
            <a:endCxn id="10" idx="2"/>
          </p:cNvCxnSpPr>
          <p:nvPr/>
        </p:nvCxnSpPr>
        <p:spPr>
          <a:xfrm rot="5400000" flipH="1" flipV="1">
            <a:off x="3486149" y="2560591"/>
            <a:ext cx="26941" cy="46835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1" idx="3"/>
          </p:cNvCxnSpPr>
          <p:nvPr/>
        </p:nvCxnSpPr>
        <p:spPr>
          <a:xfrm flipV="1">
            <a:off x="3810000" y="2808241"/>
            <a:ext cx="392159" cy="1115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2766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8100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24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43"/>
          <p:cNvCxnSpPr>
            <a:stCxn id="40" idx="7"/>
            <a:endCxn id="41" idx="0"/>
          </p:cNvCxnSpPr>
          <p:nvPr/>
        </p:nvCxnSpPr>
        <p:spPr>
          <a:xfrm rot="5400000" flipH="1" flipV="1">
            <a:off x="3589291" y="4857751"/>
            <a:ext cx="11159" cy="506459"/>
          </a:xfrm>
          <a:prstGeom prst="curvedConnector3">
            <a:avLst>
              <a:gd name="adj1" fmla="val 2393181"/>
            </a:avLst>
          </a:prstGeom>
          <a:ln w="2540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19"/>
          <p:cNvCxnSpPr>
            <a:stCxn id="40" idx="6"/>
            <a:endCxn id="42" idx="1"/>
          </p:cNvCxnSpPr>
          <p:nvPr/>
        </p:nvCxnSpPr>
        <p:spPr>
          <a:xfrm flipV="1">
            <a:off x="3352800" y="5116559"/>
            <a:ext cx="925559" cy="26941"/>
          </a:xfrm>
          <a:prstGeom prst="curvedConnector4">
            <a:avLst>
              <a:gd name="adj1" fmla="val 8110"/>
              <a:gd name="adj2" fmla="val 1851127"/>
            </a:avLst>
          </a:prstGeom>
          <a:ln w="2540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5"/>
            <a:endCxn id="41" idx="2"/>
          </p:cNvCxnSpPr>
          <p:nvPr/>
        </p:nvCxnSpPr>
        <p:spPr>
          <a:xfrm rot="5400000" flipH="1" flipV="1">
            <a:off x="3562349" y="4922791"/>
            <a:ext cx="26941" cy="46835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2" idx="3"/>
          </p:cNvCxnSpPr>
          <p:nvPr/>
        </p:nvCxnSpPr>
        <p:spPr>
          <a:xfrm flipV="1">
            <a:off x="3886200" y="5170441"/>
            <a:ext cx="392159" cy="1115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514600" y="5181600"/>
            <a:ext cx="773159" cy="11159"/>
          </a:xfrm>
          <a:prstGeom prst="straightConnector1">
            <a:avLst/>
          </a:prstGeom>
          <a:ln w="25400" cmpd="dbl"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33800" y="2971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call f(y)</a:t>
            </a:r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1816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5626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8580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urved Connector 19"/>
          <p:cNvCxnSpPr>
            <a:stCxn id="40" idx="4"/>
            <a:endCxn id="62" idx="2"/>
          </p:cNvCxnSpPr>
          <p:nvPr/>
        </p:nvCxnSpPr>
        <p:spPr>
          <a:xfrm rot="5400000" flipH="1" flipV="1">
            <a:off x="5029200" y="3352800"/>
            <a:ext cx="114300" cy="3543300"/>
          </a:xfrm>
          <a:prstGeom prst="curvedConnector4">
            <a:avLst>
              <a:gd name="adj1" fmla="val 850747"/>
              <a:gd name="adj2" fmla="val 99839"/>
            </a:avLst>
          </a:prstGeom>
          <a:ln w="4445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876800" y="28956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</a:t>
            </a:r>
          </a:p>
          <a:p>
            <a:r>
              <a:rPr lang="en-US" dirty="0" smtClean="0"/>
              <a:t>from f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11" idx="6"/>
            <a:endCxn id="12" idx="2"/>
          </p:cNvCxnSpPr>
          <p:nvPr/>
        </p:nvCxnSpPr>
        <p:spPr>
          <a:xfrm>
            <a:off x="4267200" y="2781300"/>
            <a:ext cx="838200" cy="1588"/>
          </a:xfrm>
          <a:prstGeom prst="straightConnector1">
            <a:avLst/>
          </a:prstGeom>
          <a:ln w="44450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19"/>
          <p:cNvCxnSpPr>
            <a:stCxn id="8" idx="0"/>
            <a:endCxn id="12" idx="7"/>
          </p:cNvCxnSpPr>
          <p:nvPr/>
        </p:nvCxnSpPr>
        <p:spPr>
          <a:xfrm rot="16200000" flipH="1">
            <a:off x="4198890" y="1782809"/>
            <a:ext cx="11159" cy="1931941"/>
          </a:xfrm>
          <a:prstGeom prst="curvedConnector3">
            <a:avLst>
              <a:gd name="adj1" fmla="val -7429897"/>
            </a:avLst>
          </a:prstGeom>
          <a:ln w="25400">
            <a:solidFill>
              <a:schemeClr val="accent2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457200" y="56388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Summaries:  </a:t>
            </a:r>
            <a:r>
              <a:rPr lang="en-US" sz="2000" b="1" dirty="0" smtClean="0"/>
              <a:t> </a:t>
            </a:r>
            <a:r>
              <a:rPr lang="en-US" sz="2000" dirty="0" smtClean="0"/>
              <a:t>(Entry,  State) </a:t>
            </a:r>
          </a:p>
          <a:p>
            <a:r>
              <a:rPr lang="en-US" sz="2000" dirty="0" smtClean="0"/>
              <a:t>    meaning the state is reachable from the entry of the function (perhaps </a:t>
            </a:r>
          </a:p>
          <a:p>
            <a:r>
              <a:rPr lang="en-US" sz="2000" dirty="0" smtClean="0"/>
              <a:t>    using calls to other functions)  </a:t>
            </a:r>
            <a:endParaRPr lang="en-US" sz="2000" dirty="0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6934200" y="5029200"/>
            <a:ext cx="773159" cy="11159"/>
          </a:xfrm>
          <a:prstGeom prst="straightConnector1">
            <a:avLst/>
          </a:prstGeom>
          <a:ln w="25400" cmpd="dbl"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umetto 3 87"/>
          <p:cNvSpPr/>
          <p:nvPr/>
        </p:nvSpPr>
        <p:spPr>
          <a:xfrm>
            <a:off x="381000" y="4114800"/>
            <a:ext cx="1981200" cy="841248"/>
          </a:xfrm>
          <a:prstGeom prst="wedgeEllipseCallout">
            <a:avLst>
              <a:gd name="adj1" fmla="val 91174"/>
              <a:gd name="adj2" fmla="val 6426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tx1"/>
                </a:solidFill>
              </a:rPr>
              <a:t>(Entry,</a:t>
            </a:r>
            <a:r>
              <a:rPr lang="it-IT" dirty="0" err="1" smtClean="0">
                <a:solidFill>
                  <a:schemeClr val="tx1"/>
                </a:solidFill>
              </a:rPr>
              <a:t>Entry</a:t>
            </a:r>
            <a:r>
              <a:rPr lang="it-IT" dirty="0" smtClean="0">
                <a:solidFill>
                  <a:schemeClr val="tx1"/>
                </a:solidFill>
              </a:rPr>
              <a:t>)</a:t>
            </a:r>
            <a:endParaRPr lang="it-I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6E12D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6E12D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6E12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6E12D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36E12D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6E12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1"/>
      <p:bldP spid="79" grpId="0"/>
      <p:bldP spid="79" grpId="1"/>
      <p:bldP spid="8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Writing the algorithm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191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Summary(</a:t>
            </a:r>
            <a:r>
              <a:rPr lang="en-US" sz="2400" dirty="0" err="1" smtClean="0">
                <a:latin typeface="+mj-lt"/>
              </a:rPr>
              <a:t>u,v</a:t>
            </a:r>
            <a:r>
              <a:rPr lang="en-US" sz="2400" dirty="0" smtClean="0">
                <a:latin typeface="+mj-lt"/>
              </a:rPr>
              <a:t>)  =</a:t>
            </a:r>
          </a:p>
          <a:p>
            <a:pPr>
              <a:buNone/>
            </a:pPr>
            <a:r>
              <a:rPr lang="en-US" sz="2400" dirty="0" smtClean="0"/>
              <a:t>        </a:t>
            </a:r>
            <a:r>
              <a:rPr lang="en-US" sz="2400" dirty="0" smtClean="0">
                <a:latin typeface="+mj-lt"/>
              </a:rPr>
              <a:t>(Entry(</a:t>
            </a:r>
            <a:r>
              <a:rPr lang="en-US" sz="2400" dirty="0" err="1" smtClean="0">
                <a:latin typeface="+mj-lt"/>
              </a:rPr>
              <a:t>u.pc</a:t>
            </a:r>
            <a:r>
              <a:rPr lang="en-US" sz="2400" dirty="0" smtClean="0">
                <a:latin typeface="+mj-lt"/>
              </a:rPr>
              <a:t>) ∧ u=v ∧ Init(</a:t>
            </a:r>
            <a:r>
              <a:rPr lang="en-US" sz="2400" dirty="0" err="1" smtClean="0">
                <a:latin typeface="+mj-lt"/>
              </a:rPr>
              <a:t>u.pc</a:t>
            </a:r>
            <a:r>
              <a:rPr lang="en-US" sz="2400" dirty="0" smtClean="0">
                <a:latin typeface="+mj-lt"/>
              </a:rPr>
              <a:t>))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</a:t>
            </a:r>
            <a:r>
              <a:rPr lang="en-US" sz="2400" dirty="0" smtClean="0">
                <a:latin typeface="+mj-lt"/>
              </a:rPr>
              <a:t>∨ ∃x.(Summary(u, x) ∧ Internal(x, v))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s-ES" sz="2400" dirty="0" smtClean="0"/>
              <a:t>      </a:t>
            </a:r>
            <a:r>
              <a:rPr lang="es-ES" sz="2400" dirty="0" smtClean="0">
                <a:latin typeface="+mj-lt"/>
              </a:rPr>
              <a:t>∨ ∃x, y.(Summary(x, y) ∧ Call(y, u) ∧ u=v)</a:t>
            </a:r>
          </a:p>
          <a:p>
            <a:pPr>
              <a:buNone/>
            </a:pPr>
            <a:endParaRPr lang="es-ES" sz="2400" dirty="0" smtClean="0">
              <a:latin typeface="+mj-lt"/>
            </a:endParaRPr>
          </a:p>
          <a:p>
            <a:pPr>
              <a:buNone/>
            </a:pPr>
            <a:r>
              <a:rPr lang="es-ES" sz="2400" dirty="0" smtClean="0">
                <a:latin typeface="+mj-lt"/>
              </a:rPr>
              <a:t>        ∨ ∃x, y, z.(Summary(u, x)∧ Call(x, y)</a:t>
            </a:r>
          </a:p>
          <a:p>
            <a:pPr>
              <a:buNone/>
            </a:pPr>
            <a:r>
              <a:rPr lang="es-ES" sz="2400" dirty="0" smtClean="0">
                <a:latin typeface="+mj-lt"/>
              </a:rPr>
              <a:t>                 ∧ </a:t>
            </a:r>
            <a:r>
              <a:rPr lang="es-ES" sz="2400" dirty="0" err="1" smtClean="0">
                <a:latin typeface="+mj-lt"/>
              </a:rPr>
              <a:t>Summary</a:t>
            </a:r>
            <a:r>
              <a:rPr lang="es-ES" sz="2400" dirty="0" smtClean="0">
                <a:latin typeface="+mj-lt"/>
              </a:rPr>
              <a:t>(y, z) </a:t>
            </a:r>
            <a:r>
              <a:rPr lang="en-US" sz="2400" dirty="0" smtClean="0">
                <a:latin typeface="+mj-lt"/>
              </a:rPr>
              <a:t>∧ Exit(</a:t>
            </a:r>
            <a:r>
              <a:rPr lang="en-US" sz="2400" dirty="0" err="1" smtClean="0">
                <a:latin typeface="+mj-lt"/>
              </a:rPr>
              <a:t>z.pc</a:t>
            </a:r>
            <a:r>
              <a:rPr lang="en-US" sz="2400" dirty="0" smtClean="0">
                <a:latin typeface="+mj-lt"/>
              </a:rPr>
              <a:t>) ∧ Return(x, z, v) 		)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6248400" y="1981200"/>
            <a:ext cx="15680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800" i="1" dirty="0" smtClean="0">
                <a:solidFill>
                  <a:srgbClr val="C00000"/>
                </a:solidFill>
              </a:rPr>
              <a:t>(</a:t>
            </a:r>
            <a:r>
              <a:rPr lang="it-IT" sz="2800" i="1" dirty="0" err="1" smtClean="0">
                <a:solidFill>
                  <a:srgbClr val="C00000"/>
                </a:solidFill>
              </a:rPr>
              <a:t>u</a:t>
            </a:r>
            <a:r>
              <a:rPr lang="it-IT" sz="2800" i="1" baseline="-25000" dirty="0" err="1" smtClean="0">
                <a:solidFill>
                  <a:srgbClr val="C00000"/>
                </a:solidFill>
              </a:rPr>
              <a:t>init</a:t>
            </a:r>
            <a:r>
              <a:rPr lang="it-IT" sz="2800" i="1" dirty="0" smtClean="0">
                <a:solidFill>
                  <a:srgbClr val="C00000"/>
                </a:solidFill>
              </a:rPr>
              <a:t>, </a:t>
            </a:r>
            <a:r>
              <a:rPr lang="it-IT" sz="2800" i="1" dirty="0" err="1" smtClean="0">
                <a:solidFill>
                  <a:srgbClr val="C00000"/>
                </a:solidFill>
              </a:rPr>
              <a:t>u</a:t>
            </a:r>
            <a:r>
              <a:rPr lang="it-IT" sz="2800" i="1" baseline="-25000" dirty="0" err="1" smtClean="0">
                <a:solidFill>
                  <a:srgbClr val="C00000"/>
                </a:solidFill>
              </a:rPr>
              <a:t>init</a:t>
            </a:r>
            <a:r>
              <a:rPr lang="it-IT" sz="2800" i="1" dirty="0" smtClean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7" name="Connettore 2 6"/>
          <p:cNvCxnSpPr/>
          <p:nvPr/>
        </p:nvCxnSpPr>
        <p:spPr>
          <a:xfrm>
            <a:off x="7772400" y="3124200"/>
            <a:ext cx="609600" cy="1588"/>
          </a:xfrm>
          <a:prstGeom prst="straightConnector1">
            <a:avLst/>
          </a:prstGeom>
          <a:ln w="3810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7 8"/>
          <p:cNvCxnSpPr>
            <a:stCxn id="25" idx="0"/>
            <a:endCxn id="26" idx="0"/>
          </p:cNvCxnSpPr>
          <p:nvPr/>
        </p:nvCxnSpPr>
        <p:spPr>
          <a:xfrm rot="16200000" flipH="1">
            <a:off x="7106050" y="2298656"/>
            <a:ext cx="10884" cy="1052373"/>
          </a:xfrm>
          <a:prstGeom prst="curvedConnector3">
            <a:avLst>
              <a:gd name="adj1" fmla="val -3750635"/>
            </a:avLst>
          </a:prstGeom>
          <a:ln w="38100">
            <a:solidFill>
              <a:srgbClr val="FF0000"/>
            </a:solidFill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8382000" y="2835729"/>
            <a:ext cx="344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i="1" dirty="0" smtClean="0">
                <a:solidFill>
                  <a:srgbClr val="C00000"/>
                </a:solidFill>
              </a:rPr>
              <a:t>v</a:t>
            </a:r>
            <a:endParaRPr lang="it-IT" sz="2800" dirty="0"/>
          </a:p>
        </p:txBody>
      </p:sp>
      <p:sp>
        <p:nvSpPr>
          <p:cNvPr id="25" name="Rettangolo 24"/>
          <p:cNvSpPr/>
          <p:nvPr/>
        </p:nvSpPr>
        <p:spPr>
          <a:xfrm>
            <a:off x="6400800" y="2819400"/>
            <a:ext cx="369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i="1" dirty="0" smtClean="0">
                <a:solidFill>
                  <a:srgbClr val="C00000"/>
                </a:solidFill>
              </a:rPr>
              <a:t>u</a:t>
            </a:r>
            <a:endParaRPr lang="it-IT" sz="2800" dirty="0"/>
          </a:p>
        </p:txBody>
      </p:sp>
      <p:sp>
        <p:nvSpPr>
          <p:cNvPr id="26" name="Rettangolo 25"/>
          <p:cNvSpPr/>
          <p:nvPr/>
        </p:nvSpPr>
        <p:spPr>
          <a:xfrm>
            <a:off x="7467600" y="2830284"/>
            <a:ext cx="340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i="1" dirty="0" smtClean="0">
                <a:solidFill>
                  <a:srgbClr val="C00000"/>
                </a:solidFill>
              </a:rPr>
              <a:t>x</a:t>
            </a:r>
            <a:endParaRPr lang="it-IT" sz="2800" dirty="0"/>
          </a:p>
        </p:txBody>
      </p:sp>
      <p:cxnSp>
        <p:nvCxnSpPr>
          <p:cNvPr id="36" name="Connettore 7 35"/>
          <p:cNvCxnSpPr>
            <a:stCxn id="25" idx="2"/>
            <a:endCxn id="24" idx="2"/>
          </p:cNvCxnSpPr>
          <p:nvPr/>
        </p:nvCxnSpPr>
        <p:spPr>
          <a:xfrm rot="16200000" flipH="1">
            <a:off x="7561730" y="2366195"/>
            <a:ext cx="16329" cy="1969177"/>
          </a:xfrm>
          <a:prstGeom prst="curvedConnector3">
            <a:avLst>
              <a:gd name="adj1" fmla="val 2899927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What this talk is about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724400"/>
          </a:xfrm>
        </p:spPr>
        <p:txBody>
          <a:bodyPr>
            <a:normAutofit fontScale="92500" lnSpcReduction="10000"/>
          </a:bodyPr>
          <a:lstStyle/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/>
              <a:t>A framework to implement symbolic model-checking algorithms for Boolean programs (tool GETAFIX)</a:t>
            </a:r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400" dirty="0" smtClean="0"/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/>
              <a:t>Easy 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000" dirty="0" smtClean="0"/>
              <a:t>to implement and debug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000" dirty="0" smtClean="0"/>
              <a:t>to experiment with variants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000" dirty="0" smtClean="0"/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/>
              <a:t>High level formalism 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000" dirty="0" smtClean="0"/>
              <a:t>express algorithms in fixed-point calculus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000" dirty="0" smtClean="0"/>
              <a:t>hide details unrelated to the algorithmic aspects of solutions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400" dirty="0" smtClean="0"/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/>
              <a:t>Efficient 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000" dirty="0" smtClean="0"/>
              <a:t>competitive with mature model-checkers</a:t>
            </a:r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Writing the algorithm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191000"/>
          </a:xfrm>
          <a:ln>
            <a:noFill/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>
                <a:latin typeface="+mj-lt"/>
              </a:rPr>
              <a:t>Summary(</a:t>
            </a:r>
            <a:r>
              <a:rPr lang="en-US" sz="2400" dirty="0" err="1" smtClean="0">
                <a:latin typeface="+mj-lt"/>
              </a:rPr>
              <a:t>u,v</a:t>
            </a:r>
            <a:r>
              <a:rPr lang="en-US" sz="2400" dirty="0" smtClean="0">
                <a:latin typeface="+mj-lt"/>
              </a:rPr>
              <a:t>)  =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        (Entry(</a:t>
            </a:r>
            <a:r>
              <a:rPr lang="en-US" sz="2400" dirty="0" err="1" smtClean="0">
                <a:solidFill>
                  <a:srgbClr val="00B050"/>
                </a:solidFill>
                <a:latin typeface="+mj-lt"/>
              </a:rPr>
              <a:t>u.pc</a:t>
            </a: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) ∧ u=v ∧ Init(</a:t>
            </a:r>
            <a:r>
              <a:rPr lang="en-US" sz="2400" dirty="0" err="1" smtClean="0">
                <a:solidFill>
                  <a:srgbClr val="00B050"/>
                </a:solidFill>
                <a:latin typeface="+mj-lt"/>
              </a:rPr>
              <a:t>u.pc</a:t>
            </a: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)) </a:t>
            </a:r>
          </a:p>
          <a:p>
            <a:pPr>
              <a:buNone/>
            </a:pPr>
            <a:endParaRPr lang="en-US" sz="2400" dirty="0" smtClean="0">
              <a:solidFill>
                <a:srgbClr val="00B050"/>
              </a:solidFill>
              <a:latin typeface="+mj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      ∨ ∃x.(Summary(u, x) ∧ Internal(x, v))</a:t>
            </a:r>
          </a:p>
          <a:p>
            <a:pPr>
              <a:buNone/>
            </a:pPr>
            <a:endParaRPr lang="en-US" sz="2400" dirty="0" smtClean="0">
              <a:solidFill>
                <a:srgbClr val="00B050"/>
              </a:solidFill>
              <a:latin typeface="+mj-lt"/>
            </a:endParaRPr>
          </a:p>
          <a:p>
            <a:pPr>
              <a:buNone/>
            </a:pPr>
            <a:r>
              <a:rPr lang="es-ES" sz="2400" dirty="0" smtClean="0">
                <a:solidFill>
                  <a:srgbClr val="00B050"/>
                </a:solidFill>
                <a:latin typeface="+mj-lt"/>
              </a:rPr>
              <a:t>      ∨ ∃x, y.(</a:t>
            </a:r>
            <a:r>
              <a:rPr lang="es-ES" sz="2400" dirty="0" err="1" smtClean="0">
                <a:solidFill>
                  <a:srgbClr val="00B050"/>
                </a:solidFill>
                <a:latin typeface="+mj-lt"/>
              </a:rPr>
              <a:t>Summary</a:t>
            </a:r>
            <a:r>
              <a:rPr lang="es-ES" sz="2400" dirty="0" smtClean="0">
                <a:solidFill>
                  <a:srgbClr val="00B050"/>
                </a:solidFill>
                <a:latin typeface="+mj-lt"/>
              </a:rPr>
              <a:t>(x, y) ∧ </a:t>
            </a:r>
            <a:r>
              <a:rPr lang="es-ES" sz="2400" dirty="0" err="1" smtClean="0">
                <a:solidFill>
                  <a:srgbClr val="00B050"/>
                </a:solidFill>
                <a:latin typeface="+mj-lt"/>
              </a:rPr>
              <a:t>Call</a:t>
            </a:r>
            <a:r>
              <a:rPr lang="es-ES" sz="2400" dirty="0" smtClean="0">
                <a:solidFill>
                  <a:srgbClr val="00B050"/>
                </a:solidFill>
                <a:latin typeface="+mj-lt"/>
              </a:rPr>
              <a:t>(y, u) ∧ u=v)</a:t>
            </a:r>
          </a:p>
          <a:p>
            <a:pPr>
              <a:buNone/>
            </a:pPr>
            <a:endParaRPr lang="es-ES" sz="2400" dirty="0" smtClean="0">
              <a:latin typeface="+mj-lt"/>
            </a:endParaRPr>
          </a:p>
          <a:p>
            <a:pPr>
              <a:buNone/>
            </a:pPr>
            <a:r>
              <a:rPr lang="es-ES" sz="2400" dirty="0" smtClean="0">
                <a:latin typeface="+mj-lt"/>
              </a:rPr>
              <a:t>      ∨ ∃x, y, z.(</a:t>
            </a:r>
            <a:r>
              <a:rPr lang="es-ES" sz="2400" dirty="0" err="1" smtClean="0">
                <a:latin typeface="+mj-lt"/>
              </a:rPr>
              <a:t>Summary</a:t>
            </a:r>
            <a:r>
              <a:rPr lang="es-ES" sz="2400" dirty="0" smtClean="0">
                <a:latin typeface="+mj-lt"/>
              </a:rPr>
              <a:t>(u, x)∧ </a:t>
            </a:r>
            <a:r>
              <a:rPr lang="es-ES" sz="2400" dirty="0" err="1" smtClean="0">
                <a:latin typeface="+mj-lt"/>
              </a:rPr>
              <a:t>Call</a:t>
            </a:r>
            <a:r>
              <a:rPr lang="es-ES" sz="2400" dirty="0" smtClean="0">
                <a:latin typeface="+mj-lt"/>
              </a:rPr>
              <a:t>(x, y)</a:t>
            </a:r>
          </a:p>
          <a:p>
            <a:pPr>
              <a:buNone/>
            </a:pPr>
            <a:r>
              <a:rPr lang="es-ES" sz="2400" dirty="0" smtClean="0">
                <a:latin typeface="+mj-lt"/>
              </a:rPr>
              <a:t>                 ∧ </a:t>
            </a:r>
            <a:r>
              <a:rPr lang="es-ES" sz="2400" dirty="0" err="1" smtClean="0">
                <a:latin typeface="+mj-lt"/>
              </a:rPr>
              <a:t>Summary</a:t>
            </a:r>
            <a:r>
              <a:rPr lang="es-ES" sz="2400" dirty="0" smtClean="0">
                <a:latin typeface="+mj-lt"/>
              </a:rPr>
              <a:t>(y, z) </a:t>
            </a:r>
            <a:r>
              <a:rPr lang="en-US" sz="2400" dirty="0" smtClean="0">
                <a:latin typeface="+mj-lt"/>
              </a:rPr>
              <a:t>∧ Exit(</a:t>
            </a:r>
            <a:r>
              <a:rPr lang="en-US" sz="2400" dirty="0" err="1" smtClean="0">
                <a:latin typeface="+mj-lt"/>
              </a:rPr>
              <a:t>z.pc</a:t>
            </a:r>
            <a:r>
              <a:rPr lang="en-US" sz="2400" dirty="0" smtClean="0">
                <a:latin typeface="+mj-lt"/>
              </a:rPr>
              <a:t>) ∧ Return(x, z, v) 		)	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3" name="Rettangolo 42"/>
          <p:cNvSpPr/>
          <p:nvPr/>
        </p:nvSpPr>
        <p:spPr>
          <a:xfrm>
            <a:off x="6400800" y="1753394"/>
            <a:ext cx="3401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i="1" dirty="0" smtClean="0">
                <a:solidFill>
                  <a:srgbClr val="C00000"/>
                </a:solidFill>
              </a:rPr>
              <a:t>x</a:t>
            </a:r>
            <a:endParaRPr lang="it-IT" sz="2800" dirty="0"/>
          </a:p>
        </p:txBody>
      </p:sp>
      <p:sp>
        <p:nvSpPr>
          <p:cNvPr id="44" name="Rettangolo 43"/>
          <p:cNvSpPr/>
          <p:nvPr/>
        </p:nvSpPr>
        <p:spPr>
          <a:xfrm>
            <a:off x="7696200" y="1753394"/>
            <a:ext cx="344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i="1" dirty="0" smtClean="0">
                <a:solidFill>
                  <a:srgbClr val="C00000"/>
                </a:solidFill>
              </a:rPr>
              <a:t>y</a:t>
            </a:r>
            <a:endParaRPr lang="it-IT" sz="2800" dirty="0"/>
          </a:p>
        </p:txBody>
      </p:sp>
      <p:cxnSp>
        <p:nvCxnSpPr>
          <p:cNvPr id="45" name="Connettore 7 44"/>
          <p:cNvCxnSpPr>
            <a:stCxn id="43" idx="0"/>
            <a:endCxn id="44" idx="0"/>
          </p:cNvCxnSpPr>
          <p:nvPr/>
        </p:nvCxnSpPr>
        <p:spPr>
          <a:xfrm rot="5400000" flipH="1" flipV="1">
            <a:off x="7219781" y="1104492"/>
            <a:ext cx="1588" cy="1297804"/>
          </a:xfrm>
          <a:prstGeom prst="curvedConnector3">
            <a:avLst>
              <a:gd name="adj1" fmla="val 22621418"/>
            </a:avLst>
          </a:prstGeom>
          <a:ln w="38100">
            <a:solidFill>
              <a:srgbClr val="FF0000"/>
            </a:solidFill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stCxn id="44" idx="2"/>
            <a:endCxn id="55" idx="0"/>
          </p:cNvCxnSpPr>
          <p:nvPr/>
        </p:nvCxnSpPr>
        <p:spPr>
          <a:xfrm rot="16200000" flipH="1">
            <a:off x="7412801" y="2732495"/>
            <a:ext cx="923786" cy="1202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tangolo 54"/>
          <p:cNvSpPr/>
          <p:nvPr/>
        </p:nvSpPr>
        <p:spPr>
          <a:xfrm>
            <a:off x="7696200" y="3200400"/>
            <a:ext cx="369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i="1" dirty="0" smtClean="0">
                <a:solidFill>
                  <a:srgbClr val="C00000"/>
                </a:solidFill>
              </a:rPr>
              <a:t>u</a:t>
            </a:r>
            <a:endParaRPr lang="it-IT" sz="2800" dirty="0"/>
          </a:p>
        </p:txBody>
      </p:sp>
      <p:sp>
        <p:nvSpPr>
          <p:cNvPr id="60" name="Rettangolo 59"/>
          <p:cNvSpPr/>
          <p:nvPr/>
        </p:nvSpPr>
        <p:spPr>
          <a:xfrm>
            <a:off x="7848600" y="2449374"/>
            <a:ext cx="679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800" i="1" dirty="0" err="1" smtClean="0">
                <a:solidFill>
                  <a:srgbClr val="C00000"/>
                </a:solidFill>
              </a:rPr>
              <a:t>call</a:t>
            </a:r>
            <a:endParaRPr lang="it-IT" sz="2800" i="1" dirty="0" smtClean="0">
              <a:solidFill>
                <a:srgbClr val="C00000"/>
              </a:solidFill>
            </a:endParaRPr>
          </a:p>
        </p:txBody>
      </p:sp>
      <p:sp>
        <p:nvSpPr>
          <p:cNvPr id="61" name="Rettangolo 60"/>
          <p:cNvSpPr/>
          <p:nvPr/>
        </p:nvSpPr>
        <p:spPr>
          <a:xfrm>
            <a:off x="7162800" y="3810000"/>
            <a:ext cx="942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800" i="1" dirty="0" smtClean="0">
                <a:solidFill>
                  <a:srgbClr val="C00000"/>
                </a:solidFill>
              </a:rPr>
              <a:t>(u, </a:t>
            </a:r>
            <a:r>
              <a:rPr lang="it-IT" sz="2800" i="1" dirty="0" err="1" smtClean="0">
                <a:solidFill>
                  <a:srgbClr val="C00000"/>
                </a:solidFill>
              </a:rPr>
              <a:t>u</a:t>
            </a:r>
            <a:r>
              <a:rPr lang="it-IT" sz="2800" i="1" dirty="0" smtClean="0">
                <a:solidFill>
                  <a:srgbClr val="C0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55" grpId="0"/>
      <p:bldP spid="60" grpId="0"/>
      <p:bldP spid="6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Writing the algorithm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191000"/>
          </a:xfrm>
          <a:ln>
            <a:noFill/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400" dirty="0" smtClean="0">
                <a:latin typeface="+mj-lt"/>
              </a:rPr>
              <a:t>Summary(</a:t>
            </a:r>
            <a:r>
              <a:rPr lang="en-US" sz="2400" dirty="0" err="1" smtClean="0">
                <a:latin typeface="+mj-lt"/>
              </a:rPr>
              <a:t>u,v</a:t>
            </a:r>
            <a:r>
              <a:rPr lang="en-US" sz="2400" dirty="0" smtClean="0">
                <a:latin typeface="+mj-lt"/>
              </a:rPr>
              <a:t>)  =</a:t>
            </a:r>
          </a:p>
          <a:p>
            <a:pPr>
              <a:buNone/>
            </a:pPr>
            <a:r>
              <a:rPr lang="en-US" sz="2400" dirty="0" smtClean="0">
                <a:solidFill>
                  <a:srgbClr val="36E12E"/>
                </a:solidFill>
                <a:latin typeface="+mj-lt"/>
              </a:rPr>
              <a:t>    </a:t>
            </a: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    (Entry(</a:t>
            </a:r>
            <a:r>
              <a:rPr lang="en-US" sz="2400" dirty="0" err="1" smtClean="0">
                <a:solidFill>
                  <a:srgbClr val="00B050"/>
                </a:solidFill>
                <a:latin typeface="+mj-lt"/>
              </a:rPr>
              <a:t>u.pc</a:t>
            </a: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) ∧ u=v ∧ Init(</a:t>
            </a:r>
            <a:r>
              <a:rPr lang="en-US" sz="2400" dirty="0" err="1" smtClean="0">
                <a:solidFill>
                  <a:srgbClr val="00B050"/>
                </a:solidFill>
                <a:latin typeface="+mj-lt"/>
              </a:rPr>
              <a:t>u.pc</a:t>
            </a: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)) </a:t>
            </a:r>
          </a:p>
          <a:p>
            <a:pPr>
              <a:buNone/>
            </a:pPr>
            <a:endParaRPr lang="en-US" sz="2400" dirty="0" smtClean="0">
              <a:solidFill>
                <a:srgbClr val="00B050"/>
              </a:solidFill>
              <a:latin typeface="+mj-lt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      ∨ ∃x.(Summary(u, x) ∧ Internal(x, v))</a:t>
            </a:r>
          </a:p>
          <a:p>
            <a:pPr>
              <a:buNone/>
            </a:pPr>
            <a:endParaRPr lang="en-US" sz="2400" dirty="0" smtClean="0">
              <a:solidFill>
                <a:srgbClr val="00B050"/>
              </a:solidFill>
              <a:latin typeface="+mj-lt"/>
            </a:endParaRPr>
          </a:p>
          <a:p>
            <a:pPr>
              <a:buNone/>
            </a:pPr>
            <a:r>
              <a:rPr lang="es-ES" sz="2400" dirty="0" smtClean="0">
                <a:solidFill>
                  <a:srgbClr val="00B050"/>
                </a:solidFill>
                <a:latin typeface="+mj-lt"/>
              </a:rPr>
              <a:t>      ∨ ∃x, y.(</a:t>
            </a:r>
            <a:r>
              <a:rPr lang="es-ES" sz="2400" dirty="0" err="1" smtClean="0">
                <a:solidFill>
                  <a:srgbClr val="00B050"/>
                </a:solidFill>
                <a:latin typeface="+mj-lt"/>
              </a:rPr>
              <a:t>Summary</a:t>
            </a:r>
            <a:r>
              <a:rPr lang="es-ES" sz="2400" dirty="0" smtClean="0">
                <a:solidFill>
                  <a:srgbClr val="00B050"/>
                </a:solidFill>
                <a:latin typeface="+mj-lt"/>
              </a:rPr>
              <a:t>(x, y) ∧ </a:t>
            </a:r>
            <a:r>
              <a:rPr lang="es-ES" sz="2400" dirty="0" err="1" smtClean="0">
                <a:solidFill>
                  <a:srgbClr val="00B050"/>
                </a:solidFill>
                <a:latin typeface="+mj-lt"/>
              </a:rPr>
              <a:t>Call</a:t>
            </a:r>
            <a:r>
              <a:rPr lang="es-ES" sz="2400" dirty="0" smtClean="0">
                <a:solidFill>
                  <a:srgbClr val="00B050"/>
                </a:solidFill>
                <a:latin typeface="+mj-lt"/>
              </a:rPr>
              <a:t>(y, u) ∧ u=v)</a:t>
            </a:r>
          </a:p>
          <a:p>
            <a:pPr>
              <a:buNone/>
            </a:pPr>
            <a:endParaRPr lang="es-ES" sz="2400" dirty="0" smtClean="0">
              <a:solidFill>
                <a:srgbClr val="00B050"/>
              </a:solidFill>
              <a:latin typeface="+mj-lt"/>
            </a:endParaRPr>
          </a:p>
          <a:p>
            <a:pPr>
              <a:buNone/>
            </a:pPr>
            <a:r>
              <a:rPr lang="es-ES" sz="2400" dirty="0" smtClean="0">
                <a:solidFill>
                  <a:srgbClr val="00B050"/>
                </a:solidFill>
                <a:latin typeface="+mj-lt"/>
              </a:rPr>
              <a:t>      ∨ ∃x, y, z.(</a:t>
            </a:r>
            <a:r>
              <a:rPr lang="es-ES" sz="2400" dirty="0" err="1" smtClean="0">
                <a:solidFill>
                  <a:srgbClr val="00B050"/>
                </a:solidFill>
                <a:latin typeface="+mj-lt"/>
              </a:rPr>
              <a:t>Summary</a:t>
            </a:r>
            <a:r>
              <a:rPr lang="es-ES" sz="2400" dirty="0" smtClean="0">
                <a:solidFill>
                  <a:srgbClr val="00B050"/>
                </a:solidFill>
                <a:latin typeface="+mj-lt"/>
              </a:rPr>
              <a:t>(u, x)∧ </a:t>
            </a:r>
            <a:r>
              <a:rPr lang="es-ES" sz="2400" dirty="0" err="1" smtClean="0">
                <a:solidFill>
                  <a:srgbClr val="00B050"/>
                </a:solidFill>
                <a:latin typeface="+mj-lt"/>
              </a:rPr>
              <a:t>Call</a:t>
            </a:r>
            <a:r>
              <a:rPr lang="es-ES" sz="2400" dirty="0" smtClean="0">
                <a:solidFill>
                  <a:srgbClr val="00B050"/>
                </a:solidFill>
                <a:latin typeface="+mj-lt"/>
              </a:rPr>
              <a:t>(x, y)</a:t>
            </a:r>
          </a:p>
          <a:p>
            <a:pPr>
              <a:buNone/>
            </a:pPr>
            <a:r>
              <a:rPr lang="es-ES" sz="2400" dirty="0" smtClean="0">
                <a:solidFill>
                  <a:srgbClr val="00B050"/>
                </a:solidFill>
                <a:latin typeface="+mj-lt"/>
              </a:rPr>
              <a:t>                 ∧ </a:t>
            </a:r>
            <a:r>
              <a:rPr lang="es-ES" sz="2400" dirty="0" err="1" smtClean="0">
                <a:solidFill>
                  <a:srgbClr val="00B050"/>
                </a:solidFill>
                <a:latin typeface="+mj-lt"/>
              </a:rPr>
              <a:t>Summary</a:t>
            </a:r>
            <a:r>
              <a:rPr lang="es-ES" sz="2400" dirty="0" smtClean="0">
                <a:solidFill>
                  <a:srgbClr val="00B050"/>
                </a:solidFill>
                <a:latin typeface="+mj-lt"/>
              </a:rPr>
              <a:t>(y, z) </a:t>
            </a: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∧ Exit(</a:t>
            </a:r>
            <a:r>
              <a:rPr lang="en-US" sz="2400" dirty="0" err="1" smtClean="0">
                <a:solidFill>
                  <a:srgbClr val="00B050"/>
                </a:solidFill>
                <a:latin typeface="+mj-lt"/>
              </a:rPr>
              <a:t>z.pc</a:t>
            </a: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) ∧ Return(x, z, v) 		)	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43" name="Rettangolo 42"/>
          <p:cNvSpPr/>
          <p:nvPr/>
        </p:nvSpPr>
        <p:spPr>
          <a:xfrm>
            <a:off x="6254911" y="2296180"/>
            <a:ext cx="369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i="1" dirty="0" smtClean="0">
                <a:solidFill>
                  <a:srgbClr val="C00000"/>
                </a:solidFill>
              </a:rPr>
              <a:t>u</a:t>
            </a:r>
            <a:endParaRPr lang="it-IT" sz="2800" dirty="0"/>
          </a:p>
        </p:txBody>
      </p:sp>
      <p:sp>
        <p:nvSpPr>
          <p:cNvPr id="44" name="Rettangolo 43"/>
          <p:cNvSpPr/>
          <p:nvPr/>
        </p:nvSpPr>
        <p:spPr>
          <a:xfrm>
            <a:off x="7239000" y="2143780"/>
            <a:ext cx="344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i="1" dirty="0" smtClean="0">
                <a:solidFill>
                  <a:srgbClr val="C00000"/>
                </a:solidFill>
              </a:rPr>
              <a:t>x</a:t>
            </a:r>
            <a:endParaRPr lang="it-IT" sz="2800" dirty="0"/>
          </a:p>
        </p:txBody>
      </p:sp>
      <p:cxnSp>
        <p:nvCxnSpPr>
          <p:cNvPr id="45" name="Connettore 7 44"/>
          <p:cNvCxnSpPr>
            <a:stCxn id="43" idx="0"/>
            <a:endCxn id="44" idx="0"/>
          </p:cNvCxnSpPr>
          <p:nvPr/>
        </p:nvCxnSpPr>
        <p:spPr>
          <a:xfrm rot="5400000" flipH="1" flipV="1">
            <a:off x="6849250" y="1733947"/>
            <a:ext cx="152400" cy="972066"/>
          </a:xfrm>
          <a:prstGeom prst="curvedConnector3">
            <a:avLst>
              <a:gd name="adj1" fmla="val 357143"/>
            </a:avLst>
          </a:prstGeom>
          <a:ln w="38100">
            <a:solidFill>
              <a:srgbClr val="FF0000"/>
            </a:solidFill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/>
          <p:cNvCxnSpPr>
            <a:stCxn id="44" idx="2"/>
            <a:endCxn id="55" idx="0"/>
          </p:cNvCxnSpPr>
          <p:nvPr/>
        </p:nvCxnSpPr>
        <p:spPr>
          <a:xfrm rot="5400000">
            <a:off x="6914349" y="2942046"/>
            <a:ext cx="772180" cy="2220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tangolo 54"/>
          <p:cNvSpPr/>
          <p:nvPr/>
        </p:nvSpPr>
        <p:spPr>
          <a:xfrm>
            <a:off x="7016911" y="3439180"/>
            <a:ext cx="344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i="1" dirty="0" smtClean="0">
                <a:solidFill>
                  <a:srgbClr val="C00000"/>
                </a:solidFill>
              </a:rPr>
              <a:t>y</a:t>
            </a:r>
            <a:endParaRPr lang="it-IT" sz="2800" dirty="0"/>
          </a:p>
        </p:txBody>
      </p:sp>
      <p:sp>
        <p:nvSpPr>
          <p:cNvPr id="60" name="Rettangolo 59"/>
          <p:cNvSpPr/>
          <p:nvPr/>
        </p:nvSpPr>
        <p:spPr>
          <a:xfrm>
            <a:off x="6553200" y="2753380"/>
            <a:ext cx="679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800" i="1" dirty="0" err="1" smtClean="0">
                <a:solidFill>
                  <a:srgbClr val="C00000"/>
                </a:solidFill>
              </a:rPr>
              <a:t>call</a:t>
            </a:r>
            <a:endParaRPr lang="it-IT" sz="2800" i="1" dirty="0" smtClean="0">
              <a:solidFill>
                <a:srgbClr val="C00000"/>
              </a:solidFill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8153400" y="3439180"/>
            <a:ext cx="30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i="1" dirty="0" smtClean="0">
                <a:solidFill>
                  <a:srgbClr val="C00000"/>
                </a:solidFill>
              </a:rPr>
              <a:t>z</a:t>
            </a:r>
            <a:endParaRPr lang="it-IT" sz="2800" dirty="0"/>
          </a:p>
        </p:txBody>
      </p:sp>
      <p:sp>
        <p:nvSpPr>
          <p:cNvPr id="15" name="Rettangolo 14"/>
          <p:cNvSpPr/>
          <p:nvPr/>
        </p:nvSpPr>
        <p:spPr>
          <a:xfrm>
            <a:off x="8284870" y="2296180"/>
            <a:ext cx="344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800" i="1" dirty="0" smtClean="0">
                <a:solidFill>
                  <a:srgbClr val="C00000"/>
                </a:solidFill>
              </a:rPr>
              <a:t>v</a:t>
            </a:r>
            <a:endParaRPr lang="it-IT" sz="2800" dirty="0"/>
          </a:p>
        </p:txBody>
      </p:sp>
      <p:cxnSp>
        <p:nvCxnSpPr>
          <p:cNvPr id="23" name="Connettore 7 22"/>
          <p:cNvCxnSpPr>
            <a:stCxn id="43" idx="0"/>
            <a:endCxn id="15" idx="0"/>
          </p:cNvCxnSpPr>
          <p:nvPr/>
        </p:nvCxnSpPr>
        <p:spPr>
          <a:xfrm rot="5400000" flipH="1" flipV="1">
            <a:off x="7448385" y="1287212"/>
            <a:ext cx="1588" cy="2017936"/>
          </a:xfrm>
          <a:prstGeom prst="curvedConnector3">
            <a:avLst>
              <a:gd name="adj1" fmla="val 57581882"/>
            </a:avLst>
          </a:prstGeom>
          <a:ln w="381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7 27"/>
          <p:cNvCxnSpPr/>
          <p:nvPr/>
        </p:nvCxnSpPr>
        <p:spPr>
          <a:xfrm rot="5400000" flipH="1" flipV="1">
            <a:off x="7804897" y="3101883"/>
            <a:ext cx="1588" cy="980982"/>
          </a:xfrm>
          <a:prstGeom prst="curvedConnector3">
            <a:avLst>
              <a:gd name="adj1" fmla="val 23649693"/>
            </a:avLst>
          </a:prstGeom>
          <a:ln w="38100">
            <a:solidFill>
              <a:srgbClr val="FF0000"/>
            </a:solidFill>
            <a:tailEnd type="arrow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/>
          <p:cNvCxnSpPr>
            <a:endCxn id="15" idx="2"/>
          </p:cNvCxnSpPr>
          <p:nvPr/>
        </p:nvCxnSpPr>
        <p:spPr>
          <a:xfrm rot="16200000" flipV="1">
            <a:off x="8109787" y="3166966"/>
            <a:ext cx="695980" cy="84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tangolo 39"/>
          <p:cNvSpPr/>
          <p:nvPr/>
        </p:nvSpPr>
        <p:spPr>
          <a:xfrm>
            <a:off x="8469879" y="2753380"/>
            <a:ext cx="597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2800" i="1" dirty="0" err="1" smtClean="0">
                <a:solidFill>
                  <a:srgbClr val="C00000"/>
                </a:solidFill>
              </a:rPr>
              <a:t>ret</a:t>
            </a:r>
            <a:endParaRPr lang="it-IT" sz="2800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5" grpId="0"/>
      <p:bldP spid="60" grpId="0"/>
      <p:bldP spid="14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Actual code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90600"/>
            <a:ext cx="9144000" cy="5985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 </a:t>
            </a:r>
            <a:r>
              <a:rPr lang="en-US" sz="1400" dirty="0" err="1" smtClean="0"/>
              <a:t>bool</a:t>
            </a:r>
            <a:r>
              <a:rPr lang="en-US" sz="1400" dirty="0" smtClean="0"/>
              <a:t> Reachable( Module </a:t>
            </a:r>
            <a:r>
              <a:rPr lang="en-US" sz="1400" dirty="0" err="1" smtClean="0"/>
              <a:t>s_mod</a:t>
            </a:r>
            <a:r>
              <a:rPr lang="en-US" sz="1400" dirty="0" smtClean="0"/>
              <a:t>, </a:t>
            </a:r>
            <a:r>
              <a:rPr lang="en-US" sz="1400" dirty="0" err="1" smtClean="0"/>
              <a:t>PrCount</a:t>
            </a:r>
            <a:r>
              <a:rPr lang="en-US" sz="1400" dirty="0" smtClean="0"/>
              <a:t> </a:t>
            </a:r>
            <a:r>
              <a:rPr lang="en-US" sz="1400" dirty="0" err="1" smtClean="0"/>
              <a:t>s_pc</a:t>
            </a:r>
            <a:r>
              <a:rPr lang="en-US" sz="1400" dirty="0" smtClean="0"/>
              <a:t>, Local   </a:t>
            </a:r>
            <a:r>
              <a:rPr lang="en-US" sz="1400" dirty="0" err="1" smtClean="0"/>
              <a:t>s_CL</a:t>
            </a:r>
            <a:r>
              <a:rPr lang="en-US" sz="1400" dirty="0" smtClean="0"/>
              <a:t>, Global  </a:t>
            </a:r>
            <a:r>
              <a:rPr lang="en-US" sz="1400" dirty="0" err="1" smtClean="0"/>
              <a:t>s_CG</a:t>
            </a:r>
            <a:r>
              <a:rPr lang="en-US" sz="1400" dirty="0" smtClean="0"/>
              <a:t>, Local   </a:t>
            </a:r>
            <a:r>
              <a:rPr lang="en-US" sz="1400" dirty="0" err="1" smtClean="0"/>
              <a:t>s_ENTRY_CL</a:t>
            </a:r>
            <a:r>
              <a:rPr lang="en-US" sz="1400" dirty="0" smtClean="0"/>
              <a:t>, Global  </a:t>
            </a:r>
            <a:r>
              <a:rPr lang="en-US" sz="1400" dirty="0" err="1" smtClean="0"/>
              <a:t>s_ENTRY_CG</a:t>
            </a:r>
            <a:r>
              <a:rPr lang="en-US" sz="1400" dirty="0" smtClean="0"/>
              <a:t>)</a:t>
            </a:r>
          </a:p>
          <a:p>
            <a:r>
              <a:rPr lang="en-US" sz="1400" dirty="0" err="1" smtClean="0"/>
              <a:t>s_mod</a:t>
            </a:r>
            <a:r>
              <a:rPr lang="en-US" sz="1400" dirty="0" smtClean="0"/>
              <a:t> &lt;  </a:t>
            </a:r>
            <a:r>
              <a:rPr lang="en-US" sz="1400" dirty="0" err="1" smtClean="0"/>
              <a:t>s_pc</a:t>
            </a:r>
            <a:r>
              <a:rPr lang="en-US" sz="1400" dirty="0" smtClean="0"/>
              <a:t>, </a:t>
            </a:r>
            <a:r>
              <a:rPr lang="en-US" sz="1400" dirty="0" err="1" smtClean="0"/>
              <a:t>s_pc</a:t>
            </a:r>
            <a:r>
              <a:rPr lang="en-US" sz="1400" dirty="0" smtClean="0"/>
              <a:t>  &lt;  </a:t>
            </a:r>
            <a:r>
              <a:rPr lang="en-US" sz="1400" dirty="0" err="1" smtClean="0"/>
              <a:t>s_CL</a:t>
            </a:r>
            <a:r>
              <a:rPr lang="en-US" sz="1400" dirty="0" smtClean="0"/>
              <a:t>, </a:t>
            </a:r>
            <a:r>
              <a:rPr lang="en-US" sz="1400" dirty="0" err="1" smtClean="0"/>
              <a:t>s_CL</a:t>
            </a:r>
            <a:r>
              <a:rPr lang="en-US" sz="1400" dirty="0" smtClean="0"/>
              <a:t>  ~+ </a:t>
            </a:r>
            <a:r>
              <a:rPr lang="en-US" sz="1400" dirty="0" err="1" smtClean="0"/>
              <a:t>s_ENTRY_CL</a:t>
            </a:r>
            <a:r>
              <a:rPr lang="en-US" sz="1400" dirty="0" smtClean="0"/>
              <a:t>, </a:t>
            </a:r>
            <a:r>
              <a:rPr lang="en-US" sz="1400" dirty="0" err="1" smtClean="0"/>
              <a:t>s_CL</a:t>
            </a:r>
            <a:r>
              <a:rPr lang="en-US" sz="1400" dirty="0" smtClean="0"/>
              <a:t>  &lt;  </a:t>
            </a:r>
            <a:r>
              <a:rPr lang="en-US" sz="1400" dirty="0" err="1" smtClean="0"/>
              <a:t>s_CG</a:t>
            </a:r>
            <a:r>
              <a:rPr lang="en-US" sz="1400" dirty="0" smtClean="0"/>
              <a:t>, </a:t>
            </a:r>
            <a:r>
              <a:rPr lang="en-US" sz="1400" dirty="0" err="1" smtClean="0"/>
              <a:t>s_CG</a:t>
            </a:r>
            <a:r>
              <a:rPr lang="en-US" sz="1400" dirty="0" smtClean="0"/>
              <a:t>  ~+ </a:t>
            </a:r>
            <a:r>
              <a:rPr lang="en-US" sz="1400" dirty="0" err="1" smtClean="0"/>
              <a:t>s_ENTRY_CG</a:t>
            </a:r>
            <a:r>
              <a:rPr lang="en-US" sz="1400" dirty="0" smtClean="0"/>
              <a:t>  /* BDD ordering */</a:t>
            </a:r>
          </a:p>
          <a:p>
            <a:r>
              <a:rPr lang="en-US" sz="1400" dirty="0" smtClean="0"/>
              <a:t>(  ( exists Module  </a:t>
            </a:r>
            <a:r>
              <a:rPr lang="en-US" sz="1400" dirty="0" err="1" smtClean="0"/>
              <a:t>t_mod</a:t>
            </a:r>
            <a:r>
              <a:rPr lang="en-US" sz="1400" dirty="0" smtClean="0"/>
              <a:t>, </a:t>
            </a:r>
            <a:r>
              <a:rPr lang="en-US" sz="1400" dirty="0" err="1" smtClean="0"/>
              <a:t>PrCount</a:t>
            </a:r>
            <a:r>
              <a:rPr lang="en-US" sz="1400" dirty="0" smtClean="0"/>
              <a:t> </a:t>
            </a:r>
            <a:r>
              <a:rPr lang="en-US" sz="1400" dirty="0" err="1" smtClean="0"/>
              <a:t>t_pc</a:t>
            </a:r>
            <a:r>
              <a:rPr lang="en-US" sz="1400" dirty="0" smtClean="0"/>
              <a:t>, Local </a:t>
            </a:r>
            <a:r>
              <a:rPr lang="en-US" sz="1400" dirty="0" err="1" smtClean="0"/>
              <a:t>t_CL</a:t>
            </a:r>
            <a:r>
              <a:rPr lang="en-US" sz="1400" dirty="0" smtClean="0"/>
              <a:t>, Global </a:t>
            </a:r>
            <a:r>
              <a:rPr lang="en-US" sz="1400" dirty="0" err="1" smtClean="0"/>
              <a:t>t_CG</a:t>
            </a:r>
            <a:r>
              <a:rPr lang="en-US" sz="1400" dirty="0" smtClean="0"/>
              <a:t>, Local </a:t>
            </a:r>
            <a:r>
              <a:rPr lang="en-US" sz="1400" dirty="0" err="1" smtClean="0"/>
              <a:t>t_ENTRY_CL</a:t>
            </a:r>
            <a:r>
              <a:rPr lang="en-US" sz="1400" dirty="0" smtClean="0"/>
              <a:t>, Global  </a:t>
            </a:r>
            <a:r>
              <a:rPr lang="en-US" sz="1400" dirty="0" err="1" smtClean="0"/>
              <a:t>t_ENTRY_CG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        (    target(</a:t>
            </a:r>
            <a:r>
              <a:rPr lang="en-US" sz="1400" dirty="0" err="1" smtClean="0"/>
              <a:t>t_mod,t_pc</a:t>
            </a:r>
            <a:r>
              <a:rPr lang="en-US" sz="1400" dirty="0" smtClean="0"/>
              <a:t>) &amp;  Reachable(</a:t>
            </a:r>
            <a:r>
              <a:rPr lang="en-US" sz="1400" dirty="0" err="1" smtClean="0"/>
              <a:t>t_mod,t_pc,t_CL,t_CG,t_ENTRY_CL,t_ENTRY_CG</a:t>
            </a:r>
            <a:r>
              <a:rPr lang="en-US" sz="1400" dirty="0" smtClean="0"/>
              <a:t>)    )   )</a:t>
            </a:r>
          </a:p>
          <a:p>
            <a:endParaRPr lang="en-US" sz="1400" dirty="0" smtClean="0"/>
          </a:p>
          <a:p>
            <a:r>
              <a:rPr lang="en-US" sz="1400" dirty="0" smtClean="0"/>
              <a:t>  |(enforce(</a:t>
            </a:r>
            <a:r>
              <a:rPr lang="en-US" sz="1400" dirty="0" err="1" smtClean="0"/>
              <a:t>s_mod</a:t>
            </a:r>
            <a:r>
              <a:rPr lang="en-US" sz="1400" dirty="0" smtClean="0"/>
              <a:t>, </a:t>
            </a:r>
            <a:r>
              <a:rPr lang="en-US" sz="1400" dirty="0" err="1" smtClean="0"/>
              <a:t>s_CL</a:t>
            </a:r>
            <a:r>
              <a:rPr lang="en-US" sz="1400" dirty="0" smtClean="0"/>
              <a:t>, </a:t>
            </a:r>
            <a:r>
              <a:rPr lang="en-US" sz="1400" dirty="0" err="1" smtClean="0"/>
              <a:t>s_CG</a:t>
            </a:r>
            <a:r>
              <a:rPr lang="en-US" sz="1400" dirty="0" smtClean="0"/>
              <a:t>)  &amp;    (</a:t>
            </a:r>
          </a:p>
          <a:p>
            <a:r>
              <a:rPr lang="en-US" sz="1400" dirty="0" smtClean="0"/>
              <a:t>    (</a:t>
            </a:r>
            <a:r>
              <a:rPr lang="en-US" sz="1400" dirty="0" err="1" smtClean="0"/>
              <a:t>s_mod</a:t>
            </a:r>
            <a:r>
              <a:rPr lang="en-US" sz="1400" dirty="0" smtClean="0"/>
              <a:t>=0 &amp; </a:t>
            </a:r>
            <a:r>
              <a:rPr lang="en-US" sz="1400" dirty="0" err="1" smtClean="0"/>
              <a:t>s_pc</a:t>
            </a:r>
            <a:r>
              <a:rPr lang="en-US" sz="1400" dirty="0" smtClean="0"/>
              <a:t>=0 )</a:t>
            </a:r>
          </a:p>
          <a:p>
            <a:r>
              <a:rPr lang="en-US" sz="1400" dirty="0" smtClean="0"/>
              <a:t>    | (        </a:t>
            </a:r>
            <a:r>
              <a:rPr lang="en-US" sz="1400" dirty="0" err="1" smtClean="0"/>
              <a:t>s_pc</a:t>
            </a:r>
            <a:r>
              <a:rPr lang="en-US" sz="1400" dirty="0" smtClean="0"/>
              <a:t>=0 &amp; </a:t>
            </a:r>
            <a:r>
              <a:rPr lang="en-US" sz="1400" dirty="0" err="1" smtClean="0"/>
              <a:t>CopyLocals</a:t>
            </a:r>
            <a:r>
              <a:rPr lang="en-US" sz="1400" dirty="0" smtClean="0"/>
              <a:t>(</a:t>
            </a:r>
            <a:r>
              <a:rPr lang="en-US" sz="1400" dirty="0" err="1" smtClean="0"/>
              <a:t>s_mod,s_ENTRY_CL,s_CL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     &amp; (exists Module </a:t>
            </a:r>
            <a:r>
              <a:rPr lang="en-US" sz="1400" dirty="0" err="1" smtClean="0"/>
              <a:t>t_mod</a:t>
            </a:r>
            <a:r>
              <a:rPr lang="en-US" sz="1400" dirty="0" smtClean="0"/>
              <a:t>, </a:t>
            </a:r>
            <a:r>
              <a:rPr lang="en-US" sz="1400" dirty="0" err="1" smtClean="0"/>
              <a:t>PrCount</a:t>
            </a:r>
            <a:r>
              <a:rPr lang="en-US" sz="1400" dirty="0" smtClean="0"/>
              <a:t> </a:t>
            </a:r>
            <a:r>
              <a:rPr lang="en-US" sz="1400" dirty="0" err="1" smtClean="0"/>
              <a:t>t_pc</a:t>
            </a:r>
            <a:r>
              <a:rPr lang="en-US" sz="1400" dirty="0" smtClean="0"/>
              <a:t>, Local </a:t>
            </a:r>
            <a:r>
              <a:rPr lang="en-US" sz="1400" dirty="0" err="1" smtClean="0"/>
              <a:t>t_CL</a:t>
            </a:r>
            <a:r>
              <a:rPr lang="en-US" sz="1400" dirty="0" smtClean="0"/>
              <a:t>, Global </a:t>
            </a:r>
            <a:r>
              <a:rPr lang="en-US" sz="1400" dirty="0" err="1" smtClean="0"/>
              <a:t>t_CG</a:t>
            </a:r>
            <a:r>
              <a:rPr lang="en-US" sz="1400" dirty="0" smtClean="0"/>
              <a:t>, Local </a:t>
            </a:r>
            <a:r>
              <a:rPr lang="en-US" sz="1400" dirty="0" err="1" smtClean="0"/>
              <a:t>t_ENTRY_CL</a:t>
            </a:r>
            <a:r>
              <a:rPr lang="en-US" sz="1400" dirty="0" smtClean="0"/>
              <a:t>, Global </a:t>
            </a:r>
            <a:r>
              <a:rPr lang="en-US" sz="1400" dirty="0" err="1" smtClean="0"/>
              <a:t>t_ENTRY_CG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               (   (Reachable(</a:t>
            </a:r>
            <a:r>
              <a:rPr lang="en-US" sz="1400" dirty="0" err="1" smtClean="0"/>
              <a:t>t_mod,t_pc,t_CL,t_CG,t_ENTRY_CL,t_ENTRY_CG</a:t>
            </a:r>
            <a:r>
              <a:rPr lang="en-US" sz="1400" dirty="0" smtClean="0"/>
              <a:t>) &amp; </a:t>
            </a:r>
            <a:r>
              <a:rPr lang="en-US" sz="1400" dirty="0" err="1" smtClean="0"/>
              <a:t>CopyGlobals</a:t>
            </a:r>
            <a:r>
              <a:rPr lang="en-US" sz="1400" dirty="0" smtClean="0"/>
              <a:t>(</a:t>
            </a:r>
            <a:r>
              <a:rPr lang="en-US" sz="1400" dirty="0" err="1" smtClean="0"/>
              <a:t>s_mod,t_CG,s_CG</a:t>
            </a:r>
            <a:r>
              <a:rPr lang="en-US" sz="1400" dirty="0" smtClean="0"/>
              <a:t>) )</a:t>
            </a:r>
          </a:p>
          <a:p>
            <a:r>
              <a:rPr lang="en-US" sz="1400" dirty="0" smtClean="0"/>
              <a:t>                      &amp; </a:t>
            </a:r>
            <a:r>
              <a:rPr lang="en-US" sz="1400" dirty="0" err="1" smtClean="0"/>
              <a:t>CopyGlobals</a:t>
            </a:r>
            <a:r>
              <a:rPr lang="en-US" sz="1400" dirty="0" smtClean="0"/>
              <a:t>(</a:t>
            </a:r>
            <a:r>
              <a:rPr lang="en-US" sz="1400" dirty="0" err="1" smtClean="0"/>
              <a:t>s_mod</a:t>
            </a:r>
            <a:r>
              <a:rPr lang="en-US" sz="1400" dirty="0" smtClean="0"/>
              <a:t>, </a:t>
            </a:r>
            <a:r>
              <a:rPr lang="en-US" sz="1400" dirty="0" err="1" smtClean="0"/>
              <a:t>t_CG</a:t>
            </a:r>
            <a:r>
              <a:rPr lang="en-US" sz="1400" dirty="0" smtClean="0"/>
              <a:t>, </a:t>
            </a:r>
            <a:r>
              <a:rPr lang="en-US" sz="1400" dirty="0" err="1" smtClean="0"/>
              <a:t>s_ENTRY_CG</a:t>
            </a:r>
            <a:r>
              <a:rPr lang="en-US" sz="1400" dirty="0" smtClean="0"/>
              <a:t>)  &amp; </a:t>
            </a:r>
            <a:r>
              <a:rPr lang="en-US" sz="1400" dirty="0" err="1" smtClean="0"/>
              <a:t>programCall</a:t>
            </a:r>
            <a:r>
              <a:rPr lang="en-US" sz="1400" dirty="0" smtClean="0"/>
              <a:t>(</a:t>
            </a:r>
            <a:r>
              <a:rPr lang="en-US" sz="1400" dirty="0" err="1" smtClean="0"/>
              <a:t>t_mod,s_mod,t_pc,t_CL,s_CL,t_CG</a:t>
            </a:r>
            <a:r>
              <a:rPr lang="en-US" sz="1400" dirty="0" smtClean="0"/>
              <a:t>))))</a:t>
            </a:r>
          </a:p>
          <a:p>
            <a:endParaRPr lang="en-US" sz="1400" dirty="0" smtClean="0"/>
          </a:p>
          <a:p>
            <a:r>
              <a:rPr lang="en-US" sz="1400" dirty="0" smtClean="0"/>
              <a:t>    | (exists </a:t>
            </a:r>
            <a:r>
              <a:rPr lang="en-US" sz="1400" dirty="0" err="1" smtClean="0"/>
              <a:t>PrCount</a:t>
            </a:r>
            <a:r>
              <a:rPr lang="en-US" sz="1400" dirty="0" smtClean="0"/>
              <a:t> </a:t>
            </a:r>
            <a:r>
              <a:rPr lang="en-US" sz="1400" dirty="0" err="1" smtClean="0"/>
              <a:t>t_pc</a:t>
            </a:r>
            <a:r>
              <a:rPr lang="en-US" sz="1400" dirty="0" smtClean="0"/>
              <a:t>, Local </a:t>
            </a:r>
            <a:r>
              <a:rPr lang="en-US" sz="1400" dirty="0" err="1" smtClean="0"/>
              <a:t>t_CL</a:t>
            </a:r>
            <a:r>
              <a:rPr lang="en-US" sz="1400" dirty="0" smtClean="0"/>
              <a:t>, Global </a:t>
            </a:r>
            <a:r>
              <a:rPr lang="en-US" sz="1400" dirty="0" err="1" smtClean="0"/>
              <a:t>t_CG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       ( (Reachable(</a:t>
            </a:r>
            <a:r>
              <a:rPr lang="en-US" sz="1400" dirty="0" err="1" smtClean="0"/>
              <a:t>s_mod,t_pc,t_CL,t_CG,s_ENTRY_CL,s_ENTRY_CG</a:t>
            </a:r>
            <a:r>
              <a:rPr lang="en-US" sz="1400" dirty="0" smtClean="0"/>
              <a:t>) &amp; !Calling(</a:t>
            </a:r>
            <a:r>
              <a:rPr lang="en-US" sz="1400" dirty="0" err="1" smtClean="0"/>
              <a:t>s_mod,t_pc</a:t>
            </a:r>
            <a:r>
              <a:rPr lang="en-US" sz="1400" dirty="0" smtClean="0"/>
              <a:t>))</a:t>
            </a:r>
          </a:p>
          <a:p>
            <a:r>
              <a:rPr lang="en-US" sz="1400" dirty="0" smtClean="0"/>
              <a:t>          &amp;( </a:t>
            </a:r>
            <a:r>
              <a:rPr lang="en-US" sz="1400" dirty="0" err="1" smtClean="0"/>
              <a:t>programInt</a:t>
            </a:r>
            <a:r>
              <a:rPr lang="en-US" sz="1400" dirty="0" smtClean="0"/>
              <a:t>(</a:t>
            </a:r>
            <a:r>
              <a:rPr lang="en-US" sz="1400" dirty="0" err="1" smtClean="0"/>
              <a:t>s_mod,t_pc,s_pc,t_CL,s_CL,t_CG,s_CG</a:t>
            </a:r>
            <a:r>
              <a:rPr lang="en-US" sz="1400" dirty="0" smtClean="0"/>
              <a:t>))))</a:t>
            </a:r>
          </a:p>
          <a:p>
            <a:endParaRPr lang="en-US" sz="1400" dirty="0" smtClean="0"/>
          </a:p>
          <a:p>
            <a:r>
              <a:rPr lang="en-US" sz="1400" dirty="0" smtClean="0"/>
              <a:t>    | (exists </a:t>
            </a:r>
            <a:r>
              <a:rPr lang="en-US" sz="1400" dirty="0" err="1" smtClean="0"/>
              <a:t>PrCount</a:t>
            </a:r>
            <a:r>
              <a:rPr lang="en-US" sz="1400" dirty="0" smtClean="0"/>
              <a:t> </a:t>
            </a:r>
            <a:r>
              <a:rPr lang="en-US" sz="1400" dirty="0" err="1" smtClean="0"/>
              <a:t>t_pc</a:t>
            </a:r>
            <a:r>
              <a:rPr lang="en-US" sz="1400" dirty="0" smtClean="0"/>
              <a:t>, Global </a:t>
            </a:r>
            <a:r>
              <a:rPr lang="en-US" sz="1400" dirty="0" err="1" smtClean="0"/>
              <a:t>t_CG</a:t>
            </a:r>
            <a:r>
              <a:rPr lang="en-US" sz="1400" dirty="0" smtClean="0"/>
              <a:t>, Module </a:t>
            </a:r>
            <a:r>
              <a:rPr lang="en-US" sz="1400" dirty="0" err="1" smtClean="0"/>
              <a:t>u_mod</a:t>
            </a:r>
            <a:r>
              <a:rPr lang="en-US" sz="1400" dirty="0" smtClean="0"/>
              <a:t>, </a:t>
            </a:r>
            <a:r>
              <a:rPr lang="en-US" sz="1400" dirty="0" err="1" smtClean="0"/>
              <a:t>PrCount</a:t>
            </a:r>
            <a:r>
              <a:rPr lang="en-US" sz="1400" dirty="0" smtClean="0"/>
              <a:t> </a:t>
            </a:r>
            <a:r>
              <a:rPr lang="en-US" sz="1400" dirty="0" err="1" smtClean="0"/>
              <a:t>u_pc</a:t>
            </a:r>
            <a:r>
              <a:rPr lang="en-US" sz="1400" dirty="0" smtClean="0"/>
              <a:t>, Local </a:t>
            </a:r>
            <a:r>
              <a:rPr lang="en-US" sz="1400" dirty="0" err="1" smtClean="0"/>
              <a:t>u_ENTRY_CL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           ( exists  Local </a:t>
            </a:r>
            <a:r>
              <a:rPr lang="en-US" sz="1400" dirty="0" err="1" smtClean="0"/>
              <a:t>t_CL</a:t>
            </a:r>
            <a:r>
              <a:rPr lang="en-US" sz="1400" dirty="0" smtClean="0"/>
              <a:t>. (  (Reachable(</a:t>
            </a:r>
            <a:r>
              <a:rPr lang="en-US" sz="1400" dirty="0" err="1" smtClean="0"/>
              <a:t>s_mod,t_pc,t_CL,t_CG,s_ENTRY_CL,s_ENTRY_CG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      &amp; </a:t>
            </a:r>
            <a:r>
              <a:rPr lang="en-US" sz="1400" dirty="0" err="1" smtClean="0"/>
              <a:t>SkipCall</a:t>
            </a:r>
            <a:r>
              <a:rPr lang="en-US" sz="1400" dirty="0" smtClean="0"/>
              <a:t>(</a:t>
            </a:r>
            <a:r>
              <a:rPr lang="en-US" sz="1400" dirty="0" err="1" smtClean="0"/>
              <a:t>s_mod,t_pc,s_pc</a:t>
            </a:r>
            <a:r>
              <a:rPr lang="en-US" sz="1400" dirty="0" smtClean="0"/>
              <a:t>)) &amp; </a:t>
            </a:r>
            <a:r>
              <a:rPr lang="en-US" sz="1400" dirty="0" err="1" smtClean="0"/>
              <a:t>programCall</a:t>
            </a:r>
            <a:r>
              <a:rPr lang="en-US" sz="1400" dirty="0" smtClean="0"/>
              <a:t>(</a:t>
            </a:r>
            <a:r>
              <a:rPr lang="en-US" sz="1400" dirty="0" err="1" smtClean="0"/>
              <a:t>s_mod,u_mod,t_pc,t_CL,u_ENTRY_CL,t_CG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        &amp; </a:t>
            </a:r>
            <a:r>
              <a:rPr lang="en-US" sz="1400" dirty="0" err="1" smtClean="0"/>
              <a:t>SetReturnTS</a:t>
            </a:r>
            <a:r>
              <a:rPr lang="en-US" sz="1400" dirty="0" smtClean="0"/>
              <a:t>(</a:t>
            </a:r>
            <a:r>
              <a:rPr lang="en-US" sz="1400" dirty="0" err="1" smtClean="0"/>
              <a:t>s_mod,u_mod,t_pc,u_pc,t_CL,s_CL,t_CG,s_CG</a:t>
            </a:r>
            <a:r>
              <a:rPr lang="en-US" sz="1400" dirty="0" smtClean="0"/>
              <a:t>)))</a:t>
            </a:r>
          </a:p>
          <a:p>
            <a:r>
              <a:rPr lang="en-US" sz="1400" dirty="0" smtClean="0"/>
              <a:t>         &amp; ( exists Local </a:t>
            </a:r>
            <a:r>
              <a:rPr lang="en-US" sz="1400" dirty="0" err="1" smtClean="0"/>
              <a:t>u_CL</a:t>
            </a:r>
            <a:r>
              <a:rPr lang="en-US" sz="1400" dirty="0" smtClean="0"/>
              <a:t>, Global </a:t>
            </a:r>
            <a:r>
              <a:rPr lang="en-US" sz="1400" dirty="0" err="1" smtClean="0"/>
              <a:t>u_CG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            ( (Reachable(</a:t>
            </a:r>
            <a:r>
              <a:rPr lang="en-US" sz="1400" dirty="0" err="1" smtClean="0"/>
              <a:t>u_mod,u_pc,u_CL,u_CG,u_ENTRY_CL,t_CG</a:t>
            </a:r>
            <a:r>
              <a:rPr lang="en-US" sz="1400" dirty="0" smtClean="0"/>
              <a:t>) &amp; Exit(</a:t>
            </a:r>
            <a:r>
              <a:rPr lang="en-US" sz="1400" dirty="0" err="1" smtClean="0"/>
              <a:t>u_mod,u_pc</a:t>
            </a:r>
            <a:r>
              <a:rPr lang="en-US" sz="1400" dirty="0" smtClean="0"/>
              <a:t>))</a:t>
            </a:r>
          </a:p>
          <a:p>
            <a:r>
              <a:rPr lang="en-US" sz="1400" dirty="0" smtClean="0"/>
              <a:t>              &amp; </a:t>
            </a:r>
            <a:r>
              <a:rPr lang="en-US" sz="1400" dirty="0" err="1" smtClean="0"/>
              <a:t>SetReturnUS</a:t>
            </a:r>
            <a:r>
              <a:rPr lang="en-US" sz="1400" dirty="0" smtClean="0"/>
              <a:t>(</a:t>
            </a:r>
            <a:r>
              <a:rPr lang="en-US" sz="1400" dirty="0" err="1" smtClean="0"/>
              <a:t>s_mod,u_mod,t_pc,u_pc,u_CL,s_CL,u_CG,s_CG</a:t>
            </a:r>
            <a:r>
              <a:rPr lang="en-US" sz="1400" dirty="0" smtClean="0"/>
              <a:t>))))</a:t>
            </a:r>
          </a:p>
          <a:p>
            <a:r>
              <a:rPr lang="en-US" sz="1400" dirty="0" smtClean="0"/>
              <a:t>)));</a:t>
            </a:r>
          </a:p>
          <a:p>
            <a:endParaRPr lang="en-US" sz="1400" dirty="0" smtClean="0"/>
          </a:p>
          <a:p>
            <a:r>
              <a:rPr lang="en-US" sz="1400" dirty="0" smtClean="0"/>
              <a:t>(  exists Module  </a:t>
            </a:r>
            <a:r>
              <a:rPr lang="en-US" sz="1400" dirty="0" err="1" smtClean="0"/>
              <a:t>s_mod</a:t>
            </a:r>
            <a:r>
              <a:rPr lang="en-US" sz="1400" dirty="0" smtClean="0"/>
              <a:t>, </a:t>
            </a:r>
            <a:r>
              <a:rPr lang="en-US" sz="1400" dirty="0" err="1" smtClean="0"/>
              <a:t>PrCount</a:t>
            </a:r>
            <a:r>
              <a:rPr lang="en-US" sz="1400" dirty="0" smtClean="0"/>
              <a:t> </a:t>
            </a:r>
            <a:r>
              <a:rPr lang="en-US" sz="1400" dirty="0" err="1" smtClean="0"/>
              <a:t>s_pc</a:t>
            </a:r>
            <a:r>
              <a:rPr lang="en-US" sz="1400" dirty="0" smtClean="0"/>
              <a:t>, Local </a:t>
            </a:r>
            <a:r>
              <a:rPr lang="en-US" sz="1400" dirty="0" err="1" smtClean="0"/>
              <a:t>s_CL</a:t>
            </a:r>
            <a:r>
              <a:rPr lang="en-US" sz="1400" dirty="0" smtClean="0"/>
              <a:t>, Global </a:t>
            </a:r>
            <a:r>
              <a:rPr lang="en-US" sz="1400" dirty="0" err="1" smtClean="0"/>
              <a:t>s_CG</a:t>
            </a:r>
            <a:r>
              <a:rPr lang="en-US" sz="1400" dirty="0" smtClean="0"/>
              <a:t>, Local </a:t>
            </a:r>
            <a:r>
              <a:rPr lang="en-US" sz="1400" dirty="0" err="1" smtClean="0"/>
              <a:t>s_ENTRY_CL</a:t>
            </a:r>
            <a:r>
              <a:rPr lang="en-US" sz="1400" dirty="0" smtClean="0"/>
              <a:t>, Global </a:t>
            </a:r>
            <a:r>
              <a:rPr lang="en-US" sz="1400" dirty="0" err="1" smtClean="0"/>
              <a:t>s_ENTRY_CG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        (    target(</a:t>
            </a:r>
            <a:r>
              <a:rPr lang="en-US" sz="1400" dirty="0" err="1" smtClean="0"/>
              <a:t>s_mod,s_pc</a:t>
            </a:r>
            <a:r>
              <a:rPr lang="en-US" sz="1400" dirty="0" smtClean="0"/>
              <a:t>) &amp;    Reachable(</a:t>
            </a:r>
            <a:r>
              <a:rPr lang="en-US" sz="1400" dirty="0" err="1" smtClean="0"/>
              <a:t>s_mod,s_pc,s_CL,s_CG,s_ENTRY_CL,s_ENTRY_CG</a:t>
            </a:r>
            <a:r>
              <a:rPr lang="en-US" sz="1400" dirty="0" smtClean="0"/>
              <a:t>)  );</a:t>
            </a:r>
          </a:p>
        </p:txBody>
      </p:sp>
      <p:sp>
        <p:nvSpPr>
          <p:cNvPr id="6" name="Arrotonda angolo diagonale rettangolo 5"/>
          <p:cNvSpPr/>
          <p:nvPr/>
        </p:nvSpPr>
        <p:spPr>
          <a:xfrm>
            <a:off x="3657600" y="2590800"/>
            <a:ext cx="5029200" cy="3733800"/>
          </a:xfrm>
          <a:prstGeom prst="round2Diag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None/>
            </a:pPr>
            <a:r>
              <a:rPr lang="en-US" sz="2400" i="1" dirty="0" smtClean="0">
                <a:solidFill>
                  <a:schemeClr val="tx1"/>
                </a:solidFill>
              </a:rPr>
              <a:t>Code  is executed according to</a:t>
            </a:r>
          </a:p>
          <a:p>
            <a:pPr marL="228600" indent="-228600">
              <a:buNone/>
            </a:pPr>
            <a:r>
              <a:rPr lang="en-US" sz="2400" i="1" dirty="0" smtClean="0">
                <a:solidFill>
                  <a:schemeClr val="tx1"/>
                </a:solidFill>
              </a:rPr>
              <a:t>the fixed-point  algorithm </a:t>
            </a:r>
          </a:p>
          <a:p>
            <a:pPr marL="228600" indent="-228600">
              <a:buNone/>
            </a:pPr>
            <a:r>
              <a:rPr lang="en-US" sz="2400" i="1" dirty="0" smtClean="0">
                <a:solidFill>
                  <a:schemeClr val="tx1"/>
                </a:solidFill>
              </a:rPr>
              <a:t>-  bracketing is respected in the evaluations</a:t>
            </a:r>
          </a:p>
          <a:p>
            <a:pPr marL="228600" indent="-228600">
              <a:buNone/>
            </a:pPr>
            <a:endParaRPr lang="en-US" sz="2400" i="1" dirty="0" smtClean="0">
              <a:solidFill>
                <a:schemeClr val="tx1"/>
              </a:solidFill>
            </a:endParaRPr>
          </a:p>
          <a:p>
            <a:pPr marL="228600" indent="-228600">
              <a:buNone/>
            </a:pPr>
            <a:r>
              <a:rPr lang="en-US" sz="2400" i="1" dirty="0" smtClean="0">
                <a:solidFill>
                  <a:schemeClr val="tx1"/>
                </a:solidFill>
              </a:rPr>
              <a:t>Proper bracketing can reduce the number of variables in the intermediate BDDs</a:t>
            </a:r>
            <a:endParaRPr lang="it-IT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of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5257800"/>
          </a:xfrm>
        </p:spPr>
        <p:txBody>
          <a:bodyPr>
            <a:normAutofit lnSpcReduction="10000"/>
          </a:bodyPr>
          <a:lstStyle/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/>
              <a:t>Let P be a recursive Boolean program </a:t>
            </a:r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400" dirty="0" smtClean="0"/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/>
              <a:t>For each pair (</a:t>
            </a:r>
            <a:r>
              <a:rPr lang="en-US" sz="2400" dirty="0" err="1" smtClean="0"/>
              <a:t>u,v</a:t>
            </a:r>
            <a:r>
              <a:rPr lang="en-US" sz="2400" dirty="0" smtClean="0"/>
              <a:t>) which is added to Summary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000" dirty="0" smtClean="0"/>
              <a:t>u is either an initial state or a reachable entry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000" dirty="0" smtClean="0"/>
              <a:t>v is either u or (</a:t>
            </a:r>
            <a:r>
              <a:rPr lang="en-US" sz="2000" dirty="0" err="1" smtClean="0"/>
              <a:t>u,x</a:t>
            </a:r>
            <a:r>
              <a:rPr lang="en-US" sz="2000" dirty="0" smtClean="0"/>
              <a:t>) is in Summary and v is reachable from x by an internal move or by a call which returns</a:t>
            </a:r>
          </a:p>
          <a:p>
            <a:pPr marL="897862" lvl="1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/>
              <a:t>(only reachable states are added to Summary)</a:t>
            </a:r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400" dirty="0" smtClean="0"/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/>
              <a:t>Each reachable state is eventually added to Summary</a:t>
            </a:r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400" dirty="0" smtClean="0"/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/>
              <a:t>Theorem. </a:t>
            </a:r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/>
              <a:t>    A state v is reachable in P if and only if </a:t>
            </a:r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>
                <a:sym typeface="Symbol"/>
              </a:rPr>
              <a:t>				            an entry u  such that Summary(</a:t>
            </a:r>
            <a:r>
              <a:rPr lang="en-US" sz="2400" dirty="0" err="1" smtClean="0">
                <a:sym typeface="Symbol"/>
              </a:rPr>
              <a:t>u,v</a:t>
            </a:r>
            <a:r>
              <a:rPr lang="en-US" sz="2400" dirty="0" smtClean="0">
                <a:sym typeface="Symbol"/>
              </a:rPr>
              <a:t>)  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36"/>
          <p:cNvSpPr/>
          <p:nvPr/>
        </p:nvSpPr>
        <p:spPr>
          <a:xfrm>
            <a:off x="3657600" y="2057400"/>
            <a:ext cx="2133600" cy="1371600"/>
          </a:xfrm>
          <a:prstGeom prst="ellipse">
            <a:avLst/>
          </a:prstGeom>
          <a:solidFill>
            <a:schemeClr val="accent2"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An optimized algorithm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33400" y="3631555"/>
            <a:ext cx="822960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Frontier</a:t>
            </a:r>
            <a:r>
              <a:rPr lang="en-US" sz="2400" dirty="0" smtClean="0"/>
              <a:t>:   Newly discovered summaries in the last round </a:t>
            </a:r>
          </a:p>
          <a:p>
            <a:r>
              <a:rPr lang="en-US" sz="2400" dirty="0" smtClean="0"/>
              <a:t>                                                                                               </a:t>
            </a:r>
            <a:r>
              <a:rPr lang="en-US" sz="2400" dirty="0" smtClean="0">
                <a:solidFill>
                  <a:srgbClr val="00B050"/>
                </a:solidFill>
              </a:rPr>
              <a:t>large BDD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sz="2400" b="1" i="1" dirty="0" smtClean="0"/>
              <a:t>Relevant</a:t>
            </a:r>
            <a:r>
              <a:rPr lang="en-US" sz="2400" dirty="0" smtClean="0"/>
              <a:t>:  Summaries  whose </a:t>
            </a:r>
            <a:r>
              <a:rPr lang="en-US" sz="2400" i="1" dirty="0" smtClean="0"/>
              <a:t>pc</a:t>
            </a:r>
            <a:r>
              <a:rPr lang="en-US" sz="2400" dirty="0" smtClean="0"/>
              <a:t> value  is involved in the frontier                                                                         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                                                                                              </a:t>
            </a:r>
            <a:r>
              <a:rPr lang="en-US" sz="2400" dirty="0" smtClean="0">
                <a:solidFill>
                  <a:srgbClr val="00B050"/>
                </a:solidFill>
              </a:rPr>
              <a:t>small BDD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Idea</a:t>
            </a:r>
            <a:r>
              <a:rPr lang="en-US" sz="2400" dirty="0" smtClean="0">
                <a:solidFill>
                  <a:srgbClr val="C00000"/>
                </a:solidFill>
              </a:rPr>
              <a:t>:</a:t>
            </a:r>
            <a:r>
              <a:rPr lang="en-US" sz="2400" dirty="0" smtClean="0"/>
              <a:t> Compute only on the relevant summaries.</a:t>
            </a:r>
          </a:p>
          <a:p>
            <a:endParaRPr lang="en-US" sz="2400" dirty="0" smtClean="0"/>
          </a:p>
          <a:p>
            <a:r>
              <a:rPr lang="en-US" sz="2500" b="1" dirty="0" smtClean="0">
                <a:solidFill>
                  <a:srgbClr val="C00000"/>
                </a:solidFill>
              </a:rPr>
              <a:t>Problem: Relevant summaries does not grow monotonically!</a:t>
            </a:r>
          </a:p>
        </p:txBody>
      </p:sp>
      <p:sp>
        <p:nvSpPr>
          <p:cNvPr id="35" name="Oval 34"/>
          <p:cNvSpPr/>
          <p:nvPr/>
        </p:nvSpPr>
        <p:spPr>
          <a:xfrm>
            <a:off x="2286000" y="2057400"/>
            <a:ext cx="2819400" cy="14478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57600" y="2057400"/>
            <a:ext cx="2133600" cy="1371600"/>
          </a:xfrm>
          <a:prstGeom prst="ellipse">
            <a:avLst/>
          </a:prstGeom>
          <a:solidFill>
            <a:schemeClr val="tx2">
              <a:lumMod val="20000"/>
              <a:lumOff val="80000"/>
              <a:alpha val="5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1600200" y="1143000"/>
            <a:ext cx="22292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Summary from </a:t>
            </a:r>
          </a:p>
          <a:p>
            <a:r>
              <a:rPr lang="en-US" sz="2000" b="1" dirty="0" smtClean="0">
                <a:solidFill>
                  <a:srgbClr val="C00000"/>
                </a:solidFill>
              </a:rPr>
              <a:t>previous iterations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it-IT" dirty="0">
              <a:solidFill>
                <a:srgbClr val="C00000"/>
              </a:solidFill>
            </a:endParaRPr>
          </a:p>
        </p:txBody>
      </p:sp>
      <p:cxnSp>
        <p:nvCxnSpPr>
          <p:cNvPr id="9" name="Connettore 2 8"/>
          <p:cNvCxnSpPr>
            <a:stCxn id="7" idx="2"/>
          </p:cNvCxnSpPr>
          <p:nvPr/>
        </p:nvCxnSpPr>
        <p:spPr>
          <a:xfrm rot="16200000" flipH="1">
            <a:off x="2549544" y="2016142"/>
            <a:ext cx="739912" cy="409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>
          <a:xfrm>
            <a:off x="6553200" y="2286000"/>
            <a:ext cx="10351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Frontier</a:t>
            </a:r>
            <a:endParaRPr lang="it-IT" dirty="0">
              <a:solidFill>
                <a:srgbClr val="C00000"/>
              </a:solidFill>
            </a:endParaRPr>
          </a:p>
        </p:txBody>
      </p:sp>
      <p:cxnSp>
        <p:nvCxnSpPr>
          <p:cNvPr id="13" name="Connettore 2 12"/>
          <p:cNvCxnSpPr/>
          <p:nvPr/>
        </p:nvCxnSpPr>
        <p:spPr>
          <a:xfrm rot="10800000" flipV="1">
            <a:off x="5410200" y="2514599"/>
            <a:ext cx="1143000" cy="22859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4857400" y="1066800"/>
            <a:ext cx="2228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Relevant  summary</a:t>
            </a:r>
            <a:endParaRPr lang="it-IT" dirty="0">
              <a:solidFill>
                <a:srgbClr val="C00000"/>
              </a:solidFill>
            </a:endParaRPr>
          </a:p>
        </p:txBody>
      </p:sp>
      <p:cxnSp>
        <p:nvCxnSpPr>
          <p:cNvPr id="20" name="Connettore 2 19"/>
          <p:cNvCxnSpPr/>
          <p:nvPr/>
        </p:nvCxnSpPr>
        <p:spPr>
          <a:xfrm rot="5400000">
            <a:off x="4724400" y="1676400"/>
            <a:ext cx="5334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5" grpId="0" animBg="1"/>
      <p:bldP spid="37" grpId="0" animBg="1"/>
      <p:bldP spid="7" grpId="0"/>
      <p:bldP spid="11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+mj-lt"/>
              </a:rPr>
              <a:t>Tarski-Knaster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iteration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+mj-lt"/>
              </a:rPr>
              <a:t>Forget the least fixed-point.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Forget the theorem.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dirty="0" smtClean="0">
                <a:latin typeface="+mj-lt"/>
              </a:rPr>
              <a:t>Just use the algorithmic semantics of computation of finding a fixed-point</a:t>
            </a: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dirty="0" smtClean="0">
                <a:latin typeface="+mj-lt"/>
              </a:rPr>
              <a:t>Convergence of the algorithm is up to you!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Writing the optimized algorithm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100" i="1" dirty="0" smtClean="0">
                <a:latin typeface="Calibri" pitchFamily="34" charset="0"/>
              </a:rPr>
              <a:t>Summary(</a:t>
            </a:r>
            <a:r>
              <a:rPr lang="en-US" sz="2100" i="1" dirty="0" err="1" smtClean="0">
                <a:latin typeface="Calibri" pitchFamily="34" charset="0"/>
              </a:rPr>
              <a:t>fr</a:t>
            </a:r>
            <a:r>
              <a:rPr lang="en-US" sz="2100" i="1" dirty="0" smtClean="0">
                <a:latin typeface="Calibri" pitchFamily="34" charset="0"/>
              </a:rPr>
              <a:t>, u, v) =     </a:t>
            </a:r>
            <a:r>
              <a:rPr lang="en-US" sz="2100" dirty="0" smtClean="0">
                <a:latin typeface="Calibri" pitchFamily="34" charset="0"/>
              </a:rPr>
              <a:t>(</a:t>
            </a:r>
            <a:r>
              <a:rPr lang="en-US" sz="2100" i="1" dirty="0" err="1" smtClean="0">
                <a:latin typeface="Calibri" pitchFamily="34" charset="0"/>
              </a:rPr>
              <a:t>fr</a:t>
            </a:r>
            <a:r>
              <a:rPr lang="en-US" sz="2100" i="1" dirty="0" smtClean="0">
                <a:latin typeface="Calibri" pitchFamily="34" charset="0"/>
              </a:rPr>
              <a:t>=1 </a:t>
            </a:r>
            <a:r>
              <a:rPr lang="en-US" sz="2100" dirty="0" smtClean="0">
                <a:latin typeface="Calibri" pitchFamily="34" charset="0"/>
              </a:rPr>
              <a:t>∧</a:t>
            </a:r>
            <a:r>
              <a:rPr lang="en-US" sz="2100" i="1" dirty="0" smtClean="0">
                <a:latin typeface="Calibri" pitchFamily="34" charset="0"/>
              </a:rPr>
              <a:t> Entry(</a:t>
            </a:r>
            <a:r>
              <a:rPr lang="en-US" sz="2100" i="1" dirty="0" err="1" smtClean="0">
                <a:latin typeface="Calibri" pitchFamily="34" charset="0"/>
              </a:rPr>
              <a:t>u.pc</a:t>
            </a:r>
            <a:r>
              <a:rPr lang="en-US" sz="2100" i="1" dirty="0" smtClean="0">
                <a:latin typeface="Calibri" pitchFamily="34" charset="0"/>
              </a:rPr>
              <a:t>) </a:t>
            </a:r>
            <a:r>
              <a:rPr lang="en-US" sz="2100" dirty="0" smtClean="0">
                <a:latin typeface="Calibri" pitchFamily="34" charset="0"/>
              </a:rPr>
              <a:t>∧</a:t>
            </a:r>
            <a:r>
              <a:rPr lang="en-US" sz="2100" i="1" dirty="0" smtClean="0">
                <a:latin typeface="Calibri" pitchFamily="34" charset="0"/>
              </a:rPr>
              <a:t> u=v </a:t>
            </a:r>
            <a:r>
              <a:rPr lang="en-US" sz="2100" dirty="0" smtClean="0">
                <a:latin typeface="Calibri" pitchFamily="34" charset="0"/>
              </a:rPr>
              <a:t>∧</a:t>
            </a:r>
            <a:r>
              <a:rPr lang="en-US" sz="2100" i="1" dirty="0" smtClean="0">
                <a:latin typeface="Calibri" pitchFamily="34" charset="0"/>
              </a:rPr>
              <a:t> Init(</a:t>
            </a:r>
            <a:r>
              <a:rPr lang="en-US" sz="2100" i="1" dirty="0" err="1" smtClean="0">
                <a:latin typeface="Calibri" pitchFamily="34" charset="0"/>
              </a:rPr>
              <a:t>u.pc</a:t>
            </a:r>
            <a:r>
              <a:rPr lang="en-US" sz="2100" i="1" dirty="0" smtClean="0">
                <a:latin typeface="Calibri" pitchFamily="34" charset="0"/>
              </a:rPr>
              <a:t>))</a:t>
            </a:r>
          </a:p>
          <a:p>
            <a:pPr>
              <a:buNone/>
            </a:pPr>
            <a:r>
              <a:rPr lang="en-US" sz="2100" i="1" dirty="0" smtClean="0">
                <a:latin typeface="Calibri" pitchFamily="34" charset="0"/>
              </a:rPr>
              <a:t>                                  </a:t>
            </a:r>
            <a:r>
              <a:rPr lang="en-US" sz="2100" dirty="0" smtClean="0">
                <a:latin typeface="Calibri" pitchFamily="34" charset="0"/>
              </a:rPr>
              <a:t>∨</a:t>
            </a:r>
            <a:r>
              <a:rPr lang="en-US" sz="2100" i="1" dirty="0" smtClean="0">
                <a:latin typeface="Calibri" pitchFamily="34" charset="0"/>
              </a:rPr>
              <a:t>  Summary(1, u, v)</a:t>
            </a:r>
          </a:p>
          <a:p>
            <a:pPr>
              <a:buNone/>
            </a:pPr>
            <a:r>
              <a:rPr lang="en-US" sz="2100" i="1" dirty="0" smtClean="0">
                <a:latin typeface="Calibri" pitchFamily="34" charset="0"/>
              </a:rPr>
              <a:t>                                  </a:t>
            </a:r>
            <a:r>
              <a:rPr lang="en-US" sz="2100" dirty="0" smtClean="0">
                <a:latin typeface="Calibri" pitchFamily="34" charset="0"/>
              </a:rPr>
              <a:t>∨</a:t>
            </a:r>
            <a:r>
              <a:rPr lang="en-US" sz="2100" i="1" dirty="0" smtClean="0">
                <a:latin typeface="Calibri" pitchFamily="34" charset="0"/>
              </a:rPr>
              <a:t>  (</a:t>
            </a:r>
            <a:r>
              <a:rPr lang="en-US" sz="2100" i="1" dirty="0" err="1" smtClean="0">
                <a:latin typeface="Calibri" pitchFamily="34" charset="0"/>
              </a:rPr>
              <a:t>fr</a:t>
            </a:r>
            <a:r>
              <a:rPr lang="en-US" sz="2100" i="1" dirty="0" smtClean="0">
                <a:latin typeface="Calibri" pitchFamily="34" charset="0"/>
              </a:rPr>
              <a:t>=1 ∧ (New1(u, v) </a:t>
            </a:r>
            <a:r>
              <a:rPr lang="en-US" sz="2100" dirty="0" smtClean="0">
                <a:latin typeface="Calibri" pitchFamily="34" charset="0"/>
              </a:rPr>
              <a:t>∨</a:t>
            </a:r>
            <a:r>
              <a:rPr lang="en-US" sz="2100" i="1" dirty="0" smtClean="0">
                <a:latin typeface="Calibri" pitchFamily="34" charset="0"/>
              </a:rPr>
              <a:t> New2(u, v)) )</a:t>
            </a:r>
          </a:p>
          <a:p>
            <a:endParaRPr lang="en-US" sz="2100" i="1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2100" i="1" dirty="0" smtClean="0">
                <a:latin typeface="Calibri" pitchFamily="34" charset="0"/>
              </a:rPr>
              <a:t>Relevant(pc)=∃u, v.(      Summary(1, u, v)</a:t>
            </a:r>
          </a:p>
          <a:p>
            <a:pPr>
              <a:buNone/>
            </a:pPr>
            <a:r>
              <a:rPr lang="en-US" sz="2100" i="1" dirty="0" smtClean="0">
                <a:latin typeface="Calibri" pitchFamily="34" charset="0"/>
              </a:rPr>
              <a:t>                                      </a:t>
            </a:r>
            <a:r>
              <a:rPr lang="en-US" sz="2100" dirty="0" smtClean="0">
                <a:latin typeface="Calibri" pitchFamily="34" charset="0"/>
              </a:rPr>
              <a:t>∧</a:t>
            </a:r>
            <a:r>
              <a:rPr lang="en-US" sz="2100" i="1" dirty="0" smtClean="0">
                <a:latin typeface="Calibri" pitchFamily="34" charset="0"/>
              </a:rPr>
              <a:t> </a:t>
            </a:r>
            <a:r>
              <a:rPr lang="en-US" sz="2100" i="1" dirty="0" smtClean="0">
                <a:solidFill>
                  <a:srgbClr val="C00000"/>
                </a:solidFill>
                <a:latin typeface="Calibri" pitchFamily="34" charset="0"/>
              </a:rPr>
              <a:t>￢ Summary(0, u, v) </a:t>
            </a:r>
            <a:r>
              <a:rPr lang="en-US" sz="2100" dirty="0" smtClean="0">
                <a:latin typeface="Calibri" pitchFamily="34" charset="0"/>
              </a:rPr>
              <a:t>∧</a:t>
            </a:r>
            <a:r>
              <a:rPr lang="en-US" sz="2100" i="1" dirty="0" smtClean="0">
                <a:latin typeface="Calibri" pitchFamily="34" charset="0"/>
              </a:rPr>
              <a:t>  </a:t>
            </a:r>
            <a:r>
              <a:rPr lang="en-US" sz="2100" i="1" dirty="0" err="1" smtClean="0">
                <a:latin typeface="Calibri" pitchFamily="34" charset="0"/>
              </a:rPr>
              <a:t>v.pc</a:t>
            </a:r>
            <a:r>
              <a:rPr lang="en-US" sz="2100" i="1" dirty="0" smtClean="0">
                <a:latin typeface="Calibri" pitchFamily="34" charset="0"/>
              </a:rPr>
              <a:t>=pc )</a:t>
            </a:r>
          </a:p>
          <a:p>
            <a:pPr>
              <a:buNone/>
            </a:pPr>
            <a:endParaRPr lang="en-US" sz="2100" i="1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2100" i="1" dirty="0" smtClean="0">
                <a:latin typeface="Calibri" pitchFamily="34" charset="0"/>
              </a:rPr>
              <a:t>New1(u, v) = </a:t>
            </a:r>
            <a:r>
              <a:rPr lang="en-US" sz="2100" dirty="0" smtClean="0">
                <a:latin typeface="Calibri" pitchFamily="34" charset="0"/>
              </a:rPr>
              <a:t>(</a:t>
            </a:r>
            <a:r>
              <a:rPr lang="en-US" sz="2100" i="1" dirty="0" smtClean="0">
                <a:latin typeface="Calibri" pitchFamily="34" charset="0"/>
              </a:rPr>
              <a:t>Summary(1, u, v) </a:t>
            </a:r>
            <a:r>
              <a:rPr lang="en-US" sz="2100" dirty="0" smtClean="0">
                <a:latin typeface="Calibri" pitchFamily="34" charset="0"/>
              </a:rPr>
              <a:t>∧</a:t>
            </a:r>
            <a:r>
              <a:rPr lang="en-US" sz="2100" i="1" dirty="0" smtClean="0">
                <a:latin typeface="Calibri" pitchFamily="34" charset="0"/>
              </a:rPr>
              <a:t> Relevant(</a:t>
            </a:r>
            <a:r>
              <a:rPr lang="en-US" sz="2100" i="1" dirty="0" err="1" smtClean="0">
                <a:latin typeface="Calibri" pitchFamily="34" charset="0"/>
              </a:rPr>
              <a:t>v.pc</a:t>
            </a:r>
            <a:r>
              <a:rPr lang="en-US" sz="2100" i="1" dirty="0" smtClean="0">
                <a:latin typeface="Calibri" pitchFamily="34" charset="0"/>
              </a:rPr>
              <a:t>)) </a:t>
            </a:r>
          </a:p>
          <a:p>
            <a:pPr>
              <a:buNone/>
            </a:pPr>
            <a:r>
              <a:rPr lang="en-US" sz="2100" i="1" dirty="0" smtClean="0">
                <a:latin typeface="Calibri" pitchFamily="34" charset="0"/>
              </a:rPr>
              <a:t>                                           </a:t>
            </a:r>
            <a:r>
              <a:rPr lang="pl-PL" sz="2100" dirty="0" smtClean="0">
                <a:latin typeface="Calibri" pitchFamily="34" charset="0"/>
              </a:rPr>
              <a:t>∨</a:t>
            </a:r>
            <a:r>
              <a:rPr lang="pl-PL" sz="2100" i="1" dirty="0" smtClean="0">
                <a:latin typeface="Calibri" pitchFamily="34" charset="0"/>
              </a:rPr>
              <a:t> (∃x.(New1(u, x) </a:t>
            </a:r>
            <a:r>
              <a:rPr lang="pl-PL" sz="2100" dirty="0" smtClean="0">
                <a:latin typeface="Calibri" pitchFamily="34" charset="0"/>
              </a:rPr>
              <a:t>∧</a:t>
            </a:r>
            <a:r>
              <a:rPr lang="pl-PL" sz="2100" i="1" dirty="0" smtClean="0">
                <a:latin typeface="Calibri" pitchFamily="34" charset="0"/>
              </a:rPr>
              <a:t> Int</a:t>
            </a:r>
            <a:r>
              <a:rPr lang="en-US" sz="2100" i="1" dirty="0" err="1" smtClean="0">
                <a:latin typeface="Calibri" pitchFamily="34" charset="0"/>
              </a:rPr>
              <a:t>ernal</a:t>
            </a:r>
            <a:r>
              <a:rPr lang="pl-PL" sz="2100" i="1" dirty="0" smtClean="0">
                <a:latin typeface="Calibri" pitchFamily="34" charset="0"/>
              </a:rPr>
              <a:t>(x, v))) </a:t>
            </a:r>
            <a:endParaRPr lang="en-US" sz="2100" i="1" dirty="0" smtClean="0">
              <a:latin typeface="Calibri" pitchFamily="34" charset="0"/>
            </a:endParaRPr>
          </a:p>
          <a:p>
            <a:pPr>
              <a:buNone/>
            </a:pPr>
            <a:endParaRPr lang="pl-PL" sz="2100" i="1" dirty="0" smtClean="0">
              <a:latin typeface="Calibri" pitchFamily="34" charset="0"/>
            </a:endParaRPr>
          </a:p>
          <a:p>
            <a:pPr>
              <a:buNone/>
            </a:pPr>
            <a:r>
              <a:rPr lang="en-US" sz="2100" i="1" dirty="0" smtClean="0">
                <a:latin typeface="Calibri" pitchFamily="34" charset="0"/>
              </a:rPr>
              <a:t>New2(u, v) =  </a:t>
            </a:r>
            <a:r>
              <a:rPr lang="en-US" sz="2100" dirty="0" smtClean="0">
                <a:latin typeface="Calibri" pitchFamily="34" charset="0"/>
              </a:rPr>
              <a:t>(</a:t>
            </a:r>
            <a:r>
              <a:rPr lang="en-US" sz="2100" i="1" dirty="0" smtClean="0">
                <a:latin typeface="Calibri" pitchFamily="34" charset="0"/>
              </a:rPr>
              <a:t>∃x.(Relevant(</a:t>
            </a:r>
            <a:r>
              <a:rPr lang="en-US" sz="2100" i="1" dirty="0" err="1" smtClean="0">
                <a:latin typeface="Calibri" pitchFamily="34" charset="0"/>
              </a:rPr>
              <a:t>x.pc</a:t>
            </a:r>
            <a:r>
              <a:rPr lang="en-US" sz="2100" i="1" dirty="0" smtClean="0">
                <a:latin typeface="Calibri" pitchFamily="34" charset="0"/>
              </a:rPr>
              <a:t>) </a:t>
            </a:r>
            <a:r>
              <a:rPr lang="en-US" sz="2100" dirty="0" smtClean="0">
                <a:latin typeface="Calibri" pitchFamily="34" charset="0"/>
              </a:rPr>
              <a:t>∧</a:t>
            </a:r>
            <a:r>
              <a:rPr lang="en-US" sz="2100" i="1" dirty="0" smtClean="0">
                <a:latin typeface="Calibri" pitchFamily="34" charset="0"/>
              </a:rPr>
              <a:t> Summary(1, u, x) </a:t>
            </a:r>
            <a:r>
              <a:rPr lang="en-US" sz="2100" dirty="0" smtClean="0">
                <a:latin typeface="Calibri" pitchFamily="34" charset="0"/>
              </a:rPr>
              <a:t>∧</a:t>
            </a:r>
            <a:r>
              <a:rPr lang="en-US" sz="2100" i="1" dirty="0" smtClean="0">
                <a:latin typeface="Calibri" pitchFamily="34" charset="0"/>
              </a:rPr>
              <a:t> Call(x, v))) </a:t>
            </a:r>
          </a:p>
          <a:p>
            <a:pPr>
              <a:buNone/>
            </a:pPr>
            <a:r>
              <a:rPr lang="es-ES" sz="2100" i="1" dirty="0" smtClean="0">
                <a:latin typeface="Calibri" pitchFamily="34" charset="0"/>
              </a:rPr>
              <a:t>                           </a:t>
            </a:r>
            <a:r>
              <a:rPr lang="es-ES" sz="2100" dirty="0" smtClean="0">
                <a:latin typeface="Calibri" pitchFamily="34" charset="0"/>
              </a:rPr>
              <a:t>∨</a:t>
            </a:r>
            <a:r>
              <a:rPr lang="es-ES" sz="2100" i="1" dirty="0" smtClean="0">
                <a:latin typeface="Calibri" pitchFamily="34" charset="0"/>
              </a:rPr>
              <a:t> (∃x, y, z.(</a:t>
            </a:r>
            <a:r>
              <a:rPr lang="es-ES" sz="2100" i="1" dirty="0" err="1" smtClean="0">
                <a:latin typeface="Calibri" pitchFamily="34" charset="0"/>
              </a:rPr>
              <a:t>Summary</a:t>
            </a:r>
            <a:r>
              <a:rPr lang="es-ES" sz="2100" i="1" dirty="0" smtClean="0">
                <a:latin typeface="Calibri" pitchFamily="34" charset="0"/>
              </a:rPr>
              <a:t>(u, x) </a:t>
            </a:r>
          </a:p>
          <a:p>
            <a:pPr>
              <a:buNone/>
            </a:pPr>
            <a:r>
              <a:rPr lang="es-ES" sz="2100" i="1" dirty="0" smtClean="0">
                <a:latin typeface="Calibri" pitchFamily="34" charset="0"/>
              </a:rPr>
              <a:t>                                            </a:t>
            </a:r>
            <a:r>
              <a:rPr lang="es-ES" sz="2100" dirty="0" smtClean="0">
                <a:latin typeface="Calibri" pitchFamily="34" charset="0"/>
              </a:rPr>
              <a:t>∧</a:t>
            </a:r>
            <a:r>
              <a:rPr lang="es-ES" sz="2100" i="1" dirty="0" smtClean="0">
                <a:latin typeface="Calibri" pitchFamily="34" charset="0"/>
              </a:rPr>
              <a:t> Call(x, y) </a:t>
            </a:r>
            <a:r>
              <a:rPr lang="es-ES" sz="2100" dirty="0" smtClean="0">
                <a:latin typeface="Calibri" pitchFamily="34" charset="0"/>
              </a:rPr>
              <a:t>∧</a:t>
            </a:r>
            <a:r>
              <a:rPr lang="es-ES" sz="2100" i="1" dirty="0" smtClean="0">
                <a:latin typeface="Calibri" pitchFamily="34" charset="0"/>
              </a:rPr>
              <a:t> Summary(y, z) </a:t>
            </a:r>
          </a:p>
          <a:p>
            <a:pPr>
              <a:buNone/>
            </a:pPr>
            <a:r>
              <a:rPr lang="en-US" sz="2100" i="1" dirty="0" smtClean="0">
                <a:latin typeface="Calibri" pitchFamily="34" charset="0"/>
              </a:rPr>
              <a:t>                                           </a:t>
            </a:r>
            <a:r>
              <a:rPr lang="en-US" sz="2100" dirty="0" smtClean="0">
                <a:latin typeface="Calibri" pitchFamily="34" charset="0"/>
              </a:rPr>
              <a:t>∧</a:t>
            </a:r>
            <a:r>
              <a:rPr lang="en-US" sz="2100" i="1" dirty="0" smtClean="0">
                <a:latin typeface="Calibri" pitchFamily="34" charset="0"/>
              </a:rPr>
              <a:t> Exit(</a:t>
            </a:r>
            <a:r>
              <a:rPr lang="en-US" sz="2100" i="1" dirty="0" err="1" smtClean="0">
                <a:latin typeface="Calibri" pitchFamily="34" charset="0"/>
              </a:rPr>
              <a:t>z.pc</a:t>
            </a:r>
            <a:r>
              <a:rPr lang="en-US" sz="2100" i="1" dirty="0" smtClean="0">
                <a:latin typeface="Calibri" pitchFamily="34" charset="0"/>
              </a:rPr>
              <a:t>) </a:t>
            </a:r>
            <a:r>
              <a:rPr lang="en-US" sz="2100" dirty="0" smtClean="0">
                <a:latin typeface="Calibri" pitchFamily="34" charset="0"/>
              </a:rPr>
              <a:t>∧</a:t>
            </a:r>
            <a:r>
              <a:rPr lang="en-US" sz="2100" i="1" dirty="0" smtClean="0">
                <a:latin typeface="Calibri" pitchFamily="34" charset="0"/>
              </a:rPr>
              <a:t> Return(x, z, v) </a:t>
            </a:r>
          </a:p>
          <a:p>
            <a:pPr>
              <a:buNone/>
            </a:pPr>
            <a:r>
              <a:rPr lang="en-US" sz="2100" i="1" dirty="0" smtClean="0">
                <a:latin typeface="Calibri" pitchFamily="34" charset="0"/>
              </a:rPr>
              <a:t>                                           </a:t>
            </a:r>
            <a:r>
              <a:rPr lang="en-US" sz="2100" dirty="0" smtClean="0">
                <a:latin typeface="Calibri" pitchFamily="34" charset="0"/>
              </a:rPr>
              <a:t>∧</a:t>
            </a:r>
            <a:r>
              <a:rPr lang="en-US" sz="2100" i="1" dirty="0" smtClean="0">
                <a:latin typeface="Calibri" pitchFamily="34" charset="0"/>
              </a:rPr>
              <a:t> (Relevant(</a:t>
            </a:r>
            <a:r>
              <a:rPr lang="en-US" sz="2100" i="1" dirty="0" err="1" smtClean="0">
                <a:latin typeface="Calibri" pitchFamily="34" charset="0"/>
              </a:rPr>
              <a:t>x.pc</a:t>
            </a:r>
            <a:r>
              <a:rPr lang="en-US" sz="2100" i="1" dirty="0" smtClean="0">
                <a:latin typeface="Calibri" pitchFamily="34" charset="0"/>
              </a:rPr>
              <a:t>) </a:t>
            </a:r>
            <a:r>
              <a:rPr lang="en-US" sz="2100" dirty="0" smtClean="0">
                <a:latin typeface="Calibri" pitchFamily="34" charset="0"/>
              </a:rPr>
              <a:t>∨</a:t>
            </a:r>
            <a:r>
              <a:rPr lang="en-US" sz="2100" i="1" dirty="0" smtClean="0">
                <a:latin typeface="Calibri" pitchFamily="34" charset="0"/>
              </a:rPr>
              <a:t> Relevant(</a:t>
            </a:r>
            <a:r>
              <a:rPr lang="en-US" sz="2100" i="1" dirty="0" err="1" smtClean="0">
                <a:latin typeface="Calibri" pitchFamily="34" charset="0"/>
              </a:rPr>
              <a:t>z.pc</a:t>
            </a:r>
            <a:r>
              <a:rPr lang="en-US" sz="2100" i="1" dirty="0" smtClean="0">
                <a:latin typeface="Calibri" pitchFamily="34" charset="0"/>
              </a:rPr>
              <a:t>)))) </a:t>
            </a:r>
          </a:p>
          <a:p>
            <a:pPr>
              <a:buNone/>
            </a:pPr>
            <a:endParaRPr lang="en-US" sz="2800" dirty="0" smtClean="0">
              <a:solidFill>
                <a:srgbClr val="FF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An optimized 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382000" cy="4648200"/>
          </a:xfrm>
        </p:spPr>
        <p:txBody>
          <a:bodyPr>
            <a:normAutofit fontScale="92500" lnSpcReduction="10000"/>
          </a:bodyPr>
          <a:lstStyle/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/>
              <a:t>Why not computing simply on Frontier?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000" dirty="0" smtClean="0"/>
              <a:t>BDDs for Frontier can be larger than reachable set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000" dirty="0" smtClean="0"/>
              <a:t>Relevant is a restriction of the reachable set to a particular set of program counters </a:t>
            </a:r>
            <a:endParaRPr lang="en-US" sz="1600" dirty="0" smtClean="0"/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000" dirty="0" smtClean="0"/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/>
              <a:t>New Frontier is computed into two steps: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000" dirty="0" smtClean="0"/>
              <a:t>New1:  image-closure of Relevant on internal transitions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000" dirty="0" smtClean="0"/>
              <a:t>New2:  image of Relevant on calling a module or skipping the call using a summary</a:t>
            </a:r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400" dirty="0" smtClean="0"/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/>
              <a:t>Handling call and return transitions is expensive compared to internal transitions</a:t>
            </a:r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/>
              <a:t>Programs contain many more internals than other transitions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Experiments – SLAM benchmarks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685800"/>
          <a:ext cx="9028925" cy="6008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707"/>
                <a:gridCol w="658749"/>
                <a:gridCol w="697624"/>
                <a:gridCol w="775138"/>
                <a:gridCol w="775138"/>
                <a:gridCol w="852652"/>
                <a:gridCol w="620110"/>
                <a:gridCol w="620110"/>
                <a:gridCol w="1007679"/>
                <a:gridCol w="930166"/>
                <a:gridCol w="928852"/>
              </a:tblGrid>
              <a:tr h="990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#LOC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Ans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Getafix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Moped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Ver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Moped</a:t>
                      </a:r>
                    </a:p>
                    <a:p>
                      <a:r>
                        <a:rPr lang="en-US" dirty="0" smtClean="0"/>
                        <a:t>   Ver2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Bebop (SLAM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/ SDV)</a:t>
                      </a:r>
                      <a:endParaRPr lang="en-US" dirty="0"/>
                    </a:p>
                  </a:txBody>
                  <a:tcPr/>
                </a:tc>
              </a:tr>
              <a:tr h="3851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TIME (s)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TIME(s)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TIME(s)</a:t>
                      </a:r>
                      <a:endParaRPr lang="en-US" dirty="0"/>
                    </a:p>
                  </a:txBody>
                  <a:tcPr/>
                </a:tc>
              </a:tr>
              <a:tr h="3851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BDD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Alg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647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</a:t>
                      </a:r>
                      <a:r>
                        <a:rPr lang="en-US" dirty="0" smtClean="0"/>
                        <a:t>-Pos</a:t>
                      </a:r>
                    </a:p>
                    <a:p>
                      <a:r>
                        <a:rPr lang="en-US" dirty="0" smtClean="0"/>
                        <a:t>    (99)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</a:t>
                      </a:r>
                      <a:r>
                        <a:rPr lang="en-US" baseline="0" dirty="0" smtClean="0"/>
                        <a:t>4.8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   1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647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Reg-Neg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(79)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8.2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625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647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Iscscprt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    (15)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0147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floppy-pos</a:t>
                      </a:r>
                    </a:p>
                    <a:p>
                      <a:r>
                        <a:rPr lang="en-US" sz="1600" dirty="0" smtClean="0"/>
                        <a:t>     (12)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9K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0147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floppy-</a:t>
                      </a:r>
                      <a:r>
                        <a:rPr lang="en-US" sz="1600" dirty="0" err="1" smtClean="0"/>
                        <a:t>neg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    (4)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17K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6478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iscsi</a:t>
                      </a:r>
                      <a:r>
                        <a:rPr lang="en-US" dirty="0" smtClean="0"/>
                        <a:t> pos</a:t>
                      </a:r>
                    </a:p>
                    <a:p>
                      <a:r>
                        <a:rPr lang="en-US" dirty="0" smtClean="0"/>
                        <a:t>   (16)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358.8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81K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851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Experiments – Terminator examples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0" y="775005"/>
          <a:ext cx="9067800" cy="608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685800"/>
                <a:gridCol w="609600"/>
                <a:gridCol w="742293"/>
                <a:gridCol w="775138"/>
                <a:gridCol w="852652"/>
                <a:gridCol w="620110"/>
                <a:gridCol w="620110"/>
                <a:gridCol w="1007679"/>
                <a:gridCol w="930166"/>
                <a:gridCol w="928852"/>
              </a:tblGrid>
              <a:tr h="990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#LOC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Ans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Getafix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Moped</a:t>
                      </a:r>
                      <a:r>
                        <a:rPr lang="en-US" baseline="0" dirty="0" smtClean="0"/>
                        <a:t> </a:t>
                      </a:r>
                    </a:p>
                    <a:p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Ver</a:t>
                      </a:r>
                      <a:r>
                        <a:rPr lang="en-US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Moped</a:t>
                      </a:r>
                    </a:p>
                    <a:p>
                      <a:r>
                        <a:rPr lang="en-US" dirty="0" smtClean="0"/>
                        <a:t>   Ver2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Bebop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(SLAM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 / SDV)</a:t>
                      </a:r>
                      <a:endParaRPr lang="en-US" dirty="0"/>
                    </a:p>
                  </a:txBody>
                  <a:tcPr/>
                </a:tc>
              </a:tr>
              <a:tr h="3851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  TIME (s)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TIME(s)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TIME(s)</a:t>
                      </a:r>
                      <a:endParaRPr lang="en-US" dirty="0"/>
                    </a:p>
                  </a:txBody>
                  <a:tcPr/>
                </a:tc>
              </a:tr>
              <a:tr h="3851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BDD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Alg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6478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Term-A</a:t>
                      </a:r>
                    </a:p>
                    <a:p>
                      <a:r>
                        <a:rPr lang="en-US" sz="2000" dirty="0" smtClean="0"/>
                        <a:t>    iterative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141K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   3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664783">
                <a:tc>
                  <a:txBody>
                    <a:bodyPr/>
                    <a:lstStyle/>
                    <a:p>
                      <a:r>
                        <a:rPr lang="en-US" dirty="0" smtClean="0"/>
                        <a:t>    </a:t>
                      </a:r>
                      <a:r>
                        <a:rPr lang="en-US" dirty="0" err="1" smtClean="0"/>
                        <a:t>schoose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162K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664783">
                <a:tc>
                  <a:txBody>
                    <a:bodyPr/>
                    <a:lstStyle/>
                    <a:p>
                      <a:r>
                        <a:rPr lang="en-US" dirty="0" smtClean="0"/>
                        <a:t>Term-B</a:t>
                      </a:r>
                    </a:p>
                    <a:p>
                      <a:r>
                        <a:rPr lang="en-US" dirty="0" smtClean="0"/>
                        <a:t>    iterative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997K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----</a:t>
                      </a:r>
                      <a:endParaRPr lang="en-US" dirty="0"/>
                    </a:p>
                  </a:txBody>
                  <a:tcPr/>
                </a:tc>
              </a:tr>
              <a:tr h="60147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  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err="1" smtClean="0"/>
                        <a:t>schoose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660K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953</a:t>
                      </a:r>
                      <a:endParaRPr lang="en-US" dirty="0"/>
                    </a:p>
                  </a:txBody>
                  <a:tcPr/>
                </a:tc>
              </a:tr>
              <a:tr h="6014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Term-C</a:t>
                      </a:r>
                    </a:p>
                    <a:p>
                      <a:r>
                        <a:rPr lang="en-US" sz="1600" dirty="0" smtClean="0"/>
                        <a:t>    </a:t>
                      </a:r>
                      <a:r>
                        <a:rPr lang="en-US" sz="1800" dirty="0" smtClean="0"/>
                        <a:t>iterative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154.2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48K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711</a:t>
                      </a:r>
                      <a:endParaRPr lang="en-US" dirty="0"/>
                    </a:p>
                  </a:txBody>
                  <a:tcPr/>
                </a:tc>
              </a:tr>
              <a:tr h="664783"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r>
                        <a:rPr lang="en-US" dirty="0" err="1" smtClean="0"/>
                        <a:t>schoose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    48K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709</a:t>
                      </a:r>
                      <a:endParaRPr lang="en-US" dirty="0"/>
                    </a:p>
                  </a:txBody>
                  <a:tcPr/>
                </a:tc>
              </a:tr>
              <a:tr h="38515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FF0000"/>
                </a:solidFill>
                <a:latin typeface="+mj-lt"/>
              </a:rPr>
              <a:t>Using traditional programming languages  </a:t>
            </a:r>
            <a:br>
              <a:rPr lang="en-US" sz="4000" dirty="0" smtClean="0">
                <a:solidFill>
                  <a:srgbClr val="FF0000"/>
                </a:solidFill>
                <a:latin typeface="+mj-lt"/>
              </a:rPr>
            </a:br>
            <a:r>
              <a:rPr lang="en-US" dirty="0" smtClean="0">
                <a:solidFill>
                  <a:srgbClr val="FF0000"/>
                </a:solidFill>
                <a:latin typeface="+mj-lt"/>
              </a:rPr>
              <a:t>                                                        </a:t>
            </a: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(e.g., C or Java)</a:t>
            </a:r>
            <a:endParaRPr lang="en-US" sz="22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953000"/>
          </a:xfrm>
        </p:spPr>
        <p:txBody>
          <a:bodyPr>
            <a:noAutofit/>
          </a:bodyPr>
          <a:lstStyle/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800" dirty="0" smtClean="0">
                <a:latin typeface="+mj-lt"/>
              </a:rPr>
              <a:t>It is a complex task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>
                <a:latin typeface="+mj-lt"/>
              </a:rPr>
              <a:t>memory management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>
                <a:latin typeface="+mj-lt"/>
              </a:rPr>
              <a:t>caching management 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>
                <a:latin typeface="+mj-lt"/>
              </a:rPr>
              <a:t>variable ordering (BDD)  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>
                <a:latin typeface="+mj-lt"/>
              </a:rPr>
              <a:t>......... </a:t>
            </a:r>
          </a:p>
          <a:p>
            <a:pPr marL="897862" lvl="1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100" dirty="0" smtClean="0"/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800" dirty="0" smtClean="0">
                <a:latin typeface="+mj-lt"/>
              </a:rPr>
              <a:t>A typical model checker spans over thousand lines of code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>
                <a:latin typeface="+mj-lt"/>
              </a:rPr>
              <a:t>Hard to check the correctness 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00" dirty="0" smtClean="0">
              <a:latin typeface="+mj-lt"/>
            </a:endParaRPr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800" dirty="0" smtClean="0">
                <a:latin typeface="+mj-lt"/>
              </a:rPr>
              <a:t>Small changes in the algorithms may require redesigning large portions of code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>
                <a:latin typeface="+mj-lt"/>
              </a:rPr>
              <a:t>usually hard to try new ideas </a:t>
            </a:r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800" dirty="0" smtClean="0"/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800" dirty="0" smtClean="0"/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800" dirty="0" smtClean="0"/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800" dirty="0" smtClean="0"/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4000" dirty="0" smtClean="0"/>
          </a:p>
          <a:p>
            <a:pPr algn="ctr">
              <a:buNone/>
            </a:pPr>
            <a:r>
              <a:rPr lang="en-US" sz="4000" dirty="0" err="1" smtClean="0">
                <a:latin typeface="+mj-lt"/>
              </a:rPr>
              <a:t>Getafix</a:t>
            </a:r>
            <a:r>
              <a:rPr lang="en-US" sz="4000" dirty="0" smtClean="0">
                <a:latin typeface="+mj-lt"/>
              </a:rPr>
              <a:t> </a:t>
            </a:r>
          </a:p>
          <a:p>
            <a:endParaRPr lang="en-US" dirty="0" smtClean="0">
              <a:latin typeface="+mj-lt"/>
            </a:endParaRPr>
          </a:p>
          <a:p>
            <a:pPr algn="ctr">
              <a:buNone/>
            </a:pPr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for parameterized concurrent </a:t>
            </a:r>
          </a:p>
          <a:p>
            <a:pPr algn="ctr">
              <a:buNone/>
            </a:pPr>
            <a:r>
              <a:rPr lang="en-US" sz="3600" dirty="0" smtClean="0">
                <a:solidFill>
                  <a:srgbClr val="C00000"/>
                </a:solidFill>
                <a:latin typeface="+mj-lt"/>
              </a:rPr>
              <a:t>Boolean programs </a:t>
            </a:r>
            <a:endParaRPr lang="en-US" sz="3600" dirty="0">
              <a:solidFill>
                <a:srgbClr val="C0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Parameterized Concurrent Boolean Programs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533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finite set of Boolean programs </a:t>
            </a:r>
            <a:r>
              <a:rPr lang="en-US" sz="2000" i="1" dirty="0" smtClean="0"/>
              <a:t>P</a:t>
            </a:r>
            <a:r>
              <a:rPr lang="en-US" sz="2400" i="1" baseline="-25000" dirty="0" smtClean="0"/>
              <a:t>1 </a:t>
            </a:r>
            <a:r>
              <a:rPr lang="en-US" sz="2000" i="1" dirty="0" smtClean="0"/>
              <a:t>, . . . , </a:t>
            </a:r>
            <a:r>
              <a:rPr lang="en-US" sz="2000" i="1" dirty="0" err="1" smtClean="0">
                <a:solidFill>
                  <a:prstClr val="black"/>
                </a:solidFill>
              </a:rPr>
              <a:t>P</a:t>
            </a:r>
            <a:r>
              <a:rPr lang="en-US" sz="2400" i="1" baseline="-25000" dirty="0" err="1" smtClean="0">
                <a:solidFill>
                  <a:prstClr val="black"/>
                </a:solidFill>
              </a:rPr>
              <a:t>n</a:t>
            </a:r>
            <a:r>
              <a:rPr lang="en-US" sz="2000" i="1" dirty="0" smtClean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4196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i="1" dirty="0" smtClean="0">
                <a:solidFill>
                  <a:schemeClr val="accent2"/>
                </a:solidFill>
              </a:rPr>
              <a:t>Question:</a:t>
            </a:r>
          </a:p>
          <a:p>
            <a:pPr>
              <a:buNone/>
            </a:pPr>
            <a:r>
              <a:rPr lang="en-US" sz="2800" dirty="0" smtClean="0"/>
              <a:t>  Given a pc of a process,</a:t>
            </a:r>
          </a:p>
          <a:p>
            <a:pPr>
              <a:buNone/>
            </a:pPr>
            <a:r>
              <a:rPr lang="en-US" sz="2800" dirty="0" smtClean="0"/>
              <a:t>                                  is pc reachable?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7912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sz="2400" b="1" dirty="0" smtClean="0">
                <a:solidFill>
                  <a:schemeClr val="accent2"/>
                </a:solidFill>
              </a:rPr>
              <a:t>UNDECIDABLE ! </a:t>
            </a:r>
            <a:endParaRPr lang="en-US" sz="24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5400" y="2819400"/>
            <a:ext cx="6096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  <a:p>
            <a:r>
              <a:rPr lang="en-US"/>
              <a:t>T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0" y="2819400"/>
            <a:ext cx="6096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  <a:p>
            <a:r>
              <a:rPr lang="en-US"/>
              <a:t>T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343400" y="2819400"/>
            <a:ext cx="6096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  <a:p>
            <a:r>
              <a:rPr lang="en-US" dirty="0" err="1"/>
              <a:t>T</a:t>
            </a:r>
            <a:r>
              <a:rPr lang="en-US" baseline="-25000" dirty="0" err="1"/>
              <a:t>n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514600" y="2057400"/>
            <a:ext cx="1524000" cy="304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600"/>
              <a:t>shared vars</a:t>
            </a:r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1676400" y="23622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V="1">
            <a:off x="2590800" y="24384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4114800" y="2438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397250" y="3124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/>
              <a:t>…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1447800" y="28956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loc</a:t>
            </a:r>
            <a:endParaRPr lang="en-US" dirty="0"/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2438400" y="28956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loc</a:t>
            </a:r>
            <a:endParaRPr lang="en-US" dirty="0"/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4495800" y="2895600"/>
            <a:ext cx="304800" cy="3048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loc</a:t>
            </a:r>
            <a:endParaRPr lang="en-US"/>
          </a:p>
        </p:txBody>
      </p:sp>
      <p:sp>
        <p:nvSpPr>
          <p:cNvPr id="17" name="CasellaDiTesto 16"/>
          <p:cNvSpPr txBox="1"/>
          <p:nvPr/>
        </p:nvSpPr>
        <p:spPr>
          <a:xfrm>
            <a:off x="5638800" y="270646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Infinitely  many  threads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</a:t>
            </a:r>
            <a:r>
              <a:rPr lang="en-US" baseline="-25000" dirty="0" smtClean="0"/>
              <a:t>i  </a:t>
            </a:r>
            <a:r>
              <a:rPr lang="en-US" dirty="0" smtClean="0"/>
              <a:t>runs some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5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Bounded round-robin schedules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2800" dirty="0" smtClean="0">
                <a:latin typeface="+mj-lt"/>
              </a:rPr>
              <a:t>Fix k.</a:t>
            </a:r>
          </a:p>
          <a:p>
            <a:pPr algn="ctr">
              <a:buNone/>
            </a:pPr>
            <a:r>
              <a:rPr lang="en-US" sz="2800" b="1" dirty="0" smtClean="0">
                <a:solidFill>
                  <a:schemeClr val="accent2"/>
                </a:solidFill>
                <a:latin typeface="+mj-lt"/>
              </a:rPr>
              <a:t>Is an error (pc) reachable within k round-robin rounds?</a:t>
            </a:r>
          </a:p>
          <a:p>
            <a:pPr algn="ctr">
              <a:buNone/>
            </a:pP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86200"/>
            <a:ext cx="8382000" cy="2362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Atig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Bouajjani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Qadeer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’09]: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Decidable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/>
              <a:t>  Context-bounded analysis for concurrent programs with dynamic creation of threads.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solidFill>
                  <a:schemeClr val="accent2"/>
                </a:solidFill>
              </a:rPr>
              <a:t>                                                            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 computational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complexity </a:t>
            </a: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solidFill>
                  <a:schemeClr val="accent2"/>
                </a:solidFill>
              </a:rPr>
              <a:t> No implementation for this problem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Key idea for a Fixed-point formulation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1905000" y="2971800"/>
            <a:ext cx="762000" cy="3124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</a:t>
            </a:r>
            <a:r>
              <a:rPr lang="en-US" sz="4000" baseline="-25000" dirty="0" smtClean="0"/>
              <a:t>1</a:t>
            </a:r>
            <a:endParaRPr lang="en-US" sz="3200" dirty="0"/>
          </a:p>
        </p:txBody>
      </p:sp>
      <p:sp>
        <p:nvSpPr>
          <p:cNvPr id="28" name="Ovale 27"/>
          <p:cNvSpPr/>
          <p:nvPr/>
        </p:nvSpPr>
        <p:spPr>
          <a:xfrm>
            <a:off x="18288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e 28"/>
          <p:cNvSpPr/>
          <p:nvPr/>
        </p:nvSpPr>
        <p:spPr>
          <a:xfrm>
            <a:off x="25908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e 30"/>
          <p:cNvSpPr/>
          <p:nvPr/>
        </p:nvSpPr>
        <p:spPr>
          <a:xfrm>
            <a:off x="1828800" y="37528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e 34"/>
          <p:cNvSpPr/>
          <p:nvPr/>
        </p:nvSpPr>
        <p:spPr>
          <a:xfrm>
            <a:off x="2590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e 35"/>
          <p:cNvSpPr/>
          <p:nvPr/>
        </p:nvSpPr>
        <p:spPr>
          <a:xfrm>
            <a:off x="1828800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e 36"/>
          <p:cNvSpPr/>
          <p:nvPr/>
        </p:nvSpPr>
        <p:spPr>
          <a:xfrm>
            <a:off x="2590800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ttore 2 45"/>
          <p:cNvCxnSpPr/>
          <p:nvPr/>
        </p:nvCxnSpPr>
        <p:spPr>
          <a:xfrm>
            <a:off x="1219200" y="3276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>
            <a:off x="2895600" y="3276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>
            <a:off x="2895600" y="38084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2895600" y="5791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6"/>
          <p:cNvSpPr/>
          <p:nvPr/>
        </p:nvSpPr>
        <p:spPr>
          <a:xfrm>
            <a:off x="3733800" y="2971800"/>
            <a:ext cx="762000" cy="3124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</a:t>
            </a:r>
            <a:r>
              <a:rPr lang="en-US" sz="4000" baseline="-25000" dirty="0" smtClean="0"/>
              <a:t>2</a:t>
            </a:r>
            <a:endParaRPr lang="en-US" sz="3200" dirty="0"/>
          </a:p>
        </p:txBody>
      </p:sp>
      <p:sp>
        <p:nvSpPr>
          <p:cNvPr id="25" name="Ovale 24"/>
          <p:cNvSpPr/>
          <p:nvPr/>
        </p:nvSpPr>
        <p:spPr>
          <a:xfrm>
            <a:off x="36576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e 26"/>
          <p:cNvSpPr/>
          <p:nvPr/>
        </p:nvSpPr>
        <p:spPr>
          <a:xfrm>
            <a:off x="36576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e 29"/>
          <p:cNvSpPr/>
          <p:nvPr/>
        </p:nvSpPr>
        <p:spPr>
          <a:xfrm>
            <a:off x="3657600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e 31"/>
          <p:cNvSpPr/>
          <p:nvPr/>
        </p:nvSpPr>
        <p:spPr>
          <a:xfrm>
            <a:off x="44196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e 32"/>
          <p:cNvSpPr/>
          <p:nvPr/>
        </p:nvSpPr>
        <p:spPr>
          <a:xfrm>
            <a:off x="44196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e 33"/>
          <p:cNvSpPr/>
          <p:nvPr/>
        </p:nvSpPr>
        <p:spPr>
          <a:xfrm>
            <a:off x="4419600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6"/>
          <p:cNvSpPr/>
          <p:nvPr/>
        </p:nvSpPr>
        <p:spPr>
          <a:xfrm>
            <a:off x="6553200" y="2971800"/>
            <a:ext cx="762000" cy="3124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/>
              <a:t>T</a:t>
            </a:r>
            <a:r>
              <a:rPr lang="en-US" sz="4000" baseline="-25000" dirty="0" err="1" smtClean="0"/>
              <a:t>n</a:t>
            </a:r>
            <a:endParaRPr lang="en-US" sz="3200" dirty="0"/>
          </a:p>
        </p:txBody>
      </p:sp>
      <p:sp>
        <p:nvSpPr>
          <p:cNvPr id="55" name="Ovale 54"/>
          <p:cNvSpPr/>
          <p:nvPr/>
        </p:nvSpPr>
        <p:spPr>
          <a:xfrm>
            <a:off x="64770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e 55"/>
          <p:cNvSpPr/>
          <p:nvPr/>
        </p:nvSpPr>
        <p:spPr>
          <a:xfrm>
            <a:off x="64770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e 56"/>
          <p:cNvSpPr/>
          <p:nvPr/>
        </p:nvSpPr>
        <p:spPr>
          <a:xfrm>
            <a:off x="6477000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e 57"/>
          <p:cNvSpPr/>
          <p:nvPr/>
        </p:nvSpPr>
        <p:spPr>
          <a:xfrm>
            <a:off x="72390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e 58"/>
          <p:cNvSpPr/>
          <p:nvPr/>
        </p:nvSpPr>
        <p:spPr>
          <a:xfrm>
            <a:off x="72390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e 59"/>
          <p:cNvSpPr/>
          <p:nvPr/>
        </p:nvSpPr>
        <p:spPr>
          <a:xfrm>
            <a:off x="7239000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ttore 2 63"/>
          <p:cNvCxnSpPr/>
          <p:nvPr/>
        </p:nvCxnSpPr>
        <p:spPr>
          <a:xfrm>
            <a:off x="4800600" y="3276600"/>
            <a:ext cx="15240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/>
          <p:nvPr/>
        </p:nvCxnSpPr>
        <p:spPr>
          <a:xfrm>
            <a:off x="4800600" y="3810000"/>
            <a:ext cx="15240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>
            <a:off x="4724400" y="5789612"/>
            <a:ext cx="15240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 rot="5400000">
            <a:off x="1294606" y="5028406"/>
            <a:ext cx="914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1 68"/>
          <p:cNvCxnSpPr/>
          <p:nvPr/>
        </p:nvCxnSpPr>
        <p:spPr>
          <a:xfrm rot="5400000">
            <a:off x="2399506" y="4762500"/>
            <a:ext cx="1447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1 69"/>
          <p:cNvCxnSpPr/>
          <p:nvPr/>
        </p:nvCxnSpPr>
        <p:spPr>
          <a:xfrm rot="5400000">
            <a:off x="4875609" y="4951809"/>
            <a:ext cx="1219994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/>
          <p:cNvSpPr txBox="1"/>
          <p:nvPr/>
        </p:nvSpPr>
        <p:spPr>
          <a:xfrm>
            <a:off x="609600" y="26670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</a:t>
            </a:r>
          </a:p>
          <a:p>
            <a:r>
              <a:rPr lang="en-US" dirty="0" smtClean="0"/>
              <a:t>shared </a:t>
            </a:r>
            <a:r>
              <a:rPr lang="en-US" dirty="0" err="1" smtClean="0"/>
              <a:t>vars</a:t>
            </a:r>
            <a:endParaRPr lang="en-US" dirty="0"/>
          </a:p>
        </p:txBody>
      </p:sp>
      <p:cxnSp>
        <p:nvCxnSpPr>
          <p:cNvPr id="76" name="Connettore 7 75"/>
          <p:cNvCxnSpPr>
            <a:stCxn id="58" idx="3"/>
            <a:endCxn id="31" idx="7"/>
          </p:cNvCxnSpPr>
          <p:nvPr/>
        </p:nvCxnSpPr>
        <p:spPr>
          <a:xfrm rot="5400000">
            <a:off x="4387757" y="901607"/>
            <a:ext cx="444686" cy="5302436"/>
          </a:xfrm>
          <a:prstGeom prst="curvedConnector3">
            <a:avLst>
              <a:gd name="adj1" fmla="val 50000"/>
            </a:avLst>
          </a:prstGeom>
          <a:ln cap="rnd"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e 77"/>
          <p:cNvSpPr/>
          <p:nvPr/>
        </p:nvSpPr>
        <p:spPr>
          <a:xfrm>
            <a:off x="7239000" y="5181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e 78"/>
          <p:cNvSpPr/>
          <p:nvPr/>
        </p:nvSpPr>
        <p:spPr>
          <a:xfrm>
            <a:off x="1828800" y="43243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Connettore 7 82"/>
          <p:cNvCxnSpPr/>
          <p:nvPr/>
        </p:nvCxnSpPr>
        <p:spPr>
          <a:xfrm rot="5400000">
            <a:off x="4374964" y="1460314"/>
            <a:ext cx="425636" cy="5302436"/>
          </a:xfrm>
          <a:prstGeom prst="curvedConnector3">
            <a:avLst>
              <a:gd name="adj1" fmla="val 50000"/>
            </a:avLst>
          </a:prstGeom>
          <a:ln cap="rnd"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7 84"/>
          <p:cNvCxnSpPr/>
          <p:nvPr/>
        </p:nvCxnSpPr>
        <p:spPr>
          <a:xfrm rot="5400000">
            <a:off x="4419600" y="2850964"/>
            <a:ext cx="425636" cy="5302436"/>
          </a:xfrm>
          <a:prstGeom prst="curvedConnector3">
            <a:avLst>
              <a:gd name="adj1" fmla="val 50000"/>
            </a:avLst>
          </a:prstGeom>
          <a:ln cap="rnd"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ontent Placeholder 2"/>
          <p:cNvSpPr txBox="1">
            <a:spLocks/>
          </p:cNvSpPr>
          <p:nvPr/>
        </p:nvSpPr>
        <p:spPr>
          <a:xfrm>
            <a:off x="152400" y="1676400"/>
            <a:ext cx="88392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lang="en-US" sz="3200" dirty="0" smtClean="0">
                <a:solidFill>
                  <a:srgbClr val="C00000"/>
                </a:solidFill>
              </a:rPr>
              <a:t>             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lang="en-US" sz="3200" dirty="0" err="1" smtClean="0">
                <a:solidFill>
                  <a:srgbClr val="C00000"/>
                </a:solidFill>
              </a:rPr>
              <a:t>nterfaces</a:t>
            </a:r>
            <a:r>
              <a:rPr lang="en-US" sz="3200" dirty="0" smtClean="0">
                <a:solidFill>
                  <a:srgbClr val="C00000"/>
                </a:solidFill>
              </a:rPr>
              <a:t> in a computation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8" name="Connettore 2 87"/>
          <p:cNvCxnSpPr/>
          <p:nvPr/>
        </p:nvCxnSpPr>
        <p:spPr>
          <a:xfrm>
            <a:off x="1981200" y="3276600"/>
            <a:ext cx="5334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2 88"/>
          <p:cNvCxnSpPr/>
          <p:nvPr/>
        </p:nvCxnSpPr>
        <p:spPr>
          <a:xfrm>
            <a:off x="3810000" y="3276600"/>
            <a:ext cx="5334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2 89"/>
          <p:cNvCxnSpPr/>
          <p:nvPr/>
        </p:nvCxnSpPr>
        <p:spPr>
          <a:xfrm>
            <a:off x="6629400" y="3276600"/>
            <a:ext cx="5334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/>
          <p:cNvCxnSpPr/>
          <p:nvPr/>
        </p:nvCxnSpPr>
        <p:spPr>
          <a:xfrm>
            <a:off x="1981200" y="3810000"/>
            <a:ext cx="5334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/>
          <p:cNvCxnSpPr/>
          <p:nvPr/>
        </p:nvCxnSpPr>
        <p:spPr>
          <a:xfrm>
            <a:off x="3810000" y="3808412"/>
            <a:ext cx="5334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2 92"/>
          <p:cNvCxnSpPr/>
          <p:nvPr/>
        </p:nvCxnSpPr>
        <p:spPr>
          <a:xfrm>
            <a:off x="6629400" y="3808412"/>
            <a:ext cx="5334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/>
          <p:cNvCxnSpPr/>
          <p:nvPr/>
        </p:nvCxnSpPr>
        <p:spPr>
          <a:xfrm>
            <a:off x="1981200" y="5791200"/>
            <a:ext cx="5334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/>
          <p:cNvCxnSpPr/>
          <p:nvPr/>
        </p:nvCxnSpPr>
        <p:spPr>
          <a:xfrm>
            <a:off x="3810000" y="5789612"/>
            <a:ext cx="5334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/>
          <p:cNvCxnSpPr/>
          <p:nvPr/>
        </p:nvCxnSpPr>
        <p:spPr>
          <a:xfrm>
            <a:off x="6629400" y="5791200"/>
            <a:ext cx="5334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1 96"/>
          <p:cNvCxnSpPr/>
          <p:nvPr/>
        </p:nvCxnSpPr>
        <p:spPr>
          <a:xfrm rot="5400000">
            <a:off x="7009605" y="4495006"/>
            <a:ext cx="9144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/>
          <p:cNvSpPr txBox="1"/>
          <p:nvPr/>
        </p:nvSpPr>
        <p:spPr>
          <a:xfrm>
            <a:off x="7696200" y="3135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round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3" name="CasellaDiTesto 52"/>
          <p:cNvSpPr txBox="1"/>
          <p:nvPr/>
        </p:nvSpPr>
        <p:spPr>
          <a:xfrm>
            <a:off x="7696200" y="3593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round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1" name="CasellaDiTesto 60"/>
          <p:cNvSpPr txBox="1"/>
          <p:nvPr/>
        </p:nvSpPr>
        <p:spPr>
          <a:xfrm>
            <a:off x="7696200" y="5650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round k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2" name="Connettore 1 61"/>
          <p:cNvCxnSpPr/>
          <p:nvPr/>
        </p:nvCxnSpPr>
        <p:spPr>
          <a:xfrm rot="5400000">
            <a:off x="7354094" y="4837906"/>
            <a:ext cx="1447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Thread Interfaces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6" name="Rectangle 6"/>
          <p:cNvSpPr/>
          <p:nvPr/>
        </p:nvSpPr>
        <p:spPr>
          <a:xfrm>
            <a:off x="2590800" y="2362200"/>
            <a:ext cx="762000" cy="3124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</a:t>
            </a:r>
            <a:r>
              <a:rPr lang="en-US" sz="4000" baseline="-25000" dirty="0" smtClean="0"/>
              <a:t>i</a:t>
            </a:r>
            <a:endParaRPr lang="en-US" sz="3200" dirty="0"/>
          </a:p>
        </p:txBody>
      </p:sp>
      <p:sp>
        <p:nvSpPr>
          <p:cNvPr id="28" name="Ovale 27"/>
          <p:cNvSpPr/>
          <p:nvPr/>
        </p:nvSpPr>
        <p:spPr>
          <a:xfrm>
            <a:off x="2514600" y="2590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e 28"/>
          <p:cNvSpPr/>
          <p:nvPr/>
        </p:nvSpPr>
        <p:spPr>
          <a:xfrm>
            <a:off x="3276600" y="2590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e 30"/>
          <p:cNvSpPr/>
          <p:nvPr/>
        </p:nvSpPr>
        <p:spPr>
          <a:xfrm>
            <a:off x="2514600" y="3124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e 34"/>
          <p:cNvSpPr/>
          <p:nvPr/>
        </p:nvSpPr>
        <p:spPr>
          <a:xfrm>
            <a:off x="3276600" y="3124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e 35"/>
          <p:cNvSpPr/>
          <p:nvPr/>
        </p:nvSpPr>
        <p:spPr>
          <a:xfrm>
            <a:off x="2514600" y="510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e 36"/>
          <p:cNvSpPr/>
          <p:nvPr/>
        </p:nvSpPr>
        <p:spPr>
          <a:xfrm>
            <a:off x="3276600" y="5105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1"/>
          <p:cNvSpPr txBox="1"/>
          <p:nvPr/>
        </p:nvSpPr>
        <p:spPr>
          <a:xfrm>
            <a:off x="4029006" y="2495490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40" name="TextBox 31"/>
          <p:cNvSpPr txBox="1"/>
          <p:nvPr/>
        </p:nvSpPr>
        <p:spPr>
          <a:xfrm>
            <a:off x="4029006" y="3028890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</a:t>
            </a:r>
            <a:r>
              <a:rPr lang="en-US" sz="2800" baseline="-25000" dirty="0" smtClean="0">
                <a:solidFill>
                  <a:srgbClr val="FF0000"/>
                </a:solidFill>
              </a:rPr>
              <a:t>2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41" name="TextBox 31"/>
          <p:cNvSpPr txBox="1"/>
          <p:nvPr/>
        </p:nvSpPr>
        <p:spPr>
          <a:xfrm>
            <a:off x="4032212" y="5010090"/>
            <a:ext cx="463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O</a:t>
            </a:r>
            <a:r>
              <a:rPr lang="en-US" sz="2800" baseline="-25000" dirty="0" smtClean="0">
                <a:solidFill>
                  <a:srgbClr val="FF0000"/>
                </a:solidFill>
              </a:rPr>
              <a:t>k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42" name="TextBox 31"/>
          <p:cNvSpPr txBox="1"/>
          <p:nvPr/>
        </p:nvSpPr>
        <p:spPr>
          <a:xfrm>
            <a:off x="1524000" y="5010090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aseline="-25000" dirty="0" err="1" smtClean="0">
                <a:solidFill>
                  <a:srgbClr val="FF0000"/>
                </a:solidFill>
              </a:rPr>
              <a:t>k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43" name="TextBox 31"/>
          <p:cNvSpPr txBox="1"/>
          <p:nvPr/>
        </p:nvSpPr>
        <p:spPr>
          <a:xfrm>
            <a:off x="1524000" y="3028890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aseline="-25000" dirty="0" smtClean="0">
                <a:solidFill>
                  <a:srgbClr val="FF0000"/>
                </a:solidFill>
              </a:rPr>
              <a:t>2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44" name="TextBox 31"/>
          <p:cNvSpPr txBox="1"/>
          <p:nvPr/>
        </p:nvSpPr>
        <p:spPr>
          <a:xfrm>
            <a:off x="1524000" y="2495490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46" name="Connettore 2 45"/>
          <p:cNvCxnSpPr/>
          <p:nvPr/>
        </p:nvCxnSpPr>
        <p:spPr>
          <a:xfrm>
            <a:off x="1905000" y="2667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/>
          <p:nvPr/>
        </p:nvCxnSpPr>
        <p:spPr>
          <a:xfrm>
            <a:off x="1905000" y="31988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>
            <a:off x="1905000" y="51800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>
            <a:off x="3505200" y="26670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>
            <a:off x="3505200" y="3198812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3505200" y="5181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53"/>
          <p:cNvCxnSpPr/>
          <p:nvPr/>
        </p:nvCxnSpPr>
        <p:spPr>
          <a:xfrm rot="5400000">
            <a:off x="1409700" y="4152900"/>
            <a:ext cx="1447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1 54"/>
          <p:cNvCxnSpPr/>
          <p:nvPr/>
        </p:nvCxnSpPr>
        <p:spPr>
          <a:xfrm rot="5400000">
            <a:off x="3010694" y="4228306"/>
            <a:ext cx="14478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sellaDiTesto 55"/>
          <p:cNvSpPr txBox="1"/>
          <p:nvPr/>
        </p:nvSpPr>
        <p:spPr>
          <a:xfrm>
            <a:off x="1905000" y="1981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Input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CasellaDiTesto 56"/>
          <p:cNvSpPr txBox="1"/>
          <p:nvPr/>
        </p:nvSpPr>
        <p:spPr>
          <a:xfrm>
            <a:off x="3429000" y="1992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2" name="Connettore 2 61"/>
          <p:cNvCxnSpPr/>
          <p:nvPr/>
        </p:nvCxnSpPr>
        <p:spPr>
          <a:xfrm>
            <a:off x="2686050" y="2667000"/>
            <a:ext cx="5334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/>
          <p:nvPr/>
        </p:nvCxnSpPr>
        <p:spPr>
          <a:xfrm>
            <a:off x="2667000" y="3200400"/>
            <a:ext cx="5334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/>
          <p:cNvCxnSpPr/>
          <p:nvPr/>
        </p:nvCxnSpPr>
        <p:spPr>
          <a:xfrm>
            <a:off x="2667000" y="5180012"/>
            <a:ext cx="53340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/>
          <p:cNvCxnSpPr/>
          <p:nvPr/>
        </p:nvCxnSpPr>
        <p:spPr>
          <a:xfrm rot="10800000" flipV="1">
            <a:off x="2667000" y="2819400"/>
            <a:ext cx="533400" cy="2286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/>
          <p:cNvSpPr txBox="1"/>
          <p:nvPr/>
        </p:nvSpPr>
        <p:spPr>
          <a:xfrm>
            <a:off x="4849484" y="2667000"/>
            <a:ext cx="3913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Shared </a:t>
            </a:r>
            <a:r>
              <a:rPr lang="en-US" sz="2400" dirty="0" err="1" smtClean="0"/>
              <a:t>vars</a:t>
            </a:r>
            <a:r>
              <a:rPr lang="en-US" sz="2400" dirty="0" smtClean="0"/>
              <a:t> change from </a:t>
            </a:r>
            <a:r>
              <a:rPr lang="en-US" sz="2400" dirty="0" err="1" smtClean="0"/>
              <a:t>O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 </a:t>
            </a:r>
            <a:r>
              <a:rPr lang="en-US" sz="2400" dirty="0" smtClean="0"/>
              <a:t> to I</a:t>
            </a:r>
            <a:r>
              <a:rPr lang="en-US" sz="2400" baseline="-25000" dirty="0" smtClean="0"/>
              <a:t>i+1</a:t>
            </a:r>
          </a:p>
          <a:p>
            <a:r>
              <a:rPr lang="en-US" sz="2400" dirty="0" smtClean="0"/>
              <a:t>Locals are preserved</a:t>
            </a:r>
            <a:endParaRPr lang="en-US" sz="2400" dirty="0"/>
          </a:p>
        </p:txBody>
      </p:sp>
      <p:cxnSp>
        <p:nvCxnSpPr>
          <p:cNvPr id="67" name="Connettore 2 66"/>
          <p:cNvCxnSpPr/>
          <p:nvPr/>
        </p:nvCxnSpPr>
        <p:spPr>
          <a:xfrm rot="10800000" flipV="1">
            <a:off x="2667001" y="3352800"/>
            <a:ext cx="533400" cy="2286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/>
          <p:cNvCxnSpPr/>
          <p:nvPr/>
        </p:nvCxnSpPr>
        <p:spPr>
          <a:xfrm rot="10800000" flipV="1">
            <a:off x="2667001" y="4800600"/>
            <a:ext cx="533400" cy="22860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Algorithm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Compute all possible thread interfaces</a:t>
            </a:r>
          </a:p>
        </p:txBody>
      </p:sp>
      <p:grpSp>
        <p:nvGrpSpPr>
          <p:cNvPr id="4" name="Gruppo 35"/>
          <p:cNvGrpSpPr/>
          <p:nvPr/>
        </p:nvGrpSpPr>
        <p:grpSpPr>
          <a:xfrm>
            <a:off x="6400800" y="2819400"/>
            <a:ext cx="1524000" cy="1371600"/>
            <a:chOff x="-4495800" y="2590800"/>
            <a:chExt cx="3733800" cy="3733800"/>
          </a:xfrm>
        </p:grpSpPr>
        <p:sp>
          <p:nvSpPr>
            <p:cNvPr id="35" name="Rettangolo 34"/>
            <p:cNvSpPr/>
            <p:nvPr/>
          </p:nvSpPr>
          <p:spPr>
            <a:xfrm>
              <a:off x="-3962400" y="2590800"/>
              <a:ext cx="2667000" cy="37338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uppo 33"/>
            <p:cNvGrpSpPr/>
            <p:nvPr/>
          </p:nvGrpSpPr>
          <p:grpSpPr>
            <a:xfrm>
              <a:off x="-4495800" y="2971800"/>
              <a:ext cx="3733800" cy="3124200"/>
              <a:chOff x="-4495800" y="2971800"/>
              <a:chExt cx="3733800" cy="3124200"/>
            </a:xfrm>
          </p:grpSpPr>
          <p:cxnSp>
            <p:nvCxnSpPr>
              <p:cNvPr id="5" name="Connettore 2 4"/>
              <p:cNvCxnSpPr/>
              <p:nvPr/>
            </p:nvCxnSpPr>
            <p:spPr>
              <a:xfrm>
                <a:off x="-4495800" y="3276600"/>
                <a:ext cx="533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ttore 2 5"/>
              <p:cNvCxnSpPr/>
              <p:nvPr/>
            </p:nvCxnSpPr>
            <p:spPr>
              <a:xfrm>
                <a:off x="-4495800" y="3808412"/>
                <a:ext cx="533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nettore 2 6"/>
              <p:cNvCxnSpPr/>
              <p:nvPr/>
            </p:nvCxnSpPr>
            <p:spPr>
              <a:xfrm>
                <a:off x="-4495800" y="5791200"/>
                <a:ext cx="533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6"/>
              <p:cNvSpPr/>
              <p:nvPr/>
            </p:nvSpPr>
            <p:spPr>
              <a:xfrm>
                <a:off x="-3810000" y="2971800"/>
                <a:ext cx="762000" cy="3124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9" name="Ovale 8"/>
              <p:cNvSpPr/>
              <p:nvPr/>
            </p:nvSpPr>
            <p:spPr>
              <a:xfrm>
                <a:off x="-3886200" y="32004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e 9"/>
              <p:cNvSpPr/>
              <p:nvPr/>
            </p:nvSpPr>
            <p:spPr>
              <a:xfrm>
                <a:off x="-3886200" y="37338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e 10"/>
              <p:cNvSpPr/>
              <p:nvPr/>
            </p:nvSpPr>
            <p:spPr>
              <a:xfrm>
                <a:off x="-3886200" y="57150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e 11"/>
              <p:cNvSpPr/>
              <p:nvPr/>
            </p:nvSpPr>
            <p:spPr>
              <a:xfrm>
                <a:off x="-3124200" y="32004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e 12"/>
              <p:cNvSpPr/>
              <p:nvPr/>
            </p:nvSpPr>
            <p:spPr>
              <a:xfrm>
                <a:off x="-3124200" y="37338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e 13"/>
              <p:cNvSpPr/>
              <p:nvPr/>
            </p:nvSpPr>
            <p:spPr>
              <a:xfrm>
                <a:off x="-3124200" y="57150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Connettore 1 14"/>
              <p:cNvCxnSpPr/>
              <p:nvPr/>
            </p:nvCxnSpPr>
            <p:spPr>
              <a:xfrm rot="5400000">
                <a:off x="-4991894" y="4762500"/>
                <a:ext cx="14478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ttore 2 18"/>
              <p:cNvCxnSpPr/>
              <p:nvPr/>
            </p:nvCxnSpPr>
            <p:spPr>
              <a:xfrm>
                <a:off x="-2895600" y="3276600"/>
                <a:ext cx="533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ttore 2 19"/>
              <p:cNvCxnSpPr/>
              <p:nvPr/>
            </p:nvCxnSpPr>
            <p:spPr>
              <a:xfrm>
                <a:off x="-2895600" y="3808412"/>
                <a:ext cx="533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2 20"/>
              <p:cNvCxnSpPr/>
              <p:nvPr/>
            </p:nvCxnSpPr>
            <p:spPr>
              <a:xfrm>
                <a:off x="-2895600" y="5791200"/>
                <a:ext cx="533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ttore 1 21"/>
              <p:cNvCxnSpPr/>
              <p:nvPr/>
            </p:nvCxnSpPr>
            <p:spPr>
              <a:xfrm rot="5400000">
                <a:off x="-3391694" y="4762500"/>
                <a:ext cx="14478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6"/>
              <p:cNvSpPr/>
              <p:nvPr/>
            </p:nvSpPr>
            <p:spPr>
              <a:xfrm>
                <a:off x="-2209800" y="2971800"/>
                <a:ext cx="762000" cy="3124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4" name="Ovale 23"/>
              <p:cNvSpPr/>
              <p:nvPr/>
            </p:nvSpPr>
            <p:spPr>
              <a:xfrm>
                <a:off x="-2286000" y="32004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e 24"/>
              <p:cNvSpPr/>
              <p:nvPr/>
            </p:nvSpPr>
            <p:spPr>
              <a:xfrm>
                <a:off x="-2286000" y="37338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e 25"/>
              <p:cNvSpPr/>
              <p:nvPr/>
            </p:nvSpPr>
            <p:spPr>
              <a:xfrm>
                <a:off x="-2286000" y="57150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e 26"/>
              <p:cNvSpPr/>
              <p:nvPr/>
            </p:nvSpPr>
            <p:spPr>
              <a:xfrm>
                <a:off x="-1524000" y="32004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e 27"/>
              <p:cNvSpPr/>
              <p:nvPr/>
            </p:nvSpPr>
            <p:spPr>
              <a:xfrm>
                <a:off x="-1524000" y="37338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e 28"/>
              <p:cNvSpPr/>
              <p:nvPr/>
            </p:nvSpPr>
            <p:spPr>
              <a:xfrm>
                <a:off x="-1524000" y="57150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Connettore 2 29"/>
              <p:cNvCxnSpPr/>
              <p:nvPr/>
            </p:nvCxnSpPr>
            <p:spPr>
              <a:xfrm>
                <a:off x="-1295400" y="3276600"/>
                <a:ext cx="533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2 30"/>
              <p:cNvCxnSpPr/>
              <p:nvPr/>
            </p:nvCxnSpPr>
            <p:spPr>
              <a:xfrm>
                <a:off x="-1295400" y="3808412"/>
                <a:ext cx="533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2 31"/>
              <p:cNvCxnSpPr/>
              <p:nvPr/>
            </p:nvCxnSpPr>
            <p:spPr>
              <a:xfrm>
                <a:off x="-1295400" y="5791200"/>
                <a:ext cx="5334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1 32"/>
              <p:cNvCxnSpPr/>
              <p:nvPr/>
            </p:nvCxnSpPr>
            <p:spPr>
              <a:xfrm rot="5400000">
                <a:off x="-1791494" y="4762500"/>
                <a:ext cx="1447800" cy="15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uppo 139"/>
          <p:cNvGrpSpPr/>
          <p:nvPr/>
        </p:nvGrpSpPr>
        <p:grpSpPr>
          <a:xfrm>
            <a:off x="6629401" y="4419600"/>
            <a:ext cx="1142999" cy="1371600"/>
            <a:chOff x="9906001" y="1295400"/>
            <a:chExt cx="1295399" cy="1600200"/>
          </a:xfrm>
        </p:grpSpPr>
        <p:sp>
          <p:nvSpPr>
            <p:cNvPr id="67" name="Rettangolo 66"/>
            <p:cNvSpPr/>
            <p:nvPr/>
          </p:nvSpPr>
          <p:spPr>
            <a:xfrm>
              <a:off x="9927771" y="1295400"/>
              <a:ext cx="1251857" cy="16002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e 87"/>
            <p:cNvSpPr/>
            <p:nvPr/>
          </p:nvSpPr>
          <p:spPr>
            <a:xfrm>
              <a:off x="11125200" y="1447800"/>
              <a:ext cx="71535" cy="65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e 88"/>
            <p:cNvSpPr/>
            <p:nvPr/>
          </p:nvSpPr>
          <p:spPr>
            <a:xfrm>
              <a:off x="11125200" y="1676400"/>
              <a:ext cx="71535" cy="65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e 89"/>
            <p:cNvSpPr/>
            <p:nvPr/>
          </p:nvSpPr>
          <p:spPr>
            <a:xfrm>
              <a:off x="11125200" y="2525486"/>
              <a:ext cx="71535" cy="65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/>
            <p:cNvSpPr/>
            <p:nvPr/>
          </p:nvSpPr>
          <p:spPr>
            <a:xfrm>
              <a:off x="9910665" y="1524000"/>
              <a:ext cx="71535" cy="65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/>
            <p:cNvSpPr/>
            <p:nvPr/>
          </p:nvSpPr>
          <p:spPr>
            <a:xfrm>
              <a:off x="9910665" y="1752600"/>
              <a:ext cx="71535" cy="65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/>
            <p:cNvSpPr/>
            <p:nvPr/>
          </p:nvSpPr>
          <p:spPr>
            <a:xfrm>
              <a:off x="9910665" y="2601686"/>
              <a:ext cx="71535" cy="65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Connettore 2 127"/>
            <p:cNvCxnSpPr>
              <a:stCxn id="88" idx="1"/>
              <a:endCxn id="125" idx="3"/>
            </p:cNvCxnSpPr>
            <p:nvPr/>
          </p:nvCxnSpPr>
          <p:spPr>
            <a:xfrm rot="16200000" flipH="1" flipV="1">
              <a:off x="10352917" y="1025589"/>
              <a:ext cx="350984" cy="12145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2 129"/>
            <p:cNvCxnSpPr>
              <a:stCxn id="89" idx="3"/>
            </p:cNvCxnSpPr>
            <p:nvPr/>
          </p:nvCxnSpPr>
          <p:spPr>
            <a:xfrm rot="5400000">
              <a:off x="10320112" y="1318037"/>
              <a:ext cx="401453" cy="12296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2 132"/>
            <p:cNvCxnSpPr>
              <a:endCxn id="126" idx="7"/>
            </p:cNvCxnSpPr>
            <p:nvPr/>
          </p:nvCxnSpPr>
          <p:spPr>
            <a:xfrm rot="10800000" flipV="1">
              <a:off x="9971724" y="2209799"/>
              <a:ext cx="1229676" cy="4014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Segnaposto contenuto 2"/>
          <p:cNvSpPr txBox="1">
            <a:spLocks/>
          </p:cNvSpPr>
          <p:nvPr/>
        </p:nvSpPr>
        <p:spPr>
          <a:xfrm>
            <a:off x="457200" y="2286000"/>
            <a:ext cx="647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Compose interfaces of blocks of thread interfaces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 if there exists a block of thread interfaces that folds back.</a:t>
            </a:r>
          </a:p>
        </p:txBody>
      </p:sp>
      <p:sp>
        <p:nvSpPr>
          <p:cNvPr id="141" name="Content Placeholder 2"/>
          <p:cNvSpPr txBox="1">
            <a:spLocks/>
          </p:cNvSpPr>
          <p:nvPr/>
        </p:nvSpPr>
        <p:spPr>
          <a:xfrm>
            <a:off x="381000" y="5486400"/>
            <a:ext cx="83820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>
                <a:solidFill>
                  <a:schemeClr val="accent2"/>
                </a:solidFill>
              </a:rPr>
              <a:t>It has a fixed point formulation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F.P. </a:t>
            </a:r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alg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 for Thread Linear Interfaces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04800" y="1219200"/>
            <a:ext cx="8458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Thread-LI(</a:t>
            </a:r>
            <a:r>
              <a:rPr lang="en-US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,0,</a:t>
            </a:r>
            <a:r>
              <a:rPr lang="en-US" sz="2400" i="1" dirty="0" smtClean="0">
                <a:solidFill>
                  <a:srgbClr val="C00000"/>
                </a:solidFill>
                <a:latin typeface="Calibri" pitchFamily="34" charset="0"/>
              </a:rPr>
              <a:t>  reach,</a:t>
            </a:r>
            <a:r>
              <a:rPr kumimoji="0" lang="en-US" sz="2400" b="0" i="1" u="none" strike="noStrike" kern="120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</a:t>
            </a:r>
            <a:r>
              <a:rPr kumimoji="0" lang="en-US" sz="2400" b="0" i="1" u="none" strike="noStrike" kern="120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u_round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 v</a:t>
            </a:r>
            <a:r>
              <a:rPr lang="en-US" sz="2400" i="1" dirty="0" smtClean="0">
                <a:solidFill>
                  <a:srgbClr val="C00000"/>
                </a:solidFill>
                <a:latin typeface="Calibri" pitchFamily="34" charset="0"/>
              </a:rPr>
              <a:t>_round,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u, v) = 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        (u_</a:t>
            </a:r>
            <a:r>
              <a:rPr lang="en-US" i="1" dirty="0" smtClean="0">
                <a:latin typeface="Calibri" pitchFamily="34" charset="0"/>
              </a:rPr>
              <a:t>round= </a:t>
            </a:r>
            <a:r>
              <a:rPr lang="en-US" i="1" dirty="0" err="1" smtClean="0">
                <a:latin typeface="Calibri" pitchFamily="34" charset="0"/>
              </a:rPr>
              <a:t>v_round</a:t>
            </a:r>
            <a:r>
              <a:rPr lang="en-US" i="1" dirty="0" smtClean="0">
                <a:latin typeface="Calibri" pitchFamily="34" charset="0"/>
              </a:rPr>
              <a:t>= 1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∧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Entry(</a:t>
            </a:r>
            <a:r>
              <a:rPr kumimoji="0" lang="en-US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u.pc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∧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u=v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∧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 </a:t>
            </a:r>
            <a:r>
              <a:rPr kumimoji="0" lang="en-US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u.shared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= </a:t>
            </a:r>
            <a:r>
              <a:rPr kumimoji="0" lang="en-US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I[1]</a:t>
            </a:r>
            <a:r>
              <a:rPr kumimoji="0" lang="en-US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lang="en-US" dirty="0" smtClean="0">
                <a:latin typeface="Calibri" pitchFamily="34" charset="0"/>
              </a:rPr>
              <a:t>∧  reach=false</a:t>
            </a:r>
            <a:r>
              <a:rPr kumimoji="0" lang="en-US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Calibri" pitchFamily="34" charset="0"/>
              </a:rPr>
              <a:t>      ∨</a:t>
            </a:r>
            <a:r>
              <a:rPr lang="en-US" i="1" dirty="0" smtClean="0">
                <a:latin typeface="Calibri" pitchFamily="34" charset="0"/>
              </a:rPr>
              <a:t> </a:t>
            </a:r>
            <a:r>
              <a:rPr lang="pl-PL" i="1" dirty="0" smtClean="0">
                <a:latin typeface="Calibri" pitchFamily="34" charset="0"/>
              </a:rPr>
              <a:t>(∃x.(</a:t>
            </a:r>
            <a:r>
              <a:rPr lang="en-US" i="1" dirty="0" smtClean="0">
                <a:latin typeface="Calibri" pitchFamily="34" charset="0"/>
              </a:rPr>
              <a:t> </a:t>
            </a:r>
            <a:r>
              <a:rPr lang="en-US" i="1" dirty="0" err="1" smtClean="0">
                <a:latin typeface="Calibri" pitchFamily="34" charset="0"/>
              </a:rPr>
              <a:t>Thread_LI</a:t>
            </a:r>
            <a:r>
              <a:rPr lang="en-US" i="1" dirty="0" smtClean="0">
                <a:latin typeface="Calibri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i="1" dirty="0" smtClean="0">
                <a:latin typeface="Calibri" pitchFamily="34" charset="0"/>
              </a:rPr>
              <a:t>,0, reach, </a:t>
            </a:r>
            <a:r>
              <a:rPr lang="en-US" i="1" dirty="0" err="1" smtClean="0">
                <a:latin typeface="Calibri" pitchFamily="34" charset="0"/>
              </a:rPr>
              <a:t>u_round</a:t>
            </a:r>
            <a:r>
              <a:rPr lang="en-US" i="1" dirty="0" smtClean="0">
                <a:latin typeface="Calibri" pitchFamily="34" charset="0"/>
              </a:rPr>
              <a:t>, </a:t>
            </a:r>
            <a:r>
              <a:rPr lang="en-US" i="1" dirty="0" err="1" smtClean="0">
                <a:latin typeface="Calibri" pitchFamily="34" charset="0"/>
              </a:rPr>
              <a:t>v_round</a:t>
            </a:r>
            <a:r>
              <a:rPr lang="en-US" i="1" dirty="0" smtClean="0">
                <a:latin typeface="Calibri" pitchFamily="34" charset="0"/>
              </a:rPr>
              <a:t>, u, x) </a:t>
            </a:r>
            <a:r>
              <a:rPr lang="pl-PL" dirty="0" smtClean="0">
                <a:latin typeface="Calibri" pitchFamily="34" charset="0"/>
              </a:rPr>
              <a:t>∧</a:t>
            </a:r>
            <a:r>
              <a:rPr lang="pl-PL" i="1" dirty="0" smtClean="0">
                <a:latin typeface="Calibri" pitchFamily="34" charset="0"/>
              </a:rPr>
              <a:t> ProgramInt(x, v)</a:t>
            </a:r>
            <a:r>
              <a:rPr lang="en-US" i="1" dirty="0" smtClean="0">
                <a:latin typeface="Calibri" pitchFamily="34" charset="0"/>
              </a:rPr>
              <a:t>))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Calibri" pitchFamily="34" charset="0"/>
              </a:rPr>
              <a:t>      ∨</a:t>
            </a:r>
            <a:r>
              <a:rPr lang="es-ES" i="1" dirty="0" smtClean="0"/>
              <a:t> ∃x, x_round, y.(     </a:t>
            </a:r>
            <a:r>
              <a:rPr lang="en-US" i="1" dirty="0" err="1" smtClean="0">
                <a:latin typeface="Calibri" pitchFamily="34" charset="0"/>
              </a:rPr>
              <a:t>Thread_LI</a:t>
            </a:r>
            <a:r>
              <a:rPr lang="en-US" i="1" dirty="0" smtClean="0">
                <a:latin typeface="Calibri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i="1" dirty="0" smtClean="0">
                <a:latin typeface="Calibri" pitchFamily="34" charset="0"/>
              </a:rPr>
              <a:t>,0,  reach,  </a:t>
            </a:r>
            <a:r>
              <a:rPr lang="en-US" i="1" dirty="0" err="1" smtClean="0">
                <a:latin typeface="Calibri" pitchFamily="34" charset="0"/>
              </a:rPr>
              <a:t>x_round</a:t>
            </a:r>
            <a:r>
              <a:rPr lang="en-US" i="1" dirty="0" smtClean="0">
                <a:latin typeface="Calibri" pitchFamily="34" charset="0"/>
              </a:rPr>
              <a:t>, </a:t>
            </a:r>
            <a:r>
              <a:rPr lang="en-US" i="1" dirty="0" err="1" smtClean="0">
                <a:latin typeface="Calibri" pitchFamily="34" charset="0"/>
              </a:rPr>
              <a:t>u_round</a:t>
            </a:r>
            <a:r>
              <a:rPr lang="en-US" i="1" dirty="0" smtClean="0">
                <a:latin typeface="Calibri" pitchFamily="34" charset="0"/>
              </a:rPr>
              <a:t>, x, y)</a:t>
            </a:r>
            <a:r>
              <a:rPr lang="es-ES" i="1" dirty="0" smtClean="0">
                <a:latin typeface="Calibri" pitchFamily="34" charset="0"/>
              </a:rPr>
              <a:t> </a:t>
            </a:r>
          </a:p>
          <a:p>
            <a:pPr marL="342900" lvl="0" indent="-342900">
              <a:spcBef>
                <a:spcPct val="20000"/>
              </a:spcBef>
            </a:pPr>
            <a:r>
              <a:rPr lang="es-ES" i="1" dirty="0" smtClean="0">
                <a:latin typeface="Calibri" pitchFamily="34" charset="0"/>
              </a:rPr>
              <a:t>                                             </a:t>
            </a:r>
            <a:r>
              <a:rPr lang="es-ES" dirty="0" smtClean="0"/>
              <a:t>∧</a:t>
            </a:r>
            <a:r>
              <a:rPr lang="es-ES" i="1" dirty="0" smtClean="0"/>
              <a:t> Call(y, u) ∧ u=v  ∧  </a:t>
            </a:r>
            <a:r>
              <a:rPr lang="en-US" i="1" dirty="0" err="1" smtClean="0">
                <a:latin typeface="Calibri" pitchFamily="34" charset="0"/>
              </a:rPr>
              <a:t>u_round</a:t>
            </a:r>
            <a:r>
              <a:rPr lang="en-US" i="1" dirty="0" smtClean="0">
                <a:latin typeface="Calibri" pitchFamily="34" charset="0"/>
              </a:rPr>
              <a:t>=</a:t>
            </a:r>
            <a:r>
              <a:rPr lang="en-US" i="1" dirty="0" err="1" smtClean="0">
                <a:latin typeface="Calibri" pitchFamily="34" charset="0"/>
              </a:rPr>
              <a:t>v_round</a:t>
            </a:r>
            <a:r>
              <a:rPr lang="es-ES" i="1" dirty="0" smtClean="0"/>
              <a:t>)</a:t>
            </a:r>
            <a:r>
              <a:rPr lang="en-US" i="1" dirty="0" smtClean="0">
                <a:latin typeface="Calibri" pitchFamily="34" charset="0"/>
              </a:rPr>
              <a:t> )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>
              <a:buNone/>
            </a:pPr>
            <a:r>
              <a:rPr lang="es-ES" dirty="0" smtClean="0"/>
              <a:t>        ∨</a:t>
            </a:r>
            <a:r>
              <a:rPr lang="es-ES" i="1" dirty="0" smtClean="0"/>
              <a:t> ∃x, x_round, y, z.(   </a:t>
            </a:r>
            <a:r>
              <a:rPr lang="en-US" i="1" dirty="0" err="1" smtClean="0">
                <a:latin typeface="Calibri" pitchFamily="34" charset="0"/>
              </a:rPr>
              <a:t>Thread_LI</a:t>
            </a:r>
            <a:r>
              <a:rPr lang="en-US" i="1" dirty="0" smtClean="0">
                <a:latin typeface="Calibri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i="1" dirty="0" smtClean="0">
                <a:latin typeface="Calibri" pitchFamily="34" charset="0"/>
              </a:rPr>
              <a:t>,0, reach, </a:t>
            </a:r>
            <a:r>
              <a:rPr lang="en-US" i="1" dirty="0" err="1" smtClean="0">
                <a:latin typeface="Calibri" pitchFamily="34" charset="0"/>
              </a:rPr>
              <a:t>u_round</a:t>
            </a:r>
            <a:r>
              <a:rPr lang="en-US" i="1" dirty="0" smtClean="0">
                <a:latin typeface="Calibri" pitchFamily="34" charset="0"/>
              </a:rPr>
              <a:t>, </a:t>
            </a:r>
            <a:r>
              <a:rPr lang="en-US" i="1" dirty="0" err="1" smtClean="0">
                <a:latin typeface="Calibri" pitchFamily="34" charset="0"/>
              </a:rPr>
              <a:t>x_round</a:t>
            </a:r>
            <a:r>
              <a:rPr lang="en-US" i="1" dirty="0" smtClean="0">
                <a:latin typeface="Calibri" pitchFamily="34" charset="0"/>
              </a:rPr>
              <a:t>, u, x)</a:t>
            </a:r>
            <a:r>
              <a:rPr lang="es-ES" i="1" dirty="0" smtClean="0">
                <a:latin typeface="Calibri" pitchFamily="34" charset="0"/>
              </a:rPr>
              <a:t> </a:t>
            </a:r>
          </a:p>
          <a:p>
            <a:pPr>
              <a:buNone/>
            </a:pPr>
            <a:r>
              <a:rPr lang="es-ES" i="1" dirty="0" smtClean="0">
                <a:latin typeface="Calibri" pitchFamily="34" charset="0"/>
              </a:rPr>
              <a:t>                                           </a:t>
            </a:r>
            <a:r>
              <a:rPr lang="es-ES" dirty="0" smtClean="0"/>
              <a:t>∧</a:t>
            </a:r>
            <a:r>
              <a:rPr lang="es-ES" i="1" dirty="0" smtClean="0"/>
              <a:t> Call(x, y) </a:t>
            </a:r>
            <a:r>
              <a:rPr lang="en-US" dirty="0" smtClean="0"/>
              <a:t>∧</a:t>
            </a:r>
            <a:r>
              <a:rPr lang="en-US" i="1" dirty="0" smtClean="0"/>
              <a:t>   </a:t>
            </a:r>
            <a:r>
              <a:rPr lang="en-US" i="1" dirty="0" err="1" smtClean="0"/>
              <a:t>x_round</a:t>
            </a:r>
            <a:r>
              <a:rPr lang="en-US" i="1" dirty="0" smtClean="0"/>
              <a:t> &lt;= </a:t>
            </a:r>
            <a:r>
              <a:rPr lang="en-US" i="1" dirty="0" err="1" smtClean="0"/>
              <a:t>v_round</a:t>
            </a:r>
            <a:endParaRPr lang="es-ES" i="1" dirty="0" smtClean="0"/>
          </a:p>
          <a:p>
            <a:pPr>
              <a:buNone/>
            </a:pPr>
            <a:r>
              <a:rPr lang="es-ES" dirty="0" smtClean="0"/>
              <a:t>                                           ∧  </a:t>
            </a:r>
            <a:r>
              <a:rPr lang="en-US" i="1" dirty="0" err="1" smtClean="0">
                <a:latin typeface="Calibri" pitchFamily="34" charset="0"/>
              </a:rPr>
              <a:t>Thread_LI</a:t>
            </a:r>
            <a:r>
              <a:rPr lang="en-US" i="1" dirty="0" smtClean="0">
                <a:latin typeface="Calibri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i="1" dirty="0" smtClean="0">
                <a:latin typeface="Calibri" pitchFamily="34" charset="0"/>
              </a:rPr>
              <a:t>,0,  reach, </a:t>
            </a:r>
            <a:r>
              <a:rPr lang="en-US" i="1" dirty="0" err="1" smtClean="0">
                <a:latin typeface="Calibri" pitchFamily="34" charset="0"/>
              </a:rPr>
              <a:t>x_round</a:t>
            </a:r>
            <a:r>
              <a:rPr lang="en-US" i="1" dirty="0" smtClean="0">
                <a:latin typeface="Calibri" pitchFamily="34" charset="0"/>
              </a:rPr>
              <a:t>, </a:t>
            </a:r>
            <a:r>
              <a:rPr lang="en-US" i="1" dirty="0" err="1" smtClean="0">
                <a:latin typeface="Calibri" pitchFamily="34" charset="0"/>
              </a:rPr>
              <a:t>v_round</a:t>
            </a:r>
            <a:r>
              <a:rPr lang="en-US" i="1" dirty="0" smtClean="0">
                <a:latin typeface="Calibri" pitchFamily="34" charset="0"/>
              </a:rPr>
              <a:t>, y, z)</a:t>
            </a:r>
            <a:endParaRPr lang="es-ES" i="1" dirty="0" smtClean="0"/>
          </a:p>
          <a:p>
            <a:pPr>
              <a:buNone/>
            </a:pPr>
            <a:r>
              <a:rPr lang="en-US" dirty="0" smtClean="0"/>
              <a:t>                                           ∧ </a:t>
            </a:r>
            <a:r>
              <a:rPr lang="en-US" i="1" dirty="0" smtClean="0"/>
              <a:t>Exit(</a:t>
            </a:r>
            <a:r>
              <a:rPr lang="en-US" i="1" dirty="0" err="1" smtClean="0"/>
              <a:t>z.pc</a:t>
            </a:r>
            <a:r>
              <a:rPr lang="en-US" i="1" dirty="0" smtClean="0"/>
              <a:t>) </a:t>
            </a:r>
            <a:r>
              <a:rPr lang="en-US" dirty="0" smtClean="0"/>
              <a:t>∧</a:t>
            </a:r>
            <a:r>
              <a:rPr lang="en-US" i="1" dirty="0" smtClean="0"/>
              <a:t> Return(</a:t>
            </a:r>
            <a:r>
              <a:rPr lang="en-US" i="1" dirty="0" err="1" smtClean="0"/>
              <a:t>x,z,v</a:t>
            </a:r>
            <a:r>
              <a:rPr lang="en-US" i="1" dirty="0" smtClean="0"/>
              <a:t>))	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s-ES" dirty="0" smtClean="0"/>
              <a:t>        ∨</a:t>
            </a:r>
            <a:r>
              <a:rPr lang="en-US" i="1" dirty="0" smtClean="0">
                <a:latin typeface="Calibri" pitchFamily="34" charset="0"/>
              </a:rPr>
              <a:t> (</a:t>
            </a:r>
            <a:r>
              <a:rPr lang="en-US" i="1" dirty="0" err="1" smtClean="0">
                <a:latin typeface="Calibri" pitchFamily="34" charset="0"/>
              </a:rPr>
              <a:t>Thread_LI</a:t>
            </a:r>
            <a:r>
              <a:rPr lang="en-US" i="1" dirty="0" smtClean="0">
                <a:latin typeface="Calibri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i="1" dirty="0" smtClean="0">
                <a:latin typeface="Calibri" pitchFamily="34" charset="0"/>
              </a:rPr>
              <a:t>,0, false, </a:t>
            </a:r>
            <a:r>
              <a:rPr lang="en-US" i="1" dirty="0" err="1" smtClean="0">
                <a:latin typeface="Calibri" pitchFamily="34" charset="0"/>
              </a:rPr>
              <a:t>u_round</a:t>
            </a:r>
            <a:r>
              <a:rPr lang="en-US" i="1" dirty="0" smtClean="0">
                <a:latin typeface="Calibri" pitchFamily="34" charset="0"/>
              </a:rPr>
              <a:t>, </a:t>
            </a:r>
            <a:r>
              <a:rPr lang="en-US" i="1" dirty="0" err="1" smtClean="0">
                <a:latin typeface="Calibri" pitchFamily="34" charset="0"/>
              </a:rPr>
              <a:t>v_round</a:t>
            </a:r>
            <a:r>
              <a:rPr lang="en-US" i="1" dirty="0" smtClean="0">
                <a:latin typeface="Calibri" pitchFamily="34" charset="0"/>
              </a:rPr>
              <a:t>, u, v) </a:t>
            </a:r>
            <a:r>
              <a:rPr lang="en-US" dirty="0" smtClean="0"/>
              <a:t>∧  target(v) ∧  reach =true</a:t>
            </a:r>
            <a:r>
              <a:rPr lang="en-US" i="1" dirty="0" smtClean="0">
                <a:latin typeface="Calibri" pitchFamily="34" charset="0"/>
              </a:rPr>
              <a:t>)</a:t>
            </a:r>
          </a:p>
          <a:p>
            <a:pPr>
              <a:buNone/>
            </a:pPr>
            <a:r>
              <a:rPr lang="es-ES" i="1" dirty="0" smtClean="0">
                <a:latin typeface="Calibri" pitchFamily="34" charset="0"/>
              </a:rPr>
              <a:t> </a:t>
            </a:r>
            <a:endParaRPr lang="es-ES" dirty="0" smtClean="0"/>
          </a:p>
          <a:p>
            <a:r>
              <a:rPr lang="es-ES" dirty="0" smtClean="0"/>
              <a:t>        ∨ </a:t>
            </a:r>
            <a:r>
              <a:rPr lang="es-ES" i="1" dirty="0" smtClean="0"/>
              <a:t>∃ t_round.</a:t>
            </a:r>
            <a:r>
              <a:rPr lang="es-ES" dirty="0" smtClean="0"/>
              <a:t>(</a:t>
            </a:r>
            <a:r>
              <a:rPr lang="en-US" i="1" dirty="0" err="1" smtClean="0">
                <a:latin typeface="Calibri" pitchFamily="34" charset="0"/>
              </a:rPr>
              <a:t>Thread_LI</a:t>
            </a:r>
            <a:r>
              <a:rPr lang="en-US" i="1" dirty="0" smtClean="0">
                <a:latin typeface="Calibri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i="1" dirty="0" smtClean="0">
                <a:latin typeface="Calibri" pitchFamily="34" charset="0"/>
              </a:rPr>
              <a:t>,0, reach, </a:t>
            </a:r>
            <a:r>
              <a:rPr lang="en-US" i="1" dirty="0" err="1" smtClean="0">
                <a:latin typeface="Calibri" pitchFamily="34" charset="0"/>
              </a:rPr>
              <a:t>u_round</a:t>
            </a:r>
            <a:r>
              <a:rPr lang="en-US" i="1" dirty="0" smtClean="0">
                <a:latin typeface="Calibri" pitchFamily="34" charset="0"/>
              </a:rPr>
              <a:t>, </a:t>
            </a:r>
            <a:r>
              <a:rPr lang="en-US" i="1" dirty="0" err="1" smtClean="0">
                <a:latin typeface="Calibri" pitchFamily="34" charset="0"/>
              </a:rPr>
              <a:t>t_round</a:t>
            </a:r>
            <a:r>
              <a:rPr lang="en-US" i="1" dirty="0" smtClean="0">
                <a:latin typeface="Calibri" pitchFamily="34" charset="0"/>
              </a:rPr>
              <a:t>, u, x)</a:t>
            </a:r>
            <a:r>
              <a:rPr lang="es-ES" dirty="0" smtClean="0"/>
              <a:t> </a:t>
            </a:r>
            <a:r>
              <a:rPr lang="en-US" dirty="0" smtClean="0"/>
              <a:t>∧ </a:t>
            </a:r>
            <a:r>
              <a:rPr lang="es-ES" i="1" dirty="0" smtClean="0"/>
              <a:t>v_round= t_round+1</a:t>
            </a:r>
          </a:p>
          <a:p>
            <a:r>
              <a:rPr lang="es-ES" i="1" dirty="0" smtClean="0"/>
              <a:t>                                x.shared =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O[</a:t>
            </a:r>
            <a:r>
              <a:rPr lang="es-ES" i="1" dirty="0" smtClean="0"/>
              <a:t>t_round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/>
              <a:t>  ∧  v=x[  shared  |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I[</a:t>
            </a:r>
            <a:r>
              <a:rPr lang="es-ES" i="1" dirty="0" smtClean="0">
                <a:latin typeface="Courier New" pitchFamily="49" charset="0"/>
                <a:cs typeface="Courier New" pitchFamily="49" charset="0"/>
              </a:rPr>
              <a:t>v</a:t>
            </a:r>
            <a:r>
              <a:rPr lang="es-ES" i="1" dirty="0" smtClean="0"/>
              <a:t>_round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 smtClean="0"/>
              <a:t>]</a:t>
            </a:r>
            <a:r>
              <a:rPr lang="es-ES" i="1" dirty="0" smtClean="0"/>
              <a:t> </a:t>
            </a:r>
            <a:r>
              <a:rPr lang="es-ES" dirty="0" smtClean="0"/>
              <a:t>)</a:t>
            </a:r>
          </a:p>
          <a:p>
            <a:endParaRPr lang="es-ES" dirty="0" smtClean="0"/>
          </a:p>
          <a:p>
            <a:pPr>
              <a:buNone/>
            </a:pPr>
            <a:r>
              <a:rPr lang="es-ES" dirty="0" smtClean="0"/>
              <a:t>        ∨ </a:t>
            </a:r>
            <a:r>
              <a:rPr lang="es-ES" i="1" dirty="0" smtClean="0"/>
              <a:t>∃ t_round.</a:t>
            </a:r>
            <a:r>
              <a:rPr lang="es-ES" dirty="0" smtClean="0"/>
              <a:t>(</a:t>
            </a:r>
            <a:r>
              <a:rPr lang="en-US" i="1" dirty="0" err="1" smtClean="0">
                <a:latin typeface="Calibri" pitchFamily="34" charset="0"/>
              </a:rPr>
              <a:t>Thread_LI</a:t>
            </a:r>
            <a:r>
              <a:rPr lang="en-US" i="1" dirty="0" smtClean="0">
                <a:latin typeface="Calibri" pitchFamily="34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i="1" dirty="0" smtClean="0">
                <a:latin typeface="Calibri" pitchFamily="34" charset="0"/>
              </a:rPr>
              <a:t>,0, true, </a:t>
            </a:r>
            <a:r>
              <a:rPr lang="en-US" i="1" dirty="0" err="1" smtClean="0">
                <a:latin typeface="Calibri" pitchFamily="34" charset="0"/>
              </a:rPr>
              <a:t>u_round</a:t>
            </a:r>
            <a:r>
              <a:rPr lang="en-US" i="1" dirty="0" smtClean="0">
                <a:latin typeface="Calibri" pitchFamily="34" charset="0"/>
              </a:rPr>
              <a:t>, </a:t>
            </a:r>
            <a:r>
              <a:rPr lang="en-US" i="1" dirty="0" err="1" smtClean="0">
                <a:latin typeface="Calibri" pitchFamily="34" charset="0"/>
              </a:rPr>
              <a:t>t_round</a:t>
            </a:r>
            <a:r>
              <a:rPr lang="en-US" i="1" dirty="0" smtClean="0">
                <a:latin typeface="Calibri" pitchFamily="34" charset="0"/>
              </a:rPr>
              <a:t>, u, v)</a:t>
            </a:r>
            <a:r>
              <a:rPr lang="es-ES" dirty="0" smtClean="0"/>
              <a:t> </a:t>
            </a:r>
            <a:r>
              <a:rPr lang="en-US" dirty="0" smtClean="0"/>
              <a:t>∧ </a:t>
            </a:r>
            <a:r>
              <a:rPr lang="es-ES" i="1" dirty="0" smtClean="0"/>
              <a:t>v_round= t_round+1</a:t>
            </a:r>
            <a:r>
              <a:rPr lang="es-ES" dirty="0" smtClean="0"/>
              <a:t>)</a:t>
            </a:r>
          </a:p>
          <a:p>
            <a:pPr>
              <a:buNone/>
            </a:pPr>
            <a:r>
              <a:rPr lang="es-ES" dirty="0" smtClean="0"/>
              <a:t>           </a:t>
            </a:r>
            <a:r>
              <a:rPr lang="en-US" dirty="0" smtClean="0"/>
              <a:t>∧ reach=true</a:t>
            </a:r>
            <a:endParaRPr lang="es-ES" dirty="0" smtClean="0"/>
          </a:p>
          <a:p>
            <a:endParaRPr lang="es-ES" dirty="0" smtClean="0"/>
          </a:p>
          <a:p>
            <a:pPr>
              <a:buNone/>
            </a:pPr>
            <a:endParaRPr lang="es-ES" i="1" dirty="0" smtClean="0">
              <a:latin typeface="Calibri" pitchFamily="34" charset="0"/>
            </a:endParaRPr>
          </a:p>
          <a:p>
            <a:pPr>
              <a:buNone/>
            </a:pPr>
            <a:endParaRPr lang="en-US" sz="16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F.P. alg. for Block Linear Interfaces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304800" y="1219200"/>
            <a:ext cx="84582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>
              <a:spcBef>
                <a:spcPct val="20000"/>
              </a:spcBef>
            </a:pPr>
            <a:endParaRPr kumimoji="0" lang="en-US" sz="3300" b="0" i="1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sz="33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Block-LI(</a:t>
            </a:r>
            <a:r>
              <a:rPr lang="en-US" sz="33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33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,0,</a:t>
            </a:r>
            <a:r>
              <a:rPr lang="en-US" sz="3300" i="1" dirty="0" smtClean="0">
                <a:solidFill>
                  <a:srgbClr val="00B050"/>
                </a:solidFill>
                <a:latin typeface="Calibri" pitchFamily="34" charset="0"/>
              </a:rPr>
              <a:t>  reach</a:t>
            </a:r>
            <a:r>
              <a:rPr kumimoji="0" lang="en-US" sz="33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  <a:r>
              <a:rPr kumimoji="0" lang="en-US" sz="33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= </a:t>
            </a:r>
            <a:r>
              <a:rPr kumimoji="0" lang="en-US" sz="21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>
                <a:latin typeface="Calibri" pitchFamily="34" charset="0"/>
              </a:rPr>
              <a:t>       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pl-PL" sz="2400" i="1" dirty="0" smtClean="0">
                <a:latin typeface="Calibri" pitchFamily="34" charset="0"/>
              </a:rPr>
              <a:t>∃x</a:t>
            </a:r>
            <a:r>
              <a:rPr lang="en-US" sz="2400" i="1" dirty="0" smtClean="0">
                <a:latin typeface="Calibri" pitchFamily="34" charset="0"/>
              </a:rPr>
              <a:t>, </a:t>
            </a:r>
            <a:r>
              <a:rPr lang="en-US" sz="2400" i="1" dirty="0" err="1" smtClean="0">
                <a:latin typeface="Calibri" pitchFamily="34" charset="0"/>
              </a:rPr>
              <a:t>u_round</a:t>
            </a:r>
            <a:r>
              <a:rPr lang="pl-PL" sz="2400" i="1" dirty="0" smtClean="0">
                <a:latin typeface="Calibri" pitchFamily="34" charset="0"/>
              </a:rPr>
              <a:t>.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 err="1" smtClean="0">
                <a:latin typeface="Calibri" pitchFamily="34" charset="0"/>
              </a:rPr>
              <a:t>Thread_LI</a:t>
            </a:r>
            <a:r>
              <a:rPr lang="en-US" sz="2400" i="1" dirty="0" smtClean="0">
                <a:latin typeface="Calibri" pitchFamily="34" charset="0"/>
              </a:rPr>
              <a:t>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i="1" dirty="0" smtClean="0">
                <a:latin typeface="Calibri" pitchFamily="34" charset="0"/>
              </a:rPr>
              <a:t>,0, reach, </a:t>
            </a:r>
            <a:r>
              <a:rPr lang="en-US" sz="2400" i="1" dirty="0" err="1" smtClean="0">
                <a:latin typeface="Calibri" pitchFamily="34" charset="0"/>
              </a:rPr>
              <a:t>u_round</a:t>
            </a:r>
            <a:r>
              <a:rPr lang="en-US" sz="2400" i="1" dirty="0" smtClean="0">
                <a:latin typeface="Calibri" pitchFamily="34" charset="0"/>
              </a:rPr>
              <a:t>, k, u, v)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dirty="0" smtClean="0">
                <a:latin typeface="Calibri" pitchFamily="34" charset="0"/>
              </a:rPr>
              <a:t>     ∨ </a:t>
            </a:r>
            <a:r>
              <a:rPr lang="pl-PL" sz="2400" i="1" dirty="0" smtClean="0">
                <a:latin typeface="Calibri" pitchFamily="34" charset="0"/>
              </a:rPr>
              <a:t>∃</a:t>
            </a:r>
            <a:r>
              <a:rPr lang="en-US" sz="2400" i="1" dirty="0" smtClean="0">
                <a:latin typeface="Calibri" pitchFamily="34" charset="0"/>
              </a:rPr>
              <a:t> O’,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I’</a:t>
            </a:r>
            <a:r>
              <a:rPr lang="en-US" sz="2400" i="1" dirty="0" smtClean="0">
                <a:latin typeface="Calibri" pitchFamily="34" charset="0"/>
              </a:rPr>
              <a:t>,  reach1, reach2 . 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i="1" dirty="0" smtClean="0">
                <a:latin typeface="Calibri" pitchFamily="34" charset="0"/>
              </a:rPr>
              <a:t>                   (          </a:t>
            </a:r>
            <a:r>
              <a:rPr lang="en-US" sz="2400" i="1" dirty="0" err="1" smtClean="0">
                <a:latin typeface="Calibri" pitchFamily="34" charset="0"/>
              </a:rPr>
              <a:t>Block_LI</a:t>
            </a:r>
            <a:r>
              <a:rPr lang="en-US" sz="2400" i="1" dirty="0" smtClean="0">
                <a:latin typeface="Calibri" pitchFamily="34" charset="0"/>
              </a:rPr>
              <a:t>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i="1" dirty="0" smtClean="0">
                <a:latin typeface="Calibri" pitchFamily="34" charset="0"/>
              </a:rPr>
              <a:t>,0’, reach1) </a:t>
            </a:r>
            <a:r>
              <a:rPr lang="es-ES" sz="2400" dirty="0" smtClean="0"/>
              <a:t>∧  </a:t>
            </a:r>
            <a:r>
              <a:rPr lang="en-US" sz="2400" i="1" dirty="0" err="1" smtClean="0">
                <a:latin typeface="Calibri" pitchFamily="34" charset="0"/>
              </a:rPr>
              <a:t>Block_LI</a:t>
            </a:r>
            <a:r>
              <a:rPr lang="en-US" sz="2400" i="1" dirty="0" smtClean="0">
                <a:latin typeface="Calibri" pitchFamily="34" charset="0"/>
              </a:rPr>
              <a:t>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I’</a:t>
            </a:r>
            <a:r>
              <a:rPr lang="en-US" sz="2400" i="1" dirty="0" smtClean="0">
                <a:latin typeface="Calibri" pitchFamily="34" charset="0"/>
              </a:rPr>
              <a:t>,0’ reach2)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400" i="1" dirty="0" smtClean="0">
                <a:latin typeface="Calibri" pitchFamily="34" charset="0"/>
              </a:rPr>
              <a:t>                           </a:t>
            </a:r>
            <a:r>
              <a:rPr lang="es-ES" sz="2400" dirty="0" smtClean="0"/>
              <a:t>∧ </a:t>
            </a:r>
            <a:r>
              <a:rPr lang="en-US" sz="2400" i="1" dirty="0" smtClean="0">
                <a:latin typeface="Calibri" pitchFamily="34" charset="0"/>
              </a:rPr>
              <a:t>0’ </a:t>
            </a:r>
            <a:r>
              <a:rPr lang="es-ES" sz="2400" dirty="0" smtClean="0"/>
              <a:t>=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I’</a:t>
            </a:r>
            <a:r>
              <a:rPr lang="en-US" sz="2400" dirty="0" smtClean="0"/>
              <a:t> </a:t>
            </a:r>
            <a:r>
              <a:rPr lang="es-ES" sz="2400" dirty="0" smtClean="0"/>
              <a:t>∧  (</a:t>
            </a:r>
            <a:r>
              <a:rPr lang="en-US" sz="2400" i="1" dirty="0" smtClean="0">
                <a:latin typeface="Calibri" pitchFamily="34" charset="0"/>
              </a:rPr>
              <a:t>reach = reach1 </a:t>
            </a:r>
            <a:r>
              <a:rPr lang="es-ES" sz="2400" dirty="0" smtClean="0"/>
              <a:t>∨ reach2</a:t>
            </a:r>
            <a:r>
              <a:rPr lang="en-US" sz="2400" i="1" dirty="0" smtClean="0">
                <a:latin typeface="Calibri" pitchFamily="34" charset="0"/>
              </a:rPr>
              <a:t>)   )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sz="21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endParaRPr lang="en-US" i="1" dirty="0" smtClean="0">
              <a:latin typeface="Calibri" pitchFamily="34" charset="0"/>
            </a:endParaRPr>
          </a:p>
          <a:p>
            <a:pPr marL="342900" lvl="0" indent="-342900">
              <a:spcBef>
                <a:spcPct val="20000"/>
              </a:spcBef>
            </a:pPr>
            <a:endParaRPr lang="en-US" i="1" dirty="0" smtClean="0">
              <a:latin typeface="Calibri" pitchFamily="34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i="1" dirty="0" smtClean="0">
                <a:latin typeface="Calibri" pitchFamily="34" charset="0"/>
              </a:rPr>
              <a:t> </a:t>
            </a:r>
          </a:p>
          <a:p>
            <a:pPr marL="342900" lvl="0" indent="-342900">
              <a:spcBef>
                <a:spcPct val="20000"/>
              </a:spcBef>
            </a:pPr>
            <a:r>
              <a:rPr lang="pl-PL" sz="3000" i="1" dirty="0" smtClean="0">
                <a:solidFill>
                  <a:srgbClr val="FF0000"/>
                </a:solidFill>
                <a:latin typeface="Calibri" pitchFamily="34" charset="0"/>
              </a:rPr>
              <a:t>∃</a:t>
            </a:r>
            <a:r>
              <a:rPr lang="en-US" sz="3000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pl-PL" sz="3000" i="1" dirty="0" smtClean="0">
                <a:solidFill>
                  <a:srgbClr val="FF0000"/>
                </a:solidFill>
                <a:latin typeface="Calibri" pitchFamily="34" charset="0"/>
              </a:rPr>
              <a:t>x.</a:t>
            </a:r>
            <a:r>
              <a:rPr lang="en-US" sz="3000" i="1" dirty="0" smtClean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US" sz="3000" i="1" dirty="0" err="1" smtClean="0">
                <a:solidFill>
                  <a:srgbClr val="FF0000"/>
                </a:solidFill>
                <a:latin typeface="Calibri" pitchFamily="34" charset="0"/>
              </a:rPr>
              <a:t>Block_LI</a:t>
            </a:r>
            <a:r>
              <a:rPr lang="en-US" sz="3000" i="1" dirty="0" smtClean="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en-US" sz="3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i="1" dirty="0" smtClean="0">
                <a:solidFill>
                  <a:srgbClr val="FF0000"/>
                </a:solidFill>
                <a:latin typeface="Calibri" pitchFamily="34" charset="0"/>
              </a:rPr>
              <a:t>,0, true) </a:t>
            </a:r>
            <a:r>
              <a:rPr lang="es-ES" sz="3000" dirty="0" smtClean="0">
                <a:solidFill>
                  <a:srgbClr val="FF0000"/>
                </a:solidFill>
              </a:rPr>
              <a:t>∧  </a:t>
            </a:r>
            <a:r>
              <a:rPr lang="en-US" sz="3000" i="1" dirty="0" err="1" smtClean="0">
                <a:solidFill>
                  <a:srgbClr val="FF0000"/>
                </a:solidFill>
                <a:latin typeface="Calibri" pitchFamily="34" charset="0"/>
              </a:rPr>
              <a:t>Init_shared</a:t>
            </a:r>
            <a:r>
              <a:rPr lang="en-US" sz="3000" i="1" dirty="0" smtClean="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en-US" sz="3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000" i="1" dirty="0" smtClean="0">
                <a:solidFill>
                  <a:srgbClr val="FF0000"/>
                </a:solidFill>
                <a:latin typeface="Calibri" pitchFamily="34" charset="0"/>
              </a:rPr>
              <a:t>[1]) </a:t>
            </a:r>
            <a:r>
              <a:rPr lang="es-ES" sz="3000" dirty="0" smtClean="0">
                <a:solidFill>
                  <a:srgbClr val="FF0000"/>
                </a:solidFill>
              </a:rPr>
              <a:t>∧  fold(</a:t>
            </a:r>
            <a:r>
              <a:rPr lang="en-US" sz="3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s-ES" sz="3000" dirty="0" smtClean="0">
                <a:solidFill>
                  <a:srgbClr val="FF0000"/>
                </a:solidFill>
              </a:rPr>
              <a:t>,O)</a:t>
            </a:r>
          </a:p>
          <a:p>
            <a:pPr marL="342900" lvl="0" indent="-342900">
              <a:spcBef>
                <a:spcPct val="20000"/>
              </a:spcBef>
            </a:pPr>
            <a:endParaRPr lang="es-ES" sz="2600" dirty="0" smtClean="0"/>
          </a:p>
          <a:p>
            <a:pPr marL="342900" lvl="0" indent="-342900">
              <a:spcBef>
                <a:spcPct val="20000"/>
              </a:spcBef>
            </a:pPr>
            <a:r>
              <a:rPr lang="es-ES" sz="2600" i="1" dirty="0" smtClean="0"/>
              <a:t>where</a:t>
            </a:r>
          </a:p>
          <a:p>
            <a:pPr marL="342900" lvl="0" indent="-342900">
              <a:spcBef>
                <a:spcPct val="20000"/>
              </a:spcBef>
            </a:pPr>
            <a:r>
              <a:rPr lang="es-ES" sz="2600" i="1" dirty="0" smtClean="0"/>
              <a:t>Fold(</a:t>
            </a:r>
            <a:r>
              <a:rPr lang="en-US" sz="2800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s-ES" sz="2600" i="1" dirty="0" smtClean="0"/>
              <a:t>,O)= </a:t>
            </a:r>
            <a:r>
              <a:rPr lang="es-ES" sz="4200" i="1" dirty="0" smtClean="0"/>
              <a:t>∧</a:t>
            </a:r>
            <a:r>
              <a:rPr lang="es-ES" sz="4200" i="1" baseline="-25000" dirty="0" smtClean="0"/>
              <a:t>i=1,..,k-1</a:t>
            </a:r>
            <a:r>
              <a:rPr lang="es-ES" sz="4200" i="1" dirty="0" smtClean="0"/>
              <a:t> </a:t>
            </a:r>
            <a:r>
              <a:rPr lang="es-ES" sz="2800" i="1" dirty="0" smtClean="0"/>
              <a:t>(</a:t>
            </a:r>
            <a:r>
              <a:rPr lang="en-US" sz="2800" i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i="1" dirty="0" smtClean="0">
                <a:latin typeface="Calibri" pitchFamily="34" charset="0"/>
              </a:rPr>
              <a:t>[i+1]=O[</a:t>
            </a:r>
            <a:r>
              <a:rPr lang="en-US" sz="2800" i="1" dirty="0" err="1" smtClean="0">
                <a:latin typeface="Calibri" pitchFamily="34" charset="0"/>
              </a:rPr>
              <a:t>i</a:t>
            </a:r>
            <a:r>
              <a:rPr lang="en-US" sz="2800" i="1" dirty="0" smtClean="0">
                <a:latin typeface="Calibri" pitchFamily="34" charset="0"/>
              </a:rPr>
              <a:t>] )</a:t>
            </a:r>
          </a:p>
          <a:p>
            <a:pPr marL="342900" lvl="0" indent="-342900">
              <a:spcBef>
                <a:spcPct val="20000"/>
              </a:spcBef>
            </a:pPr>
            <a:endParaRPr lang="en-US" i="1" dirty="0" smtClean="0">
              <a:latin typeface="Calibri" pitchFamily="34" charset="0"/>
            </a:endParaRPr>
          </a:p>
          <a:p>
            <a:pPr marL="342900" lvl="0" indent="-342900">
              <a:spcBef>
                <a:spcPct val="20000"/>
              </a:spcBef>
            </a:pPr>
            <a:endParaRPr lang="en-US" i="1" dirty="0" smtClean="0">
              <a:latin typeface="Calibri" pitchFamily="34" charset="0"/>
            </a:endParaRPr>
          </a:p>
          <a:p>
            <a:pPr marL="342900" lvl="0" indent="-342900">
              <a:spcBef>
                <a:spcPct val="20000"/>
              </a:spcBef>
            </a:pPr>
            <a:endParaRPr kumimoji="0" lang="en-US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5"/>
          <p:cNvGraphicFramePr>
            <a:graphicFrameLocks/>
          </p:cNvGraphicFramePr>
          <p:nvPr/>
        </p:nvGraphicFramePr>
        <p:xfrm>
          <a:off x="838200" y="1524000"/>
          <a:ext cx="7162800" cy="4587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914400"/>
                <a:gridCol w="762000"/>
                <a:gridCol w="990600"/>
                <a:gridCol w="1349756"/>
                <a:gridCol w="1088644"/>
                <a:gridCol w="990600"/>
              </a:tblGrid>
              <a:tr h="1072206">
                <a:tc>
                  <a:txBody>
                    <a:bodyPr/>
                    <a:lstStyle/>
                    <a:p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#prop.</a:t>
                      </a:r>
                    </a:p>
                    <a:p>
                      <a:pPr algn="ctr"/>
                      <a:r>
                        <a:rPr lang="en-US" sz="1400" dirty="0" smtClean="0"/>
                        <a:t> checked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Avg</a:t>
                      </a:r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#LOC</a:t>
                      </a:r>
                    </a:p>
                    <a:p>
                      <a:pPr algn="ctr"/>
                      <a:r>
                        <a:rPr lang="en-US" sz="1400" dirty="0" smtClean="0"/>
                        <a:t>per </a:t>
                      </a:r>
                      <a:r>
                        <a:rPr lang="en-US" sz="1400" dirty="0" err="1" smtClean="0"/>
                        <a:t>pgm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Avg</a:t>
                      </a:r>
                      <a:r>
                        <a:rPr lang="en-US" sz="1400" baseline="0" dirty="0" smtClean="0"/>
                        <a:t> 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# shared</a:t>
                      </a:r>
                    </a:p>
                    <a:p>
                      <a:pPr algn="ctr"/>
                      <a:r>
                        <a:rPr lang="en-US" sz="1400" baseline="0" dirty="0" err="1" smtClean="0"/>
                        <a:t>vars</a:t>
                      </a:r>
                      <a:r>
                        <a:rPr lang="en-US" sz="1400" baseline="0" dirty="0" smtClean="0"/>
                        <a:t> per </a:t>
                      </a:r>
                      <a:r>
                        <a:rPr lang="en-US" sz="1400" baseline="0" dirty="0" err="1" smtClean="0"/>
                        <a:t>pgm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Avg</a:t>
                      </a:r>
                      <a:r>
                        <a:rPr lang="en-US" sz="1400" baseline="0" dirty="0" smtClean="0"/>
                        <a:t> Time (s) on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successful </a:t>
                      </a:r>
                    </a:p>
                    <a:p>
                      <a:pPr algn="ctr"/>
                      <a:r>
                        <a:rPr lang="en-US" sz="1400" baseline="0" dirty="0" err="1" smtClean="0"/>
                        <a:t>pgm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 </a:t>
                      </a:r>
                      <a:r>
                        <a:rPr lang="en-US" sz="1400" dirty="0" err="1" smtClean="0"/>
                        <a:t>pgm</a:t>
                      </a:r>
                      <a:r>
                        <a:rPr lang="en-US" sz="1400" dirty="0" smtClean="0"/>
                        <a:t> </a:t>
                      </a:r>
                    </a:p>
                    <a:p>
                      <a:r>
                        <a:rPr lang="en-US" sz="1400" dirty="0" smtClean="0"/>
                        <a:t>o</a:t>
                      </a:r>
                      <a:r>
                        <a:rPr lang="en-US" sz="1400" smtClean="0"/>
                        <a:t>n </a:t>
                      </a:r>
                      <a:r>
                        <a:rPr lang="en-US" sz="1400" dirty="0" smtClean="0"/>
                        <a:t>which tool terminated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 of </a:t>
                      </a:r>
                      <a:r>
                        <a:rPr lang="en-US" sz="1400" dirty="0" err="1" smtClean="0"/>
                        <a:t>pgm</a:t>
                      </a:r>
                      <a:r>
                        <a:rPr lang="en-US" sz="1400" dirty="0" smtClean="0"/>
                        <a:t> that</a:t>
                      </a:r>
                    </a:p>
                    <a:p>
                      <a:r>
                        <a:rPr lang="en-US" sz="1400" dirty="0" smtClean="0"/>
                        <a:t> timed-out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wdt_pci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(1195 </a:t>
                      </a:r>
                      <a:r>
                        <a:rPr lang="en-US" sz="1400" dirty="0" err="1" smtClean="0"/>
                        <a:t>pgm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541</a:t>
                      </a:r>
                    </a:p>
                    <a:p>
                      <a:r>
                        <a:rPr lang="en-US" sz="1400" dirty="0" smtClean="0"/>
                        <a:t>(43.3%)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654</a:t>
                      </a:r>
                    </a:p>
                    <a:p>
                      <a:r>
                        <a:rPr lang="en-US" sz="1400" dirty="0" smtClean="0"/>
                        <a:t>(54.7%)</a:t>
                      </a:r>
                      <a:endParaRPr lang="en-US" sz="1400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wdt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(1967 </a:t>
                      </a:r>
                      <a:r>
                        <a:rPr lang="en-US" sz="1400" dirty="0" err="1" smtClean="0"/>
                        <a:t>pgm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351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1084</a:t>
                      </a:r>
                    </a:p>
                    <a:p>
                      <a:r>
                        <a:rPr lang="en-US" sz="1400" dirty="0" smtClean="0"/>
                        <a:t>(55,1%)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883</a:t>
                      </a:r>
                    </a:p>
                    <a:p>
                      <a:r>
                        <a:rPr lang="en-US" sz="1400" dirty="0" smtClean="0"/>
                        <a:t>(44.9%)</a:t>
                      </a:r>
                      <a:endParaRPr lang="en-US" sz="1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machzwd</a:t>
                      </a:r>
                      <a:endParaRPr lang="en-US" sz="1400" dirty="0" smtClean="0"/>
                    </a:p>
                    <a:p>
                      <a:r>
                        <a:rPr lang="en-US" sz="1400" dirty="0" smtClean="0"/>
                        <a:t>(683 </a:t>
                      </a:r>
                      <a:r>
                        <a:rPr lang="en-US" sz="1400" dirty="0" err="1" smtClean="0"/>
                        <a:t>pgm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533</a:t>
                      </a:r>
                    </a:p>
                    <a:p>
                      <a:pPr algn="l"/>
                      <a:r>
                        <a:rPr lang="en-US" sz="1400" dirty="0" smtClean="0"/>
                        <a:t>(78%)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150</a:t>
                      </a:r>
                    </a:p>
                    <a:p>
                      <a:pPr algn="l"/>
                      <a:r>
                        <a:rPr lang="en-US" sz="1400" dirty="0" smtClean="0"/>
                        <a:t>(22%)</a:t>
                      </a:r>
                      <a:endParaRPr lang="en-US" sz="1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sbc60xxwdt</a:t>
                      </a:r>
                    </a:p>
                    <a:p>
                      <a:r>
                        <a:rPr lang="en-US" sz="1400" dirty="0" smtClean="0"/>
                        <a:t>(375</a:t>
                      </a:r>
                      <a:r>
                        <a:rPr lang="en-US" sz="1400" baseline="0" dirty="0" smtClean="0"/>
                        <a:t>  </a:t>
                      </a:r>
                      <a:r>
                        <a:rPr lang="en-US" sz="1400" baseline="0" dirty="0" err="1" smtClean="0"/>
                        <a:t>pgm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375</a:t>
                      </a:r>
                    </a:p>
                    <a:p>
                      <a:pPr algn="l"/>
                      <a:r>
                        <a:rPr lang="en-US" sz="1400" dirty="0" smtClean="0"/>
                        <a:t>(100%)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0</a:t>
                      </a:r>
                    </a:p>
                    <a:p>
                      <a:pPr algn="l"/>
                      <a:r>
                        <a:rPr lang="en-US" sz="1400" dirty="0" smtClean="0"/>
                        <a:t>(0%)</a:t>
                      </a:r>
                      <a:endParaRPr lang="en-US" sz="14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i8xx_tco</a:t>
                      </a:r>
                    </a:p>
                    <a:p>
                      <a:r>
                        <a:rPr lang="en-US" sz="1400" dirty="0" smtClean="0"/>
                        <a:t>(766 </a:t>
                      </a:r>
                      <a:r>
                        <a:rPr lang="en-US" sz="1400" dirty="0" err="1" smtClean="0"/>
                        <a:t>pgm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338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645</a:t>
                      </a:r>
                    </a:p>
                    <a:p>
                      <a:pPr algn="l"/>
                      <a:r>
                        <a:rPr lang="en-US" sz="1400" dirty="0" smtClean="0"/>
                        <a:t>(84,2%)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121</a:t>
                      </a:r>
                    </a:p>
                    <a:p>
                      <a:pPr algn="l"/>
                      <a:r>
                        <a:rPr lang="en-US" sz="1400" dirty="0" smtClean="0"/>
                        <a:t>(15.8%)</a:t>
                      </a:r>
                      <a:endParaRPr lang="en-US" sz="1400" dirty="0"/>
                    </a:p>
                  </a:txBody>
                  <a:tcPr/>
                </a:tc>
              </a:tr>
              <a:tr h="40656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</a:tr>
              <a:tr h="4065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Total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(4986 </a:t>
                      </a:r>
                      <a:r>
                        <a:rPr lang="en-US" sz="1400" dirty="0" err="1" smtClean="0"/>
                        <a:t>pgm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(72.5%)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(27.5%)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533400" y="63246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round-robin schedule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3810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Experiments – DDVERIFY benchmarks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(1 copy of kernel and unboundedly many copies of driver)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latin typeface="+mj-lt"/>
              </a:rPr>
              <a:t>Think   using   fixed-points.</a:t>
            </a:r>
          </a:p>
          <a:p>
            <a:pPr>
              <a:buNone/>
            </a:pPr>
            <a:r>
              <a:rPr lang="en-US" dirty="0" smtClean="0">
                <a:latin typeface="+mj-lt"/>
              </a:rPr>
              <a:t>                  Try </a:t>
            </a:r>
            <a:r>
              <a:rPr lang="en-US" dirty="0" err="1" smtClean="0">
                <a:latin typeface="+mj-lt"/>
              </a:rPr>
              <a:t>Getafix</a:t>
            </a:r>
            <a:endParaRPr lang="en-US" dirty="0" smtClean="0">
              <a:latin typeface="+mj-lt"/>
            </a:endParaRP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dirty="0" smtClean="0">
                <a:latin typeface="+mj-lt"/>
              </a:rPr>
              <a:t>                         </a:t>
            </a:r>
            <a:r>
              <a:rPr lang="en-US" dirty="0" smtClean="0">
                <a:latin typeface="+mj-lt"/>
                <a:hlinkClick r:id="rId2"/>
              </a:rPr>
              <a:t>www.cs.uiuc.edu/~madhu/getafix</a:t>
            </a:r>
            <a:endParaRPr lang="en-US" dirty="0" smtClean="0">
              <a:latin typeface="+mj-lt"/>
            </a:endParaRPr>
          </a:p>
          <a:p>
            <a:pPr>
              <a:buNone/>
            </a:pPr>
            <a:endParaRPr lang="en-US" dirty="0" smtClean="0">
              <a:latin typeface="+mj-lt"/>
            </a:endParaRPr>
          </a:p>
          <a:p>
            <a:pPr>
              <a:buNone/>
            </a:pPr>
            <a:r>
              <a:rPr lang="en-US" dirty="0" smtClean="0">
                <a:latin typeface="+mj-lt"/>
              </a:rPr>
              <a:t>  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How model-checkers look in our formalism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" y="1295400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mu </a:t>
            </a:r>
            <a:r>
              <a:rPr lang="en-US" sz="1200" dirty="0" err="1" smtClean="0"/>
              <a:t>bool</a:t>
            </a:r>
            <a:r>
              <a:rPr lang="en-US" sz="1200" dirty="0" smtClean="0"/>
              <a:t> Reachable( Module </a:t>
            </a:r>
            <a:r>
              <a:rPr lang="en-US" sz="1200" dirty="0" err="1" smtClean="0"/>
              <a:t>s_mod</a:t>
            </a:r>
            <a:r>
              <a:rPr lang="en-US" sz="1200" dirty="0" smtClean="0"/>
              <a:t>, </a:t>
            </a:r>
            <a:r>
              <a:rPr lang="en-US" sz="1200" dirty="0" err="1" smtClean="0"/>
              <a:t>PrCount</a:t>
            </a:r>
            <a:r>
              <a:rPr lang="en-US" sz="1200" dirty="0" smtClean="0"/>
              <a:t> </a:t>
            </a:r>
            <a:r>
              <a:rPr lang="en-US" sz="1200" dirty="0" err="1" smtClean="0"/>
              <a:t>s_pc</a:t>
            </a:r>
            <a:r>
              <a:rPr lang="en-US" sz="1200" dirty="0" smtClean="0"/>
              <a:t>, Local   </a:t>
            </a:r>
            <a:r>
              <a:rPr lang="en-US" sz="1200" dirty="0" err="1" smtClean="0"/>
              <a:t>s_CL</a:t>
            </a:r>
            <a:r>
              <a:rPr lang="en-US" sz="1200" dirty="0" smtClean="0"/>
              <a:t>, Global  </a:t>
            </a:r>
            <a:r>
              <a:rPr lang="en-US" sz="1200" dirty="0" err="1" smtClean="0"/>
              <a:t>s_CG</a:t>
            </a:r>
            <a:r>
              <a:rPr lang="en-US" sz="1200" dirty="0" smtClean="0"/>
              <a:t>, Local   </a:t>
            </a:r>
            <a:r>
              <a:rPr lang="en-US" sz="1200" dirty="0" err="1" smtClean="0"/>
              <a:t>s_ENTRY_CL</a:t>
            </a:r>
            <a:r>
              <a:rPr lang="en-US" sz="1200" dirty="0" smtClean="0"/>
              <a:t>, Global  </a:t>
            </a:r>
            <a:r>
              <a:rPr lang="en-US" sz="1200" dirty="0" err="1" smtClean="0"/>
              <a:t>s_ENTRY_CG</a:t>
            </a:r>
            <a:r>
              <a:rPr lang="en-US" sz="1200" dirty="0" smtClean="0"/>
              <a:t>)</a:t>
            </a:r>
          </a:p>
          <a:p>
            <a:r>
              <a:rPr lang="en-US" sz="1200" dirty="0" err="1" smtClean="0"/>
              <a:t>s_mod</a:t>
            </a:r>
            <a:r>
              <a:rPr lang="en-US" sz="1200" dirty="0" smtClean="0"/>
              <a:t> &lt;  </a:t>
            </a:r>
            <a:r>
              <a:rPr lang="en-US" sz="1200" dirty="0" err="1" smtClean="0"/>
              <a:t>s_pc</a:t>
            </a:r>
            <a:r>
              <a:rPr lang="en-US" sz="1200" dirty="0" smtClean="0"/>
              <a:t>, </a:t>
            </a:r>
            <a:r>
              <a:rPr lang="en-US" sz="1200" dirty="0" err="1" smtClean="0"/>
              <a:t>s_pc</a:t>
            </a:r>
            <a:r>
              <a:rPr lang="en-US" sz="1200" dirty="0" smtClean="0"/>
              <a:t>  &lt;  </a:t>
            </a:r>
            <a:r>
              <a:rPr lang="en-US" sz="1200" dirty="0" err="1" smtClean="0"/>
              <a:t>s_CL</a:t>
            </a:r>
            <a:r>
              <a:rPr lang="en-US" sz="1200" dirty="0" smtClean="0"/>
              <a:t>, </a:t>
            </a:r>
            <a:r>
              <a:rPr lang="en-US" sz="1200" dirty="0" err="1" smtClean="0"/>
              <a:t>s_CL</a:t>
            </a:r>
            <a:r>
              <a:rPr lang="en-US" sz="1200" dirty="0" smtClean="0"/>
              <a:t>  ~+ </a:t>
            </a:r>
            <a:r>
              <a:rPr lang="en-US" sz="1200" dirty="0" err="1" smtClean="0"/>
              <a:t>s_ENTRY_CL</a:t>
            </a:r>
            <a:r>
              <a:rPr lang="en-US" sz="1200" dirty="0" smtClean="0"/>
              <a:t>, </a:t>
            </a:r>
            <a:r>
              <a:rPr lang="en-US" sz="1200" dirty="0" err="1" smtClean="0"/>
              <a:t>s_CL</a:t>
            </a:r>
            <a:r>
              <a:rPr lang="en-US" sz="1200" dirty="0" smtClean="0"/>
              <a:t>  &lt;  </a:t>
            </a:r>
            <a:r>
              <a:rPr lang="en-US" sz="1200" dirty="0" err="1" smtClean="0"/>
              <a:t>s_CG</a:t>
            </a:r>
            <a:r>
              <a:rPr lang="en-US" sz="1200" dirty="0" smtClean="0"/>
              <a:t>, </a:t>
            </a:r>
            <a:r>
              <a:rPr lang="en-US" sz="1200" dirty="0" err="1" smtClean="0"/>
              <a:t>s_CG</a:t>
            </a:r>
            <a:r>
              <a:rPr lang="en-US" sz="1200" dirty="0" smtClean="0"/>
              <a:t>  ~+ </a:t>
            </a:r>
            <a:r>
              <a:rPr lang="en-US" sz="1200" dirty="0" err="1" smtClean="0"/>
              <a:t>s_ENTRY_CG</a:t>
            </a:r>
            <a:r>
              <a:rPr lang="en-US" sz="1200" dirty="0" smtClean="0"/>
              <a:t>  /* BDD ordering */</a:t>
            </a:r>
          </a:p>
          <a:p>
            <a:r>
              <a:rPr lang="en-US" sz="1200" dirty="0" smtClean="0"/>
              <a:t>(  ( exists Module  </a:t>
            </a:r>
            <a:r>
              <a:rPr lang="en-US" sz="1200" dirty="0" err="1" smtClean="0"/>
              <a:t>t_mod</a:t>
            </a:r>
            <a:r>
              <a:rPr lang="en-US" sz="1200" dirty="0" smtClean="0"/>
              <a:t>, </a:t>
            </a:r>
            <a:r>
              <a:rPr lang="en-US" sz="1200" dirty="0" err="1" smtClean="0"/>
              <a:t>PrCount</a:t>
            </a:r>
            <a:r>
              <a:rPr lang="en-US" sz="1200" dirty="0" smtClean="0"/>
              <a:t> </a:t>
            </a:r>
            <a:r>
              <a:rPr lang="en-US" sz="1200" dirty="0" err="1" smtClean="0"/>
              <a:t>t_pc</a:t>
            </a:r>
            <a:r>
              <a:rPr lang="en-US" sz="1200" dirty="0" smtClean="0"/>
              <a:t>, Local </a:t>
            </a:r>
            <a:r>
              <a:rPr lang="en-US" sz="1200" dirty="0" err="1" smtClean="0"/>
              <a:t>t_CL</a:t>
            </a:r>
            <a:r>
              <a:rPr lang="en-US" sz="1200" dirty="0" smtClean="0"/>
              <a:t>, Global </a:t>
            </a:r>
            <a:r>
              <a:rPr lang="en-US" sz="1200" dirty="0" err="1" smtClean="0"/>
              <a:t>t_CG</a:t>
            </a:r>
            <a:r>
              <a:rPr lang="en-US" sz="1200" dirty="0" smtClean="0"/>
              <a:t>, Local </a:t>
            </a:r>
            <a:r>
              <a:rPr lang="en-US" sz="1200" dirty="0" err="1" smtClean="0"/>
              <a:t>t_ENTRY_CL</a:t>
            </a:r>
            <a:r>
              <a:rPr lang="en-US" sz="1200" dirty="0" smtClean="0"/>
              <a:t>, Global  </a:t>
            </a:r>
            <a:r>
              <a:rPr lang="en-US" sz="1200" dirty="0" err="1" smtClean="0"/>
              <a:t>t_ENTRY_CG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        (    target(</a:t>
            </a:r>
            <a:r>
              <a:rPr lang="en-US" sz="1200" dirty="0" err="1" smtClean="0"/>
              <a:t>t_mod,t_pc</a:t>
            </a:r>
            <a:r>
              <a:rPr lang="en-US" sz="1200" dirty="0" smtClean="0"/>
              <a:t>) &amp;  Reachable(</a:t>
            </a:r>
            <a:r>
              <a:rPr lang="en-US" sz="1200" dirty="0" err="1" smtClean="0"/>
              <a:t>t_mod,t_pc,t_CL,t_CG,t_ENTRY_CL,t_ENTRY_CG</a:t>
            </a:r>
            <a:r>
              <a:rPr lang="en-US" sz="1200" dirty="0" smtClean="0"/>
              <a:t>)    )   )</a:t>
            </a:r>
          </a:p>
          <a:p>
            <a:endParaRPr lang="en-US" sz="1200" dirty="0" smtClean="0"/>
          </a:p>
          <a:p>
            <a:r>
              <a:rPr lang="en-US" sz="1200" dirty="0" smtClean="0"/>
              <a:t>  |(enforce(</a:t>
            </a:r>
            <a:r>
              <a:rPr lang="en-US" sz="1200" dirty="0" err="1" smtClean="0"/>
              <a:t>s_mod</a:t>
            </a:r>
            <a:r>
              <a:rPr lang="en-US" sz="1200" dirty="0" smtClean="0"/>
              <a:t>, </a:t>
            </a:r>
            <a:r>
              <a:rPr lang="en-US" sz="1200" dirty="0" err="1" smtClean="0"/>
              <a:t>s_CL</a:t>
            </a:r>
            <a:r>
              <a:rPr lang="en-US" sz="1200" dirty="0" smtClean="0"/>
              <a:t>, </a:t>
            </a:r>
            <a:r>
              <a:rPr lang="en-US" sz="1200" dirty="0" err="1" smtClean="0"/>
              <a:t>s_CG</a:t>
            </a:r>
            <a:r>
              <a:rPr lang="en-US" sz="1200" dirty="0" smtClean="0"/>
              <a:t>)  &amp;    (</a:t>
            </a:r>
          </a:p>
          <a:p>
            <a:r>
              <a:rPr lang="en-US" sz="1200" dirty="0" smtClean="0"/>
              <a:t>    (</a:t>
            </a:r>
            <a:r>
              <a:rPr lang="en-US" sz="1200" dirty="0" err="1" smtClean="0"/>
              <a:t>s_mod</a:t>
            </a:r>
            <a:r>
              <a:rPr lang="en-US" sz="1200" dirty="0" smtClean="0"/>
              <a:t>=0 &amp; </a:t>
            </a:r>
            <a:r>
              <a:rPr lang="en-US" sz="1200" dirty="0" err="1" smtClean="0"/>
              <a:t>s_pc</a:t>
            </a:r>
            <a:r>
              <a:rPr lang="en-US" sz="1200" dirty="0" smtClean="0"/>
              <a:t>=0 )</a:t>
            </a:r>
          </a:p>
          <a:p>
            <a:r>
              <a:rPr lang="en-US" sz="1200" dirty="0" smtClean="0"/>
              <a:t>    | (        </a:t>
            </a:r>
            <a:r>
              <a:rPr lang="en-US" sz="1200" dirty="0" err="1" smtClean="0"/>
              <a:t>s_pc</a:t>
            </a:r>
            <a:r>
              <a:rPr lang="en-US" sz="1200" dirty="0" smtClean="0"/>
              <a:t>=0 &amp; </a:t>
            </a:r>
            <a:r>
              <a:rPr lang="en-US" sz="1200" dirty="0" err="1" smtClean="0"/>
              <a:t>CopyLocals</a:t>
            </a:r>
            <a:r>
              <a:rPr lang="en-US" sz="1200" dirty="0" smtClean="0"/>
              <a:t>(</a:t>
            </a:r>
            <a:r>
              <a:rPr lang="en-US" sz="1200" dirty="0" err="1" smtClean="0"/>
              <a:t>s_mod,s_ENTRY_CL,s_CL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           &amp; (exists Module </a:t>
            </a:r>
            <a:r>
              <a:rPr lang="en-US" sz="1200" dirty="0" err="1" smtClean="0"/>
              <a:t>t_mod</a:t>
            </a:r>
            <a:r>
              <a:rPr lang="en-US" sz="1200" dirty="0" smtClean="0"/>
              <a:t>, </a:t>
            </a:r>
            <a:r>
              <a:rPr lang="en-US" sz="1200" dirty="0" err="1" smtClean="0"/>
              <a:t>PrCount</a:t>
            </a:r>
            <a:r>
              <a:rPr lang="en-US" sz="1200" dirty="0" smtClean="0"/>
              <a:t> </a:t>
            </a:r>
            <a:r>
              <a:rPr lang="en-US" sz="1200" dirty="0" err="1" smtClean="0"/>
              <a:t>t_pc</a:t>
            </a:r>
            <a:r>
              <a:rPr lang="en-US" sz="1200" dirty="0" smtClean="0"/>
              <a:t>, Local </a:t>
            </a:r>
            <a:r>
              <a:rPr lang="en-US" sz="1200" dirty="0" err="1" smtClean="0"/>
              <a:t>t_CL</a:t>
            </a:r>
            <a:r>
              <a:rPr lang="en-US" sz="1200" dirty="0" smtClean="0"/>
              <a:t>, Global </a:t>
            </a:r>
            <a:r>
              <a:rPr lang="en-US" sz="1200" dirty="0" err="1" smtClean="0"/>
              <a:t>t_CG</a:t>
            </a:r>
            <a:r>
              <a:rPr lang="en-US" sz="1200" dirty="0" smtClean="0"/>
              <a:t>, Local </a:t>
            </a:r>
            <a:r>
              <a:rPr lang="en-US" sz="1200" dirty="0" err="1" smtClean="0"/>
              <a:t>t_ENTRY_CL</a:t>
            </a:r>
            <a:r>
              <a:rPr lang="en-US" sz="1200" dirty="0" smtClean="0"/>
              <a:t>, Global </a:t>
            </a:r>
            <a:r>
              <a:rPr lang="en-US" sz="1200" dirty="0" err="1" smtClean="0"/>
              <a:t>t_ENTRY_CG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               (   (Reachable(</a:t>
            </a:r>
            <a:r>
              <a:rPr lang="en-US" sz="1200" dirty="0" err="1" smtClean="0"/>
              <a:t>t_mod,t_pc,t_CL,t_CG,t_ENTRY_CL,t_ENTRY_CG</a:t>
            </a:r>
            <a:r>
              <a:rPr lang="en-US" sz="1200" dirty="0" smtClean="0"/>
              <a:t>) &amp; </a:t>
            </a:r>
            <a:r>
              <a:rPr lang="en-US" sz="1200" dirty="0" err="1" smtClean="0"/>
              <a:t>CopyGlobals</a:t>
            </a:r>
            <a:r>
              <a:rPr lang="en-US" sz="1200" dirty="0" smtClean="0"/>
              <a:t>(</a:t>
            </a:r>
            <a:r>
              <a:rPr lang="en-US" sz="1200" dirty="0" err="1" smtClean="0"/>
              <a:t>s_mod,t_CG,s_CG</a:t>
            </a:r>
            <a:r>
              <a:rPr lang="en-US" sz="1200" dirty="0" smtClean="0"/>
              <a:t>) )</a:t>
            </a:r>
          </a:p>
          <a:p>
            <a:r>
              <a:rPr lang="en-US" sz="1200" dirty="0" smtClean="0"/>
              <a:t>                      &amp; </a:t>
            </a:r>
            <a:r>
              <a:rPr lang="en-US" sz="1200" dirty="0" err="1" smtClean="0"/>
              <a:t>CopyGlobals</a:t>
            </a:r>
            <a:r>
              <a:rPr lang="en-US" sz="1200" dirty="0" smtClean="0"/>
              <a:t>(</a:t>
            </a:r>
            <a:r>
              <a:rPr lang="en-US" sz="1200" dirty="0" err="1" smtClean="0"/>
              <a:t>s_mod</a:t>
            </a:r>
            <a:r>
              <a:rPr lang="en-US" sz="1200" dirty="0" smtClean="0"/>
              <a:t>, </a:t>
            </a:r>
            <a:r>
              <a:rPr lang="en-US" sz="1200" dirty="0" err="1" smtClean="0"/>
              <a:t>t_CG</a:t>
            </a:r>
            <a:r>
              <a:rPr lang="en-US" sz="1200" dirty="0" smtClean="0"/>
              <a:t>, </a:t>
            </a:r>
            <a:r>
              <a:rPr lang="en-US" sz="1200" dirty="0" err="1" smtClean="0"/>
              <a:t>s_ENTRY_CG</a:t>
            </a:r>
            <a:r>
              <a:rPr lang="en-US" sz="1200" dirty="0" smtClean="0"/>
              <a:t>)  &amp; </a:t>
            </a:r>
            <a:r>
              <a:rPr lang="en-US" sz="1200" dirty="0" err="1" smtClean="0"/>
              <a:t>programCall</a:t>
            </a:r>
            <a:r>
              <a:rPr lang="en-US" sz="1200" dirty="0" smtClean="0"/>
              <a:t>(</a:t>
            </a:r>
            <a:r>
              <a:rPr lang="en-US" sz="1200" dirty="0" err="1" smtClean="0"/>
              <a:t>t_mod,s_mod,t_pc,t_CL,s_CL,t_CG</a:t>
            </a:r>
            <a:r>
              <a:rPr lang="en-US" sz="1200" dirty="0" smtClean="0"/>
              <a:t>))))</a:t>
            </a:r>
          </a:p>
          <a:p>
            <a:endParaRPr lang="en-US" sz="1200" dirty="0" smtClean="0"/>
          </a:p>
          <a:p>
            <a:r>
              <a:rPr lang="en-US" sz="1200" dirty="0" smtClean="0"/>
              <a:t>    | (exists </a:t>
            </a:r>
            <a:r>
              <a:rPr lang="en-US" sz="1200" dirty="0" err="1" smtClean="0"/>
              <a:t>PrCount</a:t>
            </a:r>
            <a:r>
              <a:rPr lang="en-US" sz="1200" dirty="0" smtClean="0"/>
              <a:t> </a:t>
            </a:r>
            <a:r>
              <a:rPr lang="en-US" sz="1200" dirty="0" err="1" smtClean="0"/>
              <a:t>t_pc</a:t>
            </a:r>
            <a:r>
              <a:rPr lang="en-US" sz="1200" dirty="0" smtClean="0"/>
              <a:t>, Local </a:t>
            </a:r>
            <a:r>
              <a:rPr lang="en-US" sz="1200" dirty="0" err="1" smtClean="0"/>
              <a:t>t_CL</a:t>
            </a:r>
            <a:r>
              <a:rPr lang="en-US" sz="1200" dirty="0" smtClean="0"/>
              <a:t>, Global </a:t>
            </a:r>
            <a:r>
              <a:rPr lang="en-US" sz="1200" dirty="0" err="1" smtClean="0"/>
              <a:t>t_CG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       ( (Reachable(</a:t>
            </a:r>
            <a:r>
              <a:rPr lang="en-US" sz="1200" dirty="0" err="1" smtClean="0"/>
              <a:t>s_mod,t_pc,t_CL,t_CG,s_ENTRY_CL,s_ENTRY_CG</a:t>
            </a:r>
            <a:r>
              <a:rPr lang="en-US" sz="1200" dirty="0" smtClean="0"/>
              <a:t>) &amp; !Calling(</a:t>
            </a:r>
            <a:r>
              <a:rPr lang="en-US" sz="1200" dirty="0" err="1" smtClean="0"/>
              <a:t>s_mod,t_pc</a:t>
            </a:r>
            <a:r>
              <a:rPr lang="en-US" sz="1200" dirty="0" smtClean="0"/>
              <a:t>))</a:t>
            </a:r>
          </a:p>
          <a:p>
            <a:r>
              <a:rPr lang="en-US" sz="1200" dirty="0" smtClean="0"/>
              <a:t>          &amp;( </a:t>
            </a:r>
            <a:r>
              <a:rPr lang="en-US" sz="1200" dirty="0" err="1" smtClean="0"/>
              <a:t>programInt</a:t>
            </a:r>
            <a:r>
              <a:rPr lang="en-US" sz="1200" dirty="0" smtClean="0"/>
              <a:t>(</a:t>
            </a:r>
            <a:r>
              <a:rPr lang="en-US" sz="1200" dirty="0" err="1" smtClean="0"/>
              <a:t>s_mod,t_pc,s_pc,t_CL,s_CL,t_CG,s_CG</a:t>
            </a:r>
            <a:r>
              <a:rPr lang="en-US" sz="1200" dirty="0" smtClean="0"/>
              <a:t>))))</a:t>
            </a:r>
          </a:p>
          <a:p>
            <a:endParaRPr lang="en-US" sz="1200" dirty="0" smtClean="0"/>
          </a:p>
          <a:p>
            <a:r>
              <a:rPr lang="en-US" sz="1200" dirty="0" smtClean="0"/>
              <a:t>    | (exists </a:t>
            </a:r>
            <a:r>
              <a:rPr lang="en-US" sz="1200" dirty="0" err="1" smtClean="0"/>
              <a:t>PrCount</a:t>
            </a:r>
            <a:r>
              <a:rPr lang="en-US" sz="1200" dirty="0" smtClean="0"/>
              <a:t> </a:t>
            </a:r>
            <a:r>
              <a:rPr lang="en-US" sz="1200" dirty="0" err="1" smtClean="0"/>
              <a:t>t_pc</a:t>
            </a:r>
            <a:r>
              <a:rPr lang="en-US" sz="1200" dirty="0" smtClean="0"/>
              <a:t>, Global </a:t>
            </a:r>
            <a:r>
              <a:rPr lang="en-US" sz="1200" dirty="0" err="1" smtClean="0"/>
              <a:t>t_CG</a:t>
            </a:r>
            <a:r>
              <a:rPr lang="en-US" sz="1200" dirty="0" smtClean="0"/>
              <a:t>, Module </a:t>
            </a:r>
            <a:r>
              <a:rPr lang="en-US" sz="1200" dirty="0" err="1" smtClean="0"/>
              <a:t>u_mod</a:t>
            </a:r>
            <a:r>
              <a:rPr lang="en-US" sz="1200" dirty="0" smtClean="0"/>
              <a:t>, </a:t>
            </a:r>
            <a:r>
              <a:rPr lang="en-US" sz="1200" dirty="0" err="1" smtClean="0"/>
              <a:t>PrCount</a:t>
            </a:r>
            <a:r>
              <a:rPr lang="en-US" sz="1200" dirty="0" smtClean="0"/>
              <a:t> </a:t>
            </a:r>
            <a:r>
              <a:rPr lang="en-US" sz="1200" dirty="0" err="1" smtClean="0"/>
              <a:t>u_pc</a:t>
            </a:r>
            <a:r>
              <a:rPr lang="en-US" sz="1200" dirty="0" smtClean="0"/>
              <a:t>, Local </a:t>
            </a:r>
            <a:r>
              <a:rPr lang="en-US" sz="1200" dirty="0" err="1" smtClean="0"/>
              <a:t>u_ENTRY_CL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           ( exists  Local </a:t>
            </a:r>
            <a:r>
              <a:rPr lang="en-US" sz="1200" dirty="0" err="1" smtClean="0"/>
              <a:t>t_CL</a:t>
            </a:r>
            <a:r>
              <a:rPr lang="en-US" sz="1200" dirty="0" smtClean="0"/>
              <a:t>. (  (Reachable(</a:t>
            </a:r>
            <a:r>
              <a:rPr lang="en-US" sz="1200" dirty="0" err="1" smtClean="0"/>
              <a:t>s_mod,t_pc,t_CL,t_CG,s_ENTRY_CL,s_ENTRY_CG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            &amp; </a:t>
            </a:r>
            <a:r>
              <a:rPr lang="en-US" sz="1200" dirty="0" err="1" smtClean="0"/>
              <a:t>SkipCall</a:t>
            </a:r>
            <a:r>
              <a:rPr lang="en-US" sz="1200" dirty="0" smtClean="0"/>
              <a:t>(</a:t>
            </a:r>
            <a:r>
              <a:rPr lang="en-US" sz="1200" dirty="0" err="1" smtClean="0"/>
              <a:t>s_mod,t_pc,s_pc</a:t>
            </a:r>
            <a:r>
              <a:rPr lang="en-US" sz="1200" dirty="0" smtClean="0"/>
              <a:t>)) &amp; </a:t>
            </a:r>
            <a:r>
              <a:rPr lang="en-US" sz="1200" dirty="0" err="1" smtClean="0"/>
              <a:t>programCall</a:t>
            </a:r>
            <a:r>
              <a:rPr lang="en-US" sz="1200" dirty="0" smtClean="0"/>
              <a:t>(</a:t>
            </a:r>
            <a:r>
              <a:rPr lang="en-US" sz="1200" dirty="0" err="1" smtClean="0"/>
              <a:t>s_mod,u_mod,t_pc,t_CL,u_ENTRY_CL,t_CG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            &amp; </a:t>
            </a:r>
            <a:r>
              <a:rPr lang="en-US" sz="1200" dirty="0" err="1" smtClean="0"/>
              <a:t>SetReturnTS</a:t>
            </a:r>
            <a:r>
              <a:rPr lang="en-US" sz="1200" dirty="0" smtClean="0"/>
              <a:t>(</a:t>
            </a:r>
            <a:r>
              <a:rPr lang="en-US" sz="1200" dirty="0" err="1" smtClean="0"/>
              <a:t>s_mod,u_mod,t_pc,u_pc,t_CL,s_CL,t_CG,s_CG</a:t>
            </a:r>
            <a:r>
              <a:rPr lang="en-US" sz="1200" dirty="0" smtClean="0"/>
              <a:t>)))</a:t>
            </a:r>
          </a:p>
          <a:p>
            <a:r>
              <a:rPr lang="en-US" sz="1200" dirty="0" smtClean="0"/>
              <a:t>         &amp; ( exists Local </a:t>
            </a:r>
            <a:r>
              <a:rPr lang="en-US" sz="1200" dirty="0" err="1" smtClean="0"/>
              <a:t>u_CL</a:t>
            </a:r>
            <a:r>
              <a:rPr lang="en-US" sz="1200" dirty="0" smtClean="0"/>
              <a:t>, Global </a:t>
            </a:r>
            <a:r>
              <a:rPr lang="en-US" sz="1200" dirty="0" err="1" smtClean="0"/>
              <a:t>u_CG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            ( (Reachable(</a:t>
            </a:r>
            <a:r>
              <a:rPr lang="en-US" sz="1200" dirty="0" err="1" smtClean="0"/>
              <a:t>u_mod,u_pc,u_CL,u_CG,u_ENTRY_CL,t_CG</a:t>
            </a:r>
            <a:r>
              <a:rPr lang="en-US" sz="1200" dirty="0" smtClean="0"/>
              <a:t>) &amp; Exit(</a:t>
            </a:r>
            <a:r>
              <a:rPr lang="en-US" sz="1200" dirty="0" err="1" smtClean="0"/>
              <a:t>u_mod,u_pc</a:t>
            </a:r>
            <a:r>
              <a:rPr lang="en-US" sz="1200" dirty="0" smtClean="0"/>
              <a:t>))</a:t>
            </a:r>
          </a:p>
          <a:p>
            <a:r>
              <a:rPr lang="en-US" sz="1200" dirty="0" smtClean="0"/>
              <a:t>              &amp; </a:t>
            </a:r>
            <a:r>
              <a:rPr lang="en-US" sz="1200" dirty="0" err="1" smtClean="0"/>
              <a:t>SetReturnUS</a:t>
            </a:r>
            <a:r>
              <a:rPr lang="en-US" sz="1200" dirty="0" smtClean="0"/>
              <a:t>(</a:t>
            </a:r>
            <a:r>
              <a:rPr lang="en-US" sz="1200" dirty="0" err="1" smtClean="0"/>
              <a:t>s_mod,u_mod,t_pc,u_pc,u_CL,s_CL,u_CG,s_CG</a:t>
            </a:r>
            <a:r>
              <a:rPr lang="en-US" sz="1200" dirty="0" smtClean="0"/>
              <a:t>))))</a:t>
            </a:r>
          </a:p>
          <a:p>
            <a:r>
              <a:rPr lang="en-US" sz="1200" dirty="0" smtClean="0"/>
              <a:t>)));</a:t>
            </a:r>
          </a:p>
          <a:p>
            <a:endParaRPr lang="en-US" sz="1200" dirty="0" smtClean="0"/>
          </a:p>
          <a:p>
            <a:r>
              <a:rPr lang="en-US" sz="1200" dirty="0" smtClean="0"/>
              <a:t>(  exists Module  </a:t>
            </a:r>
            <a:r>
              <a:rPr lang="en-US" sz="1200" dirty="0" err="1" smtClean="0"/>
              <a:t>s_mod</a:t>
            </a:r>
            <a:r>
              <a:rPr lang="en-US" sz="1200" dirty="0" smtClean="0"/>
              <a:t>, </a:t>
            </a:r>
            <a:r>
              <a:rPr lang="en-US" sz="1200" dirty="0" err="1" smtClean="0"/>
              <a:t>PrCount</a:t>
            </a:r>
            <a:r>
              <a:rPr lang="en-US" sz="1200" dirty="0" smtClean="0"/>
              <a:t> </a:t>
            </a:r>
            <a:r>
              <a:rPr lang="en-US" sz="1200" dirty="0" err="1" smtClean="0"/>
              <a:t>s_pc</a:t>
            </a:r>
            <a:r>
              <a:rPr lang="en-US" sz="1200" dirty="0" smtClean="0"/>
              <a:t>, Local </a:t>
            </a:r>
            <a:r>
              <a:rPr lang="en-US" sz="1200" dirty="0" err="1" smtClean="0"/>
              <a:t>s_CL</a:t>
            </a:r>
            <a:r>
              <a:rPr lang="en-US" sz="1200" dirty="0" smtClean="0"/>
              <a:t>, Global </a:t>
            </a:r>
            <a:r>
              <a:rPr lang="en-US" sz="1200" dirty="0" err="1" smtClean="0"/>
              <a:t>s_CG</a:t>
            </a:r>
            <a:r>
              <a:rPr lang="en-US" sz="1200" dirty="0" smtClean="0"/>
              <a:t>, Local </a:t>
            </a:r>
            <a:r>
              <a:rPr lang="en-US" sz="1200" dirty="0" err="1" smtClean="0"/>
              <a:t>s_ENTRY_CL</a:t>
            </a:r>
            <a:r>
              <a:rPr lang="en-US" sz="1200" dirty="0" smtClean="0"/>
              <a:t>, Global </a:t>
            </a:r>
            <a:r>
              <a:rPr lang="en-US" sz="1200" dirty="0" err="1" smtClean="0"/>
              <a:t>s_ENTRY_CG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        (    target(</a:t>
            </a:r>
            <a:r>
              <a:rPr lang="en-US" sz="1200" dirty="0" err="1" smtClean="0"/>
              <a:t>s_mod,s_pc</a:t>
            </a:r>
            <a:r>
              <a:rPr lang="en-US" sz="1200" dirty="0" smtClean="0"/>
              <a:t>) &amp;    Reachable(</a:t>
            </a:r>
            <a:r>
              <a:rPr lang="en-US" sz="1200" dirty="0" err="1" smtClean="0"/>
              <a:t>s_mod,s_pc,s_CL,s_CG,s_ENTRY_CL,s_ENTRY_CG</a:t>
            </a:r>
            <a:r>
              <a:rPr lang="en-US" sz="1200" dirty="0" smtClean="0"/>
              <a:t>)  );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124200" y="3886200"/>
            <a:ext cx="6019800" cy="29718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High-level declarative algorithm at one level;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       but also algorithmic aspects encoded!</a:t>
            </a:r>
          </a:p>
          <a:p>
            <a:pPr algn="just"/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Highly readable;  easily </a:t>
            </a:r>
            <a:r>
              <a:rPr lang="en-US" sz="2000" dirty="0" err="1" smtClean="0">
                <a:solidFill>
                  <a:schemeClr val="tx1"/>
                </a:solidFill>
              </a:rPr>
              <a:t>debuggable</a:t>
            </a:r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Easy to experiment with variants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Underlying solver GETAFIX will convert the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             program and  run this algorithm efficiently</a:t>
            </a:r>
          </a:p>
        </p:txBody>
      </p:sp>
      <p:sp>
        <p:nvSpPr>
          <p:cNvPr id="7" name="7-Point Star 6"/>
          <p:cNvSpPr/>
          <p:nvPr/>
        </p:nvSpPr>
        <p:spPr>
          <a:xfrm>
            <a:off x="6019800" y="1447800"/>
            <a:ext cx="3048000" cy="2438400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 smtClean="0">
                <a:solidFill>
                  <a:prstClr val="white"/>
                </a:solidFill>
              </a:rPr>
              <a:t>Entire </a:t>
            </a:r>
          </a:p>
          <a:p>
            <a:pPr lvl="0" algn="ctr"/>
            <a:r>
              <a:rPr lang="en-US" sz="2400" dirty="0" smtClean="0">
                <a:solidFill>
                  <a:prstClr val="white"/>
                </a:solidFill>
              </a:rPr>
              <a:t>model-checking algorithm</a:t>
            </a:r>
            <a:r>
              <a:rPr lang="en-US" dirty="0" smtClean="0">
                <a:solidFill>
                  <a:prstClr val="white"/>
                </a:solidFill>
              </a:rPr>
              <a:t>!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4200" y="914400"/>
            <a:ext cx="6019800" cy="2971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Checks whether an error state in a sequential </a:t>
            </a:r>
          </a:p>
          <a:p>
            <a:pPr algn="just"/>
            <a:r>
              <a:rPr lang="en-US" sz="2000" dirty="0" smtClean="0">
                <a:solidFill>
                  <a:schemeClr val="tx1"/>
                </a:solidFill>
              </a:rPr>
              <a:t>   Boolean program is  reachable.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Entire model checking algorithm in 1~2 pages !</a:t>
            </a: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Symbolic algorithm that uses BDDs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Competitive with mature model-checkers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7" grpId="0" build="allAtOnce" animBg="1"/>
      <p:bldP spid="9" grpId="0" build="allAtOnce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Conclusion</a:t>
            </a:r>
            <a:endParaRPr 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Experience:</a:t>
            </a:r>
          </a:p>
          <a:p>
            <a:pPr lvl="1"/>
            <a:r>
              <a:rPr lang="en-US" sz="2000" dirty="0" smtClean="0">
                <a:latin typeface="+mj-lt"/>
              </a:rPr>
              <a:t>Succinctness</a:t>
            </a:r>
          </a:p>
          <a:p>
            <a:pPr lvl="1"/>
            <a:r>
              <a:rPr lang="en-US" sz="2000" dirty="0" smtClean="0">
                <a:latin typeface="+mj-lt"/>
              </a:rPr>
              <a:t>Easy to check correctness</a:t>
            </a:r>
          </a:p>
          <a:p>
            <a:pPr lvl="1"/>
            <a:r>
              <a:rPr lang="en-US" sz="2000" dirty="0" smtClean="0">
                <a:latin typeface="+mj-lt"/>
              </a:rPr>
              <a:t>No hidden heuristics; all ideas explicitly expressed</a:t>
            </a:r>
          </a:p>
          <a:p>
            <a:pPr lvl="1"/>
            <a:r>
              <a:rPr lang="en-US" sz="2000" dirty="0" smtClean="0">
                <a:latin typeface="+mj-lt"/>
              </a:rPr>
              <a:t>Extremely easy to program </a:t>
            </a:r>
          </a:p>
          <a:p>
            <a:pPr>
              <a:buNone/>
            </a:pPr>
            <a:endParaRPr lang="en-US" sz="2400" dirty="0" smtClean="0">
              <a:latin typeface="+mj-lt"/>
            </a:endParaRPr>
          </a:p>
          <a:p>
            <a:pPr>
              <a:buNone/>
            </a:pP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Open problem: </a:t>
            </a:r>
          </a:p>
          <a:p>
            <a:pPr lvl="1">
              <a:buNone/>
            </a:pPr>
            <a:r>
              <a:rPr lang="en-US" sz="2000" dirty="0" smtClean="0">
                <a:latin typeface="+mj-lt"/>
              </a:rPr>
              <a:t>    Can we do efficient context-sensitive analysis using </a:t>
            </a:r>
            <a:r>
              <a:rPr lang="en-US" sz="2000" dirty="0" err="1" smtClean="0">
                <a:latin typeface="+mj-lt"/>
              </a:rPr>
              <a:t>Getafix</a:t>
            </a:r>
            <a:r>
              <a:rPr lang="en-US" sz="2000" dirty="0" smtClean="0">
                <a:latin typeface="+mj-lt"/>
              </a:rPr>
              <a:t>?</a:t>
            </a:r>
          </a:p>
          <a:p>
            <a:pPr lvl="1">
              <a:buNone/>
            </a:pPr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+mj-lt"/>
              </a:rPr>
              <a:t>Related research</a:t>
            </a:r>
            <a:endParaRPr lang="en-US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/>
          </a:bodyPr>
          <a:lstStyle/>
          <a:p>
            <a:r>
              <a:rPr lang="en-US" sz="2800" dirty="0" err="1" smtClean="0">
                <a:latin typeface="+mj-lt"/>
              </a:rPr>
              <a:t>bddbddb</a:t>
            </a:r>
            <a:r>
              <a:rPr lang="en-US" sz="2800" dirty="0" smtClean="0">
                <a:latin typeface="+mj-lt"/>
              </a:rPr>
              <a:t> [Lam et al, PODS’05]</a:t>
            </a:r>
          </a:p>
          <a:p>
            <a:pPr lvl="1"/>
            <a:r>
              <a:rPr lang="en-US" sz="2400" dirty="0" err="1" smtClean="0">
                <a:latin typeface="+mj-lt"/>
              </a:rPr>
              <a:t>Datalog</a:t>
            </a:r>
            <a:r>
              <a:rPr lang="en-US" sz="2400" dirty="0" smtClean="0">
                <a:latin typeface="+mj-lt"/>
              </a:rPr>
              <a:t> to express program analysis properties</a:t>
            </a:r>
          </a:p>
          <a:p>
            <a:pPr lvl="1"/>
            <a:r>
              <a:rPr lang="en-US" sz="2400" dirty="0" smtClean="0">
                <a:latin typeface="+mj-lt"/>
              </a:rPr>
              <a:t>BDD-based implementation of analysis</a:t>
            </a:r>
          </a:p>
          <a:p>
            <a:pPr lvl="1"/>
            <a:r>
              <a:rPr lang="en-US" sz="2400" dirty="0" smtClean="0">
                <a:latin typeface="+mj-lt"/>
              </a:rPr>
              <a:t>No algorithmic control possible; purely declarative</a:t>
            </a:r>
          </a:p>
          <a:p>
            <a:pPr lvl="1"/>
            <a:r>
              <a:rPr lang="en-US" sz="2400" dirty="0" smtClean="0">
                <a:latin typeface="+mj-lt"/>
              </a:rPr>
              <a:t>Uses many complex heuristics… hard to know what’s happening</a:t>
            </a:r>
          </a:p>
          <a:p>
            <a:pPr lvl="1"/>
            <a:r>
              <a:rPr lang="en-US" sz="2400" dirty="0" smtClean="0">
                <a:latin typeface="+mj-lt"/>
              </a:rPr>
              <a:t>We tried encoding Boolean pgs into </a:t>
            </a:r>
            <a:r>
              <a:rPr lang="en-US" sz="2400" dirty="0" err="1" smtClean="0">
                <a:latin typeface="+mj-lt"/>
              </a:rPr>
              <a:t>bddbddb</a:t>
            </a:r>
            <a:r>
              <a:rPr lang="en-US" sz="2400" dirty="0" smtClean="0">
                <a:latin typeface="+mj-lt"/>
              </a:rPr>
              <a:t> (it’s possible)</a:t>
            </a:r>
          </a:p>
          <a:p>
            <a:pPr lvl="1">
              <a:buNone/>
            </a:pPr>
            <a:r>
              <a:rPr lang="en-US" sz="2400" dirty="0" smtClean="0">
                <a:latin typeface="+mj-lt"/>
              </a:rPr>
              <a:t>     Complete failure… even simple programs don’t finish.</a:t>
            </a:r>
          </a:p>
          <a:p>
            <a:endParaRPr lang="en-US" dirty="0" smtClean="0">
              <a:latin typeface="+mj-lt"/>
            </a:endParaRPr>
          </a:p>
          <a:p>
            <a:r>
              <a:rPr lang="en-US" sz="3000" dirty="0" err="1" smtClean="0">
                <a:latin typeface="+mj-lt"/>
              </a:rPr>
              <a:t>Jedd</a:t>
            </a:r>
            <a:r>
              <a:rPr lang="en-US" sz="3000" dirty="0" smtClean="0">
                <a:latin typeface="+mj-lt"/>
              </a:rPr>
              <a:t> [</a:t>
            </a:r>
            <a:r>
              <a:rPr lang="en-US" sz="3000" dirty="0" err="1" smtClean="0">
                <a:latin typeface="+mj-lt"/>
              </a:rPr>
              <a:t>Lhotak</a:t>
            </a:r>
            <a:r>
              <a:rPr lang="en-US" sz="3000" dirty="0" smtClean="0">
                <a:latin typeface="+mj-lt"/>
              </a:rPr>
              <a:t> –</a:t>
            </a:r>
            <a:r>
              <a:rPr lang="en-US" sz="3000" dirty="0" err="1" smtClean="0">
                <a:latin typeface="+mj-lt"/>
              </a:rPr>
              <a:t>Hendren</a:t>
            </a:r>
            <a:r>
              <a:rPr lang="en-US" sz="3000" dirty="0" smtClean="0">
                <a:latin typeface="+mj-lt"/>
              </a:rPr>
              <a:t>, PLDI’04]  </a:t>
            </a:r>
          </a:p>
          <a:p>
            <a:pPr>
              <a:buNone/>
            </a:pPr>
            <a:r>
              <a:rPr lang="en-US" sz="3000" dirty="0" smtClean="0">
                <a:latin typeface="+mj-lt"/>
              </a:rPr>
              <a:t>    </a:t>
            </a:r>
            <a:r>
              <a:rPr lang="en-US" sz="2600" dirty="0" smtClean="0">
                <a:latin typeface="+mj-lt"/>
              </a:rPr>
              <a:t>Extension of Java with </a:t>
            </a:r>
            <a:r>
              <a:rPr lang="en-US" sz="2600" dirty="0" err="1" smtClean="0">
                <a:latin typeface="+mj-lt"/>
              </a:rPr>
              <a:t>bdd</a:t>
            </a:r>
            <a:r>
              <a:rPr lang="en-US" sz="2600" dirty="0" smtClean="0">
                <a:latin typeface="+mj-lt"/>
              </a:rPr>
              <a:t>-based relations</a:t>
            </a:r>
            <a:endParaRPr lang="en-US" sz="3000" dirty="0" smtClean="0">
              <a:latin typeface="+mj-lt"/>
            </a:endParaRPr>
          </a:p>
          <a:p>
            <a:pPr lvl="1"/>
            <a:r>
              <a:rPr lang="en-US" sz="2600" dirty="0" smtClean="0">
                <a:latin typeface="+mj-lt"/>
              </a:rPr>
              <a:t> Very attractive; however, no fixed-points</a:t>
            </a:r>
          </a:p>
          <a:p>
            <a:pPr lvl="1"/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Boolean programs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648200"/>
          </a:xfrm>
        </p:spPr>
        <p:txBody>
          <a:bodyPr>
            <a:noAutofit/>
          </a:bodyPr>
          <a:lstStyle/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3600" dirty="0" smtClean="0">
                <a:latin typeface="+mj-lt"/>
              </a:rPr>
              <a:t>are  recursive imperative programs where</a:t>
            </a:r>
            <a:endParaRPr lang="en-US" dirty="0" smtClean="0">
              <a:latin typeface="+mj-lt"/>
            </a:endParaRP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variables</a:t>
            </a:r>
            <a:r>
              <a:rPr lang="en-US" dirty="0" smtClean="0">
                <a:latin typeface="+mj-lt"/>
              </a:rPr>
              <a:t> ranges over the  </a:t>
            </a:r>
            <a:r>
              <a:rPr lang="en-US" dirty="0" smtClean="0">
                <a:solidFill>
                  <a:srgbClr val="0070C0"/>
                </a:solidFill>
                <a:latin typeface="+mj-lt"/>
              </a:rPr>
              <a:t>Boolean domain</a:t>
            </a:r>
            <a:r>
              <a:rPr lang="en-US" dirty="0" smtClean="0">
                <a:latin typeface="+mj-lt"/>
              </a:rPr>
              <a:t> only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1000" dirty="0" smtClean="0">
              <a:latin typeface="+mj-lt"/>
            </a:endParaRP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dirty="0" smtClean="0">
                <a:latin typeface="+mj-lt"/>
              </a:rPr>
              <a:t>can use non-determinism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1000" dirty="0" smtClean="0">
              <a:latin typeface="+mj-lt"/>
            </a:endParaRP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dirty="0" smtClean="0">
                <a:latin typeface="+mj-lt"/>
              </a:rPr>
              <a:t>recursive function calls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1000" dirty="0" smtClean="0">
              <a:latin typeface="+mj-lt"/>
            </a:endParaRP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dirty="0" err="1" smtClean="0">
                <a:latin typeface="+mj-lt"/>
              </a:rPr>
              <a:t>tuple</a:t>
            </a:r>
            <a:r>
              <a:rPr lang="en-US" dirty="0" smtClean="0">
                <a:latin typeface="+mj-lt"/>
              </a:rPr>
              <a:t> of return values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1000" dirty="0" smtClean="0">
              <a:latin typeface="+mj-lt"/>
            </a:endParaRP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dirty="0" smtClean="0">
                <a:latin typeface="+mj-lt"/>
              </a:rPr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Boolean programs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486400"/>
          </a:xfrm>
        </p:spPr>
        <p:txBody>
          <a:bodyPr>
            <a:normAutofit/>
          </a:bodyPr>
          <a:lstStyle/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err="1" smtClean="0"/>
              <a:t>Eg</a:t>
            </a:r>
            <a:r>
              <a:rPr lang="en-US" sz="2400" dirty="0" smtClean="0"/>
              <a:t>.</a:t>
            </a:r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800" dirty="0" smtClean="0"/>
              <a:t>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2286000"/>
            <a:ext cx="289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main () 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bool</a:t>
            </a:r>
            <a:r>
              <a:rPr lang="en-US" sz="2000" dirty="0" smtClean="0"/>
              <a:t> a, b;</a:t>
            </a:r>
          </a:p>
          <a:p>
            <a:r>
              <a:rPr lang="en-US" sz="2000" dirty="0" smtClean="0"/>
              <a:t>    a := T;</a:t>
            </a:r>
          </a:p>
          <a:p>
            <a:r>
              <a:rPr lang="en-US" sz="2000" dirty="0" smtClean="0"/>
              <a:t>    b := *;</a:t>
            </a:r>
          </a:p>
          <a:p>
            <a:r>
              <a:rPr lang="en-US" sz="2000" dirty="0" smtClean="0"/>
              <a:t>    while (b) {</a:t>
            </a:r>
          </a:p>
          <a:p>
            <a:r>
              <a:rPr lang="en-US" sz="2000" dirty="0" smtClean="0"/>
              <a:t>	a:= f(b);</a:t>
            </a:r>
          </a:p>
          <a:p>
            <a:r>
              <a:rPr lang="en-US" sz="2000" dirty="0" smtClean="0"/>
              <a:t>              b:= a;</a:t>
            </a:r>
          </a:p>
          <a:p>
            <a:r>
              <a:rPr lang="en-US" sz="2000" dirty="0" smtClean="0"/>
              <a:t>    }</a:t>
            </a:r>
          </a:p>
          <a:p>
            <a:r>
              <a:rPr lang="en-US" sz="2000" dirty="0" smtClean="0"/>
              <a:t>    if (a) {</a:t>
            </a:r>
          </a:p>
          <a:p>
            <a:r>
              <a:rPr lang="en-US" sz="2000" dirty="0" smtClean="0"/>
              <a:t>       ERR: skip</a:t>
            </a:r>
          </a:p>
          <a:p>
            <a:r>
              <a:rPr lang="en-US" sz="2000" dirty="0" smtClean="0"/>
              <a:t>    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62400" y="2819400"/>
            <a:ext cx="2895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bool</a:t>
            </a:r>
            <a:r>
              <a:rPr lang="en-US" sz="2000" dirty="0" smtClean="0"/>
              <a:t>   f( </a:t>
            </a:r>
            <a:r>
              <a:rPr lang="en-US" sz="2000" dirty="0" err="1" smtClean="0"/>
              <a:t>bool</a:t>
            </a:r>
            <a:r>
              <a:rPr lang="en-US" sz="2000" dirty="0" smtClean="0"/>
              <a:t> x ) {</a:t>
            </a:r>
          </a:p>
          <a:p>
            <a:r>
              <a:rPr lang="en-US" sz="2000" dirty="0" smtClean="0"/>
              <a:t>       </a:t>
            </a:r>
            <a:r>
              <a:rPr lang="en-US" sz="2000" dirty="0" err="1" smtClean="0"/>
              <a:t>bool</a:t>
            </a:r>
            <a:r>
              <a:rPr lang="en-US" sz="2000" dirty="0" smtClean="0"/>
              <a:t> y;</a:t>
            </a:r>
          </a:p>
          <a:p>
            <a:r>
              <a:rPr lang="en-US" sz="2000" dirty="0" smtClean="0"/>
              <a:t>       y := *</a:t>
            </a:r>
            <a:r>
              <a:rPr lang="en-US" dirty="0" smtClean="0"/>
              <a:t>;</a:t>
            </a:r>
          </a:p>
          <a:p>
            <a:r>
              <a:rPr lang="en-US" sz="2000" dirty="0" smtClean="0"/>
              <a:t>       while (y) {</a:t>
            </a:r>
          </a:p>
          <a:p>
            <a:r>
              <a:rPr lang="en-US" sz="2000" dirty="0" smtClean="0"/>
              <a:t>             y:= f(x)</a:t>
            </a:r>
          </a:p>
          <a:p>
            <a:r>
              <a:rPr lang="en-US" sz="2000" dirty="0" smtClean="0"/>
              <a:t>       }</a:t>
            </a:r>
          </a:p>
          <a:p>
            <a:r>
              <a:rPr lang="en-US" sz="2000" dirty="0" smtClean="0"/>
              <a:t>       return y;</a:t>
            </a:r>
          </a:p>
          <a:p>
            <a:r>
              <a:rPr lang="en-US" sz="2000" dirty="0" smtClean="0"/>
              <a:t>}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6096000" y="2362200"/>
            <a:ext cx="2743200" cy="1143000"/>
          </a:xfrm>
          <a:prstGeom prst="wedgeEllipseCallout">
            <a:avLst>
              <a:gd name="adj1" fmla="val -83782"/>
              <a:gd name="adj2" fmla="val 52292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Nondeterminism</a:t>
            </a:r>
            <a:endParaRPr lang="en-US" dirty="0" smtClean="0">
              <a:solidFill>
                <a:srgbClr val="C00000"/>
              </a:solidFill>
            </a:endParaRPr>
          </a:p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y := *;</a:t>
            </a:r>
          </a:p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Why check Boolean programs?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486400"/>
          </a:xfrm>
        </p:spPr>
        <p:txBody>
          <a:bodyPr>
            <a:normAutofit/>
          </a:bodyPr>
          <a:lstStyle/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>
                <a:latin typeface="+mj-lt"/>
              </a:rPr>
              <a:t>Programs can be </a:t>
            </a:r>
            <a:r>
              <a:rPr lang="en-US" sz="2400" i="1" dirty="0" smtClean="0">
                <a:solidFill>
                  <a:srgbClr val="C00000"/>
                </a:solidFill>
                <a:latin typeface="+mj-lt"/>
              </a:rPr>
              <a:t>restricted</a:t>
            </a:r>
            <a:r>
              <a:rPr lang="en-US" sz="2400" dirty="0" smtClean="0">
                <a:latin typeface="+mj-lt"/>
              </a:rPr>
              <a:t>  to finite domains giving Boolean programs</a:t>
            </a:r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1400" dirty="0" smtClean="0">
              <a:latin typeface="+mj-lt"/>
            </a:endParaRPr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500" dirty="0" smtClean="0">
              <a:latin typeface="+mj-lt"/>
            </a:endParaRPr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>
                <a:latin typeface="+mj-lt"/>
              </a:rPr>
              <a:t>Programs can be abstracted to Boolean </a:t>
            </a:r>
            <a:r>
              <a:rPr lang="en-US" sz="2400" dirty="0" err="1" smtClean="0">
                <a:latin typeface="+mj-lt"/>
              </a:rPr>
              <a:t>pgms</a:t>
            </a:r>
            <a:r>
              <a:rPr lang="en-US" sz="2400" dirty="0" smtClean="0">
                <a:latin typeface="+mj-lt"/>
              </a:rPr>
              <a:t>: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>
                <a:latin typeface="cmtcsc10" pitchFamily="34" charset="0"/>
              </a:rPr>
              <a:t>SLAM/SDV</a:t>
            </a:r>
            <a:r>
              <a:rPr lang="en-US" sz="2400" dirty="0" smtClean="0"/>
              <a:t>   </a:t>
            </a:r>
            <a:r>
              <a:rPr lang="en-US" sz="2400" dirty="0" smtClean="0">
                <a:latin typeface="+mj-lt"/>
              </a:rPr>
              <a:t>from Microsoft for verifying device drivers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i="1" dirty="0" smtClean="0">
                <a:solidFill>
                  <a:srgbClr val="C00000"/>
                </a:solidFill>
                <a:latin typeface="+mj-lt"/>
              </a:rPr>
              <a:t>Predicate abstraction  </a:t>
            </a:r>
            <a:r>
              <a:rPr lang="en-US" sz="2400" dirty="0" smtClean="0">
                <a:latin typeface="+mj-lt"/>
              </a:rPr>
              <a:t>to derive Boolean </a:t>
            </a:r>
            <a:r>
              <a:rPr lang="en-US" sz="2400" dirty="0" err="1" smtClean="0">
                <a:latin typeface="+mj-lt"/>
              </a:rPr>
              <a:t>pgms</a:t>
            </a:r>
            <a:endParaRPr lang="en-US" sz="2400" dirty="0" smtClean="0">
              <a:latin typeface="+mj-lt"/>
            </a:endParaRPr>
          </a:p>
          <a:p>
            <a:pPr marL="1297912" lvl="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000" dirty="0" err="1" smtClean="0">
                <a:latin typeface="+mj-lt"/>
              </a:rPr>
              <a:t>Bool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pgm</a:t>
            </a:r>
            <a:r>
              <a:rPr lang="en-US" sz="2000" dirty="0" smtClean="0">
                <a:latin typeface="+mj-lt"/>
              </a:rPr>
              <a:t> tracks predicates over the data domain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>
                <a:latin typeface="cmtcsc10" pitchFamily="34" charset="0"/>
              </a:rPr>
              <a:t>BEBOP / MOPED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+mj-lt"/>
              </a:rPr>
              <a:t>– Model-checkers for Boolean programs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5410200"/>
            <a:ext cx="148431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/>
              <a:t>Device driver </a:t>
            </a:r>
          </a:p>
          <a:p>
            <a:pPr algn="ctr"/>
            <a:r>
              <a:rPr lang="en-US" b="1" i="1" dirty="0" smtClean="0"/>
              <a:t>Program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4800600"/>
            <a:ext cx="102303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/>
              <a:t>Boolean</a:t>
            </a:r>
          </a:p>
          <a:p>
            <a:pPr algn="ctr"/>
            <a:r>
              <a:rPr lang="en-US" b="1" i="1" dirty="0" smtClean="0"/>
              <a:t>Program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4200" y="5410200"/>
            <a:ext cx="1371600" cy="646331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Abstraction</a:t>
            </a:r>
          </a:p>
          <a:p>
            <a:pPr algn="ctr"/>
            <a:r>
              <a:rPr lang="en-US" b="1" dirty="0" smtClean="0"/>
              <a:t>Engine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5410200"/>
            <a:ext cx="1371600" cy="646331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Model</a:t>
            </a:r>
          </a:p>
          <a:p>
            <a:pPr algn="ctr"/>
            <a:r>
              <a:rPr lang="en-US" b="1" dirty="0" smtClean="0"/>
              <a:t>Checker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2398717" y="5733366"/>
            <a:ext cx="725483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8" idx="1"/>
          </p:cNvCxnSpPr>
          <p:nvPr/>
        </p:nvCxnSpPr>
        <p:spPr>
          <a:xfrm flipV="1">
            <a:off x="4495800" y="5123766"/>
            <a:ext cx="609600" cy="5912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172200" y="5105400"/>
            <a:ext cx="6858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6" idx="3"/>
          </p:cNvCxnSpPr>
          <p:nvPr/>
        </p:nvCxnSpPr>
        <p:spPr>
          <a:xfrm rot="10800000" flipV="1">
            <a:off x="6117858" y="5867400"/>
            <a:ext cx="740143" cy="3993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05400" y="5943600"/>
            <a:ext cx="1012457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/>
              <a:t>Counter-</a:t>
            </a:r>
          </a:p>
          <a:p>
            <a:pPr algn="ctr"/>
            <a:r>
              <a:rPr lang="en-US" b="1" i="1" dirty="0" smtClean="0"/>
              <a:t>example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4495800" y="5943600"/>
            <a:ext cx="533400" cy="382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"/>
          <p:cNvSpPr txBox="1"/>
          <p:nvPr/>
        </p:nvSpPr>
        <p:spPr>
          <a:xfrm>
            <a:off x="2286000" y="2305883"/>
            <a:ext cx="5715000" cy="369331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  <a:latin typeface="Calibri" pitchFamily="34" charset="0"/>
              </a:rPr>
              <a:t>Getafix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066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>
                <a:latin typeface="Calibri" pitchFamily="34" charset="0"/>
              </a:rPr>
              <a:t>A framework for writing model-checking algorithms </a:t>
            </a:r>
          </a:p>
          <a:p>
            <a:pPr algn="ctr">
              <a:buNone/>
            </a:pPr>
            <a:r>
              <a:rPr lang="en-US" sz="2400" dirty="0" smtClean="0">
                <a:latin typeface="Calibri" pitchFamily="34" charset="0"/>
              </a:rPr>
              <a:t>using fixed-point formulas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333750"/>
            <a:ext cx="1024639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b="1" i="1" dirty="0" smtClean="0"/>
              <a:t>Boolean </a:t>
            </a:r>
            <a:br>
              <a:rPr lang="en-US" b="1" i="1" dirty="0" smtClean="0"/>
            </a:br>
            <a:r>
              <a:rPr lang="en-US" b="1" i="1" dirty="0" smtClean="0"/>
              <a:t>Program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4419600"/>
            <a:ext cx="1988558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b="1" i="1" dirty="0" smtClean="0"/>
              <a:t>Model-checking </a:t>
            </a:r>
          </a:p>
          <a:p>
            <a:pPr algn="ctr"/>
            <a:r>
              <a:rPr lang="en-US" sz="2000" b="1" i="1" dirty="0" smtClean="0"/>
              <a:t>Algorithm</a:t>
            </a:r>
            <a:endParaRPr lang="en-US" sz="1600" b="1" i="1" dirty="0" smtClean="0"/>
          </a:p>
          <a:p>
            <a:pPr algn="ctr"/>
            <a:r>
              <a:rPr lang="en-US" sz="1600" b="1" i="1" dirty="0" smtClean="0"/>
              <a:t>written succinctly as</a:t>
            </a:r>
          </a:p>
          <a:p>
            <a:pPr algn="ctr"/>
            <a:r>
              <a:rPr lang="en-US" sz="1600" b="1" i="1" dirty="0" smtClean="0"/>
              <a:t>a fixed-point formula</a:t>
            </a:r>
          </a:p>
        </p:txBody>
      </p:sp>
      <p:cxnSp>
        <p:nvCxnSpPr>
          <p:cNvPr id="7" name="Straight Arrow Connector 6"/>
          <p:cNvCxnSpPr>
            <a:stCxn id="4" idx="3"/>
            <a:endCxn id="23" idx="1"/>
          </p:cNvCxnSpPr>
          <p:nvPr/>
        </p:nvCxnSpPr>
        <p:spPr>
          <a:xfrm flipV="1">
            <a:off x="1939039" y="3653135"/>
            <a:ext cx="575561" cy="378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8" idx="3"/>
            <a:endCxn id="25" idx="2"/>
          </p:cNvCxnSpPr>
          <p:nvPr/>
        </p:nvCxnSpPr>
        <p:spPr>
          <a:xfrm flipV="1">
            <a:off x="7791450" y="3771960"/>
            <a:ext cx="690512" cy="37224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8" idx="3"/>
            <a:endCxn id="26" idx="0"/>
          </p:cNvCxnSpPr>
          <p:nvPr/>
        </p:nvCxnSpPr>
        <p:spPr>
          <a:xfrm>
            <a:off x="7791450" y="4144209"/>
            <a:ext cx="708497" cy="2944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200923" y="3371850"/>
            <a:ext cx="562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YES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236894" y="443865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846667" y="6059269"/>
            <a:ext cx="2116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Limitation:</a:t>
            </a:r>
          </a:p>
          <a:p>
            <a:r>
              <a:rPr lang="en-US" dirty="0" smtClean="0"/>
              <a:t>No counterexamples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438400" y="2362200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GETAFIX</a:t>
            </a:r>
          </a:p>
          <a:p>
            <a:endParaRPr lang="en-US" dirty="0"/>
          </a:p>
        </p:txBody>
      </p:sp>
      <p:sp>
        <p:nvSpPr>
          <p:cNvPr id="23" name="TextBox 4"/>
          <p:cNvSpPr txBox="1"/>
          <p:nvPr/>
        </p:nvSpPr>
        <p:spPr>
          <a:xfrm>
            <a:off x="2514600" y="3191470"/>
            <a:ext cx="1295400" cy="923330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  Translator</a:t>
            </a:r>
          </a:p>
          <a:p>
            <a:endParaRPr lang="en-US" b="1" dirty="0" smtClean="0"/>
          </a:p>
        </p:txBody>
      </p:sp>
      <p:sp>
        <p:nvSpPr>
          <p:cNvPr id="27" name="TextBox 4"/>
          <p:cNvSpPr txBox="1"/>
          <p:nvPr/>
        </p:nvSpPr>
        <p:spPr>
          <a:xfrm>
            <a:off x="4419600" y="2571750"/>
            <a:ext cx="1676400" cy="3139321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Mucke</a:t>
            </a:r>
            <a:r>
              <a:rPr lang="en-US" b="1" dirty="0" smtClean="0">
                <a:solidFill>
                  <a:srgbClr val="C00000"/>
                </a:solidFill>
              </a:rPr>
              <a:t> file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</p:txBody>
      </p:sp>
      <p:sp>
        <p:nvSpPr>
          <p:cNvPr id="28" name="TextBox 4"/>
          <p:cNvSpPr txBox="1"/>
          <p:nvPr/>
        </p:nvSpPr>
        <p:spPr>
          <a:xfrm>
            <a:off x="4572000" y="4382869"/>
            <a:ext cx="1371600" cy="646331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allocation</a:t>
            </a:r>
          </a:p>
          <a:p>
            <a:r>
              <a:rPr lang="en-US" b="1" dirty="0" smtClean="0"/>
              <a:t>constraints</a:t>
            </a:r>
            <a:endParaRPr lang="en-US" b="1" dirty="0"/>
          </a:p>
        </p:txBody>
      </p:sp>
      <p:sp>
        <p:nvSpPr>
          <p:cNvPr id="29" name="TextBox 4"/>
          <p:cNvSpPr txBox="1"/>
          <p:nvPr/>
        </p:nvSpPr>
        <p:spPr>
          <a:xfrm>
            <a:off x="4572000" y="2943761"/>
            <a:ext cx="1371600" cy="1323439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/>
              <a:t>internal, </a:t>
            </a:r>
          </a:p>
          <a:p>
            <a:r>
              <a:rPr lang="en-US" sz="1600" b="1" dirty="0" smtClean="0"/>
              <a:t>call,  return, </a:t>
            </a:r>
          </a:p>
          <a:p>
            <a:r>
              <a:rPr lang="en-US" sz="1600" b="1" dirty="0" smtClean="0"/>
              <a:t>entry, exit, </a:t>
            </a:r>
          </a:p>
          <a:p>
            <a:r>
              <a:rPr lang="en-US" sz="1600" b="1" dirty="0" smtClean="0"/>
              <a:t>Init, Across, Goal</a:t>
            </a:r>
          </a:p>
        </p:txBody>
      </p:sp>
      <p:cxnSp>
        <p:nvCxnSpPr>
          <p:cNvPr id="30" name="Straight Arrow Connector 6"/>
          <p:cNvCxnSpPr>
            <a:stCxn id="23" idx="3"/>
            <a:endCxn id="28" idx="1"/>
          </p:cNvCxnSpPr>
          <p:nvPr/>
        </p:nvCxnSpPr>
        <p:spPr>
          <a:xfrm>
            <a:off x="3810000" y="3653135"/>
            <a:ext cx="762000" cy="1052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6"/>
          <p:cNvCxnSpPr>
            <a:stCxn id="23" idx="3"/>
            <a:endCxn id="29" idx="1"/>
          </p:cNvCxnSpPr>
          <p:nvPr/>
        </p:nvCxnSpPr>
        <p:spPr>
          <a:xfrm flipV="1">
            <a:off x="3810000" y="3605481"/>
            <a:ext cx="762000" cy="4765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4"/>
          <p:cNvSpPr txBox="1"/>
          <p:nvPr/>
        </p:nvSpPr>
        <p:spPr>
          <a:xfrm>
            <a:off x="6496050" y="3467100"/>
            <a:ext cx="1295400" cy="1354217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b="1" dirty="0" smtClean="0"/>
          </a:p>
          <a:p>
            <a:r>
              <a:rPr lang="en-US" b="1" dirty="0" err="1" smtClean="0"/>
              <a:t>Mucke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sz="1400" b="1" dirty="0" smtClean="0"/>
              <a:t>Fixed-point </a:t>
            </a:r>
          </a:p>
          <a:p>
            <a:r>
              <a:rPr lang="en-US" sz="1400" b="1" dirty="0" smtClean="0"/>
              <a:t>Model-checker</a:t>
            </a:r>
          </a:p>
        </p:txBody>
      </p:sp>
      <p:cxnSp>
        <p:nvCxnSpPr>
          <p:cNvPr id="39" name="Straight Arrow Connector 6"/>
          <p:cNvCxnSpPr>
            <a:stCxn id="27" idx="3"/>
            <a:endCxn id="38" idx="1"/>
          </p:cNvCxnSpPr>
          <p:nvPr/>
        </p:nvCxnSpPr>
        <p:spPr>
          <a:xfrm>
            <a:off x="6096000" y="4141411"/>
            <a:ext cx="400050" cy="279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2140958" y="5019765"/>
            <a:ext cx="2895600" cy="3142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Why fixed-point calculus?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267200"/>
          </a:xfrm>
        </p:spPr>
        <p:txBody>
          <a:bodyPr>
            <a:normAutofit/>
          </a:bodyPr>
          <a:lstStyle/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800" dirty="0" smtClean="0">
                <a:latin typeface="+mj-lt"/>
              </a:rPr>
              <a:t>Natural formalism in verification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>
                <a:latin typeface="+mj-lt"/>
              </a:rPr>
              <a:t>Most symbolic model-checking algorithms essentially compute fixed-points 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>
                <a:latin typeface="+mj-lt"/>
              </a:rPr>
              <a:t>Ex: compute the least X  </a:t>
            </a:r>
            <a:r>
              <a:rPr lang="en-US" sz="2400" dirty="0" err="1" smtClean="0">
                <a:latin typeface="+mj-lt"/>
              </a:rPr>
              <a:t>s.t</a:t>
            </a:r>
            <a:r>
              <a:rPr lang="en-US" sz="2400" dirty="0" smtClean="0">
                <a:latin typeface="+mj-lt"/>
              </a:rPr>
              <a:t>  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X = Start </a:t>
            </a:r>
            <a:r>
              <a:rPr lang="en-US" b="1" dirty="0" smtClean="0">
                <a:solidFill>
                  <a:srgbClr val="0070C0"/>
                </a:solidFill>
                <a:latin typeface="+mj-lt"/>
                <a:sym typeface="Symbol"/>
              </a:rPr>
              <a:t>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 X </a:t>
            </a:r>
            <a:r>
              <a:rPr lang="en-US" b="1" dirty="0" smtClean="0">
                <a:solidFill>
                  <a:srgbClr val="0070C0"/>
                </a:solidFill>
                <a:latin typeface="+mj-lt"/>
                <a:sym typeface="Symbol"/>
              </a:rPr>
              <a:t>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+mj-lt"/>
              </a:rPr>
              <a:t>Succ</a:t>
            </a:r>
            <a:r>
              <a:rPr lang="en-US" sz="2400" dirty="0" smtClean="0">
                <a:solidFill>
                  <a:srgbClr val="0070C0"/>
                </a:solidFill>
                <a:latin typeface="+mj-lt"/>
              </a:rPr>
              <a:t>(X)</a:t>
            </a:r>
          </a:p>
          <a:p>
            <a:pPr marL="897862" lvl="1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>
                <a:solidFill>
                  <a:srgbClr val="00B050"/>
                </a:solidFill>
                <a:latin typeface="+mj-lt"/>
              </a:rPr>
              <a:t>					</a:t>
            </a:r>
            <a:r>
              <a:rPr lang="en-US" sz="2400" dirty="0" smtClean="0">
                <a:latin typeface="+mj-lt"/>
              </a:rPr>
              <a:t>(forward </a:t>
            </a:r>
            <a:r>
              <a:rPr lang="en-US" sz="2400" dirty="0" err="1" smtClean="0">
                <a:latin typeface="+mj-lt"/>
              </a:rPr>
              <a:t>reachability</a:t>
            </a:r>
            <a:r>
              <a:rPr lang="en-US" sz="2400" dirty="0" smtClean="0">
                <a:latin typeface="+mj-lt"/>
              </a:rPr>
              <a:t>)</a:t>
            </a:r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800" dirty="0" smtClean="0">
              <a:latin typeface="+mj-lt"/>
            </a:endParaRPr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800" dirty="0" smtClean="0">
                <a:latin typeface="+mj-lt"/>
              </a:rPr>
              <a:t>Right primitives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>
                <a:latin typeface="+mj-lt"/>
              </a:rPr>
              <a:t>easy encoding of model-checking algorithms </a:t>
            </a:r>
          </a:p>
          <a:p>
            <a:pPr marL="897862" lvl="1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r>
              <a:rPr lang="en-US" sz="2400" dirty="0" smtClean="0">
                <a:latin typeface="+mj-lt"/>
              </a:rPr>
              <a:t>sufficiently low-level to express algorithmic details</a:t>
            </a:r>
          </a:p>
          <a:p>
            <a:pPr marL="497812"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sz="2800" dirty="0" smtClean="0">
              <a:latin typeface="+mj-lt"/>
            </a:endParaRPr>
          </a:p>
          <a:p>
            <a:pPr marL="497812">
              <a:buNone/>
              <a:tabLst>
                <a:tab pos="1098313" algn="l"/>
                <a:tab pos="1411957" algn="l"/>
                <a:tab pos="1098313" algn="l"/>
                <a:tab pos="1411957" algn="l"/>
                <a:tab pos="1098313" algn="l"/>
                <a:tab pos="1411957" algn="l"/>
                <a:tab pos="1411957" algn="l"/>
                <a:tab pos="1705510" algn="l"/>
                <a:tab pos="1098313" algn="l"/>
                <a:tab pos="1098313" algn="l"/>
              </a:tabLst>
            </a:pPr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ADHU@YOVDROTFUVWXY5MJ" val="3451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: 2^S \rightarrow 2^S  template TPT1  env TPENV1  fore 0  back 16777215  eqnno 1"/>
  <p:tag name="FILENAME" val="TP_tmp"/>
  <p:tag name="ORIGWIDTH" val="51"/>
  <p:tag name="PICTUREFILESIZE" val="204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: 2^S \rightarrow 2^S  template TPT1  env TPENV1  fore 0  back 16777215  eqnno 1"/>
  <p:tag name="FILENAME" val="TP_tmp"/>
  <p:tag name="ORIGWIDTH" val="51"/>
  <p:tag name="PICTUREFILESIZE" val="2045"/>
</p:tagLst>
</file>

<file path=ppt/theme/theme1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25628</TotalTime>
  <Words>3244</Words>
  <Application>Microsoft Office PowerPoint</Application>
  <PresentationFormat>Presentazione su schermo (4:3)</PresentationFormat>
  <Paragraphs>848</Paragraphs>
  <Slides>41</Slides>
  <Notes>9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50" baseType="lpstr">
      <vt:lpstr>Arial</vt:lpstr>
      <vt:lpstr>Calibri</vt:lpstr>
      <vt:lpstr>Comic Sans MS</vt:lpstr>
      <vt:lpstr>cmtcsc10</vt:lpstr>
      <vt:lpstr>Symbol</vt:lpstr>
      <vt:lpstr>cmsy10</vt:lpstr>
      <vt:lpstr>Microsoft Sans Serif</vt:lpstr>
      <vt:lpstr>Courier New</vt:lpstr>
      <vt:lpstr>1_Personalizza struttura</vt:lpstr>
      <vt:lpstr>Writing Model-Checkers for  Boolean Recursive Programs  using a Fixed-Point Calculus</vt:lpstr>
      <vt:lpstr>What this talk is about</vt:lpstr>
      <vt:lpstr>Using traditional programming languages                                                           (e.g., C or Java)</vt:lpstr>
      <vt:lpstr>How model-checkers look in our formalism</vt:lpstr>
      <vt:lpstr>Boolean programs</vt:lpstr>
      <vt:lpstr>Boolean programs</vt:lpstr>
      <vt:lpstr>Why check Boolean programs?</vt:lpstr>
      <vt:lpstr>Getafix</vt:lpstr>
      <vt:lpstr>Why fixed-point calculus?</vt:lpstr>
      <vt:lpstr>Fixed-points</vt:lpstr>
      <vt:lpstr>Tarski-Knaster  theorem</vt:lpstr>
      <vt:lpstr>Eg: Reachability in non-rec programs</vt:lpstr>
      <vt:lpstr>Quantified Boolean logic</vt:lpstr>
      <vt:lpstr>A fixed-point calculus</vt:lpstr>
      <vt:lpstr>Computation of the least fixed-points</vt:lpstr>
      <vt:lpstr>Diapositiva 16</vt:lpstr>
      <vt:lpstr>Some relations defined by pgms </vt:lpstr>
      <vt:lpstr>Checking recursive Boolean programs</vt:lpstr>
      <vt:lpstr>Writing the algorithm</vt:lpstr>
      <vt:lpstr>Writing the algorithm</vt:lpstr>
      <vt:lpstr>Writing the algorithm</vt:lpstr>
      <vt:lpstr>Actual code</vt:lpstr>
      <vt:lpstr>Correctness of the algorithm</vt:lpstr>
      <vt:lpstr>An optimized algorithm</vt:lpstr>
      <vt:lpstr>Tarski-Knaster iteration</vt:lpstr>
      <vt:lpstr>Writing the optimized algorithm</vt:lpstr>
      <vt:lpstr> An optimized algorithm</vt:lpstr>
      <vt:lpstr>Experiments – SLAM benchmarks</vt:lpstr>
      <vt:lpstr>Experiments – Terminator examples</vt:lpstr>
      <vt:lpstr>Diapositiva 30</vt:lpstr>
      <vt:lpstr>Parameterized Concurrent Boolean Programs</vt:lpstr>
      <vt:lpstr>Bounded round-robin schedules</vt:lpstr>
      <vt:lpstr>Key idea for a Fixed-point formulation</vt:lpstr>
      <vt:lpstr>Thread Interfaces</vt:lpstr>
      <vt:lpstr>Algorithm</vt:lpstr>
      <vt:lpstr>F.P. alg for Thread Linear Interfaces</vt:lpstr>
      <vt:lpstr>F.P. alg. for Block Linear Interfaces</vt:lpstr>
      <vt:lpstr>Diapositiva 38</vt:lpstr>
      <vt:lpstr>Diapositiva 39</vt:lpstr>
      <vt:lpstr>Conclusion</vt:lpstr>
      <vt:lpstr>Related research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model-checkers using a fixed-point calculus</dc:title>
  <dc:creator>Salvatore La Torre</dc:creator>
  <cp:lastModifiedBy>gennaro</cp:lastModifiedBy>
  <cp:revision>1233</cp:revision>
  <dcterms:created xsi:type="dcterms:W3CDTF">2008-08-01T04:16:57Z</dcterms:created>
  <dcterms:modified xsi:type="dcterms:W3CDTF">2009-11-21T15:24:19Z</dcterms:modified>
</cp:coreProperties>
</file>