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2" r:id="rId3"/>
    <p:sldId id="323" r:id="rId4"/>
    <p:sldId id="321" r:id="rId5"/>
    <p:sldId id="324" r:id="rId6"/>
    <p:sldId id="334" r:id="rId7"/>
    <p:sldId id="328" r:id="rId8"/>
    <p:sldId id="327" r:id="rId9"/>
    <p:sldId id="329" r:id="rId10"/>
    <p:sldId id="333" r:id="rId11"/>
    <p:sldId id="331" r:id="rId12"/>
    <p:sldId id="332" r:id="rId13"/>
    <p:sldId id="302" r:id="rId14"/>
    <p:sldId id="336" r:id="rId15"/>
    <p:sldId id="337" r:id="rId16"/>
    <p:sldId id="339" r:id="rId17"/>
    <p:sldId id="340" r:id="rId18"/>
    <p:sldId id="335" r:id="rId19"/>
    <p:sldId id="312" r:id="rId20"/>
    <p:sldId id="317" r:id="rId21"/>
    <p:sldId id="301" r:id="rId22"/>
    <p:sldId id="315" r:id="rId23"/>
    <p:sldId id="31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2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6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44AF0E-6CE2-384E-AC88-C0B95F338A55}" type="datetimeFigureOut">
              <a:rPr lang="en-US"/>
              <a:pPr>
                <a:defRPr/>
              </a:pPr>
              <a:t>14/12/12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EFAB0D-3834-A04E-991C-FD4DEFDDD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60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A25CD0-FDBE-DD41-A287-72DFDE32BAB2}" type="datetimeFigureOut">
              <a:rPr lang="en-US"/>
              <a:pPr>
                <a:defRPr/>
              </a:pPr>
              <a:t>14/12/12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EC88C0-87C7-DB41-880E-6A058EE7C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36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3FD5770B-0DA3-1147-AC49-C16484EFA27A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0786236-4422-0E4C-939B-B02B1C00505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27C5EB2-EFB6-5D4E-BC2D-3C1150C03A06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50CFD7F7-265A-CE4C-83DA-D4FD5E8FF464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D4C941DC-FE7C-0548-8E8D-4BB4105CD76F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4A3D487C-D15C-AD45-8CE7-C1BD65BF0FC2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CBEB7-E549-7946-9D88-305B9475BEF9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FB02E-C700-484E-BA97-F01E271C5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7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4BF8-67BF-3647-9DAA-6BD1971E0E6A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99F1F-2605-8149-A436-239BCA800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93C92-1CD4-B84A-AB2C-DAA42F41EAC6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CD479-0809-E643-93F7-E8B0D8697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8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7E502-5517-AD4E-9071-1F923F51F2F1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0482C-70BD-BB45-96B8-6EA199564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24973-88E2-A744-888E-ED6AB543D646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B0EE3-A162-EA4B-A26E-F3D1058FD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9587A-9D16-CE45-A8B8-CA94C5D44D19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DC0B-1473-2A43-B28B-D95DE7A93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70D9-9941-2049-BAD1-2CB5B6B51A82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B409-2793-9440-A336-D2F95F615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C7E4A-BF09-6C4D-8B6C-4E1C0FDC38DA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7603C-4C41-4D4A-BC1B-80624ADA0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5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CE373-705C-184A-A3A8-639F80851027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49702-BED6-5046-8A59-F69CF3170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2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EF528-1B67-4C4E-AE81-D1F056C91B29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35505-E3EB-F841-8D8F-29F398A3C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1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E0B79-8BE8-1249-A46C-E7C902344013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DD78D-0BD6-A541-9811-D4032FD401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125B21-7E8C-D244-A891-AB93F13DF722}" type="datetime1">
              <a:rPr lang="it-IT"/>
              <a:pPr>
                <a:defRPr/>
              </a:pPr>
              <a:t>14/12/12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CE248BE-B81F-D94C-BDA3-C2AC73B33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671513" y="765175"/>
            <a:ext cx="8624887" cy="1470025"/>
          </a:xfrm>
        </p:spPr>
        <p:txBody>
          <a:bodyPr/>
          <a:lstStyle/>
          <a:p>
            <a:pPr algn="l">
              <a:defRPr/>
            </a:pPr>
            <a:r>
              <a:rPr lang="en-US" sz="6600" b="1" dirty="0">
                <a:latin typeface="Calibri" charset="0"/>
                <a:ea typeface="MS PGothic" charset="0"/>
              </a:rPr>
              <a:t/>
            </a:r>
            <a:br>
              <a:rPr lang="en-US" sz="6600" b="1" dirty="0">
                <a:latin typeface="Calibri" charset="0"/>
                <a:ea typeface="MS PGothic" charset="0"/>
              </a:rPr>
            </a:br>
            <a:r>
              <a:rPr lang="en-US" sz="3200" b="1" dirty="0">
                <a:latin typeface="Calibri" charset="0"/>
                <a:ea typeface="MS PGothic" charset="0"/>
              </a:rPr>
              <a:t/>
            </a:r>
            <a:br>
              <a:rPr lang="en-US" sz="3200" b="1" dirty="0">
                <a:latin typeface="Calibri" charset="0"/>
                <a:ea typeface="MS PGothic" charset="0"/>
              </a:rPr>
            </a:br>
            <a:r>
              <a:rPr lang="en-US" sz="3600" b="1" dirty="0">
                <a:latin typeface="Charcoal CY" charset="0"/>
                <a:ea typeface="MS PGothic" charset="0"/>
                <a:cs typeface="Charcoal CY" charset="0"/>
              </a:rPr>
              <a:t>Scope-bounded </a:t>
            </a:r>
            <a:r>
              <a:rPr lang="en-US" sz="3600" b="1" dirty="0" smtClean="0">
                <a:latin typeface="Charcoal CY" charset="0"/>
                <a:ea typeface="MS PGothic" charset="0"/>
                <a:cs typeface="Charcoal CY" charset="0"/>
              </a:rPr>
              <a:t/>
            </a:r>
            <a:br>
              <a:rPr lang="en-US" sz="3600" b="1" dirty="0" smtClean="0">
                <a:latin typeface="Charcoal CY" charset="0"/>
                <a:ea typeface="MS PGothic" charset="0"/>
                <a:cs typeface="Charcoal CY" charset="0"/>
              </a:rPr>
            </a:br>
            <a:r>
              <a:rPr lang="en-US" sz="3600" b="1" dirty="0" err="1" smtClean="0">
                <a:latin typeface="Charcoal CY" charset="0"/>
                <a:ea typeface="MS PGothic" charset="0"/>
                <a:cs typeface="Charcoal CY" charset="0"/>
              </a:rPr>
              <a:t>Multistack</a:t>
            </a:r>
            <a:r>
              <a:rPr lang="en-US" sz="3600" b="1" dirty="0" smtClean="0">
                <a:latin typeface="Charcoal CY" charset="0"/>
                <a:ea typeface="MS PGothic" charset="0"/>
                <a:cs typeface="Charcoal CY" charset="0"/>
              </a:rPr>
              <a:t> </a:t>
            </a:r>
            <a:r>
              <a:rPr lang="en-US" sz="3600" b="1" dirty="0">
                <a:latin typeface="Charcoal CY" charset="0"/>
                <a:ea typeface="MS PGothic" charset="0"/>
                <a:cs typeface="Charcoal CY" charset="0"/>
              </a:rPr>
              <a:t>Pushdown </a:t>
            </a:r>
            <a:r>
              <a:rPr lang="en-US" sz="3600" b="1" dirty="0" smtClean="0">
                <a:latin typeface="Charcoal CY" charset="0"/>
                <a:ea typeface="MS PGothic" charset="0"/>
                <a:cs typeface="Charcoal CY" charset="0"/>
              </a:rPr>
              <a:t>Systems:</a:t>
            </a:r>
            <a:r>
              <a:rPr lang="en-US" sz="1050" b="1" dirty="0">
                <a:latin typeface="Charcoal CY" charset="0"/>
                <a:ea typeface="MS PGothic" charset="0"/>
                <a:cs typeface="Charcoal CY" charset="0"/>
              </a:rPr>
              <a:t/>
            </a:r>
            <a:br>
              <a:rPr lang="en-US" sz="1050" b="1" dirty="0">
                <a:latin typeface="Charcoal CY" charset="0"/>
                <a:ea typeface="MS PGothic" charset="0"/>
                <a:cs typeface="Charcoal CY" charset="0"/>
              </a:rPr>
            </a:br>
            <a:r>
              <a:rPr lang="en-US" sz="1000" b="1" dirty="0" smtClean="0">
                <a:latin typeface="Charcoal CY" charset="0"/>
                <a:ea typeface="MS PGothic" charset="0"/>
                <a:cs typeface="Charcoal CY" charset="0"/>
              </a:rPr>
              <a:t/>
            </a:r>
            <a:br>
              <a:rPr lang="en-US" sz="1000" b="1" dirty="0" smtClean="0">
                <a:latin typeface="Charcoal CY" charset="0"/>
                <a:ea typeface="MS PGothic" charset="0"/>
                <a:cs typeface="Charcoal CY" charset="0"/>
              </a:rPr>
            </a:br>
            <a:r>
              <a:rPr lang="en-US" sz="1000" b="1" dirty="0" smtClean="0">
                <a:latin typeface="Charcoal CY" charset="0"/>
                <a:ea typeface="MS PGothic" charset="0"/>
                <a:cs typeface="Charcoal CY" charset="0"/>
              </a:rPr>
              <a:t>	</a:t>
            </a:r>
            <a: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  <a:t>-</a:t>
            </a:r>
            <a:r>
              <a:rPr lang="en-US" sz="4000" b="1" dirty="0" smtClean="0">
                <a:latin typeface="Charcoal CY" charset="0"/>
                <a:ea typeface="MS PGothic" charset="0"/>
                <a:cs typeface="Charcoal CY" charset="0"/>
              </a:rPr>
              <a:t> </a:t>
            </a:r>
            <a:r>
              <a:rPr lang="en-US" sz="2800" b="1" dirty="0">
                <a:latin typeface="Charcoal CY" charset="0"/>
                <a:ea typeface="MS PGothic" charset="0"/>
                <a:cs typeface="Charcoal CY" charset="0"/>
              </a:rPr>
              <a:t>f</a:t>
            </a:r>
            <a: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  <a:t>ixed-</a:t>
            </a:r>
            <a:r>
              <a:rPr lang="en-US" sz="2800" b="1" dirty="0">
                <a:latin typeface="Charcoal CY" charset="0"/>
                <a:ea typeface="MS PGothic" charset="0"/>
                <a:cs typeface="Charcoal CY" charset="0"/>
              </a:rPr>
              <a:t>p</a:t>
            </a:r>
            <a: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  <a:t>oint</a:t>
            </a:r>
            <a:b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</a:br>
            <a: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  <a:t>	- </a:t>
            </a:r>
            <a:r>
              <a:rPr lang="en-US" sz="2800" b="1" dirty="0" err="1">
                <a:latin typeface="Charcoal CY" charset="0"/>
                <a:ea typeface="MS PGothic" charset="0"/>
                <a:cs typeface="Charcoal CY" charset="0"/>
              </a:rPr>
              <a:t>s</a:t>
            </a:r>
            <a:r>
              <a:rPr lang="en-US" sz="2800" b="1" dirty="0" err="1" smtClean="0">
                <a:latin typeface="Charcoal CY" charset="0"/>
                <a:ea typeface="MS PGothic" charset="0"/>
                <a:cs typeface="Charcoal CY" charset="0"/>
              </a:rPr>
              <a:t>equentialization</a:t>
            </a:r>
            <a: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  <a:t> </a:t>
            </a:r>
            <a:b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</a:br>
            <a:r>
              <a:rPr lang="en-US" sz="2800" b="1" dirty="0" smtClean="0">
                <a:latin typeface="Charcoal CY" charset="0"/>
                <a:ea typeface="MS PGothic" charset="0"/>
                <a:cs typeface="Charcoal CY" charset="0"/>
              </a:rPr>
              <a:t>	- tree-width</a:t>
            </a:r>
            <a:r>
              <a:rPr lang="en-US" sz="1400" b="1" dirty="0">
                <a:latin typeface="Charcoal CY" charset="0"/>
                <a:ea typeface="MS PGothic" charset="0"/>
                <a:cs typeface="Charcoal CY" charset="0"/>
              </a:rPr>
              <a:t/>
            </a:r>
            <a:br>
              <a:rPr lang="en-US" sz="1400" b="1" dirty="0">
                <a:latin typeface="Charcoal CY" charset="0"/>
                <a:ea typeface="MS PGothic" charset="0"/>
                <a:cs typeface="Charcoal CY" charset="0"/>
              </a:rPr>
            </a:br>
            <a:endParaRPr lang="en-US" sz="2400" b="1" dirty="0">
              <a:latin typeface="Charcoal CY" charset="0"/>
              <a:ea typeface="MS PGothic" charset="0"/>
              <a:cs typeface="Charcoal CY" charset="0"/>
            </a:endParaRPr>
          </a:p>
        </p:txBody>
      </p:sp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1DAFB992-19B7-F846-8843-CF1CEED78F97}" type="slidenum">
              <a:rPr lang="en-US" sz="1200">
                <a:solidFill>
                  <a:srgbClr val="898989"/>
                </a:solidFill>
              </a:rPr>
              <a:pPr eaLnBrk="1" hangingPunct="1"/>
              <a:t>1</a:t>
            </a:fld>
            <a:endParaRPr lang="en-US" sz="1200">
              <a:solidFill>
                <a:srgbClr val="898989"/>
              </a:solidFill>
            </a:endParaRPr>
          </a:p>
        </p:txBody>
      </p:sp>
      <p:sp>
        <p:nvSpPr>
          <p:cNvPr id="15363" name="Title 1"/>
          <p:cNvSpPr txBox="1">
            <a:spLocks/>
          </p:cNvSpPr>
          <p:nvPr/>
        </p:nvSpPr>
        <p:spPr bwMode="auto">
          <a:xfrm>
            <a:off x="671513" y="4992688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just"/>
            <a:r>
              <a:rPr lang="en-US" sz="2800">
                <a:latin typeface="Charcoal CY" charset="0"/>
                <a:ea typeface="ＭＳ Ｐゴシック" charset="0"/>
                <a:cs typeface="ＭＳ Ｐゴシック" charset="0"/>
              </a:rPr>
              <a:t>Salvatore La Torre           </a:t>
            </a:r>
            <a:r>
              <a:rPr lang="en-US" sz="3200" b="1">
                <a:latin typeface="Charcoal CY" charset="0"/>
                <a:ea typeface="ＭＳ Ｐゴシック" charset="0"/>
                <a:cs typeface="ＭＳ Ｐゴシック" charset="0"/>
              </a:rPr>
              <a:t>Gennaro Parlato</a:t>
            </a:r>
            <a:endParaRPr lang="en-US" sz="2800" b="1">
              <a:latin typeface="Charcoal CY" charset="0"/>
              <a:ea typeface="ＭＳ Ｐゴシック" charset="0"/>
              <a:cs typeface="ＭＳ Ｐゴシック" charset="0"/>
            </a:endParaRPr>
          </a:p>
          <a:p>
            <a:pPr algn="just"/>
            <a:r>
              <a:rPr lang="en-US" sz="2000" b="1">
                <a:solidFill>
                  <a:srgbClr val="7F7F7F"/>
                </a:solidFill>
                <a:latin typeface="Charcoal CY" charset="0"/>
                <a:ea typeface="ＭＳ Ｐゴシック" charset="0"/>
                <a:cs typeface="ＭＳ Ｐゴシック" charset="0"/>
              </a:rPr>
              <a:t>      (U. Salerno, Italy)                              (U. Southampton, UK)</a:t>
            </a:r>
          </a:p>
          <a:p>
            <a:pPr algn="ctr"/>
            <a:endParaRPr lang="en-US" sz="2800" b="1">
              <a:latin typeface="Charcoal CY" charset="0"/>
              <a:ea typeface="ＭＳ Ｐゴシック" charset="0"/>
              <a:cs typeface="ＭＳ Ｐゴシック" charset="0"/>
            </a:endParaRPr>
          </a:p>
          <a:p>
            <a:pPr algn="ctr"/>
            <a:endParaRPr lang="en-US" sz="2800" b="1">
              <a:latin typeface="Charcoal CY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Rectangle 349"/>
          <p:cNvSpPr/>
          <p:nvPr/>
        </p:nvSpPr>
        <p:spPr>
          <a:xfrm>
            <a:off x="6134329" y="3154697"/>
            <a:ext cx="1482972" cy="2643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>
            <a:off x="4470417" y="3154697"/>
            <a:ext cx="1482972" cy="2643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2835045" y="3154697"/>
            <a:ext cx="1482972" cy="2643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99673" y="3154697"/>
            <a:ext cx="1482972" cy="26439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>
            <a:off x="1144428" y="3540891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-289088"/>
            <a:ext cx="8837612" cy="1143001"/>
          </a:xfrm>
        </p:spPr>
        <p:txBody>
          <a:bodyPr anchor="b"/>
          <a:lstStyle/>
          <a:p>
            <a:pPr algn="l"/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 smtClean="0">
                <a:latin typeface="Charcoal CY" charset="0"/>
                <a:ea typeface="MS PGothic" charset="0"/>
              </a:rPr>
              <a:t>compositional algorithm (fixed point)</a:t>
            </a:r>
            <a:endParaRPr lang="en-US" sz="3200" b="1" dirty="0">
              <a:solidFill>
                <a:srgbClr val="000000"/>
              </a:solidFill>
              <a:latin typeface="Charcoal CY" charset="0"/>
              <a:ea typeface="MS PGothic" charset="0"/>
              <a:cs typeface="Charcoal CY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52897" y="3986801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155718" y="3326405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152894" y="3111919"/>
            <a:ext cx="655199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155720" y="3749735"/>
            <a:ext cx="655198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50076" y="4209756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47255" y="4432711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158545" y="4655666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155724" y="4892732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152903" y="5115687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150082" y="5338642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147261" y="5561597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44440" y="5798663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739821" y="3110965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79322" y="3154697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024900" y="3112957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691742" y="3110965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127715" y="3096245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48"/>
          <p:cNvSpPr txBox="1">
            <a:spLocks noChangeArrowheads="1"/>
          </p:cNvSpPr>
          <p:nvPr/>
        </p:nvSpPr>
        <p:spPr bwMode="auto">
          <a:xfrm>
            <a:off x="1405798" y="2449166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</a:t>
            </a:r>
            <a:r>
              <a:rPr lang="en-US" sz="1800" b="1" dirty="0"/>
              <a:t>1</a:t>
            </a:r>
          </a:p>
        </p:txBody>
      </p:sp>
      <p:sp>
        <p:nvSpPr>
          <p:cNvPr id="94" name="TextBox 48"/>
          <p:cNvSpPr txBox="1">
            <a:spLocks noChangeArrowheads="1"/>
          </p:cNvSpPr>
          <p:nvPr/>
        </p:nvSpPr>
        <p:spPr bwMode="auto">
          <a:xfrm>
            <a:off x="3058030" y="2456158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2</a:t>
            </a:r>
            <a:endParaRPr lang="en-US" sz="1800" b="1" dirty="0"/>
          </a:p>
        </p:txBody>
      </p:sp>
      <p:sp>
        <p:nvSpPr>
          <p:cNvPr id="95" name="TextBox 48"/>
          <p:cNvSpPr txBox="1">
            <a:spLocks noChangeArrowheads="1"/>
          </p:cNvSpPr>
          <p:nvPr/>
        </p:nvSpPr>
        <p:spPr bwMode="auto">
          <a:xfrm>
            <a:off x="4692982" y="2462595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3</a:t>
            </a:r>
            <a:endParaRPr lang="en-US" sz="1800" b="1" dirty="0"/>
          </a:p>
        </p:txBody>
      </p:sp>
      <p:sp>
        <p:nvSpPr>
          <p:cNvPr id="96" name="TextBox 48"/>
          <p:cNvSpPr txBox="1">
            <a:spLocks noChangeArrowheads="1"/>
          </p:cNvSpPr>
          <p:nvPr/>
        </p:nvSpPr>
        <p:spPr bwMode="auto">
          <a:xfrm>
            <a:off x="6331702" y="2466385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4</a:t>
            </a:r>
            <a:endParaRPr lang="en-US" sz="1800" b="1" dirty="0"/>
          </a:p>
        </p:txBody>
      </p:sp>
      <p:sp>
        <p:nvSpPr>
          <p:cNvPr id="351" name="TextBox 350"/>
          <p:cNvSpPr txBox="1">
            <a:spLocks noChangeArrowheads="1"/>
          </p:cNvSpPr>
          <p:nvPr/>
        </p:nvSpPr>
        <p:spPr bwMode="auto">
          <a:xfrm>
            <a:off x="665793" y="1084537"/>
            <a:ext cx="7822517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u="sng" dirty="0" smtClean="0"/>
              <a:t>The compositional </a:t>
            </a:r>
            <a:r>
              <a:rPr lang="en-US" sz="2000" dirty="0" smtClean="0"/>
              <a:t>algorithm for bounded rounds won’t work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we don’t know a bound on # of needed rounds (semi-algorithm)</a:t>
            </a:r>
          </a:p>
          <a:p>
            <a:pPr eaLnBrk="1" hangingPunct="1"/>
            <a:endParaRPr lang="en-US" sz="20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Our solution computes the cross product of interfaces in parallel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5728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49" grpId="0" animBg="1"/>
      <p:bldP spid="34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-153988"/>
            <a:ext cx="8837612" cy="1143001"/>
          </a:xfrm>
        </p:spPr>
        <p:txBody>
          <a:bodyPr anchor="b"/>
          <a:lstStyle/>
          <a:p>
            <a:pPr algn="l"/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 smtClean="0">
                <a:latin typeface="Charcoal CY" charset="0"/>
                <a:ea typeface="MS PGothic" charset="0"/>
              </a:rPr>
              <a:t>interface decomposition for k-scope</a:t>
            </a:r>
            <a:endParaRPr lang="en-US" sz="3200" b="1" dirty="0">
              <a:solidFill>
                <a:srgbClr val="000000"/>
              </a:solidFill>
              <a:latin typeface="Charcoal CY" charset="0"/>
              <a:ea typeface="MS PGothic" charset="0"/>
              <a:cs typeface="Charcoal CY" charset="0"/>
            </a:endParaRPr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-1512888" y="31559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3285235" y="1120197"/>
            <a:ext cx="491784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1" dirty="0" smtClean="0">
                <a:solidFill>
                  <a:srgbClr val="000000"/>
                </a:solidFill>
              </a:rPr>
              <a:t>every k-scope interface can be obtained as a </a:t>
            </a:r>
          </a:p>
          <a:p>
            <a:pPr eaLnBrk="1" hangingPunct="1"/>
            <a:r>
              <a:rPr lang="en-US" sz="2000" b="1" i="1" dirty="0" smtClean="0">
                <a:solidFill>
                  <a:srgbClr val="000000"/>
                </a:solidFill>
              </a:rPr>
              <a:t>concatenation</a:t>
            </a:r>
            <a:r>
              <a:rPr lang="en-US" sz="2000" b="1" dirty="0" smtClean="0">
                <a:solidFill>
                  <a:srgbClr val="000000"/>
                </a:solidFill>
              </a:rPr>
              <a:t> of several k-round interfaces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05177" y="1170505"/>
            <a:ext cx="1890877" cy="5333287"/>
            <a:chOff x="822648" y="1170505"/>
            <a:chExt cx="1890877" cy="5333287"/>
          </a:xfrm>
        </p:grpSpPr>
        <p:sp>
          <p:nvSpPr>
            <p:cNvPr id="123" name="Rectangle 122"/>
            <p:cNvSpPr/>
            <p:nvPr/>
          </p:nvSpPr>
          <p:spPr>
            <a:xfrm>
              <a:off x="833051" y="1170505"/>
              <a:ext cx="1866738" cy="53332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835878" y="2273993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27409" y="1828083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38699" y="1613597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835878" y="1399111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38699" y="2036927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833057" y="2496948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30236" y="2719903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41526" y="2942858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38705" y="3179924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835884" y="3402879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833063" y="3625834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830242" y="3848789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827421" y="4085855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838711" y="4308810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835890" y="4531765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833069" y="4768831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30248" y="4991786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31538" y="5214741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33717" y="5437696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828290" y="5659165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825469" y="5896231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822648" y="6119186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823938" y="6342141"/>
              <a:ext cx="1871999" cy="0"/>
            </a:xfrm>
            <a:prstGeom prst="line">
              <a:avLst/>
            </a:prstGeom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12765" y="1804076"/>
            <a:ext cx="1866738" cy="252000"/>
            <a:chOff x="2155666" y="1804076"/>
            <a:chExt cx="1866738" cy="252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155666" y="2036755"/>
              <a:ext cx="10624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218068" y="1804076"/>
              <a:ext cx="0" cy="252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18068" y="1822662"/>
              <a:ext cx="80433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0986" y="2719903"/>
            <a:ext cx="1855447" cy="226483"/>
            <a:chOff x="2674222" y="3115728"/>
            <a:chExt cx="1855447" cy="226483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674222" y="3342211"/>
              <a:ext cx="5399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185335" y="3115728"/>
              <a:ext cx="13443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200405" y="3115728"/>
              <a:ext cx="0" cy="2264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7998" y="3625834"/>
            <a:ext cx="1883931" cy="226483"/>
            <a:chOff x="2671400" y="5025713"/>
            <a:chExt cx="1883931" cy="226483"/>
          </a:xfrm>
        </p:grpSpPr>
        <p:cxnSp>
          <p:nvCxnSpPr>
            <p:cNvPr id="130" name="Straight Connector 129"/>
            <p:cNvCxnSpPr/>
            <p:nvPr/>
          </p:nvCxnSpPr>
          <p:spPr>
            <a:xfrm>
              <a:off x="2671400" y="5244375"/>
              <a:ext cx="13079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3980621" y="5025713"/>
              <a:ext cx="0" cy="2264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3979334" y="5033642"/>
              <a:ext cx="5759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>
            <a:off x="514067" y="4522506"/>
            <a:ext cx="18719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05177" y="5896231"/>
            <a:ext cx="1883931" cy="226483"/>
            <a:chOff x="2671400" y="5025713"/>
            <a:chExt cx="1883931" cy="226483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2671400" y="5244375"/>
              <a:ext cx="130793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3980621" y="5025713"/>
              <a:ext cx="0" cy="2264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3979334" y="5033642"/>
              <a:ext cx="5759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518419" y="5214741"/>
            <a:ext cx="1855447" cy="226483"/>
            <a:chOff x="2674222" y="3115728"/>
            <a:chExt cx="1855447" cy="226483"/>
          </a:xfrm>
        </p:grpSpPr>
        <p:cxnSp>
          <p:nvCxnSpPr>
            <p:cNvPr id="172" name="Straight Connector 171"/>
            <p:cNvCxnSpPr/>
            <p:nvPr/>
          </p:nvCxnSpPr>
          <p:spPr>
            <a:xfrm>
              <a:off x="2674222" y="3342211"/>
              <a:ext cx="5399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85335" y="3115728"/>
              <a:ext cx="134433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200405" y="3115728"/>
              <a:ext cx="0" cy="2264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3092695" y="2244248"/>
            <a:ext cx="16784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</a:rPr>
              <a:t>simple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concatenation 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3107303" y="4319823"/>
            <a:ext cx="1655997" cy="200376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k-scope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107303" y="3093266"/>
            <a:ext cx="1654761" cy="10978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k-round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6371230" y="4123895"/>
            <a:ext cx="1719768" cy="221479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smtClean="0">
                <a:solidFill>
                  <a:srgbClr val="000000"/>
                </a:solidFill>
              </a:rPr>
              <a:t>k-scope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0499" name="Straight Connector 20498"/>
          <p:cNvCxnSpPr/>
          <p:nvPr/>
        </p:nvCxnSpPr>
        <p:spPr>
          <a:xfrm flipV="1">
            <a:off x="7285921" y="3782054"/>
            <a:ext cx="819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7285920" y="3804064"/>
            <a:ext cx="805077" cy="303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6371228" y="4107990"/>
            <a:ext cx="172798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6373247" y="4466870"/>
            <a:ext cx="172798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6352235" y="4799392"/>
            <a:ext cx="1727986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506" name="Group 20505"/>
          <p:cNvGrpSpPr/>
          <p:nvPr/>
        </p:nvGrpSpPr>
        <p:grpSpPr>
          <a:xfrm>
            <a:off x="6235826" y="2510923"/>
            <a:ext cx="1744979" cy="1427851"/>
            <a:chOff x="5834810" y="2393939"/>
            <a:chExt cx="1744979" cy="1427851"/>
          </a:xfrm>
        </p:grpSpPr>
        <p:grpSp>
          <p:nvGrpSpPr>
            <p:cNvPr id="20503" name="Group 20502"/>
            <p:cNvGrpSpPr/>
            <p:nvPr/>
          </p:nvGrpSpPr>
          <p:grpSpPr>
            <a:xfrm>
              <a:off x="5847499" y="2393939"/>
              <a:ext cx="1722058" cy="1422377"/>
              <a:chOff x="5847499" y="2393939"/>
              <a:chExt cx="1722058" cy="1422377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5849789" y="2393939"/>
                <a:ext cx="1719768" cy="109783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b="1" dirty="0" smtClean="0">
                    <a:solidFill>
                      <a:srgbClr val="000000"/>
                    </a:solidFill>
                  </a:rPr>
                  <a:t>k-round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5847499" y="3508695"/>
                <a:ext cx="792000" cy="307621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49" name="Straight Connector 248"/>
            <p:cNvCxnSpPr/>
            <p:nvPr/>
          </p:nvCxnSpPr>
          <p:spPr>
            <a:xfrm flipV="1">
              <a:off x="5837116" y="3821790"/>
              <a:ext cx="791995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flipV="1">
              <a:off x="5834810" y="3509657"/>
              <a:ext cx="1727986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V="1">
              <a:off x="5851803" y="3160697"/>
              <a:ext cx="1727986" cy="0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7723102" y="3732636"/>
            <a:ext cx="12774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</a:rPr>
              <a:t>&lt;- first 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       round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5186607" y="3569816"/>
            <a:ext cx="11079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last -&gt; </a:t>
            </a:r>
          </a:p>
          <a:p>
            <a:pPr algn="r" eaLnBrk="1" hangingPunct="1"/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round                            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6189659" y="1856881"/>
            <a:ext cx="167846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00"/>
                </a:solidFill>
              </a:rPr>
              <a:t>overlapping</a:t>
            </a:r>
          </a:p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concatenation </a:t>
            </a:r>
          </a:p>
        </p:txBody>
      </p:sp>
      <p:sp>
        <p:nvSpPr>
          <p:cNvPr id="20511" name="TextBox 20510"/>
          <p:cNvSpPr txBox="1"/>
          <p:nvPr/>
        </p:nvSpPr>
        <p:spPr>
          <a:xfrm>
            <a:off x="6914930" y="3463391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12325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177799" y="3741998"/>
            <a:ext cx="6498942" cy="1593244"/>
            <a:chOff x="1536383" y="3741998"/>
            <a:chExt cx="6498942" cy="1593244"/>
          </a:xfrm>
        </p:grpSpPr>
        <p:grpSp>
          <p:nvGrpSpPr>
            <p:cNvPr id="30" name="Group 29"/>
            <p:cNvGrpSpPr/>
            <p:nvPr/>
          </p:nvGrpSpPr>
          <p:grpSpPr>
            <a:xfrm>
              <a:off x="3161191" y="4666878"/>
              <a:ext cx="1576715" cy="650922"/>
              <a:chOff x="-1308259" y="5602713"/>
              <a:chExt cx="1576715" cy="650922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-1308259" y="5824211"/>
                <a:ext cx="1548429" cy="39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-167032" y="5602713"/>
                <a:ext cx="431996" cy="215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2" name="Straight Connector 251"/>
              <p:cNvCxnSpPr/>
              <p:nvPr/>
            </p:nvCxnSpPr>
            <p:spPr>
              <a:xfrm>
                <a:off x="-1292524" y="5818710"/>
                <a:ext cx="11159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-1290514" y="6238502"/>
                <a:ext cx="11159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-171891" y="6239453"/>
                <a:ext cx="43199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>
                <a:off x="-163536" y="5604397"/>
                <a:ext cx="43199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258691" y="5602713"/>
                <a:ext cx="0" cy="65092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-1301869" y="5813192"/>
                <a:ext cx="0" cy="43492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-162865" y="5604399"/>
                <a:ext cx="0" cy="21891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/>
            <p:cNvGrpSpPr/>
            <p:nvPr/>
          </p:nvGrpSpPr>
          <p:grpSpPr>
            <a:xfrm>
              <a:off x="3167580" y="4000703"/>
              <a:ext cx="1570325" cy="864015"/>
              <a:chOff x="-928227" y="4267943"/>
              <a:chExt cx="1570325" cy="864015"/>
            </a:xfrm>
          </p:grpSpPr>
          <p:sp>
            <p:nvSpPr>
              <p:cNvPr id="237" name="Rectangle 236"/>
              <p:cNvSpPr/>
              <p:nvPr/>
            </p:nvSpPr>
            <p:spPr>
              <a:xfrm>
                <a:off x="-918881" y="4500652"/>
                <a:ext cx="1548429" cy="39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206610" y="4267943"/>
                <a:ext cx="431996" cy="215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-918881" y="4898169"/>
                <a:ext cx="1115994" cy="215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-918882" y="4483940"/>
                <a:ext cx="11159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-916872" y="5120988"/>
                <a:ext cx="1115998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201751" y="4904683"/>
                <a:ext cx="43199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10106" y="4269627"/>
                <a:ext cx="43199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>
                <a:off x="632333" y="4267943"/>
                <a:ext cx="0" cy="65092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-928227" y="4478422"/>
                <a:ext cx="0" cy="65092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>
                <a:off x="210777" y="4269629"/>
                <a:ext cx="0" cy="21891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11854" y="4913039"/>
                <a:ext cx="0" cy="21891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6480834" y="4194778"/>
              <a:ext cx="1554491" cy="683994"/>
              <a:chOff x="-454725" y="6100077"/>
              <a:chExt cx="1554491" cy="683994"/>
            </a:xfrm>
          </p:grpSpPr>
          <p:sp>
            <p:nvSpPr>
              <p:cNvPr id="266" name="Rectangle 265"/>
              <p:cNvSpPr/>
              <p:nvPr/>
            </p:nvSpPr>
            <p:spPr>
              <a:xfrm>
                <a:off x="-454725" y="6350350"/>
                <a:ext cx="1548429" cy="215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-454725" y="6551536"/>
                <a:ext cx="507717" cy="215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649793" y="6100077"/>
                <a:ext cx="431996" cy="25199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-454725" y="6344361"/>
                <a:ext cx="1112758" cy="98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59009" y="6555415"/>
                <a:ext cx="1040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-454724" y="6767535"/>
                <a:ext cx="500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655453" y="6108433"/>
                <a:ext cx="428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-454724" y="6352071"/>
                <a:ext cx="0" cy="43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1092565" y="6108433"/>
                <a:ext cx="0" cy="43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668310" y="6100078"/>
                <a:ext cx="0" cy="251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62689" y="6555416"/>
                <a:ext cx="0" cy="2159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6467288" y="4648578"/>
              <a:ext cx="1555149" cy="683994"/>
              <a:chOff x="-702212" y="5283200"/>
              <a:chExt cx="1555149" cy="683994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-702207" y="5533473"/>
                <a:ext cx="1548429" cy="215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-702212" y="5734659"/>
                <a:ext cx="1547991" cy="215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-165830" y="5283200"/>
                <a:ext cx="1007991" cy="25199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-702206" y="5527484"/>
                <a:ext cx="536757" cy="98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-196828" y="5947438"/>
                <a:ext cx="1040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-702206" y="5950658"/>
                <a:ext cx="500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-151816" y="5291556"/>
                <a:ext cx="100475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-702206" y="5535194"/>
                <a:ext cx="0" cy="43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836728" y="5291556"/>
                <a:ext cx="0" cy="43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>
                <a:off x="-155667" y="5283201"/>
                <a:ext cx="0" cy="251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834517" y="5713470"/>
                <a:ext cx="0" cy="251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172483" y="4901395"/>
              <a:ext cx="763057" cy="212869"/>
              <a:chOff x="5172483" y="4901395"/>
              <a:chExt cx="763057" cy="212869"/>
            </a:xfrm>
          </p:grpSpPr>
          <p:sp>
            <p:nvSpPr>
              <p:cNvPr id="297" name="Rectangle 296"/>
              <p:cNvSpPr/>
              <p:nvPr/>
            </p:nvSpPr>
            <p:spPr>
              <a:xfrm>
                <a:off x="5172493" y="4910459"/>
                <a:ext cx="755986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8" name="Straight Connector 297"/>
              <p:cNvCxnSpPr/>
              <p:nvPr/>
            </p:nvCxnSpPr>
            <p:spPr>
              <a:xfrm flipV="1">
                <a:off x="5172483" y="4901395"/>
                <a:ext cx="755996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5172493" y="5101861"/>
                <a:ext cx="75599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5935540" y="4916248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5180848" y="4901395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1536383" y="3741998"/>
              <a:ext cx="1539643" cy="1124353"/>
              <a:chOff x="-1274658" y="5424473"/>
              <a:chExt cx="1539643" cy="1124353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-120496" y="5432829"/>
                <a:ext cx="359996" cy="21599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-1274657" y="5644264"/>
                <a:ext cx="1512429" cy="6470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-1274657" y="6295914"/>
                <a:ext cx="1115994" cy="25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-1274658" y="6547914"/>
                <a:ext cx="1116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-1274657" y="5657182"/>
                <a:ext cx="115199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-158663" y="6298234"/>
                <a:ext cx="39599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-131013" y="5441185"/>
                <a:ext cx="39599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245690" y="5424473"/>
                <a:ext cx="0" cy="90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-1274657" y="5648826"/>
                <a:ext cx="0" cy="90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-120496" y="5441187"/>
                <a:ext cx="0" cy="2159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-158658" y="6291345"/>
                <a:ext cx="0" cy="2519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1536383" y="4648578"/>
              <a:ext cx="1522225" cy="683994"/>
              <a:chOff x="-1092377" y="4355113"/>
              <a:chExt cx="1522225" cy="683994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-1092377" y="4605386"/>
                <a:ext cx="1512429" cy="215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-1092377" y="4806572"/>
                <a:ext cx="507717" cy="215999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-4569" y="4355113"/>
                <a:ext cx="431996" cy="25199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-1092377" y="4599397"/>
                <a:ext cx="1112758" cy="98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-578643" y="4810451"/>
                <a:ext cx="100475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-1092376" y="5022571"/>
                <a:ext cx="500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091" y="4363469"/>
                <a:ext cx="4287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-1092376" y="4607107"/>
                <a:ext cx="0" cy="43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421493" y="4363469"/>
                <a:ext cx="0" cy="43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3948" y="4355114"/>
                <a:ext cx="0" cy="251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-574963" y="4785383"/>
                <a:ext cx="0" cy="2519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04" name="Group 20503"/>
            <p:cNvGrpSpPr/>
            <p:nvPr/>
          </p:nvGrpSpPr>
          <p:grpSpPr>
            <a:xfrm>
              <a:off x="4779680" y="3767469"/>
              <a:ext cx="1564678" cy="1096873"/>
              <a:chOff x="-1418197" y="5671034"/>
              <a:chExt cx="1564678" cy="1096873"/>
            </a:xfrm>
          </p:grpSpPr>
          <p:grpSp>
            <p:nvGrpSpPr>
              <p:cNvPr id="20499" name="Group 20498"/>
              <p:cNvGrpSpPr/>
              <p:nvPr/>
            </p:nvGrpSpPr>
            <p:grpSpPr>
              <a:xfrm>
                <a:off x="-1409841" y="5679387"/>
                <a:ext cx="1556322" cy="1079076"/>
                <a:chOff x="-1409841" y="5679387"/>
                <a:chExt cx="1556322" cy="1079076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-1409841" y="5895384"/>
                  <a:ext cx="1548429" cy="86307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-285515" y="5679387"/>
                  <a:ext cx="431996" cy="215997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b="1" dirty="0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20501" name="Straight Connector 20500"/>
              <p:cNvCxnSpPr/>
              <p:nvPr/>
            </p:nvCxnSpPr>
            <p:spPr>
              <a:xfrm>
                <a:off x="-1418197" y="6767907"/>
                <a:ext cx="154799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-1409865" y="5900905"/>
                <a:ext cx="1115991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-285514" y="5679387"/>
                <a:ext cx="43198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>
                <a:off x="130233" y="5687740"/>
                <a:ext cx="0" cy="107999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-1409841" y="5900906"/>
                <a:ext cx="0" cy="8639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-272926" y="5671034"/>
                <a:ext cx="0" cy="2519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2070507" y="5121120"/>
              <a:ext cx="360007" cy="212869"/>
              <a:chOff x="-1080001" y="5059626"/>
              <a:chExt cx="360007" cy="212869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-1079991" y="5068690"/>
                <a:ext cx="359987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V="1">
                <a:off x="-1080001" y="5059626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-1079991" y="5260093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-726339" y="5074479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-1071636" y="5059626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2444187" y="5112764"/>
              <a:ext cx="360007" cy="212869"/>
              <a:chOff x="-1080001" y="5059626"/>
              <a:chExt cx="360007" cy="212869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-1079991" y="5068690"/>
                <a:ext cx="359987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 flipV="1">
                <a:off x="-1080001" y="5059626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-1079991" y="5260093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-726339" y="5074479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-1071636" y="5059626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4777046" y="4897328"/>
              <a:ext cx="360007" cy="212869"/>
              <a:chOff x="-1080001" y="5059626"/>
              <a:chExt cx="360007" cy="212869"/>
            </a:xfrm>
          </p:grpSpPr>
          <p:sp>
            <p:nvSpPr>
              <p:cNvPr id="285" name="Rectangle 284"/>
              <p:cNvSpPr/>
              <p:nvPr/>
            </p:nvSpPr>
            <p:spPr>
              <a:xfrm>
                <a:off x="-1079991" y="5068690"/>
                <a:ext cx="359987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86" name="Straight Connector 285"/>
              <p:cNvCxnSpPr/>
              <p:nvPr/>
            </p:nvCxnSpPr>
            <p:spPr>
              <a:xfrm flipV="1">
                <a:off x="-1080001" y="5059626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flipV="1">
                <a:off x="-1079991" y="5260093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-726339" y="5074479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-1071636" y="5059626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Group 289"/>
            <p:cNvGrpSpPr/>
            <p:nvPr/>
          </p:nvGrpSpPr>
          <p:grpSpPr>
            <a:xfrm>
              <a:off x="5972553" y="4891047"/>
              <a:ext cx="360007" cy="212869"/>
              <a:chOff x="-1080001" y="5059626"/>
              <a:chExt cx="360007" cy="212869"/>
            </a:xfrm>
          </p:grpSpPr>
          <p:sp>
            <p:nvSpPr>
              <p:cNvPr id="291" name="Rectangle 290"/>
              <p:cNvSpPr/>
              <p:nvPr/>
            </p:nvSpPr>
            <p:spPr>
              <a:xfrm>
                <a:off x="-1079991" y="5068690"/>
                <a:ext cx="359987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 flipV="1">
                <a:off x="-1080001" y="5059626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flipV="1">
                <a:off x="-1079991" y="5260093"/>
                <a:ext cx="359997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-726339" y="5074479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-1071636" y="5059626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2788304" y="5108193"/>
              <a:ext cx="253402" cy="212869"/>
              <a:chOff x="2403974" y="5592841"/>
              <a:chExt cx="253402" cy="212869"/>
            </a:xfrm>
          </p:grpSpPr>
          <p:sp>
            <p:nvSpPr>
              <p:cNvPr id="303" name="Rectangle 302"/>
              <p:cNvSpPr/>
              <p:nvPr/>
            </p:nvSpPr>
            <p:spPr>
              <a:xfrm>
                <a:off x="2403984" y="5601905"/>
                <a:ext cx="251987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04" name="Straight Connector 303"/>
              <p:cNvCxnSpPr/>
              <p:nvPr/>
            </p:nvCxnSpPr>
            <p:spPr>
              <a:xfrm flipV="1">
                <a:off x="2403974" y="5592841"/>
                <a:ext cx="251996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flipV="1">
                <a:off x="2403984" y="5793308"/>
                <a:ext cx="251996" cy="45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2657376" y="5607694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>
                <a:off x="2412339" y="5592841"/>
                <a:ext cx="0" cy="19801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4777931" y="5123046"/>
              <a:ext cx="1552137" cy="212196"/>
              <a:chOff x="-334972" y="5891853"/>
              <a:chExt cx="1552137" cy="212196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-331264" y="5906522"/>
                <a:ext cx="1548429" cy="179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 flipH="1">
                <a:off x="-328627" y="5898199"/>
                <a:ext cx="154579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flipH="1">
                <a:off x="-334972" y="6084023"/>
                <a:ext cx="154579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flipV="1">
                <a:off x="-327319" y="5891853"/>
                <a:ext cx="0" cy="2121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flipV="1">
                <a:off x="1210820" y="5891853"/>
                <a:ext cx="0" cy="2121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/>
          <p:cNvGrpSpPr/>
          <p:nvPr/>
        </p:nvGrpSpPr>
        <p:grpSpPr>
          <a:xfrm>
            <a:off x="6082019" y="3131204"/>
            <a:ext cx="1588660" cy="593706"/>
            <a:chOff x="-293562" y="3959859"/>
            <a:chExt cx="1588660" cy="593706"/>
          </a:xfrm>
        </p:grpSpPr>
        <p:sp>
          <p:nvSpPr>
            <p:cNvPr id="190" name="Rectangle 189"/>
            <p:cNvSpPr/>
            <p:nvPr/>
          </p:nvSpPr>
          <p:spPr>
            <a:xfrm>
              <a:off x="-287204" y="3959859"/>
              <a:ext cx="1582302" cy="39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-293562" y="4361935"/>
              <a:ext cx="1167551" cy="1914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-287203" y="3962020"/>
              <a:ext cx="158185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-293562" y="4553338"/>
              <a:ext cx="116755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880356" y="4376474"/>
              <a:ext cx="41428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V="1">
              <a:off x="1295098" y="3972011"/>
              <a:ext cx="0" cy="396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880356" y="4373568"/>
              <a:ext cx="0" cy="17999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-287203" y="3965936"/>
              <a:ext cx="0" cy="5759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96" name="Group 20495"/>
          <p:cNvGrpSpPr/>
          <p:nvPr/>
        </p:nvGrpSpPr>
        <p:grpSpPr>
          <a:xfrm>
            <a:off x="4423502" y="3318049"/>
            <a:ext cx="1561731" cy="648704"/>
            <a:chOff x="-1389798" y="4421513"/>
            <a:chExt cx="1561731" cy="648704"/>
          </a:xfrm>
        </p:grpSpPr>
        <p:grpSp>
          <p:nvGrpSpPr>
            <p:cNvPr id="20491" name="Group 20490"/>
            <p:cNvGrpSpPr/>
            <p:nvPr/>
          </p:nvGrpSpPr>
          <p:grpSpPr>
            <a:xfrm>
              <a:off x="-1379293" y="4449864"/>
              <a:ext cx="1548429" cy="613959"/>
              <a:chOff x="-1608588" y="4359816"/>
              <a:chExt cx="1548429" cy="613959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-1608588" y="4359816"/>
                <a:ext cx="1548429" cy="396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1608588" y="4782372"/>
                <a:ext cx="1115994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20493" name="Straight Connector 20492"/>
            <p:cNvCxnSpPr/>
            <p:nvPr/>
          </p:nvCxnSpPr>
          <p:spPr>
            <a:xfrm>
              <a:off x="-1378646" y="4436918"/>
              <a:ext cx="15505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-1389798" y="5063823"/>
              <a:ext cx="111857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-271219" y="4856216"/>
              <a:ext cx="43457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58184" y="4431865"/>
              <a:ext cx="0" cy="424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-1378646" y="4421513"/>
              <a:ext cx="0" cy="6479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-271219" y="4854221"/>
              <a:ext cx="0" cy="215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183176" y="3099301"/>
            <a:ext cx="1514263" cy="866747"/>
            <a:chOff x="-488676" y="3985339"/>
            <a:chExt cx="1514263" cy="866747"/>
          </a:xfrm>
        </p:grpSpPr>
        <p:grpSp>
          <p:nvGrpSpPr>
            <p:cNvPr id="178" name="Group 177"/>
            <p:cNvGrpSpPr/>
            <p:nvPr/>
          </p:nvGrpSpPr>
          <p:grpSpPr>
            <a:xfrm>
              <a:off x="-488676" y="4004948"/>
              <a:ext cx="1513429" cy="844936"/>
              <a:chOff x="1549693" y="2697676"/>
              <a:chExt cx="1513429" cy="844936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1550692" y="2697676"/>
                <a:ext cx="1512430" cy="61108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549693" y="3290612"/>
                <a:ext cx="1115994" cy="2520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79" name="Straight Connector 178"/>
            <p:cNvCxnSpPr/>
            <p:nvPr/>
          </p:nvCxnSpPr>
          <p:spPr>
            <a:xfrm>
              <a:off x="-487352" y="4002001"/>
              <a:ext cx="151293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-488675" y="4849884"/>
              <a:ext cx="111693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023294" y="3998949"/>
              <a:ext cx="0" cy="6119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-487352" y="3985339"/>
              <a:ext cx="0" cy="8639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28263" y="4616029"/>
              <a:ext cx="39693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28263" y="4600093"/>
              <a:ext cx="0" cy="2519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4" name="Straight Connector 133"/>
          <p:cNvCxnSpPr/>
          <p:nvPr/>
        </p:nvCxnSpPr>
        <p:spPr>
          <a:xfrm>
            <a:off x="1144428" y="3540891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497" name="Group 20496"/>
          <p:cNvGrpSpPr/>
          <p:nvPr/>
        </p:nvGrpSpPr>
        <p:grpSpPr>
          <a:xfrm>
            <a:off x="6103293" y="3549682"/>
            <a:ext cx="1570325" cy="864015"/>
            <a:chOff x="-928227" y="4267943"/>
            <a:chExt cx="1570325" cy="864015"/>
          </a:xfrm>
        </p:grpSpPr>
        <p:sp>
          <p:nvSpPr>
            <p:cNvPr id="223" name="Rectangle 222"/>
            <p:cNvSpPr/>
            <p:nvPr/>
          </p:nvSpPr>
          <p:spPr>
            <a:xfrm>
              <a:off x="-918881" y="4500652"/>
              <a:ext cx="1548429" cy="39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06610" y="4267943"/>
              <a:ext cx="431996" cy="2159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-918881" y="4898169"/>
              <a:ext cx="1115994" cy="2159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226" name="Straight Connector 225"/>
            <p:cNvCxnSpPr/>
            <p:nvPr/>
          </p:nvCxnSpPr>
          <p:spPr>
            <a:xfrm>
              <a:off x="-918882" y="4483940"/>
              <a:ext cx="111599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-916872" y="5120988"/>
              <a:ext cx="111599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01751" y="4904683"/>
              <a:ext cx="4319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210106" y="4269627"/>
              <a:ext cx="4319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2333" y="4267943"/>
              <a:ext cx="0" cy="6509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-928227" y="4478422"/>
              <a:ext cx="0" cy="6509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10777" y="4269629"/>
              <a:ext cx="0" cy="2189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11854" y="4913039"/>
              <a:ext cx="0" cy="2189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2805864" y="3345741"/>
            <a:ext cx="1570325" cy="864015"/>
            <a:chOff x="-904532" y="3788461"/>
            <a:chExt cx="1570325" cy="864015"/>
          </a:xfrm>
        </p:grpSpPr>
        <p:sp>
          <p:nvSpPr>
            <p:cNvPr id="197" name="Rectangle 196"/>
            <p:cNvSpPr/>
            <p:nvPr/>
          </p:nvSpPr>
          <p:spPr>
            <a:xfrm>
              <a:off x="-895186" y="4012814"/>
              <a:ext cx="1548429" cy="39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30305" y="3788461"/>
              <a:ext cx="431996" cy="2159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-895186" y="4418687"/>
              <a:ext cx="1115994" cy="21599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20488" name="Straight Connector 20487"/>
            <p:cNvCxnSpPr/>
            <p:nvPr/>
          </p:nvCxnSpPr>
          <p:spPr>
            <a:xfrm>
              <a:off x="-895187" y="4004458"/>
              <a:ext cx="111599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-893177" y="4641506"/>
              <a:ext cx="111599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25446" y="4425201"/>
              <a:ext cx="4319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33801" y="3790145"/>
              <a:ext cx="43199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56028" y="3788461"/>
              <a:ext cx="0" cy="6509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-904532" y="3998940"/>
              <a:ext cx="0" cy="6509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234472" y="3790147"/>
              <a:ext cx="0" cy="2189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235549" y="4433557"/>
              <a:ext cx="0" cy="21891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-289088"/>
            <a:ext cx="8837612" cy="1143001"/>
          </a:xfrm>
        </p:spPr>
        <p:txBody>
          <a:bodyPr anchor="b"/>
          <a:lstStyle/>
          <a:p>
            <a:pPr algn="l"/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 smtClean="0">
                <a:latin typeface="Charcoal CY" charset="0"/>
                <a:ea typeface="MS PGothic" charset="0"/>
              </a:rPr>
              <a:t>compositional algorithm (fixed point)</a:t>
            </a:r>
            <a:endParaRPr lang="en-US" sz="3200" b="1" dirty="0">
              <a:solidFill>
                <a:srgbClr val="000000"/>
              </a:solidFill>
              <a:latin typeface="Charcoal CY" charset="0"/>
              <a:ea typeface="MS PGothic" charset="0"/>
              <a:cs typeface="Charcoal CY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>
            <a:off x="1152897" y="3986801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1155718" y="3326405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1152894" y="3111919"/>
            <a:ext cx="655199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155720" y="3749735"/>
            <a:ext cx="6551989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1150076" y="4209756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147255" y="4432711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158545" y="4655666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1155724" y="4892732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152903" y="5115687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150082" y="5338642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147261" y="5561597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144440" y="5798663"/>
            <a:ext cx="65519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739821" y="3110965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379322" y="3154697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6024900" y="3112957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7691742" y="3110965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1127715" y="3096245"/>
            <a:ext cx="16709" cy="31665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-90128" y="2992065"/>
            <a:ext cx="12234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   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initial -&gt; </a:t>
            </a:r>
          </a:p>
          <a:p>
            <a:pPr algn="r" eaLnBrk="1" hangingPunct="1"/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smtClean="0">
                <a:solidFill>
                  <a:srgbClr val="000000"/>
                </a:solidFill>
              </a:rPr>
              <a:t> control </a:t>
            </a:r>
          </a:p>
          <a:p>
            <a:pPr algn="r" eaLnBrk="1" hangingPunct="1"/>
            <a:r>
              <a:rPr lang="en-US" sz="1800" dirty="0" smtClean="0">
                <a:solidFill>
                  <a:srgbClr val="000000"/>
                </a:solidFill>
              </a:rPr>
              <a:t>      state                            </a:t>
            </a:r>
          </a:p>
        </p:txBody>
      </p:sp>
      <p:sp>
        <p:nvSpPr>
          <p:cNvPr id="93" name="TextBox 48"/>
          <p:cNvSpPr txBox="1">
            <a:spLocks noChangeArrowheads="1"/>
          </p:cNvSpPr>
          <p:nvPr/>
        </p:nvSpPr>
        <p:spPr bwMode="auto">
          <a:xfrm>
            <a:off x="1405798" y="2449166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</a:t>
            </a:r>
            <a:r>
              <a:rPr lang="en-US" sz="1800" b="1" dirty="0"/>
              <a:t>1</a:t>
            </a:r>
          </a:p>
        </p:txBody>
      </p:sp>
      <p:sp>
        <p:nvSpPr>
          <p:cNvPr id="94" name="TextBox 48"/>
          <p:cNvSpPr txBox="1">
            <a:spLocks noChangeArrowheads="1"/>
          </p:cNvSpPr>
          <p:nvPr/>
        </p:nvSpPr>
        <p:spPr bwMode="auto">
          <a:xfrm>
            <a:off x="3058030" y="2456158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2</a:t>
            </a:r>
            <a:endParaRPr lang="en-US" sz="1800" b="1" dirty="0"/>
          </a:p>
        </p:txBody>
      </p:sp>
      <p:sp>
        <p:nvSpPr>
          <p:cNvPr id="95" name="TextBox 48"/>
          <p:cNvSpPr txBox="1">
            <a:spLocks noChangeArrowheads="1"/>
          </p:cNvSpPr>
          <p:nvPr/>
        </p:nvSpPr>
        <p:spPr bwMode="auto">
          <a:xfrm>
            <a:off x="4692982" y="2462595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3</a:t>
            </a:r>
            <a:endParaRPr lang="en-US" sz="1800" b="1" dirty="0"/>
          </a:p>
        </p:txBody>
      </p:sp>
      <p:sp>
        <p:nvSpPr>
          <p:cNvPr id="96" name="TextBox 48"/>
          <p:cNvSpPr txBox="1">
            <a:spLocks noChangeArrowheads="1"/>
          </p:cNvSpPr>
          <p:nvPr/>
        </p:nvSpPr>
        <p:spPr bwMode="auto">
          <a:xfrm>
            <a:off x="6331702" y="2466385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 dirty="0" smtClean="0"/>
              <a:t>interface</a:t>
            </a:r>
          </a:p>
          <a:p>
            <a:pPr algn="ctr" eaLnBrk="1" hangingPunct="1"/>
            <a:r>
              <a:rPr lang="en-US" sz="1800" b="1" dirty="0" smtClean="0"/>
              <a:t>stack 4</a:t>
            </a:r>
            <a:endParaRPr lang="en-US" sz="1800" b="1" dirty="0"/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665793" y="865557"/>
            <a:ext cx="7822517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u="sng" dirty="0" err="1" smtClean="0"/>
              <a:t>Init</a:t>
            </a:r>
            <a:r>
              <a:rPr lang="en-US" sz="2000" dirty="0" smtClean="0"/>
              <a:t>:   insert an initial interface for stack 1 with at most k rounds</a:t>
            </a:r>
          </a:p>
          <a:p>
            <a:pPr eaLnBrk="1" hangingPunct="1"/>
            <a:r>
              <a:rPr lang="en-US" sz="2000" u="sng" dirty="0" smtClean="0"/>
              <a:t>Rules</a:t>
            </a:r>
            <a:r>
              <a:rPr lang="en-US" sz="2000" dirty="0" smtClean="0"/>
              <a:t>:    (</a:t>
            </a:r>
            <a:r>
              <a:rPr lang="en-US" sz="2000" b="1" dirty="0" smtClean="0"/>
              <a:t>Add</a:t>
            </a:r>
            <a:r>
              <a:rPr lang="en-US" sz="2000" dirty="0" smtClean="0"/>
              <a:t>)  </a:t>
            </a:r>
            <a:r>
              <a:rPr lang="en-US" sz="2000" dirty="0" smtClean="0"/>
              <a:t>concatenate a </a:t>
            </a:r>
            <a:r>
              <a:rPr lang="en-US" sz="2000" dirty="0" smtClean="0"/>
              <a:t>feasible interface </a:t>
            </a:r>
            <a:r>
              <a:rPr lang="en-US" sz="2000" dirty="0" smtClean="0"/>
              <a:t>(with </a:t>
            </a:r>
            <a:r>
              <a:rPr lang="en-US" sz="2000" dirty="0" smtClean="0"/>
              <a:t>at most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 smtClean="0"/>
              <a:t>rounds)</a:t>
            </a:r>
          </a:p>
          <a:p>
            <a:pPr eaLnBrk="1" hangingPunct="1"/>
            <a:r>
              <a:rPr lang="en-US" sz="2000" dirty="0"/>
              <a:t> </a:t>
            </a:r>
            <a:r>
              <a:rPr lang="en-US" sz="2000" dirty="0" smtClean="0"/>
              <a:t>                          to the stack interface with the lowest incomplete round</a:t>
            </a:r>
            <a:endParaRPr lang="en-US" sz="2000" dirty="0" smtClean="0"/>
          </a:p>
          <a:p>
            <a:pPr lvl="1" indent="0" eaLnBrk="1" hangingPunct="1"/>
            <a:r>
              <a:rPr lang="en-US" sz="2000" dirty="0" smtClean="0"/>
              <a:t>  </a:t>
            </a:r>
            <a:r>
              <a:rPr lang="en-US" sz="2000" dirty="0" smtClean="0"/>
              <a:t>(</a:t>
            </a:r>
            <a:r>
              <a:rPr lang="en-US" sz="2000" b="1" dirty="0" smtClean="0"/>
              <a:t>Remove</a:t>
            </a:r>
            <a:r>
              <a:rPr lang="en-US" sz="2000" dirty="0" smtClean="0"/>
              <a:t>)  </a:t>
            </a:r>
            <a:r>
              <a:rPr lang="en-US" sz="2000" dirty="0" smtClean="0"/>
              <a:t>if </a:t>
            </a:r>
            <a:r>
              <a:rPr lang="en-US" sz="2000" dirty="0" smtClean="0"/>
              <a:t>the first </a:t>
            </a:r>
            <a:r>
              <a:rPr lang="en-US" sz="2000" dirty="0" smtClean="0"/>
              <a:t>tracked round </a:t>
            </a:r>
            <a:r>
              <a:rPr lang="en-US" sz="2000" dirty="0" smtClean="0"/>
              <a:t>is complete </a:t>
            </a:r>
            <a:r>
              <a:rPr lang="en-US" sz="2000" dirty="0" smtClean="0"/>
              <a:t>then remove </a:t>
            </a:r>
            <a:r>
              <a:rPr lang="en-US" sz="2000" dirty="0" smtClean="0"/>
              <a:t>it </a:t>
            </a:r>
            <a:endParaRPr lang="en-US" sz="2000" dirty="0"/>
          </a:p>
          <a:p>
            <a:pPr eaLnBrk="1" hangingPunct="1"/>
            <a:r>
              <a:rPr lang="en-US" sz="2000" u="sng" dirty="0" smtClean="0"/>
              <a:t>Termination</a:t>
            </a:r>
            <a:r>
              <a:rPr lang="en-US" sz="2000" dirty="0" smtClean="0"/>
              <a:t>:  one line left with the target control state at the end 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2802607" y="3110958"/>
            <a:ext cx="1557930" cy="414141"/>
            <a:chOff x="-910119" y="3795112"/>
            <a:chExt cx="1557930" cy="414141"/>
          </a:xfrm>
        </p:grpSpPr>
        <p:grpSp>
          <p:nvGrpSpPr>
            <p:cNvPr id="9" name="Group 8"/>
            <p:cNvGrpSpPr/>
            <p:nvPr/>
          </p:nvGrpSpPr>
          <p:grpSpPr>
            <a:xfrm>
              <a:off x="-906908" y="3795112"/>
              <a:ext cx="1548429" cy="402952"/>
              <a:chOff x="3155819" y="2686364"/>
              <a:chExt cx="1548429" cy="402952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155819" y="2897913"/>
                <a:ext cx="1115994" cy="19140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55819" y="2686364"/>
                <a:ext cx="1548429" cy="179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400" b="1" dirty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-906908" y="3795112"/>
              <a:ext cx="154842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-901046" y="4208024"/>
              <a:ext cx="111642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H="1" flipV="1">
              <a:off x="215383" y="3993254"/>
              <a:ext cx="1" cy="2159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-910119" y="3795112"/>
              <a:ext cx="0" cy="41291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215385" y="3984991"/>
              <a:ext cx="43242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 flipV="1">
              <a:off x="641521" y="3799734"/>
              <a:ext cx="1" cy="1799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>
            <a:off x="79641" y="975721"/>
            <a:ext cx="551460" cy="270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427909" y="3125078"/>
            <a:ext cx="1118004" cy="196233"/>
            <a:chOff x="-251609" y="3852507"/>
            <a:chExt cx="1118004" cy="196233"/>
          </a:xfrm>
        </p:grpSpPr>
        <p:sp>
          <p:nvSpPr>
            <p:cNvPr id="158" name="Rectangle 157"/>
            <p:cNvSpPr/>
            <p:nvPr/>
          </p:nvSpPr>
          <p:spPr>
            <a:xfrm>
              <a:off x="-251609" y="3857337"/>
              <a:ext cx="1115994" cy="1914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-251609" y="3852507"/>
              <a:ext cx="111599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-249599" y="4038331"/>
              <a:ext cx="111599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553779" y="3130880"/>
            <a:ext cx="434008" cy="191403"/>
            <a:chOff x="-377549" y="4032607"/>
            <a:chExt cx="434008" cy="191403"/>
          </a:xfrm>
        </p:grpSpPr>
        <p:sp>
          <p:nvSpPr>
            <p:cNvPr id="188" name="Rectangle 187"/>
            <p:cNvSpPr/>
            <p:nvPr/>
          </p:nvSpPr>
          <p:spPr>
            <a:xfrm>
              <a:off x="-377549" y="4032607"/>
              <a:ext cx="431998" cy="19140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-377549" y="4039484"/>
              <a:ext cx="4319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-375539" y="4208596"/>
              <a:ext cx="43199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56459" y="4039484"/>
              <a:ext cx="0" cy="170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-375539" y="4047536"/>
              <a:ext cx="0" cy="170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Right Arrow 335"/>
          <p:cNvSpPr/>
          <p:nvPr/>
        </p:nvSpPr>
        <p:spPr>
          <a:xfrm>
            <a:off x="98361" y="1286885"/>
            <a:ext cx="551460" cy="270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ight Arrow 336"/>
          <p:cNvSpPr/>
          <p:nvPr/>
        </p:nvSpPr>
        <p:spPr>
          <a:xfrm>
            <a:off x="92016" y="1909807"/>
            <a:ext cx="551460" cy="270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/>
          <p:cNvSpPr/>
          <p:nvPr/>
        </p:nvSpPr>
        <p:spPr>
          <a:xfrm>
            <a:off x="7955092" y="3100183"/>
            <a:ext cx="325863" cy="8648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Arrow 340"/>
          <p:cNvSpPr/>
          <p:nvPr/>
        </p:nvSpPr>
        <p:spPr>
          <a:xfrm>
            <a:off x="89778" y="2182421"/>
            <a:ext cx="551460" cy="27016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>
            <a:spLocks noChangeArrowheads="1"/>
          </p:cNvSpPr>
          <p:nvPr/>
        </p:nvSpPr>
        <p:spPr bwMode="auto">
          <a:xfrm>
            <a:off x="7606786" y="4705260"/>
            <a:ext cx="1338953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         target   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</a:p>
          <a:p>
            <a:pPr eaLnBrk="1" hangingPunct="1"/>
            <a:r>
              <a:rPr lang="en-US" sz="1800" dirty="0" smtClean="0">
                <a:solidFill>
                  <a:srgbClr val="000000"/>
                </a:solidFill>
              </a:rPr>
              <a:t>   &lt;</a:t>
            </a:r>
            <a:r>
              <a:rPr lang="en-US" sz="1800" dirty="0" smtClean="0">
                <a:solidFill>
                  <a:srgbClr val="000000"/>
                </a:solidFill>
              </a:rPr>
              <a:t>-   state</a:t>
            </a:r>
            <a:endParaRPr 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43" name="TextBox 342"/>
          <p:cNvSpPr txBox="1">
            <a:spLocks noChangeArrowheads="1"/>
          </p:cNvSpPr>
          <p:nvPr/>
        </p:nvSpPr>
        <p:spPr bwMode="auto">
          <a:xfrm>
            <a:off x="630459" y="2561048"/>
            <a:ext cx="7822517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 smtClean="0"/>
              <a:t>Always reaches a fixed point: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 smtClean="0"/>
              <a:t>	- configuration:      O( k*n)       control states     </a:t>
            </a:r>
            <a:endParaRPr lang="en-US" sz="2000" dirty="0"/>
          </a:p>
          <a:p>
            <a:pPr eaLnBrk="1" hangingPunct="1"/>
            <a:r>
              <a:rPr lang="en-US" sz="2000" dirty="0" smtClean="0"/>
              <a:t>                                                      ^   ^</a:t>
            </a:r>
          </a:p>
          <a:p>
            <a:pPr eaLnBrk="1" hangingPunct="1"/>
            <a:r>
              <a:rPr lang="en-US" sz="2000" dirty="0" smtClean="0"/>
              <a:t>                                                      |   |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                                           #scope    #stacks     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Comparison with bounded-round restriction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   - bounded rounds </a:t>
            </a:r>
            <a:r>
              <a:rPr lang="en-US" sz="2000" dirty="0"/>
              <a:t>requires only  O( </a:t>
            </a:r>
            <a:r>
              <a:rPr lang="en-US" sz="2000" dirty="0" smtClean="0"/>
              <a:t>k )   </a:t>
            </a:r>
            <a:r>
              <a:rPr lang="en-US" sz="2000" dirty="0"/>
              <a:t>control states   </a:t>
            </a:r>
            <a:endParaRPr lang="en-US" sz="2000" dirty="0" smtClean="0"/>
          </a:p>
          <a:p>
            <a:pPr eaLnBrk="1" hangingPunct="1"/>
            <a:r>
              <a:rPr lang="en-US" sz="2000" dirty="0"/>
              <a:t> </a:t>
            </a:r>
            <a:r>
              <a:rPr lang="en-US" sz="2000" dirty="0" smtClean="0"/>
              <a:t>  - n </a:t>
            </a:r>
            <a:r>
              <a:rPr lang="en-US" sz="2000" dirty="0"/>
              <a:t>cannot be </a:t>
            </a:r>
            <a:r>
              <a:rPr lang="en-US" sz="2000" dirty="0" smtClean="0"/>
              <a:t>eliminated from </a:t>
            </a:r>
            <a:r>
              <a:rPr lang="en-US" sz="2000" dirty="0"/>
              <a:t>O (k n</a:t>
            </a:r>
            <a:r>
              <a:rPr lang="en-US" sz="2000" dirty="0" smtClean="0"/>
              <a:t>)    (additional price to pay)</a:t>
            </a:r>
            <a:endParaRPr lang="en-US" sz="2000" dirty="0" smtClean="0"/>
          </a:p>
          <a:p>
            <a:pPr eaLnBrk="1" hangingPunct="1"/>
            <a:endParaRPr 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4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71992E-7 -9.42348E-7 L 0.0007 0.0298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2986 L 0.00052 0.0664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6645 L 0.00087 0.1002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0025 L 0.0007 0.29219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58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2" grpId="1"/>
      <p:bldP spid="47" grpId="0" animBg="1"/>
      <p:bldP spid="47" grpId="1" animBg="1"/>
      <p:bldP spid="336" grpId="1" animBg="1"/>
      <p:bldP spid="336" grpId="2" animBg="1"/>
      <p:bldP spid="336" grpId="3" animBg="1"/>
      <p:bldP spid="336" grpId="4" animBg="1"/>
      <p:bldP spid="336" grpId="5" animBg="1"/>
      <p:bldP spid="336" grpId="7" animBg="1"/>
      <p:bldP spid="337" grpId="0" animBg="1"/>
      <p:bldP spid="337" grpId="1" animBg="1"/>
      <p:bldP spid="337" grpId="2" animBg="1"/>
      <p:bldP spid="337" grpId="3" animBg="1"/>
      <p:bldP spid="337" grpId="4" animBg="1"/>
      <p:bldP spid="337" grpId="5" animBg="1"/>
      <p:bldP spid="337" grpId="6" animBg="1"/>
      <p:bldP spid="337" grpId="7" animBg="1"/>
      <p:bldP spid="68" grpId="0" animBg="1"/>
      <p:bldP spid="68" grpId="1" animBg="1"/>
      <p:bldP spid="68" grpId="2" animBg="1"/>
      <p:bldP spid="68" grpId="3" animBg="1"/>
      <p:bldP spid="341" grpId="0" animBg="1"/>
      <p:bldP spid="341" grpId="1" animBg="1"/>
      <p:bldP spid="342" grpId="0"/>
      <p:bldP spid="342" grpId="1"/>
      <p:bldP spid="3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65150" y="127635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3600" dirty="0" err="1" smtClean="0">
                <a:latin typeface="Charcoal CY"/>
                <a:ea typeface="ＭＳ Ｐゴシック" charset="0"/>
                <a:cs typeface="Charcoal CY"/>
              </a:rPr>
              <a:t>Sequentialization</a:t>
            </a:r>
            <a:endParaRPr lang="en-US" sz="2800" dirty="0" smtClean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2EB5D87-37E9-7643-ADC9-C7276BE32611}" type="slidenum">
              <a:rPr 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70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latin typeface="Charcoal CY"/>
                <a:cs typeface="Charcoal CY"/>
                <a:sym typeface="Wingdings"/>
              </a:rPr>
              <a:t>C</a:t>
            </a:r>
            <a:r>
              <a:rPr lang="en-US" sz="2000" b="1" i="1" dirty="0" smtClean="0">
                <a:latin typeface="Charcoal CY"/>
                <a:cs typeface="Charcoal CY"/>
                <a:sym typeface="Wingdings"/>
              </a:rPr>
              <a:t>ode-to-code translation </a:t>
            </a:r>
            <a:r>
              <a:rPr lang="en-US" sz="2000" b="1" i="1" dirty="0" smtClean="0">
                <a:latin typeface="Charcoal CY"/>
                <a:cs typeface="Charcoal CY"/>
                <a:sym typeface="Wingdings"/>
              </a:rPr>
              <a:t/>
            </a:r>
            <a:br>
              <a:rPr lang="en-US" sz="2000" b="1" i="1" dirty="0" smtClean="0">
                <a:latin typeface="Charcoal CY"/>
                <a:cs typeface="Charcoal CY"/>
                <a:sym typeface="Wingdings"/>
              </a:rPr>
            </a:br>
            <a:r>
              <a:rPr lang="en-US" sz="2000" b="1" i="1" dirty="0">
                <a:latin typeface="Charcoal CY"/>
                <a:cs typeface="Charcoal CY"/>
                <a:sym typeface="Wingdings"/>
              </a:rPr>
              <a:t> </a:t>
            </a:r>
            <a:r>
              <a:rPr lang="en-US" sz="2000" b="1" i="1" dirty="0" smtClean="0">
                <a:latin typeface="Charcoal CY"/>
                <a:cs typeface="Charcoal CY"/>
                <a:sym typeface="Wingdings"/>
              </a:rPr>
              <a:t>                                    </a:t>
            </a:r>
            <a:r>
              <a:rPr lang="en-US" sz="2000" b="1" i="1" dirty="0" smtClean="0">
                <a:latin typeface="Charcoal CY"/>
                <a:cs typeface="Charcoal CY"/>
                <a:sym typeface="Wingdings"/>
              </a:rPr>
              <a:t>as </a:t>
            </a:r>
            <a:r>
              <a:rPr lang="en-US" sz="2000" b="1" i="1" dirty="0" smtClean="0">
                <a:latin typeface="Charcoal CY"/>
                <a:cs typeface="Charcoal CY"/>
                <a:sym typeface="Wingdings"/>
              </a:rPr>
              <a:t>a plug-in for sequential </a:t>
            </a:r>
            <a:r>
              <a:rPr lang="en-US" sz="2000" b="1" i="1" dirty="0" smtClean="0">
                <a:latin typeface="Charcoal CY"/>
                <a:cs typeface="Charcoal CY"/>
                <a:sym typeface="Wingdings"/>
              </a:rPr>
              <a:t>verification tools</a:t>
            </a:r>
            <a:endParaRPr lang="en-US" sz="2000" b="1" i="1" dirty="0">
              <a:latin typeface="Charcoal CY"/>
              <a:cs typeface="Charcoal C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26" y="6104972"/>
            <a:ext cx="7540978" cy="6003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 convenient way to get new tools for conc. programs … 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22762" y="1616999"/>
            <a:ext cx="2413558" cy="3861050"/>
            <a:chOff x="5674802" y="1616999"/>
            <a:chExt cx="2413558" cy="3861050"/>
          </a:xfrm>
        </p:grpSpPr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5674802" y="2111803"/>
              <a:ext cx="2213267" cy="3366246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4" name="TextBox 3"/>
            <p:cNvSpPr txBox="1">
              <a:spLocks/>
            </p:cNvSpPr>
            <p:nvPr/>
          </p:nvSpPr>
          <p:spPr>
            <a:xfrm>
              <a:off x="5854879" y="4180647"/>
              <a:ext cx="1835593" cy="11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err="1" smtClean="0">
                  <a:solidFill>
                    <a:srgbClr val="000000"/>
                  </a:solidFill>
                </a:rPr>
                <a:t>Sequ</a:t>
              </a:r>
              <a:r>
                <a:rPr lang="en-US" sz="2800" b="1" dirty="0" smtClean="0">
                  <a:solidFill>
                    <a:srgbClr val="000000"/>
                  </a:solidFill>
                </a:rPr>
                <a:t>. tool</a:t>
              </a: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5854879" y="2295402"/>
              <a:ext cx="1835593" cy="686489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  <a:sym typeface="Wingdings"/>
                </a:rPr>
                <a:t>Concsequ</a:t>
              </a:r>
              <a:endParaRPr lang="en-US" sz="2000" b="1" dirty="0" smtClean="0">
                <a:solidFill>
                  <a:srgbClr val="000000"/>
                </a:solidFill>
                <a:sym typeface="Wingdings"/>
              </a:endParaRPr>
            </a:p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sym typeface="Wingdings"/>
                </a:rPr>
                <a:t>translation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5854879" y="3359379"/>
              <a:ext cx="1835593" cy="43448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Instrumentation</a:t>
              </a:r>
            </a:p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f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or the </a:t>
              </a:r>
              <a:r>
                <a:rPr lang="en-US" sz="1100" b="1" dirty="0" err="1" smtClean="0">
                  <a:solidFill>
                    <a:srgbClr val="000000"/>
                  </a:solidFill>
                </a:rPr>
                <a:t>Sequ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. tool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6666233" y="3049686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666233" y="3915282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666233" y="2014553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73579" y="1616999"/>
              <a:ext cx="2314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00"/>
                  </a:solidFill>
                </a:rPr>
                <a:t>Concurrent Program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7835657" y="4678731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03976" y="2533393"/>
            <a:ext cx="60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  <a:p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94576" y="2533393"/>
            <a:ext cx="60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  <a:p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47176" y="2533393"/>
            <a:ext cx="60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20" name="AutoShape 8"/>
          <p:cNvSpPr>
            <a:spLocks noChangeAspect="1" noChangeArrowheads="1"/>
          </p:cNvSpPr>
          <p:nvPr/>
        </p:nvSpPr>
        <p:spPr bwMode="auto">
          <a:xfrm>
            <a:off x="1123647" y="1470912"/>
            <a:ext cx="2699995" cy="539999"/>
          </a:xfrm>
          <a:prstGeom prst="roundRect">
            <a:avLst>
              <a:gd name="adj" fmla="val 16667"/>
            </a:avLst>
          </a:prstGeom>
          <a:solidFill>
            <a:srgbClr val="732E9A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/>
              <a:t>shared </a:t>
            </a:r>
            <a:r>
              <a:rPr lang="en-US" sz="2000" dirty="0" err="1" smtClean="0"/>
              <a:t>vars</a:t>
            </a:r>
            <a:endParaRPr lang="en-US" sz="1400" dirty="0" smtClean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084976" y="207619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1999376" y="215239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218576" y="21523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685176" y="2838193"/>
            <a:ext cx="432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800" dirty="0"/>
              <a:t>…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039256" y="4056653"/>
            <a:ext cx="2407920" cy="1828800"/>
            <a:chOff x="1039256" y="4056653"/>
            <a:chExt cx="2407920" cy="1828800"/>
          </a:xfrm>
        </p:grpSpPr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2227976" y="4056653"/>
              <a:ext cx="1219200" cy="1828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Sequ</a:t>
              </a:r>
              <a:r>
                <a:rPr lang="en-US" b="1" dirty="0" smtClean="0">
                  <a:solidFill>
                    <a:srgbClr val="000000"/>
                  </a:solidFill>
                </a:rPr>
                <a:t>.</a:t>
              </a:r>
              <a:endParaRPr lang="en-US" b="1" dirty="0">
                <a:solidFill>
                  <a:srgbClr val="000000"/>
                </a:solidFill>
              </a:endParaRPr>
            </a:p>
            <a:p>
              <a:r>
                <a:rPr lang="en-US" b="1" dirty="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28" name="Bent-Up Arrow 27"/>
            <p:cNvSpPr/>
            <p:nvPr/>
          </p:nvSpPr>
          <p:spPr>
            <a:xfrm rot="5400000">
              <a:off x="979820" y="4154714"/>
              <a:ext cx="850392" cy="731520"/>
            </a:xfrm>
            <a:prstGeom prst="bentUpArrow">
              <a:avLst/>
            </a:prstGeom>
            <a:solidFill>
              <a:srgbClr val="FF00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13576" y="1099356"/>
            <a:ext cx="2314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Concurrent Program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41" y="-314999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2400" b="1" i="1" dirty="0" smtClean="0">
                <a:solidFill>
                  <a:srgbClr val="000000"/>
                </a:solidFill>
                <a:latin typeface="Charcoal CY"/>
                <a:cs typeface="Charcoal CY"/>
              </a:rPr>
              <a:t>features of a</a:t>
            </a:r>
            <a:r>
              <a:rPr lang="en-US" sz="2400" b="1" i="1" dirty="0" smtClean="0">
                <a:solidFill>
                  <a:srgbClr val="000000"/>
                </a:solidFill>
                <a:latin typeface="Charcoal CY"/>
                <a:cs typeface="Charcoal CY"/>
              </a:rPr>
              <a:t> </a:t>
            </a:r>
            <a:r>
              <a:rPr lang="en-US" sz="2400" b="1" i="1" dirty="0" smtClean="0">
                <a:solidFill>
                  <a:srgbClr val="000000"/>
                </a:solidFill>
                <a:latin typeface="Charcoal CY"/>
                <a:cs typeface="Charcoal CY"/>
              </a:rPr>
              <a:t>good </a:t>
            </a:r>
            <a:r>
              <a:rPr lang="en-US" sz="2400" b="1" i="1" dirty="0" err="1" smtClean="0">
                <a:solidFill>
                  <a:srgbClr val="000000"/>
                </a:solidFill>
                <a:latin typeface="Charcoal CY"/>
                <a:cs typeface="Charcoal CY"/>
              </a:rPr>
              <a:t>sequentialization</a:t>
            </a:r>
            <a:r>
              <a:rPr lang="en-US" sz="2400" b="1" i="1" dirty="0" smtClean="0">
                <a:solidFill>
                  <a:srgbClr val="000000"/>
                </a:solidFill>
                <a:latin typeface="Charcoal CY"/>
                <a:cs typeface="Charcoal CY"/>
              </a:rPr>
              <a:t>	</a:t>
            </a:r>
            <a:endParaRPr lang="en-US" sz="2400" b="1" i="1" dirty="0">
              <a:solidFill>
                <a:srgbClr val="000000"/>
              </a:solidFill>
              <a:latin typeface="Charcoal CY"/>
              <a:cs typeface="Charcoal C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41" y="1114872"/>
            <a:ext cx="7770813" cy="2793818"/>
          </a:xfrm>
          <a:solidFill>
            <a:schemeClr val="bg1">
              <a:lumMod val="7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 smtClean="0">
                <a:solidFill>
                  <a:srgbClr val="FF0000"/>
                </a:solidFill>
              </a:rPr>
              <a:t>A direct simulation doesn’t </a:t>
            </a:r>
            <a:r>
              <a:rPr lang="en-US" sz="3800" dirty="0" smtClean="0">
                <a:solidFill>
                  <a:srgbClr val="FF0000"/>
                </a:solidFill>
              </a:rPr>
              <a:t>lead to scalable solutions:</a:t>
            </a:r>
            <a:endParaRPr lang="en-US" sz="3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                state</a:t>
            </a:r>
            <a:r>
              <a:rPr lang="en-US" dirty="0" smtClean="0"/>
              <a:t>:       C</a:t>
            </a:r>
            <a:r>
              <a:rPr lang="en-US" baseline="-25000" dirty="0" smtClean="0"/>
              <a:t>1</a:t>
            </a:r>
            <a:r>
              <a:rPr lang="en-US" dirty="0" smtClean="0"/>
              <a:t>   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dirty="0" smtClean="0"/>
              <a:t>    C</a:t>
            </a:r>
            <a:r>
              <a:rPr lang="en-US" baseline="-25000" dirty="0" smtClean="0"/>
              <a:t>2</a:t>
            </a:r>
            <a:r>
              <a:rPr lang="en-US" dirty="0" smtClean="0"/>
              <a:t>   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dirty="0" smtClean="0"/>
              <a:t>  … </a:t>
            </a:r>
            <a:r>
              <a:rPr lang="en-US" dirty="0" smtClean="0"/>
              <a:t>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dirty="0" smtClean="0"/>
              <a:t>  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 </a:t>
            </a:r>
            <a:r>
              <a:rPr lang="en-US" baseline="-25000" dirty="0" smtClean="0"/>
              <a:t>  </a:t>
            </a:r>
            <a:r>
              <a:rPr lang="en-US" dirty="0" smtClean="0">
                <a:latin typeface="Arial Narrow"/>
                <a:cs typeface="Arial Narrow"/>
              </a:rPr>
              <a:t>X  </a:t>
            </a:r>
            <a:r>
              <a:rPr lang="en-US" baseline="-25000" dirty="0" smtClean="0"/>
              <a:t> </a:t>
            </a:r>
            <a:r>
              <a:rPr lang="en-US" dirty="0" smtClean="0"/>
              <a:t>Shared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      </a:t>
            </a:r>
            <a:r>
              <a:rPr lang="en-US" i="1" dirty="0" smtClean="0"/>
              <a:t>Simulation</a:t>
            </a:r>
            <a:r>
              <a:rPr lang="en-US" dirty="0" smtClean="0"/>
              <a:t>:       </a:t>
            </a:r>
            <a:r>
              <a:rPr lang="en-US" dirty="0" smtClean="0"/>
              <a:t>at </a:t>
            </a:r>
            <a:r>
              <a:rPr lang="en-US" dirty="0" smtClean="0"/>
              <a:t>each step </a:t>
            </a:r>
            <a:r>
              <a:rPr lang="en-US" dirty="0" smtClean="0"/>
              <a:t>non-deterministically simulate </a:t>
            </a:r>
            <a:r>
              <a:rPr lang="en-US" dirty="0" smtClean="0"/>
              <a:t>one move of a </a:t>
            </a:r>
            <a:r>
              <a:rPr lang="en-US" dirty="0" smtClean="0"/>
              <a:t>thread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data structures for the configurations (n stacks)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 algn="ctr">
              <a:buNone/>
            </a:pPr>
            <a:r>
              <a:rPr lang="en-US" sz="4500" dirty="0" smtClean="0">
                <a:solidFill>
                  <a:srgbClr val="FF0000"/>
                </a:solidFill>
              </a:rPr>
              <a:t>State space explosion </a:t>
            </a:r>
            <a:r>
              <a:rPr lang="en-US" sz="4500" dirty="0" smtClean="0">
                <a:solidFill>
                  <a:srgbClr val="FF0000"/>
                </a:solidFill>
              </a:rPr>
              <a:t>!</a:t>
            </a:r>
            <a:endParaRPr lang="en-US" sz="45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45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17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700741" y="1103844"/>
            <a:ext cx="7770813" cy="49186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5100" b="1" dirty="0" smtClean="0"/>
              <a:t>Avoid cross product (compositional)</a:t>
            </a:r>
          </a:p>
          <a:p>
            <a:pPr lvl="1">
              <a:buFont typeface="Arial"/>
              <a:buChar char="•"/>
            </a:pPr>
            <a:r>
              <a:rPr lang="en-US" sz="4200" dirty="0" smtClean="0"/>
              <a:t>1 stack for the simulation</a:t>
            </a:r>
          </a:p>
          <a:p>
            <a:pPr lvl="1">
              <a:buFont typeface="Arial"/>
              <a:buChar char="•"/>
            </a:pPr>
            <a:r>
              <a:rPr lang="en-US" sz="4200" dirty="0" smtClean="0"/>
              <a:t>1 local state, fixed # of shared states</a:t>
            </a:r>
          </a:p>
          <a:p>
            <a:pPr marL="0" indent="0">
              <a:buFont typeface="Arial" charset="0"/>
              <a:buNone/>
            </a:pPr>
            <a:endParaRPr lang="en-US" sz="5000" b="1" dirty="0" smtClean="0">
              <a:solidFill>
                <a:srgbClr val="0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5000" b="1" dirty="0" smtClean="0">
                <a:solidFill>
                  <a:srgbClr val="000000"/>
                </a:solidFill>
              </a:rPr>
              <a:t>Conc. &amp; </a:t>
            </a:r>
            <a:r>
              <a:rPr lang="en-US" sz="5000" b="1" dirty="0" err="1" smtClean="0">
                <a:solidFill>
                  <a:srgbClr val="000000"/>
                </a:solidFill>
              </a:rPr>
              <a:t>Sequ</a:t>
            </a:r>
            <a:r>
              <a:rPr lang="en-US" sz="5000" b="1" dirty="0" smtClean="0">
                <a:solidFill>
                  <a:srgbClr val="000000"/>
                </a:solidFill>
              </a:rPr>
              <a:t>. Programs are in the same class</a:t>
            </a:r>
          </a:p>
          <a:p>
            <a:pPr lvl="1">
              <a:buFont typeface="Arial"/>
              <a:buChar char="•"/>
            </a:pPr>
            <a:r>
              <a:rPr lang="en-US" sz="4200" dirty="0" smtClean="0"/>
              <a:t>i.e. no additional data structures to simulate parallelism</a:t>
            </a:r>
          </a:p>
          <a:p>
            <a:pPr lvl="1">
              <a:buFont typeface="Arial"/>
              <a:buChar char="•"/>
            </a:pPr>
            <a:r>
              <a:rPr lang="en-US" sz="4200" i="1" dirty="0" smtClean="0"/>
              <a:t>Example:  concurrent Boolean programs </a:t>
            </a:r>
            <a:r>
              <a:rPr lang="en-US" sz="4200" i="1" dirty="0" smtClean="0">
                <a:sym typeface="Wingdings"/>
              </a:rPr>
              <a:t> Boolean (sequential) program</a:t>
            </a:r>
            <a:endParaRPr lang="en-US" sz="4200" i="1" dirty="0" smtClean="0"/>
          </a:p>
          <a:p>
            <a:pPr>
              <a:buFont typeface="Arial"/>
              <a:buChar char="•"/>
            </a:pPr>
            <a:endParaRPr lang="en-US" sz="400" dirty="0" smtClean="0"/>
          </a:p>
          <a:p>
            <a:pPr marL="0" indent="0">
              <a:buFont typeface="Arial" charset="0"/>
              <a:buNone/>
            </a:pPr>
            <a:endParaRPr lang="en-US" sz="5000" b="1" dirty="0" smtClean="0">
              <a:solidFill>
                <a:srgbClr val="000000"/>
              </a:solidFill>
            </a:endParaRPr>
          </a:p>
          <a:p>
            <a:pPr marL="0" indent="0">
              <a:buFont typeface="Arial" charset="0"/>
              <a:buNone/>
            </a:pPr>
            <a:r>
              <a:rPr lang="en-US" sz="5000" b="1" dirty="0" smtClean="0">
                <a:solidFill>
                  <a:srgbClr val="000000"/>
                </a:solidFill>
              </a:rPr>
              <a:t>Parameterized:</a:t>
            </a:r>
            <a:r>
              <a:rPr lang="en-US" sz="2900" dirty="0" smtClean="0">
                <a:solidFill>
                  <a:srgbClr val="F88792"/>
                </a:solidFill>
              </a:rPr>
              <a:t> </a:t>
            </a:r>
            <a:r>
              <a:rPr lang="en-US" sz="4200" dirty="0" smtClean="0"/>
              <a:t>increasing the parameter </a:t>
            </a:r>
          </a:p>
          <a:p>
            <a:pPr lvl="1">
              <a:buFont typeface="Arial"/>
              <a:buChar char="•"/>
            </a:pPr>
            <a:r>
              <a:rPr lang="en-US" sz="4200" dirty="0" smtClean="0"/>
              <a:t>more behaviors are captured</a:t>
            </a:r>
          </a:p>
          <a:p>
            <a:pPr lvl="1">
              <a:buFont typeface="Arial"/>
              <a:buChar char="•"/>
            </a:pPr>
            <a:r>
              <a:rPr lang="en-US" sz="4200" dirty="0" smtClean="0"/>
              <a:t>at the expense of more computational resources</a:t>
            </a:r>
          </a:p>
          <a:p>
            <a:pPr lvl="2">
              <a:buFont typeface="Arial"/>
              <a:buChar char="•"/>
            </a:pPr>
            <a:endParaRPr lang="en-US" sz="2800" dirty="0" smtClean="0"/>
          </a:p>
          <a:p>
            <a:pPr marL="0" indent="0">
              <a:buFont typeface="Arial" charset="0"/>
              <a:buNone/>
            </a:pPr>
            <a:r>
              <a:rPr lang="en-US" sz="5100" b="1" dirty="0" smtClean="0">
                <a:solidFill>
                  <a:srgbClr val="000000"/>
                </a:solidFill>
              </a:rPr>
              <a:t>Explore as many behaviors as possible</a:t>
            </a:r>
            <a:endParaRPr lang="en-US" sz="51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2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2738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3200" i="1" dirty="0">
                <a:latin typeface="Charcoal CY"/>
                <a:cs typeface="Charcoal CY"/>
              </a:rPr>
              <a:t>r</a:t>
            </a:r>
            <a:r>
              <a:rPr lang="en-US" sz="3200" i="1" dirty="0" smtClean="0">
                <a:latin typeface="Charcoal CY"/>
                <a:cs typeface="Charcoal CY"/>
              </a:rPr>
              <a:t>elated work (</a:t>
            </a:r>
            <a:r>
              <a:rPr lang="en-US" sz="3200" i="1" dirty="0" err="1" smtClean="0">
                <a:latin typeface="Charcoal CY"/>
                <a:cs typeface="Charcoal CY"/>
              </a:rPr>
              <a:t>sequentialization</a:t>
            </a:r>
            <a:r>
              <a:rPr lang="en-US" sz="3200" i="1" dirty="0" smtClean="0">
                <a:latin typeface="Charcoal CY"/>
                <a:cs typeface="Charcoal CY"/>
              </a:rPr>
              <a:t>)</a:t>
            </a:r>
            <a:endParaRPr lang="en-US" sz="3200" i="1" dirty="0">
              <a:latin typeface="Charcoal CY"/>
              <a:cs typeface="Charcoal C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7262"/>
            <a:ext cx="7770813" cy="50635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Up 2 context-switches  </a:t>
            </a:r>
            <a:r>
              <a:rPr lang="en-US" b="1" dirty="0" smtClean="0"/>
              <a:t>(KISS)</a:t>
            </a:r>
            <a:r>
              <a:rPr lang="en-US" dirty="0" smtClean="0"/>
              <a:t>                                         </a:t>
            </a:r>
            <a:r>
              <a:rPr lang="en-US" sz="2900" dirty="0" smtClean="0">
                <a:solidFill>
                  <a:srgbClr val="0000FF"/>
                </a:solidFill>
              </a:rPr>
              <a:t>[</a:t>
            </a:r>
            <a:r>
              <a:rPr lang="en-US" sz="2900" dirty="0" err="1" smtClean="0">
                <a:solidFill>
                  <a:srgbClr val="0000FF"/>
                </a:solidFill>
              </a:rPr>
              <a:t>Qadeer</a:t>
            </a:r>
            <a:r>
              <a:rPr lang="en-US" sz="2900" dirty="0">
                <a:solidFill>
                  <a:srgbClr val="0000FF"/>
                </a:solidFill>
              </a:rPr>
              <a:t>-</a:t>
            </a:r>
            <a:r>
              <a:rPr lang="en-US" sz="2900" dirty="0" smtClean="0">
                <a:solidFill>
                  <a:srgbClr val="0000FF"/>
                </a:solidFill>
              </a:rPr>
              <a:t>Wu</a:t>
            </a:r>
            <a:r>
              <a:rPr lang="en-US" sz="2900" dirty="0" smtClean="0">
                <a:solidFill>
                  <a:srgbClr val="0000FF"/>
                </a:solidFill>
              </a:rPr>
              <a:t>,  </a:t>
            </a:r>
            <a:r>
              <a:rPr lang="en-US" sz="2900" dirty="0" smtClean="0">
                <a:solidFill>
                  <a:srgbClr val="0000FF"/>
                </a:solidFill>
              </a:rPr>
              <a:t>PLDI</a:t>
            </a:r>
            <a:r>
              <a:rPr lang="en-US" sz="2900" dirty="0" smtClean="0">
                <a:solidFill>
                  <a:srgbClr val="0000FF"/>
                </a:solidFill>
              </a:rPr>
              <a:t>’04]</a:t>
            </a:r>
            <a:endParaRPr lang="en-US" sz="2000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bounded-round schedules &amp;  </a:t>
            </a:r>
            <a:r>
              <a:rPr lang="en-US" b="1" dirty="0" smtClean="0"/>
              <a:t>finite # of threads               </a:t>
            </a:r>
            <a:endParaRPr lang="en-US" sz="2000" b="1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Eager  		    </a:t>
            </a:r>
            <a:r>
              <a:rPr lang="en-US" dirty="0" smtClean="0">
                <a:solidFill>
                  <a:srgbClr val="0000FF"/>
                </a:solidFill>
              </a:rPr>
              <a:t>                                             </a:t>
            </a:r>
            <a:r>
              <a:rPr lang="en-US" dirty="0" smtClean="0">
                <a:solidFill>
                  <a:srgbClr val="0000FF"/>
                </a:solidFill>
              </a:rPr>
              <a:t>                            </a:t>
            </a:r>
            <a:r>
              <a:rPr lang="en-US" sz="2900" dirty="0" smtClean="0">
                <a:solidFill>
                  <a:srgbClr val="0000FF"/>
                </a:solidFill>
              </a:rPr>
              <a:t>[</a:t>
            </a:r>
            <a:r>
              <a:rPr lang="en-US" sz="2900" dirty="0" err="1" smtClean="0">
                <a:solidFill>
                  <a:srgbClr val="0000FF"/>
                </a:solidFill>
              </a:rPr>
              <a:t>Lal</a:t>
            </a:r>
            <a:r>
              <a:rPr lang="en-US" sz="2900" dirty="0">
                <a:solidFill>
                  <a:srgbClr val="0000FF"/>
                </a:solidFill>
              </a:rPr>
              <a:t>-</a:t>
            </a:r>
            <a:r>
              <a:rPr lang="en-US" sz="2900" dirty="0" smtClean="0">
                <a:solidFill>
                  <a:srgbClr val="0000FF"/>
                </a:solidFill>
              </a:rPr>
              <a:t>Reps</a:t>
            </a:r>
            <a:r>
              <a:rPr lang="en-US" sz="2900" dirty="0" smtClean="0">
                <a:solidFill>
                  <a:srgbClr val="0000FF"/>
                </a:solidFill>
              </a:rPr>
              <a:t>,  </a:t>
            </a:r>
            <a:r>
              <a:rPr lang="en-US" sz="2900" dirty="0" smtClean="0">
                <a:solidFill>
                  <a:srgbClr val="0000FF"/>
                </a:solidFill>
              </a:rPr>
              <a:t>CAV</a:t>
            </a:r>
            <a:r>
              <a:rPr lang="en-US" sz="2900" dirty="0" smtClean="0">
                <a:solidFill>
                  <a:srgbClr val="0000FF"/>
                </a:solidFill>
              </a:rPr>
              <a:t>’</a:t>
            </a:r>
            <a:r>
              <a:rPr lang="en-US" sz="2900" dirty="0" smtClean="0">
                <a:solidFill>
                  <a:srgbClr val="0000FF"/>
                </a:solidFill>
              </a:rPr>
              <a:t>08</a:t>
            </a:r>
            <a:r>
              <a:rPr lang="en-US" sz="2900" dirty="0" smtClean="0">
                <a:solidFill>
                  <a:srgbClr val="0000FF"/>
                </a:solidFill>
              </a:rPr>
              <a:t>]</a:t>
            </a:r>
            <a:endParaRPr lang="en-US" sz="2600" dirty="0" smtClean="0">
              <a:solidFill>
                <a:srgbClr val="0000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Lazy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	                       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2900" dirty="0" smtClean="0">
                <a:solidFill>
                  <a:srgbClr val="0000FF"/>
                </a:solidFill>
              </a:rPr>
              <a:t>[</a:t>
            </a:r>
            <a:r>
              <a:rPr lang="en-US" sz="2900" dirty="0" smtClean="0">
                <a:solidFill>
                  <a:srgbClr val="0000FF"/>
                </a:solidFill>
              </a:rPr>
              <a:t>La </a:t>
            </a:r>
            <a:r>
              <a:rPr lang="en-US" sz="2900" dirty="0" smtClean="0">
                <a:solidFill>
                  <a:srgbClr val="0000FF"/>
                </a:solidFill>
              </a:rPr>
              <a:t>Torre</a:t>
            </a:r>
            <a:r>
              <a:rPr lang="en-US" sz="2900" dirty="0">
                <a:solidFill>
                  <a:srgbClr val="0000FF"/>
                </a:solidFill>
              </a:rPr>
              <a:t>-</a:t>
            </a:r>
            <a:r>
              <a:rPr lang="en-US" sz="2900" dirty="0" smtClean="0">
                <a:solidFill>
                  <a:srgbClr val="0000FF"/>
                </a:solidFill>
              </a:rPr>
              <a:t>Madhusudan</a:t>
            </a:r>
            <a:r>
              <a:rPr lang="en-US" sz="2900" dirty="0">
                <a:solidFill>
                  <a:srgbClr val="0000FF"/>
                </a:solidFill>
              </a:rPr>
              <a:t>-</a:t>
            </a:r>
            <a:r>
              <a:rPr lang="en-US" sz="2900" dirty="0" err="1" smtClean="0">
                <a:solidFill>
                  <a:srgbClr val="0000FF"/>
                </a:solidFill>
              </a:rPr>
              <a:t>Parlato</a:t>
            </a:r>
            <a:r>
              <a:rPr lang="en-US" sz="2900" dirty="0" smtClean="0">
                <a:solidFill>
                  <a:srgbClr val="0000FF"/>
                </a:solidFill>
              </a:rPr>
              <a:t>, CAV’</a:t>
            </a:r>
            <a:r>
              <a:rPr lang="en-US" sz="2900" dirty="0" smtClean="0">
                <a:solidFill>
                  <a:srgbClr val="0000FF"/>
                </a:solidFill>
              </a:rPr>
              <a:t>09</a:t>
            </a:r>
            <a:r>
              <a:rPr lang="en-US" sz="2900" dirty="0" smtClean="0">
                <a:solidFill>
                  <a:srgbClr val="0000FF"/>
                </a:solidFill>
              </a:rPr>
              <a:t>]</a:t>
            </a:r>
            <a:endParaRPr lang="en-US" sz="2600" dirty="0" smtClean="0">
              <a:solidFill>
                <a:srgbClr val="0000FF"/>
              </a:solidFill>
            </a:endParaRPr>
          </a:p>
          <a:p>
            <a:pPr lvl="1">
              <a:buFont typeface="Arial"/>
              <a:buChar char="•"/>
            </a:pPr>
            <a:endParaRPr lang="en-US" dirty="0" smtClean="0">
              <a:solidFill>
                <a:srgbClr val="94D66C"/>
              </a:solidFill>
            </a:endParaRP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bounded-round schedule</a:t>
            </a:r>
            <a:r>
              <a:rPr lang="en-US" b="1" dirty="0" smtClean="0"/>
              <a:t>  &amp;  parameterized </a:t>
            </a:r>
            <a:r>
              <a:rPr lang="en-US" b="1" dirty="0" smtClean="0"/>
              <a:t>programs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Lazy 		                        </a:t>
            </a:r>
            <a:r>
              <a:rPr lang="en-US" sz="2900" dirty="0" smtClean="0">
                <a:solidFill>
                  <a:srgbClr val="0000FF"/>
                </a:solidFill>
              </a:rPr>
              <a:t>[</a:t>
            </a:r>
            <a:r>
              <a:rPr lang="en-US" sz="2900" dirty="0" smtClean="0">
                <a:solidFill>
                  <a:srgbClr val="0000FF"/>
                </a:solidFill>
              </a:rPr>
              <a:t>La Torre</a:t>
            </a:r>
            <a:r>
              <a:rPr lang="en-US" sz="2900" dirty="0" smtClean="0">
                <a:solidFill>
                  <a:srgbClr val="0000FF"/>
                </a:solidFill>
              </a:rPr>
              <a:t>, </a:t>
            </a:r>
            <a:r>
              <a:rPr lang="en-US" sz="2900" dirty="0" err="1" smtClean="0">
                <a:solidFill>
                  <a:srgbClr val="0000FF"/>
                </a:solidFill>
              </a:rPr>
              <a:t>Madhusudan-Parlato</a:t>
            </a:r>
            <a:r>
              <a:rPr lang="en-US" sz="2900" dirty="0" smtClean="0">
                <a:solidFill>
                  <a:srgbClr val="0000FF"/>
                </a:solidFill>
              </a:rPr>
              <a:t>,  </a:t>
            </a:r>
            <a:r>
              <a:rPr lang="en-US" sz="2900" dirty="0" smtClean="0">
                <a:solidFill>
                  <a:srgbClr val="0000FF"/>
                </a:solidFill>
              </a:rPr>
              <a:t>CAV’10, FIT’12]</a:t>
            </a:r>
            <a:endParaRPr lang="en-US" sz="2600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Delay</a:t>
            </a:r>
            <a:r>
              <a:rPr lang="en-US" b="1" dirty="0" smtClean="0"/>
              <a:t>-bounded schedules  (thread creation)</a:t>
            </a:r>
          </a:p>
          <a:p>
            <a:pPr marL="349250" lvl="1" indent="0">
              <a:buNone/>
            </a:pPr>
            <a:r>
              <a:rPr lang="en-US" dirty="0" smtClean="0"/>
              <a:t>			                 </a:t>
            </a:r>
            <a:r>
              <a:rPr lang="en-US" sz="2100" dirty="0" smtClean="0"/>
              <a:t>       </a:t>
            </a:r>
            <a:r>
              <a:rPr lang="en-US" sz="2100" dirty="0" smtClean="0"/>
              <a:t>                                           </a:t>
            </a:r>
            <a:r>
              <a:rPr lang="en-US" sz="2100" dirty="0"/>
              <a:t> </a:t>
            </a:r>
            <a:r>
              <a:rPr lang="en-US" sz="2900" dirty="0" smtClean="0">
                <a:solidFill>
                  <a:srgbClr val="0000FF"/>
                </a:solidFill>
              </a:rPr>
              <a:t>[</a:t>
            </a:r>
            <a:r>
              <a:rPr lang="en-US" sz="2900" dirty="0" err="1" smtClean="0">
                <a:solidFill>
                  <a:srgbClr val="0000FF"/>
                </a:solidFill>
              </a:rPr>
              <a:t>Emmi</a:t>
            </a:r>
            <a:r>
              <a:rPr lang="en-US" sz="2900" dirty="0" err="1" smtClean="0">
                <a:solidFill>
                  <a:srgbClr val="0000FF"/>
                </a:solidFill>
              </a:rPr>
              <a:t>-</a:t>
            </a:r>
            <a:r>
              <a:rPr lang="en-US" sz="2900" dirty="0" err="1" smtClean="0">
                <a:solidFill>
                  <a:srgbClr val="0000FF"/>
                </a:solidFill>
              </a:rPr>
              <a:t>Qadeer</a:t>
            </a:r>
            <a:r>
              <a:rPr lang="en-US" sz="2900" dirty="0" err="1">
                <a:solidFill>
                  <a:srgbClr val="0000FF"/>
                </a:solidFill>
              </a:rPr>
              <a:t>-</a:t>
            </a:r>
            <a:r>
              <a:rPr lang="en-US" sz="2900" dirty="0" err="1" smtClean="0">
                <a:solidFill>
                  <a:srgbClr val="0000FF"/>
                </a:solidFill>
              </a:rPr>
              <a:t>Rakamaric</a:t>
            </a:r>
            <a:r>
              <a:rPr lang="en-US" sz="2900" dirty="0" smtClean="0">
                <a:solidFill>
                  <a:srgbClr val="0000FF"/>
                </a:solidFill>
              </a:rPr>
              <a:t>,  </a:t>
            </a:r>
            <a:r>
              <a:rPr lang="en-US" sz="2900" dirty="0" smtClean="0">
                <a:solidFill>
                  <a:srgbClr val="0000FF"/>
                </a:solidFill>
              </a:rPr>
              <a:t>POPL</a:t>
            </a:r>
            <a:r>
              <a:rPr lang="en-US" sz="2900" dirty="0" smtClean="0">
                <a:solidFill>
                  <a:srgbClr val="0000FF"/>
                </a:solidFill>
              </a:rPr>
              <a:t>’</a:t>
            </a:r>
            <a:r>
              <a:rPr lang="en-US" sz="2900" dirty="0" smtClean="0">
                <a:solidFill>
                  <a:srgbClr val="0000FF"/>
                </a:solidFill>
              </a:rPr>
              <a:t>11</a:t>
            </a:r>
            <a:r>
              <a:rPr lang="en-US" sz="2900" dirty="0" smtClean="0">
                <a:solidFill>
                  <a:srgbClr val="0000FF"/>
                </a:solidFill>
              </a:rPr>
              <a:t>]</a:t>
            </a:r>
            <a:endParaRPr lang="en-US" sz="2600" dirty="0" smtClean="0">
              <a:solidFill>
                <a:srgbClr val="0000FF"/>
              </a:solidFill>
            </a:endParaRP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Bounded semantics</a:t>
            </a:r>
            <a:endParaRPr lang="en-US" b="1" dirty="0"/>
          </a:p>
          <a:p>
            <a:pPr marL="349250" lvl="1" indent="0">
              <a:buNone/>
            </a:pPr>
            <a:r>
              <a:rPr lang="en-US" dirty="0"/>
              <a:t>			    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FF"/>
                </a:solidFill>
              </a:rPr>
              <a:t>                                      </a:t>
            </a:r>
            <a:r>
              <a:rPr lang="en-US" sz="2900" dirty="0" smtClean="0">
                <a:solidFill>
                  <a:srgbClr val="0000FF"/>
                </a:solidFill>
              </a:rPr>
              <a:t>[</a:t>
            </a:r>
            <a:r>
              <a:rPr lang="en-US" sz="2900" dirty="0" err="1" smtClean="0">
                <a:solidFill>
                  <a:srgbClr val="0000FF"/>
                </a:solidFill>
              </a:rPr>
              <a:t>Bouajjani-Emmi-Parlato</a:t>
            </a:r>
            <a:r>
              <a:rPr lang="en-US" sz="2900" dirty="0" smtClean="0">
                <a:solidFill>
                  <a:srgbClr val="0000FF"/>
                </a:solidFill>
              </a:rPr>
              <a:t>,   SAS’11</a:t>
            </a:r>
            <a:r>
              <a:rPr lang="en-US" sz="2900" dirty="0">
                <a:solidFill>
                  <a:srgbClr val="0000FF"/>
                </a:solidFill>
              </a:rPr>
              <a:t>]</a:t>
            </a:r>
            <a:endParaRPr lang="en-US" sz="2100" dirty="0">
              <a:solidFill>
                <a:srgbClr val="0000FF"/>
              </a:solidFill>
            </a:endParaRPr>
          </a:p>
          <a:p>
            <a:pPr marL="349250" lvl="1" indent="0">
              <a:buNone/>
            </a:pPr>
            <a:endParaRPr lang="en-US" dirty="0" smtClean="0"/>
          </a:p>
          <a:p>
            <a:pPr marL="349250" lvl="1" indent="0">
              <a:buNone/>
            </a:pPr>
            <a:endParaRPr lang="en-US" dirty="0" smtClean="0">
              <a:solidFill>
                <a:srgbClr val="94D66C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-497119"/>
            <a:ext cx="8837612" cy="1143001"/>
          </a:xfrm>
        </p:spPr>
        <p:txBody>
          <a:bodyPr anchor="b"/>
          <a:lstStyle/>
          <a:p>
            <a:pPr algn="l"/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>
                <a:latin typeface="Charcoal CY" charset="0"/>
                <a:ea typeface="MS PGothic" charset="0"/>
              </a:rPr>
              <a:t/>
            </a:r>
            <a:br>
              <a:rPr lang="en-US" sz="3200" b="1" dirty="0">
                <a:latin typeface="Charcoal CY" charset="0"/>
                <a:ea typeface="MS PGothic" charset="0"/>
              </a:rPr>
            </a:br>
            <a:r>
              <a:rPr lang="en-US" sz="3200" b="1" dirty="0" smtClean="0">
                <a:latin typeface="Charcoal CY" charset="0"/>
                <a:ea typeface="MS PGothic" charset="0"/>
              </a:rPr>
              <a:t>from </a:t>
            </a:r>
            <a:r>
              <a:rPr lang="en-US" sz="3200" b="1" dirty="0" smtClean="0">
                <a:latin typeface="Charcoal CY" charset="0"/>
                <a:ea typeface="MS PGothic" charset="0"/>
              </a:rPr>
              <a:t>fixed point to </a:t>
            </a:r>
            <a:r>
              <a:rPr lang="en-US" sz="3200" b="1" dirty="0" err="1" smtClean="0">
                <a:latin typeface="Charcoal CY" charset="0"/>
                <a:ea typeface="MS PGothic" charset="0"/>
              </a:rPr>
              <a:t>sequentialization</a:t>
            </a:r>
            <a:endParaRPr lang="en-US" sz="3200" b="1" dirty="0">
              <a:solidFill>
                <a:srgbClr val="000000"/>
              </a:solidFill>
              <a:latin typeface="Charcoal CY" charset="0"/>
              <a:ea typeface="MS PGothic" charset="0"/>
              <a:cs typeface="Charcoal CY" charset="0"/>
            </a:endParaRPr>
          </a:p>
        </p:txBody>
      </p: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600105" y="646577"/>
            <a:ext cx="8048515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 dirty="0" smtClean="0"/>
              <a:t>Fixed-point algorithm </a:t>
            </a:r>
          </a:p>
          <a:p>
            <a:pPr eaLnBrk="1" hangingPunct="1"/>
            <a:r>
              <a:rPr lang="en-US" sz="1800" u="sng" dirty="0" err="1" smtClean="0"/>
              <a:t>Init</a:t>
            </a:r>
            <a:r>
              <a:rPr lang="en-US" sz="1800" dirty="0" smtClean="0"/>
              <a:t>:   insert an initial interface for stack 1 with at most k rounds</a:t>
            </a:r>
          </a:p>
          <a:p>
            <a:pPr eaLnBrk="1" hangingPunct="1"/>
            <a:r>
              <a:rPr lang="en-US" sz="1800" u="sng" dirty="0" smtClean="0"/>
              <a:t>Rules</a:t>
            </a:r>
            <a:r>
              <a:rPr lang="en-US" sz="1800" dirty="0" smtClean="0"/>
              <a:t>:    (</a:t>
            </a:r>
            <a:r>
              <a:rPr lang="en-US" sz="1800" b="1" dirty="0" smtClean="0"/>
              <a:t>Add</a:t>
            </a:r>
            <a:r>
              <a:rPr lang="en-US" sz="1800" dirty="0" smtClean="0"/>
              <a:t>)  Fill any hole with a feasible interface with at most </a:t>
            </a:r>
            <a:r>
              <a:rPr lang="en-US" sz="1800" i="1" dirty="0" smtClean="0"/>
              <a:t>k</a:t>
            </a:r>
            <a:r>
              <a:rPr lang="en-US" sz="1800" dirty="0" smtClean="0"/>
              <a:t> rounds</a:t>
            </a:r>
          </a:p>
          <a:p>
            <a:pPr lvl="1" indent="0" eaLnBrk="1" hangingPunct="1"/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b="1" dirty="0" smtClean="0"/>
              <a:t>Remove</a:t>
            </a:r>
            <a:r>
              <a:rPr lang="en-US" sz="1800" dirty="0" smtClean="0"/>
              <a:t>)  If the first </a:t>
            </a:r>
            <a:r>
              <a:rPr lang="en-US" sz="1800" dirty="0" smtClean="0"/>
              <a:t>tracked line </a:t>
            </a:r>
            <a:r>
              <a:rPr lang="en-US" sz="1800" dirty="0" smtClean="0"/>
              <a:t>is complete </a:t>
            </a:r>
            <a:r>
              <a:rPr lang="en-US" sz="1800" dirty="0" smtClean="0"/>
              <a:t>then remove </a:t>
            </a:r>
            <a:r>
              <a:rPr lang="en-US" sz="1800" dirty="0" smtClean="0"/>
              <a:t>it </a:t>
            </a:r>
            <a:endParaRPr lang="en-US" sz="1800" dirty="0"/>
          </a:p>
          <a:p>
            <a:pPr eaLnBrk="1" hangingPunct="1"/>
            <a:r>
              <a:rPr lang="en-US" sz="1800" u="sng" dirty="0" smtClean="0"/>
              <a:t>Termination</a:t>
            </a:r>
            <a:r>
              <a:rPr lang="en-US" sz="1800" dirty="0" smtClean="0"/>
              <a:t>:  one line left with the target control state at the end 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sp>
        <p:nvSpPr>
          <p:cNvPr id="235" name="TextBox 234"/>
          <p:cNvSpPr txBox="1">
            <a:spLocks noChangeArrowheads="1"/>
          </p:cNvSpPr>
          <p:nvPr/>
        </p:nvSpPr>
        <p:spPr bwMode="auto">
          <a:xfrm>
            <a:off x="588293" y="2286651"/>
            <a:ext cx="8060327" cy="423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1" dirty="0" err="1" smtClean="0"/>
              <a:t>Sequentialization</a:t>
            </a:r>
            <a:endParaRPr lang="en-US" b="1" dirty="0" smtClean="0"/>
          </a:p>
          <a:p>
            <a:pPr eaLnBrk="1" hangingPunct="1"/>
            <a:r>
              <a:rPr lang="en-US" sz="1800" dirty="0" smtClean="0"/>
              <a:t>Our fixed point leads to a straightforward </a:t>
            </a:r>
            <a:r>
              <a:rPr lang="en-US" sz="1800" dirty="0" err="1" smtClean="0"/>
              <a:t>sequentialization</a:t>
            </a:r>
            <a:r>
              <a:rPr lang="en-US" sz="1800" dirty="0" smtClean="0"/>
              <a:t> (1stack+2kn shared </a:t>
            </a:r>
            <a:r>
              <a:rPr lang="en-US" sz="1800" dirty="0" err="1" smtClean="0"/>
              <a:t>vars</a:t>
            </a:r>
            <a:r>
              <a:rPr lang="en-US" sz="1800" dirty="0" smtClean="0"/>
              <a:t>)</a:t>
            </a:r>
          </a:p>
          <a:p>
            <a:pPr eaLnBrk="1" hangingPunct="1"/>
            <a:endParaRPr lang="en-US" sz="800" dirty="0" smtClean="0"/>
          </a:p>
          <a:p>
            <a:pPr eaLnBrk="1" hangingPunct="1"/>
            <a:r>
              <a:rPr lang="en-US" sz="1800" b="1" dirty="0" smtClean="0"/>
              <a:t>Global variables</a:t>
            </a:r>
            <a:r>
              <a:rPr lang="en-US" sz="1800" dirty="0" smtClean="0"/>
              <a:t>:   2k copies of the shared variable to store tuple-interface</a:t>
            </a:r>
            <a:endParaRPr lang="en-US" sz="1800" dirty="0"/>
          </a:p>
          <a:p>
            <a:pPr eaLnBrk="1" hangingPunct="1"/>
            <a:r>
              <a:rPr lang="en-US" sz="1800" b="1" dirty="0" smtClean="0"/>
              <a:t>Additional functions</a:t>
            </a:r>
            <a:r>
              <a:rPr lang="en-US" sz="1800" dirty="0" smtClean="0"/>
              <a:t>:</a:t>
            </a:r>
          </a:p>
          <a:p>
            <a:pPr eaLnBrk="1" hangingPunct="1"/>
            <a:r>
              <a:rPr lang="en-US" sz="1600" dirty="0" smtClean="0"/>
              <a:t>     - INTERFACE( </a:t>
            </a:r>
            <a:r>
              <a:rPr lang="en-US" sz="1600" dirty="0" err="1" smtClean="0"/>
              <a:t>thread_id</a:t>
            </a:r>
            <a:r>
              <a:rPr lang="en-US" sz="1600" dirty="0" smtClean="0"/>
              <a:t> );   // non-deterministically build an interface for thread  </a:t>
            </a:r>
            <a:r>
              <a:rPr lang="en-US" sz="1600" dirty="0" err="1" smtClean="0"/>
              <a:t>thread_id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     - </a:t>
            </a:r>
            <a:r>
              <a:rPr lang="en-US" sz="1600" dirty="0" err="1" smtClean="0"/>
              <a:t>Init</a:t>
            </a:r>
            <a:r>
              <a:rPr lang="en-US" sz="1600" dirty="0" smtClean="0"/>
              <a:t>() </a:t>
            </a:r>
            <a:r>
              <a:rPr lang="en-US" sz="1600" dirty="0" smtClean="0"/>
              <a:t>                        // implements </a:t>
            </a:r>
            <a:r>
              <a:rPr lang="en-US" sz="1600" dirty="0" err="1" smtClean="0"/>
              <a:t>Init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     - </a:t>
            </a:r>
            <a:r>
              <a:rPr lang="en-US" sz="1600" dirty="0" err="1" smtClean="0"/>
              <a:t>remove_first_round</a:t>
            </a:r>
            <a:r>
              <a:rPr lang="en-US" sz="1600" dirty="0" smtClean="0"/>
              <a:t>()   //implements Remove rule</a:t>
            </a:r>
          </a:p>
          <a:p>
            <a:pPr eaLnBrk="1" hangingPunct="1"/>
            <a:r>
              <a:rPr lang="en-US" sz="1600" dirty="0" smtClean="0"/>
              <a:t>     - </a:t>
            </a:r>
            <a:r>
              <a:rPr lang="en-US" sz="1600" dirty="0" err="1" smtClean="0"/>
              <a:t>add_interface</a:t>
            </a:r>
            <a:r>
              <a:rPr lang="en-US" sz="1600" dirty="0" smtClean="0"/>
              <a:t>()    //implements Add rule   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b="1" dirty="0" smtClean="0"/>
              <a:t>Code-to-code translation:</a:t>
            </a:r>
            <a:endParaRPr lang="en-US" sz="1800" dirty="0"/>
          </a:p>
          <a:p>
            <a:pPr eaLnBrk="1" hangingPunct="1"/>
            <a:r>
              <a:rPr lang="en-US" sz="1600" dirty="0" err="1" smtClean="0">
                <a:latin typeface="Arial"/>
                <a:cs typeface="Arial"/>
              </a:rPr>
              <a:t>Init</a:t>
            </a:r>
            <a:r>
              <a:rPr lang="en-US" sz="1600" dirty="0" smtClean="0">
                <a:latin typeface="Arial"/>
                <a:cs typeface="Arial"/>
              </a:rPr>
              <a:t>();</a:t>
            </a:r>
            <a:endParaRPr lang="en-US" sz="1600" dirty="0">
              <a:latin typeface="Arial"/>
              <a:cs typeface="Arial"/>
            </a:endParaRPr>
          </a:p>
          <a:p>
            <a:pPr eaLnBrk="1" hangingPunct="1"/>
            <a:r>
              <a:rPr lang="en-US" sz="1600" dirty="0" smtClean="0">
                <a:latin typeface="Arial"/>
                <a:cs typeface="Arial"/>
              </a:rPr>
              <a:t>while (true) </a:t>
            </a:r>
          </a:p>
          <a:p>
            <a:pPr eaLnBrk="1" hangingPunct="1"/>
            <a:r>
              <a:rPr lang="en-US" sz="1600" dirty="0" smtClean="0">
                <a:latin typeface="Arial"/>
                <a:cs typeface="Arial"/>
              </a:rPr>
              <a:t>{ </a:t>
            </a:r>
            <a:r>
              <a:rPr lang="en-US" sz="1600" dirty="0" smtClean="0">
                <a:latin typeface="Arial"/>
                <a:cs typeface="Arial"/>
              </a:rPr>
              <a:t>   if (</a:t>
            </a:r>
            <a:r>
              <a:rPr lang="en-US" sz="1600" b="1" dirty="0" smtClean="0">
                <a:latin typeface="Arial"/>
                <a:cs typeface="Arial"/>
              </a:rPr>
              <a:t>Remove</a:t>
            </a:r>
            <a:r>
              <a:rPr lang="en-US" sz="1600" dirty="0" smtClean="0">
                <a:latin typeface="Arial"/>
                <a:cs typeface="Arial"/>
              </a:rPr>
              <a:t>) </a:t>
            </a:r>
            <a:r>
              <a:rPr lang="en-US" sz="1600" dirty="0" err="1" smtClean="0">
                <a:latin typeface="Arial"/>
                <a:cs typeface="Arial"/>
              </a:rPr>
              <a:t>remove_first_round</a:t>
            </a:r>
            <a:r>
              <a:rPr lang="en-US" sz="1600" dirty="0" smtClean="0">
                <a:latin typeface="Arial"/>
                <a:cs typeface="Arial"/>
              </a:rPr>
              <a:t>();</a:t>
            </a:r>
          </a:p>
          <a:p>
            <a:pPr eaLnBrk="1" hangingPunct="1"/>
            <a:r>
              <a:rPr lang="en-US" sz="1600" dirty="0" smtClean="0">
                <a:latin typeface="Arial"/>
                <a:cs typeface="Arial"/>
              </a:rPr>
              <a:t>     else </a:t>
            </a:r>
            <a:r>
              <a:rPr lang="en-US" sz="1600" dirty="0" err="1" smtClean="0">
                <a:latin typeface="Arial"/>
                <a:cs typeface="Arial"/>
              </a:rPr>
              <a:t>add_interface</a:t>
            </a:r>
            <a:r>
              <a:rPr lang="en-US" sz="1600" dirty="0" smtClean="0">
                <a:latin typeface="Arial"/>
                <a:cs typeface="Arial"/>
              </a:rPr>
              <a:t>();</a:t>
            </a:r>
          </a:p>
          <a:p>
            <a:pPr eaLnBrk="1" hangingPunct="1"/>
            <a:endParaRPr lang="en-US" sz="300" dirty="0" smtClean="0">
              <a:latin typeface="Arial"/>
              <a:cs typeface="Arial"/>
            </a:endParaRPr>
          </a:p>
          <a:p>
            <a:pPr eaLnBrk="1" hangingPunct="1"/>
            <a:r>
              <a:rPr lang="en-US" sz="1600" dirty="0" smtClean="0">
                <a:latin typeface="Arial"/>
                <a:cs typeface="Arial"/>
              </a:rPr>
              <a:t>     if (</a:t>
            </a:r>
            <a:r>
              <a:rPr lang="en-US" sz="1600" b="1" dirty="0" smtClean="0">
                <a:latin typeface="Arial"/>
                <a:cs typeface="Arial"/>
              </a:rPr>
              <a:t>termination</a:t>
            </a:r>
            <a:r>
              <a:rPr lang="en-US" sz="1600" dirty="0" smtClean="0">
                <a:latin typeface="Arial"/>
                <a:cs typeface="Arial"/>
              </a:rPr>
              <a:t>)  ERROR;  </a:t>
            </a:r>
            <a:r>
              <a:rPr lang="en-US" sz="1600" dirty="0" smtClean="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139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65150" y="127635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bounded</a:t>
            </a: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-scope </a:t>
            </a: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 runs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3600" dirty="0">
                <a:latin typeface="Charcoal CY"/>
                <a:ea typeface="ＭＳ Ｐゴシック" charset="0"/>
                <a:cs typeface="Charcoal CY"/>
              </a:rPr>
              <a:t> </a:t>
            </a: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               =&gt;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                   bounded tree-width 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of k-scope</a:t>
            </a: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3600" dirty="0">
                <a:latin typeface="Charcoal CY"/>
                <a:ea typeface="ＭＳ Ｐゴシック" charset="0"/>
                <a:cs typeface="Charcoal CY"/>
              </a:rPr>
              <a:t> </a:t>
            </a:r>
            <a:r>
              <a:rPr lang="en-US" sz="3600" dirty="0" smtClean="0">
                <a:latin typeface="Charcoal CY"/>
                <a:ea typeface="ＭＳ Ｐゴシック" charset="0"/>
                <a:cs typeface="Charcoal CY"/>
              </a:rPr>
              <a:t>                       multiply nested words</a:t>
            </a:r>
            <a:endParaRPr lang="en-US" sz="3600" dirty="0" smtClean="0">
              <a:latin typeface="Charcoal CY"/>
              <a:ea typeface="ＭＳ Ｐゴシック" charset="0"/>
              <a:cs typeface="Charcoal CY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4000" dirty="0">
                <a:latin typeface="Charcoal CY"/>
                <a:ea typeface="ＭＳ Ｐゴシック" charset="0"/>
                <a:cs typeface="Charcoal CY"/>
              </a:rPr>
              <a:t> </a:t>
            </a:r>
            <a:r>
              <a:rPr lang="en-US" sz="4000" dirty="0" smtClean="0">
                <a:latin typeface="Charcoal CY"/>
                <a:ea typeface="ＭＳ Ｐゴシック" charset="0"/>
                <a:cs typeface="Charcoal CY"/>
              </a:rPr>
              <a:t>           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2EB5D87-37E9-7643-ADC9-C7276BE32611}" type="slidenum">
              <a:rPr lang="en-US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2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163"/>
            <a:ext cx="8915400" cy="1143000"/>
          </a:xfrm>
        </p:spPr>
        <p:txBody>
          <a:bodyPr/>
          <a:lstStyle/>
          <a:p>
            <a:pPr algn="l"/>
            <a:r>
              <a:rPr lang="en-US">
                <a:latin typeface="Charcoal CY" charset="0"/>
                <a:ea typeface="MS PGothic" charset="0"/>
              </a:rPr>
              <a:t>nested words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777883"/>
            <a:ext cx="8763000" cy="1263322"/>
          </a:xfrm>
        </p:spPr>
        <p:txBody>
          <a:bodyPr/>
          <a:lstStyle/>
          <a:p>
            <a:r>
              <a:rPr lang="en-US" sz="2000" dirty="0">
                <a:latin typeface="Calibri" charset="0"/>
                <a:ea typeface="MS PGothic" charset="0"/>
              </a:rPr>
              <a:t>A nested word NW graph captures the behavior of a run</a:t>
            </a:r>
          </a:p>
          <a:p>
            <a:pPr lvl="1"/>
            <a:r>
              <a:rPr lang="en-US" sz="2000" dirty="0">
                <a:latin typeface="Calibri" charset="0"/>
                <a:ea typeface="MS PGothic" charset="0"/>
              </a:rPr>
              <a:t>The stack is compiled down into the nested word  (</a:t>
            </a:r>
            <a:r>
              <a:rPr lang="en-US" sz="2000" dirty="0">
                <a:solidFill>
                  <a:srgbClr val="0000FF"/>
                </a:solidFill>
                <a:latin typeface="Calibri" charset="0"/>
                <a:ea typeface="MS PGothic" charset="0"/>
              </a:rPr>
              <a:t>nesting edges</a:t>
            </a:r>
            <a:r>
              <a:rPr lang="en-US" sz="2000" dirty="0" smtClean="0">
                <a:latin typeface="Calibri" charset="0"/>
                <a:ea typeface="MS PGothic" charset="0"/>
              </a:rPr>
              <a:t>)</a:t>
            </a:r>
            <a:endParaRPr lang="en-US" sz="2000" dirty="0">
              <a:latin typeface="Calibri" charset="0"/>
              <a:ea typeface="MS PGothic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09600" y="2630488"/>
            <a:ext cx="8001000" cy="152400"/>
            <a:chOff x="609600" y="2630323"/>
            <a:chExt cx="8001000" cy="152400"/>
          </a:xfrm>
        </p:grpSpPr>
        <p:sp>
          <p:nvSpPr>
            <p:cNvPr id="26754" name="AutoShape 4"/>
            <p:cNvSpPr>
              <a:spLocks noChangeArrowheads="1"/>
            </p:cNvSpPr>
            <p:nvPr/>
          </p:nvSpPr>
          <p:spPr bwMode="auto">
            <a:xfrm>
              <a:off x="6096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5" name="AutoShape 5"/>
            <p:cNvSpPr>
              <a:spLocks noChangeArrowheads="1"/>
            </p:cNvSpPr>
            <p:nvPr/>
          </p:nvSpPr>
          <p:spPr bwMode="auto">
            <a:xfrm>
              <a:off x="11430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6" name="AutoShape 6"/>
            <p:cNvSpPr>
              <a:spLocks noChangeArrowheads="1"/>
            </p:cNvSpPr>
            <p:nvPr/>
          </p:nvSpPr>
          <p:spPr bwMode="auto">
            <a:xfrm>
              <a:off x="17526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7" name="AutoShape 7"/>
            <p:cNvSpPr>
              <a:spLocks noChangeArrowheads="1"/>
            </p:cNvSpPr>
            <p:nvPr/>
          </p:nvSpPr>
          <p:spPr bwMode="auto">
            <a:xfrm>
              <a:off x="23622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8" name="AutoShape 8"/>
            <p:cNvSpPr>
              <a:spLocks noChangeArrowheads="1"/>
            </p:cNvSpPr>
            <p:nvPr/>
          </p:nvSpPr>
          <p:spPr bwMode="auto">
            <a:xfrm>
              <a:off x="29718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9" name="AutoShape 9"/>
            <p:cNvSpPr>
              <a:spLocks noChangeArrowheads="1"/>
            </p:cNvSpPr>
            <p:nvPr/>
          </p:nvSpPr>
          <p:spPr bwMode="auto">
            <a:xfrm>
              <a:off x="35814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0" name="AutoShape 10"/>
            <p:cNvSpPr>
              <a:spLocks noChangeArrowheads="1"/>
            </p:cNvSpPr>
            <p:nvPr/>
          </p:nvSpPr>
          <p:spPr bwMode="auto">
            <a:xfrm>
              <a:off x="41910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1" name="AutoShape 11"/>
            <p:cNvSpPr>
              <a:spLocks noChangeArrowheads="1"/>
            </p:cNvSpPr>
            <p:nvPr/>
          </p:nvSpPr>
          <p:spPr bwMode="auto">
            <a:xfrm>
              <a:off x="48006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2" name="AutoShape 12"/>
            <p:cNvSpPr>
              <a:spLocks noChangeArrowheads="1"/>
            </p:cNvSpPr>
            <p:nvPr/>
          </p:nvSpPr>
          <p:spPr bwMode="auto">
            <a:xfrm>
              <a:off x="54102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3" name="AutoShape 13"/>
            <p:cNvSpPr>
              <a:spLocks noChangeArrowheads="1"/>
            </p:cNvSpPr>
            <p:nvPr/>
          </p:nvSpPr>
          <p:spPr bwMode="auto">
            <a:xfrm>
              <a:off x="60198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4" name="AutoShape 14"/>
            <p:cNvSpPr>
              <a:spLocks noChangeArrowheads="1"/>
            </p:cNvSpPr>
            <p:nvPr/>
          </p:nvSpPr>
          <p:spPr bwMode="auto">
            <a:xfrm>
              <a:off x="66294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5" name="AutoShape 15"/>
            <p:cNvSpPr>
              <a:spLocks noChangeArrowheads="1"/>
            </p:cNvSpPr>
            <p:nvPr/>
          </p:nvSpPr>
          <p:spPr bwMode="auto">
            <a:xfrm>
              <a:off x="72390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766" name="AutoShape 16"/>
            <p:cNvCxnSpPr>
              <a:cxnSpLocks noChangeShapeType="1"/>
              <a:stCxn id="26754" idx="6"/>
              <a:endCxn id="26755" idx="2"/>
            </p:cNvCxnSpPr>
            <p:nvPr/>
          </p:nvCxnSpPr>
          <p:spPr bwMode="auto">
            <a:xfrm>
              <a:off x="762000" y="2706523"/>
              <a:ext cx="3810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67" name="AutoShape 17"/>
            <p:cNvCxnSpPr>
              <a:cxnSpLocks noChangeShapeType="1"/>
              <a:stCxn id="26755" idx="6"/>
              <a:endCxn id="26756" idx="2"/>
            </p:cNvCxnSpPr>
            <p:nvPr/>
          </p:nvCxnSpPr>
          <p:spPr bwMode="auto">
            <a:xfrm>
              <a:off x="12954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768" name="AutoShape 18"/>
            <p:cNvSpPr>
              <a:spLocks noChangeArrowheads="1"/>
            </p:cNvSpPr>
            <p:nvPr/>
          </p:nvSpPr>
          <p:spPr bwMode="auto">
            <a:xfrm>
              <a:off x="78486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69" name="AutoShape 19"/>
            <p:cNvSpPr>
              <a:spLocks noChangeArrowheads="1"/>
            </p:cNvSpPr>
            <p:nvPr/>
          </p:nvSpPr>
          <p:spPr bwMode="auto">
            <a:xfrm>
              <a:off x="8458200" y="2630323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770" name="AutoShape 20"/>
            <p:cNvCxnSpPr>
              <a:cxnSpLocks noChangeShapeType="1"/>
              <a:stCxn id="26756" idx="6"/>
              <a:endCxn id="26757" idx="2"/>
            </p:cNvCxnSpPr>
            <p:nvPr/>
          </p:nvCxnSpPr>
          <p:spPr bwMode="auto">
            <a:xfrm>
              <a:off x="19050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1" name="AutoShape 21"/>
            <p:cNvCxnSpPr>
              <a:cxnSpLocks noChangeShapeType="1"/>
              <a:stCxn id="26757" idx="6"/>
              <a:endCxn id="26758" idx="2"/>
            </p:cNvCxnSpPr>
            <p:nvPr/>
          </p:nvCxnSpPr>
          <p:spPr bwMode="auto">
            <a:xfrm>
              <a:off x="25146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2" name="AutoShape 22"/>
            <p:cNvCxnSpPr>
              <a:cxnSpLocks noChangeShapeType="1"/>
              <a:stCxn id="26758" idx="6"/>
              <a:endCxn id="26759" idx="2"/>
            </p:cNvCxnSpPr>
            <p:nvPr/>
          </p:nvCxnSpPr>
          <p:spPr bwMode="auto">
            <a:xfrm>
              <a:off x="31242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3" name="AutoShape 23"/>
            <p:cNvCxnSpPr>
              <a:cxnSpLocks noChangeShapeType="1"/>
              <a:stCxn id="26759" idx="6"/>
              <a:endCxn id="26760" idx="2"/>
            </p:cNvCxnSpPr>
            <p:nvPr/>
          </p:nvCxnSpPr>
          <p:spPr bwMode="auto">
            <a:xfrm>
              <a:off x="37338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4" name="AutoShape 24"/>
            <p:cNvCxnSpPr>
              <a:cxnSpLocks noChangeShapeType="1"/>
              <a:stCxn id="26760" idx="6"/>
              <a:endCxn id="26761" idx="2"/>
            </p:cNvCxnSpPr>
            <p:nvPr/>
          </p:nvCxnSpPr>
          <p:spPr bwMode="auto">
            <a:xfrm>
              <a:off x="43434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5" name="AutoShape 25"/>
            <p:cNvCxnSpPr>
              <a:cxnSpLocks noChangeShapeType="1"/>
              <a:stCxn id="26761" idx="6"/>
              <a:endCxn id="26762" idx="2"/>
            </p:cNvCxnSpPr>
            <p:nvPr/>
          </p:nvCxnSpPr>
          <p:spPr bwMode="auto">
            <a:xfrm>
              <a:off x="49530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6" name="AutoShape 26"/>
            <p:cNvCxnSpPr>
              <a:cxnSpLocks noChangeShapeType="1"/>
              <a:stCxn id="26762" idx="6"/>
              <a:endCxn id="26763" idx="2"/>
            </p:cNvCxnSpPr>
            <p:nvPr/>
          </p:nvCxnSpPr>
          <p:spPr bwMode="auto">
            <a:xfrm>
              <a:off x="55626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7" name="AutoShape 27"/>
            <p:cNvCxnSpPr>
              <a:cxnSpLocks noChangeShapeType="1"/>
              <a:stCxn id="26763" idx="6"/>
              <a:endCxn id="26764" idx="2"/>
            </p:cNvCxnSpPr>
            <p:nvPr/>
          </p:nvCxnSpPr>
          <p:spPr bwMode="auto">
            <a:xfrm>
              <a:off x="61722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8" name="AutoShape 28"/>
            <p:cNvCxnSpPr>
              <a:cxnSpLocks noChangeShapeType="1"/>
              <a:stCxn id="26764" idx="6"/>
              <a:endCxn id="26765" idx="2"/>
            </p:cNvCxnSpPr>
            <p:nvPr/>
          </p:nvCxnSpPr>
          <p:spPr bwMode="auto">
            <a:xfrm>
              <a:off x="67818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79" name="AutoShape 29"/>
            <p:cNvCxnSpPr>
              <a:cxnSpLocks noChangeShapeType="1"/>
              <a:stCxn id="26765" idx="6"/>
              <a:endCxn id="26768" idx="2"/>
            </p:cNvCxnSpPr>
            <p:nvPr/>
          </p:nvCxnSpPr>
          <p:spPr bwMode="auto">
            <a:xfrm>
              <a:off x="73914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80" name="AutoShape 30"/>
            <p:cNvCxnSpPr>
              <a:cxnSpLocks noChangeShapeType="1"/>
              <a:stCxn id="26768" idx="6"/>
              <a:endCxn id="26769" idx="2"/>
            </p:cNvCxnSpPr>
            <p:nvPr/>
          </p:nvCxnSpPr>
          <p:spPr bwMode="auto">
            <a:xfrm>
              <a:off x="8001000" y="2706523"/>
              <a:ext cx="4572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81" name="AutoShape 33"/>
            <p:cNvCxnSpPr>
              <a:cxnSpLocks noChangeShapeType="1"/>
              <a:stCxn id="26755" idx="0"/>
              <a:endCxn id="26769" idx="1"/>
            </p:cNvCxnSpPr>
            <p:nvPr/>
          </p:nvCxnSpPr>
          <p:spPr bwMode="auto">
            <a:xfrm rot="5400000" flipV="1">
              <a:off x="4838700" y="-989177"/>
              <a:ext cx="22225" cy="7261225"/>
            </a:xfrm>
            <a:prstGeom prst="curvedConnector3">
              <a:avLst>
                <a:gd name="adj1" fmla="val -6585718"/>
              </a:avLst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82" name="AutoShape 34"/>
            <p:cNvCxnSpPr>
              <a:cxnSpLocks noChangeShapeType="1"/>
              <a:stCxn id="26756" idx="0"/>
              <a:endCxn id="26762" idx="0"/>
            </p:cNvCxnSpPr>
            <p:nvPr/>
          </p:nvCxnSpPr>
          <p:spPr bwMode="auto">
            <a:xfrm rot="5400000" flipV="1">
              <a:off x="3656806" y="802317"/>
              <a:ext cx="1587" cy="3657600"/>
            </a:xfrm>
            <a:prstGeom prst="curvedConnector3">
              <a:avLst>
                <a:gd name="adj1" fmla="val -55000005"/>
              </a:avLst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83" name="AutoShape 35"/>
            <p:cNvCxnSpPr>
              <a:cxnSpLocks noChangeShapeType="1"/>
              <a:stCxn id="26757" idx="0"/>
              <a:endCxn id="26760" idx="0"/>
            </p:cNvCxnSpPr>
            <p:nvPr/>
          </p:nvCxnSpPr>
          <p:spPr bwMode="auto">
            <a:xfrm rot="5400000" flipV="1">
              <a:off x="3352006" y="1716717"/>
              <a:ext cx="1587" cy="1828800"/>
            </a:xfrm>
            <a:prstGeom prst="curvedConnector3">
              <a:avLst>
                <a:gd name="adj1" fmla="val -30400005"/>
              </a:avLst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84" name="AutoShape 38"/>
            <p:cNvCxnSpPr>
              <a:cxnSpLocks noChangeShapeType="1"/>
              <a:stCxn id="26764" idx="0"/>
              <a:endCxn id="26768" idx="0"/>
            </p:cNvCxnSpPr>
            <p:nvPr/>
          </p:nvCxnSpPr>
          <p:spPr bwMode="auto">
            <a:xfrm rot="5400000" flipV="1">
              <a:off x="7314406" y="2021517"/>
              <a:ext cx="1587" cy="1219200"/>
            </a:xfrm>
            <a:prstGeom prst="curvedConnector3">
              <a:avLst>
                <a:gd name="adj1" fmla="val -33200005"/>
              </a:avLst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895350" y="2889250"/>
            <a:ext cx="7856538" cy="457200"/>
            <a:chOff x="896016" y="2658930"/>
            <a:chExt cx="7855762" cy="457200"/>
          </a:xfrm>
        </p:grpSpPr>
        <p:sp>
          <p:nvSpPr>
            <p:cNvPr id="26741" name="Text Box 39"/>
            <p:cNvSpPr txBox="1">
              <a:spLocks noChangeArrowheads="1"/>
            </p:cNvSpPr>
            <p:nvPr/>
          </p:nvSpPr>
          <p:spPr bwMode="auto">
            <a:xfrm>
              <a:off x="896016" y="2658930"/>
              <a:ext cx="596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push</a:t>
              </a:r>
              <a:r>
                <a:rPr lang="en-US" sz="1800"/>
                <a:t> </a:t>
              </a:r>
            </a:p>
          </p:txBody>
        </p:sp>
        <p:sp>
          <p:nvSpPr>
            <p:cNvPr id="26742" name="Text Box 40"/>
            <p:cNvSpPr txBox="1">
              <a:spLocks noChangeArrowheads="1"/>
            </p:cNvSpPr>
            <p:nvPr/>
          </p:nvSpPr>
          <p:spPr bwMode="auto">
            <a:xfrm>
              <a:off x="1505616" y="2658930"/>
              <a:ext cx="596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push</a:t>
              </a:r>
              <a:r>
                <a:rPr lang="en-US" sz="1800"/>
                <a:t> </a:t>
              </a:r>
            </a:p>
          </p:txBody>
        </p:sp>
        <p:sp>
          <p:nvSpPr>
            <p:cNvPr id="26743" name="Text Box 41"/>
            <p:cNvSpPr txBox="1">
              <a:spLocks noChangeArrowheads="1"/>
            </p:cNvSpPr>
            <p:nvPr/>
          </p:nvSpPr>
          <p:spPr bwMode="auto">
            <a:xfrm>
              <a:off x="2128728" y="2658930"/>
              <a:ext cx="596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push</a:t>
              </a:r>
              <a:r>
                <a:rPr lang="en-US" sz="1800"/>
                <a:t> </a:t>
              </a:r>
            </a:p>
          </p:txBody>
        </p:sp>
        <p:sp>
          <p:nvSpPr>
            <p:cNvPr id="26744" name="Text Box 42"/>
            <p:cNvSpPr txBox="1">
              <a:spLocks noChangeArrowheads="1"/>
            </p:cNvSpPr>
            <p:nvPr/>
          </p:nvSpPr>
          <p:spPr bwMode="auto">
            <a:xfrm>
              <a:off x="2789128" y="2720455"/>
              <a:ext cx="37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int</a:t>
              </a:r>
              <a:endParaRPr lang="en-US" sz="1800"/>
            </a:p>
          </p:txBody>
        </p:sp>
        <p:sp>
          <p:nvSpPr>
            <p:cNvPr id="26745" name="Text Box 43"/>
            <p:cNvSpPr txBox="1">
              <a:spLocks noChangeArrowheads="1"/>
            </p:cNvSpPr>
            <p:nvPr/>
          </p:nvSpPr>
          <p:spPr bwMode="auto">
            <a:xfrm>
              <a:off x="3395553" y="2720455"/>
              <a:ext cx="37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int</a:t>
              </a:r>
              <a:endParaRPr lang="en-US" sz="1800"/>
            </a:p>
          </p:txBody>
        </p:sp>
        <p:sp>
          <p:nvSpPr>
            <p:cNvPr id="26746" name="Text Box 44"/>
            <p:cNvSpPr txBox="1">
              <a:spLocks noChangeArrowheads="1"/>
            </p:cNvSpPr>
            <p:nvPr/>
          </p:nvSpPr>
          <p:spPr bwMode="auto">
            <a:xfrm>
              <a:off x="3963878" y="265893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pop</a:t>
              </a:r>
              <a:r>
                <a:rPr lang="en-US" sz="1800"/>
                <a:t> </a:t>
              </a:r>
            </a:p>
          </p:txBody>
        </p:sp>
        <p:sp>
          <p:nvSpPr>
            <p:cNvPr id="26747" name="Text Box 45"/>
            <p:cNvSpPr txBox="1">
              <a:spLocks noChangeArrowheads="1"/>
            </p:cNvSpPr>
            <p:nvPr/>
          </p:nvSpPr>
          <p:spPr bwMode="auto">
            <a:xfrm>
              <a:off x="4605228" y="2732410"/>
              <a:ext cx="37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int</a:t>
              </a:r>
              <a:endParaRPr lang="en-US" sz="1800"/>
            </a:p>
          </p:txBody>
        </p:sp>
        <p:sp>
          <p:nvSpPr>
            <p:cNvPr id="26748" name="Text Box 46"/>
            <p:cNvSpPr txBox="1">
              <a:spLocks noChangeArrowheads="1"/>
            </p:cNvSpPr>
            <p:nvPr/>
          </p:nvSpPr>
          <p:spPr bwMode="auto">
            <a:xfrm>
              <a:off x="5183078" y="265893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pop</a:t>
              </a:r>
              <a:r>
                <a:rPr lang="en-US" sz="1800"/>
                <a:t> </a:t>
              </a:r>
            </a:p>
          </p:txBody>
        </p:sp>
        <p:sp>
          <p:nvSpPr>
            <p:cNvPr id="26749" name="Text Box 47"/>
            <p:cNvSpPr txBox="1">
              <a:spLocks noChangeArrowheads="1"/>
            </p:cNvSpPr>
            <p:nvPr/>
          </p:nvSpPr>
          <p:spPr bwMode="auto">
            <a:xfrm>
              <a:off x="5795853" y="2718900"/>
              <a:ext cx="37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int</a:t>
              </a:r>
              <a:endParaRPr lang="en-US" sz="1800"/>
            </a:p>
          </p:txBody>
        </p:sp>
        <p:sp>
          <p:nvSpPr>
            <p:cNvPr id="26750" name="Text Box 48"/>
            <p:cNvSpPr txBox="1">
              <a:spLocks noChangeArrowheads="1"/>
            </p:cNvSpPr>
            <p:nvPr/>
          </p:nvSpPr>
          <p:spPr bwMode="auto">
            <a:xfrm>
              <a:off x="6395928" y="2658930"/>
              <a:ext cx="5969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push</a:t>
              </a:r>
              <a:r>
                <a:rPr lang="en-US" sz="1800"/>
                <a:t> </a:t>
              </a:r>
            </a:p>
          </p:txBody>
        </p:sp>
        <p:sp>
          <p:nvSpPr>
            <p:cNvPr id="26751" name="Text Box 49"/>
            <p:cNvSpPr txBox="1">
              <a:spLocks noChangeArrowheads="1"/>
            </p:cNvSpPr>
            <p:nvPr/>
          </p:nvSpPr>
          <p:spPr bwMode="auto">
            <a:xfrm>
              <a:off x="7053153" y="2724505"/>
              <a:ext cx="371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int</a:t>
              </a:r>
              <a:endParaRPr lang="en-US" sz="1800"/>
            </a:p>
          </p:txBody>
        </p:sp>
        <p:sp>
          <p:nvSpPr>
            <p:cNvPr id="26752" name="Text Box 50"/>
            <p:cNvSpPr txBox="1">
              <a:spLocks noChangeArrowheads="1"/>
            </p:cNvSpPr>
            <p:nvPr/>
          </p:nvSpPr>
          <p:spPr bwMode="auto">
            <a:xfrm>
              <a:off x="7607966" y="265893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pop</a:t>
              </a:r>
              <a:r>
                <a:rPr lang="en-US" sz="1800"/>
                <a:t> </a:t>
              </a:r>
            </a:p>
          </p:txBody>
        </p:sp>
        <p:sp>
          <p:nvSpPr>
            <p:cNvPr id="26753" name="Text Box 51"/>
            <p:cNvSpPr txBox="1">
              <a:spLocks noChangeArrowheads="1"/>
            </p:cNvSpPr>
            <p:nvPr/>
          </p:nvSpPr>
          <p:spPr bwMode="auto">
            <a:xfrm>
              <a:off x="8224728" y="2658930"/>
              <a:ext cx="5270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400"/>
                <a:t>pop</a:t>
              </a:r>
              <a:r>
                <a:rPr lang="en-US" sz="1800"/>
                <a:t> 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20700" y="3463925"/>
            <a:ext cx="8440738" cy="1108075"/>
            <a:chOff x="520700" y="3463925"/>
            <a:chExt cx="8440738" cy="1108075"/>
          </a:xfrm>
        </p:grpSpPr>
        <p:grpSp>
          <p:nvGrpSpPr>
            <p:cNvPr id="26630" name="Group 2"/>
            <p:cNvGrpSpPr>
              <a:grpSpLocks/>
            </p:cNvGrpSpPr>
            <p:nvPr/>
          </p:nvGrpSpPr>
          <p:grpSpPr bwMode="auto">
            <a:xfrm>
              <a:off x="582613" y="3502025"/>
              <a:ext cx="509587" cy="496888"/>
              <a:chOff x="609600" y="3502104"/>
              <a:chExt cx="510144" cy="496848"/>
            </a:xfrm>
          </p:grpSpPr>
          <p:cxnSp>
            <p:nvCxnSpPr>
              <p:cNvPr id="26735" name="AutoShape 16"/>
              <p:cNvCxnSpPr>
                <a:cxnSpLocks noChangeShapeType="1"/>
              </p:cNvCxnSpPr>
              <p:nvPr/>
            </p:nvCxnSpPr>
            <p:spPr bwMode="auto">
              <a:xfrm>
                <a:off x="738744" y="373707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736" name="Group 3"/>
              <p:cNvGrpSpPr>
                <a:grpSpLocks/>
              </p:cNvGrpSpPr>
              <p:nvPr/>
            </p:nvGrpSpPr>
            <p:grpSpPr bwMode="auto">
              <a:xfrm>
                <a:off x="609600" y="3502104"/>
                <a:ext cx="182562" cy="496848"/>
                <a:chOff x="480" y="3072"/>
                <a:chExt cx="336" cy="720"/>
              </a:xfrm>
            </p:grpSpPr>
            <p:sp>
              <p:nvSpPr>
                <p:cNvPr id="26737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8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9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40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31" name="Group 55"/>
            <p:cNvGrpSpPr>
              <a:grpSpLocks/>
            </p:cNvGrpSpPr>
            <p:nvPr/>
          </p:nvGrpSpPr>
          <p:grpSpPr bwMode="auto">
            <a:xfrm>
              <a:off x="1112838" y="3505200"/>
              <a:ext cx="511175" cy="496888"/>
              <a:chOff x="609600" y="3502104"/>
              <a:chExt cx="510144" cy="496848"/>
            </a:xfrm>
          </p:grpSpPr>
          <p:cxnSp>
            <p:nvCxnSpPr>
              <p:cNvPr id="26729" name="AutoShape 16"/>
              <p:cNvCxnSpPr>
                <a:cxnSpLocks noChangeShapeType="1"/>
              </p:cNvCxnSpPr>
              <p:nvPr/>
            </p:nvCxnSpPr>
            <p:spPr bwMode="auto">
              <a:xfrm>
                <a:off x="738744" y="373707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730" name="Group 3"/>
              <p:cNvGrpSpPr>
                <a:grpSpLocks/>
              </p:cNvGrpSpPr>
              <p:nvPr/>
            </p:nvGrpSpPr>
            <p:grpSpPr bwMode="auto">
              <a:xfrm>
                <a:off x="609600" y="3502104"/>
                <a:ext cx="182562" cy="496848"/>
                <a:chOff x="480" y="3072"/>
                <a:chExt cx="336" cy="720"/>
              </a:xfrm>
            </p:grpSpPr>
            <p:sp>
              <p:nvSpPr>
                <p:cNvPr id="26731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2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3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34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26632" name="AutoShape 16"/>
            <p:cNvCxnSpPr>
              <a:cxnSpLocks noChangeShapeType="1"/>
            </p:cNvCxnSpPr>
            <p:nvPr/>
          </p:nvCxnSpPr>
          <p:spPr bwMode="auto">
            <a:xfrm>
              <a:off x="1878013" y="3740150"/>
              <a:ext cx="381000" cy="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633" name="Group 3"/>
            <p:cNvGrpSpPr>
              <a:grpSpLocks/>
            </p:cNvGrpSpPr>
            <p:nvPr/>
          </p:nvGrpSpPr>
          <p:grpSpPr bwMode="auto">
            <a:xfrm>
              <a:off x="1693863" y="3505200"/>
              <a:ext cx="182562" cy="496888"/>
              <a:chOff x="480" y="3072"/>
              <a:chExt cx="336" cy="720"/>
            </a:xfrm>
          </p:grpSpPr>
          <p:sp>
            <p:nvSpPr>
              <p:cNvPr id="26725" name="Rectangle 4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336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6" name="Line 5"/>
              <p:cNvSpPr>
                <a:spLocks noChangeShapeType="1"/>
              </p:cNvSpPr>
              <p:nvPr/>
            </p:nvSpPr>
            <p:spPr bwMode="auto">
              <a:xfrm>
                <a:off x="480" y="32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7" name="Line 6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8" name="Line 7"/>
              <p:cNvSpPr>
                <a:spLocks noChangeShapeType="1"/>
              </p:cNvSpPr>
              <p:nvPr/>
            </p:nvSpPr>
            <p:spPr bwMode="auto">
              <a:xfrm>
                <a:off x="480" y="36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34" name="Group 4"/>
            <p:cNvGrpSpPr>
              <a:grpSpLocks/>
            </p:cNvGrpSpPr>
            <p:nvPr/>
          </p:nvGrpSpPr>
          <p:grpSpPr bwMode="auto">
            <a:xfrm>
              <a:off x="2319338" y="3509963"/>
              <a:ext cx="592137" cy="496887"/>
              <a:chOff x="2319648" y="3509684"/>
              <a:chExt cx="591216" cy="496848"/>
            </a:xfrm>
          </p:grpSpPr>
          <p:cxnSp>
            <p:nvCxnSpPr>
              <p:cNvPr id="26719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720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721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2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3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24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35" name="Group 93"/>
            <p:cNvGrpSpPr>
              <a:grpSpLocks/>
            </p:cNvGrpSpPr>
            <p:nvPr/>
          </p:nvGrpSpPr>
          <p:grpSpPr bwMode="auto">
            <a:xfrm>
              <a:off x="2944813" y="3513138"/>
              <a:ext cx="592137" cy="496887"/>
              <a:chOff x="2319648" y="3509684"/>
              <a:chExt cx="591216" cy="496848"/>
            </a:xfrm>
          </p:grpSpPr>
          <p:cxnSp>
            <p:nvCxnSpPr>
              <p:cNvPr id="26713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714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715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6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7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8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36" name="Group 100"/>
            <p:cNvGrpSpPr>
              <a:grpSpLocks/>
            </p:cNvGrpSpPr>
            <p:nvPr/>
          </p:nvGrpSpPr>
          <p:grpSpPr bwMode="auto">
            <a:xfrm>
              <a:off x="3594100" y="3513138"/>
              <a:ext cx="590550" cy="496887"/>
              <a:chOff x="2319648" y="3509684"/>
              <a:chExt cx="591216" cy="496848"/>
            </a:xfrm>
          </p:grpSpPr>
          <p:cxnSp>
            <p:nvCxnSpPr>
              <p:cNvPr id="26707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708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709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0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1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2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37" name="Group 107"/>
            <p:cNvGrpSpPr>
              <a:grpSpLocks/>
            </p:cNvGrpSpPr>
            <p:nvPr/>
          </p:nvGrpSpPr>
          <p:grpSpPr bwMode="auto">
            <a:xfrm>
              <a:off x="4195763" y="3513138"/>
              <a:ext cx="590550" cy="496887"/>
              <a:chOff x="2319648" y="3509684"/>
              <a:chExt cx="591216" cy="496848"/>
            </a:xfrm>
          </p:grpSpPr>
          <p:cxnSp>
            <p:nvCxnSpPr>
              <p:cNvPr id="26701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702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703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04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05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06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38" name="Group 114"/>
            <p:cNvGrpSpPr>
              <a:grpSpLocks/>
            </p:cNvGrpSpPr>
            <p:nvPr/>
          </p:nvGrpSpPr>
          <p:grpSpPr bwMode="auto">
            <a:xfrm>
              <a:off x="4791075" y="3513138"/>
              <a:ext cx="592138" cy="496887"/>
              <a:chOff x="2319648" y="3509684"/>
              <a:chExt cx="591216" cy="496848"/>
            </a:xfrm>
          </p:grpSpPr>
          <p:cxnSp>
            <p:nvCxnSpPr>
              <p:cNvPr id="26695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696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697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8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9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00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39" name="Group 121"/>
            <p:cNvGrpSpPr>
              <a:grpSpLocks/>
            </p:cNvGrpSpPr>
            <p:nvPr/>
          </p:nvGrpSpPr>
          <p:grpSpPr bwMode="auto">
            <a:xfrm>
              <a:off x="5410200" y="3502025"/>
              <a:ext cx="590550" cy="496888"/>
              <a:chOff x="2319648" y="3509684"/>
              <a:chExt cx="591216" cy="496848"/>
            </a:xfrm>
          </p:grpSpPr>
          <p:cxnSp>
            <p:nvCxnSpPr>
              <p:cNvPr id="26689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690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691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2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3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94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40" name="Group 128"/>
            <p:cNvGrpSpPr>
              <a:grpSpLocks/>
            </p:cNvGrpSpPr>
            <p:nvPr/>
          </p:nvGrpSpPr>
          <p:grpSpPr bwMode="auto">
            <a:xfrm>
              <a:off x="5992813" y="3492500"/>
              <a:ext cx="590550" cy="496888"/>
              <a:chOff x="2319648" y="3509684"/>
              <a:chExt cx="591216" cy="496848"/>
            </a:xfrm>
          </p:grpSpPr>
          <p:cxnSp>
            <p:nvCxnSpPr>
              <p:cNvPr id="26683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684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685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6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7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8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41" name="Group 135"/>
            <p:cNvGrpSpPr>
              <a:grpSpLocks/>
            </p:cNvGrpSpPr>
            <p:nvPr/>
          </p:nvGrpSpPr>
          <p:grpSpPr bwMode="auto">
            <a:xfrm>
              <a:off x="6602413" y="3476625"/>
              <a:ext cx="590550" cy="496888"/>
              <a:chOff x="2319648" y="3509684"/>
              <a:chExt cx="591216" cy="496848"/>
            </a:xfrm>
          </p:grpSpPr>
          <p:cxnSp>
            <p:nvCxnSpPr>
              <p:cNvPr id="26677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678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679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0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1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82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42" name="Group 142"/>
            <p:cNvGrpSpPr>
              <a:grpSpLocks/>
            </p:cNvGrpSpPr>
            <p:nvPr/>
          </p:nvGrpSpPr>
          <p:grpSpPr bwMode="auto">
            <a:xfrm>
              <a:off x="7219950" y="3473450"/>
              <a:ext cx="590550" cy="496888"/>
              <a:chOff x="2319648" y="3509684"/>
              <a:chExt cx="591216" cy="496848"/>
            </a:xfrm>
          </p:grpSpPr>
          <p:cxnSp>
            <p:nvCxnSpPr>
              <p:cNvPr id="26671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672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673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4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5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6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43" name="Group 149"/>
            <p:cNvGrpSpPr>
              <a:grpSpLocks/>
            </p:cNvGrpSpPr>
            <p:nvPr/>
          </p:nvGrpSpPr>
          <p:grpSpPr bwMode="auto">
            <a:xfrm>
              <a:off x="7845425" y="3463925"/>
              <a:ext cx="590550" cy="496888"/>
              <a:chOff x="2319648" y="3509684"/>
              <a:chExt cx="591216" cy="496848"/>
            </a:xfrm>
          </p:grpSpPr>
          <p:cxnSp>
            <p:nvCxnSpPr>
              <p:cNvPr id="26665" name="AutoShape 16"/>
              <p:cNvCxnSpPr>
                <a:cxnSpLocks noChangeShapeType="1"/>
              </p:cNvCxnSpPr>
              <p:nvPr/>
            </p:nvCxnSpPr>
            <p:spPr bwMode="auto">
              <a:xfrm>
                <a:off x="2529864" y="3744653"/>
                <a:ext cx="381000" cy="0"/>
              </a:xfrm>
              <a:prstGeom prst="straightConnector1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6666" name="Group 3"/>
              <p:cNvGrpSpPr>
                <a:grpSpLocks/>
              </p:cNvGrpSpPr>
              <p:nvPr/>
            </p:nvGrpSpPr>
            <p:grpSpPr bwMode="auto">
              <a:xfrm>
                <a:off x="2319648" y="3509684"/>
                <a:ext cx="182562" cy="496848"/>
                <a:chOff x="480" y="3072"/>
                <a:chExt cx="336" cy="720"/>
              </a:xfrm>
            </p:grpSpPr>
            <p:sp>
              <p:nvSpPr>
                <p:cNvPr id="26667" name="Rectangle 4"/>
                <p:cNvSpPr>
                  <a:spLocks noChangeArrowheads="1"/>
                </p:cNvSpPr>
                <p:nvPr/>
              </p:nvSpPr>
              <p:spPr bwMode="auto">
                <a:xfrm>
                  <a:off x="480" y="3072"/>
                  <a:ext cx="336" cy="72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8" name="Line 5"/>
                <p:cNvSpPr>
                  <a:spLocks noChangeShapeType="1"/>
                </p:cNvSpPr>
                <p:nvPr/>
              </p:nvSpPr>
              <p:spPr bwMode="auto">
                <a:xfrm>
                  <a:off x="480" y="32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69" name="Line 6"/>
                <p:cNvSpPr>
                  <a:spLocks noChangeShapeType="1"/>
                </p:cNvSpPr>
                <p:nvPr/>
              </p:nvSpPr>
              <p:spPr bwMode="auto">
                <a:xfrm>
                  <a:off x="480" y="3408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70" name="Line 7"/>
                <p:cNvSpPr>
                  <a:spLocks noChangeShapeType="1"/>
                </p:cNvSpPr>
                <p:nvPr/>
              </p:nvSpPr>
              <p:spPr bwMode="auto">
                <a:xfrm>
                  <a:off x="480" y="360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644" name="Group 3"/>
            <p:cNvGrpSpPr>
              <a:grpSpLocks/>
            </p:cNvGrpSpPr>
            <p:nvPr/>
          </p:nvGrpSpPr>
          <p:grpSpPr bwMode="auto">
            <a:xfrm>
              <a:off x="8480425" y="3463925"/>
              <a:ext cx="182563" cy="496888"/>
              <a:chOff x="480" y="3072"/>
              <a:chExt cx="336" cy="720"/>
            </a:xfrm>
          </p:grpSpPr>
          <p:sp>
            <p:nvSpPr>
              <p:cNvPr id="26661" name="Rectangle 4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336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2" name="Line 5"/>
              <p:cNvSpPr>
                <a:spLocks noChangeShapeType="1"/>
              </p:cNvSpPr>
              <p:nvPr/>
            </p:nvSpPr>
            <p:spPr bwMode="auto">
              <a:xfrm>
                <a:off x="480" y="321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3" name="Line 6"/>
              <p:cNvSpPr>
                <a:spLocks noChangeShapeType="1"/>
              </p:cNvSpPr>
              <p:nvPr/>
            </p:nvSpPr>
            <p:spPr bwMode="auto">
              <a:xfrm>
                <a:off x="480" y="34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4" name="Line 7"/>
              <p:cNvSpPr>
                <a:spLocks noChangeShapeType="1"/>
              </p:cNvSpPr>
              <p:nvPr/>
            </p:nvSpPr>
            <p:spPr bwMode="auto">
              <a:xfrm>
                <a:off x="480" y="360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45" name="Group 5"/>
            <p:cNvGrpSpPr>
              <a:grpSpLocks/>
            </p:cNvGrpSpPr>
            <p:nvPr/>
          </p:nvGrpSpPr>
          <p:grpSpPr bwMode="auto">
            <a:xfrm>
              <a:off x="520700" y="3876675"/>
              <a:ext cx="8277225" cy="392113"/>
              <a:chOff x="521448" y="3876480"/>
              <a:chExt cx="8275754" cy="392562"/>
            </a:xfrm>
          </p:grpSpPr>
          <p:sp>
            <p:nvSpPr>
              <p:cNvPr id="26647" name="Text Box 39"/>
              <p:cNvSpPr txBox="1">
                <a:spLocks noChangeArrowheads="1"/>
              </p:cNvSpPr>
              <p:nvPr/>
            </p:nvSpPr>
            <p:spPr bwMode="auto">
              <a:xfrm>
                <a:off x="521448" y="3878620"/>
                <a:ext cx="3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1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48" name="Text Box 39"/>
              <p:cNvSpPr txBox="1">
                <a:spLocks noChangeArrowheads="1"/>
              </p:cNvSpPr>
              <p:nvPr/>
            </p:nvSpPr>
            <p:spPr bwMode="auto">
              <a:xfrm>
                <a:off x="1065696" y="3922940"/>
                <a:ext cx="3396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2</a:t>
                </a:r>
                <a:endParaRPr lang="en-US" sz="1800"/>
              </a:p>
            </p:txBody>
          </p:sp>
          <p:sp>
            <p:nvSpPr>
              <p:cNvPr id="26649" name="Text Box 39"/>
              <p:cNvSpPr txBox="1">
                <a:spLocks noChangeArrowheads="1"/>
              </p:cNvSpPr>
              <p:nvPr/>
            </p:nvSpPr>
            <p:spPr bwMode="auto">
              <a:xfrm>
                <a:off x="1646712" y="3882410"/>
                <a:ext cx="3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3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50" name="Text Box 39"/>
              <p:cNvSpPr txBox="1">
                <a:spLocks noChangeArrowheads="1"/>
              </p:cNvSpPr>
              <p:nvPr/>
            </p:nvSpPr>
            <p:spPr bwMode="auto">
              <a:xfrm>
                <a:off x="2258520" y="3926730"/>
                <a:ext cx="3396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4</a:t>
                </a:r>
                <a:endParaRPr lang="en-US" sz="1800"/>
              </a:p>
            </p:txBody>
          </p:sp>
          <p:sp>
            <p:nvSpPr>
              <p:cNvPr id="26651" name="Text Box 39"/>
              <p:cNvSpPr txBox="1">
                <a:spLocks noChangeArrowheads="1"/>
              </p:cNvSpPr>
              <p:nvPr/>
            </p:nvSpPr>
            <p:spPr bwMode="auto">
              <a:xfrm>
                <a:off x="2893584" y="3899710"/>
                <a:ext cx="3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5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52" name="Text Box 39"/>
              <p:cNvSpPr txBox="1">
                <a:spLocks noChangeArrowheads="1"/>
              </p:cNvSpPr>
              <p:nvPr/>
            </p:nvSpPr>
            <p:spPr bwMode="auto">
              <a:xfrm>
                <a:off x="3545928" y="3930520"/>
                <a:ext cx="3396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6</a:t>
                </a:r>
                <a:endParaRPr lang="en-US" sz="1800"/>
              </a:p>
            </p:txBody>
          </p:sp>
          <p:sp>
            <p:nvSpPr>
              <p:cNvPr id="26653" name="Text Box 39"/>
              <p:cNvSpPr txBox="1">
                <a:spLocks noChangeArrowheads="1"/>
              </p:cNvSpPr>
              <p:nvPr/>
            </p:nvSpPr>
            <p:spPr bwMode="auto">
              <a:xfrm>
                <a:off x="4140456" y="3876480"/>
                <a:ext cx="3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7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54" name="Text Box 39"/>
              <p:cNvSpPr txBox="1">
                <a:spLocks noChangeArrowheads="1"/>
              </p:cNvSpPr>
              <p:nvPr/>
            </p:nvSpPr>
            <p:spPr bwMode="auto">
              <a:xfrm>
                <a:off x="4738752" y="3920800"/>
                <a:ext cx="33965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8</a:t>
                </a:r>
                <a:endParaRPr lang="en-US" sz="1800"/>
              </a:p>
            </p:txBody>
          </p:sp>
          <p:sp>
            <p:nvSpPr>
              <p:cNvPr id="26655" name="Text Box 39"/>
              <p:cNvSpPr txBox="1">
                <a:spLocks noChangeArrowheads="1"/>
              </p:cNvSpPr>
              <p:nvPr/>
            </p:nvSpPr>
            <p:spPr bwMode="auto">
              <a:xfrm>
                <a:off x="5360304" y="3880270"/>
                <a:ext cx="339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9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56" name="Text Box 39"/>
              <p:cNvSpPr txBox="1">
                <a:spLocks noChangeArrowheads="1"/>
              </p:cNvSpPr>
              <p:nvPr/>
            </p:nvSpPr>
            <p:spPr bwMode="auto">
              <a:xfrm>
                <a:off x="5904552" y="3924590"/>
                <a:ext cx="40267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10</a:t>
                </a:r>
                <a:endParaRPr lang="en-US" sz="1800"/>
              </a:p>
            </p:txBody>
          </p:sp>
          <p:sp>
            <p:nvSpPr>
              <p:cNvPr id="26657" name="Text Box 39"/>
              <p:cNvSpPr txBox="1">
                <a:spLocks noChangeArrowheads="1"/>
              </p:cNvSpPr>
              <p:nvPr/>
            </p:nvSpPr>
            <p:spPr bwMode="auto">
              <a:xfrm>
                <a:off x="6526104" y="3884060"/>
                <a:ext cx="4003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11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58" name="Text Box 39"/>
              <p:cNvSpPr txBox="1">
                <a:spLocks noChangeArrowheads="1"/>
              </p:cNvSpPr>
              <p:nvPr/>
            </p:nvSpPr>
            <p:spPr bwMode="auto">
              <a:xfrm>
                <a:off x="7124400" y="3928380"/>
                <a:ext cx="40267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12</a:t>
                </a:r>
                <a:endParaRPr lang="en-US" sz="1800"/>
              </a:p>
            </p:txBody>
          </p:sp>
          <p:sp>
            <p:nvSpPr>
              <p:cNvPr id="26659" name="Text Box 39"/>
              <p:cNvSpPr txBox="1">
                <a:spLocks noChangeArrowheads="1"/>
              </p:cNvSpPr>
              <p:nvPr/>
            </p:nvSpPr>
            <p:spPr bwMode="auto">
              <a:xfrm>
                <a:off x="7796232" y="3897570"/>
                <a:ext cx="4003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13</a:t>
                </a:r>
                <a:r>
                  <a:rPr lang="en-US" sz="1800"/>
                  <a:t> </a:t>
                </a:r>
              </a:p>
            </p:txBody>
          </p:sp>
          <p:sp>
            <p:nvSpPr>
              <p:cNvPr id="26660" name="Text Box 39"/>
              <p:cNvSpPr txBox="1">
                <a:spLocks noChangeArrowheads="1"/>
              </p:cNvSpPr>
              <p:nvPr/>
            </p:nvSpPr>
            <p:spPr bwMode="auto">
              <a:xfrm>
                <a:off x="8394528" y="3941890"/>
                <a:ext cx="40267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400"/>
                  <a:t>q</a:t>
                </a:r>
                <a:r>
                  <a:rPr lang="en-US" sz="1400" baseline="-25000"/>
                  <a:t>14</a:t>
                </a:r>
                <a:endParaRPr lang="en-US" sz="1800"/>
              </a:p>
            </p:txBody>
          </p:sp>
        </p:grpSp>
        <p:sp>
          <p:nvSpPr>
            <p:cNvPr id="26646" name="TextBox 7"/>
            <p:cNvSpPr txBox="1">
              <a:spLocks noChangeArrowheads="1"/>
            </p:cNvSpPr>
            <p:nvPr/>
          </p:nvSpPr>
          <p:spPr bwMode="auto">
            <a:xfrm>
              <a:off x="8353425" y="4202113"/>
              <a:ext cx="6080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1800" b="1"/>
                <a:t>final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315913"/>
            <a:ext cx="8229600" cy="1143001"/>
          </a:xfrm>
        </p:spPr>
        <p:txBody>
          <a:bodyPr anchor="b"/>
          <a:lstStyle/>
          <a:p>
            <a:pPr algn="l"/>
            <a:r>
              <a:rPr lang="en-US" sz="3200" b="1">
                <a:latin typeface="Charcoal CY" charset="0"/>
                <a:ea typeface="MS PGothic" charset="0"/>
                <a:cs typeface="Charcoal CY" charset="0"/>
              </a:rPr>
              <a:t>Multi-stack Pushdown Systems (MPS)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6076"/>
            <a:ext cx="8435975" cy="5400675"/>
          </a:xfrm>
        </p:spPr>
        <p:txBody>
          <a:bodyPr/>
          <a:lstStyle/>
          <a:p>
            <a:pPr marL="469900" indent="-469900"/>
            <a:r>
              <a:rPr lang="en-US" sz="2800" dirty="0" smtClean="0">
                <a:latin typeface="Calibri" charset="0"/>
                <a:ea typeface="MS PGothic" charset="0"/>
                <a:cs typeface="Calibri" charset="0"/>
              </a:rPr>
              <a:t>n </a:t>
            </a:r>
            <a:r>
              <a:rPr lang="en-US" sz="2800" dirty="0">
                <a:latin typeface="Calibri" charset="0"/>
                <a:ea typeface="MS PGothic" charset="0"/>
                <a:cs typeface="Calibri" charset="0"/>
              </a:rPr>
              <a:t>stacks sharing a finite control</a:t>
            </a:r>
          </a:p>
          <a:p>
            <a:pPr marL="469900" indent="-469900"/>
            <a:endParaRPr lang="en-US" sz="1800" dirty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/>
            <a:r>
              <a:rPr lang="en-US" sz="2400" dirty="0">
                <a:latin typeface="Calibri" charset="0"/>
                <a:ea typeface="ＭＳ Ｐゴシック" charset="0"/>
              </a:rPr>
              <a:t>configurations:    </a:t>
            </a:r>
            <a:r>
              <a:rPr lang="en-US" sz="2400" b="1" dirty="0">
                <a:solidFill>
                  <a:srgbClr val="FF6600"/>
                </a:solidFill>
                <a:latin typeface="Calibri" charset="0"/>
                <a:ea typeface="ＭＳ Ｐゴシック" charset="0"/>
              </a:rPr>
              <a:t>s</a:t>
            </a:r>
            <a:r>
              <a:rPr lang="en-US" sz="2400" dirty="0">
                <a:latin typeface="Calibri" charset="0"/>
                <a:ea typeface="ＭＳ Ｐゴシック" charset="0"/>
              </a:rPr>
              <a:t>,       ,        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,       </a:t>
            </a:r>
            <a:r>
              <a:rPr lang="en-US" sz="2400" dirty="0">
                <a:latin typeface="Calibri" charset="0"/>
                <a:ea typeface="ＭＳ Ｐゴシック" charset="0"/>
              </a:rPr>
              <a:t>… ,</a:t>
            </a:r>
          </a:p>
          <a:p>
            <a:pPr marL="469900" indent="-469900">
              <a:buFont typeface="Arial" charset="0"/>
              <a:buNone/>
            </a:pPr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869950" lvl="1" indent="-469900"/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869950" lvl="1" indent="-469900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transitions:</a:t>
            </a:r>
          </a:p>
          <a:p>
            <a:pPr marL="1214437" lvl="2" indent="-342900"/>
            <a:r>
              <a:rPr lang="en-US" dirty="0">
                <a:solidFill>
                  <a:srgbClr val="CC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push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one symbol onto stack </a:t>
            </a:r>
            <a:r>
              <a:rPr lang="en-US" dirty="0" err="1">
                <a:solidFill>
                  <a:srgbClr val="CC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endParaRPr lang="en-US" baseline="-25000" dirty="0">
              <a:solidFill>
                <a:srgbClr val="CC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214437" lvl="2" indent="-342900"/>
            <a:r>
              <a:rPr lang="en-US" dirty="0">
                <a:solidFill>
                  <a:srgbClr val="CC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pop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one symbol from stack </a:t>
            </a:r>
            <a:r>
              <a:rPr lang="en-US" dirty="0" err="1">
                <a:solidFill>
                  <a:srgbClr val="CC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endParaRPr lang="en-US" baseline="-25000" dirty="0">
              <a:solidFill>
                <a:srgbClr val="CC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1214437" lvl="2" indent="-342900"/>
            <a:r>
              <a:rPr lang="en-US" dirty="0">
                <a:solidFill>
                  <a:srgbClr val="CC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internal move: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stacks stay unchanged, only control location is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altered</a:t>
            </a:r>
          </a:p>
          <a:p>
            <a:pPr marL="1308100" lvl="2" indent="-436563"/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528637" indent="-457200"/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problem: control-state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reachability</a:t>
            </a: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69900" indent="-469900"/>
            <a:endParaRPr lang="en-US" sz="1800" dirty="0">
              <a:latin typeface="Calibri" charset="0"/>
              <a:ea typeface="MS PGothic" charset="0"/>
              <a:cs typeface="Calibri" charset="0"/>
            </a:endParaRPr>
          </a:p>
        </p:txBody>
      </p:sp>
      <p:grpSp>
        <p:nvGrpSpPr>
          <p:cNvPr id="16387" name="Gruppo 27"/>
          <p:cNvGrpSpPr>
            <a:grpSpLocks/>
          </p:cNvGrpSpPr>
          <p:nvPr/>
        </p:nvGrpSpPr>
        <p:grpSpPr bwMode="auto">
          <a:xfrm>
            <a:off x="3819525" y="1794268"/>
            <a:ext cx="2978150" cy="1512888"/>
            <a:chOff x="3353106" y="2933237"/>
            <a:chExt cx="2795428" cy="927811"/>
          </a:xfrm>
        </p:grpSpPr>
        <p:grpSp>
          <p:nvGrpSpPr>
            <p:cNvPr id="16388" name="Gruppo 54"/>
            <p:cNvGrpSpPr>
              <a:grpSpLocks/>
            </p:cNvGrpSpPr>
            <p:nvPr/>
          </p:nvGrpSpPr>
          <p:grpSpPr bwMode="auto">
            <a:xfrm>
              <a:off x="3393014" y="2933237"/>
              <a:ext cx="234026" cy="504056"/>
              <a:chOff x="7308304" y="2132856"/>
              <a:chExt cx="216024" cy="504056"/>
            </a:xfrm>
          </p:grpSpPr>
          <p:cxnSp>
            <p:nvCxnSpPr>
              <p:cNvPr id="46" name="Connettore 1 45"/>
              <p:cNvCxnSpPr/>
              <p:nvPr/>
            </p:nvCxnSpPr>
            <p:spPr>
              <a:xfrm rot="5400000">
                <a:off x="7056449" y="2385011"/>
                <a:ext cx="50430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/>
              <p:nvPr/>
            </p:nvCxnSpPr>
            <p:spPr>
              <a:xfrm rot="5400000">
                <a:off x="7272399" y="2385011"/>
                <a:ext cx="50430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/>
              <p:cNvCxnSpPr/>
              <p:nvPr/>
            </p:nvCxnSpPr>
            <p:spPr>
              <a:xfrm>
                <a:off x="7308604" y="2637165"/>
                <a:ext cx="21594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49"/>
              <p:cNvCxnSpPr/>
              <p:nvPr/>
            </p:nvCxnSpPr>
            <p:spPr>
              <a:xfrm>
                <a:off x="7308604" y="2348988"/>
                <a:ext cx="21594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52"/>
              <p:cNvCxnSpPr/>
              <p:nvPr/>
            </p:nvCxnSpPr>
            <p:spPr>
              <a:xfrm>
                <a:off x="7308604" y="2493076"/>
                <a:ext cx="21594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89" name="Gruppo 55"/>
            <p:cNvGrpSpPr>
              <a:grpSpLocks/>
            </p:cNvGrpSpPr>
            <p:nvPr/>
          </p:nvGrpSpPr>
          <p:grpSpPr bwMode="auto">
            <a:xfrm>
              <a:off x="3982451" y="2933237"/>
              <a:ext cx="234026" cy="504056"/>
              <a:chOff x="7308304" y="2132856"/>
              <a:chExt cx="216024" cy="504056"/>
            </a:xfrm>
          </p:grpSpPr>
          <p:cxnSp>
            <p:nvCxnSpPr>
              <p:cNvPr id="57" name="Connettore 1 56"/>
              <p:cNvCxnSpPr/>
              <p:nvPr/>
            </p:nvCxnSpPr>
            <p:spPr>
              <a:xfrm rot="5400000">
                <a:off x="7055667" y="2385011"/>
                <a:ext cx="50430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/>
              <p:nvPr/>
            </p:nvCxnSpPr>
            <p:spPr>
              <a:xfrm rot="5400000">
                <a:off x="7271617" y="2385011"/>
                <a:ext cx="504309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58"/>
              <p:cNvCxnSpPr/>
              <p:nvPr/>
            </p:nvCxnSpPr>
            <p:spPr>
              <a:xfrm>
                <a:off x="7307821" y="2637165"/>
                <a:ext cx="21595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59"/>
              <p:cNvCxnSpPr/>
              <p:nvPr/>
            </p:nvCxnSpPr>
            <p:spPr>
              <a:xfrm>
                <a:off x="7307821" y="2348988"/>
                <a:ext cx="21595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60"/>
              <p:cNvCxnSpPr/>
              <p:nvPr/>
            </p:nvCxnSpPr>
            <p:spPr>
              <a:xfrm>
                <a:off x="7307821" y="2493076"/>
                <a:ext cx="215950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90" name="CasellaDiTesto 73"/>
            <p:cNvSpPr txBox="1">
              <a:spLocks noChangeArrowheads="1"/>
            </p:cNvSpPr>
            <p:nvPr/>
          </p:nvSpPr>
          <p:spPr bwMode="auto">
            <a:xfrm>
              <a:off x="3353106" y="3491716"/>
              <a:ext cx="3267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it-IT" sz="1800"/>
                <a:t>1</a:t>
              </a:r>
            </a:p>
          </p:txBody>
        </p:sp>
        <p:sp>
          <p:nvSpPr>
            <p:cNvPr id="16391" name="CasellaDiTesto 74"/>
            <p:cNvSpPr txBox="1">
              <a:spLocks noChangeArrowheads="1"/>
            </p:cNvSpPr>
            <p:nvPr/>
          </p:nvSpPr>
          <p:spPr bwMode="auto">
            <a:xfrm>
              <a:off x="3928028" y="3490048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it-IT" sz="1800"/>
                <a:t>2</a:t>
              </a:r>
            </a:p>
          </p:txBody>
        </p:sp>
        <p:grpSp>
          <p:nvGrpSpPr>
            <p:cNvPr id="16392" name="Gruppo 26"/>
            <p:cNvGrpSpPr>
              <a:grpSpLocks/>
            </p:cNvGrpSpPr>
            <p:nvPr/>
          </p:nvGrpSpPr>
          <p:grpSpPr bwMode="auto">
            <a:xfrm>
              <a:off x="5817096" y="2933237"/>
              <a:ext cx="331438" cy="908558"/>
              <a:chOff x="5728228" y="2933237"/>
              <a:chExt cx="331438" cy="908558"/>
            </a:xfrm>
          </p:grpSpPr>
          <p:grpSp>
            <p:nvGrpSpPr>
              <p:cNvPr id="16393" name="Gruppo 61"/>
              <p:cNvGrpSpPr>
                <a:grpSpLocks/>
              </p:cNvGrpSpPr>
              <p:nvPr/>
            </p:nvGrpSpPr>
            <p:grpSpPr bwMode="auto">
              <a:xfrm>
                <a:off x="5746493" y="2933237"/>
                <a:ext cx="234026" cy="504056"/>
                <a:chOff x="7308304" y="2132856"/>
                <a:chExt cx="216024" cy="504056"/>
              </a:xfrm>
            </p:grpSpPr>
            <p:cxnSp>
              <p:nvCxnSpPr>
                <p:cNvPr id="63" name="Connettore 1 62"/>
                <p:cNvCxnSpPr/>
                <p:nvPr/>
              </p:nvCxnSpPr>
              <p:spPr>
                <a:xfrm rot="5400000">
                  <a:off x="7056381" y="2385011"/>
                  <a:ext cx="50430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1 63"/>
                <p:cNvCxnSpPr/>
                <p:nvPr/>
              </p:nvCxnSpPr>
              <p:spPr>
                <a:xfrm rot="5400000">
                  <a:off x="7272332" y="2385011"/>
                  <a:ext cx="504309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ttore 1 64"/>
                <p:cNvCxnSpPr/>
                <p:nvPr/>
              </p:nvCxnSpPr>
              <p:spPr>
                <a:xfrm>
                  <a:off x="7308536" y="2637165"/>
                  <a:ext cx="215950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ttore 1 65"/>
                <p:cNvCxnSpPr/>
                <p:nvPr/>
              </p:nvCxnSpPr>
              <p:spPr>
                <a:xfrm>
                  <a:off x="7308536" y="2348988"/>
                  <a:ext cx="215950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ttore 1 66"/>
                <p:cNvCxnSpPr/>
                <p:nvPr/>
              </p:nvCxnSpPr>
              <p:spPr>
                <a:xfrm>
                  <a:off x="7308536" y="2493076"/>
                  <a:ext cx="215950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94" name="CasellaDiTesto 75"/>
              <p:cNvSpPr txBox="1">
                <a:spLocks noChangeArrowheads="1"/>
              </p:cNvSpPr>
              <p:nvPr/>
            </p:nvSpPr>
            <p:spPr bwMode="auto">
              <a:xfrm>
                <a:off x="5728228" y="3472463"/>
                <a:ext cx="3314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it-IT" sz="1800"/>
                  <a:t>n</a:t>
                </a: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1143000"/>
          </a:xfrm>
        </p:spPr>
        <p:txBody>
          <a:bodyPr/>
          <a:lstStyle/>
          <a:p>
            <a:r>
              <a:rPr lang="en-US" dirty="0" smtClean="0">
                <a:latin typeface="Charcoal CY" charset="0"/>
                <a:ea typeface="MS PGothic" charset="0"/>
              </a:rPr>
              <a:t>multiply nested words </a:t>
            </a:r>
            <a:r>
              <a:rPr lang="en-US" dirty="0">
                <a:latin typeface="Charcoal CY" charset="0"/>
                <a:ea typeface="MS PGothic" charset="0"/>
              </a:rPr>
              <a:t>(MNW)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860" y="4738463"/>
            <a:ext cx="8763000" cy="2133600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sz="2400" dirty="0">
                <a:ea typeface="MS PGothic" charset="0"/>
              </a:rPr>
              <a:t>A MNW graph captures the behavior of </a:t>
            </a:r>
            <a:r>
              <a:rPr lang="en-US" sz="2400" dirty="0" smtClean="0">
                <a:ea typeface="MS PGothic" charset="0"/>
              </a:rPr>
              <a:t>an MPS run</a:t>
            </a:r>
            <a:endParaRPr lang="en-US" sz="2400" dirty="0">
              <a:ea typeface="MS PGothic" charset="0"/>
            </a:endParaRPr>
          </a:p>
          <a:p>
            <a:pPr lvl="1">
              <a:defRPr/>
            </a:pPr>
            <a:r>
              <a:rPr lang="en-US" sz="2400" dirty="0">
                <a:ea typeface="MS PGothic" charset="0"/>
              </a:rPr>
              <a:t>Stacks are compiled down into the graph (nesting edges</a:t>
            </a:r>
            <a:r>
              <a:rPr lang="en-US" sz="2400" dirty="0" smtClean="0">
                <a:ea typeface="MS PGothic" charset="0"/>
              </a:rPr>
              <a:t>)</a:t>
            </a:r>
          </a:p>
          <a:p>
            <a:pPr lvl="1">
              <a:defRPr/>
            </a:pPr>
            <a:r>
              <a:rPr lang="en-US" sz="2400" dirty="0" smtClean="0">
                <a:ea typeface="MS PGothic" charset="0"/>
              </a:rPr>
              <a:t>One nesting relation per stack</a:t>
            </a:r>
            <a:endParaRPr lang="en-US" sz="2400" dirty="0">
              <a:ea typeface="MS PGothic" charset="0"/>
            </a:endParaRPr>
          </a:p>
        </p:txBody>
      </p:sp>
      <p:sp>
        <p:nvSpPr>
          <p:cNvPr id="28675" name="AutoShape 4"/>
          <p:cNvSpPr>
            <a:spLocks noChangeArrowheads="1"/>
          </p:cNvSpPr>
          <p:nvPr/>
        </p:nvSpPr>
        <p:spPr bwMode="auto">
          <a:xfrm>
            <a:off x="6096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AutoShape 5"/>
          <p:cNvSpPr>
            <a:spLocks noChangeArrowheads="1"/>
          </p:cNvSpPr>
          <p:nvPr/>
        </p:nvSpPr>
        <p:spPr bwMode="auto">
          <a:xfrm>
            <a:off x="11430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6"/>
          <p:cNvSpPr>
            <a:spLocks noChangeArrowheads="1"/>
          </p:cNvSpPr>
          <p:nvPr/>
        </p:nvSpPr>
        <p:spPr bwMode="auto">
          <a:xfrm>
            <a:off x="17526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7"/>
          <p:cNvSpPr>
            <a:spLocks noChangeArrowheads="1"/>
          </p:cNvSpPr>
          <p:nvPr/>
        </p:nvSpPr>
        <p:spPr bwMode="auto">
          <a:xfrm>
            <a:off x="23622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8"/>
          <p:cNvSpPr>
            <a:spLocks noChangeArrowheads="1"/>
          </p:cNvSpPr>
          <p:nvPr/>
        </p:nvSpPr>
        <p:spPr bwMode="auto">
          <a:xfrm>
            <a:off x="29718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AutoShape 9"/>
          <p:cNvSpPr>
            <a:spLocks noChangeArrowheads="1"/>
          </p:cNvSpPr>
          <p:nvPr/>
        </p:nvSpPr>
        <p:spPr bwMode="auto">
          <a:xfrm>
            <a:off x="35814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41910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AutoShape 11"/>
          <p:cNvSpPr>
            <a:spLocks noChangeArrowheads="1"/>
          </p:cNvSpPr>
          <p:nvPr/>
        </p:nvSpPr>
        <p:spPr bwMode="auto">
          <a:xfrm>
            <a:off x="48006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AutoShape 12"/>
          <p:cNvSpPr>
            <a:spLocks noChangeArrowheads="1"/>
          </p:cNvSpPr>
          <p:nvPr/>
        </p:nvSpPr>
        <p:spPr bwMode="auto">
          <a:xfrm>
            <a:off x="54102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AutoShape 13"/>
          <p:cNvSpPr>
            <a:spLocks noChangeArrowheads="1"/>
          </p:cNvSpPr>
          <p:nvPr/>
        </p:nvSpPr>
        <p:spPr bwMode="auto">
          <a:xfrm>
            <a:off x="60198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66294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AutoShape 15"/>
          <p:cNvSpPr>
            <a:spLocks noChangeArrowheads="1"/>
          </p:cNvSpPr>
          <p:nvPr/>
        </p:nvSpPr>
        <p:spPr bwMode="auto">
          <a:xfrm>
            <a:off x="72390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87" name="AutoShape 16"/>
          <p:cNvCxnSpPr>
            <a:cxnSpLocks noChangeShapeType="1"/>
            <a:stCxn id="28675" idx="6"/>
            <a:endCxn id="28676" idx="2"/>
          </p:cNvCxnSpPr>
          <p:nvPr/>
        </p:nvCxnSpPr>
        <p:spPr bwMode="auto">
          <a:xfrm>
            <a:off x="762000" y="3084513"/>
            <a:ext cx="3810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7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12954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AutoShape 18"/>
          <p:cNvSpPr>
            <a:spLocks noChangeArrowheads="1"/>
          </p:cNvSpPr>
          <p:nvPr/>
        </p:nvSpPr>
        <p:spPr bwMode="auto">
          <a:xfrm>
            <a:off x="78486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AutoShape 19"/>
          <p:cNvSpPr>
            <a:spLocks noChangeArrowheads="1"/>
          </p:cNvSpPr>
          <p:nvPr/>
        </p:nvSpPr>
        <p:spPr bwMode="auto">
          <a:xfrm>
            <a:off x="8458200" y="3008313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691" name="AutoShape 20"/>
          <p:cNvCxnSpPr>
            <a:cxnSpLocks noChangeShapeType="1"/>
            <a:stCxn id="28677" idx="6"/>
            <a:endCxn id="28678" idx="2"/>
          </p:cNvCxnSpPr>
          <p:nvPr/>
        </p:nvCxnSpPr>
        <p:spPr bwMode="auto">
          <a:xfrm>
            <a:off x="19050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1"/>
          <p:cNvCxnSpPr>
            <a:cxnSpLocks noChangeShapeType="1"/>
            <a:stCxn id="28678" idx="6"/>
            <a:endCxn id="28679" idx="2"/>
          </p:cNvCxnSpPr>
          <p:nvPr/>
        </p:nvCxnSpPr>
        <p:spPr bwMode="auto">
          <a:xfrm>
            <a:off x="25146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2"/>
          <p:cNvCxnSpPr>
            <a:cxnSpLocks noChangeShapeType="1"/>
            <a:stCxn id="28679" idx="6"/>
            <a:endCxn id="28680" idx="2"/>
          </p:cNvCxnSpPr>
          <p:nvPr/>
        </p:nvCxnSpPr>
        <p:spPr bwMode="auto">
          <a:xfrm>
            <a:off x="31242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3"/>
          <p:cNvCxnSpPr>
            <a:cxnSpLocks noChangeShapeType="1"/>
            <a:stCxn id="28680" idx="6"/>
            <a:endCxn id="28681" idx="2"/>
          </p:cNvCxnSpPr>
          <p:nvPr/>
        </p:nvCxnSpPr>
        <p:spPr bwMode="auto">
          <a:xfrm>
            <a:off x="37338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4"/>
          <p:cNvCxnSpPr>
            <a:cxnSpLocks noChangeShapeType="1"/>
            <a:stCxn id="28681" idx="6"/>
            <a:endCxn id="28682" idx="2"/>
          </p:cNvCxnSpPr>
          <p:nvPr/>
        </p:nvCxnSpPr>
        <p:spPr bwMode="auto">
          <a:xfrm>
            <a:off x="43434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25"/>
          <p:cNvCxnSpPr>
            <a:cxnSpLocks noChangeShapeType="1"/>
            <a:stCxn id="28682" idx="6"/>
            <a:endCxn id="28683" idx="2"/>
          </p:cNvCxnSpPr>
          <p:nvPr/>
        </p:nvCxnSpPr>
        <p:spPr bwMode="auto">
          <a:xfrm>
            <a:off x="49530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AutoShape 26"/>
          <p:cNvCxnSpPr>
            <a:cxnSpLocks noChangeShapeType="1"/>
            <a:stCxn id="28683" idx="6"/>
            <a:endCxn id="28684" idx="2"/>
          </p:cNvCxnSpPr>
          <p:nvPr/>
        </p:nvCxnSpPr>
        <p:spPr bwMode="auto">
          <a:xfrm>
            <a:off x="55626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7"/>
          <p:cNvCxnSpPr>
            <a:cxnSpLocks noChangeShapeType="1"/>
            <a:stCxn id="28684" idx="6"/>
            <a:endCxn id="28685" idx="2"/>
          </p:cNvCxnSpPr>
          <p:nvPr/>
        </p:nvCxnSpPr>
        <p:spPr bwMode="auto">
          <a:xfrm>
            <a:off x="61722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8"/>
          <p:cNvCxnSpPr>
            <a:cxnSpLocks noChangeShapeType="1"/>
            <a:stCxn id="28685" idx="6"/>
            <a:endCxn id="28686" idx="2"/>
          </p:cNvCxnSpPr>
          <p:nvPr/>
        </p:nvCxnSpPr>
        <p:spPr bwMode="auto">
          <a:xfrm>
            <a:off x="67818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AutoShape 29"/>
          <p:cNvCxnSpPr>
            <a:cxnSpLocks noChangeShapeType="1"/>
            <a:stCxn id="28686" idx="6"/>
            <a:endCxn id="28689" idx="2"/>
          </p:cNvCxnSpPr>
          <p:nvPr/>
        </p:nvCxnSpPr>
        <p:spPr bwMode="auto">
          <a:xfrm>
            <a:off x="73914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AutoShape 30"/>
          <p:cNvCxnSpPr>
            <a:cxnSpLocks noChangeShapeType="1"/>
            <a:stCxn id="28689" idx="6"/>
            <a:endCxn id="28690" idx="2"/>
          </p:cNvCxnSpPr>
          <p:nvPr/>
        </p:nvCxnSpPr>
        <p:spPr bwMode="auto">
          <a:xfrm>
            <a:off x="8001000" y="3084513"/>
            <a:ext cx="457200" cy="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9" name="AutoShape 33"/>
          <p:cNvCxnSpPr>
            <a:cxnSpLocks noChangeShapeType="1"/>
            <a:stCxn id="28676" idx="0"/>
            <a:endCxn id="28690" idx="1"/>
          </p:cNvCxnSpPr>
          <p:nvPr/>
        </p:nvCxnSpPr>
        <p:spPr bwMode="auto">
          <a:xfrm rot="5400000" flipV="1">
            <a:off x="4838700" y="-611187"/>
            <a:ext cx="22225" cy="7261225"/>
          </a:xfrm>
          <a:prstGeom prst="curvedConnector3">
            <a:avLst>
              <a:gd name="adj1" fmla="val -6585718"/>
            </a:avLst>
          </a:prstGeom>
          <a:noFill/>
          <a:ln w="3492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55330" name="AutoShape 34"/>
          <p:cNvCxnSpPr>
            <a:cxnSpLocks noChangeShapeType="1"/>
            <a:stCxn id="28677" idx="0"/>
            <a:endCxn id="28683" idx="0"/>
          </p:cNvCxnSpPr>
          <p:nvPr/>
        </p:nvCxnSpPr>
        <p:spPr bwMode="auto">
          <a:xfrm rot="5400000" flipV="1">
            <a:off x="3656806" y="1180307"/>
            <a:ext cx="1587" cy="3657600"/>
          </a:xfrm>
          <a:prstGeom prst="curvedConnector3">
            <a:avLst>
              <a:gd name="adj1" fmla="val -55000005"/>
            </a:avLst>
          </a:prstGeom>
          <a:noFill/>
          <a:ln w="3492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55331" name="AutoShape 35"/>
          <p:cNvCxnSpPr>
            <a:cxnSpLocks noChangeShapeType="1"/>
            <a:stCxn id="28678" idx="0"/>
            <a:endCxn id="28681" idx="0"/>
          </p:cNvCxnSpPr>
          <p:nvPr/>
        </p:nvCxnSpPr>
        <p:spPr bwMode="auto">
          <a:xfrm rot="5400000" flipV="1">
            <a:off x="3352006" y="2094707"/>
            <a:ext cx="1587" cy="1828800"/>
          </a:xfrm>
          <a:prstGeom prst="curvedConnector3">
            <a:avLst>
              <a:gd name="adj1" fmla="val -30400005"/>
            </a:avLst>
          </a:prstGeom>
          <a:noFill/>
          <a:ln w="3492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cxnSp>
        <p:nvCxnSpPr>
          <p:cNvPr id="28705" name="AutoShape 36"/>
          <p:cNvCxnSpPr>
            <a:cxnSpLocks noChangeShapeType="1"/>
            <a:stCxn id="28680" idx="4"/>
            <a:endCxn id="28682" idx="4"/>
          </p:cNvCxnSpPr>
          <p:nvPr/>
        </p:nvCxnSpPr>
        <p:spPr bwMode="auto">
          <a:xfrm rot="16200000" flipH="1">
            <a:off x="4266406" y="2551907"/>
            <a:ext cx="1587" cy="1219200"/>
          </a:xfrm>
          <a:prstGeom prst="curvedConnector3">
            <a:avLst>
              <a:gd name="adj1" fmla="val 29300000"/>
            </a:avLst>
          </a:prstGeom>
          <a:noFill/>
          <a:ln w="349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AutoShape 37"/>
          <p:cNvCxnSpPr>
            <a:cxnSpLocks noChangeShapeType="1"/>
            <a:stCxn id="28679" idx="4"/>
            <a:endCxn id="28686" idx="4"/>
          </p:cNvCxnSpPr>
          <p:nvPr/>
        </p:nvCxnSpPr>
        <p:spPr bwMode="auto">
          <a:xfrm rot="16200000" flipH="1">
            <a:off x="5180806" y="1027907"/>
            <a:ext cx="1587" cy="4267200"/>
          </a:xfrm>
          <a:prstGeom prst="curvedConnector3">
            <a:avLst>
              <a:gd name="adj1" fmla="val 66300000"/>
            </a:avLst>
          </a:prstGeom>
          <a:noFill/>
          <a:ln w="349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AutoShape 38"/>
          <p:cNvCxnSpPr>
            <a:cxnSpLocks noChangeShapeType="1"/>
            <a:stCxn id="28685" idx="0"/>
            <a:endCxn id="28689" idx="0"/>
          </p:cNvCxnSpPr>
          <p:nvPr/>
        </p:nvCxnSpPr>
        <p:spPr bwMode="auto">
          <a:xfrm rot="5400000" flipV="1">
            <a:off x="7314406" y="2399507"/>
            <a:ext cx="1587" cy="1219200"/>
          </a:xfrm>
          <a:prstGeom prst="curvedConnector3">
            <a:avLst>
              <a:gd name="adj1" fmla="val -33200005"/>
            </a:avLst>
          </a:prstGeom>
          <a:noFill/>
          <a:ln w="3492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</p:spPr>
      </p:cxnSp>
      <p:sp>
        <p:nvSpPr>
          <p:cNvPr id="28708" name="Text Box 39"/>
          <p:cNvSpPr txBox="1">
            <a:spLocks noChangeArrowheads="1"/>
          </p:cNvSpPr>
          <p:nvPr/>
        </p:nvSpPr>
        <p:spPr bwMode="auto">
          <a:xfrm>
            <a:off x="990600" y="308610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09" name="Text Box 40"/>
          <p:cNvSpPr txBox="1">
            <a:spLocks noChangeArrowheads="1"/>
          </p:cNvSpPr>
          <p:nvPr/>
        </p:nvSpPr>
        <p:spPr bwMode="auto">
          <a:xfrm>
            <a:off x="1600200" y="308610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10" name="Text Box 41"/>
          <p:cNvSpPr txBox="1">
            <a:spLocks noChangeArrowheads="1"/>
          </p:cNvSpPr>
          <p:nvPr/>
        </p:nvSpPr>
        <p:spPr bwMode="auto">
          <a:xfrm>
            <a:off x="2209800" y="308610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11" name="Text Box 42"/>
          <p:cNvSpPr txBox="1">
            <a:spLocks noChangeArrowheads="1"/>
          </p:cNvSpPr>
          <p:nvPr/>
        </p:nvSpPr>
        <p:spPr bwMode="auto">
          <a:xfrm>
            <a:off x="2774950" y="262890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push</a:t>
            </a:r>
            <a:r>
              <a:rPr lang="en-US" sz="1400" baseline="-25000"/>
              <a:t>2</a:t>
            </a:r>
            <a:r>
              <a:rPr lang="en-US" sz="1800"/>
              <a:t> </a:t>
            </a:r>
          </a:p>
        </p:txBody>
      </p:sp>
      <p:sp>
        <p:nvSpPr>
          <p:cNvPr id="28712" name="Text Box 43"/>
          <p:cNvSpPr txBox="1">
            <a:spLocks noChangeArrowheads="1"/>
          </p:cNvSpPr>
          <p:nvPr/>
        </p:nvSpPr>
        <p:spPr bwMode="auto">
          <a:xfrm>
            <a:off x="3384550" y="262890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push</a:t>
            </a:r>
            <a:r>
              <a:rPr lang="en-US" sz="1400" baseline="-25000"/>
              <a:t>2</a:t>
            </a:r>
            <a:r>
              <a:rPr lang="en-US" sz="1800"/>
              <a:t> </a:t>
            </a:r>
          </a:p>
        </p:txBody>
      </p:sp>
      <p:sp>
        <p:nvSpPr>
          <p:cNvPr id="28713" name="Text Box 44"/>
          <p:cNvSpPr txBox="1">
            <a:spLocks noChangeArrowheads="1"/>
          </p:cNvSpPr>
          <p:nvPr/>
        </p:nvSpPr>
        <p:spPr bwMode="auto">
          <a:xfrm>
            <a:off x="4038600" y="30099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14" name="Text Box 45"/>
          <p:cNvSpPr txBox="1">
            <a:spLocks noChangeArrowheads="1"/>
          </p:cNvSpPr>
          <p:nvPr/>
        </p:nvSpPr>
        <p:spPr bwMode="auto">
          <a:xfrm>
            <a:off x="4648200" y="26289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pop</a:t>
            </a:r>
            <a:r>
              <a:rPr lang="en-US" sz="1400" baseline="-25000"/>
              <a:t>2</a:t>
            </a:r>
            <a:r>
              <a:rPr lang="en-US" sz="1800"/>
              <a:t> </a:t>
            </a:r>
          </a:p>
        </p:txBody>
      </p:sp>
      <p:sp>
        <p:nvSpPr>
          <p:cNvPr id="28715" name="Text Box 46"/>
          <p:cNvSpPr txBox="1">
            <a:spLocks noChangeArrowheads="1"/>
          </p:cNvSpPr>
          <p:nvPr/>
        </p:nvSpPr>
        <p:spPr bwMode="auto">
          <a:xfrm>
            <a:off x="5213350" y="30099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16" name="Text Box 47"/>
          <p:cNvSpPr txBox="1">
            <a:spLocks noChangeArrowheads="1"/>
          </p:cNvSpPr>
          <p:nvPr/>
        </p:nvSpPr>
        <p:spPr bwMode="auto">
          <a:xfrm>
            <a:off x="5876925" y="2746375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int</a:t>
            </a:r>
            <a:endParaRPr lang="en-US" sz="1800"/>
          </a:p>
        </p:txBody>
      </p:sp>
      <p:sp>
        <p:nvSpPr>
          <p:cNvPr id="28717" name="Text Box 48"/>
          <p:cNvSpPr txBox="1">
            <a:spLocks noChangeArrowheads="1"/>
          </p:cNvSpPr>
          <p:nvPr/>
        </p:nvSpPr>
        <p:spPr bwMode="auto">
          <a:xfrm>
            <a:off x="6477000" y="3009900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push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18" name="Text Box 49"/>
          <p:cNvSpPr txBox="1">
            <a:spLocks noChangeArrowheads="1"/>
          </p:cNvSpPr>
          <p:nvPr/>
        </p:nvSpPr>
        <p:spPr bwMode="auto">
          <a:xfrm>
            <a:off x="7112000" y="26289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pop</a:t>
            </a:r>
            <a:r>
              <a:rPr lang="en-US" sz="1400" baseline="-25000"/>
              <a:t>2</a:t>
            </a:r>
            <a:r>
              <a:rPr lang="en-US" sz="1800"/>
              <a:t> </a:t>
            </a:r>
          </a:p>
        </p:txBody>
      </p:sp>
      <p:sp>
        <p:nvSpPr>
          <p:cNvPr id="28719" name="Text Box 50"/>
          <p:cNvSpPr txBox="1">
            <a:spLocks noChangeArrowheads="1"/>
          </p:cNvSpPr>
          <p:nvPr/>
        </p:nvSpPr>
        <p:spPr bwMode="auto">
          <a:xfrm>
            <a:off x="7696200" y="30861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  <p:sp>
        <p:nvSpPr>
          <p:cNvPr id="28720" name="Text Box 51"/>
          <p:cNvSpPr txBox="1">
            <a:spLocks noChangeArrowheads="1"/>
          </p:cNvSpPr>
          <p:nvPr/>
        </p:nvSpPr>
        <p:spPr bwMode="auto">
          <a:xfrm>
            <a:off x="8305800" y="30861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400"/>
              <a:t>pop</a:t>
            </a:r>
            <a:r>
              <a:rPr lang="en-US" sz="1400" baseline="-25000"/>
              <a:t>1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97034"/>
            <a:ext cx="8305800" cy="1143001"/>
          </a:xfrm>
        </p:spPr>
        <p:txBody>
          <a:bodyPr/>
          <a:lstStyle/>
          <a:p>
            <a:pPr algn="l"/>
            <a:r>
              <a:rPr lang="en-US" sz="3200" dirty="0" smtClean="0">
                <a:latin typeface="Charcoal CY" charset="0"/>
                <a:ea typeface="MS PGothic" charset="0"/>
              </a:rPr>
              <a:t>decidability for </a:t>
            </a:r>
            <a:r>
              <a:rPr lang="en-US" sz="3200" dirty="0" err="1" smtClean="0">
                <a:latin typeface="Charcoal CY" charset="0"/>
                <a:ea typeface="MS PGothic" charset="0"/>
              </a:rPr>
              <a:t>multistack</a:t>
            </a:r>
            <a:r>
              <a:rPr lang="en-US" sz="3200" dirty="0" smtClean="0">
                <a:latin typeface="Charcoal CY" charset="0"/>
                <a:ea typeface="MS PGothic" charset="0"/>
              </a:rPr>
              <a:t> systems</a:t>
            </a:r>
            <a:br>
              <a:rPr lang="en-US" sz="3200" dirty="0" smtClean="0">
                <a:latin typeface="Charcoal CY" charset="0"/>
                <a:ea typeface="MS PGothic" charset="0"/>
              </a:rPr>
            </a:br>
            <a:r>
              <a:rPr lang="en-US" sz="3200" dirty="0">
                <a:latin typeface="Charcoal CY" charset="0"/>
                <a:ea typeface="MS PGothic" charset="0"/>
              </a:rPr>
              <a:t> </a:t>
            </a:r>
            <a:r>
              <a:rPr lang="en-US" sz="3200" dirty="0" smtClean="0">
                <a:latin typeface="Charcoal CY" charset="0"/>
                <a:ea typeface="MS PGothic" charset="0"/>
              </a:rPr>
              <a:t>                                        </a:t>
            </a:r>
            <a:r>
              <a:rPr lang="en-US" sz="2000" dirty="0" smtClean="0">
                <a:solidFill>
                  <a:srgbClr val="0000FF"/>
                </a:solidFill>
                <a:latin typeface="Charcoal CY" charset="0"/>
                <a:ea typeface="MS PGothic" charset="0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Charcoal CY" charset="0"/>
                <a:ea typeface="MS PGothic" charset="0"/>
              </a:rPr>
              <a:t>Madhusudan</a:t>
            </a:r>
            <a:r>
              <a:rPr lang="en-US" sz="2000" dirty="0" err="1" smtClean="0">
                <a:solidFill>
                  <a:srgbClr val="0000FF"/>
                </a:solidFill>
                <a:latin typeface="Charcoal CY" charset="0"/>
                <a:ea typeface="MS PGothic" charset="0"/>
              </a:rPr>
              <a:t>-Parlato</a:t>
            </a:r>
            <a:r>
              <a:rPr lang="en-US" sz="2000" dirty="0" smtClean="0">
                <a:solidFill>
                  <a:srgbClr val="0000FF"/>
                </a:solidFill>
                <a:latin typeface="Charcoal CY" charset="0"/>
                <a:ea typeface="MS PGothic" charset="0"/>
              </a:rPr>
              <a:t>, </a:t>
            </a:r>
            <a:r>
              <a:rPr lang="en-US" sz="2000" dirty="0" smtClean="0">
                <a:solidFill>
                  <a:srgbClr val="0000FF"/>
                </a:solidFill>
                <a:latin typeface="Charcoal CY" charset="0"/>
                <a:ea typeface="MS PGothic" charset="0"/>
              </a:rPr>
              <a:t>POPL</a:t>
            </a:r>
            <a:r>
              <a:rPr lang="en-US" sz="2000" dirty="0">
                <a:solidFill>
                  <a:srgbClr val="0000FF"/>
                </a:solidFill>
                <a:latin typeface="Charcoal CY" charset="0"/>
                <a:ea typeface="MS PGothic" charset="0"/>
              </a:rPr>
              <a:t>’</a:t>
            </a:r>
            <a:r>
              <a:rPr lang="en-US" sz="2000" dirty="0" smtClean="0">
                <a:solidFill>
                  <a:srgbClr val="0000FF"/>
                </a:solidFill>
                <a:latin typeface="Charcoal CY" charset="0"/>
                <a:ea typeface="MS PGothic" charset="0"/>
              </a:rPr>
              <a:t>11]</a:t>
            </a:r>
            <a:endParaRPr lang="en-US" sz="2000" dirty="0">
              <a:solidFill>
                <a:srgbClr val="0000FF"/>
              </a:solidFill>
              <a:latin typeface="Charcoal CY" charset="0"/>
              <a:ea typeface="MS PGothic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453178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Several decidable restrictions of </a:t>
            </a:r>
            <a:r>
              <a:rPr lang="en-US" sz="2400" b="1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Multistack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alibri" charset="0"/>
                <a:ea typeface="MS PGothic" charset="0"/>
              </a:rPr>
              <a:t>pushdown 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systems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lead to bounded tree-width multiply nested words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b="1" u="sng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Decidability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: </a:t>
            </a:r>
            <a:r>
              <a:rPr lang="en-US" sz="2400" b="1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Courcelle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/</a:t>
            </a:r>
            <a:r>
              <a:rPr lang="en-US" sz="2400" b="1" dirty="0" err="1" smtClean="0">
                <a:solidFill>
                  <a:srgbClr val="000000"/>
                </a:solidFill>
                <a:latin typeface="Calibri" charset="0"/>
                <a:ea typeface="MS PGothic" charset="0"/>
              </a:rPr>
              <a:t>Seese</a:t>
            </a:r>
            <a:r>
              <a:rPr lang="en-US" sz="24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theorem</a:t>
            </a:r>
            <a:endParaRPr lang="en-US" sz="2400" b="1" dirty="0">
              <a:solidFill>
                <a:srgbClr val="000000"/>
              </a:solidFill>
              <a:latin typeface="Calibri" charset="0"/>
              <a:ea typeface="MS PGothic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700" dirty="0"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alibri" charset="0"/>
                <a:ea typeface="MS PGothic" charset="0"/>
              </a:rPr>
              <a:t>bounded-contexts</a:t>
            </a:r>
            <a:r>
              <a:rPr lang="en-US" sz="1600" dirty="0">
                <a:latin typeface="Calibri" charset="0"/>
                <a:ea typeface="MS PGothic" charset="0"/>
              </a:rPr>
              <a:t>                               </a:t>
            </a:r>
            <a:r>
              <a:rPr lang="en-US" sz="1600" dirty="0">
                <a:solidFill>
                  <a:schemeClr val="accent2"/>
                </a:solidFill>
                <a:latin typeface="Calibri" charset="0"/>
                <a:ea typeface="MS PGothic" charset="0"/>
              </a:rPr>
              <a:t>                                  </a:t>
            </a:r>
            <a:r>
              <a:rPr lang="en-US" sz="1600" dirty="0" smtClean="0">
                <a:solidFill>
                  <a:schemeClr val="accent2"/>
                </a:solidFill>
                <a:latin typeface="Calibri" charset="0"/>
                <a:ea typeface="MS PGothic" charset="0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[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Rehof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-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Qadeer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,  </a:t>
            </a:r>
            <a:r>
              <a:rPr lang="en-US" sz="2000" dirty="0">
                <a:solidFill>
                  <a:srgbClr val="0000FF"/>
                </a:solidFill>
                <a:latin typeface="Calibri" charset="0"/>
                <a:ea typeface="MS PGothic" charset="0"/>
              </a:rPr>
              <a:t>TACAS’</a:t>
            </a:r>
            <a:r>
              <a:rPr lang="en-US" sz="20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05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  <a:endParaRPr lang="en-US" sz="1600" b="1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alibri" charset="0"/>
                <a:ea typeface="MS PGothic" charset="0"/>
              </a:rPr>
              <a:t>bounded-phases</a:t>
            </a:r>
            <a:r>
              <a:rPr lang="en-US" sz="1600" dirty="0">
                <a:latin typeface="Calibri" charset="0"/>
                <a:ea typeface="MS PGothic" charset="0"/>
              </a:rPr>
              <a:t>   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[La Torre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–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Madhusudan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-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Parlato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alibri" charset="0"/>
                <a:ea typeface="MS PGothic" charset="0"/>
              </a:rPr>
              <a:t>LICS’</a:t>
            </a:r>
            <a:r>
              <a:rPr lang="en-US" sz="20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07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  <a:endParaRPr lang="en-US" sz="1600" b="1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alibri" charset="0"/>
                <a:ea typeface="MS PGothic" charset="0"/>
              </a:rPr>
              <a:t>ordered</a:t>
            </a:r>
            <a:r>
              <a:rPr lang="en-US" sz="1600" dirty="0">
                <a:latin typeface="Calibri" charset="0"/>
                <a:ea typeface="MS PGothic" charset="0"/>
              </a:rPr>
              <a:t>                           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Breveglieri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–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Cherubini –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Citrini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-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Crespi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Reghizzi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, </a:t>
            </a:r>
            <a:endParaRPr lang="en-US" sz="1600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                                                     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     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libri" charset="0"/>
                <a:ea typeface="MS PGothic" charset="0"/>
              </a:rPr>
              <a:t>Int.</a:t>
            </a:r>
            <a:r>
              <a:rPr lang="en-US" sz="1800" dirty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800" i="1" dirty="0">
                <a:solidFill>
                  <a:srgbClr val="0000FF"/>
                </a:solidFill>
                <a:latin typeface="Calibri" charset="0"/>
                <a:ea typeface="MS PGothic" charset="0"/>
              </a:rPr>
              <a:t>J. Found. </a:t>
            </a:r>
            <a:r>
              <a:rPr lang="en-US" sz="1800" i="1" dirty="0" err="1">
                <a:solidFill>
                  <a:srgbClr val="0000FF"/>
                </a:solidFill>
                <a:latin typeface="Calibri" charset="0"/>
                <a:ea typeface="MS PGothic" charset="0"/>
              </a:rPr>
              <a:t>Comput</a:t>
            </a:r>
            <a:r>
              <a:rPr lang="en-US" sz="1800" i="1" dirty="0">
                <a:solidFill>
                  <a:srgbClr val="0000FF"/>
                </a:solidFill>
                <a:latin typeface="Calibri" charset="0"/>
                <a:ea typeface="MS PGothic" charset="0"/>
              </a:rPr>
              <a:t>. Sci.’</a:t>
            </a:r>
            <a:r>
              <a:rPr lang="en-US" sz="1800" i="1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95</a:t>
            </a:r>
            <a:r>
              <a:rPr lang="en-US" sz="1800" dirty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  <a:endParaRPr lang="en-US" sz="1600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>
                <a:latin typeface="Calibri" charset="0"/>
                <a:ea typeface="MS PGothic" charset="0"/>
              </a:rPr>
              <a:t>Parameterized pushdown automata with k-rounds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z="1300" b="1" dirty="0">
                <a:solidFill>
                  <a:srgbClr val="FF9966"/>
                </a:solidFill>
                <a:latin typeface="Calibri" charset="0"/>
                <a:ea typeface="MS PGothic" charset="0"/>
              </a:rPr>
              <a:t> </a:t>
            </a:r>
            <a:r>
              <a:rPr lang="en-US" sz="1300" dirty="0">
                <a:solidFill>
                  <a:srgbClr val="FF9966"/>
                </a:solidFill>
                <a:latin typeface="Calibri" charset="0"/>
                <a:ea typeface="MS PGothic" charset="0"/>
              </a:rPr>
              <a:t>                                                                 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[La Torre - 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Madhusudan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–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Parlato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MS PGothic" charset="0"/>
              </a:rPr>
              <a:t>CAV’</a:t>
            </a:r>
            <a:r>
              <a:rPr lang="en-US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10</a:t>
            </a: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  <a:endParaRPr lang="en-US" sz="1600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000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Delay bounded</a:t>
            </a:r>
            <a:r>
              <a:rPr lang="en-US" sz="1600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                                                       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[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Emmi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–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Qadeer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–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Rakamarik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,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POPL’</a:t>
            </a:r>
            <a:r>
              <a:rPr lang="en-US" altLang="ja-JP" sz="20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11</a:t>
            </a:r>
            <a:r>
              <a:rPr lang="en-US" altLang="ja-JP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  <a:endParaRPr lang="en-US" altLang="ja-JP" sz="1600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                                                                                     </a:t>
            </a:r>
            <a:endParaRPr lang="en-US" altLang="ja-JP" sz="1600" dirty="0" smtClean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Bounded semantics</a:t>
            </a:r>
            <a:r>
              <a:rPr lang="en-US" sz="2000" b="1" dirty="0" smtClean="0">
                <a:solidFill>
                  <a:srgbClr val="000000"/>
                </a:solidFill>
                <a:latin typeface="Calibri" charset="0"/>
                <a:ea typeface="MS PGothic" charset="0"/>
              </a:rPr>
              <a:t>                                          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[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Bouajjani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–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Emmi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- </a:t>
            </a:r>
            <a:r>
              <a:rPr lang="en-US" sz="1600" dirty="0" err="1" smtClean="0">
                <a:solidFill>
                  <a:srgbClr val="0000FF"/>
                </a:solidFill>
                <a:latin typeface="Calibri" charset="0"/>
                <a:ea typeface="MS PGothic" charset="0"/>
              </a:rPr>
              <a:t>Parlato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,</a:t>
            </a:r>
            <a:r>
              <a:rPr lang="en-US" sz="20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  SAS’</a:t>
            </a:r>
            <a:r>
              <a:rPr lang="en-US" altLang="ja-JP" sz="2000" dirty="0">
                <a:solidFill>
                  <a:srgbClr val="0000FF"/>
                </a:solidFill>
                <a:latin typeface="Calibri" charset="0"/>
                <a:ea typeface="MS PGothic" charset="0"/>
              </a:rPr>
              <a:t>11</a:t>
            </a:r>
            <a:r>
              <a:rPr lang="en-US" altLang="ja-JP" sz="1600" dirty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  <a:endParaRPr lang="en-US" altLang="ja-JP" sz="2000" dirty="0">
              <a:solidFill>
                <a:srgbClr val="0000FF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 sz="1050" b="1" dirty="0" smtClean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Bounded-Scope</a:t>
            </a:r>
            <a:r>
              <a:rPr lang="en-US" sz="1600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                                                        </a:t>
            </a:r>
            <a:r>
              <a:rPr lang="en-US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[La Torre - Napoli,  </a:t>
            </a:r>
            <a:r>
              <a:rPr lang="en-US" sz="2000" dirty="0">
                <a:solidFill>
                  <a:srgbClr val="0000FF"/>
                </a:solidFill>
                <a:latin typeface="Calibri" charset="0"/>
                <a:ea typeface="MS PGothic" charset="0"/>
              </a:rPr>
              <a:t>CONCUR’</a:t>
            </a:r>
            <a:r>
              <a:rPr lang="en-US" altLang="ja-JP" sz="20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11</a:t>
            </a:r>
            <a:r>
              <a:rPr lang="en-US" altLang="ja-JP" sz="1600" dirty="0" smtClean="0">
                <a:solidFill>
                  <a:srgbClr val="0000FF"/>
                </a:solidFill>
                <a:latin typeface="Calibri" charset="0"/>
                <a:ea typeface="MS PGothic" charset="0"/>
              </a:rPr>
              <a:t>]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ja-JP" sz="1600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      </a:t>
            </a:r>
            <a:r>
              <a:rPr lang="en-US" altLang="ja-JP" sz="1600" u="sng" dirty="0" smtClean="0">
                <a:solidFill>
                  <a:srgbClr val="FF0000"/>
                </a:solidFill>
                <a:latin typeface="Calibri" charset="0"/>
                <a:ea typeface="MS PGothic" charset="0"/>
              </a:rPr>
              <a:t>(More details in the “Verification of Infinite-State Systems” talk)</a:t>
            </a:r>
            <a:endParaRPr lang="en-US" altLang="ja-JP" sz="1600" u="sng" dirty="0">
              <a:solidFill>
                <a:srgbClr val="FF0000"/>
              </a:solidFill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000" dirty="0">
              <a:latin typeface="Calibri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sz="1000" dirty="0">
              <a:latin typeface="Calibri" charset="0"/>
              <a:ea typeface="MS PGothic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65150" y="127635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algn="ctr" eaLnBrk="1" hangingPunct="1">
              <a:buFont typeface="Arial" charset="0"/>
              <a:buNone/>
              <a:defRPr/>
            </a:pPr>
            <a:r>
              <a:rPr lang="en-US" sz="4400" dirty="0" smtClean="0">
                <a:latin typeface="Charcoal CY"/>
                <a:ea typeface="ＭＳ Ｐゴシック" charset="0"/>
                <a:cs typeface="Charcoal CY"/>
              </a:rPr>
              <a:t>Conclusions</a:t>
            </a:r>
            <a:endParaRPr lang="en-US" sz="4400" dirty="0">
              <a:latin typeface="Charcoal CY"/>
              <a:ea typeface="ＭＳ Ｐゴシック" charset="0"/>
              <a:cs typeface="Charcoal CY"/>
            </a:endParaRPr>
          </a:p>
          <a:p>
            <a:pPr eaLnBrk="1" hangingPunct="1">
              <a:buFontTx/>
              <a:buChar char="-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9F3CCAEE-CC82-0E45-B48D-E675CA3F1E2B}" type="slidenum">
              <a:rPr lang="en-US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357188"/>
            <a:ext cx="6096000" cy="1143000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Charcoal CY" charset="0"/>
                <a:ea typeface="MS PGothic" charset="0"/>
              </a:rPr>
              <a:t>Conclusions </a:t>
            </a:r>
            <a:r>
              <a:rPr lang="en-US" sz="3200" b="1" dirty="0">
                <a:latin typeface="Charcoal CY" charset="0"/>
                <a:ea typeface="MS PGothic" charset="0"/>
              </a:rPr>
              <a:t>&amp; Future Work</a:t>
            </a:r>
            <a:r>
              <a:rPr lang="en-US" sz="3600" b="1" dirty="0">
                <a:latin typeface="Charcoal CY" charset="0"/>
                <a:ea typeface="MS PGothic" charset="0"/>
              </a:rPr>
              <a:t/>
            </a:r>
            <a:br>
              <a:rPr lang="en-US" sz="3600" b="1" dirty="0">
                <a:latin typeface="Charcoal CY" charset="0"/>
                <a:ea typeface="MS PGothic" charset="0"/>
              </a:rPr>
            </a:br>
            <a:r>
              <a:rPr lang="en-US" sz="2800" b="1" dirty="0">
                <a:latin typeface="Calibri" charset="0"/>
                <a:ea typeface="MS PGothic" charset="0"/>
              </a:rPr>
              <a:t>Bounded-scoped model-checking</a:t>
            </a:r>
            <a:br>
              <a:rPr lang="en-US" sz="2800" b="1" dirty="0">
                <a:latin typeface="Calibri" charset="0"/>
                <a:ea typeface="MS PGothic" charset="0"/>
              </a:rPr>
            </a:br>
            <a:endParaRPr lang="en-US" sz="3600" b="1" dirty="0">
              <a:latin typeface="Charcoal CY" charset="0"/>
              <a:ea typeface="MS PGothic" charset="0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7640" y="1303549"/>
            <a:ext cx="8458200" cy="4800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1" charset="2"/>
              <a:buNone/>
              <a:defRPr/>
            </a:pPr>
            <a:r>
              <a:rPr lang="en-US" sz="2800" b="1" dirty="0"/>
              <a:t>C</a:t>
            </a:r>
            <a:r>
              <a:rPr lang="en-US" sz="2800" b="1" dirty="0" smtClean="0"/>
              <a:t>ompositional algorithm </a:t>
            </a:r>
            <a:endParaRPr lang="en-US" sz="2800" b="1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/>
              <a:t>Fixed point algorithm</a:t>
            </a:r>
            <a:endParaRPr lang="en-US" sz="2400" dirty="0" smtClean="0"/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can </a:t>
            </a:r>
            <a:r>
              <a:rPr lang="en-US" sz="2000" dirty="0"/>
              <a:t>be encoded in </a:t>
            </a:r>
            <a:r>
              <a:rPr lang="en-US" sz="2000" dirty="0" err="1"/>
              <a:t>Getafix</a:t>
            </a: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1600" dirty="0" smtClean="0">
                <a:solidFill>
                  <a:srgbClr val="0000FF"/>
                </a:solidFill>
              </a:rPr>
              <a:t>[La </a:t>
            </a:r>
            <a:r>
              <a:rPr lang="en-US" sz="1600" dirty="0" smtClean="0">
                <a:solidFill>
                  <a:srgbClr val="0000FF"/>
                </a:solidFill>
              </a:rPr>
              <a:t>Torre - </a:t>
            </a:r>
            <a:r>
              <a:rPr lang="en-US" sz="1600" dirty="0" err="1" smtClean="0">
                <a:solidFill>
                  <a:srgbClr val="0000FF"/>
                </a:solidFill>
              </a:rPr>
              <a:t>Madhusudan</a:t>
            </a:r>
            <a:r>
              <a:rPr lang="en-US" sz="1600" dirty="0" smtClean="0">
                <a:solidFill>
                  <a:srgbClr val="0000FF"/>
                </a:solidFill>
              </a:rPr>
              <a:t> - </a:t>
            </a:r>
            <a:r>
              <a:rPr lang="en-US" sz="1600" dirty="0" err="1" smtClean="0">
                <a:solidFill>
                  <a:srgbClr val="0000FF"/>
                </a:solidFill>
              </a:rPr>
              <a:t>Parlato</a:t>
            </a:r>
            <a:r>
              <a:rPr lang="en-US" sz="1600" dirty="0">
                <a:solidFill>
                  <a:srgbClr val="0000FF"/>
                </a:solidFill>
              </a:rPr>
              <a:t>,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PLDI</a:t>
            </a:r>
            <a:r>
              <a:rPr lang="en-US" sz="1600" dirty="0" smtClean="0">
                <a:solidFill>
                  <a:srgbClr val="0000FF"/>
                </a:solidFill>
              </a:rPr>
              <a:t>’09]</a:t>
            </a:r>
            <a:endParaRPr lang="en-US" sz="14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  <a:defRPr/>
            </a:pPr>
            <a:endParaRPr lang="en-US" sz="4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b="1" dirty="0" err="1" smtClean="0"/>
              <a:t>Sequentialization</a:t>
            </a:r>
            <a:r>
              <a:rPr lang="en-US" sz="2000" dirty="0" smtClean="0"/>
              <a:t> (under-approximation)</a:t>
            </a:r>
            <a:endParaRPr lang="en-US" sz="2000" dirty="0"/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code-to-code translation (for C programs + </a:t>
            </a:r>
            <a:r>
              <a:rPr lang="en-US" sz="2000" dirty="0" err="1" smtClean="0"/>
              <a:t>Pthread</a:t>
            </a:r>
            <a:r>
              <a:rPr lang="en-US" sz="2000" dirty="0" smtClean="0"/>
              <a:t> library)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sequential tool can be used to analyze concurrent </a:t>
            </a:r>
            <a:r>
              <a:rPr lang="en-US" sz="2000" dirty="0" smtClean="0"/>
              <a:t>programs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 smtClean="0"/>
              <a:t>empirical evaluation (can we find new bugs?)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1400" dirty="0" smtClean="0">
                <a:solidFill>
                  <a:srgbClr val="0000FF"/>
                </a:solidFill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</a:rPr>
              <a:t>                       [Multi-Pushdown Systems with Budget. Abdulla-</a:t>
            </a:r>
            <a:r>
              <a:rPr lang="en-US" sz="1600" dirty="0" err="1" smtClean="0">
                <a:solidFill>
                  <a:srgbClr val="0000FF"/>
                </a:solidFill>
              </a:rPr>
              <a:t>Atig</a:t>
            </a:r>
            <a:r>
              <a:rPr lang="en-US" sz="1600" dirty="0" smtClean="0">
                <a:solidFill>
                  <a:srgbClr val="0000FF"/>
                </a:solidFill>
              </a:rPr>
              <a:t>-</a:t>
            </a:r>
            <a:r>
              <a:rPr lang="en-US" sz="1600" dirty="0" err="1" smtClean="0">
                <a:solidFill>
                  <a:srgbClr val="0000FF"/>
                </a:solidFill>
              </a:rPr>
              <a:t>Rezine-Stenman</a:t>
            </a:r>
            <a:r>
              <a:rPr lang="en-US" sz="1600" dirty="0" smtClean="0">
                <a:solidFill>
                  <a:srgbClr val="0000FF"/>
                </a:solidFill>
              </a:rPr>
              <a:t> - ‘12]</a:t>
            </a:r>
            <a:endParaRPr lang="en-US" sz="1600" dirty="0">
              <a:solidFill>
                <a:srgbClr val="0000FF"/>
              </a:solidFill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800" b="1" dirty="0" smtClean="0"/>
              <a:t>bounded </a:t>
            </a:r>
            <a:r>
              <a:rPr lang="en-US" sz="2800" b="1" dirty="0" smtClean="0"/>
              <a:t>tree-width runs + MSO definable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    [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MSO decidability of multi-pushdown systems via split-width. 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sym typeface="Wingdings"/>
              </a:rPr>
              <a:t>                                                                                   </a:t>
            </a:r>
            <a:r>
              <a:rPr lang="en-US" sz="1600" dirty="0" err="1" smtClean="0">
                <a:solidFill>
                  <a:srgbClr val="0000FF"/>
                </a:solidFill>
                <a:sym typeface="Wingdings"/>
              </a:rPr>
              <a:t>Cyriac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- </a:t>
            </a:r>
            <a:r>
              <a:rPr lang="en-US" sz="1600" dirty="0" err="1" smtClean="0">
                <a:solidFill>
                  <a:srgbClr val="0000FF"/>
                </a:solidFill>
                <a:sym typeface="Wingdings"/>
              </a:rPr>
              <a:t>Gastin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-  Kumar,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CONCUR’12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]</a:t>
            </a:r>
            <a:endParaRPr lang="en-US" sz="2000" b="1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reachability/LTL  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err="1" smtClean="0">
                <a:sym typeface="Wingdings"/>
              </a:rPr>
              <a:t>Seese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Courcelle’s</a:t>
            </a:r>
            <a:r>
              <a:rPr lang="en-US" sz="2400" dirty="0" smtClean="0">
                <a:sym typeface="Wingdings"/>
              </a:rPr>
              <a:t> theorem (decidable)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      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                     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[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A temporal logic for multi-threaded programs. La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Torre - Napoli,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IFIP TCS’12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]</a:t>
            </a:r>
            <a:endParaRPr lang="en-US" sz="1600" dirty="0" smtClean="0">
              <a:solidFill>
                <a:srgbClr val="0000FF"/>
              </a:solidFill>
              <a:sym typeface="Wingdings"/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                   [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LTL model-checking for multithreaded programs under scope-bounding. </a:t>
            </a: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			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				     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              </a:t>
            </a:r>
            <a:r>
              <a:rPr lang="en-US" sz="1600" dirty="0" err="1" smtClean="0">
                <a:solidFill>
                  <a:srgbClr val="0000FF"/>
                </a:solidFill>
                <a:sym typeface="Wingdings"/>
              </a:rPr>
              <a:t>Atig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sym typeface="Wingdings"/>
              </a:rPr>
              <a:t>Bouajjani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, Kumar, </a:t>
            </a:r>
            <a:r>
              <a:rPr lang="en-US" sz="1600" dirty="0" err="1" smtClean="0">
                <a:solidFill>
                  <a:srgbClr val="0000FF"/>
                </a:solidFill>
                <a:sym typeface="Wingdings"/>
              </a:rPr>
              <a:t>Saivasan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– </a:t>
            </a:r>
            <a:r>
              <a:rPr lang="en-US" sz="1600" dirty="0" smtClean="0">
                <a:solidFill>
                  <a:srgbClr val="0000FF"/>
                </a:solidFill>
                <a:sym typeface="Wingdings"/>
              </a:rPr>
              <a:t>ATVA’</a:t>
            </a:r>
            <a:r>
              <a:rPr lang="en-US" sz="1600" dirty="0">
                <a:solidFill>
                  <a:srgbClr val="0000FF"/>
                </a:solidFill>
                <a:sym typeface="Wingdings"/>
              </a:rPr>
              <a:t>12]</a:t>
            </a:r>
            <a:endParaRPr lang="en-US" sz="1600" dirty="0" smtClean="0">
              <a:sym typeface="Wingdings"/>
            </a:endParaRPr>
          </a:p>
          <a:p>
            <a:pPr marL="457200" lvl="1" indent="0">
              <a:lnSpc>
                <a:spcPct val="90000"/>
              </a:lnSpc>
              <a:buFont typeface="Arial" charset="0"/>
              <a:buNone/>
              <a:defRPr/>
            </a:pP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        </a:t>
            </a:r>
            <a:endParaRPr lang="en-US" sz="180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itchFamily="1" charset="2"/>
              <a:buNone/>
              <a:defRPr/>
            </a:pPr>
            <a:r>
              <a:rPr lang="en-US" sz="2000" dirty="0"/>
              <a:t>	</a:t>
            </a: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315913"/>
            <a:ext cx="8229600" cy="1143001"/>
          </a:xfrm>
        </p:spPr>
        <p:txBody>
          <a:bodyPr anchor="b"/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Charcoal CY" charset="0"/>
                <a:ea typeface="MS PGothic" charset="0"/>
                <a:cs typeface="Charcoal CY" charset="0"/>
              </a:rPr>
              <a:t>Multi-stack Pushdown Systems (MPS)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6552"/>
            <a:ext cx="8435975" cy="5400675"/>
          </a:xfrm>
        </p:spPr>
        <p:txBody>
          <a:bodyPr/>
          <a:lstStyle/>
          <a:p>
            <a:pPr marL="469900" indent="-469900">
              <a:buFont typeface="Arial" charset="0"/>
              <a:buNone/>
            </a:pPr>
            <a:endParaRPr lang="en-US" sz="1900" dirty="0">
              <a:latin typeface="Calibri" charset="0"/>
              <a:ea typeface="MS PGothic" charset="0"/>
              <a:cs typeface="Calibri" charset="0"/>
            </a:endParaRPr>
          </a:p>
          <a:p>
            <a:pPr marL="469900" indent="-469900"/>
            <a:r>
              <a:rPr lang="en-US" dirty="0">
                <a:latin typeface="Calibri" charset="0"/>
                <a:ea typeface="MS PGothic" charset="0"/>
                <a:cs typeface="Calibri" charset="0"/>
              </a:rPr>
              <a:t>Interesting 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model for concurrency</a:t>
            </a:r>
            <a:endParaRPr lang="en-US" dirty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/>
            <a:r>
              <a:rPr lang="en-US" dirty="0">
                <a:latin typeface="Calibri" charset="0"/>
                <a:ea typeface="ＭＳ Ｐゴシック" charset="0"/>
              </a:rPr>
              <a:t>allows accurate modeling of the control flow of concurrent programs with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shared memory </a:t>
            </a:r>
            <a:r>
              <a:rPr lang="en-US" dirty="0">
                <a:latin typeface="Calibri" charset="0"/>
                <a:ea typeface="ＭＳ Ｐゴシック" charset="0"/>
              </a:rPr>
              <a:t>and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recursive procedure calls</a:t>
            </a:r>
          </a:p>
          <a:p>
            <a:pPr marL="469900" indent="-469900"/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469900" indent="-469900"/>
            <a:r>
              <a:rPr lang="en-US" dirty="0">
                <a:latin typeface="Calibri" charset="0"/>
                <a:ea typeface="MS PGothic" charset="0"/>
                <a:cs typeface="Calibri" charset="0"/>
              </a:rPr>
              <a:t>Too expressive</a:t>
            </a:r>
          </a:p>
          <a:p>
            <a:pPr marL="869950" lvl="1" indent="-46990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 stacks suffice to encode a Turing machine</a:t>
            </a:r>
          </a:p>
          <a:p>
            <a:pPr marL="469900" indent="-469900"/>
            <a:endParaRPr lang="en-US" sz="2000" dirty="0">
              <a:latin typeface="Calibri" charset="0"/>
              <a:ea typeface="MS PGothic" charset="0"/>
              <a:cs typeface="Calibri" charset="0"/>
            </a:endParaRPr>
          </a:p>
          <a:p>
            <a:pPr marL="469900" indent="-469900"/>
            <a:r>
              <a:rPr lang="en-US" dirty="0">
                <a:latin typeface="Calibri" charset="0"/>
                <a:ea typeface="MS PGothic" charset="0"/>
                <a:cs typeface="Calibri" charset="0"/>
              </a:rPr>
              <a:t>Several decidable restrictions in literature</a:t>
            </a: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-1512888" y="31559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1143000"/>
          </a:xfrm>
        </p:spPr>
        <p:txBody>
          <a:bodyPr/>
          <a:lstStyle/>
          <a:p>
            <a:pPr algn="l"/>
            <a:r>
              <a:rPr lang="en-US" sz="3200">
                <a:latin typeface="Charcoal CY" charset="0"/>
                <a:ea typeface="MS PGothic" charset="0"/>
              </a:rPr>
              <a:t>bounded context-switch (round) runs</a:t>
            </a:r>
            <a:br>
              <a:rPr lang="en-US" sz="3200">
                <a:latin typeface="Charcoal CY" charset="0"/>
                <a:ea typeface="MS PGothic" charset="0"/>
              </a:rPr>
            </a:br>
            <a:endParaRPr lang="en-US" sz="3600">
              <a:latin typeface="Charcoal CY" charset="0"/>
              <a:ea typeface="MS P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2650" y="2052638"/>
            <a:ext cx="1146175" cy="35115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63" name="Group 162"/>
          <p:cNvGrpSpPr>
            <a:grpSpLocks/>
          </p:cNvGrpSpPr>
          <p:nvPr/>
        </p:nvGrpSpPr>
        <p:grpSpPr bwMode="auto">
          <a:xfrm>
            <a:off x="790575" y="2379663"/>
            <a:ext cx="1328738" cy="179387"/>
            <a:chOff x="790228" y="2249454"/>
            <a:chExt cx="1329060" cy="180000"/>
          </a:xfrm>
        </p:grpSpPr>
        <p:sp>
          <p:nvSpPr>
            <p:cNvPr id="3" name="Oval 2"/>
            <p:cNvSpPr/>
            <p:nvPr/>
          </p:nvSpPr>
          <p:spPr>
            <a:xfrm>
              <a:off x="790228" y="2249454"/>
              <a:ext cx="179431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8554" name="Group 136"/>
            <p:cNvGrpSpPr>
              <a:grpSpLocks/>
            </p:cNvGrpSpPr>
            <p:nvPr/>
          </p:nvGrpSpPr>
          <p:grpSpPr bwMode="auto">
            <a:xfrm>
              <a:off x="970228" y="2249454"/>
              <a:ext cx="1149060" cy="180000"/>
              <a:chOff x="970228" y="2249454"/>
              <a:chExt cx="1149060" cy="180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939857" y="2249454"/>
                <a:ext cx="179431" cy="180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3" idx="6"/>
                <a:endCxn id="6" idx="2"/>
              </p:cNvCxnSpPr>
              <p:nvPr/>
            </p:nvCxnSpPr>
            <p:spPr>
              <a:xfrm>
                <a:off x="969660" y="2340250"/>
                <a:ext cx="970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Rectangle 54"/>
          <p:cNvSpPr/>
          <p:nvPr/>
        </p:nvSpPr>
        <p:spPr>
          <a:xfrm>
            <a:off x="2814638" y="2057400"/>
            <a:ext cx="1146175" cy="35115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0" name="Group 139"/>
          <p:cNvGrpSpPr>
            <a:grpSpLocks/>
          </p:cNvGrpSpPr>
          <p:nvPr/>
        </p:nvGrpSpPr>
        <p:grpSpPr bwMode="auto">
          <a:xfrm>
            <a:off x="2903538" y="2384425"/>
            <a:ext cx="1147762" cy="180975"/>
            <a:chOff x="2903008" y="2254434"/>
            <a:chExt cx="1149060" cy="180000"/>
          </a:xfrm>
        </p:grpSpPr>
        <p:sp>
          <p:nvSpPr>
            <p:cNvPr id="57" name="Oval 56"/>
            <p:cNvSpPr/>
            <p:nvPr/>
          </p:nvSpPr>
          <p:spPr>
            <a:xfrm>
              <a:off x="3872478" y="2254434"/>
              <a:ext cx="17959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0" name="Straight Arrow Connector 69"/>
            <p:cNvCxnSpPr>
              <a:stCxn id="56" idx="6"/>
              <a:endCxn id="57" idx="2"/>
            </p:cNvCxnSpPr>
            <p:nvPr/>
          </p:nvCxnSpPr>
          <p:spPr>
            <a:xfrm>
              <a:off x="2903008" y="2344434"/>
              <a:ext cx="96947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4724400" y="2063750"/>
            <a:ext cx="1147763" cy="35099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43" name="Group 142"/>
          <p:cNvGrpSpPr>
            <a:grpSpLocks/>
          </p:cNvGrpSpPr>
          <p:nvPr/>
        </p:nvGrpSpPr>
        <p:grpSpPr bwMode="auto">
          <a:xfrm>
            <a:off x="4813300" y="2389188"/>
            <a:ext cx="1149350" cy="180975"/>
            <a:chOff x="4813108" y="2259414"/>
            <a:chExt cx="1149060" cy="180000"/>
          </a:xfrm>
        </p:grpSpPr>
        <p:sp>
          <p:nvSpPr>
            <p:cNvPr id="80" name="Oval 79"/>
            <p:cNvSpPr/>
            <p:nvPr/>
          </p:nvSpPr>
          <p:spPr>
            <a:xfrm>
              <a:off x="5782826" y="2259414"/>
              <a:ext cx="179342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" name="Straight Arrow Connector 92"/>
            <p:cNvCxnSpPr>
              <a:stCxn id="79" idx="6"/>
              <a:endCxn id="80" idx="2"/>
            </p:cNvCxnSpPr>
            <p:nvPr/>
          </p:nvCxnSpPr>
          <p:spPr>
            <a:xfrm>
              <a:off x="4813108" y="2349414"/>
              <a:ext cx="96971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>
            <a:grpSpLocks/>
          </p:cNvGrpSpPr>
          <p:nvPr/>
        </p:nvGrpSpPr>
        <p:grpSpPr bwMode="auto">
          <a:xfrm>
            <a:off x="2119313" y="2384425"/>
            <a:ext cx="784225" cy="180975"/>
            <a:chOff x="2119288" y="2254434"/>
            <a:chExt cx="783720" cy="180000"/>
          </a:xfrm>
        </p:grpSpPr>
        <p:sp>
          <p:nvSpPr>
            <p:cNvPr id="56" name="Oval 55"/>
            <p:cNvSpPr/>
            <p:nvPr/>
          </p:nvSpPr>
          <p:spPr>
            <a:xfrm>
              <a:off x="2723736" y="2254434"/>
              <a:ext cx="179272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8449" name="Straight Arrow Connector 18448"/>
            <p:cNvCxnSpPr>
              <a:stCxn id="6" idx="6"/>
              <a:endCxn id="56" idx="2"/>
            </p:cNvCxnSpPr>
            <p:nvPr/>
          </p:nvCxnSpPr>
          <p:spPr>
            <a:xfrm>
              <a:off x="2119288" y="2339697"/>
              <a:ext cx="604448" cy="473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>
            <a:grpSpLocks/>
          </p:cNvGrpSpPr>
          <p:nvPr/>
        </p:nvGrpSpPr>
        <p:grpSpPr bwMode="auto">
          <a:xfrm>
            <a:off x="4051303" y="2389188"/>
            <a:ext cx="761997" cy="180975"/>
            <a:chOff x="4052071" y="2259414"/>
            <a:chExt cx="761037" cy="180000"/>
          </a:xfrm>
        </p:grpSpPr>
        <p:sp>
          <p:nvSpPr>
            <p:cNvPr id="79" name="Oval 78"/>
            <p:cNvSpPr/>
            <p:nvPr/>
          </p:nvSpPr>
          <p:spPr>
            <a:xfrm>
              <a:off x="4632361" y="2259414"/>
              <a:ext cx="180747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44" name="Straight Arrow Connector 143"/>
            <p:cNvCxnSpPr>
              <a:stCxn id="57" idx="6"/>
              <a:endCxn id="79" idx="2"/>
            </p:cNvCxnSpPr>
            <p:nvPr/>
          </p:nvCxnSpPr>
          <p:spPr>
            <a:xfrm>
              <a:off x="4052068" y="2344677"/>
              <a:ext cx="580293" cy="473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792163" y="2525710"/>
            <a:ext cx="5018087" cy="474659"/>
            <a:chOff x="792646" y="2394865"/>
            <a:chExt cx="5016753" cy="475440"/>
          </a:xfrm>
        </p:grpSpPr>
        <p:sp>
          <p:nvSpPr>
            <p:cNvPr id="7" name="Oval 6"/>
            <p:cNvSpPr/>
            <p:nvPr/>
          </p:nvSpPr>
          <p:spPr>
            <a:xfrm>
              <a:off x="792646" y="2690623"/>
              <a:ext cx="179339" cy="17968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Arrow Connector 161"/>
            <p:cNvCxnSpPr>
              <a:stCxn id="80" idx="3"/>
              <a:endCxn id="7" idx="7"/>
            </p:cNvCxnSpPr>
            <p:nvPr/>
          </p:nvCxnSpPr>
          <p:spPr>
            <a:xfrm flipH="1">
              <a:off x="945005" y="2394863"/>
              <a:ext cx="4864394" cy="322792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6573838" y="2287588"/>
            <a:ext cx="931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/>
              <a:t>round 1</a:t>
            </a:r>
          </a:p>
        </p:txBody>
      </p:sp>
      <p:grpSp>
        <p:nvGrpSpPr>
          <p:cNvPr id="167" name="Group 166"/>
          <p:cNvGrpSpPr>
            <a:grpSpLocks/>
          </p:cNvGrpSpPr>
          <p:nvPr/>
        </p:nvGrpSpPr>
        <p:grpSpPr bwMode="auto">
          <a:xfrm>
            <a:off x="971550" y="2725738"/>
            <a:ext cx="6534150" cy="368300"/>
            <a:chOff x="971058" y="2594894"/>
            <a:chExt cx="6534065" cy="369332"/>
          </a:xfrm>
        </p:grpSpPr>
        <p:grpSp>
          <p:nvGrpSpPr>
            <p:cNvPr id="18526" name="Group 145"/>
            <p:cNvGrpSpPr>
              <a:grpSpLocks/>
            </p:cNvGrpSpPr>
            <p:nvPr/>
          </p:nvGrpSpPr>
          <p:grpSpPr bwMode="auto">
            <a:xfrm>
              <a:off x="971058" y="2690411"/>
              <a:ext cx="1146160" cy="179890"/>
              <a:chOff x="971058" y="2690411"/>
              <a:chExt cx="1146160" cy="17989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937833" y="2690411"/>
                <a:ext cx="179385" cy="179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34" name="Straight Arrow Connector 33"/>
              <p:cNvCxnSpPr>
                <a:stCxn id="7" idx="6"/>
                <a:endCxn id="8" idx="2"/>
              </p:cNvCxnSpPr>
              <p:nvPr/>
            </p:nvCxnSpPr>
            <p:spPr>
              <a:xfrm>
                <a:off x="971058" y="2762048"/>
                <a:ext cx="966775" cy="19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27" name="Group 148"/>
            <p:cNvGrpSpPr>
              <a:grpSpLocks/>
            </p:cNvGrpSpPr>
            <p:nvPr/>
          </p:nvGrpSpPr>
          <p:grpSpPr bwMode="auto">
            <a:xfrm>
              <a:off x="2905426" y="2695285"/>
              <a:ext cx="1144134" cy="180000"/>
              <a:chOff x="2905426" y="2695285"/>
              <a:chExt cx="1144134" cy="1800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3869795" y="2695187"/>
                <a:ext cx="179386" cy="1798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71" name="Straight Arrow Connector 70"/>
              <p:cNvCxnSpPr>
                <a:stCxn id="58" idx="6"/>
                <a:endCxn id="59" idx="2"/>
              </p:cNvCxnSpPr>
              <p:nvPr/>
            </p:nvCxnSpPr>
            <p:spPr>
              <a:xfrm>
                <a:off x="2906196" y="2785928"/>
                <a:ext cx="96359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28" name="Group 147"/>
            <p:cNvGrpSpPr>
              <a:grpSpLocks/>
            </p:cNvGrpSpPr>
            <p:nvPr/>
          </p:nvGrpSpPr>
          <p:grpSpPr bwMode="auto">
            <a:xfrm>
              <a:off x="2116780" y="2695285"/>
              <a:ext cx="788646" cy="180000"/>
              <a:chOff x="2116780" y="2695285"/>
              <a:chExt cx="788646" cy="1800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726810" y="2695187"/>
                <a:ext cx="179386" cy="17989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26" name="Straight Arrow Connector 125"/>
              <p:cNvCxnSpPr>
                <a:stCxn id="8" idx="6"/>
                <a:endCxn id="58" idx="2"/>
              </p:cNvCxnSpPr>
              <p:nvPr/>
            </p:nvCxnSpPr>
            <p:spPr>
              <a:xfrm>
                <a:off x="2117218" y="2779561"/>
                <a:ext cx="609592" cy="636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29" name="Group 150"/>
            <p:cNvGrpSpPr>
              <a:grpSpLocks/>
            </p:cNvGrpSpPr>
            <p:nvPr/>
          </p:nvGrpSpPr>
          <p:grpSpPr bwMode="auto">
            <a:xfrm>
              <a:off x="4049560" y="2700265"/>
              <a:ext cx="765966" cy="180000"/>
              <a:chOff x="4049560" y="2700265"/>
              <a:chExt cx="765966" cy="180000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634960" y="2699962"/>
                <a:ext cx="180973" cy="179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47" name="Straight Arrow Connector 146"/>
              <p:cNvCxnSpPr>
                <a:stCxn id="59" idx="6"/>
                <a:endCxn id="81" idx="2"/>
              </p:cNvCxnSpPr>
              <p:nvPr/>
            </p:nvCxnSpPr>
            <p:spPr>
              <a:xfrm>
                <a:off x="4049181" y="2784335"/>
                <a:ext cx="585779" cy="6368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30" name="Group 164"/>
            <p:cNvGrpSpPr>
              <a:grpSpLocks/>
            </p:cNvGrpSpPr>
            <p:nvPr/>
          </p:nvGrpSpPr>
          <p:grpSpPr bwMode="auto">
            <a:xfrm>
              <a:off x="4815526" y="2594894"/>
              <a:ext cx="2689597" cy="369332"/>
              <a:chOff x="4815526" y="2594894"/>
              <a:chExt cx="2689597" cy="369332"/>
            </a:xfrm>
          </p:grpSpPr>
          <p:grpSp>
            <p:nvGrpSpPr>
              <p:cNvPr id="18531" name="Group 151"/>
              <p:cNvGrpSpPr>
                <a:grpSpLocks/>
              </p:cNvGrpSpPr>
              <p:nvPr/>
            </p:nvGrpSpPr>
            <p:grpSpPr bwMode="auto">
              <a:xfrm>
                <a:off x="4815526" y="2700265"/>
                <a:ext cx="1144134" cy="180000"/>
                <a:chOff x="4815526" y="2700265"/>
                <a:chExt cx="1144134" cy="180000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5781120" y="2699962"/>
                  <a:ext cx="182561" cy="1798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94" name="Straight Arrow Connector 93"/>
                <p:cNvCxnSpPr>
                  <a:stCxn id="81" idx="6"/>
                  <a:endCxn id="82" idx="2"/>
                </p:cNvCxnSpPr>
                <p:nvPr/>
              </p:nvCxnSpPr>
              <p:spPr>
                <a:xfrm>
                  <a:off x="4815933" y="2790703"/>
                  <a:ext cx="96518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532" name="TextBox 204"/>
              <p:cNvSpPr txBox="1">
                <a:spLocks noChangeArrowheads="1"/>
              </p:cNvSpPr>
              <p:nvPr/>
            </p:nvSpPr>
            <p:spPr bwMode="auto">
              <a:xfrm>
                <a:off x="6573520" y="2594894"/>
                <a:ext cx="9316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 b="1"/>
                  <a:t>round 2</a:t>
                </a:r>
              </a:p>
            </p:txBody>
          </p:sp>
        </p:grpSp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24800" y="2216150"/>
            <a:ext cx="347663" cy="34163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/>
          </a:p>
          <a:p>
            <a:pPr eaLnBrk="1" hangingPunct="1"/>
            <a:endParaRPr lang="en-US" sz="1800"/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b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o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u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d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e</a:t>
            </a:r>
          </a:p>
          <a:p>
            <a:pPr eaLnBrk="1" hangingPunct="1"/>
            <a:r>
              <a:rPr lang="en-US">
                <a:solidFill>
                  <a:schemeClr val="bg1"/>
                </a:solidFill>
              </a:rPr>
              <a:t>d</a:t>
            </a:r>
          </a:p>
          <a:p>
            <a:pPr eaLnBrk="1" hangingPunct="1"/>
            <a:endParaRPr lang="en-US" sz="1800">
              <a:solidFill>
                <a:schemeClr val="bg1"/>
              </a:solidFill>
            </a:endParaRPr>
          </a:p>
          <a:p>
            <a:pPr eaLnBrk="1" hangingPunct="1"/>
            <a:endParaRPr lang="en-US" sz="1800"/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904875" y="120015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1</a:t>
            </a:r>
          </a:p>
        </p:txBody>
      </p:sp>
      <p:sp>
        <p:nvSpPr>
          <p:cNvPr id="18447" name="TextBox 126"/>
          <p:cNvSpPr txBox="1">
            <a:spLocks noChangeArrowheads="1"/>
          </p:cNvSpPr>
          <p:nvPr/>
        </p:nvSpPr>
        <p:spPr bwMode="auto">
          <a:xfrm>
            <a:off x="2814638" y="120015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2</a:t>
            </a:r>
          </a:p>
        </p:txBody>
      </p:sp>
      <p:sp>
        <p:nvSpPr>
          <p:cNvPr id="18448" name="TextBox 127"/>
          <p:cNvSpPr txBox="1">
            <a:spLocks noChangeArrowheads="1"/>
          </p:cNvSpPr>
          <p:nvPr/>
        </p:nvSpPr>
        <p:spPr bwMode="auto">
          <a:xfrm>
            <a:off x="4757738" y="120015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3</a:t>
            </a:r>
          </a:p>
        </p:txBody>
      </p:sp>
      <p:grpSp>
        <p:nvGrpSpPr>
          <p:cNvPr id="169" name="Group 168"/>
          <p:cNvGrpSpPr>
            <a:grpSpLocks/>
          </p:cNvGrpSpPr>
          <p:nvPr/>
        </p:nvGrpSpPr>
        <p:grpSpPr bwMode="auto">
          <a:xfrm>
            <a:off x="788988" y="2965450"/>
            <a:ext cx="6716712" cy="2368550"/>
            <a:chOff x="788788" y="2834355"/>
            <a:chExt cx="6716335" cy="2369727"/>
          </a:xfrm>
        </p:grpSpPr>
        <p:grpSp>
          <p:nvGrpSpPr>
            <p:cNvPr id="18456" name="Group 153"/>
            <p:cNvGrpSpPr>
              <a:grpSpLocks/>
            </p:cNvGrpSpPr>
            <p:nvPr/>
          </p:nvGrpSpPr>
          <p:grpSpPr bwMode="auto">
            <a:xfrm>
              <a:off x="790375" y="2834355"/>
              <a:ext cx="5017089" cy="472100"/>
              <a:chOff x="790375" y="2834355"/>
              <a:chExt cx="5017089" cy="4721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790375" y="3125012"/>
                <a:ext cx="179378" cy="1810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168" name="Straight Arrow Connector 167"/>
              <p:cNvCxnSpPr>
                <a:stCxn id="82" idx="3"/>
                <a:endCxn id="11" idx="7"/>
              </p:cNvCxnSpPr>
              <p:nvPr/>
            </p:nvCxnSpPr>
            <p:spPr>
              <a:xfrm flipH="1">
                <a:off x="942766" y="2834355"/>
                <a:ext cx="4865415" cy="31765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57" name="Group 165"/>
            <p:cNvGrpSpPr>
              <a:grpSpLocks/>
            </p:cNvGrpSpPr>
            <p:nvPr/>
          </p:nvGrpSpPr>
          <p:grpSpPr bwMode="auto">
            <a:xfrm>
              <a:off x="788788" y="2998800"/>
              <a:ext cx="6716335" cy="2205282"/>
              <a:chOff x="788788" y="2998800"/>
              <a:chExt cx="6716335" cy="2205282"/>
            </a:xfrm>
          </p:grpSpPr>
          <p:grpSp>
            <p:nvGrpSpPr>
              <p:cNvPr id="18458" name="Group 160"/>
              <p:cNvGrpSpPr>
                <a:grpSpLocks/>
              </p:cNvGrpSpPr>
              <p:nvPr/>
            </p:nvGrpSpPr>
            <p:grpSpPr bwMode="auto">
              <a:xfrm>
                <a:off x="788788" y="3125826"/>
                <a:ext cx="5174592" cy="1983498"/>
                <a:chOff x="788788" y="3125826"/>
                <a:chExt cx="5174592" cy="1983498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4636672" y="4929309"/>
                  <a:ext cx="180965" cy="1794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  <a:p>
                  <a:pPr algn="ctr">
                    <a:defRPr/>
                  </a:pPr>
                  <a:endParaRPr lang="en-US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781195" y="4929309"/>
                  <a:ext cx="179378" cy="17947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/>
                </a:p>
                <a:p>
                  <a:pPr algn="ctr">
                    <a:defRPr/>
                  </a:pPr>
                  <a:endParaRPr lang="en-US" dirty="0"/>
                </a:p>
              </p:txBody>
            </p:sp>
            <p:cxnSp>
              <p:nvCxnSpPr>
                <p:cNvPr id="99" name="Straight Arrow Connector 98"/>
                <p:cNvCxnSpPr>
                  <a:stCxn id="91" idx="6"/>
                  <a:endCxn id="92" idx="2"/>
                </p:cNvCxnSpPr>
                <p:nvPr/>
              </p:nvCxnSpPr>
              <p:spPr>
                <a:xfrm>
                  <a:off x="4817637" y="5018253"/>
                  <a:ext cx="96355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467" name="Group 156"/>
                <p:cNvGrpSpPr>
                  <a:grpSpLocks/>
                </p:cNvGrpSpPr>
                <p:nvPr/>
              </p:nvGrpSpPr>
              <p:grpSpPr bwMode="auto">
                <a:xfrm>
                  <a:off x="788788" y="3125826"/>
                  <a:ext cx="5174592" cy="1978518"/>
                  <a:chOff x="788788" y="3125826"/>
                  <a:chExt cx="5174592" cy="197851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788788" y="3569734"/>
                    <a:ext cx="179377" cy="17947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>
                  <a:xfrm>
                    <a:off x="1941248" y="3569734"/>
                    <a:ext cx="179377" cy="17947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793550" y="4006513"/>
                    <a:ext cx="179378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1936486" y="4006513"/>
                    <a:ext cx="180965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790375" y="4468705"/>
                    <a:ext cx="180965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1941248" y="4468705"/>
                    <a:ext cx="179377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793550" y="4919779"/>
                    <a:ext cx="180965" cy="17947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1938074" y="4919779"/>
                    <a:ext cx="179377" cy="17947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grpSp>
                <p:nvGrpSpPr>
                  <p:cNvPr id="18477" name="Group 154"/>
                  <p:cNvGrpSpPr>
                    <a:grpSpLocks/>
                  </p:cNvGrpSpPr>
                  <p:nvPr/>
                </p:nvGrpSpPr>
                <p:grpSpPr bwMode="auto">
                  <a:xfrm>
                    <a:off x="969856" y="3125826"/>
                    <a:ext cx="1149060" cy="180000"/>
                    <a:chOff x="969856" y="3125826"/>
                    <a:chExt cx="1149060" cy="180000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939661" y="3126600"/>
                      <a:ext cx="179378" cy="17788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dirty="0"/>
                    </a:p>
                    <a:p>
                      <a:pPr algn="ctr">
                        <a:defRPr/>
                      </a:pPr>
                      <a:endParaRPr lang="en-US" dirty="0"/>
                    </a:p>
                  </p:txBody>
                </p:sp>
                <p:cxnSp>
                  <p:nvCxnSpPr>
                    <p:cNvPr id="37" name="Straight Arrow Connector 36"/>
                    <p:cNvCxnSpPr>
                      <a:stCxn id="11" idx="6"/>
                      <a:endCxn id="12" idx="2"/>
                    </p:cNvCxnSpPr>
                    <p:nvPr/>
                  </p:nvCxnSpPr>
                  <p:spPr>
                    <a:xfrm>
                      <a:off x="969753" y="3217133"/>
                      <a:ext cx="969908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" name="Straight Arrow Connector 39"/>
                  <p:cNvCxnSpPr>
                    <a:stCxn id="16" idx="6"/>
                    <a:endCxn id="17" idx="2"/>
                  </p:cNvCxnSpPr>
                  <p:nvPr/>
                </p:nvCxnSpPr>
                <p:spPr>
                  <a:xfrm>
                    <a:off x="968165" y="3658678"/>
                    <a:ext cx="973083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>
                    <a:endCxn id="21" idx="2"/>
                  </p:cNvCxnSpPr>
                  <p:nvPr/>
                </p:nvCxnSpPr>
                <p:spPr>
                  <a:xfrm flipV="1">
                    <a:off x="974515" y="4097046"/>
                    <a:ext cx="961971" cy="317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Arrow Connector 45"/>
                  <p:cNvCxnSpPr>
                    <a:stCxn id="24" idx="6"/>
                    <a:endCxn id="25" idx="2"/>
                  </p:cNvCxnSpPr>
                  <p:nvPr/>
                </p:nvCxnSpPr>
                <p:spPr>
                  <a:xfrm>
                    <a:off x="971340" y="4559237"/>
                    <a:ext cx="96990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>
                    <a:stCxn id="29" idx="6"/>
                    <a:endCxn id="30" idx="2"/>
                  </p:cNvCxnSpPr>
                  <p:nvPr/>
                </p:nvCxnSpPr>
                <p:spPr>
                  <a:xfrm>
                    <a:off x="974515" y="5008723"/>
                    <a:ext cx="96355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Oval 59"/>
                  <p:cNvSpPr/>
                  <p:nvPr/>
                </p:nvSpPr>
                <p:spPr>
                  <a:xfrm>
                    <a:off x="2722255" y="3131366"/>
                    <a:ext cx="180965" cy="17947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3871540" y="3131366"/>
                    <a:ext cx="180965" cy="17947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2" name="Oval 61"/>
                  <p:cNvSpPr/>
                  <p:nvPr/>
                </p:nvSpPr>
                <p:spPr>
                  <a:xfrm>
                    <a:off x="2722255" y="3574498"/>
                    <a:ext cx="179377" cy="1794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>
                    <a:off x="3873127" y="3574498"/>
                    <a:ext cx="180965" cy="1794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>
                    <a:off x="2725429" y="4011278"/>
                    <a:ext cx="180965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3869952" y="4011278"/>
                    <a:ext cx="179378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2723842" y="4473470"/>
                    <a:ext cx="179378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873127" y="4473470"/>
                    <a:ext cx="180965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2727016" y="4924544"/>
                    <a:ext cx="179378" cy="1794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3871540" y="4924544"/>
                    <a:ext cx="179377" cy="1794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72" name="Straight Arrow Connector 71"/>
                  <p:cNvCxnSpPr>
                    <a:stCxn id="60" idx="6"/>
                    <a:endCxn id="61" idx="2"/>
                  </p:cNvCxnSpPr>
                  <p:nvPr/>
                </p:nvCxnSpPr>
                <p:spPr>
                  <a:xfrm>
                    <a:off x="2903220" y="3221898"/>
                    <a:ext cx="96832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>
                    <a:stCxn id="62" idx="6"/>
                    <a:endCxn id="63" idx="2"/>
                  </p:cNvCxnSpPr>
                  <p:nvPr/>
                </p:nvCxnSpPr>
                <p:spPr>
                  <a:xfrm>
                    <a:off x="2901632" y="3663442"/>
                    <a:ext cx="9714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/>
                  <p:cNvCxnSpPr>
                    <a:endCxn id="65" idx="2"/>
                  </p:cNvCxnSpPr>
                  <p:nvPr/>
                </p:nvCxnSpPr>
                <p:spPr>
                  <a:xfrm flipV="1">
                    <a:off x="2906394" y="4101810"/>
                    <a:ext cx="963558" cy="317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/>
                  <p:cNvCxnSpPr>
                    <a:stCxn id="66" idx="6"/>
                    <a:endCxn id="67" idx="2"/>
                  </p:cNvCxnSpPr>
                  <p:nvPr/>
                </p:nvCxnSpPr>
                <p:spPr>
                  <a:xfrm>
                    <a:off x="2903220" y="4564003"/>
                    <a:ext cx="9699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stCxn id="68" idx="6"/>
                    <a:endCxn id="69" idx="2"/>
                  </p:cNvCxnSpPr>
                  <p:nvPr/>
                </p:nvCxnSpPr>
                <p:spPr>
                  <a:xfrm>
                    <a:off x="2906394" y="5013488"/>
                    <a:ext cx="96514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Oval 82"/>
                  <p:cNvSpPr/>
                  <p:nvPr/>
                </p:nvSpPr>
                <p:spPr>
                  <a:xfrm>
                    <a:off x="4633498" y="3136130"/>
                    <a:ext cx="179377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5782783" y="3136130"/>
                    <a:ext cx="179377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4631910" y="3580851"/>
                    <a:ext cx="179378" cy="177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5784370" y="3580851"/>
                    <a:ext cx="179378" cy="17788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4636672" y="4016042"/>
                    <a:ext cx="179377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5779608" y="4016042"/>
                    <a:ext cx="180965" cy="18106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4633498" y="4479823"/>
                    <a:ext cx="180965" cy="1794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5784370" y="4479823"/>
                    <a:ext cx="179378" cy="1794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/>
                  </a:p>
                  <a:p>
                    <a:pPr algn="ctr">
                      <a:defRPr/>
                    </a:pPr>
                    <a:endParaRPr lang="en-US" dirty="0"/>
                  </a:p>
                </p:txBody>
              </p:sp>
              <p:cxnSp>
                <p:nvCxnSpPr>
                  <p:cNvPr id="95" name="Straight Arrow Connector 94"/>
                  <p:cNvCxnSpPr>
                    <a:stCxn id="83" idx="6"/>
                    <a:endCxn id="84" idx="2"/>
                  </p:cNvCxnSpPr>
                  <p:nvPr/>
                </p:nvCxnSpPr>
                <p:spPr>
                  <a:xfrm>
                    <a:off x="4812874" y="3226663"/>
                    <a:ext cx="96990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/>
                  <p:cNvCxnSpPr>
                    <a:stCxn id="85" idx="6"/>
                    <a:endCxn id="86" idx="2"/>
                  </p:cNvCxnSpPr>
                  <p:nvPr/>
                </p:nvCxnSpPr>
                <p:spPr>
                  <a:xfrm>
                    <a:off x="4811288" y="3668207"/>
                    <a:ext cx="97308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>
                    <a:endCxn id="88" idx="2"/>
                  </p:cNvCxnSpPr>
                  <p:nvPr/>
                </p:nvCxnSpPr>
                <p:spPr>
                  <a:xfrm flipV="1">
                    <a:off x="4817637" y="4106575"/>
                    <a:ext cx="961971" cy="476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>
                    <a:stCxn id="89" idx="6"/>
                    <a:endCxn id="90" idx="2"/>
                  </p:cNvCxnSpPr>
                  <p:nvPr/>
                </p:nvCxnSpPr>
                <p:spPr>
                  <a:xfrm>
                    <a:off x="4814462" y="4568767"/>
                    <a:ext cx="9699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/>
                  <p:cNvCxnSpPr>
                    <a:stCxn id="12" idx="6"/>
                    <a:endCxn id="60" idx="2"/>
                  </p:cNvCxnSpPr>
                  <p:nvPr/>
                </p:nvCxnSpPr>
                <p:spPr>
                  <a:xfrm>
                    <a:off x="2119038" y="3217133"/>
                    <a:ext cx="603216" cy="4764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Arrow Connector 131"/>
                  <p:cNvCxnSpPr>
                    <a:stCxn id="17" idx="6"/>
                    <a:endCxn id="62" idx="2"/>
                  </p:cNvCxnSpPr>
                  <p:nvPr/>
                </p:nvCxnSpPr>
                <p:spPr>
                  <a:xfrm>
                    <a:off x="2120625" y="3658678"/>
                    <a:ext cx="601629" cy="4764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Arrow Connector 134"/>
                  <p:cNvCxnSpPr>
                    <a:stCxn id="21" idx="6"/>
                    <a:endCxn id="64" idx="2"/>
                  </p:cNvCxnSpPr>
                  <p:nvPr/>
                </p:nvCxnSpPr>
                <p:spPr>
                  <a:xfrm>
                    <a:off x="2117451" y="4097046"/>
                    <a:ext cx="607979" cy="4764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Arrow Connector 137"/>
                  <p:cNvCxnSpPr>
                    <a:stCxn id="25" idx="6"/>
                    <a:endCxn id="66" idx="2"/>
                  </p:cNvCxnSpPr>
                  <p:nvPr/>
                </p:nvCxnSpPr>
                <p:spPr>
                  <a:xfrm>
                    <a:off x="2120625" y="4559237"/>
                    <a:ext cx="603216" cy="4765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/>
                  <p:cNvCxnSpPr>
                    <a:stCxn id="30" idx="6"/>
                    <a:endCxn id="68" idx="2"/>
                  </p:cNvCxnSpPr>
                  <p:nvPr/>
                </p:nvCxnSpPr>
                <p:spPr>
                  <a:xfrm>
                    <a:off x="2117451" y="5008723"/>
                    <a:ext cx="609566" cy="4764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Arrow Connector 149"/>
                  <p:cNvCxnSpPr>
                    <a:stCxn id="61" idx="6"/>
                    <a:endCxn id="83" idx="2"/>
                  </p:cNvCxnSpPr>
                  <p:nvPr/>
                </p:nvCxnSpPr>
                <p:spPr>
                  <a:xfrm>
                    <a:off x="4052505" y="3221898"/>
                    <a:ext cx="580992" cy="4765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Arrow Connector 152"/>
                  <p:cNvCxnSpPr>
                    <a:stCxn id="63" idx="6"/>
                    <a:endCxn id="85" idx="2"/>
                  </p:cNvCxnSpPr>
                  <p:nvPr/>
                </p:nvCxnSpPr>
                <p:spPr>
                  <a:xfrm>
                    <a:off x="4054092" y="3663442"/>
                    <a:ext cx="577818" cy="4765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Arrow Connector 155"/>
                  <p:cNvCxnSpPr>
                    <a:stCxn id="65" idx="6"/>
                    <a:endCxn id="87" idx="2"/>
                  </p:cNvCxnSpPr>
                  <p:nvPr/>
                </p:nvCxnSpPr>
                <p:spPr>
                  <a:xfrm>
                    <a:off x="4049330" y="4101810"/>
                    <a:ext cx="587342" cy="4765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158"/>
                  <p:cNvCxnSpPr>
                    <a:stCxn id="67" idx="6"/>
                    <a:endCxn id="89" idx="2"/>
                  </p:cNvCxnSpPr>
                  <p:nvPr/>
                </p:nvCxnSpPr>
                <p:spPr>
                  <a:xfrm>
                    <a:off x="4054092" y="4564003"/>
                    <a:ext cx="579406" cy="4764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Arrow Connector 170"/>
                  <p:cNvCxnSpPr>
                    <a:stCxn id="84" idx="3"/>
                    <a:endCxn id="16" idx="7"/>
                  </p:cNvCxnSpPr>
                  <p:nvPr/>
                </p:nvCxnSpPr>
                <p:spPr>
                  <a:xfrm flipH="1">
                    <a:off x="942766" y="3290195"/>
                    <a:ext cx="4865415" cy="306539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Arrow Connector 173"/>
                  <p:cNvCxnSpPr>
                    <a:stCxn id="86" idx="3"/>
                    <a:endCxn id="20" idx="7"/>
                  </p:cNvCxnSpPr>
                  <p:nvPr/>
                </p:nvCxnSpPr>
                <p:spPr>
                  <a:xfrm flipH="1">
                    <a:off x="945941" y="3731739"/>
                    <a:ext cx="4863827" cy="301775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Arrow Connector 176"/>
                  <p:cNvCxnSpPr>
                    <a:stCxn id="88" idx="3"/>
                    <a:endCxn id="24" idx="7"/>
                  </p:cNvCxnSpPr>
                  <p:nvPr/>
                </p:nvCxnSpPr>
                <p:spPr>
                  <a:xfrm flipH="1">
                    <a:off x="944354" y="4170107"/>
                    <a:ext cx="4862240" cy="325599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Arrow Connector 179"/>
                  <p:cNvCxnSpPr>
                    <a:stCxn id="90" idx="3"/>
                    <a:endCxn id="29" idx="7"/>
                  </p:cNvCxnSpPr>
                  <p:nvPr/>
                </p:nvCxnSpPr>
                <p:spPr>
                  <a:xfrm flipH="1">
                    <a:off x="947529" y="4632298"/>
                    <a:ext cx="4862240" cy="312893"/>
                  </a:xfrm>
                  <a:prstGeom prst="straightConnector1">
                    <a:avLst/>
                  </a:prstGeom>
                  <a:ln>
                    <a:solidFill>
                      <a:srgbClr val="0000FF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9" name="Straight Arrow Connector 198"/>
                <p:cNvCxnSpPr>
                  <a:stCxn id="69" idx="6"/>
                  <a:endCxn id="91" idx="2"/>
                </p:cNvCxnSpPr>
                <p:nvPr/>
              </p:nvCxnSpPr>
              <p:spPr>
                <a:xfrm>
                  <a:off x="4050917" y="5013487"/>
                  <a:ext cx="585755" cy="4765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459" name="TextBox 205"/>
              <p:cNvSpPr txBox="1">
                <a:spLocks noChangeArrowheads="1"/>
              </p:cNvSpPr>
              <p:nvPr/>
            </p:nvSpPr>
            <p:spPr bwMode="auto">
              <a:xfrm>
                <a:off x="6573520" y="2998800"/>
                <a:ext cx="9316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 b="1"/>
                  <a:t>round 3</a:t>
                </a:r>
              </a:p>
            </p:txBody>
          </p:sp>
          <p:sp>
            <p:nvSpPr>
              <p:cNvPr id="18460" name="TextBox 206"/>
              <p:cNvSpPr txBox="1">
                <a:spLocks noChangeArrowheads="1"/>
              </p:cNvSpPr>
              <p:nvPr/>
            </p:nvSpPr>
            <p:spPr bwMode="auto">
              <a:xfrm>
                <a:off x="6573520" y="3474620"/>
                <a:ext cx="9316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 b="1"/>
                  <a:t>round 4</a:t>
                </a:r>
              </a:p>
            </p:txBody>
          </p:sp>
          <p:sp>
            <p:nvSpPr>
              <p:cNvPr id="18461" name="TextBox 207"/>
              <p:cNvSpPr txBox="1">
                <a:spLocks noChangeArrowheads="1"/>
              </p:cNvSpPr>
              <p:nvPr/>
            </p:nvSpPr>
            <p:spPr bwMode="auto">
              <a:xfrm>
                <a:off x="6573520" y="3926464"/>
                <a:ext cx="9316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 b="1"/>
                  <a:t>round 5</a:t>
                </a:r>
              </a:p>
            </p:txBody>
          </p:sp>
          <p:sp>
            <p:nvSpPr>
              <p:cNvPr id="18462" name="TextBox 208"/>
              <p:cNvSpPr txBox="1">
                <a:spLocks noChangeArrowheads="1"/>
              </p:cNvSpPr>
              <p:nvPr/>
            </p:nvSpPr>
            <p:spPr bwMode="auto">
              <a:xfrm>
                <a:off x="6573520" y="4384898"/>
                <a:ext cx="9316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 b="1"/>
                  <a:t>round 6</a:t>
                </a:r>
              </a:p>
            </p:txBody>
          </p:sp>
          <p:sp>
            <p:nvSpPr>
              <p:cNvPr id="18463" name="TextBox 209"/>
              <p:cNvSpPr txBox="1">
                <a:spLocks noChangeArrowheads="1"/>
              </p:cNvSpPr>
              <p:nvPr/>
            </p:nvSpPr>
            <p:spPr bwMode="auto">
              <a:xfrm>
                <a:off x="6573520" y="4834658"/>
                <a:ext cx="931551" cy="369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MS PGothic" charset="0"/>
                    <a:cs typeface="MS PGothic" charset="0"/>
                  </a:defRPr>
                </a:lvl9pPr>
              </a:lstStyle>
              <a:p>
                <a:pPr eaLnBrk="1" hangingPunct="1"/>
                <a:r>
                  <a:rPr lang="en-US" sz="1800" b="1"/>
                  <a:t>round 7</a:t>
                </a:r>
              </a:p>
            </p:txBody>
          </p:sp>
        </p:grp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1219200" y="5643563"/>
            <a:ext cx="6467475" cy="723900"/>
            <a:chOff x="1218818" y="5644148"/>
            <a:chExt cx="6467518" cy="724060"/>
          </a:xfrm>
        </p:grpSpPr>
        <p:sp>
          <p:nvSpPr>
            <p:cNvPr id="18452" name="TextBox 8"/>
            <p:cNvSpPr txBox="1">
              <a:spLocks noChangeArrowheads="1"/>
            </p:cNvSpPr>
            <p:nvPr/>
          </p:nvSpPr>
          <p:spPr bwMode="auto">
            <a:xfrm rot="5400000">
              <a:off x="1349089" y="5575150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/>
                <a:t>…</a:t>
              </a:r>
            </a:p>
          </p:txBody>
        </p:sp>
        <p:sp>
          <p:nvSpPr>
            <p:cNvPr id="18453" name="TextBox 119"/>
            <p:cNvSpPr txBox="1">
              <a:spLocks noChangeArrowheads="1"/>
            </p:cNvSpPr>
            <p:nvPr/>
          </p:nvSpPr>
          <p:spPr bwMode="auto">
            <a:xfrm rot="5400000">
              <a:off x="3269473" y="5575150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/>
                <a:t>…</a:t>
              </a:r>
            </a:p>
          </p:txBody>
        </p:sp>
        <p:sp>
          <p:nvSpPr>
            <p:cNvPr id="18454" name="TextBox 120"/>
            <p:cNvSpPr txBox="1">
              <a:spLocks noChangeArrowheads="1"/>
            </p:cNvSpPr>
            <p:nvPr/>
          </p:nvSpPr>
          <p:spPr bwMode="auto">
            <a:xfrm rot="5400000">
              <a:off x="5227775" y="5569356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/>
                <a:t>…</a:t>
              </a:r>
            </a:p>
          </p:txBody>
        </p:sp>
        <p:sp>
          <p:nvSpPr>
            <p:cNvPr id="18455" name="TextBox 129"/>
            <p:cNvSpPr txBox="1">
              <a:spLocks noChangeArrowheads="1"/>
            </p:cNvSpPr>
            <p:nvPr/>
          </p:nvSpPr>
          <p:spPr bwMode="auto">
            <a:xfrm rot="5400000">
              <a:off x="6893277" y="5513877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/>
                <a:t>…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8138" y="5848350"/>
            <a:ext cx="864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bounded round reachability is decidable </a:t>
            </a: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dirty="0" err="1">
                <a:solidFill>
                  <a:srgbClr val="0000FF"/>
                </a:solidFill>
              </a:rPr>
              <a:t>Qadeer-Rehof</a:t>
            </a:r>
            <a:r>
              <a:rPr lang="en-US" dirty="0">
                <a:solidFill>
                  <a:srgbClr val="0000FF"/>
                </a:solidFill>
              </a:rPr>
              <a:t>, TACAS’05 ] </a:t>
            </a:r>
          </a:p>
          <a:p>
            <a:pPr algn="ctr" eaLnBrk="1" hangingPunct="1"/>
            <a:r>
              <a:rPr lang="en-US" dirty="0" smtClean="0"/>
              <a:t>                               (</a:t>
            </a:r>
            <a:r>
              <a:rPr lang="en-US" dirty="0"/>
              <a:t>solution based on automata)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5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6388" y="-153988"/>
            <a:ext cx="8837612" cy="1143001"/>
          </a:xfrm>
        </p:spPr>
        <p:txBody>
          <a:bodyPr anchor="b"/>
          <a:lstStyle/>
          <a:p>
            <a:pPr algn="l"/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/>
            </a:r>
            <a:br>
              <a:rPr lang="en-US" sz="3200" b="1">
                <a:latin typeface="Charcoal CY" charset="0"/>
                <a:ea typeface="MS PGothic" charset="0"/>
              </a:rPr>
            </a:br>
            <a:r>
              <a:rPr lang="en-US" sz="3200" b="1">
                <a:latin typeface="Charcoal CY" charset="0"/>
                <a:ea typeface="MS PGothic" charset="0"/>
              </a:rPr>
              <a:t>bounded round analysis (</a:t>
            </a:r>
            <a:r>
              <a:rPr lang="en-US" sz="3200" b="1">
                <a:solidFill>
                  <a:srgbClr val="FF0000"/>
                </a:solidFill>
                <a:latin typeface="Charcoal CY" charset="0"/>
                <a:ea typeface="MS PGothic" charset="0"/>
              </a:rPr>
              <a:t>compositional</a:t>
            </a:r>
            <a:r>
              <a:rPr lang="en-US" sz="3200" b="1">
                <a:latin typeface="Charcoal CY" charset="0"/>
                <a:ea typeface="MS PGothic" charset="0"/>
              </a:rPr>
              <a:t>)</a:t>
            </a:r>
            <a:endParaRPr lang="en-US" sz="3200" b="1">
              <a:solidFill>
                <a:srgbClr val="000000"/>
              </a:solidFill>
              <a:latin typeface="Charcoal CY" charset="0"/>
              <a:ea typeface="MS PGothic" charset="0"/>
              <a:cs typeface="Charcoal CY" charset="0"/>
            </a:endParaRPr>
          </a:p>
        </p:txBody>
      </p:sp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-1512888" y="31559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882650" y="2052638"/>
            <a:ext cx="1146175" cy="35115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8" idx="6"/>
            <a:endCxn id="10" idx="2"/>
          </p:cNvCxnSpPr>
          <p:nvPr/>
        </p:nvCxnSpPr>
        <p:spPr bwMode="auto">
          <a:xfrm>
            <a:off x="969963" y="2470150"/>
            <a:ext cx="969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14638" y="2057400"/>
            <a:ext cx="1146175" cy="35115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21" idx="6"/>
            <a:endCxn id="14" idx="2"/>
          </p:cNvCxnSpPr>
          <p:nvPr/>
        </p:nvCxnSpPr>
        <p:spPr bwMode="auto">
          <a:xfrm>
            <a:off x="2903538" y="2474913"/>
            <a:ext cx="96837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24400" y="2063750"/>
            <a:ext cx="1147763" cy="35099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Arrow Connector 18"/>
          <p:cNvCxnSpPr>
            <a:stCxn id="24" idx="6"/>
            <a:endCxn id="18" idx="2"/>
          </p:cNvCxnSpPr>
          <p:nvPr/>
        </p:nvCxnSpPr>
        <p:spPr bwMode="auto">
          <a:xfrm>
            <a:off x="4813300" y="2479675"/>
            <a:ext cx="969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6"/>
            <a:endCxn id="21" idx="2"/>
          </p:cNvCxnSpPr>
          <p:nvPr/>
        </p:nvCxnSpPr>
        <p:spPr bwMode="auto">
          <a:xfrm>
            <a:off x="2119313" y="2470150"/>
            <a:ext cx="604837" cy="4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6"/>
            <a:endCxn id="24" idx="2"/>
          </p:cNvCxnSpPr>
          <p:nvPr/>
        </p:nvCxnSpPr>
        <p:spPr bwMode="auto">
          <a:xfrm>
            <a:off x="4051300" y="2474913"/>
            <a:ext cx="581025" cy="47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6"/>
            <a:endCxn id="46" idx="2"/>
          </p:cNvCxnSpPr>
          <p:nvPr/>
        </p:nvCxnSpPr>
        <p:spPr bwMode="auto">
          <a:xfrm>
            <a:off x="971550" y="2892425"/>
            <a:ext cx="966788" cy="190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44" idx="2"/>
          </p:cNvCxnSpPr>
          <p:nvPr/>
        </p:nvCxnSpPr>
        <p:spPr bwMode="auto">
          <a:xfrm>
            <a:off x="2906713" y="2916238"/>
            <a:ext cx="96361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6"/>
            <a:endCxn id="42" idx="2"/>
          </p:cNvCxnSpPr>
          <p:nvPr/>
        </p:nvCxnSpPr>
        <p:spPr bwMode="auto">
          <a:xfrm>
            <a:off x="2117725" y="2909888"/>
            <a:ext cx="609600" cy="63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4" idx="6"/>
            <a:endCxn id="40" idx="2"/>
          </p:cNvCxnSpPr>
          <p:nvPr/>
        </p:nvCxnSpPr>
        <p:spPr bwMode="auto">
          <a:xfrm>
            <a:off x="4049713" y="2914650"/>
            <a:ext cx="585787" cy="635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6"/>
            <a:endCxn id="38" idx="2"/>
          </p:cNvCxnSpPr>
          <p:nvPr/>
        </p:nvCxnSpPr>
        <p:spPr bwMode="auto">
          <a:xfrm>
            <a:off x="4816475" y="2921000"/>
            <a:ext cx="965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96" name="TextBox 48"/>
          <p:cNvSpPr txBox="1">
            <a:spLocks noChangeArrowheads="1"/>
          </p:cNvSpPr>
          <p:nvPr/>
        </p:nvSpPr>
        <p:spPr bwMode="auto">
          <a:xfrm>
            <a:off x="904875" y="120015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1</a:t>
            </a:r>
          </a:p>
        </p:txBody>
      </p:sp>
      <p:sp>
        <p:nvSpPr>
          <p:cNvPr id="20497" name="TextBox 49"/>
          <p:cNvSpPr txBox="1">
            <a:spLocks noChangeArrowheads="1"/>
          </p:cNvSpPr>
          <p:nvPr/>
        </p:nvSpPr>
        <p:spPr bwMode="auto">
          <a:xfrm>
            <a:off x="2814638" y="120015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2</a:t>
            </a:r>
          </a:p>
        </p:txBody>
      </p:sp>
      <p:sp>
        <p:nvSpPr>
          <p:cNvPr id="20498" name="TextBox 50"/>
          <p:cNvSpPr txBox="1">
            <a:spLocks noChangeArrowheads="1"/>
          </p:cNvSpPr>
          <p:nvPr/>
        </p:nvSpPr>
        <p:spPr bwMode="auto">
          <a:xfrm>
            <a:off x="4757738" y="120015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3</a:t>
            </a:r>
          </a:p>
        </p:txBody>
      </p:sp>
      <p:cxnSp>
        <p:nvCxnSpPr>
          <p:cNvPr id="63" name="Straight Arrow Connector 62"/>
          <p:cNvCxnSpPr>
            <a:stCxn id="61" idx="6"/>
            <a:endCxn id="62" idx="2"/>
          </p:cNvCxnSpPr>
          <p:nvPr/>
        </p:nvCxnSpPr>
        <p:spPr bwMode="auto">
          <a:xfrm>
            <a:off x="4818063" y="5148263"/>
            <a:ext cx="96361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21" idx="6"/>
            <a:endCxn id="119" idx="2"/>
          </p:cNvCxnSpPr>
          <p:nvPr/>
        </p:nvCxnSpPr>
        <p:spPr bwMode="auto">
          <a:xfrm>
            <a:off x="969963" y="3346450"/>
            <a:ext cx="969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6"/>
            <a:endCxn id="67" idx="2"/>
          </p:cNvCxnSpPr>
          <p:nvPr/>
        </p:nvCxnSpPr>
        <p:spPr bwMode="auto">
          <a:xfrm>
            <a:off x="968375" y="3789363"/>
            <a:ext cx="97313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69" idx="2"/>
          </p:cNvCxnSpPr>
          <p:nvPr/>
        </p:nvCxnSpPr>
        <p:spPr bwMode="auto">
          <a:xfrm flipV="1">
            <a:off x="974725" y="4227513"/>
            <a:ext cx="962025" cy="3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6"/>
            <a:endCxn id="71" idx="2"/>
          </p:cNvCxnSpPr>
          <p:nvPr/>
        </p:nvCxnSpPr>
        <p:spPr bwMode="auto">
          <a:xfrm>
            <a:off x="971550" y="4689475"/>
            <a:ext cx="969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6"/>
            <a:endCxn id="73" idx="2"/>
          </p:cNvCxnSpPr>
          <p:nvPr/>
        </p:nvCxnSpPr>
        <p:spPr bwMode="auto">
          <a:xfrm>
            <a:off x="974725" y="5138738"/>
            <a:ext cx="9636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6"/>
            <a:endCxn id="80" idx="2"/>
          </p:cNvCxnSpPr>
          <p:nvPr/>
        </p:nvCxnSpPr>
        <p:spPr bwMode="auto">
          <a:xfrm>
            <a:off x="2903538" y="3351213"/>
            <a:ext cx="96837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1" idx="6"/>
            <a:endCxn id="82" idx="2"/>
          </p:cNvCxnSpPr>
          <p:nvPr/>
        </p:nvCxnSpPr>
        <p:spPr bwMode="auto">
          <a:xfrm>
            <a:off x="2901950" y="3794125"/>
            <a:ext cx="9715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4" idx="2"/>
          </p:cNvCxnSpPr>
          <p:nvPr/>
        </p:nvCxnSpPr>
        <p:spPr bwMode="auto">
          <a:xfrm flipV="1">
            <a:off x="2906713" y="4232275"/>
            <a:ext cx="963612" cy="31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5" idx="6"/>
            <a:endCxn id="86" idx="2"/>
          </p:cNvCxnSpPr>
          <p:nvPr/>
        </p:nvCxnSpPr>
        <p:spPr bwMode="auto">
          <a:xfrm>
            <a:off x="2903538" y="4694238"/>
            <a:ext cx="969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7" idx="6"/>
            <a:endCxn id="88" idx="2"/>
          </p:cNvCxnSpPr>
          <p:nvPr/>
        </p:nvCxnSpPr>
        <p:spPr bwMode="auto">
          <a:xfrm>
            <a:off x="2906713" y="5143500"/>
            <a:ext cx="965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4" idx="6"/>
            <a:endCxn id="95" idx="2"/>
          </p:cNvCxnSpPr>
          <p:nvPr/>
        </p:nvCxnSpPr>
        <p:spPr bwMode="auto">
          <a:xfrm>
            <a:off x="4813300" y="3355975"/>
            <a:ext cx="969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6"/>
            <a:endCxn id="97" idx="2"/>
          </p:cNvCxnSpPr>
          <p:nvPr/>
        </p:nvCxnSpPr>
        <p:spPr bwMode="auto">
          <a:xfrm>
            <a:off x="4811713" y="3798888"/>
            <a:ext cx="97313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9" idx="2"/>
          </p:cNvCxnSpPr>
          <p:nvPr/>
        </p:nvCxnSpPr>
        <p:spPr bwMode="auto">
          <a:xfrm flipV="1">
            <a:off x="4818063" y="4237038"/>
            <a:ext cx="962025" cy="4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00" idx="6"/>
            <a:endCxn id="101" idx="2"/>
          </p:cNvCxnSpPr>
          <p:nvPr/>
        </p:nvCxnSpPr>
        <p:spPr bwMode="auto">
          <a:xfrm>
            <a:off x="4814888" y="4699000"/>
            <a:ext cx="969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19" idx="6"/>
            <a:endCxn id="79" idx="2"/>
          </p:cNvCxnSpPr>
          <p:nvPr/>
        </p:nvCxnSpPr>
        <p:spPr bwMode="auto">
          <a:xfrm>
            <a:off x="2119313" y="3346450"/>
            <a:ext cx="603250" cy="4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7" idx="6"/>
            <a:endCxn id="81" idx="2"/>
          </p:cNvCxnSpPr>
          <p:nvPr/>
        </p:nvCxnSpPr>
        <p:spPr bwMode="auto">
          <a:xfrm>
            <a:off x="2120900" y="3789363"/>
            <a:ext cx="601663" cy="47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9" idx="6"/>
            <a:endCxn id="83" idx="2"/>
          </p:cNvCxnSpPr>
          <p:nvPr/>
        </p:nvCxnSpPr>
        <p:spPr bwMode="auto">
          <a:xfrm>
            <a:off x="2117725" y="4227513"/>
            <a:ext cx="608013" cy="47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1" idx="6"/>
            <a:endCxn id="85" idx="2"/>
          </p:cNvCxnSpPr>
          <p:nvPr/>
        </p:nvCxnSpPr>
        <p:spPr bwMode="auto">
          <a:xfrm>
            <a:off x="2120900" y="4689475"/>
            <a:ext cx="603250" cy="4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73" idx="6"/>
            <a:endCxn id="87" idx="2"/>
          </p:cNvCxnSpPr>
          <p:nvPr/>
        </p:nvCxnSpPr>
        <p:spPr bwMode="auto">
          <a:xfrm>
            <a:off x="2117725" y="5138738"/>
            <a:ext cx="609600" cy="47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0" idx="6"/>
            <a:endCxn id="94" idx="2"/>
          </p:cNvCxnSpPr>
          <p:nvPr/>
        </p:nvCxnSpPr>
        <p:spPr bwMode="auto">
          <a:xfrm>
            <a:off x="4052888" y="3351213"/>
            <a:ext cx="581025" cy="47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2" idx="6"/>
            <a:endCxn id="96" idx="2"/>
          </p:cNvCxnSpPr>
          <p:nvPr/>
        </p:nvCxnSpPr>
        <p:spPr bwMode="auto">
          <a:xfrm>
            <a:off x="4054475" y="3794125"/>
            <a:ext cx="577850" cy="4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4" idx="6"/>
            <a:endCxn id="98" idx="2"/>
          </p:cNvCxnSpPr>
          <p:nvPr/>
        </p:nvCxnSpPr>
        <p:spPr bwMode="auto">
          <a:xfrm>
            <a:off x="4049713" y="4232275"/>
            <a:ext cx="587375" cy="4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6" idx="6"/>
            <a:endCxn id="100" idx="2"/>
          </p:cNvCxnSpPr>
          <p:nvPr/>
        </p:nvCxnSpPr>
        <p:spPr bwMode="auto">
          <a:xfrm>
            <a:off x="4054475" y="4694238"/>
            <a:ext cx="579438" cy="47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8" idx="6"/>
            <a:endCxn id="61" idx="2"/>
          </p:cNvCxnSpPr>
          <p:nvPr/>
        </p:nvCxnSpPr>
        <p:spPr bwMode="auto">
          <a:xfrm>
            <a:off x="4051300" y="5143500"/>
            <a:ext cx="585788" cy="4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5988" y="2063750"/>
            <a:ext cx="1076325" cy="3500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compute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interface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or 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stack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2852738" y="2052638"/>
            <a:ext cx="1076325" cy="35004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compute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interface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or 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stack 2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760913" y="2057400"/>
            <a:ext cx="1076325" cy="3500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compute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interface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or 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stack 3</a:t>
            </a:r>
          </a:p>
        </p:txBody>
      </p:sp>
      <p:grpSp>
        <p:nvGrpSpPr>
          <p:cNvPr id="20527" name="Group 221184"/>
          <p:cNvGrpSpPr>
            <a:grpSpLocks/>
          </p:cNvGrpSpPr>
          <p:nvPr/>
        </p:nvGrpSpPr>
        <p:grpSpPr bwMode="auto">
          <a:xfrm>
            <a:off x="1936750" y="2379663"/>
            <a:ext cx="184150" cy="2849562"/>
            <a:chOff x="1936750" y="2380206"/>
            <a:chExt cx="184150" cy="2849559"/>
          </a:xfrm>
        </p:grpSpPr>
        <p:sp>
          <p:nvSpPr>
            <p:cNvPr id="10" name="Oval 9"/>
            <p:cNvSpPr/>
            <p:nvPr/>
          </p:nvSpPr>
          <p:spPr bwMode="auto">
            <a:xfrm>
              <a:off x="1939925" y="2380206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1938338" y="2821531"/>
              <a:ext cx="179387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41513" y="3699417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936750" y="4137566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1941513" y="4599529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938338" y="5050378"/>
              <a:ext cx="179387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1939925" y="3256505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0528" name="Group 221187"/>
          <p:cNvGrpSpPr>
            <a:grpSpLocks/>
          </p:cNvGrpSpPr>
          <p:nvPr/>
        </p:nvGrpSpPr>
        <p:grpSpPr bwMode="auto">
          <a:xfrm>
            <a:off x="2722563" y="2384425"/>
            <a:ext cx="184150" cy="2849563"/>
            <a:chOff x="2722563" y="2384968"/>
            <a:chExt cx="184150" cy="2849560"/>
          </a:xfrm>
        </p:grpSpPr>
        <p:sp>
          <p:nvSpPr>
            <p:cNvPr id="21" name="Oval 20"/>
            <p:cNvSpPr/>
            <p:nvPr/>
          </p:nvSpPr>
          <p:spPr bwMode="auto">
            <a:xfrm>
              <a:off x="2724150" y="2384968"/>
              <a:ext cx="179388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727325" y="2826293"/>
              <a:ext cx="179388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2722563" y="3261267"/>
              <a:ext cx="180975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722563" y="3704180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725738" y="4142329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724150" y="4604291"/>
              <a:ext cx="179388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727325" y="5055140"/>
              <a:ext cx="179388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0529" name="Group 221189"/>
          <p:cNvGrpSpPr>
            <a:grpSpLocks/>
          </p:cNvGrpSpPr>
          <p:nvPr/>
        </p:nvGrpSpPr>
        <p:grpSpPr bwMode="auto">
          <a:xfrm>
            <a:off x="4632325" y="2389188"/>
            <a:ext cx="185738" cy="2849562"/>
            <a:chOff x="4632325" y="2389731"/>
            <a:chExt cx="185738" cy="2849559"/>
          </a:xfrm>
        </p:grpSpPr>
        <p:sp>
          <p:nvSpPr>
            <p:cNvPr id="24" name="Oval 23"/>
            <p:cNvSpPr/>
            <p:nvPr/>
          </p:nvSpPr>
          <p:spPr bwMode="auto">
            <a:xfrm>
              <a:off x="4632325" y="238973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4635500" y="2831056"/>
              <a:ext cx="180975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4637088" y="5059903"/>
              <a:ext cx="180975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4633913" y="3266030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632325" y="3710530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637088" y="4147091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4633913" y="4610641"/>
              <a:ext cx="180975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896938" y="2054225"/>
            <a:ext cx="3044825" cy="3500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compute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interface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or 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stack 1 + stack 2</a:t>
            </a:r>
          </a:p>
        </p:txBody>
      </p:sp>
      <p:grpSp>
        <p:nvGrpSpPr>
          <p:cNvPr id="20531" name="Group 221188"/>
          <p:cNvGrpSpPr>
            <a:grpSpLocks/>
          </p:cNvGrpSpPr>
          <p:nvPr/>
        </p:nvGrpSpPr>
        <p:grpSpPr bwMode="auto">
          <a:xfrm>
            <a:off x="3870325" y="2384425"/>
            <a:ext cx="184150" cy="2849563"/>
            <a:chOff x="3870325" y="2384968"/>
            <a:chExt cx="184150" cy="2849560"/>
          </a:xfrm>
        </p:grpSpPr>
        <p:sp>
          <p:nvSpPr>
            <p:cNvPr id="14" name="Oval 13"/>
            <p:cNvSpPr/>
            <p:nvPr/>
          </p:nvSpPr>
          <p:spPr bwMode="auto">
            <a:xfrm>
              <a:off x="3871913" y="2384968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870325" y="2826293"/>
              <a:ext cx="179388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871913" y="3261267"/>
              <a:ext cx="180975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873500" y="3704180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3870325" y="4142329"/>
              <a:ext cx="179388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3873500" y="460429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3871913" y="5055140"/>
              <a:ext cx="179387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896938" y="2057400"/>
            <a:ext cx="4940300" cy="35004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compute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</a:rPr>
              <a:t>interface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or 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</a:rPr>
              <a:t>stack 1 + stack 2 + stack 3</a:t>
            </a:r>
          </a:p>
        </p:txBody>
      </p:sp>
      <p:grpSp>
        <p:nvGrpSpPr>
          <p:cNvPr id="20533" name="Group 221190"/>
          <p:cNvGrpSpPr>
            <a:grpSpLocks/>
          </p:cNvGrpSpPr>
          <p:nvPr/>
        </p:nvGrpSpPr>
        <p:grpSpPr bwMode="auto">
          <a:xfrm>
            <a:off x="5780088" y="2389188"/>
            <a:ext cx="184150" cy="2849562"/>
            <a:chOff x="5780088" y="2389731"/>
            <a:chExt cx="184150" cy="2849559"/>
          </a:xfrm>
        </p:grpSpPr>
        <p:sp>
          <p:nvSpPr>
            <p:cNvPr id="18" name="Oval 17"/>
            <p:cNvSpPr/>
            <p:nvPr/>
          </p:nvSpPr>
          <p:spPr bwMode="auto">
            <a:xfrm>
              <a:off x="5783263" y="2389731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5781675" y="2831056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5781675" y="5059903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5783263" y="3266030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5784850" y="3710530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780088" y="4147091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5784850" y="4610641"/>
              <a:ext cx="179388" cy="1793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20534" name="Group 221183"/>
          <p:cNvGrpSpPr>
            <a:grpSpLocks/>
          </p:cNvGrpSpPr>
          <p:nvPr/>
        </p:nvGrpSpPr>
        <p:grpSpPr bwMode="auto">
          <a:xfrm>
            <a:off x="788988" y="2379663"/>
            <a:ext cx="185737" cy="2849562"/>
            <a:chOff x="788988" y="2380206"/>
            <a:chExt cx="185737" cy="2849559"/>
          </a:xfrm>
        </p:grpSpPr>
        <p:sp>
          <p:nvSpPr>
            <p:cNvPr id="8" name="Oval 7"/>
            <p:cNvSpPr/>
            <p:nvPr/>
          </p:nvSpPr>
          <p:spPr bwMode="auto">
            <a:xfrm>
              <a:off x="790575" y="2380206"/>
              <a:ext cx="179388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792163" y="2821531"/>
              <a:ext cx="179387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790575" y="3256505"/>
              <a:ext cx="179388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88988" y="3699417"/>
              <a:ext cx="179387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93750" y="4137566"/>
              <a:ext cx="179388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790575" y="4599529"/>
              <a:ext cx="180975" cy="1809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93750" y="5050378"/>
              <a:ext cx="180975" cy="17938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42975" y="2525713"/>
            <a:ext cx="4867275" cy="2549525"/>
            <a:chOff x="942975" y="2525529"/>
            <a:chExt cx="4867275" cy="2550249"/>
          </a:xfrm>
        </p:grpSpPr>
        <p:cxnSp>
          <p:nvCxnSpPr>
            <p:cNvPr id="28" name="Straight Arrow Connector 27"/>
            <p:cNvCxnSpPr>
              <a:stCxn id="18" idx="3"/>
              <a:endCxn id="27" idx="7"/>
            </p:cNvCxnSpPr>
            <p:nvPr/>
          </p:nvCxnSpPr>
          <p:spPr bwMode="auto">
            <a:xfrm flipH="1">
              <a:off x="944563" y="2525529"/>
              <a:ext cx="4865687" cy="32235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38" idx="3"/>
              <a:endCxn id="121" idx="7"/>
            </p:cNvCxnSpPr>
            <p:nvPr/>
          </p:nvCxnSpPr>
          <p:spPr bwMode="auto">
            <a:xfrm flipH="1">
              <a:off x="942975" y="2965391"/>
              <a:ext cx="4865688" cy="31759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5" idx="3"/>
              <a:endCxn id="66" idx="7"/>
            </p:cNvCxnSpPr>
            <p:nvPr/>
          </p:nvCxnSpPr>
          <p:spPr bwMode="auto">
            <a:xfrm flipH="1">
              <a:off x="942975" y="3419545"/>
              <a:ext cx="4865688" cy="306475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97" idx="3"/>
              <a:endCxn id="68" idx="7"/>
            </p:cNvCxnSpPr>
            <p:nvPr/>
          </p:nvCxnSpPr>
          <p:spPr bwMode="auto">
            <a:xfrm flipH="1">
              <a:off x="946150" y="3862584"/>
              <a:ext cx="4864100" cy="30171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99" idx="3"/>
              <a:endCxn id="70" idx="7"/>
            </p:cNvCxnSpPr>
            <p:nvPr/>
          </p:nvCxnSpPr>
          <p:spPr bwMode="auto">
            <a:xfrm flipH="1">
              <a:off x="944563" y="4300858"/>
              <a:ext cx="4862512" cy="32552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01" idx="3"/>
              <a:endCxn id="72" idx="7"/>
            </p:cNvCxnSpPr>
            <p:nvPr/>
          </p:nvCxnSpPr>
          <p:spPr bwMode="auto">
            <a:xfrm flipH="1">
              <a:off x="947738" y="4762951"/>
              <a:ext cx="4862512" cy="312827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extBox 140"/>
          <p:cNvSpPr txBox="1">
            <a:spLocks noChangeArrowheads="1"/>
          </p:cNvSpPr>
          <p:nvPr/>
        </p:nvSpPr>
        <p:spPr bwMode="auto">
          <a:xfrm>
            <a:off x="338138" y="5848350"/>
            <a:ext cx="83423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</a:rPr>
              <a:t>- Sequentialization      </a:t>
            </a:r>
            <a:r>
              <a:rPr lang="en-US" sz="2000">
                <a:solidFill>
                  <a:srgbClr val="0000FF"/>
                </a:solidFill>
              </a:rPr>
              <a:t>[Lal-Reps, CAV’08 ]</a:t>
            </a:r>
          </a:p>
          <a:p>
            <a:pPr eaLnBrk="1" hangingPunct="1"/>
            <a:r>
              <a:rPr lang="en-US" sz="2000">
                <a:solidFill>
                  <a:srgbClr val="FF0000"/>
                </a:solidFill>
              </a:rPr>
              <a:t>- Interfaces &amp; Getafix </a:t>
            </a:r>
            <a:r>
              <a:rPr lang="en-US" sz="2000">
                <a:solidFill>
                  <a:srgbClr val="0000FF"/>
                </a:solidFill>
              </a:rPr>
              <a:t>[La Torre-Madhusudan-Parlato, PLDI’09, CAV’10, FIT’12 ]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1" grpId="0" animBg="1"/>
      <p:bldP spid="132" grpId="0" animBg="1"/>
      <p:bldP spid="139" grpId="0" animBg="1"/>
      <p:bldP spid="140" grpId="0" animBg="1"/>
      <p:bldP spid="1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315913"/>
            <a:ext cx="8229600" cy="1143001"/>
          </a:xfrm>
        </p:spPr>
        <p:txBody>
          <a:bodyPr anchor="b"/>
          <a:lstStyle/>
          <a:p>
            <a:pPr algn="l"/>
            <a:r>
              <a:rPr lang="en-US" sz="3200" b="1" dirty="0" smtClean="0">
                <a:solidFill>
                  <a:srgbClr val="000000"/>
                </a:solidFill>
                <a:latin typeface="Charcoal CY" charset="0"/>
                <a:ea typeface="MS PGothic" charset="0"/>
                <a:cs typeface="Charcoal CY" charset="0"/>
              </a:rPr>
              <a:t>Tools based on compositional alg.</a:t>
            </a:r>
            <a:endParaRPr lang="en-US" sz="3200" b="1" dirty="0">
              <a:solidFill>
                <a:srgbClr val="000000"/>
              </a:solidFill>
              <a:latin typeface="Charcoal CY" charset="0"/>
              <a:ea typeface="MS PGothic" charset="0"/>
              <a:cs typeface="Charcoal CY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226"/>
            <a:ext cx="8435975" cy="5400675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alibri" charset="0"/>
                <a:ea typeface="MS PGothic" charset="0"/>
                <a:cs typeface="Calibri" charset="0"/>
              </a:rPr>
              <a:t>Sequentialization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800" dirty="0" smtClean="0">
                <a:latin typeface="Calibri" charset="0"/>
                <a:ea typeface="MS PGothic" charset="0"/>
                <a:cs typeface="Calibri" charset="0"/>
              </a:rPr>
              <a:t>(programming languages)</a:t>
            </a:r>
            <a:endParaRPr lang="en-US" dirty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/>
            <a:endParaRPr lang="en-US" sz="1200" dirty="0" smtClean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/>
            <a:r>
              <a:rPr lang="en-US" sz="3200" dirty="0" err="1" smtClean="0">
                <a:latin typeface="Calibri" charset="0"/>
                <a:ea typeface="MS PGothic" charset="0"/>
                <a:cs typeface="Calibri" charset="0"/>
              </a:rPr>
              <a:t>Poirot+Corral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 (MSR) 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                         		             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[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Lahiri</a:t>
            </a:r>
            <a:r>
              <a:rPr lang="en-US" sz="2000" dirty="0" err="1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-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Lal-</a:t>
            </a:r>
            <a:r>
              <a:rPr lang="en-US" sz="2000" dirty="0" err="1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Qadeer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,   POPL’11, CAV’12]</a:t>
            </a:r>
            <a:endParaRPr lang="en-US" dirty="0" smtClean="0">
              <a:solidFill>
                <a:srgbClr val="3366FF"/>
              </a:solidFill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/>
            <a:r>
              <a:rPr lang="en-US" dirty="0" err="1" smtClean="0">
                <a:latin typeface="Calibri" charset="0"/>
                <a:ea typeface="MS PGothic" charset="0"/>
                <a:cs typeface="Calibri" charset="0"/>
              </a:rPr>
              <a:t>Cseq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MS PGothic" charset="0"/>
                <a:cs typeface="Calibri" charset="0"/>
              </a:rPr>
              <a:t>(code-to-code translation for C </a:t>
            </a:r>
            <a:r>
              <a:rPr lang="en-US" sz="2400" dirty="0" err="1" smtClean="0">
                <a:latin typeface="Calibri" charset="0"/>
                <a:ea typeface="MS PGothic" charset="0"/>
                <a:cs typeface="Calibri" charset="0"/>
              </a:rPr>
              <a:t>prgms</a:t>
            </a:r>
            <a:r>
              <a:rPr lang="en-US" sz="2400" dirty="0" smtClean="0">
                <a:latin typeface="Calibri" charset="0"/>
                <a:ea typeface="MS PGothic" charset="0"/>
                <a:cs typeface="Calibri" charset="0"/>
              </a:rPr>
              <a:t> + </a:t>
            </a:r>
            <a:r>
              <a:rPr lang="en-US" sz="2400" dirty="0" err="1" smtClean="0">
                <a:latin typeface="Calibri" charset="0"/>
                <a:ea typeface="MS PGothic" charset="0"/>
                <a:cs typeface="Calibri" charset="0"/>
              </a:rPr>
              <a:t>Pthread</a:t>
            </a:r>
            <a:r>
              <a:rPr lang="en-US" sz="2400" dirty="0" smtClean="0">
                <a:latin typeface="Calibri" charset="0"/>
                <a:ea typeface="MS PGothic" charset="0"/>
                <a:cs typeface="Calibri" charset="0"/>
              </a:rPr>
              <a:t>)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    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	</a:t>
            </a:r>
            <a:r>
              <a:rPr lang="en-US" sz="24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	</a:t>
            </a:r>
            <a:r>
              <a:rPr lang="en-US" sz="2400" dirty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                      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[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Cseq+ESBMC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.  Fischer-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Inverso</a:t>
            </a:r>
            <a:r>
              <a:rPr lang="en-US" sz="2000" dirty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-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Parlato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,   SV-COMP’13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]</a:t>
            </a:r>
            <a:endParaRPr lang="en-US" sz="2400" dirty="0" smtClean="0">
              <a:solidFill>
                <a:srgbClr val="3366FF"/>
              </a:solidFill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None/>
            </a:pPr>
            <a:endParaRPr lang="en-US" b="1" dirty="0" smtClean="0"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alibri" charset="0"/>
                <a:ea typeface="MS PGothic" charset="0"/>
                <a:cs typeface="Calibri" charset="0"/>
              </a:rPr>
              <a:t>Model-Checkers  </a:t>
            </a:r>
            <a:r>
              <a:rPr lang="en-US" b="1" dirty="0">
                <a:latin typeface="Calibri" charset="0"/>
                <a:ea typeface="MS PGothic" charset="0"/>
                <a:cs typeface="Calibri" charset="0"/>
              </a:rPr>
              <a:t>for Boolean programs</a:t>
            </a:r>
            <a:r>
              <a:rPr lang="en-US" dirty="0">
                <a:latin typeface="Calibri" charset="0"/>
                <a:ea typeface="MS PGothic" charset="0"/>
                <a:cs typeface="Calibri" charset="0"/>
              </a:rPr>
              <a:t> </a:t>
            </a:r>
            <a:endParaRPr lang="en-US" dirty="0" smtClean="0"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MS PGothic" charset="0"/>
                <a:cs typeface="Calibri" charset="0"/>
              </a:rPr>
              <a:t>                                                                       (</a:t>
            </a:r>
            <a:r>
              <a:rPr lang="en-US" sz="2400" dirty="0">
                <a:latin typeface="Calibri" charset="0"/>
                <a:ea typeface="MS PGothic" charset="0"/>
                <a:cs typeface="Calibri" charset="0"/>
              </a:rPr>
              <a:t>abstracted device drivers)</a:t>
            </a:r>
            <a:endParaRPr lang="en-US" dirty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/>
            <a:r>
              <a:rPr lang="en-US" dirty="0" err="1">
                <a:latin typeface="Calibri" charset="0"/>
                <a:ea typeface="MS PGothic" charset="0"/>
                <a:cs typeface="Calibri" charset="0"/>
              </a:rPr>
              <a:t>Getafix</a:t>
            </a:r>
            <a:r>
              <a:rPr lang="en-US" dirty="0">
                <a:latin typeface="Calibri" charset="0"/>
                <a:ea typeface="MS PGothic" charset="0"/>
                <a:cs typeface="Calibri" charset="0"/>
              </a:rPr>
              <a:t>           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[</a:t>
            </a:r>
            <a:r>
              <a:rPr lang="en-US" sz="2000" dirty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La 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Torre – 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Madhusudan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 - </a:t>
            </a:r>
            <a:r>
              <a:rPr lang="en-US" sz="2000" dirty="0" err="1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Parlato</a:t>
            </a:r>
            <a:r>
              <a:rPr lang="en-US" sz="2000" dirty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, </a:t>
            </a:r>
            <a:r>
              <a:rPr lang="en-US" sz="2000" dirty="0" smtClean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  PLDI</a:t>
            </a:r>
            <a:r>
              <a:rPr lang="en-US" sz="2000" dirty="0">
                <a:solidFill>
                  <a:srgbClr val="3366FF"/>
                </a:solidFill>
                <a:latin typeface="Calibri" charset="0"/>
                <a:ea typeface="MS PGothic" charset="0"/>
                <a:cs typeface="Calibri" charset="0"/>
              </a:rPr>
              <a:t>’09, CAV’10]</a:t>
            </a:r>
            <a:endParaRPr lang="en-US" dirty="0">
              <a:solidFill>
                <a:srgbClr val="3366FF"/>
              </a:solidFill>
              <a:latin typeface="Calibri" charset="0"/>
              <a:ea typeface="MS PGothic" charset="0"/>
              <a:cs typeface="Calibri" charset="0"/>
            </a:endParaRPr>
          </a:p>
          <a:p>
            <a:pPr marL="400050" lvl="1" indent="0">
              <a:buNone/>
            </a:pPr>
            <a:endParaRPr lang="en-US" sz="2400" dirty="0" smtClean="0">
              <a:solidFill>
                <a:srgbClr val="3366FF"/>
              </a:solidFill>
              <a:latin typeface="Calibri" charset="0"/>
              <a:ea typeface="MS PGothic" charset="0"/>
              <a:cs typeface="Calibri" charset="0"/>
            </a:endParaRPr>
          </a:p>
        </p:txBody>
      </p:sp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-1512888" y="31559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30119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1143000"/>
          </a:xfrm>
        </p:spPr>
        <p:txBody>
          <a:bodyPr/>
          <a:lstStyle/>
          <a:p>
            <a:pPr algn="l"/>
            <a:r>
              <a:rPr lang="en-US" sz="3200" dirty="0">
                <a:latin typeface="Charcoal CY" charset="0"/>
                <a:ea typeface="MS PGothic" charset="0"/>
              </a:rPr>
              <a:t>beyond bounded-round restriction:</a:t>
            </a:r>
            <a:br>
              <a:rPr lang="en-US" sz="3200" dirty="0">
                <a:latin typeface="Charcoal CY" charset="0"/>
                <a:ea typeface="MS PGothic" charset="0"/>
              </a:rPr>
            </a:br>
            <a:r>
              <a:rPr lang="en-US" sz="3200" dirty="0">
                <a:latin typeface="Charcoal CY" charset="0"/>
                <a:ea typeface="MS PGothic" charset="0"/>
              </a:rPr>
              <a:t>                                 </a:t>
            </a:r>
            <a:r>
              <a:rPr lang="en-US" sz="3600" dirty="0" smtClean="0">
                <a:latin typeface="Charcoal CY" charset="0"/>
                <a:ea typeface="MS PGothic" charset="0"/>
              </a:rPr>
              <a:t>scope</a:t>
            </a:r>
            <a:r>
              <a:rPr lang="en-US" sz="3600" dirty="0">
                <a:latin typeface="Charcoal CY" charset="0"/>
                <a:ea typeface="MS PGothic" charset="0"/>
              </a:rPr>
              <a:t>-bounded runs</a:t>
            </a:r>
            <a:br>
              <a:rPr lang="en-US" sz="3600" dirty="0">
                <a:latin typeface="Charcoal CY" charset="0"/>
                <a:ea typeface="MS PGothic" charset="0"/>
              </a:rPr>
            </a:br>
            <a:endParaRPr lang="en-US" sz="3600" dirty="0">
              <a:latin typeface="Charcoal CY" charset="0"/>
              <a:ea typeface="MS PGothic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922" y="1827463"/>
            <a:ext cx="1146175" cy="35115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 bwMode="auto">
          <a:xfrm>
            <a:off x="533847" y="2154488"/>
            <a:ext cx="143388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683197" y="2154488"/>
            <a:ext cx="143388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3" name="Straight Arrow Connector 12"/>
          <p:cNvCxnSpPr>
            <a:stCxn id="3" idx="6"/>
            <a:endCxn id="6" idx="2"/>
          </p:cNvCxnSpPr>
          <p:nvPr/>
        </p:nvCxnSpPr>
        <p:spPr bwMode="auto">
          <a:xfrm>
            <a:off x="677235" y="2226182"/>
            <a:ext cx="1005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57910" y="1832225"/>
            <a:ext cx="1146175" cy="351155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>
            <a:spLocks noChangeAspect="1"/>
          </p:cNvSpPr>
          <p:nvPr/>
        </p:nvSpPr>
        <p:spPr bwMode="auto">
          <a:xfrm>
            <a:off x="3615185" y="2159250"/>
            <a:ext cx="143387" cy="144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70" name="Straight Arrow Connector 69"/>
          <p:cNvCxnSpPr>
            <a:stCxn id="56" idx="6"/>
            <a:endCxn id="57" idx="2"/>
          </p:cNvCxnSpPr>
          <p:nvPr/>
        </p:nvCxnSpPr>
        <p:spPr bwMode="auto">
          <a:xfrm flipV="1">
            <a:off x="2610814" y="2231578"/>
            <a:ext cx="1004371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467672" y="1838575"/>
            <a:ext cx="1147763" cy="350996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 bwMode="auto">
          <a:xfrm>
            <a:off x="5526535" y="2164013"/>
            <a:ext cx="143387" cy="144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93" name="Straight Arrow Connector 92"/>
          <p:cNvCxnSpPr>
            <a:stCxn id="79" idx="6"/>
            <a:endCxn id="80" idx="2"/>
          </p:cNvCxnSpPr>
          <p:nvPr/>
        </p:nvCxnSpPr>
        <p:spPr bwMode="auto">
          <a:xfrm flipV="1">
            <a:off x="4520572" y="2236341"/>
            <a:ext cx="1005963" cy="1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>
            <a:spLocks noChangeAspect="1"/>
          </p:cNvSpPr>
          <p:nvPr/>
        </p:nvSpPr>
        <p:spPr bwMode="auto">
          <a:xfrm>
            <a:off x="2467426" y="2159250"/>
            <a:ext cx="143388" cy="14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8449" name="Straight Arrow Connector 18448"/>
          <p:cNvCxnSpPr>
            <a:stCxn id="6" idx="6"/>
            <a:endCxn id="56" idx="2"/>
          </p:cNvCxnSpPr>
          <p:nvPr/>
        </p:nvCxnSpPr>
        <p:spPr bwMode="auto">
          <a:xfrm>
            <a:off x="1826585" y="2226182"/>
            <a:ext cx="640841" cy="5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>
            <a:spLocks noChangeAspect="1"/>
          </p:cNvSpPr>
          <p:nvPr/>
        </p:nvSpPr>
        <p:spPr bwMode="auto">
          <a:xfrm>
            <a:off x="4375597" y="2164013"/>
            <a:ext cx="144975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44" name="Straight Arrow Connector 143"/>
          <p:cNvCxnSpPr>
            <a:stCxn id="57" idx="6"/>
            <a:endCxn id="79" idx="2"/>
          </p:cNvCxnSpPr>
          <p:nvPr/>
        </p:nvCxnSpPr>
        <p:spPr bwMode="auto">
          <a:xfrm>
            <a:off x="3758572" y="2231578"/>
            <a:ext cx="617025" cy="4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 bwMode="auto">
          <a:xfrm>
            <a:off x="535435" y="2595811"/>
            <a:ext cx="143387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1681610" y="2595813"/>
            <a:ext cx="143387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34" name="Straight Arrow Connector 33"/>
          <p:cNvCxnSpPr>
            <a:stCxn id="7" idx="6"/>
            <a:endCxn id="8" idx="2"/>
          </p:cNvCxnSpPr>
          <p:nvPr/>
        </p:nvCxnSpPr>
        <p:spPr bwMode="auto">
          <a:xfrm>
            <a:off x="678822" y="2667505"/>
            <a:ext cx="1002788" cy="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 bwMode="auto">
          <a:xfrm>
            <a:off x="3613597" y="2600575"/>
            <a:ext cx="143388" cy="143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71" name="Straight Arrow Connector 70"/>
          <p:cNvCxnSpPr>
            <a:stCxn id="58" idx="6"/>
            <a:endCxn id="59" idx="2"/>
          </p:cNvCxnSpPr>
          <p:nvPr/>
        </p:nvCxnSpPr>
        <p:spPr bwMode="auto">
          <a:xfrm>
            <a:off x="2612717" y="2672269"/>
            <a:ext cx="100088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>
            <a:spLocks noChangeAspect="1"/>
          </p:cNvSpPr>
          <p:nvPr/>
        </p:nvSpPr>
        <p:spPr bwMode="auto">
          <a:xfrm>
            <a:off x="2470598" y="2600575"/>
            <a:ext cx="142119" cy="143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26" name="Straight Arrow Connector 125"/>
          <p:cNvCxnSpPr>
            <a:stCxn id="8" idx="6"/>
            <a:endCxn id="58" idx="2"/>
          </p:cNvCxnSpPr>
          <p:nvPr/>
        </p:nvCxnSpPr>
        <p:spPr bwMode="auto">
          <a:xfrm>
            <a:off x="1824997" y="2667507"/>
            <a:ext cx="645601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 bwMode="auto">
          <a:xfrm>
            <a:off x="4377185" y="2605338"/>
            <a:ext cx="144975" cy="143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147" name="Straight Arrow Connector 146"/>
          <p:cNvCxnSpPr>
            <a:stCxn id="59" idx="6"/>
            <a:endCxn id="81" idx="2"/>
          </p:cNvCxnSpPr>
          <p:nvPr/>
        </p:nvCxnSpPr>
        <p:spPr bwMode="auto">
          <a:xfrm>
            <a:off x="3756985" y="2672269"/>
            <a:ext cx="620200" cy="4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>
            <a:spLocks noChangeAspect="1"/>
          </p:cNvSpPr>
          <p:nvPr/>
        </p:nvSpPr>
        <p:spPr bwMode="auto">
          <a:xfrm>
            <a:off x="5523360" y="2605338"/>
            <a:ext cx="146562" cy="14401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4522160" y="2677190"/>
            <a:ext cx="1001200" cy="1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5" name="TextBox 17"/>
          <p:cNvSpPr txBox="1">
            <a:spLocks noChangeArrowheads="1"/>
          </p:cNvSpPr>
          <p:nvPr/>
        </p:nvSpPr>
        <p:spPr bwMode="auto">
          <a:xfrm>
            <a:off x="648147" y="118664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1</a:t>
            </a:r>
          </a:p>
        </p:txBody>
      </p:sp>
      <p:sp>
        <p:nvSpPr>
          <p:cNvPr id="23566" name="TextBox 126"/>
          <p:cNvSpPr txBox="1">
            <a:spLocks noChangeArrowheads="1"/>
          </p:cNvSpPr>
          <p:nvPr/>
        </p:nvSpPr>
        <p:spPr bwMode="auto">
          <a:xfrm>
            <a:off x="2557910" y="118664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2</a:t>
            </a:r>
          </a:p>
        </p:txBody>
      </p:sp>
      <p:sp>
        <p:nvSpPr>
          <p:cNvPr id="23567" name="TextBox 127"/>
          <p:cNvSpPr txBox="1">
            <a:spLocks noChangeArrowheads="1"/>
          </p:cNvSpPr>
          <p:nvPr/>
        </p:nvSpPr>
        <p:spPr bwMode="auto">
          <a:xfrm>
            <a:off x="4501010" y="1186640"/>
            <a:ext cx="1114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sz="1800" b="1"/>
              <a:t>moves on</a:t>
            </a:r>
          </a:p>
          <a:p>
            <a:pPr algn="ctr" eaLnBrk="1" hangingPunct="1"/>
            <a:r>
              <a:rPr lang="en-US" sz="1800" b="1"/>
              <a:t>  stack 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33847" y="3030788"/>
            <a:ext cx="143388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 bwMode="auto">
          <a:xfrm>
            <a:off x="4380360" y="4834188"/>
            <a:ext cx="144975" cy="143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92" name="Oval 91"/>
          <p:cNvSpPr>
            <a:spLocks noChangeAspect="1"/>
          </p:cNvSpPr>
          <p:nvPr/>
        </p:nvSpPr>
        <p:spPr bwMode="auto">
          <a:xfrm>
            <a:off x="5524947" y="4834188"/>
            <a:ext cx="143388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99" name="Straight Arrow Connector 98"/>
          <p:cNvCxnSpPr>
            <a:stCxn id="91" idx="6"/>
            <a:endCxn id="92" idx="2"/>
          </p:cNvCxnSpPr>
          <p:nvPr/>
        </p:nvCxnSpPr>
        <p:spPr bwMode="auto">
          <a:xfrm flipV="1">
            <a:off x="4525335" y="4905882"/>
            <a:ext cx="999612" cy="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532260" y="3475288"/>
            <a:ext cx="143387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84785" y="3475288"/>
            <a:ext cx="143387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537022" y="3911850"/>
            <a:ext cx="143388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680022" y="3911850"/>
            <a:ext cx="144975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533847" y="4373813"/>
            <a:ext cx="144975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1684785" y="4373813"/>
            <a:ext cx="143387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29" name="Oval 28"/>
          <p:cNvSpPr/>
          <p:nvPr/>
        </p:nvSpPr>
        <p:spPr bwMode="auto">
          <a:xfrm>
            <a:off x="537022" y="4824664"/>
            <a:ext cx="144975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30" name="Oval 29"/>
          <p:cNvSpPr/>
          <p:nvPr/>
        </p:nvSpPr>
        <p:spPr bwMode="auto">
          <a:xfrm>
            <a:off x="1681610" y="4824664"/>
            <a:ext cx="143387" cy="1433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2" name="Oval 11"/>
          <p:cNvSpPr/>
          <p:nvPr/>
        </p:nvSpPr>
        <p:spPr bwMode="auto">
          <a:xfrm>
            <a:off x="1683197" y="3032375"/>
            <a:ext cx="143388" cy="1418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 bwMode="auto">
          <a:xfrm>
            <a:off x="677235" y="3103276"/>
            <a:ext cx="1005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6"/>
            <a:endCxn id="17" idx="2"/>
          </p:cNvCxnSpPr>
          <p:nvPr/>
        </p:nvCxnSpPr>
        <p:spPr bwMode="auto">
          <a:xfrm>
            <a:off x="675647" y="3546982"/>
            <a:ext cx="100913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1" idx="2"/>
          </p:cNvCxnSpPr>
          <p:nvPr/>
        </p:nvCxnSpPr>
        <p:spPr bwMode="auto">
          <a:xfrm flipV="1">
            <a:off x="717997" y="3984338"/>
            <a:ext cx="962025" cy="211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6"/>
            <a:endCxn id="25" idx="2"/>
          </p:cNvCxnSpPr>
          <p:nvPr/>
        </p:nvCxnSpPr>
        <p:spPr bwMode="auto">
          <a:xfrm>
            <a:off x="678822" y="4446301"/>
            <a:ext cx="10059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6"/>
            <a:endCxn id="30" idx="2"/>
          </p:cNvCxnSpPr>
          <p:nvPr/>
        </p:nvCxnSpPr>
        <p:spPr bwMode="auto">
          <a:xfrm>
            <a:off x="681997" y="4896358"/>
            <a:ext cx="9996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>
            <a:spLocks noChangeAspect="1"/>
          </p:cNvSpPr>
          <p:nvPr/>
        </p:nvSpPr>
        <p:spPr bwMode="auto">
          <a:xfrm>
            <a:off x="2465835" y="3037138"/>
            <a:ext cx="144975" cy="143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 bwMode="auto">
          <a:xfrm>
            <a:off x="3615185" y="3037138"/>
            <a:ext cx="144975" cy="143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2" name="Oval 61"/>
          <p:cNvSpPr/>
          <p:nvPr/>
        </p:nvSpPr>
        <p:spPr bwMode="auto">
          <a:xfrm>
            <a:off x="2465835" y="3480050"/>
            <a:ext cx="143387" cy="143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3616772" y="3480050"/>
            <a:ext cx="144975" cy="1437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4" name="Oval 63"/>
          <p:cNvSpPr/>
          <p:nvPr/>
        </p:nvSpPr>
        <p:spPr bwMode="auto">
          <a:xfrm>
            <a:off x="2469010" y="3916614"/>
            <a:ext cx="144975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3613597" y="3916614"/>
            <a:ext cx="143388" cy="14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6" name="Oval 65"/>
          <p:cNvSpPr/>
          <p:nvPr/>
        </p:nvSpPr>
        <p:spPr bwMode="auto">
          <a:xfrm>
            <a:off x="2467422" y="4378575"/>
            <a:ext cx="143388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3616772" y="4378575"/>
            <a:ext cx="144975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 bwMode="auto">
          <a:xfrm>
            <a:off x="2470597" y="4829425"/>
            <a:ext cx="143388" cy="143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3615185" y="4829425"/>
            <a:ext cx="143387" cy="143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72" name="Straight Arrow Connector 71"/>
          <p:cNvCxnSpPr>
            <a:stCxn id="60" idx="6"/>
            <a:endCxn id="61" idx="2"/>
          </p:cNvCxnSpPr>
          <p:nvPr/>
        </p:nvCxnSpPr>
        <p:spPr bwMode="auto">
          <a:xfrm>
            <a:off x="2610810" y="3108990"/>
            <a:ext cx="100437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6"/>
            <a:endCxn id="63" idx="2"/>
          </p:cNvCxnSpPr>
          <p:nvPr/>
        </p:nvCxnSpPr>
        <p:spPr bwMode="auto">
          <a:xfrm>
            <a:off x="2609222" y="3551744"/>
            <a:ext cx="1007550" cy="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5" idx="2"/>
          </p:cNvCxnSpPr>
          <p:nvPr/>
        </p:nvCxnSpPr>
        <p:spPr bwMode="auto">
          <a:xfrm flipV="1">
            <a:off x="2649985" y="3988943"/>
            <a:ext cx="963612" cy="213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6" idx="6"/>
            <a:endCxn id="67" idx="2"/>
          </p:cNvCxnSpPr>
          <p:nvPr/>
        </p:nvCxnSpPr>
        <p:spPr bwMode="auto">
          <a:xfrm>
            <a:off x="2610810" y="4451063"/>
            <a:ext cx="10059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6"/>
            <a:endCxn id="69" idx="2"/>
          </p:cNvCxnSpPr>
          <p:nvPr/>
        </p:nvCxnSpPr>
        <p:spPr bwMode="auto">
          <a:xfrm>
            <a:off x="2613985" y="4901119"/>
            <a:ext cx="1001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>
            <a:spLocks noChangeAspect="1"/>
          </p:cNvSpPr>
          <p:nvPr/>
        </p:nvSpPr>
        <p:spPr bwMode="auto">
          <a:xfrm>
            <a:off x="4377185" y="3041900"/>
            <a:ext cx="143387" cy="144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4" name="Oval 83"/>
          <p:cNvSpPr>
            <a:spLocks noChangeAspect="1"/>
          </p:cNvSpPr>
          <p:nvPr/>
        </p:nvSpPr>
        <p:spPr bwMode="auto">
          <a:xfrm>
            <a:off x="5526535" y="3041900"/>
            <a:ext cx="143703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5" name="Oval 84"/>
          <p:cNvSpPr>
            <a:spLocks noChangeAspect="1"/>
          </p:cNvSpPr>
          <p:nvPr/>
        </p:nvSpPr>
        <p:spPr bwMode="auto">
          <a:xfrm>
            <a:off x="4375597" y="3486401"/>
            <a:ext cx="143388" cy="1421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6" name="Oval 85"/>
          <p:cNvSpPr>
            <a:spLocks noChangeAspect="1"/>
          </p:cNvSpPr>
          <p:nvPr/>
        </p:nvSpPr>
        <p:spPr bwMode="auto">
          <a:xfrm>
            <a:off x="5528122" y="3486400"/>
            <a:ext cx="143066" cy="141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7" name="Oval 86"/>
          <p:cNvSpPr>
            <a:spLocks noChangeAspect="1"/>
          </p:cNvSpPr>
          <p:nvPr/>
        </p:nvSpPr>
        <p:spPr bwMode="auto">
          <a:xfrm>
            <a:off x="4380360" y="3921375"/>
            <a:ext cx="143387" cy="1446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8" name="Oval 87"/>
          <p:cNvSpPr>
            <a:spLocks noChangeAspect="1"/>
          </p:cNvSpPr>
          <p:nvPr/>
        </p:nvSpPr>
        <p:spPr bwMode="auto">
          <a:xfrm>
            <a:off x="5523360" y="3921375"/>
            <a:ext cx="144975" cy="144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89" name="Oval 88"/>
          <p:cNvSpPr>
            <a:spLocks noChangeAspect="1"/>
          </p:cNvSpPr>
          <p:nvPr/>
        </p:nvSpPr>
        <p:spPr bwMode="auto">
          <a:xfrm>
            <a:off x="4377185" y="4384925"/>
            <a:ext cx="144975" cy="1437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90" name="Oval 89"/>
          <p:cNvSpPr>
            <a:spLocks noChangeAspect="1"/>
          </p:cNvSpPr>
          <p:nvPr/>
        </p:nvSpPr>
        <p:spPr bwMode="auto">
          <a:xfrm>
            <a:off x="5528122" y="4384925"/>
            <a:ext cx="143388" cy="1433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cxnSp>
        <p:nvCxnSpPr>
          <p:cNvPr id="95" name="Straight Arrow Connector 94"/>
          <p:cNvCxnSpPr>
            <a:stCxn id="83" idx="6"/>
            <a:endCxn id="84" idx="2"/>
          </p:cNvCxnSpPr>
          <p:nvPr/>
        </p:nvCxnSpPr>
        <p:spPr bwMode="auto">
          <a:xfrm>
            <a:off x="4520572" y="3114228"/>
            <a:ext cx="1005963" cy="1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6"/>
            <a:endCxn id="86" idx="2"/>
          </p:cNvCxnSpPr>
          <p:nvPr/>
        </p:nvCxnSpPr>
        <p:spPr bwMode="auto">
          <a:xfrm flipV="1">
            <a:off x="4518985" y="3557300"/>
            <a:ext cx="1009137" cy="1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88" idx="2"/>
          </p:cNvCxnSpPr>
          <p:nvPr/>
        </p:nvCxnSpPr>
        <p:spPr bwMode="auto">
          <a:xfrm flipV="1">
            <a:off x="4561335" y="3993863"/>
            <a:ext cx="962025" cy="2276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6"/>
            <a:endCxn id="90" idx="2"/>
          </p:cNvCxnSpPr>
          <p:nvPr/>
        </p:nvCxnSpPr>
        <p:spPr bwMode="auto">
          <a:xfrm flipV="1">
            <a:off x="4522160" y="4456619"/>
            <a:ext cx="1005962" cy="15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" idx="6"/>
            <a:endCxn id="60" idx="2"/>
          </p:cNvCxnSpPr>
          <p:nvPr/>
        </p:nvCxnSpPr>
        <p:spPr bwMode="auto">
          <a:xfrm>
            <a:off x="1826585" y="3103276"/>
            <a:ext cx="639250" cy="5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7" idx="6"/>
            <a:endCxn id="62" idx="2"/>
          </p:cNvCxnSpPr>
          <p:nvPr/>
        </p:nvCxnSpPr>
        <p:spPr bwMode="auto">
          <a:xfrm>
            <a:off x="1828172" y="3546982"/>
            <a:ext cx="637663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21" idx="6"/>
            <a:endCxn id="64" idx="2"/>
          </p:cNvCxnSpPr>
          <p:nvPr/>
        </p:nvCxnSpPr>
        <p:spPr bwMode="auto">
          <a:xfrm>
            <a:off x="1824997" y="3984338"/>
            <a:ext cx="644013" cy="47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25" idx="6"/>
            <a:endCxn id="66" idx="2"/>
          </p:cNvCxnSpPr>
          <p:nvPr/>
        </p:nvCxnSpPr>
        <p:spPr bwMode="auto">
          <a:xfrm>
            <a:off x="1828172" y="4446301"/>
            <a:ext cx="639250" cy="47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30" idx="6"/>
            <a:endCxn id="68" idx="2"/>
          </p:cNvCxnSpPr>
          <p:nvPr/>
        </p:nvCxnSpPr>
        <p:spPr bwMode="auto">
          <a:xfrm>
            <a:off x="1824997" y="4896358"/>
            <a:ext cx="645600" cy="47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61" idx="6"/>
            <a:endCxn id="83" idx="2"/>
          </p:cNvCxnSpPr>
          <p:nvPr/>
        </p:nvCxnSpPr>
        <p:spPr bwMode="auto">
          <a:xfrm>
            <a:off x="3760160" y="3108990"/>
            <a:ext cx="617025" cy="52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63" idx="6"/>
            <a:endCxn id="85" idx="2"/>
          </p:cNvCxnSpPr>
          <p:nvPr/>
        </p:nvCxnSpPr>
        <p:spPr bwMode="auto">
          <a:xfrm>
            <a:off x="3761747" y="3551902"/>
            <a:ext cx="613850" cy="5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65" idx="6"/>
            <a:endCxn id="87" idx="2"/>
          </p:cNvCxnSpPr>
          <p:nvPr/>
        </p:nvCxnSpPr>
        <p:spPr bwMode="auto">
          <a:xfrm>
            <a:off x="3756985" y="3988943"/>
            <a:ext cx="623375" cy="4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67" idx="6"/>
            <a:endCxn id="89" idx="2"/>
          </p:cNvCxnSpPr>
          <p:nvPr/>
        </p:nvCxnSpPr>
        <p:spPr bwMode="auto">
          <a:xfrm>
            <a:off x="3761747" y="4451063"/>
            <a:ext cx="615438" cy="5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54648" y="2287485"/>
            <a:ext cx="4894473" cy="2558178"/>
            <a:chOff x="654648" y="2499150"/>
            <a:chExt cx="4894473" cy="2558178"/>
          </a:xfrm>
        </p:grpSpPr>
        <p:cxnSp>
          <p:nvCxnSpPr>
            <p:cNvPr id="168" name="Straight Arrow Connector 167"/>
            <p:cNvCxnSpPr>
              <a:stCxn id="82" idx="3"/>
              <a:endCxn id="11" idx="7"/>
            </p:cNvCxnSpPr>
            <p:nvPr/>
          </p:nvCxnSpPr>
          <p:spPr bwMode="auto">
            <a:xfrm flipH="1">
              <a:off x="656236" y="2939926"/>
              <a:ext cx="4888588" cy="3237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stCxn id="80" idx="3"/>
              <a:endCxn id="7" idx="7"/>
            </p:cNvCxnSpPr>
            <p:nvPr/>
          </p:nvCxnSpPr>
          <p:spPr bwMode="auto">
            <a:xfrm flipH="1">
              <a:off x="657823" y="2499150"/>
              <a:ext cx="4889711" cy="3293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84" idx="3"/>
              <a:endCxn id="16" idx="7"/>
            </p:cNvCxnSpPr>
            <p:nvPr/>
          </p:nvCxnSpPr>
          <p:spPr bwMode="auto">
            <a:xfrm flipH="1">
              <a:off x="654648" y="3377309"/>
              <a:ext cx="4892932" cy="3306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86" idx="3"/>
              <a:endCxn id="20" idx="7"/>
            </p:cNvCxnSpPr>
            <p:nvPr/>
          </p:nvCxnSpPr>
          <p:spPr bwMode="auto">
            <a:xfrm flipH="1">
              <a:off x="659411" y="3819099"/>
              <a:ext cx="4889663" cy="32564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stCxn id="88" idx="3"/>
              <a:endCxn id="24" idx="7"/>
            </p:cNvCxnSpPr>
            <p:nvPr/>
          </p:nvCxnSpPr>
          <p:spPr bwMode="auto">
            <a:xfrm flipH="1">
              <a:off x="657591" y="4256784"/>
              <a:ext cx="4887000" cy="3499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90" idx="3"/>
              <a:endCxn id="29" idx="7"/>
            </p:cNvCxnSpPr>
            <p:nvPr/>
          </p:nvCxnSpPr>
          <p:spPr bwMode="auto">
            <a:xfrm flipH="1">
              <a:off x="660766" y="4718979"/>
              <a:ext cx="4888355" cy="3383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Arrow Connector 198"/>
          <p:cNvCxnSpPr>
            <a:stCxn id="69" idx="6"/>
            <a:endCxn id="91" idx="2"/>
          </p:cNvCxnSpPr>
          <p:nvPr/>
        </p:nvCxnSpPr>
        <p:spPr bwMode="auto">
          <a:xfrm>
            <a:off x="3758572" y="4901119"/>
            <a:ext cx="621788" cy="49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951091" y="5487363"/>
            <a:ext cx="4801984" cy="668433"/>
            <a:chOff x="1218818" y="5699627"/>
            <a:chExt cx="4802016" cy="668581"/>
          </a:xfrm>
        </p:grpSpPr>
        <p:sp>
          <p:nvSpPr>
            <p:cNvPr id="23573" name="TextBox 8"/>
            <p:cNvSpPr txBox="1">
              <a:spLocks noChangeArrowheads="1"/>
            </p:cNvSpPr>
            <p:nvPr/>
          </p:nvSpPr>
          <p:spPr bwMode="auto">
            <a:xfrm rot="5400000">
              <a:off x="1349089" y="5575150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3574" name="TextBox 119"/>
            <p:cNvSpPr txBox="1">
              <a:spLocks noChangeArrowheads="1"/>
            </p:cNvSpPr>
            <p:nvPr/>
          </p:nvSpPr>
          <p:spPr bwMode="auto">
            <a:xfrm rot="5400000">
              <a:off x="3241250" y="5575150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 dirty="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23575" name="TextBox 120"/>
            <p:cNvSpPr txBox="1">
              <a:spLocks noChangeArrowheads="1"/>
            </p:cNvSpPr>
            <p:nvPr/>
          </p:nvSpPr>
          <p:spPr bwMode="auto">
            <a:xfrm rot="5400000">
              <a:off x="5227775" y="5569356"/>
              <a:ext cx="6627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5400" dirty="0">
                  <a:solidFill>
                    <a:srgbClr val="FF0000"/>
                  </a:solidFill>
                </a:rPr>
                <a:t>…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28354" y="5436131"/>
            <a:ext cx="6845594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1085850" indent="-3429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</a:rPr>
              <a:t>Decidable reachability </a:t>
            </a:r>
            <a:r>
              <a:rPr lang="en-US" dirty="0">
                <a:solidFill>
                  <a:srgbClr val="0000FF"/>
                </a:solidFill>
              </a:rPr>
              <a:t>[La Torre-Napoli, CONCUR’11 ]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solution based on automata,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dirty="0"/>
              <a:t>compositional </a:t>
            </a:r>
            <a:r>
              <a:rPr lang="en-US" sz="3600" dirty="0"/>
              <a:t>???</a:t>
            </a:r>
            <a:endParaRPr lang="en-US" dirty="0"/>
          </a:p>
        </p:txBody>
      </p: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5917013" y="1994026"/>
            <a:ext cx="3057652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 smtClean="0"/>
              <a:t>Fix </a:t>
            </a:r>
            <a:r>
              <a:rPr lang="en-US" sz="1800" b="1" dirty="0"/>
              <a:t>a bound k.</a:t>
            </a:r>
          </a:p>
          <a:p>
            <a:pPr eaLnBrk="1" hangingPunct="1"/>
            <a:r>
              <a:rPr lang="en-US" b="1" dirty="0"/>
              <a:t>A run is k-scope if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b="1" dirty="0" smtClean="0"/>
              <a:t>for </a:t>
            </a:r>
            <a:r>
              <a:rPr lang="en-US" sz="1800" b="1" dirty="0"/>
              <a:t>all push, pop. </a:t>
            </a:r>
          </a:p>
          <a:p>
            <a:pPr eaLnBrk="1" hangingPunct="1"/>
            <a:r>
              <a:rPr lang="en-US" sz="1800" b="1" dirty="0"/>
              <a:t>( </a:t>
            </a:r>
          </a:p>
          <a:p>
            <a:pPr eaLnBrk="1" hangingPunct="1"/>
            <a:r>
              <a:rPr lang="en-US" sz="1800" b="1" dirty="0"/>
              <a:t>   </a:t>
            </a:r>
            <a:r>
              <a:rPr lang="en-US" sz="1800" b="1" dirty="0" smtClean="0"/>
              <a:t>    matching</a:t>
            </a:r>
            <a:r>
              <a:rPr lang="en-US" sz="1800" b="1" dirty="0"/>
              <a:t>(push, pop)</a:t>
            </a:r>
          </a:p>
          <a:p>
            <a:pPr eaLnBrk="1" hangingPunct="1"/>
            <a:r>
              <a:rPr lang="en-US" sz="1800" b="1" dirty="0" smtClean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sz="1800" b="1" dirty="0" smtClean="0"/>
              <a:t> </a:t>
            </a:r>
            <a:endParaRPr lang="en-US" sz="1800" b="1" dirty="0"/>
          </a:p>
          <a:p>
            <a:pPr eaLnBrk="1" hangingPunct="1"/>
            <a:r>
              <a:rPr lang="en-US" sz="1800" b="1" dirty="0"/>
              <a:t>  </a:t>
            </a:r>
            <a:r>
              <a:rPr lang="en-US" sz="1800" b="1" dirty="0" smtClean="0"/>
              <a:t>   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>
                <a:solidFill>
                  <a:srgbClr val="FF0000"/>
                </a:solidFill>
              </a:rPr>
              <a:t>round(pop) – round(push</a:t>
            </a:r>
            <a:r>
              <a:rPr lang="en-US" sz="1800" b="1" dirty="0" smtClean="0">
                <a:solidFill>
                  <a:srgbClr val="FF0000"/>
                </a:solidFill>
              </a:rPr>
              <a:t>) </a:t>
            </a:r>
          </a:p>
          <a:p>
            <a:pPr eaLnBrk="1" hangingPunct="1"/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                                            ≤ k )</a:t>
            </a:r>
            <a:endParaRPr lang="en-US" sz="18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800" b="1" dirty="0"/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571234" y="2232883"/>
            <a:ext cx="1045538" cy="2646107"/>
            <a:chOff x="2571234" y="2232883"/>
            <a:chExt cx="1045538" cy="2646107"/>
          </a:xfrm>
        </p:grpSpPr>
        <p:grpSp>
          <p:nvGrpSpPr>
            <p:cNvPr id="14" name="Group 13"/>
            <p:cNvGrpSpPr/>
            <p:nvPr/>
          </p:nvGrpSpPr>
          <p:grpSpPr>
            <a:xfrm>
              <a:off x="3067824" y="4359143"/>
              <a:ext cx="548948" cy="519847"/>
              <a:chOff x="-175651" y="1661728"/>
              <a:chExt cx="548948" cy="51984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" y="1661728"/>
                <a:ext cx="215997" cy="215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-175651" y="1812243"/>
                <a:ext cx="548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pop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2571234" y="2232883"/>
              <a:ext cx="638779" cy="559367"/>
              <a:chOff x="-175651" y="1318358"/>
              <a:chExt cx="638779" cy="559367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" y="1661728"/>
                <a:ext cx="215997" cy="21599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-175651" y="1318358"/>
                <a:ext cx="638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push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8" name="Straight Arrow Connector 17"/>
            <p:cNvCxnSpPr>
              <a:stCxn id="121" idx="2"/>
              <a:endCxn id="9" idx="0"/>
            </p:cNvCxnSpPr>
            <p:nvPr/>
          </p:nvCxnSpPr>
          <p:spPr>
            <a:xfrm>
              <a:off x="2854886" y="2792250"/>
              <a:ext cx="496590" cy="156689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-315913"/>
            <a:ext cx="8229600" cy="1143001"/>
          </a:xfrm>
        </p:spPr>
        <p:txBody>
          <a:bodyPr anchor="b"/>
          <a:lstStyle/>
          <a:p>
            <a:pPr algn="l"/>
            <a:r>
              <a:rPr lang="en-US" sz="3200" b="1">
                <a:solidFill>
                  <a:srgbClr val="000000"/>
                </a:solidFill>
                <a:latin typeface="Charcoal CY" charset="0"/>
                <a:ea typeface="MS PGothic" charset="0"/>
                <a:cs typeface="Charcoal CY" charset="0"/>
              </a:rPr>
              <a:t>What is this talk about?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69963"/>
            <a:ext cx="8435975" cy="5400675"/>
          </a:xfrm>
        </p:spPr>
        <p:txBody>
          <a:bodyPr/>
          <a:lstStyle/>
          <a:p>
            <a:pPr marL="469900" indent="-469900">
              <a:buFont typeface="Arial" charset="0"/>
              <a:buNone/>
              <a:defRPr/>
            </a:pPr>
            <a:r>
              <a:rPr lang="en-US" sz="4400" dirty="0" smtClean="0">
                <a:latin typeface="Calibri" charset="0"/>
                <a:ea typeface="MS PGothic" charset="0"/>
                <a:cs typeface="Calibri" charset="0"/>
              </a:rPr>
              <a:t>Compositional algorithm </a:t>
            </a:r>
          </a:p>
          <a:p>
            <a:pPr marL="469900" indent="-469900">
              <a:buFont typeface="Arial" charset="0"/>
              <a:buNone/>
              <a:defRPr/>
            </a:pPr>
            <a:r>
              <a:rPr lang="en-US" sz="36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3600" dirty="0" smtClean="0">
                <a:latin typeface="Calibri" charset="0"/>
                <a:ea typeface="MS PGothic" charset="0"/>
                <a:cs typeface="Calibri" charset="0"/>
              </a:rPr>
              <a:t>                     </a:t>
            </a:r>
            <a:r>
              <a:rPr lang="en-US" sz="3600" dirty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3600" dirty="0" smtClean="0">
                <a:latin typeface="Calibri" charset="0"/>
                <a:ea typeface="MS PGothic" charset="0"/>
                <a:cs typeface="Calibri" charset="0"/>
              </a:rPr>
              <a:t>for bounded-scope reachability</a:t>
            </a:r>
            <a:endParaRPr lang="en-US" dirty="0" smtClean="0"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1200" dirty="0" smtClean="0"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can be implemented as a</a:t>
            </a:r>
          </a:p>
          <a:p>
            <a:pPr marL="869950" lvl="1" indent="-469900">
              <a:defRPr/>
            </a:pPr>
            <a:r>
              <a:rPr lang="en-US" sz="4400" dirty="0" smtClean="0">
                <a:latin typeface="Calibri" charset="0"/>
                <a:ea typeface="MS PGothic" charset="0"/>
                <a:cs typeface="Calibri" charset="0"/>
              </a:rPr>
              <a:t>fixed-point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MS PGothic" charset="0"/>
                <a:cs typeface="Calibri" charset="0"/>
              </a:rPr>
              <a:t>(using interfaces)</a:t>
            </a:r>
            <a:endParaRPr lang="en-US" dirty="0" smtClean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>
              <a:defRPr/>
            </a:pPr>
            <a:r>
              <a:rPr lang="en-US" sz="4400" dirty="0" err="1" smtClean="0">
                <a:latin typeface="Calibri" charset="0"/>
                <a:ea typeface="MS PGothic" charset="0"/>
                <a:cs typeface="Calibri" charset="0"/>
              </a:rPr>
              <a:t>sequentialization</a:t>
            </a: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2400" dirty="0" smtClean="0">
                <a:latin typeface="Calibri" charset="0"/>
                <a:ea typeface="MS PGothic" charset="0"/>
                <a:cs typeface="Calibri" charset="0"/>
              </a:rPr>
              <a:t>(from multi to one stack)</a:t>
            </a:r>
            <a:endParaRPr lang="en-US" dirty="0" smtClean="0"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US" sz="600" dirty="0">
              <a:latin typeface="Calibri" charset="0"/>
              <a:ea typeface="MS PGothic" charset="0"/>
              <a:cs typeface="Calibri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Bounded-scope multiply nested words have bounded</a:t>
            </a:r>
            <a:r>
              <a:rPr lang="en-US" sz="4000" dirty="0" smtClean="0">
                <a:latin typeface="Calibri" charset="0"/>
                <a:ea typeface="MS PGothic" charset="0"/>
                <a:cs typeface="Calibri" charset="0"/>
              </a:rPr>
              <a:t> </a:t>
            </a:r>
            <a:r>
              <a:rPr lang="en-US" sz="4400" dirty="0" smtClean="0">
                <a:latin typeface="Calibri" charset="0"/>
                <a:ea typeface="MS PGothic" charset="0"/>
                <a:cs typeface="Calibri" charset="0"/>
              </a:rPr>
              <a:t>tree-width</a:t>
            </a:r>
            <a:endParaRPr lang="en-US" dirty="0" smtClean="0">
              <a:latin typeface="Calibri" charset="0"/>
              <a:ea typeface="MS PGothic" charset="0"/>
              <a:cs typeface="Calibri" charset="0"/>
            </a:endParaRPr>
          </a:p>
          <a:p>
            <a:pPr marL="869950" lvl="1" indent="-469900">
              <a:defRPr/>
            </a:pPr>
            <a:r>
              <a:rPr lang="en-US" dirty="0" smtClean="0">
                <a:latin typeface="Calibri" charset="0"/>
                <a:ea typeface="MS PGothic" charset="0"/>
                <a:cs typeface="Calibri" charset="0"/>
              </a:rPr>
              <a:t>decidability of reachability, LTL, …, MSO  </a:t>
            </a:r>
            <a:endParaRPr lang="en-US" dirty="0">
              <a:latin typeface="Calibri" charset="0"/>
              <a:ea typeface="MS PGothic" charset="0"/>
              <a:cs typeface="Calibri" charset="0"/>
            </a:endParaRP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-1512888" y="31559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65150" y="1276350"/>
            <a:ext cx="8229600" cy="45259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4000" dirty="0" smtClean="0">
                <a:latin typeface="Charcoal CY"/>
                <a:ea typeface="ＭＳ Ｐゴシック" charset="0"/>
                <a:cs typeface="Charcoal CY"/>
              </a:rPr>
              <a:t>Compositional  algorithm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4000" dirty="0">
                <a:latin typeface="Charcoal CY"/>
                <a:ea typeface="ＭＳ Ｐゴシック" charset="0"/>
                <a:cs typeface="Charcoal CY"/>
              </a:rPr>
              <a:t> </a:t>
            </a:r>
            <a:r>
              <a:rPr lang="en-US" sz="4000" dirty="0" smtClean="0">
                <a:latin typeface="Charcoal CY"/>
                <a:ea typeface="ＭＳ Ｐゴシック" charset="0"/>
                <a:cs typeface="Charcoal CY"/>
              </a:rPr>
              <a:t>     for bounded-scope </a:t>
            </a:r>
            <a:r>
              <a:rPr lang="en-US" sz="4000" dirty="0" smtClean="0">
                <a:latin typeface="Charcoal CY"/>
                <a:ea typeface="ＭＳ Ｐゴシック" charset="0"/>
                <a:cs typeface="Charcoal CY"/>
              </a:rPr>
              <a:t>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4000" dirty="0">
                <a:latin typeface="Charcoal CY"/>
                <a:ea typeface="ＭＳ Ｐゴシック" charset="0"/>
                <a:cs typeface="Charcoal CY"/>
              </a:rPr>
              <a:t> </a:t>
            </a:r>
            <a:r>
              <a:rPr lang="en-US" sz="4000" dirty="0" smtClean="0">
                <a:latin typeface="Charcoal CY"/>
                <a:ea typeface="ＭＳ Ｐゴシック" charset="0"/>
                <a:cs typeface="Charcoal CY"/>
              </a:rPr>
              <a:t>             </a:t>
            </a:r>
            <a:r>
              <a:rPr lang="en-US" sz="4000" dirty="0" smtClean="0">
                <a:latin typeface="Charcoal CY"/>
                <a:ea typeface="ＭＳ Ｐゴシック" charset="0"/>
                <a:cs typeface="Charcoal CY"/>
              </a:rPr>
              <a:t>reachability </a:t>
            </a:r>
            <a:endParaRPr lang="en-US" sz="4000" dirty="0" smtClean="0">
              <a:latin typeface="Charcoal CY"/>
              <a:ea typeface="ＭＳ Ｐゴシック" charset="0"/>
              <a:cs typeface="Charcoal CY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sz="4000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fixed-point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dirty="0" err="1" smtClean="0">
                <a:ea typeface="ＭＳ Ｐゴシック" charset="0"/>
                <a:cs typeface="ＭＳ Ｐゴシック" charset="0"/>
              </a:rPr>
              <a:t>sequentialization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82EB5D87-37E9-7643-ADC9-C7276BE32611}" type="slidenum">
              <a:rPr 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56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18133</TotalTime>
  <Words>1477</Words>
  <Application>Microsoft Macintosh PowerPoint</Application>
  <PresentationFormat>On-screen Show (4:3)</PresentationFormat>
  <Paragraphs>394</Paragraphs>
  <Slides>23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  Scope-bounded  Multistack Pushdown Systems:   - fixed-point  - sequentialization   - tree-width </vt:lpstr>
      <vt:lpstr>Multi-stack Pushdown Systems (MPS)</vt:lpstr>
      <vt:lpstr>Multi-stack Pushdown Systems (MPS)</vt:lpstr>
      <vt:lpstr>bounded context-switch (round) runs </vt:lpstr>
      <vt:lpstr>         bounded round analysis (compositional)</vt:lpstr>
      <vt:lpstr>Tools based on compositional alg.</vt:lpstr>
      <vt:lpstr>beyond bounded-round restriction:                                  scope-bounded runs </vt:lpstr>
      <vt:lpstr>What is this talk about?</vt:lpstr>
      <vt:lpstr>PowerPoint Presentation</vt:lpstr>
      <vt:lpstr>         compositional algorithm (fixed point)</vt:lpstr>
      <vt:lpstr>         interface decomposition for k-scope</vt:lpstr>
      <vt:lpstr>         compositional algorithm (fixed point)</vt:lpstr>
      <vt:lpstr>PowerPoint Presentation</vt:lpstr>
      <vt:lpstr>Code-to-code translation                                       as a plug-in for sequential verification tools</vt:lpstr>
      <vt:lpstr>features of a good sequentialization </vt:lpstr>
      <vt:lpstr>related work (sequentialization)</vt:lpstr>
      <vt:lpstr>        from fixed point to sequentialization</vt:lpstr>
      <vt:lpstr>PowerPoint Presentation</vt:lpstr>
      <vt:lpstr>nested words</vt:lpstr>
      <vt:lpstr>multiply nested words (MNW)</vt:lpstr>
      <vt:lpstr>decidability for multistack systems                                          [Madhusudan-Parlato, POPL’11]</vt:lpstr>
      <vt:lpstr>PowerPoint Presentation</vt:lpstr>
      <vt:lpstr>Conclusions &amp; Future Work Bounded-scoped model-checking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</dc:title>
  <dc:creator>Julian Field</dc:creator>
  <cp:lastModifiedBy>Julian Field</cp:lastModifiedBy>
  <cp:revision>1360</cp:revision>
  <cp:lastPrinted>2012-05-11T14:18:08Z</cp:lastPrinted>
  <dcterms:created xsi:type="dcterms:W3CDTF">2012-02-15T11:32:33Z</dcterms:created>
  <dcterms:modified xsi:type="dcterms:W3CDTF">2012-12-15T13:20:33Z</dcterms:modified>
</cp:coreProperties>
</file>