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00" r:id="rId3"/>
    <p:sldId id="319" r:id="rId4"/>
    <p:sldId id="297" r:id="rId5"/>
    <p:sldId id="298" r:id="rId6"/>
    <p:sldId id="301" r:id="rId7"/>
    <p:sldId id="299" r:id="rId8"/>
    <p:sldId id="302" r:id="rId9"/>
    <p:sldId id="313" r:id="rId10"/>
    <p:sldId id="296" r:id="rId11"/>
    <p:sldId id="309" r:id="rId12"/>
    <p:sldId id="307" r:id="rId13"/>
    <p:sldId id="308" r:id="rId14"/>
    <p:sldId id="310" r:id="rId15"/>
    <p:sldId id="316" r:id="rId16"/>
    <p:sldId id="320" r:id="rId17"/>
    <p:sldId id="322" r:id="rId18"/>
    <p:sldId id="321" r:id="rId19"/>
    <p:sldId id="323" r:id="rId20"/>
    <p:sldId id="304" r:id="rId21"/>
    <p:sldId id="315" r:id="rId22"/>
    <p:sldId id="305" r:id="rId23"/>
    <p:sldId id="29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E1BCDB-9A24-FC4A-A142-21E33FDDC7F6}">
          <p14:sldIdLst>
            <p14:sldId id="256"/>
            <p14:sldId id="300"/>
            <p14:sldId id="319"/>
            <p14:sldId id="297"/>
            <p14:sldId id="298"/>
            <p14:sldId id="301"/>
            <p14:sldId id="299"/>
            <p14:sldId id="302"/>
            <p14:sldId id="313"/>
            <p14:sldId id="296"/>
            <p14:sldId id="309"/>
            <p14:sldId id="307"/>
            <p14:sldId id="308"/>
            <p14:sldId id="310"/>
            <p14:sldId id="316"/>
            <p14:sldId id="320"/>
            <p14:sldId id="322"/>
            <p14:sldId id="321"/>
            <p14:sldId id="323"/>
            <p14:sldId id="304"/>
            <p14:sldId id="315"/>
            <p14:sldId id="305"/>
            <p14:sldId id="293"/>
          </p14:sldIdLst>
        </p14:section>
        <p14:section name="Untitled Section" id="{38BE9848-D038-7049-99A2-C4F18AFEB92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AF8D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9" autoAdjust="0"/>
    <p:restoredTop sz="96792" autoAdjust="0"/>
  </p:normalViewPr>
  <p:slideViewPr>
    <p:cSldViewPr snapToGrid="0" snapToObjects="1">
      <p:cViewPr>
        <p:scale>
          <a:sx n="90" d="100"/>
          <a:sy n="90" d="100"/>
        </p:scale>
        <p:origin x="-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BFA96-3DFC-3548-98B6-BA2FBB521354}" type="datetimeFigureOut">
              <a:rPr lang="en-US" smtClean="0"/>
              <a:t>18/09/11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9C0CE-5FBF-DA43-A64C-6174D83E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1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4E9060-57C4-F043-BC75-62F3AA1CB1AC}" type="slidenum">
              <a:rPr lang="en-US"/>
              <a:pPr/>
              <a:t>23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18/09/11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18/09/11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18/09/11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18/09/11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18/09/11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18/09/11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18/09/11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18/09/11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18/09/11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18/09/11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18/09/11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18/09/11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18/09/11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18/09/11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18/09/11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8591"/>
            <a:ext cx="7772400" cy="978408"/>
          </a:xfrm>
        </p:spPr>
        <p:txBody>
          <a:bodyPr/>
          <a:lstStyle/>
          <a:p>
            <a:r>
              <a:rPr lang="en-US" sz="4400" b="1" i="1" dirty="0">
                <a:solidFill>
                  <a:srgbClr val="FFFF00"/>
                </a:solidFill>
              </a:rPr>
              <a:t>On </a:t>
            </a:r>
            <a:r>
              <a:rPr lang="en-US" sz="4400" b="1" i="1" dirty="0" err="1">
                <a:solidFill>
                  <a:srgbClr val="FFFF00"/>
                </a:solidFill>
              </a:rPr>
              <a:t>Sequentializing</a:t>
            </a:r>
            <a:r>
              <a:rPr lang="en-US" sz="4400" b="1" i="1" dirty="0">
                <a:solidFill>
                  <a:srgbClr val="FFFF00"/>
                </a:solidFill>
              </a:rPr>
              <a:t> Concurrent </a:t>
            </a:r>
            <a:r>
              <a:rPr lang="en-US" sz="4400" b="1" i="1" dirty="0" smtClean="0">
                <a:solidFill>
                  <a:srgbClr val="FFFF00"/>
                </a:solidFill>
              </a:rPr>
              <a:t>Programs</a:t>
            </a:r>
            <a:endParaRPr lang="en-US" sz="4400" b="1" i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53004"/>
            <a:ext cx="7772400" cy="3435104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endParaRPr lang="en-US" sz="8600" dirty="0" smtClean="0">
              <a:solidFill>
                <a:srgbClr val="FFFFFF"/>
              </a:solidFill>
            </a:endParaRPr>
          </a:p>
          <a:p>
            <a:r>
              <a:rPr lang="en-US" sz="8600" dirty="0" smtClean="0">
                <a:solidFill>
                  <a:srgbClr val="FFFFFF"/>
                </a:solidFill>
              </a:rPr>
              <a:t>Ahmed </a:t>
            </a:r>
            <a:r>
              <a:rPr lang="en-US" sz="8600" dirty="0" err="1" smtClean="0">
                <a:solidFill>
                  <a:srgbClr val="FFFFFF"/>
                </a:solidFill>
              </a:rPr>
              <a:t>Bouajjani</a:t>
            </a:r>
            <a:r>
              <a:rPr lang="en-US" sz="8600" dirty="0">
                <a:solidFill>
                  <a:srgbClr val="FFFFFF"/>
                </a:solidFill>
              </a:rPr>
              <a:t> </a:t>
            </a:r>
            <a:r>
              <a:rPr lang="en-US" sz="8600" dirty="0" smtClean="0">
                <a:solidFill>
                  <a:srgbClr val="FFFFFF"/>
                </a:solidFill>
              </a:rPr>
              <a:t>            </a:t>
            </a:r>
          </a:p>
          <a:p>
            <a:r>
              <a:rPr lang="en-US" sz="4900" dirty="0" smtClean="0">
                <a:solidFill>
                  <a:srgbClr val="FFFFFF"/>
                </a:solidFill>
              </a:rPr>
              <a:t> LIAFA, </a:t>
            </a:r>
            <a:r>
              <a:rPr lang="en-US" sz="4900" dirty="0">
                <a:solidFill>
                  <a:srgbClr val="FFFFFF"/>
                </a:solidFill>
              </a:rPr>
              <a:t>University </a:t>
            </a:r>
            <a:r>
              <a:rPr lang="en-US" sz="4900" dirty="0" smtClean="0">
                <a:solidFill>
                  <a:srgbClr val="FFFFFF"/>
                </a:solidFill>
              </a:rPr>
              <a:t>of Paris </a:t>
            </a:r>
            <a:r>
              <a:rPr lang="en-US" sz="4900" dirty="0">
                <a:solidFill>
                  <a:srgbClr val="FFFFFF"/>
                </a:solidFill>
              </a:rPr>
              <a:t>7</a:t>
            </a:r>
            <a:r>
              <a:rPr lang="en-US" sz="4900" dirty="0" smtClean="0">
                <a:solidFill>
                  <a:srgbClr val="FFFFFF"/>
                </a:solidFill>
              </a:rPr>
              <a:t>, France</a:t>
            </a:r>
          </a:p>
          <a:p>
            <a:endParaRPr lang="en-US" sz="4900" dirty="0" smtClean="0">
              <a:solidFill>
                <a:srgbClr val="FFFFFF"/>
              </a:solidFill>
            </a:endParaRPr>
          </a:p>
          <a:p>
            <a:endParaRPr lang="en-US" sz="2800" dirty="0" smtClean="0"/>
          </a:p>
          <a:p>
            <a:r>
              <a:rPr lang="en-US" sz="8600" dirty="0" smtClean="0">
                <a:solidFill>
                  <a:srgbClr val="FFFFFF"/>
                </a:solidFill>
              </a:rPr>
              <a:t>Michael </a:t>
            </a:r>
            <a:r>
              <a:rPr lang="en-US" sz="8600" dirty="0" err="1" smtClean="0">
                <a:solidFill>
                  <a:srgbClr val="FFFFFF"/>
                </a:solidFill>
              </a:rPr>
              <a:t>Emmi</a:t>
            </a:r>
            <a:r>
              <a:rPr lang="en-US" sz="8600" dirty="0" smtClean="0">
                <a:solidFill>
                  <a:srgbClr val="FFFFFF"/>
                </a:solidFill>
              </a:rPr>
              <a:t>             </a:t>
            </a:r>
            <a:endParaRPr lang="en-US" sz="8600" dirty="0">
              <a:solidFill>
                <a:srgbClr val="FFFFFF"/>
              </a:solidFill>
            </a:endParaRPr>
          </a:p>
          <a:p>
            <a:r>
              <a:rPr lang="en-US" sz="4900" dirty="0">
                <a:solidFill>
                  <a:srgbClr val="FFFFFF"/>
                </a:solidFill>
              </a:rPr>
              <a:t> LIAFA, University of Paris 7, France</a:t>
            </a:r>
          </a:p>
          <a:p>
            <a:r>
              <a:rPr lang="en-US" sz="8600" dirty="0" smtClean="0"/>
              <a:t>                       </a:t>
            </a:r>
          </a:p>
          <a:p>
            <a:r>
              <a:rPr lang="en-US" sz="8600" dirty="0"/>
              <a:t> </a:t>
            </a:r>
            <a:r>
              <a:rPr lang="en-US" sz="8600" dirty="0" smtClean="0"/>
              <a:t>                      </a:t>
            </a:r>
            <a:r>
              <a:rPr lang="en-US" sz="8600" dirty="0" err="1" smtClean="0"/>
              <a:t>Gennaro</a:t>
            </a:r>
            <a:r>
              <a:rPr lang="en-US" sz="8600" dirty="0" smtClean="0"/>
              <a:t> </a:t>
            </a:r>
            <a:r>
              <a:rPr lang="en-US" sz="8600" dirty="0" err="1"/>
              <a:t>Parlato</a:t>
            </a:r>
            <a:r>
              <a:rPr lang="en-US" sz="8600" dirty="0"/>
              <a:t>  </a:t>
            </a:r>
            <a:r>
              <a:rPr lang="en-US" sz="8600" dirty="0" smtClean="0"/>
              <a:t>                  </a:t>
            </a:r>
            <a:r>
              <a:rPr lang="en-US" sz="86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lang="en-US" sz="8600" dirty="0" smtClean="0"/>
              <a:t> </a:t>
            </a:r>
            <a:endParaRPr lang="en-US" sz="8600" dirty="0"/>
          </a:p>
          <a:p>
            <a:r>
              <a:rPr lang="en-US" sz="4900" dirty="0" smtClean="0"/>
              <a:t>University </a:t>
            </a:r>
            <a:r>
              <a:rPr lang="en-US" sz="4900" dirty="0"/>
              <a:t>of Southampton, </a:t>
            </a:r>
            <a:r>
              <a:rPr lang="en-US" sz="4900" dirty="0" smtClean="0"/>
              <a:t>UK</a:t>
            </a:r>
            <a:endParaRPr lang="en-US" sz="49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255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Key concept: Thread interface</a:t>
            </a:r>
            <a:endParaRPr lang="en-US" sz="3600" b="1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9270" y="1799796"/>
            <a:ext cx="4086281" cy="42570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An </a:t>
            </a:r>
            <a:r>
              <a:rPr lang="en-US" i="1" dirty="0" smtClean="0">
                <a:solidFill>
                  <a:srgbClr val="FFFF00"/>
                </a:solidFill>
              </a:rPr>
              <a:t>interface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of a thread T in an execution</a:t>
            </a:r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aptures the interactions (shared states) </a:t>
            </a:r>
          </a:p>
          <a:p>
            <a:pPr marL="0" indent="0">
              <a:buNone/>
            </a:pPr>
            <a:r>
              <a:rPr lang="en-US" dirty="0" smtClean="0"/>
              <a:t>of </a:t>
            </a:r>
          </a:p>
          <a:p>
            <a:pPr marL="0" indent="0">
              <a:buNone/>
            </a:pPr>
            <a:r>
              <a:rPr lang="en-US" dirty="0" smtClean="0"/>
              <a:t>T and all its sub-threads </a:t>
            </a:r>
          </a:p>
          <a:p>
            <a:pPr marL="0" indent="0">
              <a:buNone/>
            </a:pPr>
            <a:r>
              <a:rPr lang="en-US" dirty="0" smtClean="0"/>
              <a:t>with </a:t>
            </a:r>
          </a:p>
          <a:p>
            <a:pPr marL="0" indent="0">
              <a:buNone/>
            </a:pPr>
            <a:r>
              <a:rPr lang="en-US" dirty="0" smtClean="0"/>
              <a:t>the remaining threads involved in the execution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49382" y="1849517"/>
            <a:ext cx="2051396" cy="3992484"/>
          </a:xfrm>
          <a:prstGeom prst="rect">
            <a:avLst/>
          </a:prstGeom>
          <a:gradFill>
            <a:lin ang="16200000" scaled="0"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Thread interface</a:t>
            </a:r>
            <a:endParaRPr lang="en-US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238408" y="2115637"/>
            <a:ext cx="215996" cy="215996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238953" y="2910433"/>
            <a:ext cx="215996" cy="215996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3292780" y="2115637"/>
            <a:ext cx="215996" cy="215996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292780" y="2910433"/>
            <a:ext cx="215996" cy="215996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" idx="6"/>
            <a:endCxn id="9" idx="2"/>
          </p:cNvCxnSpPr>
          <p:nvPr/>
        </p:nvCxnSpPr>
        <p:spPr>
          <a:xfrm>
            <a:off x="1454405" y="2223635"/>
            <a:ext cx="1838375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2"/>
            <a:endCxn id="6" idx="7"/>
          </p:cNvCxnSpPr>
          <p:nvPr/>
        </p:nvCxnSpPr>
        <p:spPr>
          <a:xfrm flipH="1">
            <a:off x="1423317" y="2223635"/>
            <a:ext cx="1869463" cy="718430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10" idx="2"/>
          </p:cNvCxnSpPr>
          <p:nvPr/>
        </p:nvCxnSpPr>
        <p:spPr>
          <a:xfrm>
            <a:off x="1454949" y="3018431"/>
            <a:ext cx="1837831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2"/>
          </p:cNvCxnSpPr>
          <p:nvPr/>
        </p:nvCxnSpPr>
        <p:spPr>
          <a:xfrm>
            <a:off x="555983" y="2223635"/>
            <a:ext cx="682425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" idx="2"/>
          </p:cNvCxnSpPr>
          <p:nvPr/>
        </p:nvCxnSpPr>
        <p:spPr>
          <a:xfrm>
            <a:off x="587026" y="3018431"/>
            <a:ext cx="651927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508776" y="2236418"/>
            <a:ext cx="65138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6"/>
          </p:cNvCxnSpPr>
          <p:nvPr/>
        </p:nvCxnSpPr>
        <p:spPr>
          <a:xfrm>
            <a:off x="3508776" y="3018431"/>
            <a:ext cx="65138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spect="1"/>
          </p:cNvSpPr>
          <p:nvPr/>
        </p:nvSpPr>
        <p:spPr>
          <a:xfrm>
            <a:off x="1250243" y="3669606"/>
            <a:ext cx="215996" cy="215996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3304070" y="3669606"/>
            <a:ext cx="215996" cy="215996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3" idx="6"/>
            <a:endCxn id="34" idx="2"/>
          </p:cNvCxnSpPr>
          <p:nvPr/>
        </p:nvCxnSpPr>
        <p:spPr>
          <a:xfrm>
            <a:off x="1466239" y="3777604"/>
            <a:ext cx="1837831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3" idx="2"/>
          </p:cNvCxnSpPr>
          <p:nvPr/>
        </p:nvCxnSpPr>
        <p:spPr>
          <a:xfrm>
            <a:off x="598316" y="3777604"/>
            <a:ext cx="651927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</p:cNvCxnSpPr>
          <p:nvPr/>
        </p:nvCxnSpPr>
        <p:spPr>
          <a:xfrm>
            <a:off x="3520066" y="3777604"/>
            <a:ext cx="65138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2"/>
            <a:endCxn id="33" idx="7"/>
          </p:cNvCxnSpPr>
          <p:nvPr/>
        </p:nvCxnSpPr>
        <p:spPr>
          <a:xfrm flipH="1">
            <a:off x="1434607" y="3018431"/>
            <a:ext cx="1858173" cy="682807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1250243" y="4459822"/>
            <a:ext cx="215996" cy="215996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3304070" y="4459822"/>
            <a:ext cx="215996" cy="215996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endCxn id="44" idx="7"/>
          </p:cNvCxnSpPr>
          <p:nvPr/>
        </p:nvCxnSpPr>
        <p:spPr>
          <a:xfrm flipH="1">
            <a:off x="1434607" y="3777604"/>
            <a:ext cx="1858173" cy="713850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6"/>
            <a:endCxn id="45" idx="2"/>
          </p:cNvCxnSpPr>
          <p:nvPr/>
        </p:nvCxnSpPr>
        <p:spPr>
          <a:xfrm>
            <a:off x="1466239" y="4567820"/>
            <a:ext cx="1837831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4" idx="2"/>
          </p:cNvCxnSpPr>
          <p:nvPr/>
        </p:nvCxnSpPr>
        <p:spPr>
          <a:xfrm>
            <a:off x="598316" y="4567820"/>
            <a:ext cx="651927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6"/>
          </p:cNvCxnSpPr>
          <p:nvPr/>
        </p:nvCxnSpPr>
        <p:spPr>
          <a:xfrm>
            <a:off x="3520066" y="4567820"/>
            <a:ext cx="65138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>
            <a:spLocks noChangeAspect="1"/>
          </p:cNvSpPr>
          <p:nvPr/>
        </p:nvSpPr>
        <p:spPr>
          <a:xfrm>
            <a:off x="1261533" y="5218995"/>
            <a:ext cx="215996" cy="215996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315360" y="5218995"/>
            <a:ext cx="215996" cy="215996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50" idx="6"/>
            <a:endCxn id="51" idx="2"/>
          </p:cNvCxnSpPr>
          <p:nvPr/>
        </p:nvCxnSpPr>
        <p:spPr>
          <a:xfrm>
            <a:off x="1477529" y="5326993"/>
            <a:ext cx="1837831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2"/>
          </p:cNvCxnSpPr>
          <p:nvPr/>
        </p:nvCxnSpPr>
        <p:spPr>
          <a:xfrm>
            <a:off x="609606" y="5326993"/>
            <a:ext cx="651927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6"/>
          </p:cNvCxnSpPr>
          <p:nvPr/>
        </p:nvCxnSpPr>
        <p:spPr>
          <a:xfrm>
            <a:off x="3531356" y="5326993"/>
            <a:ext cx="65138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5" idx="2"/>
          </p:cNvCxnSpPr>
          <p:nvPr/>
        </p:nvCxnSpPr>
        <p:spPr>
          <a:xfrm flipH="1">
            <a:off x="1431787" y="4567820"/>
            <a:ext cx="1872283" cy="696918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29508" y="1640343"/>
            <a:ext cx="40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66" name="TextBox 65"/>
          <p:cNvSpPr txBox="1"/>
          <p:nvPr/>
        </p:nvSpPr>
        <p:spPr>
          <a:xfrm>
            <a:off x="3423257" y="1655084"/>
            <a:ext cx="49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’</a:t>
            </a:r>
            <a:endParaRPr lang="en-US" sz="2400" baseline="-25000" dirty="0"/>
          </a:p>
        </p:txBody>
      </p:sp>
      <p:sp>
        <p:nvSpPr>
          <p:cNvPr id="67" name="TextBox 66"/>
          <p:cNvSpPr txBox="1"/>
          <p:nvPr/>
        </p:nvSpPr>
        <p:spPr>
          <a:xfrm>
            <a:off x="929508" y="2445750"/>
            <a:ext cx="40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926645" y="3195821"/>
            <a:ext cx="40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3</a:t>
            </a:r>
            <a:endParaRPr lang="en-US" sz="2400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934175" y="3985903"/>
            <a:ext cx="40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42739" y="4744672"/>
            <a:ext cx="40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5</a:t>
            </a:r>
            <a:endParaRPr lang="en-US" sz="2400" baseline="-25000" dirty="0"/>
          </a:p>
        </p:txBody>
      </p:sp>
      <p:sp>
        <p:nvSpPr>
          <p:cNvPr id="71" name="TextBox 70"/>
          <p:cNvSpPr txBox="1"/>
          <p:nvPr/>
        </p:nvSpPr>
        <p:spPr>
          <a:xfrm>
            <a:off x="3430660" y="2436514"/>
            <a:ext cx="49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/>
              <a:t>2</a:t>
            </a:r>
            <a:r>
              <a:rPr lang="en-US" sz="2400" dirty="0" smtClean="0"/>
              <a:t>’</a:t>
            </a:r>
            <a:endParaRPr lang="en-US" sz="2400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3430660" y="3212269"/>
            <a:ext cx="49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’</a:t>
            </a:r>
            <a:endParaRPr lang="en-US" sz="2400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3418709" y="4007132"/>
            <a:ext cx="49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’</a:t>
            </a:r>
            <a:endParaRPr lang="en-US" sz="2400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3436640" y="4757172"/>
            <a:ext cx="49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en-US" sz="2400" baseline="-25000" dirty="0" smtClean="0"/>
              <a:t>5</a:t>
            </a:r>
            <a:r>
              <a:rPr lang="en-US" sz="2400" dirty="0" smtClean="0"/>
              <a:t>’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845834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43328"/>
            <a:ext cx="7770813" cy="1429871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How to compute Thread interface</a:t>
            </a:r>
            <a:endParaRPr lang="en-US" sz="3600" b="1" i="1" dirty="0">
              <a:solidFill>
                <a:srgbClr val="FFFF00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881628" y="4547720"/>
            <a:ext cx="623517" cy="15987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47898" y="4654282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848063" y="4972541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472319" y="4654282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2472319" y="4972541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" idx="6"/>
            <a:endCxn id="9" idx="2"/>
          </p:cNvCxnSpPr>
          <p:nvPr/>
        </p:nvCxnSpPr>
        <p:spPr>
          <a:xfrm>
            <a:off x="1913549" y="4697528"/>
            <a:ext cx="558770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10" idx="2"/>
          </p:cNvCxnSpPr>
          <p:nvPr/>
        </p:nvCxnSpPr>
        <p:spPr>
          <a:xfrm>
            <a:off x="1913715" y="5015787"/>
            <a:ext cx="558605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2"/>
          </p:cNvCxnSpPr>
          <p:nvPr/>
        </p:nvCxnSpPr>
        <p:spPr>
          <a:xfrm>
            <a:off x="1640476" y="4697528"/>
            <a:ext cx="20742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6" idx="2"/>
          </p:cNvCxnSpPr>
          <p:nvPr/>
        </p:nvCxnSpPr>
        <p:spPr>
          <a:xfrm>
            <a:off x="1649911" y="5015787"/>
            <a:ext cx="19815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37971" y="4702646"/>
            <a:ext cx="197986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6"/>
          </p:cNvCxnSpPr>
          <p:nvPr/>
        </p:nvCxnSpPr>
        <p:spPr>
          <a:xfrm>
            <a:off x="2537971" y="5015787"/>
            <a:ext cx="197986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>
            <a:spLocks noChangeAspect="1"/>
          </p:cNvSpPr>
          <p:nvPr/>
        </p:nvSpPr>
        <p:spPr>
          <a:xfrm>
            <a:off x="1851495" y="5276536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2475751" y="5276536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3" idx="6"/>
            <a:endCxn id="34" idx="2"/>
          </p:cNvCxnSpPr>
          <p:nvPr/>
        </p:nvCxnSpPr>
        <p:spPr>
          <a:xfrm>
            <a:off x="1917146" y="5319781"/>
            <a:ext cx="558605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3" idx="2"/>
          </p:cNvCxnSpPr>
          <p:nvPr/>
        </p:nvCxnSpPr>
        <p:spPr>
          <a:xfrm>
            <a:off x="1653343" y="5319781"/>
            <a:ext cx="19815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6"/>
          </p:cNvCxnSpPr>
          <p:nvPr/>
        </p:nvCxnSpPr>
        <p:spPr>
          <a:xfrm>
            <a:off x="2541402" y="5319781"/>
            <a:ext cx="197986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1851495" y="5592961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2475751" y="5592961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/>
          <p:cNvCxnSpPr>
            <a:stCxn id="44" idx="6"/>
            <a:endCxn id="45" idx="2"/>
          </p:cNvCxnSpPr>
          <p:nvPr/>
        </p:nvCxnSpPr>
        <p:spPr>
          <a:xfrm>
            <a:off x="1917146" y="5636206"/>
            <a:ext cx="558605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4" idx="2"/>
          </p:cNvCxnSpPr>
          <p:nvPr/>
        </p:nvCxnSpPr>
        <p:spPr>
          <a:xfrm>
            <a:off x="1653343" y="5636206"/>
            <a:ext cx="19815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6"/>
          </p:cNvCxnSpPr>
          <p:nvPr/>
        </p:nvCxnSpPr>
        <p:spPr>
          <a:xfrm>
            <a:off x="2541402" y="5636206"/>
            <a:ext cx="197986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>
            <a:spLocks noChangeAspect="1"/>
          </p:cNvSpPr>
          <p:nvPr/>
        </p:nvSpPr>
        <p:spPr>
          <a:xfrm>
            <a:off x="1854926" y="5896956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2479182" y="5896956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>
            <a:stCxn id="50" idx="6"/>
            <a:endCxn id="51" idx="2"/>
          </p:cNvCxnSpPr>
          <p:nvPr/>
        </p:nvCxnSpPr>
        <p:spPr>
          <a:xfrm>
            <a:off x="1920578" y="5940201"/>
            <a:ext cx="558605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0" idx="2"/>
          </p:cNvCxnSpPr>
          <p:nvPr/>
        </p:nvCxnSpPr>
        <p:spPr>
          <a:xfrm>
            <a:off x="1656775" y="5940201"/>
            <a:ext cx="19815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6"/>
          </p:cNvCxnSpPr>
          <p:nvPr/>
        </p:nvCxnSpPr>
        <p:spPr>
          <a:xfrm>
            <a:off x="2544834" y="5940201"/>
            <a:ext cx="197986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>
          <a:xfrm>
            <a:off x="685800" y="1077262"/>
            <a:ext cx="7770813" cy="5063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dirty="0" smtClean="0"/>
              <a:t>Every thread creation is transformed into a procedure call</a:t>
            </a:r>
          </a:p>
          <a:p>
            <a:pPr>
              <a:buFont typeface="Arial"/>
              <a:buChar char="•"/>
            </a:pPr>
            <a:r>
              <a:rPr lang="en-US" dirty="0" smtClean="0"/>
              <a:t>A thread procedure 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computes an interface of </a:t>
            </a:r>
            <a:r>
              <a:rPr lang="en-US" dirty="0" smtClean="0"/>
              <a:t>the </a:t>
            </a:r>
            <a:r>
              <a:rPr lang="en-US" dirty="0" smtClean="0"/>
              <a:t>thread by simulating its code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 smtClean="0"/>
              <a:t>The thread procedure keeps the following data structure to compute the interface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22373" y="4226470"/>
            <a:ext cx="0" cy="1935222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213318" y="4520428"/>
            <a:ext cx="1102344" cy="1598705"/>
            <a:chOff x="4482256" y="4700120"/>
            <a:chExt cx="1102344" cy="1598705"/>
          </a:xfrm>
        </p:grpSpPr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4723408" y="4700120"/>
              <a:ext cx="623517" cy="15987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4689678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4689843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5314099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5314099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56" idx="6"/>
              <a:endCxn id="58" idx="2"/>
            </p:cNvCxnSpPr>
            <p:nvPr/>
          </p:nvCxnSpPr>
          <p:spPr>
            <a:xfrm>
              <a:off x="4755329" y="4849928"/>
              <a:ext cx="558770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7" idx="6"/>
              <a:endCxn id="59" idx="2"/>
            </p:cNvCxnSpPr>
            <p:nvPr/>
          </p:nvCxnSpPr>
          <p:spPr>
            <a:xfrm>
              <a:off x="4755495" y="5168187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56" idx="2"/>
            </p:cNvCxnSpPr>
            <p:nvPr/>
          </p:nvCxnSpPr>
          <p:spPr>
            <a:xfrm>
              <a:off x="4482256" y="4849928"/>
              <a:ext cx="20742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57" idx="2"/>
            </p:cNvCxnSpPr>
            <p:nvPr/>
          </p:nvCxnSpPr>
          <p:spPr>
            <a:xfrm>
              <a:off x="4491691" y="5168187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5379751" y="485504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9" idx="6"/>
            </p:cNvCxnSpPr>
            <p:nvPr/>
          </p:nvCxnSpPr>
          <p:spPr>
            <a:xfrm>
              <a:off x="5379751" y="5168187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4693275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>
            <a:xfrm>
              <a:off x="5317531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stCxn id="66" idx="6"/>
              <a:endCxn id="67" idx="2"/>
            </p:cNvCxnSpPr>
            <p:nvPr/>
          </p:nvCxnSpPr>
          <p:spPr>
            <a:xfrm>
              <a:off x="4758926" y="547218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66" idx="2"/>
            </p:cNvCxnSpPr>
            <p:nvPr/>
          </p:nvCxnSpPr>
          <p:spPr>
            <a:xfrm>
              <a:off x="4495123" y="547218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67" idx="6"/>
            </p:cNvCxnSpPr>
            <p:nvPr/>
          </p:nvCxnSpPr>
          <p:spPr>
            <a:xfrm>
              <a:off x="5383182" y="547218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4693275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5317531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/>
            <p:cNvCxnSpPr>
              <a:stCxn id="71" idx="6"/>
              <a:endCxn id="72" idx="2"/>
            </p:cNvCxnSpPr>
            <p:nvPr/>
          </p:nvCxnSpPr>
          <p:spPr>
            <a:xfrm>
              <a:off x="4758926" y="5788606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71" idx="2"/>
            </p:cNvCxnSpPr>
            <p:nvPr/>
          </p:nvCxnSpPr>
          <p:spPr>
            <a:xfrm>
              <a:off x="4495123" y="5788606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2" idx="6"/>
            </p:cNvCxnSpPr>
            <p:nvPr/>
          </p:nvCxnSpPr>
          <p:spPr>
            <a:xfrm>
              <a:off x="5383182" y="578860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4696706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5320962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/>
            <p:cNvCxnSpPr>
              <a:stCxn id="76" idx="6"/>
              <a:endCxn id="77" idx="2"/>
            </p:cNvCxnSpPr>
            <p:nvPr/>
          </p:nvCxnSpPr>
          <p:spPr>
            <a:xfrm>
              <a:off x="4762358" y="609260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76" idx="2"/>
            </p:cNvCxnSpPr>
            <p:nvPr/>
          </p:nvCxnSpPr>
          <p:spPr>
            <a:xfrm>
              <a:off x="4498555" y="609260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77" idx="6"/>
            </p:cNvCxnSpPr>
            <p:nvPr/>
          </p:nvCxnSpPr>
          <p:spPr>
            <a:xfrm>
              <a:off x="5386614" y="609260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5501234" y="4523418"/>
            <a:ext cx="1102344" cy="1598705"/>
            <a:chOff x="4482256" y="4700120"/>
            <a:chExt cx="1102344" cy="1598705"/>
          </a:xfrm>
        </p:grpSpPr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3408" y="4700120"/>
              <a:ext cx="623517" cy="15987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4689678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4689843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>
            <a:xfrm>
              <a:off x="5314099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5314099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84" idx="6"/>
              <a:endCxn id="86" idx="2"/>
            </p:cNvCxnSpPr>
            <p:nvPr/>
          </p:nvCxnSpPr>
          <p:spPr>
            <a:xfrm>
              <a:off x="4755329" y="4849928"/>
              <a:ext cx="558770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5" idx="6"/>
              <a:endCxn id="87" idx="2"/>
            </p:cNvCxnSpPr>
            <p:nvPr/>
          </p:nvCxnSpPr>
          <p:spPr>
            <a:xfrm>
              <a:off x="4755495" y="5168187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4" idx="2"/>
            </p:cNvCxnSpPr>
            <p:nvPr/>
          </p:nvCxnSpPr>
          <p:spPr>
            <a:xfrm>
              <a:off x="4482256" y="4849928"/>
              <a:ext cx="20742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5" idx="2"/>
            </p:cNvCxnSpPr>
            <p:nvPr/>
          </p:nvCxnSpPr>
          <p:spPr>
            <a:xfrm>
              <a:off x="4491691" y="5168187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5379751" y="485504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7" idx="6"/>
            </p:cNvCxnSpPr>
            <p:nvPr/>
          </p:nvCxnSpPr>
          <p:spPr>
            <a:xfrm>
              <a:off x="5379751" y="5168187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4693275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5317531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94" idx="6"/>
              <a:endCxn id="95" idx="2"/>
            </p:cNvCxnSpPr>
            <p:nvPr/>
          </p:nvCxnSpPr>
          <p:spPr>
            <a:xfrm>
              <a:off x="4758926" y="547218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endCxn id="94" idx="2"/>
            </p:cNvCxnSpPr>
            <p:nvPr/>
          </p:nvCxnSpPr>
          <p:spPr>
            <a:xfrm>
              <a:off x="4495123" y="547218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5" idx="6"/>
            </p:cNvCxnSpPr>
            <p:nvPr/>
          </p:nvCxnSpPr>
          <p:spPr>
            <a:xfrm>
              <a:off x="5383182" y="547218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4693275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5317531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>
              <a:stCxn id="99" idx="6"/>
              <a:endCxn id="100" idx="2"/>
            </p:cNvCxnSpPr>
            <p:nvPr/>
          </p:nvCxnSpPr>
          <p:spPr>
            <a:xfrm>
              <a:off x="4758926" y="5788606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endCxn id="99" idx="2"/>
            </p:cNvCxnSpPr>
            <p:nvPr/>
          </p:nvCxnSpPr>
          <p:spPr>
            <a:xfrm>
              <a:off x="4495123" y="5788606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00" idx="6"/>
            </p:cNvCxnSpPr>
            <p:nvPr/>
          </p:nvCxnSpPr>
          <p:spPr>
            <a:xfrm>
              <a:off x="5383182" y="578860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4696706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5320962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>
              <a:stCxn id="104" idx="6"/>
              <a:endCxn id="105" idx="2"/>
            </p:cNvCxnSpPr>
            <p:nvPr/>
          </p:nvCxnSpPr>
          <p:spPr>
            <a:xfrm>
              <a:off x="4762358" y="609260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04" idx="2"/>
            </p:cNvCxnSpPr>
            <p:nvPr/>
          </p:nvCxnSpPr>
          <p:spPr>
            <a:xfrm>
              <a:off x="4498555" y="609260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5" idx="6"/>
            </p:cNvCxnSpPr>
            <p:nvPr/>
          </p:nvCxnSpPr>
          <p:spPr>
            <a:xfrm>
              <a:off x="5386614" y="609260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6903242" y="4509850"/>
            <a:ext cx="1102344" cy="1598705"/>
            <a:chOff x="4482256" y="4700120"/>
            <a:chExt cx="1102344" cy="1598705"/>
          </a:xfrm>
        </p:grpSpPr>
        <p:sp>
          <p:nvSpPr>
            <p:cNvPr id="110" name="Rectangle 5"/>
            <p:cNvSpPr>
              <a:spLocks noChangeArrowheads="1"/>
            </p:cNvSpPr>
            <p:nvPr/>
          </p:nvSpPr>
          <p:spPr bwMode="auto">
            <a:xfrm>
              <a:off x="4723408" y="4700120"/>
              <a:ext cx="623517" cy="15987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4689678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4689843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5314099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5314099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" name="Straight Arrow Connector 114"/>
            <p:cNvCxnSpPr>
              <a:stCxn id="111" idx="6"/>
              <a:endCxn id="113" idx="2"/>
            </p:cNvCxnSpPr>
            <p:nvPr/>
          </p:nvCxnSpPr>
          <p:spPr>
            <a:xfrm>
              <a:off x="4755329" y="4849928"/>
              <a:ext cx="558770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12" idx="6"/>
              <a:endCxn id="114" idx="2"/>
            </p:cNvCxnSpPr>
            <p:nvPr/>
          </p:nvCxnSpPr>
          <p:spPr>
            <a:xfrm>
              <a:off x="4755495" y="5168187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111" idx="2"/>
            </p:cNvCxnSpPr>
            <p:nvPr/>
          </p:nvCxnSpPr>
          <p:spPr>
            <a:xfrm>
              <a:off x="4482256" y="4849928"/>
              <a:ext cx="20742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endCxn id="112" idx="2"/>
            </p:cNvCxnSpPr>
            <p:nvPr/>
          </p:nvCxnSpPr>
          <p:spPr>
            <a:xfrm>
              <a:off x="4491691" y="5168187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5379751" y="485504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14" idx="6"/>
            </p:cNvCxnSpPr>
            <p:nvPr/>
          </p:nvCxnSpPr>
          <p:spPr>
            <a:xfrm>
              <a:off x="5379751" y="5168187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>
              <a:spLocks noChangeAspect="1"/>
            </p:cNvSpPr>
            <p:nvPr/>
          </p:nvSpPr>
          <p:spPr>
            <a:xfrm>
              <a:off x="4693275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>
              <a:spLocks noChangeAspect="1"/>
            </p:cNvSpPr>
            <p:nvPr/>
          </p:nvSpPr>
          <p:spPr>
            <a:xfrm>
              <a:off x="5317531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Arrow Connector 122"/>
            <p:cNvCxnSpPr>
              <a:stCxn id="121" idx="6"/>
              <a:endCxn id="122" idx="2"/>
            </p:cNvCxnSpPr>
            <p:nvPr/>
          </p:nvCxnSpPr>
          <p:spPr>
            <a:xfrm>
              <a:off x="4758926" y="547218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endCxn id="121" idx="2"/>
            </p:cNvCxnSpPr>
            <p:nvPr/>
          </p:nvCxnSpPr>
          <p:spPr>
            <a:xfrm>
              <a:off x="4495123" y="547218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22" idx="6"/>
            </p:cNvCxnSpPr>
            <p:nvPr/>
          </p:nvCxnSpPr>
          <p:spPr>
            <a:xfrm>
              <a:off x="5383182" y="547218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4693275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>
              <a:spLocks noChangeAspect="1"/>
            </p:cNvSpPr>
            <p:nvPr/>
          </p:nvSpPr>
          <p:spPr>
            <a:xfrm>
              <a:off x="5317531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Arrow Connector 127"/>
            <p:cNvCxnSpPr>
              <a:stCxn id="126" idx="6"/>
              <a:endCxn id="127" idx="2"/>
            </p:cNvCxnSpPr>
            <p:nvPr/>
          </p:nvCxnSpPr>
          <p:spPr>
            <a:xfrm>
              <a:off x="4758926" y="5788606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endCxn id="126" idx="2"/>
            </p:cNvCxnSpPr>
            <p:nvPr/>
          </p:nvCxnSpPr>
          <p:spPr>
            <a:xfrm>
              <a:off x="4495123" y="5788606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stCxn id="127" idx="6"/>
            </p:cNvCxnSpPr>
            <p:nvPr/>
          </p:nvCxnSpPr>
          <p:spPr>
            <a:xfrm>
              <a:off x="5383182" y="578860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4696706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5320962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/>
            <p:cNvCxnSpPr>
              <a:stCxn id="131" idx="6"/>
              <a:endCxn id="132" idx="2"/>
            </p:cNvCxnSpPr>
            <p:nvPr/>
          </p:nvCxnSpPr>
          <p:spPr>
            <a:xfrm>
              <a:off x="4762358" y="609260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endCxn id="131" idx="2"/>
            </p:cNvCxnSpPr>
            <p:nvPr/>
          </p:nvCxnSpPr>
          <p:spPr>
            <a:xfrm>
              <a:off x="4498555" y="609260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2" idx="6"/>
            </p:cNvCxnSpPr>
            <p:nvPr/>
          </p:nvCxnSpPr>
          <p:spPr>
            <a:xfrm>
              <a:off x="5386614" y="609260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Double Brace 135"/>
          <p:cNvSpPr/>
          <p:nvPr/>
        </p:nvSpPr>
        <p:spPr>
          <a:xfrm>
            <a:off x="3819608" y="4333647"/>
            <a:ext cx="4524116" cy="1959909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991929" y="390360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EXP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88792"/>
                </a:solidFill>
              </a:rPr>
              <a:t>Interface to export</a:t>
            </a:r>
            <a:endParaRPr lang="en-US" dirty="0">
              <a:solidFill>
                <a:srgbClr val="F88792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932497" y="3901724"/>
            <a:ext cx="471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BAG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88792"/>
                </a:solidFill>
              </a:rPr>
              <a:t>Interfaces imported from posted threads</a:t>
            </a:r>
            <a:endParaRPr lang="en-US" dirty="0">
              <a:solidFill>
                <a:srgbClr val="F88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60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133" y="30547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sz="4000" b="1" i="1" dirty="0" smtClean="0">
                <a:solidFill>
                  <a:srgbClr val="FFFF00"/>
                </a:solidFill>
              </a:rPr>
              <a:t>Updating the interface data-structure:</a:t>
            </a:r>
            <a:br>
              <a:rPr lang="en-US" sz="4000" b="1" i="1" dirty="0" smtClean="0">
                <a:solidFill>
                  <a:srgbClr val="FFFF00"/>
                </a:solidFill>
              </a:rPr>
            </a:br>
            <a:r>
              <a:rPr lang="en-US" sz="2700" b="1" dirty="0" smtClean="0"/>
              <a:t>initialization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4575147"/>
            <a:ext cx="8277411" cy="2568390"/>
          </a:xfrm>
        </p:spPr>
        <p:txBody>
          <a:bodyPr/>
          <a:lstStyle/>
          <a:p>
            <a:pPr marL="349250" lvl="1" indent="0">
              <a:buNone/>
            </a:pPr>
            <a:r>
              <a:rPr lang="en-US" dirty="0" smtClean="0"/>
              <a:t>The procedure that simulates a thread first </a:t>
            </a:r>
            <a:r>
              <a:rPr lang="en-US" i="1" dirty="0" smtClean="0">
                <a:solidFill>
                  <a:srgbClr val="FFFF00"/>
                </a:solidFill>
              </a:rPr>
              <a:t>initializes</a:t>
            </a:r>
            <a:r>
              <a:rPr lang="en-US" dirty="0" smtClean="0"/>
              <a:t> the interface data-structure:</a:t>
            </a:r>
          </a:p>
          <a:p>
            <a:pPr lvl="1">
              <a:buFont typeface="Arial"/>
              <a:buChar char="•"/>
            </a:pPr>
            <a:r>
              <a:rPr lang="en-US" i="1" dirty="0" smtClean="0"/>
              <a:t>interface to export </a:t>
            </a:r>
            <a:r>
              <a:rPr lang="en-US" dirty="0" smtClean="0"/>
              <a:t> is initialized with one round  ( 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1</a:t>
            </a:r>
            <a:r>
              <a:rPr lang="en-US" dirty="0" smtClean="0"/>
              <a:t> ) </a:t>
            </a:r>
          </a:p>
          <a:p>
            <a:pPr marL="34925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(  s</a:t>
            </a:r>
            <a:r>
              <a:rPr lang="en-US" baseline="-25000" dirty="0" smtClean="0"/>
              <a:t>1 </a:t>
            </a:r>
            <a:r>
              <a:rPr lang="en-US" dirty="0" smtClean="0"/>
              <a:t>is a  guessed shared state)</a:t>
            </a:r>
          </a:p>
          <a:p>
            <a:pPr lvl="1">
              <a:buFont typeface="Arial"/>
              <a:buChar char="•"/>
            </a:pPr>
            <a:r>
              <a:rPr lang="en-US" dirty="0"/>
              <a:t>b</a:t>
            </a:r>
            <a:r>
              <a:rPr lang="en-US" dirty="0" smtClean="0"/>
              <a:t>ag of </a:t>
            </a:r>
            <a:r>
              <a:rPr lang="en-US" i="1" dirty="0" smtClean="0"/>
              <a:t>imported interfaces</a:t>
            </a:r>
            <a:r>
              <a:rPr lang="en-US" dirty="0" smtClean="0"/>
              <a:t> is empty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881628" y="2609543"/>
            <a:ext cx="623517" cy="15987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522373" y="2217738"/>
            <a:ext cx="0" cy="1935222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334000" y="2563248"/>
            <a:ext cx="697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∅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1485645" y="2129248"/>
            <a:ext cx="1431143" cy="602793"/>
            <a:chOff x="1485645" y="1508364"/>
            <a:chExt cx="1431143" cy="602793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847898" y="202466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2472319" y="202466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5" idx="6"/>
              <a:endCxn id="7" idx="2"/>
            </p:cNvCxnSpPr>
            <p:nvPr/>
          </p:nvCxnSpPr>
          <p:spPr>
            <a:xfrm>
              <a:off x="1913549" y="2067912"/>
              <a:ext cx="558770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5" idx="2"/>
            </p:cNvCxnSpPr>
            <p:nvPr/>
          </p:nvCxnSpPr>
          <p:spPr>
            <a:xfrm>
              <a:off x="1640476" y="2067912"/>
              <a:ext cx="20742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537971" y="2073030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1485645" y="1508364"/>
              <a:ext cx="407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509104" y="1522475"/>
              <a:ext cx="407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</a:t>
              </a:r>
              <a:r>
                <a:rPr lang="en-US" sz="2400" baseline="-25000" dirty="0" smtClean="0"/>
                <a:t>1</a:t>
              </a:r>
              <a:endParaRPr lang="en-US" sz="2400" baseline="-25000" dirty="0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991929" y="164584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EXP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88792"/>
                </a:solidFill>
              </a:rPr>
              <a:t>Interface to export</a:t>
            </a:r>
            <a:endParaRPr lang="en-US" dirty="0">
              <a:solidFill>
                <a:srgbClr val="F88792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932497" y="1643964"/>
            <a:ext cx="471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BAG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88792"/>
                </a:solidFill>
              </a:rPr>
              <a:t>Interfaces imported from posted threads</a:t>
            </a:r>
            <a:endParaRPr lang="en-US" dirty="0">
              <a:solidFill>
                <a:srgbClr val="F88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45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244" y="30547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sz="4000" b="1" i="1" dirty="0" smtClean="0">
                <a:solidFill>
                  <a:srgbClr val="FFFF00"/>
                </a:solidFill>
              </a:rPr>
              <a:t>Updating the interface data-structure:</a:t>
            </a:r>
            <a:br>
              <a:rPr lang="en-US" sz="4000" b="1" i="1" dirty="0" smtClean="0">
                <a:solidFill>
                  <a:srgbClr val="FFFF00"/>
                </a:solidFill>
              </a:rPr>
            </a:br>
            <a:r>
              <a:rPr lang="en-US" sz="2700" b="1" dirty="0" smtClean="0">
                <a:solidFill>
                  <a:srgbClr val="FFFFFF"/>
                </a:solidFill>
              </a:rPr>
              <a:t>thread creation (post)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25" y="4575147"/>
            <a:ext cx="8279999" cy="2568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 any </a:t>
            </a:r>
            <a:r>
              <a:rPr lang="en-US" i="1" dirty="0" smtClean="0">
                <a:solidFill>
                  <a:srgbClr val="FFFF00"/>
                </a:solidFill>
              </a:rPr>
              <a:t>thread creation</a:t>
            </a:r>
            <a:r>
              <a:rPr lang="en-US" dirty="0"/>
              <a:t>: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FF00"/>
                </a:solidFill>
              </a:rPr>
              <a:t>post</a:t>
            </a:r>
            <a:r>
              <a:rPr lang="en-US" sz="2400" dirty="0" smtClean="0"/>
              <a:t> </a:t>
            </a:r>
            <a:r>
              <a:rPr lang="en-US" sz="2400" dirty="0"/>
              <a:t>p </a:t>
            </a:r>
            <a:r>
              <a:rPr lang="en-US" sz="2400" dirty="0" smtClean="0"/>
              <a:t>e</a:t>
            </a:r>
            <a:r>
              <a:rPr lang="en-US" dirty="0" smtClean="0"/>
              <a:t>            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i="1" dirty="0" smtClean="0"/>
              <a:t>transformed</a:t>
            </a:r>
            <a:r>
              <a:rPr lang="en-US" dirty="0" smtClean="0">
                <a:sym typeface="Wingdings"/>
              </a:rPr>
              <a:t>             interface := </a:t>
            </a:r>
            <a:r>
              <a:rPr lang="en-US" b="1" dirty="0" smtClean="0">
                <a:solidFill>
                  <a:srgbClr val="FFFF00"/>
                </a:solidFill>
                <a:sym typeface="Wingdings"/>
              </a:rPr>
              <a:t>call</a:t>
            </a:r>
            <a:r>
              <a:rPr lang="en-US" dirty="0" smtClean="0">
                <a:sym typeface="Wingdings"/>
              </a:rPr>
              <a:t> thread-p e;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                                                                 Add( BAG,  interface );  </a:t>
            </a:r>
          </a:p>
          <a:p>
            <a:pPr>
              <a:buFont typeface="Arial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881628" y="2411989"/>
            <a:ext cx="623517" cy="15987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47898" y="2518551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848063" y="2836810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472319" y="2518551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472319" y="2836810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>
            <a:off x="1913549" y="2561797"/>
            <a:ext cx="558770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8" idx="2"/>
          </p:cNvCxnSpPr>
          <p:nvPr/>
        </p:nvCxnSpPr>
        <p:spPr>
          <a:xfrm>
            <a:off x="1913715" y="2880056"/>
            <a:ext cx="558605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2"/>
          </p:cNvCxnSpPr>
          <p:nvPr/>
        </p:nvCxnSpPr>
        <p:spPr>
          <a:xfrm>
            <a:off x="1640476" y="2561797"/>
            <a:ext cx="20742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2"/>
          </p:cNvCxnSpPr>
          <p:nvPr/>
        </p:nvCxnSpPr>
        <p:spPr>
          <a:xfrm>
            <a:off x="1649911" y="2880056"/>
            <a:ext cx="19815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37971" y="2566915"/>
            <a:ext cx="197986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</p:cNvCxnSpPr>
          <p:nvPr/>
        </p:nvCxnSpPr>
        <p:spPr>
          <a:xfrm>
            <a:off x="2537971" y="2880056"/>
            <a:ext cx="197986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1851495" y="3140805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475751" y="3140805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6"/>
            <a:endCxn id="16" idx="2"/>
          </p:cNvCxnSpPr>
          <p:nvPr/>
        </p:nvCxnSpPr>
        <p:spPr>
          <a:xfrm>
            <a:off x="1917146" y="3184050"/>
            <a:ext cx="558605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2"/>
          </p:cNvCxnSpPr>
          <p:nvPr/>
        </p:nvCxnSpPr>
        <p:spPr>
          <a:xfrm>
            <a:off x="1653343" y="3184050"/>
            <a:ext cx="19815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</p:cNvCxnSpPr>
          <p:nvPr/>
        </p:nvCxnSpPr>
        <p:spPr>
          <a:xfrm>
            <a:off x="2541402" y="3184050"/>
            <a:ext cx="197986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851495" y="3457230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475751" y="3457230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0" idx="6"/>
            <a:endCxn id="21" idx="2"/>
          </p:cNvCxnSpPr>
          <p:nvPr/>
        </p:nvCxnSpPr>
        <p:spPr>
          <a:xfrm>
            <a:off x="1917146" y="3500475"/>
            <a:ext cx="558605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2"/>
          </p:cNvCxnSpPr>
          <p:nvPr/>
        </p:nvCxnSpPr>
        <p:spPr>
          <a:xfrm>
            <a:off x="1653343" y="3500475"/>
            <a:ext cx="19815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2541402" y="3500475"/>
            <a:ext cx="197986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22373" y="2090739"/>
            <a:ext cx="0" cy="1935222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91929" y="163173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EXP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88792"/>
                </a:solidFill>
              </a:rPr>
              <a:t>Interface to export</a:t>
            </a:r>
            <a:endParaRPr lang="en-US" dirty="0">
              <a:solidFill>
                <a:srgbClr val="F88792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213318" y="2384697"/>
            <a:ext cx="1102344" cy="1598705"/>
            <a:chOff x="4482256" y="4700120"/>
            <a:chExt cx="1102344" cy="1598705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4723408" y="4700120"/>
              <a:ext cx="623517" cy="15987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4689678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4689843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314099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314099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4" idx="6"/>
              <a:endCxn id="36" idx="2"/>
            </p:cNvCxnSpPr>
            <p:nvPr/>
          </p:nvCxnSpPr>
          <p:spPr>
            <a:xfrm>
              <a:off x="4755329" y="4849928"/>
              <a:ext cx="558770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5" idx="6"/>
              <a:endCxn id="37" idx="2"/>
            </p:cNvCxnSpPr>
            <p:nvPr/>
          </p:nvCxnSpPr>
          <p:spPr>
            <a:xfrm>
              <a:off x="4755495" y="5168187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4" idx="2"/>
            </p:cNvCxnSpPr>
            <p:nvPr/>
          </p:nvCxnSpPr>
          <p:spPr>
            <a:xfrm>
              <a:off x="4482256" y="4849928"/>
              <a:ext cx="20742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5" idx="2"/>
            </p:cNvCxnSpPr>
            <p:nvPr/>
          </p:nvCxnSpPr>
          <p:spPr>
            <a:xfrm>
              <a:off x="4491691" y="5168187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79751" y="485504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7" idx="6"/>
            </p:cNvCxnSpPr>
            <p:nvPr/>
          </p:nvCxnSpPr>
          <p:spPr>
            <a:xfrm>
              <a:off x="5379751" y="5168187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4693275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5317531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4" idx="6"/>
              <a:endCxn id="45" idx="2"/>
            </p:cNvCxnSpPr>
            <p:nvPr/>
          </p:nvCxnSpPr>
          <p:spPr>
            <a:xfrm>
              <a:off x="4758926" y="547218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4" idx="2"/>
            </p:cNvCxnSpPr>
            <p:nvPr/>
          </p:nvCxnSpPr>
          <p:spPr>
            <a:xfrm>
              <a:off x="4495123" y="547218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5" idx="6"/>
            </p:cNvCxnSpPr>
            <p:nvPr/>
          </p:nvCxnSpPr>
          <p:spPr>
            <a:xfrm>
              <a:off x="5383182" y="547218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693275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5317531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stCxn id="49" idx="6"/>
              <a:endCxn id="50" idx="2"/>
            </p:cNvCxnSpPr>
            <p:nvPr/>
          </p:nvCxnSpPr>
          <p:spPr>
            <a:xfrm>
              <a:off x="4758926" y="5788606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9" idx="2"/>
            </p:cNvCxnSpPr>
            <p:nvPr/>
          </p:nvCxnSpPr>
          <p:spPr>
            <a:xfrm>
              <a:off x="4495123" y="5788606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0" idx="6"/>
            </p:cNvCxnSpPr>
            <p:nvPr/>
          </p:nvCxnSpPr>
          <p:spPr>
            <a:xfrm>
              <a:off x="5383182" y="578860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4696706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5320962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54" idx="6"/>
              <a:endCxn id="55" idx="2"/>
            </p:cNvCxnSpPr>
            <p:nvPr/>
          </p:nvCxnSpPr>
          <p:spPr>
            <a:xfrm>
              <a:off x="4762358" y="609260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4" idx="2"/>
            </p:cNvCxnSpPr>
            <p:nvPr/>
          </p:nvCxnSpPr>
          <p:spPr>
            <a:xfrm>
              <a:off x="4498555" y="609260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6"/>
            </p:cNvCxnSpPr>
            <p:nvPr/>
          </p:nvCxnSpPr>
          <p:spPr>
            <a:xfrm>
              <a:off x="5386614" y="609260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3932497" y="1629853"/>
            <a:ext cx="471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BAG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88792"/>
                </a:solidFill>
              </a:rPr>
              <a:t>Interfaces imported from posted threads</a:t>
            </a:r>
            <a:endParaRPr lang="en-US" dirty="0">
              <a:solidFill>
                <a:srgbClr val="F88792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5501234" y="2387687"/>
            <a:ext cx="1102344" cy="1598705"/>
            <a:chOff x="4482256" y="4700120"/>
            <a:chExt cx="1102344" cy="1598705"/>
          </a:xfrm>
        </p:grpSpPr>
        <p:sp>
          <p:nvSpPr>
            <p:cNvPr id="61" name="Rectangle 5"/>
            <p:cNvSpPr>
              <a:spLocks noChangeArrowheads="1"/>
            </p:cNvSpPr>
            <p:nvPr/>
          </p:nvSpPr>
          <p:spPr bwMode="auto">
            <a:xfrm>
              <a:off x="4723408" y="4700120"/>
              <a:ext cx="623517" cy="15987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4689678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4689843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5314099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5314099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/>
            <p:cNvCxnSpPr>
              <a:stCxn id="62" idx="6"/>
              <a:endCxn id="64" idx="2"/>
            </p:cNvCxnSpPr>
            <p:nvPr/>
          </p:nvCxnSpPr>
          <p:spPr>
            <a:xfrm>
              <a:off x="4755329" y="4849928"/>
              <a:ext cx="558770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3" idx="6"/>
              <a:endCxn id="65" idx="2"/>
            </p:cNvCxnSpPr>
            <p:nvPr/>
          </p:nvCxnSpPr>
          <p:spPr>
            <a:xfrm>
              <a:off x="4755495" y="5168187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2" idx="2"/>
            </p:cNvCxnSpPr>
            <p:nvPr/>
          </p:nvCxnSpPr>
          <p:spPr>
            <a:xfrm>
              <a:off x="4482256" y="4849928"/>
              <a:ext cx="20742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63" idx="2"/>
            </p:cNvCxnSpPr>
            <p:nvPr/>
          </p:nvCxnSpPr>
          <p:spPr>
            <a:xfrm>
              <a:off x="4491691" y="5168187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379751" y="485504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5" idx="6"/>
            </p:cNvCxnSpPr>
            <p:nvPr/>
          </p:nvCxnSpPr>
          <p:spPr>
            <a:xfrm>
              <a:off x="5379751" y="5168187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4693275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317531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72" idx="6"/>
              <a:endCxn id="73" idx="2"/>
            </p:cNvCxnSpPr>
            <p:nvPr/>
          </p:nvCxnSpPr>
          <p:spPr>
            <a:xfrm>
              <a:off x="4758926" y="547218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72" idx="2"/>
            </p:cNvCxnSpPr>
            <p:nvPr/>
          </p:nvCxnSpPr>
          <p:spPr>
            <a:xfrm>
              <a:off x="4495123" y="547218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3" idx="6"/>
            </p:cNvCxnSpPr>
            <p:nvPr/>
          </p:nvCxnSpPr>
          <p:spPr>
            <a:xfrm>
              <a:off x="5383182" y="547218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4693275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5317531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>
              <a:stCxn id="77" idx="6"/>
              <a:endCxn id="78" idx="2"/>
            </p:cNvCxnSpPr>
            <p:nvPr/>
          </p:nvCxnSpPr>
          <p:spPr>
            <a:xfrm>
              <a:off x="4758926" y="5788606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77" idx="2"/>
            </p:cNvCxnSpPr>
            <p:nvPr/>
          </p:nvCxnSpPr>
          <p:spPr>
            <a:xfrm>
              <a:off x="4495123" y="5788606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8" idx="6"/>
            </p:cNvCxnSpPr>
            <p:nvPr/>
          </p:nvCxnSpPr>
          <p:spPr>
            <a:xfrm>
              <a:off x="5383182" y="578860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696706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5320962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82" idx="6"/>
              <a:endCxn id="83" idx="2"/>
            </p:cNvCxnSpPr>
            <p:nvPr/>
          </p:nvCxnSpPr>
          <p:spPr>
            <a:xfrm>
              <a:off x="4762358" y="609260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82" idx="2"/>
            </p:cNvCxnSpPr>
            <p:nvPr/>
          </p:nvCxnSpPr>
          <p:spPr>
            <a:xfrm>
              <a:off x="4498555" y="609260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3" idx="6"/>
            </p:cNvCxnSpPr>
            <p:nvPr/>
          </p:nvCxnSpPr>
          <p:spPr>
            <a:xfrm>
              <a:off x="5386614" y="609260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903242" y="2374119"/>
            <a:ext cx="1102344" cy="1598705"/>
            <a:chOff x="4482256" y="4700120"/>
            <a:chExt cx="1102344" cy="1598705"/>
          </a:xfrm>
        </p:grpSpPr>
        <p:sp>
          <p:nvSpPr>
            <p:cNvPr id="88" name="Rectangle 5"/>
            <p:cNvSpPr>
              <a:spLocks noChangeArrowheads="1"/>
            </p:cNvSpPr>
            <p:nvPr/>
          </p:nvSpPr>
          <p:spPr bwMode="auto">
            <a:xfrm>
              <a:off x="4723408" y="4700120"/>
              <a:ext cx="623517" cy="15987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4689678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4689843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5314099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5314099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>
              <a:stCxn id="89" idx="6"/>
              <a:endCxn id="91" idx="2"/>
            </p:cNvCxnSpPr>
            <p:nvPr/>
          </p:nvCxnSpPr>
          <p:spPr>
            <a:xfrm>
              <a:off x="4755329" y="4849928"/>
              <a:ext cx="558770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0" idx="6"/>
              <a:endCxn id="92" idx="2"/>
            </p:cNvCxnSpPr>
            <p:nvPr/>
          </p:nvCxnSpPr>
          <p:spPr>
            <a:xfrm>
              <a:off x="4755495" y="5168187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89" idx="2"/>
            </p:cNvCxnSpPr>
            <p:nvPr/>
          </p:nvCxnSpPr>
          <p:spPr>
            <a:xfrm>
              <a:off x="4482256" y="4849928"/>
              <a:ext cx="20742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90" idx="2"/>
            </p:cNvCxnSpPr>
            <p:nvPr/>
          </p:nvCxnSpPr>
          <p:spPr>
            <a:xfrm>
              <a:off x="4491691" y="5168187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379751" y="485504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6"/>
            </p:cNvCxnSpPr>
            <p:nvPr/>
          </p:nvCxnSpPr>
          <p:spPr>
            <a:xfrm>
              <a:off x="5379751" y="5168187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4693275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5317531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>
              <a:stCxn id="99" idx="6"/>
              <a:endCxn id="100" idx="2"/>
            </p:cNvCxnSpPr>
            <p:nvPr/>
          </p:nvCxnSpPr>
          <p:spPr>
            <a:xfrm>
              <a:off x="4758926" y="547218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endCxn id="99" idx="2"/>
            </p:cNvCxnSpPr>
            <p:nvPr/>
          </p:nvCxnSpPr>
          <p:spPr>
            <a:xfrm>
              <a:off x="4495123" y="547218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00" idx="6"/>
            </p:cNvCxnSpPr>
            <p:nvPr/>
          </p:nvCxnSpPr>
          <p:spPr>
            <a:xfrm>
              <a:off x="5383182" y="547218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4693275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5317531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>
              <a:stCxn id="104" idx="6"/>
              <a:endCxn id="105" idx="2"/>
            </p:cNvCxnSpPr>
            <p:nvPr/>
          </p:nvCxnSpPr>
          <p:spPr>
            <a:xfrm>
              <a:off x="4758926" y="5788606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04" idx="2"/>
            </p:cNvCxnSpPr>
            <p:nvPr/>
          </p:nvCxnSpPr>
          <p:spPr>
            <a:xfrm>
              <a:off x="4495123" y="5788606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5" idx="6"/>
            </p:cNvCxnSpPr>
            <p:nvPr/>
          </p:nvCxnSpPr>
          <p:spPr>
            <a:xfrm>
              <a:off x="5383182" y="578860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4696706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5320962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>
              <a:stCxn id="109" idx="6"/>
              <a:endCxn id="110" idx="2"/>
            </p:cNvCxnSpPr>
            <p:nvPr/>
          </p:nvCxnSpPr>
          <p:spPr>
            <a:xfrm>
              <a:off x="4762358" y="609260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109" idx="2"/>
            </p:cNvCxnSpPr>
            <p:nvPr/>
          </p:nvCxnSpPr>
          <p:spPr>
            <a:xfrm>
              <a:off x="4498555" y="609260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10" idx="6"/>
            </p:cNvCxnSpPr>
            <p:nvPr/>
          </p:nvCxnSpPr>
          <p:spPr>
            <a:xfrm>
              <a:off x="5386614" y="609260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Double Brace 115"/>
          <p:cNvSpPr/>
          <p:nvPr/>
        </p:nvSpPr>
        <p:spPr>
          <a:xfrm>
            <a:off x="3819608" y="2146442"/>
            <a:ext cx="4524116" cy="2161707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Up Arrow 116"/>
          <p:cNvSpPr/>
          <p:nvPr/>
        </p:nvSpPr>
        <p:spPr>
          <a:xfrm>
            <a:off x="7211566" y="4208261"/>
            <a:ext cx="484632" cy="702409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66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436"/>
            <a:ext cx="7770813" cy="1429871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Updating the interface data-structure</a:t>
            </a:r>
            <a:br>
              <a:rPr lang="en-US" sz="3600" b="1" i="1" dirty="0" smtClean="0">
                <a:solidFill>
                  <a:srgbClr val="FFFF00"/>
                </a:solidFill>
              </a:rPr>
            </a:br>
            <a:r>
              <a:rPr lang="en-US" sz="2400" b="1" dirty="0" smtClean="0">
                <a:solidFill>
                  <a:srgbClr val="FFFFFF"/>
                </a:solidFill>
              </a:rPr>
              <a:t>context-switch (yield)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881628" y="2426100"/>
            <a:ext cx="623517" cy="15987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47898" y="2532662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848063" y="2850921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472319" y="2532662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472319" y="2850921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>
            <a:off x="1913549" y="2575908"/>
            <a:ext cx="558770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8" idx="2"/>
          </p:cNvCxnSpPr>
          <p:nvPr/>
        </p:nvCxnSpPr>
        <p:spPr>
          <a:xfrm>
            <a:off x="1913715" y="2894167"/>
            <a:ext cx="558605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2"/>
          </p:cNvCxnSpPr>
          <p:nvPr/>
        </p:nvCxnSpPr>
        <p:spPr>
          <a:xfrm>
            <a:off x="1640476" y="2575908"/>
            <a:ext cx="20742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2"/>
          </p:cNvCxnSpPr>
          <p:nvPr/>
        </p:nvCxnSpPr>
        <p:spPr>
          <a:xfrm>
            <a:off x="1649911" y="2894167"/>
            <a:ext cx="19815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37971" y="2581026"/>
            <a:ext cx="197986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</p:cNvCxnSpPr>
          <p:nvPr/>
        </p:nvCxnSpPr>
        <p:spPr>
          <a:xfrm>
            <a:off x="2537971" y="2894167"/>
            <a:ext cx="197986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1851495" y="3154916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475751" y="3154916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6"/>
            <a:endCxn id="16" idx="2"/>
          </p:cNvCxnSpPr>
          <p:nvPr/>
        </p:nvCxnSpPr>
        <p:spPr>
          <a:xfrm>
            <a:off x="1917146" y="3198161"/>
            <a:ext cx="558605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2"/>
          </p:cNvCxnSpPr>
          <p:nvPr/>
        </p:nvCxnSpPr>
        <p:spPr>
          <a:xfrm>
            <a:off x="1653343" y="3198161"/>
            <a:ext cx="19815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</p:cNvCxnSpPr>
          <p:nvPr/>
        </p:nvCxnSpPr>
        <p:spPr>
          <a:xfrm>
            <a:off x="2541402" y="3198161"/>
            <a:ext cx="197986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851495" y="3471341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475751" y="3471341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0" idx="6"/>
            <a:endCxn id="21" idx="2"/>
          </p:cNvCxnSpPr>
          <p:nvPr/>
        </p:nvCxnSpPr>
        <p:spPr>
          <a:xfrm>
            <a:off x="1917146" y="3514586"/>
            <a:ext cx="558605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2"/>
          </p:cNvCxnSpPr>
          <p:nvPr/>
        </p:nvCxnSpPr>
        <p:spPr>
          <a:xfrm>
            <a:off x="1653343" y="3514586"/>
            <a:ext cx="19815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2541402" y="3514586"/>
            <a:ext cx="197986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22373" y="2104850"/>
            <a:ext cx="0" cy="1935222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213318" y="2398808"/>
            <a:ext cx="1102344" cy="1598705"/>
            <a:chOff x="4482256" y="4700120"/>
            <a:chExt cx="1102344" cy="1598705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4723408" y="4700120"/>
              <a:ext cx="623517" cy="15987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4689678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4689843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314099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314099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4" idx="6"/>
              <a:endCxn id="36" idx="2"/>
            </p:cNvCxnSpPr>
            <p:nvPr/>
          </p:nvCxnSpPr>
          <p:spPr>
            <a:xfrm>
              <a:off x="4755329" y="4849928"/>
              <a:ext cx="558770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5" idx="6"/>
              <a:endCxn id="37" idx="2"/>
            </p:cNvCxnSpPr>
            <p:nvPr/>
          </p:nvCxnSpPr>
          <p:spPr>
            <a:xfrm>
              <a:off x="4755495" y="5168187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4" idx="2"/>
            </p:cNvCxnSpPr>
            <p:nvPr/>
          </p:nvCxnSpPr>
          <p:spPr>
            <a:xfrm>
              <a:off x="4482256" y="4849928"/>
              <a:ext cx="20742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5" idx="2"/>
            </p:cNvCxnSpPr>
            <p:nvPr/>
          </p:nvCxnSpPr>
          <p:spPr>
            <a:xfrm>
              <a:off x="4491691" y="5168187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79751" y="485504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7" idx="6"/>
            </p:cNvCxnSpPr>
            <p:nvPr/>
          </p:nvCxnSpPr>
          <p:spPr>
            <a:xfrm>
              <a:off x="5379751" y="5168187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4693275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5317531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4" idx="6"/>
              <a:endCxn id="45" idx="2"/>
            </p:cNvCxnSpPr>
            <p:nvPr/>
          </p:nvCxnSpPr>
          <p:spPr>
            <a:xfrm>
              <a:off x="4758926" y="547218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4" idx="2"/>
            </p:cNvCxnSpPr>
            <p:nvPr/>
          </p:nvCxnSpPr>
          <p:spPr>
            <a:xfrm>
              <a:off x="4495123" y="547218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5" idx="6"/>
            </p:cNvCxnSpPr>
            <p:nvPr/>
          </p:nvCxnSpPr>
          <p:spPr>
            <a:xfrm>
              <a:off x="5383182" y="547218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693275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5317531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stCxn id="49" idx="6"/>
              <a:endCxn id="50" idx="2"/>
            </p:cNvCxnSpPr>
            <p:nvPr/>
          </p:nvCxnSpPr>
          <p:spPr>
            <a:xfrm>
              <a:off x="4758926" y="5788606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9" idx="2"/>
            </p:cNvCxnSpPr>
            <p:nvPr/>
          </p:nvCxnSpPr>
          <p:spPr>
            <a:xfrm>
              <a:off x="4495123" y="5788606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0" idx="6"/>
            </p:cNvCxnSpPr>
            <p:nvPr/>
          </p:nvCxnSpPr>
          <p:spPr>
            <a:xfrm>
              <a:off x="5383182" y="578860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4696706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5320962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54" idx="6"/>
              <a:endCxn id="55" idx="2"/>
            </p:cNvCxnSpPr>
            <p:nvPr/>
          </p:nvCxnSpPr>
          <p:spPr>
            <a:xfrm>
              <a:off x="4762358" y="609260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4" idx="2"/>
            </p:cNvCxnSpPr>
            <p:nvPr/>
          </p:nvCxnSpPr>
          <p:spPr>
            <a:xfrm>
              <a:off x="4498555" y="609260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6"/>
            </p:cNvCxnSpPr>
            <p:nvPr/>
          </p:nvCxnSpPr>
          <p:spPr>
            <a:xfrm>
              <a:off x="5386614" y="609260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501234" y="2401798"/>
            <a:ext cx="1102344" cy="1598705"/>
            <a:chOff x="4482256" y="4700120"/>
            <a:chExt cx="1102344" cy="1598705"/>
          </a:xfrm>
        </p:grpSpPr>
        <p:sp>
          <p:nvSpPr>
            <p:cNvPr id="61" name="Rectangle 5"/>
            <p:cNvSpPr>
              <a:spLocks noChangeArrowheads="1"/>
            </p:cNvSpPr>
            <p:nvPr/>
          </p:nvSpPr>
          <p:spPr bwMode="auto">
            <a:xfrm>
              <a:off x="4723408" y="4700120"/>
              <a:ext cx="623517" cy="15987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4689678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4689843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5314099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5314099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/>
            <p:cNvCxnSpPr>
              <a:stCxn id="62" idx="6"/>
              <a:endCxn id="64" idx="2"/>
            </p:cNvCxnSpPr>
            <p:nvPr/>
          </p:nvCxnSpPr>
          <p:spPr>
            <a:xfrm>
              <a:off x="4755329" y="4849928"/>
              <a:ext cx="558770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3" idx="6"/>
              <a:endCxn id="65" idx="2"/>
            </p:cNvCxnSpPr>
            <p:nvPr/>
          </p:nvCxnSpPr>
          <p:spPr>
            <a:xfrm>
              <a:off x="4755495" y="5168187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2" idx="2"/>
            </p:cNvCxnSpPr>
            <p:nvPr/>
          </p:nvCxnSpPr>
          <p:spPr>
            <a:xfrm>
              <a:off x="4482256" y="4849928"/>
              <a:ext cx="20742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63" idx="2"/>
            </p:cNvCxnSpPr>
            <p:nvPr/>
          </p:nvCxnSpPr>
          <p:spPr>
            <a:xfrm>
              <a:off x="4491691" y="5168187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379751" y="485504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5" idx="6"/>
            </p:cNvCxnSpPr>
            <p:nvPr/>
          </p:nvCxnSpPr>
          <p:spPr>
            <a:xfrm>
              <a:off x="5379751" y="5168187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4693275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317531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72" idx="6"/>
              <a:endCxn id="73" idx="2"/>
            </p:cNvCxnSpPr>
            <p:nvPr/>
          </p:nvCxnSpPr>
          <p:spPr>
            <a:xfrm>
              <a:off x="4758926" y="547218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72" idx="2"/>
            </p:cNvCxnSpPr>
            <p:nvPr/>
          </p:nvCxnSpPr>
          <p:spPr>
            <a:xfrm>
              <a:off x="4495123" y="547218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3" idx="6"/>
            </p:cNvCxnSpPr>
            <p:nvPr/>
          </p:nvCxnSpPr>
          <p:spPr>
            <a:xfrm>
              <a:off x="5383182" y="547218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4693275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5317531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>
              <a:stCxn id="77" idx="6"/>
              <a:endCxn id="78" idx="2"/>
            </p:cNvCxnSpPr>
            <p:nvPr/>
          </p:nvCxnSpPr>
          <p:spPr>
            <a:xfrm>
              <a:off x="4758926" y="5788606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77" idx="2"/>
            </p:cNvCxnSpPr>
            <p:nvPr/>
          </p:nvCxnSpPr>
          <p:spPr>
            <a:xfrm>
              <a:off x="4495123" y="5788606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8" idx="6"/>
            </p:cNvCxnSpPr>
            <p:nvPr/>
          </p:nvCxnSpPr>
          <p:spPr>
            <a:xfrm>
              <a:off x="5383182" y="578860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696706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5320962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82" idx="6"/>
              <a:endCxn id="83" idx="2"/>
            </p:cNvCxnSpPr>
            <p:nvPr/>
          </p:nvCxnSpPr>
          <p:spPr>
            <a:xfrm>
              <a:off x="4762358" y="609260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82" idx="2"/>
            </p:cNvCxnSpPr>
            <p:nvPr/>
          </p:nvCxnSpPr>
          <p:spPr>
            <a:xfrm>
              <a:off x="4498555" y="609260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3" idx="6"/>
            </p:cNvCxnSpPr>
            <p:nvPr/>
          </p:nvCxnSpPr>
          <p:spPr>
            <a:xfrm>
              <a:off x="5386614" y="609260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903242" y="2388230"/>
            <a:ext cx="1102344" cy="1598705"/>
            <a:chOff x="4482256" y="4700120"/>
            <a:chExt cx="1102344" cy="1598705"/>
          </a:xfrm>
        </p:grpSpPr>
        <p:sp>
          <p:nvSpPr>
            <p:cNvPr id="88" name="Rectangle 5"/>
            <p:cNvSpPr>
              <a:spLocks noChangeArrowheads="1"/>
            </p:cNvSpPr>
            <p:nvPr/>
          </p:nvSpPr>
          <p:spPr bwMode="auto">
            <a:xfrm>
              <a:off x="4723408" y="4700120"/>
              <a:ext cx="623517" cy="15987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4689678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4689843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5314099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5314099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>
              <a:stCxn id="89" idx="6"/>
              <a:endCxn id="91" idx="2"/>
            </p:cNvCxnSpPr>
            <p:nvPr/>
          </p:nvCxnSpPr>
          <p:spPr>
            <a:xfrm>
              <a:off x="4755329" y="4849928"/>
              <a:ext cx="558770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0" idx="6"/>
              <a:endCxn id="92" idx="2"/>
            </p:cNvCxnSpPr>
            <p:nvPr/>
          </p:nvCxnSpPr>
          <p:spPr>
            <a:xfrm>
              <a:off x="4755495" y="5168187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89" idx="2"/>
            </p:cNvCxnSpPr>
            <p:nvPr/>
          </p:nvCxnSpPr>
          <p:spPr>
            <a:xfrm>
              <a:off x="4482256" y="4849928"/>
              <a:ext cx="20742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90" idx="2"/>
            </p:cNvCxnSpPr>
            <p:nvPr/>
          </p:nvCxnSpPr>
          <p:spPr>
            <a:xfrm>
              <a:off x="4491691" y="5168187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379751" y="485504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6"/>
            </p:cNvCxnSpPr>
            <p:nvPr/>
          </p:nvCxnSpPr>
          <p:spPr>
            <a:xfrm>
              <a:off x="5379751" y="5168187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4693275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5317531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>
              <a:stCxn id="99" idx="6"/>
              <a:endCxn id="100" idx="2"/>
            </p:cNvCxnSpPr>
            <p:nvPr/>
          </p:nvCxnSpPr>
          <p:spPr>
            <a:xfrm>
              <a:off x="4758926" y="547218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endCxn id="99" idx="2"/>
            </p:cNvCxnSpPr>
            <p:nvPr/>
          </p:nvCxnSpPr>
          <p:spPr>
            <a:xfrm>
              <a:off x="4495123" y="547218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00" idx="6"/>
            </p:cNvCxnSpPr>
            <p:nvPr/>
          </p:nvCxnSpPr>
          <p:spPr>
            <a:xfrm>
              <a:off x="5383182" y="547218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4693275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5317531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>
              <a:stCxn id="104" idx="6"/>
              <a:endCxn id="105" idx="2"/>
            </p:cNvCxnSpPr>
            <p:nvPr/>
          </p:nvCxnSpPr>
          <p:spPr>
            <a:xfrm>
              <a:off x="4758926" y="5788606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04" idx="2"/>
            </p:cNvCxnSpPr>
            <p:nvPr/>
          </p:nvCxnSpPr>
          <p:spPr>
            <a:xfrm>
              <a:off x="4495123" y="5788606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5" idx="6"/>
            </p:cNvCxnSpPr>
            <p:nvPr/>
          </p:nvCxnSpPr>
          <p:spPr>
            <a:xfrm>
              <a:off x="5383182" y="578860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4696706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5320962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>
              <a:stCxn id="109" idx="6"/>
              <a:endCxn id="110" idx="2"/>
            </p:cNvCxnSpPr>
            <p:nvPr/>
          </p:nvCxnSpPr>
          <p:spPr>
            <a:xfrm>
              <a:off x="4762358" y="609260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109" idx="2"/>
            </p:cNvCxnSpPr>
            <p:nvPr/>
          </p:nvCxnSpPr>
          <p:spPr>
            <a:xfrm>
              <a:off x="4498555" y="609260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10" idx="6"/>
            </p:cNvCxnSpPr>
            <p:nvPr/>
          </p:nvCxnSpPr>
          <p:spPr>
            <a:xfrm>
              <a:off x="5386614" y="609260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Content Placeholder 2"/>
          <p:cNvSpPr>
            <a:spLocks noGrp="1"/>
          </p:cNvSpPr>
          <p:nvPr>
            <p:ph idx="1"/>
          </p:nvPr>
        </p:nvSpPr>
        <p:spPr>
          <a:xfrm>
            <a:off x="653357" y="4659813"/>
            <a:ext cx="8279999" cy="1704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 any </a:t>
            </a:r>
            <a:r>
              <a:rPr lang="en-US" i="1" dirty="0" smtClean="0">
                <a:solidFill>
                  <a:srgbClr val="FFFF00"/>
                </a:solidFill>
              </a:rPr>
              <a:t>yield point</a:t>
            </a:r>
            <a:r>
              <a:rPr lang="en-US" dirty="0" smtClean="0"/>
              <a:t> non deterministically either </a:t>
            </a:r>
          </a:p>
          <a:p>
            <a:pPr marL="806450" lvl="1" indent="-457200">
              <a:buAutoNum type="arabicPeriod"/>
            </a:pPr>
            <a:r>
              <a:rPr lang="en-US" dirty="0"/>
              <a:t>i</a:t>
            </a:r>
            <a:r>
              <a:rPr lang="en-US" dirty="0" smtClean="0"/>
              <a:t>nteract at least once with </a:t>
            </a:r>
            <a:r>
              <a:rPr lang="en-US" dirty="0"/>
              <a:t>internal </a:t>
            </a:r>
            <a:r>
              <a:rPr lang="en-US" dirty="0" smtClean="0"/>
              <a:t>threads, or</a:t>
            </a:r>
          </a:p>
          <a:p>
            <a:pPr marL="806450" lvl="1" indent="-457200">
              <a:buAutoNum type="arabicPeriod"/>
            </a:pPr>
            <a:r>
              <a:rPr lang="en-US" dirty="0" smtClean="0"/>
              <a:t>interact with an external thread</a:t>
            </a:r>
            <a:endParaRPr lang="en-US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2593770" y="2098555"/>
            <a:ext cx="4134456" cy="1908569"/>
            <a:chOff x="2593770" y="2098555"/>
            <a:chExt cx="4134456" cy="1908569"/>
          </a:xfrm>
        </p:grpSpPr>
        <p:sp>
          <p:nvSpPr>
            <p:cNvPr id="116" name="TextBox 115"/>
            <p:cNvSpPr txBox="1"/>
            <p:nvPr/>
          </p:nvSpPr>
          <p:spPr>
            <a:xfrm>
              <a:off x="2593770" y="348390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  <a:endParaRPr lang="en-US" sz="2000" baseline="-250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415156" y="209855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a</a:t>
              </a:r>
              <a:endParaRPr lang="en-US" sz="2000" b="1" baseline="-25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343661" y="2109845"/>
              <a:ext cx="384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b</a:t>
              </a:r>
              <a:endParaRPr lang="en-US" sz="2000" b="1" baseline="-250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552345" y="2236844"/>
            <a:ext cx="4178875" cy="1838014"/>
            <a:chOff x="2552345" y="2180400"/>
            <a:chExt cx="4178875" cy="1838014"/>
          </a:xfrm>
        </p:grpSpPr>
        <p:sp>
          <p:nvSpPr>
            <p:cNvPr id="119" name="Rectangle 118"/>
            <p:cNvSpPr/>
            <p:nvPr/>
          </p:nvSpPr>
          <p:spPr>
            <a:xfrm>
              <a:off x="5372106" y="2180400"/>
              <a:ext cx="1359114" cy="509308"/>
            </a:xfrm>
            <a:prstGeom prst="rect">
              <a:avLst/>
            </a:prstGeom>
            <a:blipFill dpi="0" rotWithShape="1">
              <a:blip r:embed="rId2">
                <a:alphaModFix amt="64000"/>
                <a:duotone>
                  <a:schemeClr val="accent5">
                    <a:shade val="10000"/>
                    <a:satMod val="150000"/>
                    <a:lumMod val="120000"/>
                  </a:schemeClr>
                  <a:schemeClr val="accent5">
                    <a:satMod val="350000"/>
                    <a:lumMod val="150000"/>
                  </a:schemeClr>
                </a:duotone>
              </a:blip>
              <a:srcRect/>
              <a:tile tx="0" ty="0" sx="20000" sy="20000" flip="none" algn="ctr"/>
            </a:blip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2552345" y="3576256"/>
              <a:ext cx="358972" cy="364202"/>
            </a:xfrm>
            <a:prstGeom prst="rect">
              <a:avLst/>
            </a:prstGeom>
            <a:blipFill dpi="0" rotWithShape="1">
              <a:blip r:embed="rId2">
                <a:alphaModFix amt="64000"/>
                <a:duotone>
                  <a:schemeClr val="accent5">
                    <a:shade val="10000"/>
                    <a:satMod val="150000"/>
                    <a:lumMod val="120000"/>
                  </a:schemeClr>
                  <a:schemeClr val="accent5">
                    <a:satMod val="350000"/>
                    <a:lumMod val="150000"/>
                  </a:schemeClr>
                </a:duotone>
              </a:blip>
              <a:srcRect/>
              <a:tile tx="0" ty="0" sx="20000" sy="20000" flip="none" algn="ctr"/>
            </a:blip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929613" y="3495194"/>
              <a:ext cx="3677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000" baseline="-25000" dirty="0"/>
            </a:p>
          </p:txBody>
        </p:sp>
      </p:grpSp>
      <p:sp>
        <p:nvSpPr>
          <p:cNvPr id="122" name="Double Brace 121"/>
          <p:cNvSpPr/>
          <p:nvPr/>
        </p:nvSpPr>
        <p:spPr>
          <a:xfrm>
            <a:off x="3819608" y="2160553"/>
            <a:ext cx="4524116" cy="2161707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1847898" y="2532662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2472319" y="2532662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3" idx="6"/>
            <a:endCxn id="124" idx="2"/>
          </p:cNvCxnSpPr>
          <p:nvPr/>
        </p:nvCxnSpPr>
        <p:spPr>
          <a:xfrm>
            <a:off x="1913549" y="2575908"/>
            <a:ext cx="558770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23" idx="2"/>
          </p:cNvCxnSpPr>
          <p:nvPr/>
        </p:nvCxnSpPr>
        <p:spPr>
          <a:xfrm>
            <a:off x="1640476" y="2575908"/>
            <a:ext cx="20742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537971" y="2581026"/>
            <a:ext cx="197986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91929" y="163173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EXP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88792"/>
                </a:solidFill>
              </a:rPr>
              <a:t>Interface to export</a:t>
            </a:r>
            <a:endParaRPr lang="en-US" dirty="0">
              <a:solidFill>
                <a:srgbClr val="F88792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932497" y="1629853"/>
            <a:ext cx="471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BAG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88792"/>
                </a:solidFill>
              </a:rPr>
              <a:t>Interfaces imported from posted threads</a:t>
            </a:r>
            <a:endParaRPr lang="en-US" dirty="0">
              <a:solidFill>
                <a:srgbClr val="F88792"/>
              </a:solidFill>
            </a:endParaRPr>
          </a:p>
        </p:txBody>
      </p:sp>
      <p:sp>
        <p:nvSpPr>
          <p:cNvPr id="130" name="Right Arrow 129"/>
          <p:cNvSpPr/>
          <p:nvPr/>
        </p:nvSpPr>
        <p:spPr>
          <a:xfrm>
            <a:off x="681579" y="5065891"/>
            <a:ext cx="338572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46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436"/>
            <a:ext cx="7770813" cy="1429871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Updating the interface data-structure</a:t>
            </a:r>
            <a:br>
              <a:rPr lang="en-US" sz="3600" b="1" i="1" dirty="0" smtClean="0">
                <a:solidFill>
                  <a:srgbClr val="FFFF00"/>
                </a:solidFill>
              </a:rPr>
            </a:br>
            <a:r>
              <a:rPr lang="en-US" sz="2400" b="1" dirty="0" smtClean="0">
                <a:solidFill>
                  <a:srgbClr val="FFFFFF"/>
                </a:solidFill>
              </a:rPr>
              <a:t>context-switch (yield)</a:t>
            </a:r>
            <a:endParaRPr lang="en-US" sz="3600" b="1" dirty="0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881628" y="2426100"/>
            <a:ext cx="623517" cy="15987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847898" y="2532662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848063" y="2850921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472319" y="2532662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472319" y="2850921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6"/>
            <a:endCxn id="7" idx="2"/>
          </p:cNvCxnSpPr>
          <p:nvPr/>
        </p:nvCxnSpPr>
        <p:spPr>
          <a:xfrm>
            <a:off x="1913549" y="2575908"/>
            <a:ext cx="558770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8" idx="2"/>
          </p:cNvCxnSpPr>
          <p:nvPr/>
        </p:nvCxnSpPr>
        <p:spPr>
          <a:xfrm>
            <a:off x="1913715" y="2894167"/>
            <a:ext cx="558605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2"/>
          </p:cNvCxnSpPr>
          <p:nvPr/>
        </p:nvCxnSpPr>
        <p:spPr>
          <a:xfrm>
            <a:off x="1640476" y="2575908"/>
            <a:ext cx="20742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2"/>
          </p:cNvCxnSpPr>
          <p:nvPr/>
        </p:nvCxnSpPr>
        <p:spPr>
          <a:xfrm>
            <a:off x="1649911" y="2894167"/>
            <a:ext cx="19815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37971" y="2581026"/>
            <a:ext cx="197986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6"/>
          </p:cNvCxnSpPr>
          <p:nvPr/>
        </p:nvCxnSpPr>
        <p:spPr>
          <a:xfrm>
            <a:off x="2537971" y="2894167"/>
            <a:ext cx="197986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1851495" y="3154916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475751" y="3154916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5" idx="6"/>
            <a:endCxn id="16" idx="2"/>
          </p:cNvCxnSpPr>
          <p:nvPr/>
        </p:nvCxnSpPr>
        <p:spPr>
          <a:xfrm>
            <a:off x="1917146" y="3198161"/>
            <a:ext cx="558605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2"/>
          </p:cNvCxnSpPr>
          <p:nvPr/>
        </p:nvCxnSpPr>
        <p:spPr>
          <a:xfrm>
            <a:off x="1653343" y="3198161"/>
            <a:ext cx="19815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6"/>
          </p:cNvCxnSpPr>
          <p:nvPr/>
        </p:nvCxnSpPr>
        <p:spPr>
          <a:xfrm>
            <a:off x="2541402" y="3198161"/>
            <a:ext cx="197986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1851495" y="3471341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2475751" y="3471341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20" idx="6"/>
            <a:endCxn id="21" idx="2"/>
          </p:cNvCxnSpPr>
          <p:nvPr/>
        </p:nvCxnSpPr>
        <p:spPr>
          <a:xfrm>
            <a:off x="1917146" y="3514586"/>
            <a:ext cx="558605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2"/>
          </p:cNvCxnSpPr>
          <p:nvPr/>
        </p:nvCxnSpPr>
        <p:spPr>
          <a:xfrm>
            <a:off x="1653343" y="3514586"/>
            <a:ext cx="19815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6"/>
          </p:cNvCxnSpPr>
          <p:nvPr/>
        </p:nvCxnSpPr>
        <p:spPr>
          <a:xfrm>
            <a:off x="2541402" y="3514586"/>
            <a:ext cx="197986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522373" y="2104850"/>
            <a:ext cx="0" cy="1935222"/>
          </a:xfrm>
          <a:prstGeom prst="line">
            <a:avLst/>
          </a:prstGeom>
          <a:ln w="38100">
            <a:solidFill>
              <a:srgbClr val="FFFF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4213318" y="2398808"/>
            <a:ext cx="1102344" cy="1598705"/>
            <a:chOff x="4482256" y="4700120"/>
            <a:chExt cx="1102344" cy="1598705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4723408" y="4700120"/>
              <a:ext cx="623517" cy="15987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4689678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4689843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5314099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5314099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4" idx="6"/>
              <a:endCxn id="36" idx="2"/>
            </p:cNvCxnSpPr>
            <p:nvPr/>
          </p:nvCxnSpPr>
          <p:spPr>
            <a:xfrm>
              <a:off x="4755329" y="4849928"/>
              <a:ext cx="558770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5" idx="6"/>
              <a:endCxn id="37" idx="2"/>
            </p:cNvCxnSpPr>
            <p:nvPr/>
          </p:nvCxnSpPr>
          <p:spPr>
            <a:xfrm>
              <a:off x="4755495" y="5168187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34" idx="2"/>
            </p:cNvCxnSpPr>
            <p:nvPr/>
          </p:nvCxnSpPr>
          <p:spPr>
            <a:xfrm>
              <a:off x="4482256" y="4849928"/>
              <a:ext cx="20742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5" idx="2"/>
            </p:cNvCxnSpPr>
            <p:nvPr/>
          </p:nvCxnSpPr>
          <p:spPr>
            <a:xfrm>
              <a:off x="4491691" y="5168187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79751" y="485504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7" idx="6"/>
            </p:cNvCxnSpPr>
            <p:nvPr/>
          </p:nvCxnSpPr>
          <p:spPr>
            <a:xfrm>
              <a:off x="5379751" y="5168187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4693275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5317531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>
              <a:stCxn id="44" idx="6"/>
              <a:endCxn id="45" idx="2"/>
            </p:cNvCxnSpPr>
            <p:nvPr/>
          </p:nvCxnSpPr>
          <p:spPr>
            <a:xfrm>
              <a:off x="4758926" y="547218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4" idx="2"/>
            </p:cNvCxnSpPr>
            <p:nvPr/>
          </p:nvCxnSpPr>
          <p:spPr>
            <a:xfrm>
              <a:off x="4495123" y="547218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5" idx="6"/>
            </p:cNvCxnSpPr>
            <p:nvPr/>
          </p:nvCxnSpPr>
          <p:spPr>
            <a:xfrm>
              <a:off x="5383182" y="547218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4693275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5317531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stCxn id="49" idx="6"/>
              <a:endCxn id="50" idx="2"/>
            </p:cNvCxnSpPr>
            <p:nvPr/>
          </p:nvCxnSpPr>
          <p:spPr>
            <a:xfrm>
              <a:off x="4758926" y="5788606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9" idx="2"/>
            </p:cNvCxnSpPr>
            <p:nvPr/>
          </p:nvCxnSpPr>
          <p:spPr>
            <a:xfrm>
              <a:off x="4495123" y="5788606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50" idx="6"/>
            </p:cNvCxnSpPr>
            <p:nvPr/>
          </p:nvCxnSpPr>
          <p:spPr>
            <a:xfrm>
              <a:off x="5383182" y="578860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4696706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5320962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54" idx="6"/>
              <a:endCxn id="55" idx="2"/>
            </p:cNvCxnSpPr>
            <p:nvPr/>
          </p:nvCxnSpPr>
          <p:spPr>
            <a:xfrm>
              <a:off x="4762358" y="609260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4" idx="2"/>
            </p:cNvCxnSpPr>
            <p:nvPr/>
          </p:nvCxnSpPr>
          <p:spPr>
            <a:xfrm>
              <a:off x="4498555" y="609260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5" idx="6"/>
            </p:cNvCxnSpPr>
            <p:nvPr/>
          </p:nvCxnSpPr>
          <p:spPr>
            <a:xfrm>
              <a:off x="5386614" y="609260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501234" y="2401798"/>
            <a:ext cx="1102344" cy="1598705"/>
            <a:chOff x="4482256" y="4700120"/>
            <a:chExt cx="1102344" cy="1598705"/>
          </a:xfrm>
        </p:grpSpPr>
        <p:sp>
          <p:nvSpPr>
            <p:cNvPr id="61" name="Rectangle 5"/>
            <p:cNvSpPr>
              <a:spLocks noChangeArrowheads="1"/>
            </p:cNvSpPr>
            <p:nvPr/>
          </p:nvSpPr>
          <p:spPr bwMode="auto">
            <a:xfrm>
              <a:off x="4723408" y="4700120"/>
              <a:ext cx="623517" cy="15987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4689678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4689843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5314099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5314099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/>
            <p:cNvCxnSpPr>
              <a:stCxn id="62" idx="6"/>
              <a:endCxn id="64" idx="2"/>
            </p:cNvCxnSpPr>
            <p:nvPr/>
          </p:nvCxnSpPr>
          <p:spPr>
            <a:xfrm>
              <a:off x="4755329" y="4849928"/>
              <a:ext cx="558770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3" idx="6"/>
              <a:endCxn id="65" idx="2"/>
            </p:cNvCxnSpPr>
            <p:nvPr/>
          </p:nvCxnSpPr>
          <p:spPr>
            <a:xfrm>
              <a:off x="4755495" y="5168187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2" idx="2"/>
            </p:cNvCxnSpPr>
            <p:nvPr/>
          </p:nvCxnSpPr>
          <p:spPr>
            <a:xfrm>
              <a:off x="4482256" y="4849928"/>
              <a:ext cx="20742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endCxn id="63" idx="2"/>
            </p:cNvCxnSpPr>
            <p:nvPr/>
          </p:nvCxnSpPr>
          <p:spPr>
            <a:xfrm>
              <a:off x="4491691" y="5168187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379751" y="485504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5" idx="6"/>
            </p:cNvCxnSpPr>
            <p:nvPr/>
          </p:nvCxnSpPr>
          <p:spPr>
            <a:xfrm>
              <a:off x="5379751" y="5168187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4693275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5317531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72" idx="6"/>
              <a:endCxn id="73" idx="2"/>
            </p:cNvCxnSpPr>
            <p:nvPr/>
          </p:nvCxnSpPr>
          <p:spPr>
            <a:xfrm>
              <a:off x="4758926" y="547218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72" idx="2"/>
            </p:cNvCxnSpPr>
            <p:nvPr/>
          </p:nvCxnSpPr>
          <p:spPr>
            <a:xfrm>
              <a:off x="4495123" y="547218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73" idx="6"/>
            </p:cNvCxnSpPr>
            <p:nvPr/>
          </p:nvCxnSpPr>
          <p:spPr>
            <a:xfrm>
              <a:off x="5383182" y="547218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4693275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5317531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>
              <a:stCxn id="77" idx="6"/>
              <a:endCxn id="78" idx="2"/>
            </p:cNvCxnSpPr>
            <p:nvPr/>
          </p:nvCxnSpPr>
          <p:spPr>
            <a:xfrm>
              <a:off x="4758926" y="5788606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77" idx="2"/>
            </p:cNvCxnSpPr>
            <p:nvPr/>
          </p:nvCxnSpPr>
          <p:spPr>
            <a:xfrm>
              <a:off x="4495123" y="5788606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8" idx="6"/>
            </p:cNvCxnSpPr>
            <p:nvPr/>
          </p:nvCxnSpPr>
          <p:spPr>
            <a:xfrm>
              <a:off x="5383182" y="578860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696706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5320962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82" idx="6"/>
              <a:endCxn id="83" idx="2"/>
            </p:cNvCxnSpPr>
            <p:nvPr/>
          </p:nvCxnSpPr>
          <p:spPr>
            <a:xfrm>
              <a:off x="4762358" y="609260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82" idx="2"/>
            </p:cNvCxnSpPr>
            <p:nvPr/>
          </p:nvCxnSpPr>
          <p:spPr>
            <a:xfrm>
              <a:off x="4498555" y="609260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3" idx="6"/>
            </p:cNvCxnSpPr>
            <p:nvPr/>
          </p:nvCxnSpPr>
          <p:spPr>
            <a:xfrm>
              <a:off x="5386614" y="609260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6903242" y="2388230"/>
            <a:ext cx="1102344" cy="1598705"/>
            <a:chOff x="4482256" y="4700120"/>
            <a:chExt cx="1102344" cy="1598705"/>
          </a:xfrm>
        </p:grpSpPr>
        <p:sp>
          <p:nvSpPr>
            <p:cNvPr id="88" name="Rectangle 5"/>
            <p:cNvSpPr>
              <a:spLocks noChangeArrowheads="1"/>
            </p:cNvSpPr>
            <p:nvPr/>
          </p:nvSpPr>
          <p:spPr bwMode="auto">
            <a:xfrm>
              <a:off x="4723408" y="4700120"/>
              <a:ext cx="623517" cy="159870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4689678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4689843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5314099" y="480668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5314099" y="51249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>
              <a:stCxn id="89" idx="6"/>
              <a:endCxn id="91" idx="2"/>
            </p:cNvCxnSpPr>
            <p:nvPr/>
          </p:nvCxnSpPr>
          <p:spPr>
            <a:xfrm>
              <a:off x="4755329" y="4849928"/>
              <a:ext cx="558770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90" idx="6"/>
              <a:endCxn id="92" idx="2"/>
            </p:cNvCxnSpPr>
            <p:nvPr/>
          </p:nvCxnSpPr>
          <p:spPr>
            <a:xfrm>
              <a:off x="4755495" y="5168187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89" idx="2"/>
            </p:cNvCxnSpPr>
            <p:nvPr/>
          </p:nvCxnSpPr>
          <p:spPr>
            <a:xfrm>
              <a:off x="4482256" y="4849928"/>
              <a:ext cx="20742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endCxn id="90" idx="2"/>
            </p:cNvCxnSpPr>
            <p:nvPr/>
          </p:nvCxnSpPr>
          <p:spPr>
            <a:xfrm>
              <a:off x="4491691" y="5168187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5379751" y="485504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6"/>
            </p:cNvCxnSpPr>
            <p:nvPr/>
          </p:nvCxnSpPr>
          <p:spPr>
            <a:xfrm>
              <a:off x="5379751" y="5168187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4693275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5317531" y="542893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>
              <a:stCxn id="99" idx="6"/>
              <a:endCxn id="100" idx="2"/>
            </p:cNvCxnSpPr>
            <p:nvPr/>
          </p:nvCxnSpPr>
          <p:spPr>
            <a:xfrm>
              <a:off x="4758926" y="547218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endCxn id="99" idx="2"/>
            </p:cNvCxnSpPr>
            <p:nvPr/>
          </p:nvCxnSpPr>
          <p:spPr>
            <a:xfrm>
              <a:off x="4495123" y="547218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100" idx="6"/>
            </p:cNvCxnSpPr>
            <p:nvPr/>
          </p:nvCxnSpPr>
          <p:spPr>
            <a:xfrm>
              <a:off x="5383182" y="547218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4693275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5317531" y="574536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/>
            <p:cNvCxnSpPr>
              <a:stCxn id="104" idx="6"/>
              <a:endCxn id="105" idx="2"/>
            </p:cNvCxnSpPr>
            <p:nvPr/>
          </p:nvCxnSpPr>
          <p:spPr>
            <a:xfrm>
              <a:off x="4758926" y="5788606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04" idx="2"/>
            </p:cNvCxnSpPr>
            <p:nvPr/>
          </p:nvCxnSpPr>
          <p:spPr>
            <a:xfrm>
              <a:off x="4495123" y="5788606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105" idx="6"/>
            </p:cNvCxnSpPr>
            <p:nvPr/>
          </p:nvCxnSpPr>
          <p:spPr>
            <a:xfrm>
              <a:off x="5383182" y="578860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4696706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5320962" y="604935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>
              <a:stCxn id="109" idx="6"/>
              <a:endCxn id="110" idx="2"/>
            </p:cNvCxnSpPr>
            <p:nvPr/>
          </p:nvCxnSpPr>
          <p:spPr>
            <a:xfrm>
              <a:off x="4762358" y="609260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109" idx="2"/>
            </p:cNvCxnSpPr>
            <p:nvPr/>
          </p:nvCxnSpPr>
          <p:spPr>
            <a:xfrm>
              <a:off x="4498555" y="609260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10" idx="6"/>
            </p:cNvCxnSpPr>
            <p:nvPr/>
          </p:nvCxnSpPr>
          <p:spPr>
            <a:xfrm>
              <a:off x="5386614" y="609260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Content Placeholder 2"/>
          <p:cNvSpPr>
            <a:spLocks noGrp="1"/>
          </p:cNvSpPr>
          <p:nvPr>
            <p:ph idx="1"/>
          </p:nvPr>
        </p:nvSpPr>
        <p:spPr>
          <a:xfrm>
            <a:off x="653357" y="4659813"/>
            <a:ext cx="8279999" cy="1704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At any </a:t>
            </a:r>
            <a:r>
              <a:rPr lang="en-US" i="1" dirty="0" smtClean="0">
                <a:solidFill>
                  <a:srgbClr val="FFFF00"/>
                </a:solidFill>
              </a:rPr>
              <a:t>yield point</a:t>
            </a:r>
            <a:r>
              <a:rPr lang="en-US" dirty="0" smtClean="0"/>
              <a:t> non deterministically either </a:t>
            </a:r>
          </a:p>
          <a:p>
            <a:pPr marL="806450" lvl="1" indent="-457200">
              <a:buAutoNum type="arabicPeriod"/>
            </a:pPr>
            <a:r>
              <a:rPr lang="en-US" dirty="0"/>
              <a:t>i</a:t>
            </a:r>
            <a:r>
              <a:rPr lang="en-US" dirty="0" smtClean="0"/>
              <a:t>nteract at least once with </a:t>
            </a:r>
            <a:r>
              <a:rPr lang="en-US" dirty="0"/>
              <a:t>internal </a:t>
            </a:r>
            <a:r>
              <a:rPr lang="en-US" dirty="0" smtClean="0"/>
              <a:t>threads, or</a:t>
            </a:r>
          </a:p>
          <a:p>
            <a:pPr marL="806450" lvl="1" indent="-457200">
              <a:buAutoNum type="arabicPeriod"/>
            </a:pPr>
            <a:r>
              <a:rPr lang="en-US" dirty="0" smtClean="0"/>
              <a:t>interact with an external thread </a:t>
            </a:r>
          </a:p>
          <a:p>
            <a:pPr marL="984250" lvl="2" indent="-285750">
              <a:buFont typeface="Arial"/>
              <a:buChar char="•"/>
            </a:pPr>
            <a:r>
              <a:rPr lang="en-US" dirty="0" smtClean="0"/>
              <a:t>Add a new round 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a</a:t>
            </a:r>
            <a:r>
              <a:rPr lang="en-US" dirty="0" smtClean="0"/>
              <a:t>) to the interface to export ( </a:t>
            </a:r>
            <a:r>
              <a:rPr lang="en-US" i="1" dirty="0" smtClean="0"/>
              <a:t>a</a:t>
            </a:r>
            <a:r>
              <a:rPr lang="en-US" dirty="0" smtClean="0"/>
              <a:t> is guessed 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2" name="Double Brace 121"/>
          <p:cNvSpPr/>
          <p:nvPr/>
        </p:nvSpPr>
        <p:spPr>
          <a:xfrm>
            <a:off x="3819608" y="2160553"/>
            <a:ext cx="4524116" cy="2161707"/>
          </a:xfrm>
          <a:prstGeom prst="bracePair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1847898" y="2532662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2472319" y="2532662"/>
            <a:ext cx="65651" cy="8649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5" name="Straight Arrow Connector 124"/>
          <p:cNvCxnSpPr>
            <a:stCxn id="123" idx="6"/>
            <a:endCxn id="124" idx="2"/>
          </p:cNvCxnSpPr>
          <p:nvPr/>
        </p:nvCxnSpPr>
        <p:spPr>
          <a:xfrm>
            <a:off x="1913549" y="2575908"/>
            <a:ext cx="558770" cy="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endCxn id="123" idx="2"/>
          </p:cNvCxnSpPr>
          <p:nvPr/>
        </p:nvCxnSpPr>
        <p:spPr>
          <a:xfrm>
            <a:off x="1640476" y="2575908"/>
            <a:ext cx="207422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537971" y="2581026"/>
            <a:ext cx="197986" cy="0"/>
          </a:xfrm>
          <a:prstGeom prst="straightConnector1">
            <a:avLst/>
          </a:prstGeom>
          <a:ln w="38100">
            <a:solidFill>
              <a:srgbClr val="FF66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91929" y="163173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EXP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88792"/>
                </a:solidFill>
              </a:rPr>
              <a:t>Interface to export</a:t>
            </a:r>
            <a:endParaRPr lang="en-US" dirty="0">
              <a:solidFill>
                <a:srgbClr val="F88792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932497" y="1629853"/>
            <a:ext cx="471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BAG</a:t>
            </a:r>
            <a:r>
              <a:rPr lang="en-US" dirty="0" smtClean="0">
                <a:solidFill>
                  <a:srgbClr val="FFFF00"/>
                </a:solidFill>
              </a:rPr>
              <a:t>: </a:t>
            </a:r>
            <a:r>
              <a:rPr lang="en-US" dirty="0" smtClean="0">
                <a:solidFill>
                  <a:srgbClr val="F88792"/>
                </a:solidFill>
              </a:rPr>
              <a:t>Interfaces imported from posted threads</a:t>
            </a:r>
            <a:endParaRPr lang="en-US" dirty="0">
              <a:solidFill>
                <a:srgbClr val="F88792"/>
              </a:solidFill>
            </a:endParaRPr>
          </a:p>
        </p:txBody>
      </p:sp>
      <p:sp>
        <p:nvSpPr>
          <p:cNvPr id="130" name="Right Arrow 129"/>
          <p:cNvSpPr/>
          <p:nvPr/>
        </p:nvSpPr>
        <p:spPr>
          <a:xfrm>
            <a:off x="681579" y="5432777"/>
            <a:ext cx="338572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650522" y="3793073"/>
            <a:ext cx="1086045" cy="86491"/>
            <a:chOff x="1650522" y="3793073"/>
            <a:chExt cx="1086045" cy="86491"/>
          </a:xfrm>
        </p:grpSpPr>
        <p:sp>
          <p:nvSpPr>
            <p:cNvPr id="131" name="Oval 130"/>
            <p:cNvSpPr>
              <a:spLocks noChangeAspect="1"/>
            </p:cNvSpPr>
            <p:nvPr/>
          </p:nvSpPr>
          <p:spPr>
            <a:xfrm>
              <a:off x="1848674" y="3793073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>
              <a:spLocks noChangeAspect="1"/>
            </p:cNvSpPr>
            <p:nvPr/>
          </p:nvSpPr>
          <p:spPr>
            <a:xfrm>
              <a:off x="2472930" y="3793073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/>
            <p:cNvCxnSpPr>
              <a:stCxn id="131" idx="6"/>
              <a:endCxn id="132" idx="2"/>
            </p:cNvCxnSpPr>
            <p:nvPr/>
          </p:nvCxnSpPr>
          <p:spPr>
            <a:xfrm>
              <a:off x="1914325" y="3836318"/>
              <a:ext cx="558605" cy="0"/>
            </a:xfrm>
            <a:prstGeom prst="straightConnector1">
              <a:avLst/>
            </a:prstGeom>
            <a:ln w="762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endCxn id="131" idx="2"/>
            </p:cNvCxnSpPr>
            <p:nvPr/>
          </p:nvCxnSpPr>
          <p:spPr>
            <a:xfrm>
              <a:off x="1650522" y="3836318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>
              <a:stCxn id="132" idx="6"/>
            </p:cNvCxnSpPr>
            <p:nvPr/>
          </p:nvCxnSpPr>
          <p:spPr>
            <a:xfrm>
              <a:off x="2538581" y="3836318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543822" y="3766906"/>
            <a:ext cx="1399390" cy="476111"/>
            <a:chOff x="1543822" y="3766906"/>
            <a:chExt cx="1399390" cy="476111"/>
          </a:xfrm>
        </p:grpSpPr>
        <p:sp>
          <p:nvSpPr>
            <p:cNvPr id="136" name="TextBox 135"/>
            <p:cNvSpPr txBox="1"/>
            <p:nvPr/>
          </p:nvSpPr>
          <p:spPr>
            <a:xfrm>
              <a:off x="1543822" y="3781352"/>
              <a:ext cx="404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a</a:t>
              </a:r>
              <a:endParaRPr lang="en-US" sz="2400" i="1" baseline="-250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538403" y="3766906"/>
              <a:ext cx="404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a</a:t>
              </a:r>
              <a:endParaRPr lang="en-US" sz="2400" i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4897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Sequential semantics for conc. programs</a:t>
            </a:r>
            <a:endParaRPr lang="en-US" sz="3600" b="1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1699"/>
            <a:ext cx="7770813" cy="5285189"/>
          </a:xfrm>
          <a:solidFill>
            <a:srgbClr val="000080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We’ve obtained a sequential program that simulates the conc. program by computing </a:t>
            </a:r>
            <a:r>
              <a:rPr lang="en-US" sz="2800" dirty="0" smtClean="0">
                <a:solidFill>
                  <a:srgbClr val="FFFF00"/>
                </a:solidFill>
              </a:rPr>
              <a:t>interfaces</a:t>
            </a:r>
          </a:p>
          <a:p>
            <a:pPr marL="0" indent="0">
              <a:buNone/>
            </a:pPr>
            <a:r>
              <a:rPr lang="en-US" dirty="0" smtClean="0"/>
              <a:t>Each Thread code </a:t>
            </a:r>
            <a:r>
              <a:rPr lang="en-US" b="1" dirty="0" smtClean="0">
                <a:solidFill>
                  <a:srgbClr val="FFFF00"/>
                </a:solidFill>
              </a:rPr>
              <a:t>p</a:t>
            </a:r>
            <a:r>
              <a:rPr lang="en-US" dirty="0" smtClean="0"/>
              <a:t> is replaced by the procedure </a:t>
            </a:r>
            <a:r>
              <a:rPr lang="en-US" b="1" dirty="0" smtClean="0">
                <a:solidFill>
                  <a:srgbClr val="FFFF00"/>
                </a:solidFill>
              </a:rPr>
              <a:t>thread-p</a:t>
            </a:r>
            <a:r>
              <a:rPr lang="en-US" dirty="0" smtClean="0"/>
              <a:t>: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Variables:  Locals +</a:t>
            </a:r>
            <a:r>
              <a:rPr lang="en-US" dirty="0"/>
              <a:t> </a:t>
            </a:r>
            <a:r>
              <a:rPr lang="en-US" dirty="0" smtClean="0"/>
              <a:t>Interface data-structure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Initialize the interface data-structure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The code of the original thread is attached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Only post, and yield statement are replaced with new code</a:t>
            </a:r>
          </a:p>
          <a:p>
            <a:pPr marL="1035050" lvl="3" indent="0">
              <a:buNone/>
            </a:pPr>
            <a:r>
              <a:rPr lang="en-US" dirty="0" smtClean="0"/>
              <a:t>(simulating the operations presented previously)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At yield a yield statement (or return) return the exported interface</a:t>
            </a:r>
            <a:endParaRPr lang="en-US" dirty="0" smtClean="0"/>
          </a:p>
          <a:p>
            <a:pPr marL="349250" lvl="1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interface </a:t>
            </a:r>
            <a:r>
              <a:rPr lang="en-US" dirty="0" smtClean="0">
                <a:solidFill>
                  <a:srgbClr val="FFFF00"/>
                </a:solidFill>
              </a:rPr>
              <a:t>data-structure </a:t>
            </a:r>
            <a:r>
              <a:rPr lang="en-US" dirty="0" smtClean="0">
                <a:solidFill>
                  <a:srgbClr val="FFFF00"/>
                </a:solidFill>
              </a:rPr>
              <a:t>is </a:t>
            </a:r>
            <a:r>
              <a:rPr lang="en-US" dirty="0" smtClean="0">
                <a:solidFill>
                  <a:srgbClr val="FFFF00"/>
                </a:solidFill>
              </a:rPr>
              <a:t>unbounded</a:t>
            </a: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047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1699"/>
            <a:ext cx="7770813" cy="5285189"/>
          </a:xfrm>
        </p:spPr>
        <p:txBody>
          <a:bodyPr>
            <a:normAutofit/>
          </a:bodyPr>
          <a:lstStyle/>
          <a:p>
            <a:pPr lvl="1">
              <a:buFontTx/>
              <a:buChar char="-"/>
            </a:pP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An interface as a list: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/>
              <a:buChar char="•"/>
            </a:pPr>
            <a:endParaRPr lang="en-US" dirty="0"/>
          </a:p>
          <a:p>
            <a:pPr>
              <a:buFont typeface="Arial"/>
              <a:buChar char="•"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2484191" y="3741298"/>
            <a:ext cx="1656278" cy="1351023"/>
            <a:chOff x="1384118" y="2374310"/>
            <a:chExt cx="1656278" cy="1351023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881628" y="2426100"/>
              <a:ext cx="623517" cy="129923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1847898" y="253266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1848063" y="285092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472319" y="253266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472319" y="285092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6" idx="6"/>
              <a:endCxn id="8" idx="2"/>
            </p:cNvCxnSpPr>
            <p:nvPr/>
          </p:nvCxnSpPr>
          <p:spPr>
            <a:xfrm>
              <a:off x="1913549" y="2575908"/>
              <a:ext cx="558770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6"/>
              <a:endCxn id="9" idx="2"/>
            </p:cNvCxnSpPr>
            <p:nvPr/>
          </p:nvCxnSpPr>
          <p:spPr>
            <a:xfrm>
              <a:off x="1913715" y="2894167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6" idx="2"/>
            </p:cNvCxnSpPr>
            <p:nvPr/>
          </p:nvCxnSpPr>
          <p:spPr>
            <a:xfrm>
              <a:off x="1640476" y="2575908"/>
              <a:ext cx="20742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7" idx="2"/>
            </p:cNvCxnSpPr>
            <p:nvPr/>
          </p:nvCxnSpPr>
          <p:spPr>
            <a:xfrm>
              <a:off x="1649911" y="2894167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2537971" y="258102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9" idx="6"/>
            </p:cNvCxnSpPr>
            <p:nvPr/>
          </p:nvCxnSpPr>
          <p:spPr>
            <a:xfrm>
              <a:off x="2537971" y="2894167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851495" y="315491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2475751" y="3154916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1917146" y="3198161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2"/>
            </p:cNvCxnSpPr>
            <p:nvPr/>
          </p:nvCxnSpPr>
          <p:spPr>
            <a:xfrm>
              <a:off x="1653343" y="3198161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7" idx="6"/>
            </p:cNvCxnSpPr>
            <p:nvPr/>
          </p:nvCxnSpPr>
          <p:spPr>
            <a:xfrm>
              <a:off x="2541402" y="3198161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851495" y="34713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475751" y="3471341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6"/>
              <a:endCxn id="22" idx="2"/>
            </p:cNvCxnSpPr>
            <p:nvPr/>
          </p:nvCxnSpPr>
          <p:spPr>
            <a:xfrm>
              <a:off x="1917146" y="3514586"/>
              <a:ext cx="55860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>
              <a:off x="1653343" y="3514586"/>
              <a:ext cx="19815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22" idx="6"/>
            </p:cNvCxnSpPr>
            <p:nvPr/>
          </p:nvCxnSpPr>
          <p:spPr>
            <a:xfrm>
              <a:off x="2541402" y="351458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1847898" y="253266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472319" y="2532662"/>
              <a:ext cx="65651" cy="86491"/>
            </a:xfrm>
            <a:prstGeom prst="ellipse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6" idx="6"/>
              <a:endCxn id="27" idx="2"/>
            </p:cNvCxnSpPr>
            <p:nvPr/>
          </p:nvCxnSpPr>
          <p:spPr>
            <a:xfrm>
              <a:off x="1913549" y="2575908"/>
              <a:ext cx="558770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26" idx="2"/>
            </p:cNvCxnSpPr>
            <p:nvPr/>
          </p:nvCxnSpPr>
          <p:spPr>
            <a:xfrm>
              <a:off x="1640476" y="2575908"/>
              <a:ext cx="207422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537971" y="2581026"/>
              <a:ext cx="197986" cy="0"/>
            </a:xfrm>
            <a:prstGeom prst="straightConnector1">
              <a:avLst/>
            </a:prstGeom>
            <a:ln w="38100">
              <a:solidFill>
                <a:srgbClr val="FF66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1384118" y="237713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395408" y="2670641"/>
              <a:ext cx="288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20809" y="2964151"/>
              <a:ext cx="290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32099" y="328588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79509" y="2374310"/>
              <a:ext cx="302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690799" y="266782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6200" y="2961330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27490" y="32830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848444" y="2892432"/>
            <a:ext cx="1611438" cy="2412237"/>
            <a:chOff x="3749177" y="2501750"/>
            <a:chExt cx="1611438" cy="2412237"/>
          </a:xfrm>
        </p:grpSpPr>
        <p:grpSp>
          <p:nvGrpSpPr>
            <p:cNvPr id="40" name="Group 39"/>
            <p:cNvGrpSpPr/>
            <p:nvPr/>
          </p:nvGrpSpPr>
          <p:grpSpPr>
            <a:xfrm>
              <a:off x="3752318" y="2501750"/>
              <a:ext cx="1597727" cy="372153"/>
              <a:chOff x="3752318" y="3009746"/>
              <a:chExt cx="1597727" cy="372153"/>
            </a:xfrm>
          </p:grpSpPr>
          <p:sp>
            <p:nvSpPr>
              <p:cNvPr id="89" name="Rectangle 5"/>
              <p:cNvSpPr>
                <a:spLocks noChangeArrowheads="1"/>
              </p:cNvSpPr>
              <p:nvPr/>
            </p:nvSpPr>
            <p:spPr bwMode="auto">
              <a:xfrm>
                <a:off x="4249828" y="3061536"/>
                <a:ext cx="623517" cy="32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3752318" y="3009746"/>
                <a:ext cx="1597727" cy="372153"/>
                <a:chOff x="2355329" y="4392624"/>
                <a:chExt cx="1597727" cy="372153"/>
              </a:xfrm>
            </p:grpSpPr>
            <p:sp>
              <p:nvSpPr>
                <p:cNvPr id="91" name="Oval 90"/>
                <p:cNvSpPr>
                  <a:spLocks noChangeAspect="1"/>
                </p:cNvSpPr>
                <p:nvPr/>
              </p:nvSpPr>
              <p:spPr>
                <a:xfrm>
                  <a:off x="2819109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>
                  <a:spLocks noChangeAspect="1"/>
                </p:cNvSpPr>
                <p:nvPr/>
              </p:nvSpPr>
              <p:spPr>
                <a:xfrm>
                  <a:off x="3443530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92"/>
                <p:cNvCxnSpPr>
                  <a:stCxn id="91" idx="6"/>
                  <a:endCxn id="92" idx="2"/>
                </p:cNvCxnSpPr>
                <p:nvPr/>
              </p:nvCxnSpPr>
              <p:spPr>
                <a:xfrm>
                  <a:off x="2884760" y="4594222"/>
                  <a:ext cx="558770" cy="0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/>
                <p:cNvCxnSpPr>
                  <a:endCxn id="91" idx="2"/>
                </p:cNvCxnSpPr>
                <p:nvPr/>
              </p:nvCxnSpPr>
              <p:spPr>
                <a:xfrm>
                  <a:off x="2611687" y="4594222"/>
                  <a:ext cx="207422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3509182" y="4599340"/>
                  <a:ext cx="197986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6" name="Oval 95"/>
                <p:cNvSpPr>
                  <a:spLocks noChangeAspect="1"/>
                </p:cNvSpPr>
                <p:nvPr/>
              </p:nvSpPr>
              <p:spPr>
                <a:xfrm>
                  <a:off x="2819109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>
                  <a:spLocks noChangeAspect="1"/>
                </p:cNvSpPr>
                <p:nvPr/>
              </p:nvSpPr>
              <p:spPr>
                <a:xfrm>
                  <a:off x="3443530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8" name="Straight Arrow Connector 97"/>
                <p:cNvCxnSpPr>
                  <a:stCxn id="96" idx="6"/>
                  <a:endCxn id="97" idx="2"/>
                </p:cNvCxnSpPr>
                <p:nvPr/>
              </p:nvCxnSpPr>
              <p:spPr>
                <a:xfrm>
                  <a:off x="2884760" y="4594222"/>
                  <a:ext cx="558770" cy="0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>
                  <a:endCxn id="96" idx="2"/>
                </p:cNvCxnSpPr>
                <p:nvPr/>
              </p:nvCxnSpPr>
              <p:spPr>
                <a:xfrm>
                  <a:off x="2611687" y="4594222"/>
                  <a:ext cx="207422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3509182" y="4599340"/>
                  <a:ext cx="197986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/>
                <p:cNvSpPr txBox="1"/>
                <p:nvPr/>
              </p:nvSpPr>
              <p:spPr>
                <a:xfrm>
                  <a:off x="2355329" y="4395445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3650720" y="4392624"/>
                  <a:ext cx="302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3752318" y="3232707"/>
              <a:ext cx="1608297" cy="372153"/>
              <a:chOff x="3752318" y="3867702"/>
              <a:chExt cx="1608297" cy="372153"/>
            </a:xfrm>
          </p:grpSpPr>
          <p:sp>
            <p:nvSpPr>
              <p:cNvPr id="75" name="Rectangle 5"/>
              <p:cNvSpPr>
                <a:spLocks noChangeArrowheads="1"/>
              </p:cNvSpPr>
              <p:nvPr/>
            </p:nvSpPr>
            <p:spPr bwMode="auto">
              <a:xfrm>
                <a:off x="4249828" y="3919492"/>
                <a:ext cx="623517" cy="32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3752318" y="3867702"/>
                <a:ext cx="1608297" cy="372153"/>
                <a:chOff x="2355329" y="4392624"/>
                <a:chExt cx="1608297" cy="372153"/>
              </a:xfrm>
            </p:grpSpPr>
            <p:sp>
              <p:nvSpPr>
                <p:cNvPr id="77" name="Oval 76"/>
                <p:cNvSpPr>
                  <a:spLocks noChangeAspect="1"/>
                </p:cNvSpPr>
                <p:nvPr/>
              </p:nvSpPr>
              <p:spPr>
                <a:xfrm>
                  <a:off x="2819109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>
                  <a:spLocks noChangeAspect="1"/>
                </p:cNvSpPr>
                <p:nvPr/>
              </p:nvSpPr>
              <p:spPr>
                <a:xfrm>
                  <a:off x="3443530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/>
                <p:cNvCxnSpPr>
                  <a:stCxn id="77" idx="6"/>
                  <a:endCxn id="78" idx="2"/>
                </p:cNvCxnSpPr>
                <p:nvPr/>
              </p:nvCxnSpPr>
              <p:spPr>
                <a:xfrm>
                  <a:off x="2884760" y="4594222"/>
                  <a:ext cx="558770" cy="0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/>
                <p:cNvCxnSpPr>
                  <a:endCxn id="77" idx="2"/>
                </p:cNvCxnSpPr>
                <p:nvPr/>
              </p:nvCxnSpPr>
              <p:spPr>
                <a:xfrm>
                  <a:off x="2611687" y="4594222"/>
                  <a:ext cx="207422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3509182" y="4599340"/>
                  <a:ext cx="197986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Oval 81"/>
                <p:cNvSpPr>
                  <a:spLocks noChangeAspect="1"/>
                </p:cNvSpPr>
                <p:nvPr/>
              </p:nvSpPr>
              <p:spPr>
                <a:xfrm>
                  <a:off x="2819109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>
                  <a:spLocks noChangeAspect="1"/>
                </p:cNvSpPr>
                <p:nvPr/>
              </p:nvSpPr>
              <p:spPr>
                <a:xfrm>
                  <a:off x="3443530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Arrow Connector 83"/>
                <p:cNvCxnSpPr>
                  <a:stCxn id="82" idx="6"/>
                  <a:endCxn id="83" idx="2"/>
                </p:cNvCxnSpPr>
                <p:nvPr/>
              </p:nvCxnSpPr>
              <p:spPr>
                <a:xfrm>
                  <a:off x="2884760" y="4594222"/>
                  <a:ext cx="558770" cy="0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/>
                <p:cNvCxnSpPr>
                  <a:endCxn id="82" idx="2"/>
                </p:cNvCxnSpPr>
                <p:nvPr/>
              </p:nvCxnSpPr>
              <p:spPr>
                <a:xfrm>
                  <a:off x="2611687" y="4594222"/>
                  <a:ext cx="207422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3509182" y="4599340"/>
                  <a:ext cx="197986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2355329" y="4395445"/>
                  <a:ext cx="2881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3650720" y="439262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3751998" y="3881438"/>
              <a:ext cx="1569825" cy="372153"/>
              <a:chOff x="3752318" y="3867702"/>
              <a:chExt cx="1569825" cy="372153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4249828" y="3919492"/>
                <a:ext cx="623517" cy="32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3752318" y="3867702"/>
                <a:ext cx="1569825" cy="372153"/>
                <a:chOff x="2355329" y="4392624"/>
                <a:chExt cx="1569825" cy="372153"/>
              </a:xfrm>
            </p:grpSpPr>
            <p:sp>
              <p:nvSpPr>
                <p:cNvPr id="63" name="Oval 62"/>
                <p:cNvSpPr>
                  <a:spLocks noChangeAspect="1"/>
                </p:cNvSpPr>
                <p:nvPr/>
              </p:nvSpPr>
              <p:spPr>
                <a:xfrm>
                  <a:off x="2819109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3443530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Arrow Connector 64"/>
                <p:cNvCxnSpPr>
                  <a:stCxn id="63" idx="6"/>
                  <a:endCxn id="64" idx="2"/>
                </p:cNvCxnSpPr>
                <p:nvPr/>
              </p:nvCxnSpPr>
              <p:spPr>
                <a:xfrm>
                  <a:off x="2884760" y="4594222"/>
                  <a:ext cx="558770" cy="0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>
                  <a:endCxn id="63" idx="2"/>
                </p:cNvCxnSpPr>
                <p:nvPr/>
              </p:nvCxnSpPr>
              <p:spPr>
                <a:xfrm>
                  <a:off x="2611687" y="4594222"/>
                  <a:ext cx="207422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/>
                <p:cNvCxnSpPr/>
                <p:nvPr/>
              </p:nvCxnSpPr>
              <p:spPr>
                <a:xfrm>
                  <a:off x="3509182" y="4599340"/>
                  <a:ext cx="197986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819109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/>
                <p:cNvSpPr>
                  <a:spLocks noChangeAspect="1"/>
                </p:cNvSpPr>
                <p:nvPr/>
              </p:nvSpPr>
              <p:spPr>
                <a:xfrm>
                  <a:off x="3443530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0" name="Straight Arrow Connector 69"/>
                <p:cNvCxnSpPr>
                  <a:stCxn id="68" idx="6"/>
                  <a:endCxn id="69" idx="2"/>
                </p:cNvCxnSpPr>
                <p:nvPr/>
              </p:nvCxnSpPr>
              <p:spPr>
                <a:xfrm>
                  <a:off x="2884760" y="4594222"/>
                  <a:ext cx="558770" cy="0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>
                  <a:endCxn id="68" idx="2"/>
                </p:cNvCxnSpPr>
                <p:nvPr/>
              </p:nvCxnSpPr>
              <p:spPr>
                <a:xfrm>
                  <a:off x="2611687" y="4594222"/>
                  <a:ext cx="207422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3509182" y="4599340"/>
                  <a:ext cx="197986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/>
                <p:cNvSpPr txBox="1"/>
                <p:nvPr/>
              </p:nvSpPr>
              <p:spPr>
                <a:xfrm>
                  <a:off x="2355329" y="4395445"/>
                  <a:ext cx="2903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e</a:t>
                  </a:r>
                  <a:endParaRPr lang="en-US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3650720" y="4392624"/>
                  <a:ext cx="2744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f</a:t>
                  </a:r>
                  <a:endParaRPr lang="en-US" dirty="0"/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3749177" y="4541834"/>
              <a:ext cx="1608297" cy="372153"/>
              <a:chOff x="3752318" y="3867702"/>
              <a:chExt cx="1608297" cy="372153"/>
            </a:xfrm>
          </p:grpSpPr>
          <p:sp>
            <p:nvSpPr>
              <p:cNvPr id="47" name="Rectangle 5"/>
              <p:cNvSpPr>
                <a:spLocks noChangeArrowheads="1"/>
              </p:cNvSpPr>
              <p:nvPr/>
            </p:nvSpPr>
            <p:spPr bwMode="auto">
              <a:xfrm>
                <a:off x="4249828" y="3919492"/>
                <a:ext cx="623517" cy="32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752318" y="3867702"/>
                <a:ext cx="1608297" cy="372153"/>
                <a:chOff x="2355329" y="4392624"/>
                <a:chExt cx="1608297" cy="372153"/>
              </a:xfrm>
            </p:grpSpPr>
            <p:sp>
              <p:nvSpPr>
                <p:cNvPr id="49" name="Oval 48"/>
                <p:cNvSpPr>
                  <a:spLocks noChangeAspect="1"/>
                </p:cNvSpPr>
                <p:nvPr/>
              </p:nvSpPr>
              <p:spPr>
                <a:xfrm>
                  <a:off x="2819109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>
                  <a:spLocks noChangeAspect="1"/>
                </p:cNvSpPr>
                <p:nvPr/>
              </p:nvSpPr>
              <p:spPr>
                <a:xfrm>
                  <a:off x="3443530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/>
                <p:cNvCxnSpPr>
                  <a:stCxn id="49" idx="6"/>
                  <a:endCxn id="50" idx="2"/>
                </p:cNvCxnSpPr>
                <p:nvPr/>
              </p:nvCxnSpPr>
              <p:spPr>
                <a:xfrm>
                  <a:off x="2884760" y="4594222"/>
                  <a:ext cx="558770" cy="0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>
                  <a:endCxn id="49" idx="2"/>
                </p:cNvCxnSpPr>
                <p:nvPr/>
              </p:nvCxnSpPr>
              <p:spPr>
                <a:xfrm>
                  <a:off x="2611687" y="4594222"/>
                  <a:ext cx="207422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3509182" y="4599340"/>
                  <a:ext cx="197986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/>
                <p:cNvSpPr>
                  <a:spLocks noChangeAspect="1"/>
                </p:cNvSpPr>
                <p:nvPr/>
              </p:nvSpPr>
              <p:spPr>
                <a:xfrm>
                  <a:off x="2819109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>
                  <a:spLocks noChangeAspect="1"/>
                </p:cNvSpPr>
                <p:nvPr/>
              </p:nvSpPr>
              <p:spPr>
                <a:xfrm>
                  <a:off x="3443530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Arrow Connector 55"/>
                <p:cNvCxnSpPr>
                  <a:stCxn id="54" idx="6"/>
                  <a:endCxn id="55" idx="2"/>
                </p:cNvCxnSpPr>
                <p:nvPr/>
              </p:nvCxnSpPr>
              <p:spPr>
                <a:xfrm>
                  <a:off x="2884760" y="4594222"/>
                  <a:ext cx="558770" cy="0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>
                  <a:endCxn id="54" idx="2"/>
                </p:cNvCxnSpPr>
                <p:nvPr/>
              </p:nvCxnSpPr>
              <p:spPr>
                <a:xfrm>
                  <a:off x="2611687" y="4594222"/>
                  <a:ext cx="207422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3509182" y="4599340"/>
                  <a:ext cx="197986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2355329" y="4395445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650720" y="4392624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</p:grpSp>
        </p:grpSp>
        <p:cxnSp>
          <p:nvCxnSpPr>
            <p:cNvPr id="44" name="Straight Arrow Connector 43"/>
            <p:cNvCxnSpPr>
              <a:stCxn id="89" idx="2"/>
              <a:endCxn id="75" idx="0"/>
            </p:cNvCxnSpPr>
            <p:nvPr/>
          </p:nvCxnSpPr>
          <p:spPr>
            <a:xfrm>
              <a:off x="4561587" y="2873903"/>
              <a:ext cx="0" cy="4105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75" idx="2"/>
              <a:endCxn id="61" idx="0"/>
            </p:cNvCxnSpPr>
            <p:nvPr/>
          </p:nvCxnSpPr>
          <p:spPr>
            <a:xfrm flipH="1">
              <a:off x="4561267" y="3604860"/>
              <a:ext cx="320" cy="3283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61" idx="2"/>
              <a:endCxn id="47" idx="0"/>
            </p:cNvCxnSpPr>
            <p:nvPr/>
          </p:nvCxnSpPr>
          <p:spPr>
            <a:xfrm flipH="1">
              <a:off x="4558446" y="4253591"/>
              <a:ext cx="2821" cy="340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ight Arrow 102"/>
          <p:cNvSpPr/>
          <p:nvPr/>
        </p:nvSpPr>
        <p:spPr>
          <a:xfrm>
            <a:off x="4460403" y="406208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itle 1"/>
          <p:cNvSpPr>
            <a:spLocks noGrp="1"/>
          </p:cNvSpPr>
          <p:nvPr>
            <p:ph type="title"/>
          </p:nvPr>
        </p:nvSpPr>
        <p:spPr>
          <a:xfrm>
            <a:off x="685800" y="-90642"/>
            <a:ext cx="7770813" cy="1429871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FFFF00"/>
                </a:solidFill>
              </a:rPr>
              <a:t>Bounding &amp; </a:t>
            </a:r>
            <a:r>
              <a:rPr lang="en-US" sz="3600" b="1" i="1" dirty="0" smtClean="0">
                <a:solidFill>
                  <a:srgbClr val="FFFF00"/>
                </a:solidFill>
              </a:rPr>
              <a:t>Compressing </a:t>
            </a:r>
            <a:endParaRPr lang="en-US" sz="36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384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90642"/>
            <a:ext cx="7770813" cy="1429871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FFFF00"/>
                </a:solidFill>
              </a:rPr>
              <a:t>Bounding &amp; </a:t>
            </a:r>
            <a:r>
              <a:rPr lang="en-US" sz="3600" b="1" i="1" dirty="0" smtClean="0">
                <a:solidFill>
                  <a:srgbClr val="FFFF00"/>
                </a:solidFill>
              </a:rPr>
              <a:t>Compressing </a:t>
            </a:r>
            <a:endParaRPr lang="en-US" sz="3600" b="1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9480"/>
            <a:ext cx="7770813" cy="600300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Bound</a:t>
            </a:r>
            <a:r>
              <a:rPr lang="en-US" sz="2400" dirty="0" smtClean="0"/>
              <a:t> the # nodes in the interface data structure</a:t>
            </a: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rgbClr val="FFFF00"/>
                </a:solidFill>
              </a:rPr>
              <a:t>Compress</a:t>
            </a:r>
            <a:r>
              <a:rPr lang="en-US" sz="2400" dirty="0" smtClean="0"/>
              <a:t> the bag of exported interface a</a:t>
            </a:r>
            <a:r>
              <a:rPr lang="en-US" dirty="0" smtClean="0"/>
              <a:t>s a DAG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186" name="Content Placeholder 2"/>
          <p:cNvSpPr txBox="1">
            <a:spLocks/>
          </p:cNvSpPr>
          <p:nvPr/>
        </p:nvSpPr>
        <p:spPr>
          <a:xfrm>
            <a:off x="1014410" y="2510210"/>
            <a:ext cx="7770813" cy="600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400" dirty="0" smtClean="0"/>
              <a:t>We merge two node (</a:t>
            </a:r>
            <a:r>
              <a:rPr lang="en-US" sz="2400" i="1" dirty="0" smtClean="0"/>
              <a:t>x</a:t>
            </a:r>
            <a:r>
              <a:rPr lang="en-US" sz="2400" dirty="0" smtClean="0"/>
              <a:t>, </a:t>
            </a:r>
            <a:r>
              <a:rPr lang="en-US" sz="2400" b="1" i="1" dirty="0" smtClean="0">
                <a:solidFill>
                  <a:srgbClr val="FF0000"/>
                </a:solidFill>
              </a:rPr>
              <a:t>y</a:t>
            </a:r>
            <a:r>
              <a:rPr lang="en-US" sz="2400" dirty="0" smtClean="0"/>
              <a:t>) and (</a:t>
            </a:r>
            <a:r>
              <a:rPr lang="en-US" sz="2400" b="1" i="1" dirty="0" err="1" smtClean="0">
                <a:solidFill>
                  <a:srgbClr val="FF0000"/>
                </a:solidFill>
              </a:rPr>
              <a:t>y</a:t>
            </a:r>
            <a:r>
              <a:rPr lang="en-US" sz="2400" dirty="0" err="1" smtClean="0"/>
              <a:t>,</a:t>
            </a:r>
            <a:r>
              <a:rPr lang="en-US" sz="2400" i="1" dirty="0" err="1" smtClean="0"/>
              <a:t>z</a:t>
            </a:r>
            <a:r>
              <a:rPr lang="en-US" sz="2400" dirty="0" smtClean="0"/>
              <a:t>) into (</a:t>
            </a:r>
            <a:r>
              <a:rPr lang="en-US" sz="2400" dirty="0" err="1" smtClean="0"/>
              <a:t>x,z</a:t>
            </a:r>
            <a:r>
              <a:rPr lang="en-US" sz="2400" dirty="0" smtClean="0"/>
              <a:t>)</a:t>
            </a:r>
          </a:p>
          <a:p>
            <a:pPr marL="0" indent="0">
              <a:buFontTx/>
              <a:buNone/>
            </a:pPr>
            <a:endParaRPr lang="en-US" sz="2400" dirty="0" smtClean="0"/>
          </a:p>
        </p:txBody>
      </p:sp>
      <p:sp>
        <p:nvSpPr>
          <p:cNvPr id="312" name="Rectangle 5"/>
          <p:cNvSpPr>
            <a:spLocks noChangeArrowheads="1"/>
          </p:cNvSpPr>
          <p:nvPr/>
        </p:nvSpPr>
        <p:spPr bwMode="auto">
          <a:xfrm>
            <a:off x="1255962" y="4732618"/>
            <a:ext cx="2400406" cy="35016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20000"/>
                  <a:satMod val="130000"/>
                  <a:alpha val="50000"/>
                </a:schemeClr>
              </a:gs>
              <a:gs pos="50000">
                <a:schemeClr val="accent1">
                  <a:shade val="90000"/>
                  <a:satMod val="130000"/>
                  <a:alpha val="50000"/>
                </a:schemeClr>
              </a:gs>
              <a:gs pos="100000">
                <a:schemeClr val="accent1">
                  <a:shade val="100000"/>
                  <a:satMod val="200000"/>
                  <a:lumMod val="120000"/>
                  <a:alpha val="50000"/>
                </a:schemeClr>
              </a:gs>
            </a:gsLst>
            <a:lin ang="16200000" scaled="0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324" name="TextBox 323"/>
          <p:cNvSpPr txBox="1"/>
          <p:nvPr/>
        </p:nvSpPr>
        <p:spPr>
          <a:xfrm>
            <a:off x="8447419" y="25549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76" name="Group 475"/>
          <p:cNvGrpSpPr/>
          <p:nvPr/>
        </p:nvGrpSpPr>
        <p:grpSpPr>
          <a:xfrm>
            <a:off x="685800" y="3160561"/>
            <a:ext cx="3476977" cy="2554404"/>
            <a:chOff x="685800" y="3160561"/>
            <a:chExt cx="3476977" cy="2554404"/>
          </a:xfrm>
        </p:grpSpPr>
        <p:grpSp>
          <p:nvGrpSpPr>
            <p:cNvPr id="256" name="Group 255"/>
            <p:cNvGrpSpPr/>
            <p:nvPr/>
          </p:nvGrpSpPr>
          <p:grpSpPr>
            <a:xfrm>
              <a:off x="744766" y="3963124"/>
              <a:ext cx="1688854" cy="1751841"/>
              <a:chOff x="6333464" y="3893776"/>
              <a:chExt cx="1688854" cy="1751841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6333784" y="3893776"/>
                <a:ext cx="1480057" cy="372153"/>
                <a:chOff x="3752318" y="3009746"/>
                <a:chExt cx="1480057" cy="372153"/>
              </a:xfrm>
            </p:grpSpPr>
            <p:sp>
              <p:nvSpPr>
                <p:cNvPr id="240" name="Rectangle 5"/>
                <p:cNvSpPr>
                  <a:spLocks noChangeArrowheads="1"/>
                </p:cNvSpPr>
                <p:nvPr/>
              </p:nvSpPr>
              <p:spPr bwMode="auto">
                <a:xfrm>
                  <a:off x="4249828" y="3061536"/>
                  <a:ext cx="623517" cy="32036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</p:txBody>
            </p:sp>
            <p:grpSp>
              <p:nvGrpSpPr>
                <p:cNvPr id="241" name="Group 240"/>
                <p:cNvGrpSpPr/>
                <p:nvPr/>
              </p:nvGrpSpPr>
              <p:grpSpPr>
                <a:xfrm>
                  <a:off x="3752318" y="3009746"/>
                  <a:ext cx="1480057" cy="372153"/>
                  <a:chOff x="2355329" y="4392624"/>
                  <a:chExt cx="1480057" cy="372153"/>
                </a:xfrm>
              </p:grpSpPr>
              <p:sp>
                <p:nvSpPr>
                  <p:cNvPr id="242" name="Oval 241"/>
                  <p:cNvSpPr>
                    <a:spLocks noChangeAspect="1"/>
                  </p:cNvSpPr>
                  <p:nvPr/>
                </p:nvSpPr>
                <p:spPr>
                  <a:xfrm>
                    <a:off x="2819109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3" name="Oval 242"/>
                  <p:cNvSpPr>
                    <a:spLocks noChangeAspect="1"/>
                  </p:cNvSpPr>
                  <p:nvPr/>
                </p:nvSpPr>
                <p:spPr>
                  <a:xfrm>
                    <a:off x="3443530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4" name="Straight Arrow Connector 243"/>
                  <p:cNvCxnSpPr>
                    <a:stCxn id="242" idx="6"/>
                    <a:endCxn id="243" idx="2"/>
                  </p:cNvCxnSpPr>
                  <p:nvPr/>
                </p:nvCxnSpPr>
                <p:spPr>
                  <a:xfrm>
                    <a:off x="2884760" y="4594222"/>
                    <a:ext cx="558770" cy="0"/>
                  </a:xfrm>
                  <a:prstGeom prst="straightConnector1">
                    <a:avLst/>
                  </a:prstGeom>
                  <a:ln w="38100">
                    <a:solidFill>
                      <a:srgbClr val="FFFF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Arrow Connector 244"/>
                  <p:cNvCxnSpPr>
                    <a:endCxn id="242" idx="2"/>
                  </p:cNvCxnSpPr>
                  <p:nvPr/>
                </p:nvCxnSpPr>
                <p:spPr>
                  <a:xfrm>
                    <a:off x="2611687" y="4594222"/>
                    <a:ext cx="207422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Arrow Connector 245"/>
                  <p:cNvCxnSpPr/>
                  <p:nvPr/>
                </p:nvCxnSpPr>
                <p:spPr>
                  <a:xfrm>
                    <a:off x="3509182" y="4599340"/>
                    <a:ext cx="197986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7" name="Oval 246"/>
                  <p:cNvSpPr>
                    <a:spLocks noChangeAspect="1"/>
                  </p:cNvSpPr>
                  <p:nvPr/>
                </p:nvSpPr>
                <p:spPr>
                  <a:xfrm>
                    <a:off x="2819109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8" name="Oval 247"/>
                  <p:cNvSpPr>
                    <a:spLocks noChangeAspect="1"/>
                  </p:cNvSpPr>
                  <p:nvPr/>
                </p:nvSpPr>
                <p:spPr>
                  <a:xfrm>
                    <a:off x="3443530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9" name="Straight Arrow Connector 248"/>
                  <p:cNvCxnSpPr>
                    <a:stCxn id="247" idx="6"/>
                    <a:endCxn id="248" idx="2"/>
                  </p:cNvCxnSpPr>
                  <p:nvPr/>
                </p:nvCxnSpPr>
                <p:spPr>
                  <a:xfrm>
                    <a:off x="2884760" y="4594222"/>
                    <a:ext cx="558770" cy="0"/>
                  </a:xfrm>
                  <a:prstGeom prst="straightConnector1">
                    <a:avLst/>
                  </a:prstGeom>
                  <a:ln w="38100">
                    <a:solidFill>
                      <a:srgbClr val="FFFF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Arrow Connector 249"/>
                  <p:cNvCxnSpPr>
                    <a:endCxn id="247" idx="2"/>
                  </p:cNvCxnSpPr>
                  <p:nvPr/>
                </p:nvCxnSpPr>
                <p:spPr>
                  <a:xfrm>
                    <a:off x="2611687" y="4594222"/>
                    <a:ext cx="207422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Arrow Connector 250"/>
                  <p:cNvCxnSpPr/>
                  <p:nvPr/>
                </p:nvCxnSpPr>
                <p:spPr>
                  <a:xfrm>
                    <a:off x="3509182" y="4599340"/>
                    <a:ext cx="197986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TextBox 251"/>
                  <p:cNvSpPr txBox="1"/>
                  <p:nvPr/>
                </p:nvSpPr>
                <p:spPr>
                  <a:xfrm>
                    <a:off x="2355329" y="4395445"/>
                    <a:ext cx="1846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53" name="TextBox 252"/>
                  <p:cNvSpPr txBox="1"/>
                  <p:nvPr/>
                </p:nvSpPr>
                <p:spPr>
                  <a:xfrm>
                    <a:off x="3650720" y="4392624"/>
                    <a:ext cx="1846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92" name="Group 191"/>
              <p:cNvGrpSpPr/>
              <p:nvPr/>
            </p:nvGrpSpPr>
            <p:grpSpPr>
              <a:xfrm>
                <a:off x="6333784" y="4624733"/>
                <a:ext cx="1688534" cy="400110"/>
                <a:chOff x="3752318" y="3867702"/>
                <a:chExt cx="1688534" cy="400110"/>
              </a:xfrm>
            </p:grpSpPr>
            <p:sp>
              <p:nvSpPr>
                <p:cNvPr id="226" name="Rectangle 5"/>
                <p:cNvSpPr>
                  <a:spLocks noChangeArrowheads="1"/>
                </p:cNvSpPr>
                <p:nvPr/>
              </p:nvSpPr>
              <p:spPr bwMode="auto">
                <a:xfrm>
                  <a:off x="4249828" y="3919492"/>
                  <a:ext cx="623517" cy="32036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</p:txBody>
            </p:sp>
            <p:grpSp>
              <p:nvGrpSpPr>
                <p:cNvPr id="227" name="Group 226"/>
                <p:cNvGrpSpPr/>
                <p:nvPr/>
              </p:nvGrpSpPr>
              <p:grpSpPr>
                <a:xfrm>
                  <a:off x="3752318" y="3867702"/>
                  <a:ext cx="1688534" cy="400110"/>
                  <a:chOff x="2355329" y="4392624"/>
                  <a:chExt cx="1688534" cy="400110"/>
                </a:xfrm>
              </p:grpSpPr>
              <p:sp>
                <p:nvSpPr>
                  <p:cNvPr id="228" name="Oval 227"/>
                  <p:cNvSpPr>
                    <a:spLocks noChangeAspect="1"/>
                  </p:cNvSpPr>
                  <p:nvPr/>
                </p:nvSpPr>
                <p:spPr>
                  <a:xfrm>
                    <a:off x="2819109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9" name="Oval 228"/>
                  <p:cNvSpPr>
                    <a:spLocks noChangeAspect="1"/>
                  </p:cNvSpPr>
                  <p:nvPr/>
                </p:nvSpPr>
                <p:spPr>
                  <a:xfrm>
                    <a:off x="3443530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0" name="Straight Arrow Connector 229"/>
                  <p:cNvCxnSpPr>
                    <a:stCxn id="228" idx="6"/>
                    <a:endCxn id="229" idx="2"/>
                  </p:cNvCxnSpPr>
                  <p:nvPr/>
                </p:nvCxnSpPr>
                <p:spPr>
                  <a:xfrm>
                    <a:off x="2884760" y="4594222"/>
                    <a:ext cx="558770" cy="0"/>
                  </a:xfrm>
                  <a:prstGeom prst="straightConnector1">
                    <a:avLst/>
                  </a:prstGeom>
                  <a:ln w="38100">
                    <a:solidFill>
                      <a:srgbClr val="FFFF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Arrow Connector 230"/>
                  <p:cNvCxnSpPr>
                    <a:endCxn id="228" idx="2"/>
                  </p:cNvCxnSpPr>
                  <p:nvPr/>
                </p:nvCxnSpPr>
                <p:spPr>
                  <a:xfrm>
                    <a:off x="2611687" y="4594222"/>
                    <a:ext cx="207422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Arrow Connector 231"/>
                  <p:cNvCxnSpPr/>
                  <p:nvPr/>
                </p:nvCxnSpPr>
                <p:spPr>
                  <a:xfrm>
                    <a:off x="3509182" y="4599340"/>
                    <a:ext cx="197986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3" name="Oval 232"/>
                  <p:cNvSpPr>
                    <a:spLocks noChangeAspect="1"/>
                  </p:cNvSpPr>
                  <p:nvPr/>
                </p:nvSpPr>
                <p:spPr>
                  <a:xfrm>
                    <a:off x="2819109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4" name="Oval 233"/>
                  <p:cNvSpPr>
                    <a:spLocks noChangeAspect="1"/>
                  </p:cNvSpPr>
                  <p:nvPr/>
                </p:nvSpPr>
                <p:spPr>
                  <a:xfrm>
                    <a:off x="3443530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5" name="Straight Arrow Connector 234"/>
                  <p:cNvCxnSpPr>
                    <a:stCxn id="233" idx="6"/>
                    <a:endCxn id="234" idx="2"/>
                  </p:cNvCxnSpPr>
                  <p:nvPr/>
                </p:nvCxnSpPr>
                <p:spPr>
                  <a:xfrm>
                    <a:off x="2884760" y="4594222"/>
                    <a:ext cx="558770" cy="0"/>
                  </a:xfrm>
                  <a:prstGeom prst="straightConnector1">
                    <a:avLst/>
                  </a:prstGeom>
                  <a:ln w="38100">
                    <a:solidFill>
                      <a:srgbClr val="FFFF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Arrow Connector 235"/>
                  <p:cNvCxnSpPr>
                    <a:endCxn id="233" idx="2"/>
                  </p:cNvCxnSpPr>
                  <p:nvPr/>
                </p:nvCxnSpPr>
                <p:spPr>
                  <a:xfrm>
                    <a:off x="2611687" y="4594222"/>
                    <a:ext cx="207422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Arrow Connector 236"/>
                  <p:cNvCxnSpPr/>
                  <p:nvPr/>
                </p:nvCxnSpPr>
                <p:spPr>
                  <a:xfrm>
                    <a:off x="3509182" y="4599340"/>
                    <a:ext cx="197986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2355329" y="4395445"/>
                    <a:ext cx="3614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i="1" dirty="0" smtClean="0"/>
                      <a:t>x</a:t>
                    </a:r>
                    <a:endParaRPr lang="en-US" i="1" dirty="0"/>
                  </a:p>
                </p:txBody>
              </p:sp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3650720" y="4392624"/>
                    <a:ext cx="3931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i="1" dirty="0" smtClean="0">
                        <a:solidFill>
                          <a:srgbClr val="FF0000"/>
                        </a:solidFill>
                      </a:rPr>
                      <a:t>y</a:t>
                    </a:r>
                    <a:endParaRPr lang="en-US" sz="2000" b="1" i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grpSp>
            <p:nvGrpSpPr>
              <p:cNvPr id="193" name="Group 192"/>
              <p:cNvGrpSpPr/>
              <p:nvPr/>
            </p:nvGrpSpPr>
            <p:grpSpPr>
              <a:xfrm>
                <a:off x="6333464" y="5273464"/>
                <a:ext cx="1480057" cy="372153"/>
                <a:chOff x="3752318" y="3867702"/>
                <a:chExt cx="1480057" cy="372153"/>
              </a:xfrm>
            </p:grpSpPr>
            <p:sp>
              <p:nvSpPr>
                <p:cNvPr id="212" name="Rectangle 5"/>
                <p:cNvSpPr>
                  <a:spLocks noChangeArrowheads="1"/>
                </p:cNvSpPr>
                <p:nvPr/>
              </p:nvSpPr>
              <p:spPr bwMode="auto">
                <a:xfrm>
                  <a:off x="4249828" y="3919492"/>
                  <a:ext cx="623517" cy="32036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</p:txBody>
            </p:sp>
            <p:grpSp>
              <p:nvGrpSpPr>
                <p:cNvPr id="213" name="Group 212"/>
                <p:cNvGrpSpPr/>
                <p:nvPr/>
              </p:nvGrpSpPr>
              <p:grpSpPr>
                <a:xfrm>
                  <a:off x="3752318" y="3867702"/>
                  <a:ext cx="1480057" cy="372153"/>
                  <a:chOff x="2355329" y="4392624"/>
                  <a:chExt cx="1480057" cy="372153"/>
                </a:xfrm>
              </p:grpSpPr>
              <p:sp>
                <p:nvSpPr>
                  <p:cNvPr id="214" name="Oval 213"/>
                  <p:cNvSpPr>
                    <a:spLocks noChangeAspect="1"/>
                  </p:cNvSpPr>
                  <p:nvPr/>
                </p:nvSpPr>
                <p:spPr>
                  <a:xfrm>
                    <a:off x="2819109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5" name="Oval 214"/>
                  <p:cNvSpPr>
                    <a:spLocks noChangeAspect="1"/>
                  </p:cNvSpPr>
                  <p:nvPr/>
                </p:nvSpPr>
                <p:spPr>
                  <a:xfrm>
                    <a:off x="3443530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6" name="Straight Arrow Connector 215"/>
                  <p:cNvCxnSpPr>
                    <a:stCxn id="214" idx="6"/>
                    <a:endCxn id="215" idx="2"/>
                  </p:cNvCxnSpPr>
                  <p:nvPr/>
                </p:nvCxnSpPr>
                <p:spPr>
                  <a:xfrm>
                    <a:off x="2884760" y="4594222"/>
                    <a:ext cx="558770" cy="0"/>
                  </a:xfrm>
                  <a:prstGeom prst="straightConnector1">
                    <a:avLst/>
                  </a:prstGeom>
                  <a:ln w="38100">
                    <a:solidFill>
                      <a:srgbClr val="FFFF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Arrow Connector 216"/>
                  <p:cNvCxnSpPr>
                    <a:endCxn id="214" idx="2"/>
                  </p:cNvCxnSpPr>
                  <p:nvPr/>
                </p:nvCxnSpPr>
                <p:spPr>
                  <a:xfrm>
                    <a:off x="2611687" y="4594222"/>
                    <a:ext cx="207422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Arrow Connector 217"/>
                  <p:cNvCxnSpPr/>
                  <p:nvPr/>
                </p:nvCxnSpPr>
                <p:spPr>
                  <a:xfrm>
                    <a:off x="3509182" y="4599340"/>
                    <a:ext cx="197986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9" name="Oval 218"/>
                  <p:cNvSpPr>
                    <a:spLocks noChangeAspect="1"/>
                  </p:cNvSpPr>
                  <p:nvPr/>
                </p:nvSpPr>
                <p:spPr>
                  <a:xfrm>
                    <a:off x="2819109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Oval 219"/>
                  <p:cNvSpPr>
                    <a:spLocks noChangeAspect="1"/>
                  </p:cNvSpPr>
                  <p:nvPr/>
                </p:nvSpPr>
                <p:spPr>
                  <a:xfrm>
                    <a:off x="3443530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1" name="Straight Arrow Connector 220"/>
                  <p:cNvCxnSpPr>
                    <a:stCxn id="219" idx="6"/>
                    <a:endCxn id="220" idx="2"/>
                  </p:cNvCxnSpPr>
                  <p:nvPr/>
                </p:nvCxnSpPr>
                <p:spPr>
                  <a:xfrm>
                    <a:off x="2884760" y="4594222"/>
                    <a:ext cx="558770" cy="0"/>
                  </a:xfrm>
                  <a:prstGeom prst="straightConnector1">
                    <a:avLst/>
                  </a:prstGeom>
                  <a:ln w="38100">
                    <a:solidFill>
                      <a:srgbClr val="FFFF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Arrow Connector 221"/>
                  <p:cNvCxnSpPr>
                    <a:endCxn id="219" idx="2"/>
                  </p:cNvCxnSpPr>
                  <p:nvPr/>
                </p:nvCxnSpPr>
                <p:spPr>
                  <a:xfrm>
                    <a:off x="2611687" y="4594222"/>
                    <a:ext cx="207422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Arrow Connector 222"/>
                  <p:cNvCxnSpPr/>
                  <p:nvPr/>
                </p:nvCxnSpPr>
                <p:spPr>
                  <a:xfrm>
                    <a:off x="3509182" y="4599340"/>
                    <a:ext cx="197986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2355329" y="4395445"/>
                    <a:ext cx="1846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3650720" y="4392624"/>
                    <a:ext cx="1846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</p:grpSp>
          <p:cxnSp>
            <p:nvCxnSpPr>
              <p:cNvPr id="195" name="Straight Arrow Connector 194"/>
              <p:cNvCxnSpPr>
                <a:stCxn id="240" idx="2"/>
                <a:endCxn id="226" idx="0"/>
              </p:cNvCxnSpPr>
              <p:nvPr/>
            </p:nvCxnSpPr>
            <p:spPr>
              <a:xfrm>
                <a:off x="7143053" y="4265929"/>
                <a:ext cx="0" cy="41059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>
                <a:stCxn id="226" idx="2"/>
                <a:endCxn id="212" idx="0"/>
              </p:cNvCxnSpPr>
              <p:nvPr/>
            </p:nvCxnSpPr>
            <p:spPr>
              <a:xfrm flipH="1">
                <a:off x="7142733" y="4996886"/>
                <a:ext cx="320" cy="32836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/>
            <p:cNvGrpSpPr/>
            <p:nvPr/>
          </p:nvGrpSpPr>
          <p:grpSpPr>
            <a:xfrm>
              <a:off x="2521655" y="3945360"/>
              <a:ext cx="1640219" cy="1751841"/>
              <a:chOff x="6333464" y="3893776"/>
              <a:chExt cx="1640219" cy="1751841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6333784" y="3893776"/>
                <a:ext cx="1480057" cy="372153"/>
                <a:chOff x="3752318" y="3009746"/>
                <a:chExt cx="1480057" cy="372153"/>
              </a:xfrm>
            </p:grpSpPr>
            <p:sp>
              <p:nvSpPr>
                <p:cNvPr id="291" name="Rectangle 5"/>
                <p:cNvSpPr>
                  <a:spLocks noChangeArrowheads="1"/>
                </p:cNvSpPr>
                <p:nvPr/>
              </p:nvSpPr>
              <p:spPr bwMode="auto">
                <a:xfrm>
                  <a:off x="4249828" y="3061536"/>
                  <a:ext cx="623517" cy="32036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</p:txBody>
            </p:sp>
            <p:grpSp>
              <p:nvGrpSpPr>
                <p:cNvPr id="292" name="Group 291"/>
                <p:cNvGrpSpPr/>
                <p:nvPr/>
              </p:nvGrpSpPr>
              <p:grpSpPr>
                <a:xfrm>
                  <a:off x="3752318" y="3009746"/>
                  <a:ext cx="1480057" cy="372153"/>
                  <a:chOff x="2355329" y="4392624"/>
                  <a:chExt cx="1480057" cy="372153"/>
                </a:xfrm>
              </p:grpSpPr>
              <p:sp>
                <p:nvSpPr>
                  <p:cNvPr id="293" name="Oval 292"/>
                  <p:cNvSpPr>
                    <a:spLocks noChangeAspect="1"/>
                  </p:cNvSpPr>
                  <p:nvPr/>
                </p:nvSpPr>
                <p:spPr>
                  <a:xfrm>
                    <a:off x="2819109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" name="Oval 293"/>
                  <p:cNvSpPr>
                    <a:spLocks noChangeAspect="1"/>
                  </p:cNvSpPr>
                  <p:nvPr/>
                </p:nvSpPr>
                <p:spPr>
                  <a:xfrm>
                    <a:off x="3443530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5" name="Straight Arrow Connector 294"/>
                  <p:cNvCxnSpPr>
                    <a:stCxn id="293" idx="6"/>
                    <a:endCxn id="294" idx="2"/>
                  </p:cNvCxnSpPr>
                  <p:nvPr/>
                </p:nvCxnSpPr>
                <p:spPr>
                  <a:xfrm>
                    <a:off x="2884760" y="4594222"/>
                    <a:ext cx="558770" cy="0"/>
                  </a:xfrm>
                  <a:prstGeom prst="straightConnector1">
                    <a:avLst/>
                  </a:prstGeom>
                  <a:ln w="38100">
                    <a:solidFill>
                      <a:srgbClr val="FFFF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Straight Arrow Connector 295"/>
                  <p:cNvCxnSpPr>
                    <a:endCxn id="293" idx="2"/>
                  </p:cNvCxnSpPr>
                  <p:nvPr/>
                </p:nvCxnSpPr>
                <p:spPr>
                  <a:xfrm>
                    <a:off x="2611687" y="4594222"/>
                    <a:ext cx="207422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Arrow Connector 296"/>
                  <p:cNvCxnSpPr/>
                  <p:nvPr/>
                </p:nvCxnSpPr>
                <p:spPr>
                  <a:xfrm>
                    <a:off x="3509182" y="4599340"/>
                    <a:ext cx="197986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8" name="Oval 297"/>
                  <p:cNvSpPr>
                    <a:spLocks noChangeAspect="1"/>
                  </p:cNvSpPr>
                  <p:nvPr/>
                </p:nvSpPr>
                <p:spPr>
                  <a:xfrm>
                    <a:off x="2819109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Oval 298"/>
                  <p:cNvSpPr>
                    <a:spLocks noChangeAspect="1"/>
                  </p:cNvSpPr>
                  <p:nvPr/>
                </p:nvSpPr>
                <p:spPr>
                  <a:xfrm>
                    <a:off x="3443530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0" name="Straight Arrow Connector 299"/>
                  <p:cNvCxnSpPr>
                    <a:stCxn id="298" idx="6"/>
                    <a:endCxn id="299" idx="2"/>
                  </p:cNvCxnSpPr>
                  <p:nvPr/>
                </p:nvCxnSpPr>
                <p:spPr>
                  <a:xfrm>
                    <a:off x="2884760" y="4594222"/>
                    <a:ext cx="558770" cy="0"/>
                  </a:xfrm>
                  <a:prstGeom prst="straightConnector1">
                    <a:avLst/>
                  </a:prstGeom>
                  <a:ln w="38100">
                    <a:solidFill>
                      <a:srgbClr val="FFFF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Arrow Connector 300"/>
                  <p:cNvCxnSpPr>
                    <a:endCxn id="298" idx="2"/>
                  </p:cNvCxnSpPr>
                  <p:nvPr/>
                </p:nvCxnSpPr>
                <p:spPr>
                  <a:xfrm>
                    <a:off x="2611687" y="4594222"/>
                    <a:ext cx="207422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Arrow Connector 301"/>
                  <p:cNvCxnSpPr/>
                  <p:nvPr/>
                </p:nvCxnSpPr>
                <p:spPr>
                  <a:xfrm>
                    <a:off x="3509182" y="4599340"/>
                    <a:ext cx="197986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3" name="TextBox 302"/>
                  <p:cNvSpPr txBox="1"/>
                  <p:nvPr/>
                </p:nvSpPr>
                <p:spPr>
                  <a:xfrm>
                    <a:off x="2355329" y="4395445"/>
                    <a:ext cx="1846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304" name="TextBox 303"/>
                  <p:cNvSpPr txBox="1"/>
                  <p:nvPr/>
                </p:nvSpPr>
                <p:spPr>
                  <a:xfrm>
                    <a:off x="3650720" y="4392624"/>
                    <a:ext cx="1846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6333784" y="4624733"/>
                <a:ext cx="1639899" cy="402931"/>
                <a:chOff x="3752318" y="3867702"/>
                <a:chExt cx="1639899" cy="402931"/>
              </a:xfrm>
            </p:grpSpPr>
            <p:sp>
              <p:nvSpPr>
                <p:cNvPr id="277" name="Rectangle 5"/>
                <p:cNvSpPr>
                  <a:spLocks noChangeArrowheads="1"/>
                </p:cNvSpPr>
                <p:nvPr/>
              </p:nvSpPr>
              <p:spPr bwMode="auto">
                <a:xfrm>
                  <a:off x="4249828" y="3919492"/>
                  <a:ext cx="623517" cy="32036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</p:txBody>
            </p:sp>
            <p:grpSp>
              <p:nvGrpSpPr>
                <p:cNvPr id="278" name="Group 277"/>
                <p:cNvGrpSpPr/>
                <p:nvPr/>
              </p:nvGrpSpPr>
              <p:grpSpPr>
                <a:xfrm>
                  <a:off x="3752318" y="3867702"/>
                  <a:ext cx="1639899" cy="402931"/>
                  <a:chOff x="2355329" y="4392624"/>
                  <a:chExt cx="1639899" cy="402931"/>
                </a:xfrm>
              </p:grpSpPr>
              <p:sp>
                <p:nvSpPr>
                  <p:cNvPr id="279" name="Oval 278"/>
                  <p:cNvSpPr>
                    <a:spLocks noChangeAspect="1"/>
                  </p:cNvSpPr>
                  <p:nvPr/>
                </p:nvSpPr>
                <p:spPr>
                  <a:xfrm>
                    <a:off x="2819109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0" name="Oval 279"/>
                  <p:cNvSpPr>
                    <a:spLocks noChangeAspect="1"/>
                  </p:cNvSpPr>
                  <p:nvPr/>
                </p:nvSpPr>
                <p:spPr>
                  <a:xfrm>
                    <a:off x="3443530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1" name="Straight Arrow Connector 280"/>
                  <p:cNvCxnSpPr>
                    <a:stCxn id="279" idx="6"/>
                    <a:endCxn id="280" idx="2"/>
                  </p:cNvCxnSpPr>
                  <p:nvPr/>
                </p:nvCxnSpPr>
                <p:spPr>
                  <a:xfrm>
                    <a:off x="2884760" y="4594222"/>
                    <a:ext cx="558770" cy="0"/>
                  </a:xfrm>
                  <a:prstGeom prst="straightConnector1">
                    <a:avLst/>
                  </a:prstGeom>
                  <a:ln w="38100">
                    <a:solidFill>
                      <a:srgbClr val="FFFF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Arrow Connector 281"/>
                  <p:cNvCxnSpPr>
                    <a:endCxn id="279" idx="2"/>
                  </p:cNvCxnSpPr>
                  <p:nvPr/>
                </p:nvCxnSpPr>
                <p:spPr>
                  <a:xfrm>
                    <a:off x="2611687" y="4594222"/>
                    <a:ext cx="207422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Arrow Connector 282"/>
                  <p:cNvCxnSpPr/>
                  <p:nvPr/>
                </p:nvCxnSpPr>
                <p:spPr>
                  <a:xfrm>
                    <a:off x="3509182" y="4599340"/>
                    <a:ext cx="197986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4" name="Oval 283"/>
                  <p:cNvSpPr>
                    <a:spLocks noChangeAspect="1"/>
                  </p:cNvSpPr>
                  <p:nvPr/>
                </p:nvSpPr>
                <p:spPr>
                  <a:xfrm>
                    <a:off x="2819109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5" name="Oval 284"/>
                  <p:cNvSpPr>
                    <a:spLocks noChangeAspect="1"/>
                  </p:cNvSpPr>
                  <p:nvPr/>
                </p:nvSpPr>
                <p:spPr>
                  <a:xfrm>
                    <a:off x="3443530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6" name="Straight Arrow Connector 285"/>
                  <p:cNvCxnSpPr>
                    <a:stCxn id="284" idx="6"/>
                    <a:endCxn id="285" idx="2"/>
                  </p:cNvCxnSpPr>
                  <p:nvPr/>
                </p:nvCxnSpPr>
                <p:spPr>
                  <a:xfrm>
                    <a:off x="2884760" y="4594222"/>
                    <a:ext cx="558770" cy="0"/>
                  </a:xfrm>
                  <a:prstGeom prst="straightConnector1">
                    <a:avLst/>
                  </a:prstGeom>
                  <a:ln w="38100">
                    <a:solidFill>
                      <a:srgbClr val="FFFF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Arrow Connector 286"/>
                  <p:cNvCxnSpPr>
                    <a:endCxn id="284" idx="2"/>
                  </p:cNvCxnSpPr>
                  <p:nvPr/>
                </p:nvCxnSpPr>
                <p:spPr>
                  <a:xfrm>
                    <a:off x="2611687" y="4594222"/>
                    <a:ext cx="207422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Arrow Connector 287"/>
                  <p:cNvCxnSpPr/>
                  <p:nvPr/>
                </p:nvCxnSpPr>
                <p:spPr>
                  <a:xfrm>
                    <a:off x="3509182" y="4599340"/>
                    <a:ext cx="197986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2355329" y="4395445"/>
                    <a:ext cx="393143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i="1" dirty="0">
                        <a:solidFill>
                          <a:srgbClr val="FF0000"/>
                        </a:solidFill>
                      </a:rPr>
                      <a:t>y</a:t>
                    </a:r>
                    <a:endParaRPr lang="en-US" b="1" i="1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90" name="TextBox 289"/>
                  <p:cNvSpPr txBox="1"/>
                  <p:nvPr/>
                </p:nvSpPr>
                <p:spPr>
                  <a:xfrm>
                    <a:off x="3650720" y="4392624"/>
                    <a:ext cx="34450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i="1" dirty="0"/>
                      <a:t>z</a:t>
                    </a:r>
                  </a:p>
                </p:txBody>
              </p:sp>
            </p:grpSp>
          </p:grpSp>
          <p:grpSp>
            <p:nvGrpSpPr>
              <p:cNvPr id="260" name="Group 259"/>
              <p:cNvGrpSpPr/>
              <p:nvPr/>
            </p:nvGrpSpPr>
            <p:grpSpPr>
              <a:xfrm>
                <a:off x="6333464" y="5273464"/>
                <a:ext cx="1480057" cy="372153"/>
                <a:chOff x="3752318" y="3867702"/>
                <a:chExt cx="1480057" cy="372153"/>
              </a:xfrm>
            </p:grpSpPr>
            <p:sp>
              <p:nvSpPr>
                <p:cNvPr id="263" name="Rectangle 5"/>
                <p:cNvSpPr>
                  <a:spLocks noChangeArrowheads="1"/>
                </p:cNvSpPr>
                <p:nvPr/>
              </p:nvSpPr>
              <p:spPr bwMode="auto">
                <a:xfrm>
                  <a:off x="4249828" y="3919492"/>
                  <a:ext cx="623517" cy="32036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 smtClean="0"/>
                </a:p>
              </p:txBody>
            </p:sp>
            <p:grpSp>
              <p:nvGrpSpPr>
                <p:cNvPr id="264" name="Group 263"/>
                <p:cNvGrpSpPr/>
                <p:nvPr/>
              </p:nvGrpSpPr>
              <p:grpSpPr>
                <a:xfrm>
                  <a:off x="3752318" y="3867702"/>
                  <a:ext cx="1480057" cy="372153"/>
                  <a:chOff x="2355329" y="4392624"/>
                  <a:chExt cx="1480057" cy="372153"/>
                </a:xfrm>
              </p:grpSpPr>
              <p:sp>
                <p:nvSpPr>
                  <p:cNvPr id="265" name="Oval 264"/>
                  <p:cNvSpPr>
                    <a:spLocks noChangeAspect="1"/>
                  </p:cNvSpPr>
                  <p:nvPr/>
                </p:nvSpPr>
                <p:spPr>
                  <a:xfrm>
                    <a:off x="2819109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6" name="Oval 265"/>
                  <p:cNvSpPr>
                    <a:spLocks noChangeAspect="1"/>
                  </p:cNvSpPr>
                  <p:nvPr/>
                </p:nvSpPr>
                <p:spPr>
                  <a:xfrm>
                    <a:off x="3443530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7" name="Straight Arrow Connector 266"/>
                  <p:cNvCxnSpPr>
                    <a:stCxn id="265" idx="6"/>
                    <a:endCxn id="266" idx="2"/>
                  </p:cNvCxnSpPr>
                  <p:nvPr/>
                </p:nvCxnSpPr>
                <p:spPr>
                  <a:xfrm>
                    <a:off x="2884760" y="4594222"/>
                    <a:ext cx="558770" cy="0"/>
                  </a:xfrm>
                  <a:prstGeom prst="straightConnector1">
                    <a:avLst/>
                  </a:prstGeom>
                  <a:ln w="38100">
                    <a:solidFill>
                      <a:srgbClr val="FFFF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Arrow Connector 267"/>
                  <p:cNvCxnSpPr>
                    <a:endCxn id="265" idx="2"/>
                  </p:cNvCxnSpPr>
                  <p:nvPr/>
                </p:nvCxnSpPr>
                <p:spPr>
                  <a:xfrm>
                    <a:off x="2611687" y="4594222"/>
                    <a:ext cx="207422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Arrow Connector 268"/>
                  <p:cNvCxnSpPr/>
                  <p:nvPr/>
                </p:nvCxnSpPr>
                <p:spPr>
                  <a:xfrm>
                    <a:off x="3509182" y="4599340"/>
                    <a:ext cx="197986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0" name="Oval 269"/>
                  <p:cNvSpPr>
                    <a:spLocks noChangeAspect="1"/>
                  </p:cNvSpPr>
                  <p:nvPr/>
                </p:nvSpPr>
                <p:spPr>
                  <a:xfrm>
                    <a:off x="2819109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Oval 270"/>
                  <p:cNvSpPr>
                    <a:spLocks noChangeAspect="1"/>
                  </p:cNvSpPr>
                  <p:nvPr/>
                </p:nvSpPr>
                <p:spPr>
                  <a:xfrm>
                    <a:off x="3443530" y="4550976"/>
                    <a:ext cx="65651" cy="8649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2" name="Straight Arrow Connector 271"/>
                  <p:cNvCxnSpPr>
                    <a:stCxn id="270" idx="6"/>
                    <a:endCxn id="271" idx="2"/>
                  </p:cNvCxnSpPr>
                  <p:nvPr/>
                </p:nvCxnSpPr>
                <p:spPr>
                  <a:xfrm>
                    <a:off x="2884760" y="4594222"/>
                    <a:ext cx="558770" cy="0"/>
                  </a:xfrm>
                  <a:prstGeom prst="straightConnector1">
                    <a:avLst/>
                  </a:prstGeom>
                  <a:ln w="38100">
                    <a:solidFill>
                      <a:srgbClr val="FFFF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Arrow Connector 272"/>
                  <p:cNvCxnSpPr>
                    <a:endCxn id="270" idx="2"/>
                  </p:cNvCxnSpPr>
                  <p:nvPr/>
                </p:nvCxnSpPr>
                <p:spPr>
                  <a:xfrm>
                    <a:off x="2611687" y="4594222"/>
                    <a:ext cx="207422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/>
                  <p:cNvCxnSpPr/>
                  <p:nvPr/>
                </p:nvCxnSpPr>
                <p:spPr>
                  <a:xfrm>
                    <a:off x="3509182" y="4599340"/>
                    <a:ext cx="197986" cy="0"/>
                  </a:xfrm>
                  <a:prstGeom prst="straightConnector1">
                    <a:avLst/>
                  </a:prstGeom>
                  <a:ln w="38100">
                    <a:solidFill>
                      <a:srgbClr val="FF6600"/>
                    </a:solidFill>
                    <a:prstDash val="sysDash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5" name="TextBox 274"/>
                  <p:cNvSpPr txBox="1"/>
                  <p:nvPr/>
                </p:nvSpPr>
                <p:spPr>
                  <a:xfrm>
                    <a:off x="2355329" y="4395445"/>
                    <a:ext cx="1846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3650720" y="4392624"/>
                    <a:ext cx="1846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</p:grpSp>
          <p:cxnSp>
            <p:nvCxnSpPr>
              <p:cNvPr id="261" name="Straight Arrow Connector 260"/>
              <p:cNvCxnSpPr>
                <a:stCxn id="291" idx="2"/>
                <a:endCxn id="277" idx="0"/>
              </p:cNvCxnSpPr>
              <p:nvPr/>
            </p:nvCxnSpPr>
            <p:spPr>
              <a:xfrm>
                <a:off x="7143053" y="4265929"/>
                <a:ext cx="0" cy="41059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>
                <a:stCxn id="277" idx="2"/>
                <a:endCxn id="263" idx="0"/>
              </p:cNvCxnSpPr>
              <p:nvPr/>
            </p:nvCxnSpPr>
            <p:spPr>
              <a:xfrm flipH="1">
                <a:off x="7142733" y="4996886"/>
                <a:ext cx="320" cy="32836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5" name="Content Placeholder 2"/>
            <p:cNvSpPr txBox="1">
              <a:spLocks/>
            </p:cNvSpPr>
            <p:nvPr/>
          </p:nvSpPr>
          <p:spPr>
            <a:xfrm>
              <a:off x="685800" y="3160561"/>
              <a:ext cx="3476977" cy="6003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ts val="2000"/>
                </a:spcBef>
                <a:buFontTx/>
                <a:buBlip>
                  <a:blip r:embed="rId2"/>
                </a:buBlip>
                <a:defRPr sz="2200" kern="1200">
                  <a:solidFill>
                    <a:schemeClr val="tx1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85800" indent="-336550" algn="l" defTabSz="914400" rtl="0" eaLnBrk="1" latinLnBrk="0" hangingPunct="1">
                <a:spcBef>
                  <a:spcPts val="600"/>
                </a:spcBef>
                <a:buFontTx/>
                <a:buBlip>
                  <a:blip r:embed="rId2"/>
                </a:buBlip>
                <a:defRPr sz="2000" kern="1200">
                  <a:solidFill>
                    <a:schemeClr val="tx1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35050" indent="-349250" algn="l" defTabSz="914400" rtl="0" eaLnBrk="1" latinLnBrk="0" hangingPunct="1">
                <a:spcBef>
                  <a:spcPts val="600"/>
                </a:spcBef>
                <a:buFontTx/>
                <a:buBlip>
                  <a:blip r:embed="rId2"/>
                </a:buBlip>
                <a:defRPr sz="1800" kern="1200">
                  <a:solidFill>
                    <a:schemeClr val="tx1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-336550" algn="l" defTabSz="914400" rtl="0" eaLnBrk="1" latinLnBrk="0" hangingPunct="1">
                <a:spcBef>
                  <a:spcPts val="600"/>
                </a:spcBef>
                <a:buFontTx/>
                <a:buBlip>
                  <a:blip r:embed="rId2"/>
                </a:buBlip>
                <a:defRPr sz="1800" kern="1200">
                  <a:solidFill>
                    <a:schemeClr val="tx1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720850" indent="-349250" algn="l" defTabSz="914400" rtl="0" eaLnBrk="1" latinLnBrk="0" hangingPunct="1">
                <a:spcBef>
                  <a:spcPts val="600"/>
                </a:spcBef>
                <a:buFontTx/>
                <a:buBlip>
                  <a:blip r:embed="rId2"/>
                </a:buBlip>
                <a:defRPr sz="1800" kern="1200">
                  <a:solidFill>
                    <a:schemeClr val="tx1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55813" indent="-336550" algn="l" defTabSz="914400" rtl="0" eaLnBrk="1" latinLnBrk="0" hangingPunct="1">
                <a:spcBef>
                  <a:spcPct val="20000"/>
                </a:spcBef>
                <a:buFontTx/>
                <a:buBlip>
                  <a:blip r:embed="rId2"/>
                </a:buBlip>
                <a:defRPr lang="en-US" sz="1800" kern="1200" dirty="0" smtClean="0">
                  <a:solidFill>
                    <a:schemeClr val="tx1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398713" indent="-336550" algn="l" defTabSz="914400" rtl="0" eaLnBrk="1" latinLnBrk="0" hangingPunct="1">
                <a:spcBef>
                  <a:spcPct val="20000"/>
                </a:spcBef>
                <a:buFontTx/>
                <a:buBlip>
                  <a:blip r:embed="rId2"/>
                </a:buBlip>
                <a:defRPr lang="en-US" sz="1800" kern="1200" dirty="0" smtClean="0">
                  <a:solidFill>
                    <a:schemeClr val="tx1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43200" indent="-336550" algn="l" defTabSz="914400" rtl="0" eaLnBrk="1" latinLnBrk="0" hangingPunct="1">
                <a:spcBef>
                  <a:spcPct val="20000"/>
                </a:spcBef>
                <a:buFontTx/>
                <a:buBlip>
                  <a:blip r:embed="rId2"/>
                </a:buBlip>
                <a:defRPr lang="en-US" sz="1800" kern="1200" dirty="0" smtClean="0">
                  <a:solidFill>
                    <a:schemeClr val="tx1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087688" indent="-336550" algn="l" defTabSz="914400" rtl="0" eaLnBrk="1" latinLnBrk="0" hangingPunct="1">
                <a:spcBef>
                  <a:spcPct val="20000"/>
                </a:spcBef>
                <a:buFontTx/>
                <a:buBlip>
                  <a:blip r:embed="rId2"/>
                </a:buBlip>
                <a:defRPr lang="en-US" sz="1800" kern="1200" dirty="0">
                  <a:solidFill>
                    <a:schemeClr val="tx1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Char char="-"/>
              </a:pPr>
              <a:r>
                <a:rPr lang="en-US" sz="2000" dirty="0" smtClean="0">
                  <a:solidFill>
                    <a:srgbClr val="FFFF00"/>
                  </a:solidFill>
                </a:rPr>
                <a:t>Ex 1.</a:t>
              </a:r>
            </a:p>
            <a:p>
              <a:pPr marL="0" indent="0">
                <a:buFontTx/>
                <a:buNone/>
              </a:pPr>
              <a:endParaRPr lang="en-US" sz="2400" dirty="0" smtClean="0"/>
            </a:p>
          </p:txBody>
        </p:sp>
      </p:grpSp>
      <p:sp>
        <p:nvSpPr>
          <p:cNvPr id="462" name="Rectangle 5"/>
          <p:cNvSpPr>
            <a:spLocks noChangeArrowheads="1"/>
          </p:cNvSpPr>
          <p:nvPr/>
        </p:nvSpPr>
        <p:spPr bwMode="auto">
          <a:xfrm rot="1202148">
            <a:off x="5820628" y="4971990"/>
            <a:ext cx="2211928" cy="80969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20000"/>
                  <a:satMod val="130000"/>
                  <a:alpha val="48000"/>
                </a:schemeClr>
              </a:gs>
              <a:gs pos="50000">
                <a:schemeClr val="accent1">
                  <a:shade val="90000"/>
                  <a:satMod val="130000"/>
                  <a:alpha val="48000"/>
                </a:schemeClr>
              </a:gs>
              <a:gs pos="100000">
                <a:schemeClr val="accent1">
                  <a:shade val="100000"/>
                  <a:satMod val="200000"/>
                  <a:lumMod val="120000"/>
                  <a:alpha val="48000"/>
                </a:schemeClr>
              </a:gs>
            </a:gsLst>
            <a:lin ang="16200000" scaled="0"/>
            <a:tileRect/>
          </a:gra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</p:txBody>
      </p:sp>
      <p:grpSp>
        <p:nvGrpSpPr>
          <p:cNvPr id="477" name="Group 476"/>
          <p:cNvGrpSpPr/>
          <p:nvPr/>
        </p:nvGrpSpPr>
        <p:grpSpPr>
          <a:xfrm>
            <a:off x="4608689" y="3146450"/>
            <a:ext cx="4535311" cy="3019078"/>
            <a:chOff x="4608689" y="3146450"/>
            <a:chExt cx="4535311" cy="3019078"/>
          </a:xfrm>
        </p:grpSpPr>
        <p:sp>
          <p:nvSpPr>
            <p:cNvPr id="354" name="Content Placeholder 2"/>
            <p:cNvSpPr txBox="1">
              <a:spLocks/>
            </p:cNvSpPr>
            <p:nvPr/>
          </p:nvSpPr>
          <p:spPr>
            <a:xfrm>
              <a:off x="4608689" y="3146450"/>
              <a:ext cx="4535311" cy="60030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ts val="2000"/>
                </a:spcBef>
                <a:buFontTx/>
                <a:buBlip>
                  <a:blip r:embed="rId2"/>
                </a:buBlip>
                <a:defRPr sz="2200" kern="1200">
                  <a:solidFill>
                    <a:schemeClr val="tx1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685800" indent="-336550" algn="l" defTabSz="914400" rtl="0" eaLnBrk="1" latinLnBrk="0" hangingPunct="1">
                <a:spcBef>
                  <a:spcPts val="600"/>
                </a:spcBef>
                <a:buFontTx/>
                <a:buBlip>
                  <a:blip r:embed="rId2"/>
                </a:buBlip>
                <a:defRPr sz="2000" kern="1200">
                  <a:solidFill>
                    <a:schemeClr val="tx1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1035050" indent="-349250" algn="l" defTabSz="914400" rtl="0" eaLnBrk="1" latinLnBrk="0" hangingPunct="1">
                <a:spcBef>
                  <a:spcPts val="600"/>
                </a:spcBef>
                <a:buFontTx/>
                <a:buBlip>
                  <a:blip r:embed="rId2"/>
                </a:buBlip>
                <a:defRPr sz="1800" kern="1200">
                  <a:solidFill>
                    <a:schemeClr val="tx1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-336550" algn="l" defTabSz="914400" rtl="0" eaLnBrk="1" latinLnBrk="0" hangingPunct="1">
                <a:spcBef>
                  <a:spcPts val="600"/>
                </a:spcBef>
                <a:buFontTx/>
                <a:buBlip>
                  <a:blip r:embed="rId2"/>
                </a:buBlip>
                <a:defRPr sz="1800" kern="1200">
                  <a:solidFill>
                    <a:schemeClr val="tx1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720850" indent="-349250" algn="l" defTabSz="914400" rtl="0" eaLnBrk="1" latinLnBrk="0" hangingPunct="1">
                <a:spcBef>
                  <a:spcPts val="600"/>
                </a:spcBef>
                <a:buFontTx/>
                <a:buBlip>
                  <a:blip r:embed="rId2"/>
                </a:buBlip>
                <a:defRPr sz="1800" kern="1200">
                  <a:solidFill>
                    <a:schemeClr val="tx1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055813" indent="-336550" algn="l" defTabSz="914400" rtl="0" eaLnBrk="1" latinLnBrk="0" hangingPunct="1">
                <a:spcBef>
                  <a:spcPct val="20000"/>
                </a:spcBef>
                <a:buFontTx/>
                <a:buBlip>
                  <a:blip r:embed="rId2"/>
                </a:buBlip>
                <a:defRPr lang="en-US" sz="1800" kern="1200" dirty="0" smtClean="0">
                  <a:solidFill>
                    <a:schemeClr val="tx1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398713" indent="-336550" algn="l" defTabSz="914400" rtl="0" eaLnBrk="1" latinLnBrk="0" hangingPunct="1">
                <a:spcBef>
                  <a:spcPct val="20000"/>
                </a:spcBef>
                <a:buFontTx/>
                <a:buBlip>
                  <a:blip r:embed="rId2"/>
                </a:buBlip>
                <a:defRPr lang="en-US" sz="1800" kern="1200" dirty="0" smtClean="0">
                  <a:solidFill>
                    <a:schemeClr val="tx1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2743200" indent="-336550" algn="l" defTabSz="914400" rtl="0" eaLnBrk="1" latinLnBrk="0" hangingPunct="1">
                <a:spcBef>
                  <a:spcPct val="20000"/>
                </a:spcBef>
                <a:buFontTx/>
                <a:buBlip>
                  <a:blip r:embed="rId2"/>
                </a:buBlip>
                <a:defRPr lang="en-US" sz="1800" kern="1200" dirty="0" smtClean="0">
                  <a:solidFill>
                    <a:schemeClr val="tx1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087688" indent="-336550" algn="l" defTabSz="914400" rtl="0" eaLnBrk="1" latinLnBrk="0" hangingPunct="1">
                <a:spcBef>
                  <a:spcPct val="20000"/>
                </a:spcBef>
                <a:buFontTx/>
                <a:buBlip>
                  <a:blip r:embed="rId2"/>
                </a:buBlip>
                <a:defRPr lang="en-US" sz="1800" kern="1200" dirty="0">
                  <a:solidFill>
                    <a:schemeClr val="tx1"/>
                  </a:solidFill>
                  <a:effectLst>
                    <a:outerShdw blurRad="50800" dist="50800" dir="5400000" sx="101000" sy="101000" algn="t" rotWithShape="0">
                      <a:prstClr val="black">
                        <a:alpha val="40000"/>
                      </a:prst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Char char="-"/>
              </a:pPr>
              <a:r>
                <a:rPr lang="en-US" sz="2000" dirty="0" smtClean="0">
                  <a:solidFill>
                    <a:srgbClr val="FFFF00"/>
                  </a:solidFill>
                </a:rPr>
                <a:t>Ex 2.</a:t>
              </a:r>
            </a:p>
            <a:p>
              <a:pPr marL="0" indent="0">
                <a:buFontTx/>
                <a:buNone/>
              </a:pPr>
              <a:endParaRPr lang="en-US" sz="2400" dirty="0" smtClean="0"/>
            </a:p>
          </p:txBody>
        </p:sp>
        <p:grpSp>
          <p:nvGrpSpPr>
            <p:cNvPr id="357" name="Group 356"/>
            <p:cNvGrpSpPr/>
            <p:nvPr/>
          </p:nvGrpSpPr>
          <p:grpSpPr>
            <a:xfrm>
              <a:off x="4947375" y="3960867"/>
              <a:ext cx="1480057" cy="372153"/>
              <a:chOff x="3752318" y="3009746"/>
              <a:chExt cx="1480057" cy="372153"/>
            </a:xfrm>
          </p:grpSpPr>
          <p:sp>
            <p:nvSpPr>
              <p:cNvPr id="390" name="Rectangle 5"/>
              <p:cNvSpPr>
                <a:spLocks noChangeArrowheads="1"/>
              </p:cNvSpPr>
              <p:nvPr/>
            </p:nvSpPr>
            <p:spPr bwMode="auto">
              <a:xfrm>
                <a:off x="4249828" y="3061536"/>
                <a:ext cx="623517" cy="32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391" name="Group 390"/>
              <p:cNvGrpSpPr/>
              <p:nvPr/>
            </p:nvGrpSpPr>
            <p:grpSpPr>
              <a:xfrm>
                <a:off x="3752318" y="3009746"/>
                <a:ext cx="1480057" cy="372153"/>
                <a:chOff x="2355329" y="4392624"/>
                <a:chExt cx="1480057" cy="372153"/>
              </a:xfrm>
            </p:grpSpPr>
            <p:sp>
              <p:nvSpPr>
                <p:cNvPr id="392" name="Oval 391"/>
                <p:cNvSpPr>
                  <a:spLocks noChangeAspect="1"/>
                </p:cNvSpPr>
                <p:nvPr/>
              </p:nvSpPr>
              <p:spPr>
                <a:xfrm>
                  <a:off x="2819109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Oval 392"/>
                <p:cNvSpPr>
                  <a:spLocks noChangeAspect="1"/>
                </p:cNvSpPr>
                <p:nvPr/>
              </p:nvSpPr>
              <p:spPr>
                <a:xfrm>
                  <a:off x="3443530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4" name="Straight Arrow Connector 393"/>
                <p:cNvCxnSpPr>
                  <a:stCxn id="392" idx="6"/>
                  <a:endCxn id="393" idx="2"/>
                </p:cNvCxnSpPr>
                <p:nvPr/>
              </p:nvCxnSpPr>
              <p:spPr>
                <a:xfrm>
                  <a:off x="2884760" y="4594222"/>
                  <a:ext cx="558770" cy="0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Arrow Connector 394"/>
                <p:cNvCxnSpPr>
                  <a:endCxn id="392" idx="2"/>
                </p:cNvCxnSpPr>
                <p:nvPr/>
              </p:nvCxnSpPr>
              <p:spPr>
                <a:xfrm>
                  <a:off x="2611687" y="4594222"/>
                  <a:ext cx="207422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Arrow Connector 395"/>
                <p:cNvCxnSpPr/>
                <p:nvPr/>
              </p:nvCxnSpPr>
              <p:spPr>
                <a:xfrm>
                  <a:off x="3509182" y="4599340"/>
                  <a:ext cx="197986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/>
                <p:cNvSpPr>
                  <a:spLocks noChangeAspect="1"/>
                </p:cNvSpPr>
                <p:nvPr/>
              </p:nvSpPr>
              <p:spPr>
                <a:xfrm>
                  <a:off x="2819109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Oval 397"/>
                <p:cNvSpPr>
                  <a:spLocks noChangeAspect="1"/>
                </p:cNvSpPr>
                <p:nvPr/>
              </p:nvSpPr>
              <p:spPr>
                <a:xfrm>
                  <a:off x="3443530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9" name="Straight Arrow Connector 398"/>
                <p:cNvCxnSpPr>
                  <a:stCxn id="397" idx="6"/>
                  <a:endCxn id="398" idx="2"/>
                </p:cNvCxnSpPr>
                <p:nvPr/>
              </p:nvCxnSpPr>
              <p:spPr>
                <a:xfrm>
                  <a:off x="2884760" y="4594222"/>
                  <a:ext cx="558770" cy="0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0" name="Straight Arrow Connector 399"/>
                <p:cNvCxnSpPr>
                  <a:endCxn id="397" idx="2"/>
                </p:cNvCxnSpPr>
                <p:nvPr/>
              </p:nvCxnSpPr>
              <p:spPr>
                <a:xfrm>
                  <a:off x="2611687" y="4594222"/>
                  <a:ext cx="207422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Arrow Connector 400"/>
                <p:cNvCxnSpPr/>
                <p:nvPr/>
              </p:nvCxnSpPr>
              <p:spPr>
                <a:xfrm>
                  <a:off x="3509182" y="4599340"/>
                  <a:ext cx="197986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2" name="TextBox 401"/>
                <p:cNvSpPr txBox="1"/>
                <p:nvPr/>
              </p:nvSpPr>
              <p:spPr>
                <a:xfrm>
                  <a:off x="2355329" y="4395445"/>
                  <a:ext cx="1846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3" name="TextBox 402"/>
                <p:cNvSpPr txBox="1"/>
                <p:nvPr/>
              </p:nvSpPr>
              <p:spPr>
                <a:xfrm>
                  <a:off x="3650720" y="4392624"/>
                  <a:ext cx="1846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58" name="Group 357"/>
            <p:cNvGrpSpPr/>
            <p:nvPr/>
          </p:nvGrpSpPr>
          <p:grpSpPr>
            <a:xfrm>
              <a:off x="5427149" y="4776490"/>
              <a:ext cx="1688534" cy="400110"/>
              <a:chOff x="3752318" y="3867702"/>
              <a:chExt cx="1688534" cy="400110"/>
            </a:xfrm>
          </p:grpSpPr>
          <p:sp>
            <p:nvSpPr>
              <p:cNvPr id="376" name="Rectangle 5"/>
              <p:cNvSpPr>
                <a:spLocks noChangeArrowheads="1"/>
              </p:cNvSpPr>
              <p:nvPr/>
            </p:nvSpPr>
            <p:spPr bwMode="auto">
              <a:xfrm>
                <a:off x="4249828" y="3919492"/>
                <a:ext cx="623517" cy="32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377" name="Group 376"/>
              <p:cNvGrpSpPr/>
              <p:nvPr/>
            </p:nvGrpSpPr>
            <p:grpSpPr>
              <a:xfrm>
                <a:off x="3752318" y="3867702"/>
                <a:ext cx="1688534" cy="400110"/>
                <a:chOff x="2355329" y="4392624"/>
                <a:chExt cx="1688534" cy="400110"/>
              </a:xfrm>
            </p:grpSpPr>
            <p:sp>
              <p:nvSpPr>
                <p:cNvPr id="378" name="Oval 377"/>
                <p:cNvSpPr>
                  <a:spLocks noChangeAspect="1"/>
                </p:cNvSpPr>
                <p:nvPr/>
              </p:nvSpPr>
              <p:spPr>
                <a:xfrm>
                  <a:off x="2819109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Oval 378"/>
                <p:cNvSpPr>
                  <a:spLocks noChangeAspect="1"/>
                </p:cNvSpPr>
                <p:nvPr/>
              </p:nvSpPr>
              <p:spPr>
                <a:xfrm>
                  <a:off x="3443530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0" name="Straight Arrow Connector 379"/>
                <p:cNvCxnSpPr>
                  <a:stCxn id="378" idx="6"/>
                  <a:endCxn id="379" idx="2"/>
                </p:cNvCxnSpPr>
                <p:nvPr/>
              </p:nvCxnSpPr>
              <p:spPr>
                <a:xfrm>
                  <a:off x="2884760" y="4594222"/>
                  <a:ext cx="558770" cy="0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Arrow Connector 380"/>
                <p:cNvCxnSpPr>
                  <a:endCxn id="378" idx="2"/>
                </p:cNvCxnSpPr>
                <p:nvPr/>
              </p:nvCxnSpPr>
              <p:spPr>
                <a:xfrm>
                  <a:off x="2611687" y="4594222"/>
                  <a:ext cx="207422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Arrow Connector 381"/>
                <p:cNvCxnSpPr/>
                <p:nvPr/>
              </p:nvCxnSpPr>
              <p:spPr>
                <a:xfrm>
                  <a:off x="3509182" y="4599340"/>
                  <a:ext cx="197986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Oval 382"/>
                <p:cNvSpPr>
                  <a:spLocks noChangeAspect="1"/>
                </p:cNvSpPr>
                <p:nvPr/>
              </p:nvSpPr>
              <p:spPr>
                <a:xfrm>
                  <a:off x="2819109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Oval 383"/>
                <p:cNvSpPr>
                  <a:spLocks noChangeAspect="1"/>
                </p:cNvSpPr>
                <p:nvPr/>
              </p:nvSpPr>
              <p:spPr>
                <a:xfrm>
                  <a:off x="3443530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5" name="Straight Arrow Connector 384"/>
                <p:cNvCxnSpPr>
                  <a:stCxn id="383" idx="6"/>
                  <a:endCxn id="384" idx="2"/>
                </p:cNvCxnSpPr>
                <p:nvPr/>
              </p:nvCxnSpPr>
              <p:spPr>
                <a:xfrm>
                  <a:off x="2884760" y="4594222"/>
                  <a:ext cx="558770" cy="0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Arrow Connector 385"/>
                <p:cNvCxnSpPr>
                  <a:endCxn id="383" idx="2"/>
                </p:cNvCxnSpPr>
                <p:nvPr/>
              </p:nvCxnSpPr>
              <p:spPr>
                <a:xfrm>
                  <a:off x="2611687" y="4594222"/>
                  <a:ext cx="207422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Arrow Connector 386"/>
                <p:cNvCxnSpPr/>
                <p:nvPr/>
              </p:nvCxnSpPr>
              <p:spPr>
                <a:xfrm>
                  <a:off x="3509182" y="4599340"/>
                  <a:ext cx="197986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8" name="TextBox 387"/>
                <p:cNvSpPr txBox="1"/>
                <p:nvPr/>
              </p:nvSpPr>
              <p:spPr>
                <a:xfrm>
                  <a:off x="2355329" y="4395445"/>
                  <a:ext cx="3614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 smtClean="0"/>
                    <a:t>x</a:t>
                  </a:r>
                  <a:endParaRPr lang="en-US" i="1" dirty="0"/>
                </a:p>
              </p:txBody>
            </p:sp>
            <p:sp>
              <p:nvSpPr>
                <p:cNvPr id="389" name="TextBox 388"/>
                <p:cNvSpPr txBox="1"/>
                <p:nvPr/>
              </p:nvSpPr>
              <p:spPr>
                <a:xfrm>
                  <a:off x="3650720" y="4392624"/>
                  <a:ext cx="3931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i="1" dirty="0" smtClean="0">
                      <a:solidFill>
                        <a:srgbClr val="FF0000"/>
                      </a:solidFill>
                    </a:rPr>
                    <a:t>y</a:t>
                  </a:r>
                  <a:endParaRPr lang="en-US" b="1" i="1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359" name="Group 358"/>
            <p:cNvGrpSpPr/>
            <p:nvPr/>
          </p:nvGrpSpPr>
          <p:grpSpPr>
            <a:xfrm>
              <a:off x="5426829" y="5793375"/>
              <a:ext cx="1480057" cy="372153"/>
              <a:chOff x="3752318" y="3867702"/>
              <a:chExt cx="1480057" cy="372153"/>
            </a:xfrm>
          </p:grpSpPr>
          <p:sp>
            <p:nvSpPr>
              <p:cNvPr id="362" name="Rectangle 5"/>
              <p:cNvSpPr>
                <a:spLocks noChangeArrowheads="1"/>
              </p:cNvSpPr>
              <p:nvPr/>
            </p:nvSpPr>
            <p:spPr bwMode="auto">
              <a:xfrm>
                <a:off x="4249828" y="3919492"/>
                <a:ext cx="623517" cy="32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363" name="Group 362"/>
              <p:cNvGrpSpPr/>
              <p:nvPr/>
            </p:nvGrpSpPr>
            <p:grpSpPr>
              <a:xfrm>
                <a:off x="3752318" y="3867702"/>
                <a:ext cx="1480057" cy="372153"/>
                <a:chOff x="2355329" y="4392624"/>
                <a:chExt cx="1480057" cy="372153"/>
              </a:xfrm>
            </p:grpSpPr>
            <p:sp>
              <p:nvSpPr>
                <p:cNvPr id="364" name="Oval 363"/>
                <p:cNvSpPr>
                  <a:spLocks noChangeAspect="1"/>
                </p:cNvSpPr>
                <p:nvPr/>
              </p:nvSpPr>
              <p:spPr>
                <a:xfrm>
                  <a:off x="2819109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Oval 364"/>
                <p:cNvSpPr>
                  <a:spLocks noChangeAspect="1"/>
                </p:cNvSpPr>
                <p:nvPr/>
              </p:nvSpPr>
              <p:spPr>
                <a:xfrm>
                  <a:off x="3443530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6" name="Straight Arrow Connector 365"/>
                <p:cNvCxnSpPr>
                  <a:stCxn id="364" idx="6"/>
                  <a:endCxn id="365" idx="2"/>
                </p:cNvCxnSpPr>
                <p:nvPr/>
              </p:nvCxnSpPr>
              <p:spPr>
                <a:xfrm>
                  <a:off x="2884760" y="4594222"/>
                  <a:ext cx="558770" cy="0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Straight Arrow Connector 366"/>
                <p:cNvCxnSpPr>
                  <a:endCxn id="364" idx="2"/>
                </p:cNvCxnSpPr>
                <p:nvPr/>
              </p:nvCxnSpPr>
              <p:spPr>
                <a:xfrm>
                  <a:off x="2611687" y="4594222"/>
                  <a:ext cx="207422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Arrow Connector 367"/>
                <p:cNvCxnSpPr/>
                <p:nvPr/>
              </p:nvCxnSpPr>
              <p:spPr>
                <a:xfrm>
                  <a:off x="3509182" y="4599340"/>
                  <a:ext cx="197986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9" name="Oval 368"/>
                <p:cNvSpPr>
                  <a:spLocks noChangeAspect="1"/>
                </p:cNvSpPr>
                <p:nvPr/>
              </p:nvSpPr>
              <p:spPr>
                <a:xfrm>
                  <a:off x="2819109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Oval 369"/>
                <p:cNvSpPr>
                  <a:spLocks noChangeAspect="1"/>
                </p:cNvSpPr>
                <p:nvPr/>
              </p:nvSpPr>
              <p:spPr>
                <a:xfrm>
                  <a:off x="3443530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1" name="Straight Arrow Connector 370"/>
                <p:cNvCxnSpPr>
                  <a:stCxn id="369" idx="6"/>
                  <a:endCxn id="370" idx="2"/>
                </p:cNvCxnSpPr>
                <p:nvPr/>
              </p:nvCxnSpPr>
              <p:spPr>
                <a:xfrm>
                  <a:off x="2884760" y="4594222"/>
                  <a:ext cx="558770" cy="0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Arrow Connector 371"/>
                <p:cNvCxnSpPr>
                  <a:endCxn id="369" idx="2"/>
                </p:cNvCxnSpPr>
                <p:nvPr/>
              </p:nvCxnSpPr>
              <p:spPr>
                <a:xfrm>
                  <a:off x="2611687" y="4594222"/>
                  <a:ext cx="207422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>
                  <a:off x="3509182" y="4599340"/>
                  <a:ext cx="197986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4" name="TextBox 373"/>
                <p:cNvSpPr txBox="1"/>
                <p:nvPr/>
              </p:nvSpPr>
              <p:spPr>
                <a:xfrm>
                  <a:off x="2355329" y="4395445"/>
                  <a:ext cx="1846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5" name="TextBox 374"/>
                <p:cNvSpPr txBox="1"/>
                <p:nvPr/>
              </p:nvSpPr>
              <p:spPr>
                <a:xfrm>
                  <a:off x="3650720" y="4392624"/>
                  <a:ext cx="1846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cxnSp>
          <p:nvCxnSpPr>
            <p:cNvPr id="360" name="Straight Arrow Connector 359"/>
            <p:cNvCxnSpPr>
              <a:stCxn id="390" idx="2"/>
              <a:endCxn id="376" idx="0"/>
            </p:cNvCxnSpPr>
            <p:nvPr/>
          </p:nvCxnSpPr>
          <p:spPr>
            <a:xfrm>
              <a:off x="5756644" y="4333020"/>
              <a:ext cx="479774" cy="4952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>
              <a:stCxn id="376" idx="2"/>
              <a:endCxn id="362" idx="0"/>
            </p:cNvCxnSpPr>
            <p:nvPr/>
          </p:nvCxnSpPr>
          <p:spPr>
            <a:xfrm flipH="1">
              <a:off x="6236098" y="5148643"/>
              <a:ext cx="320" cy="69652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5" name="Group 404"/>
            <p:cNvGrpSpPr/>
            <p:nvPr/>
          </p:nvGrpSpPr>
          <p:grpSpPr>
            <a:xfrm>
              <a:off x="6724264" y="3943103"/>
              <a:ext cx="1480057" cy="372153"/>
              <a:chOff x="3752318" y="3009746"/>
              <a:chExt cx="1480057" cy="372153"/>
            </a:xfrm>
          </p:grpSpPr>
          <p:sp>
            <p:nvSpPr>
              <p:cNvPr id="438" name="Rectangle 5"/>
              <p:cNvSpPr>
                <a:spLocks noChangeArrowheads="1"/>
              </p:cNvSpPr>
              <p:nvPr/>
            </p:nvSpPr>
            <p:spPr bwMode="auto">
              <a:xfrm>
                <a:off x="4249828" y="3061536"/>
                <a:ext cx="623517" cy="32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439" name="Group 438"/>
              <p:cNvGrpSpPr/>
              <p:nvPr/>
            </p:nvGrpSpPr>
            <p:grpSpPr>
              <a:xfrm>
                <a:off x="3752318" y="3009746"/>
                <a:ext cx="1480057" cy="372153"/>
                <a:chOff x="2355329" y="4392624"/>
                <a:chExt cx="1480057" cy="372153"/>
              </a:xfrm>
            </p:grpSpPr>
            <p:sp>
              <p:nvSpPr>
                <p:cNvPr id="440" name="Oval 439"/>
                <p:cNvSpPr>
                  <a:spLocks noChangeAspect="1"/>
                </p:cNvSpPr>
                <p:nvPr/>
              </p:nvSpPr>
              <p:spPr>
                <a:xfrm>
                  <a:off x="2819109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1" name="Oval 440"/>
                <p:cNvSpPr>
                  <a:spLocks noChangeAspect="1"/>
                </p:cNvSpPr>
                <p:nvPr/>
              </p:nvSpPr>
              <p:spPr>
                <a:xfrm>
                  <a:off x="3443530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2" name="Straight Arrow Connector 441"/>
                <p:cNvCxnSpPr>
                  <a:stCxn id="440" idx="6"/>
                  <a:endCxn id="441" idx="2"/>
                </p:cNvCxnSpPr>
                <p:nvPr/>
              </p:nvCxnSpPr>
              <p:spPr>
                <a:xfrm>
                  <a:off x="2884760" y="4594222"/>
                  <a:ext cx="558770" cy="0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Arrow Connector 442"/>
                <p:cNvCxnSpPr>
                  <a:endCxn id="440" idx="2"/>
                </p:cNvCxnSpPr>
                <p:nvPr/>
              </p:nvCxnSpPr>
              <p:spPr>
                <a:xfrm>
                  <a:off x="2611687" y="4594222"/>
                  <a:ext cx="207422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Arrow Connector 443"/>
                <p:cNvCxnSpPr/>
                <p:nvPr/>
              </p:nvCxnSpPr>
              <p:spPr>
                <a:xfrm>
                  <a:off x="3509182" y="4599340"/>
                  <a:ext cx="197986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5" name="Oval 444"/>
                <p:cNvSpPr>
                  <a:spLocks noChangeAspect="1"/>
                </p:cNvSpPr>
                <p:nvPr/>
              </p:nvSpPr>
              <p:spPr>
                <a:xfrm>
                  <a:off x="2819109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6" name="Oval 445"/>
                <p:cNvSpPr>
                  <a:spLocks noChangeAspect="1"/>
                </p:cNvSpPr>
                <p:nvPr/>
              </p:nvSpPr>
              <p:spPr>
                <a:xfrm>
                  <a:off x="3443530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47" name="Straight Arrow Connector 446"/>
                <p:cNvCxnSpPr>
                  <a:stCxn id="445" idx="6"/>
                  <a:endCxn id="446" idx="2"/>
                </p:cNvCxnSpPr>
                <p:nvPr/>
              </p:nvCxnSpPr>
              <p:spPr>
                <a:xfrm>
                  <a:off x="2884760" y="4594222"/>
                  <a:ext cx="558770" cy="0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Arrow Connector 447"/>
                <p:cNvCxnSpPr>
                  <a:endCxn id="445" idx="2"/>
                </p:cNvCxnSpPr>
                <p:nvPr/>
              </p:nvCxnSpPr>
              <p:spPr>
                <a:xfrm>
                  <a:off x="2611687" y="4594222"/>
                  <a:ext cx="207422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Arrow Connector 448"/>
                <p:cNvCxnSpPr/>
                <p:nvPr/>
              </p:nvCxnSpPr>
              <p:spPr>
                <a:xfrm>
                  <a:off x="3509182" y="4599340"/>
                  <a:ext cx="197986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0" name="TextBox 449"/>
                <p:cNvSpPr txBox="1"/>
                <p:nvPr/>
              </p:nvSpPr>
              <p:spPr>
                <a:xfrm>
                  <a:off x="2355329" y="4395445"/>
                  <a:ext cx="1846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1" name="TextBox 450"/>
                <p:cNvSpPr txBox="1"/>
                <p:nvPr/>
              </p:nvSpPr>
              <p:spPr>
                <a:xfrm>
                  <a:off x="3650720" y="4392624"/>
                  <a:ext cx="1846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06" name="Group 405"/>
            <p:cNvGrpSpPr/>
            <p:nvPr/>
          </p:nvGrpSpPr>
          <p:grpSpPr>
            <a:xfrm>
              <a:off x="6905824" y="5435457"/>
              <a:ext cx="1639899" cy="372153"/>
              <a:chOff x="3752318" y="3867702"/>
              <a:chExt cx="1639899" cy="372153"/>
            </a:xfrm>
          </p:grpSpPr>
          <p:sp>
            <p:nvSpPr>
              <p:cNvPr id="424" name="Rectangle 5"/>
              <p:cNvSpPr>
                <a:spLocks noChangeArrowheads="1"/>
              </p:cNvSpPr>
              <p:nvPr/>
            </p:nvSpPr>
            <p:spPr bwMode="auto">
              <a:xfrm>
                <a:off x="4249828" y="3919492"/>
                <a:ext cx="623517" cy="3203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:endParaRPr lang="en-US" dirty="0" smtClean="0"/>
              </a:p>
            </p:txBody>
          </p:sp>
          <p:grpSp>
            <p:nvGrpSpPr>
              <p:cNvPr id="425" name="Group 424"/>
              <p:cNvGrpSpPr/>
              <p:nvPr/>
            </p:nvGrpSpPr>
            <p:grpSpPr>
              <a:xfrm>
                <a:off x="3752318" y="3867702"/>
                <a:ext cx="1639899" cy="372153"/>
                <a:chOff x="2355329" y="4392624"/>
                <a:chExt cx="1639899" cy="372153"/>
              </a:xfrm>
            </p:grpSpPr>
            <p:sp>
              <p:nvSpPr>
                <p:cNvPr id="426" name="Oval 425"/>
                <p:cNvSpPr>
                  <a:spLocks noChangeAspect="1"/>
                </p:cNvSpPr>
                <p:nvPr/>
              </p:nvSpPr>
              <p:spPr>
                <a:xfrm>
                  <a:off x="2819109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Oval 426"/>
                <p:cNvSpPr>
                  <a:spLocks noChangeAspect="1"/>
                </p:cNvSpPr>
                <p:nvPr/>
              </p:nvSpPr>
              <p:spPr>
                <a:xfrm>
                  <a:off x="3443530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8" name="Straight Arrow Connector 427"/>
                <p:cNvCxnSpPr>
                  <a:stCxn id="426" idx="6"/>
                  <a:endCxn id="427" idx="2"/>
                </p:cNvCxnSpPr>
                <p:nvPr/>
              </p:nvCxnSpPr>
              <p:spPr>
                <a:xfrm>
                  <a:off x="2884760" y="4594222"/>
                  <a:ext cx="558770" cy="0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Arrow Connector 428"/>
                <p:cNvCxnSpPr>
                  <a:endCxn id="426" idx="2"/>
                </p:cNvCxnSpPr>
                <p:nvPr/>
              </p:nvCxnSpPr>
              <p:spPr>
                <a:xfrm>
                  <a:off x="2611687" y="4594222"/>
                  <a:ext cx="207422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Arrow Connector 429"/>
                <p:cNvCxnSpPr/>
                <p:nvPr/>
              </p:nvCxnSpPr>
              <p:spPr>
                <a:xfrm>
                  <a:off x="3509182" y="4599340"/>
                  <a:ext cx="197986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1" name="Oval 430"/>
                <p:cNvSpPr>
                  <a:spLocks noChangeAspect="1"/>
                </p:cNvSpPr>
                <p:nvPr/>
              </p:nvSpPr>
              <p:spPr>
                <a:xfrm>
                  <a:off x="2819109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2" name="Oval 431"/>
                <p:cNvSpPr>
                  <a:spLocks noChangeAspect="1"/>
                </p:cNvSpPr>
                <p:nvPr/>
              </p:nvSpPr>
              <p:spPr>
                <a:xfrm>
                  <a:off x="3443530" y="4550976"/>
                  <a:ext cx="65651" cy="86491"/>
                </a:xfrm>
                <a:prstGeom prst="ellipse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3" name="Straight Arrow Connector 432"/>
                <p:cNvCxnSpPr>
                  <a:stCxn id="431" idx="6"/>
                  <a:endCxn id="432" idx="2"/>
                </p:cNvCxnSpPr>
                <p:nvPr/>
              </p:nvCxnSpPr>
              <p:spPr>
                <a:xfrm>
                  <a:off x="2884760" y="4594222"/>
                  <a:ext cx="558770" cy="0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Arrow Connector 433"/>
                <p:cNvCxnSpPr>
                  <a:endCxn id="431" idx="2"/>
                </p:cNvCxnSpPr>
                <p:nvPr/>
              </p:nvCxnSpPr>
              <p:spPr>
                <a:xfrm>
                  <a:off x="2611687" y="4594222"/>
                  <a:ext cx="207422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Arrow Connector 434"/>
                <p:cNvCxnSpPr/>
                <p:nvPr/>
              </p:nvCxnSpPr>
              <p:spPr>
                <a:xfrm>
                  <a:off x="3509182" y="4599340"/>
                  <a:ext cx="197986" cy="0"/>
                </a:xfrm>
                <a:prstGeom prst="straightConnector1">
                  <a:avLst/>
                </a:prstGeom>
                <a:ln w="38100">
                  <a:solidFill>
                    <a:srgbClr val="FF6600"/>
                  </a:solidFill>
                  <a:prstDash val="sys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6" name="TextBox 435"/>
                <p:cNvSpPr txBox="1"/>
                <p:nvPr/>
              </p:nvSpPr>
              <p:spPr>
                <a:xfrm>
                  <a:off x="2355329" y="4395445"/>
                  <a:ext cx="3746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FF0000"/>
                      </a:solidFill>
                    </a:rPr>
                    <a:t>y</a:t>
                  </a:r>
                </a:p>
              </p:txBody>
            </p:sp>
            <p:sp>
              <p:nvSpPr>
                <p:cNvPr id="437" name="TextBox 436"/>
                <p:cNvSpPr txBox="1"/>
                <p:nvPr/>
              </p:nvSpPr>
              <p:spPr>
                <a:xfrm>
                  <a:off x="3650720" y="4392624"/>
                  <a:ext cx="3445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/>
                    <a:t>z</a:t>
                  </a:r>
                </a:p>
              </p:txBody>
            </p:sp>
          </p:grpSp>
        </p:grpSp>
        <p:cxnSp>
          <p:nvCxnSpPr>
            <p:cNvPr id="408" name="Straight Arrow Connector 407"/>
            <p:cNvCxnSpPr>
              <a:stCxn id="438" idx="2"/>
              <a:endCxn id="376" idx="0"/>
            </p:cNvCxnSpPr>
            <p:nvPr/>
          </p:nvCxnSpPr>
          <p:spPr>
            <a:xfrm flipH="1">
              <a:off x="6236418" y="4315256"/>
              <a:ext cx="1297115" cy="51302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Arrow Connector 457"/>
            <p:cNvCxnSpPr>
              <a:stCxn id="376" idx="2"/>
              <a:endCxn id="424" idx="0"/>
            </p:cNvCxnSpPr>
            <p:nvPr/>
          </p:nvCxnSpPr>
          <p:spPr>
            <a:xfrm>
              <a:off x="6236418" y="5148643"/>
              <a:ext cx="1478675" cy="33860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4" name="TextBox 473"/>
            <p:cNvSpPr txBox="1"/>
            <p:nvPr/>
          </p:nvSpPr>
          <p:spPr>
            <a:xfrm>
              <a:off x="8356721" y="3391529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75" name="TextBox 474"/>
          <p:cNvSpPr txBox="1"/>
          <p:nvPr/>
        </p:nvSpPr>
        <p:spPr>
          <a:xfrm>
            <a:off x="9652112" y="33887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21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animBg="1"/>
      <p:bldP spid="4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90642"/>
            <a:ext cx="7770813" cy="1429871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Our </a:t>
            </a:r>
            <a:r>
              <a:rPr lang="en-US" sz="3600" b="1" i="1" dirty="0" err="1" smtClean="0">
                <a:solidFill>
                  <a:srgbClr val="FFFF00"/>
                </a:solidFill>
              </a:rPr>
              <a:t>Sequentialization</a:t>
            </a:r>
            <a:endParaRPr lang="en-US" sz="3600" b="1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7250"/>
            <a:ext cx="7770813" cy="6003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/>
              <a:t>C</a:t>
            </a:r>
            <a:r>
              <a:rPr lang="en-US" sz="3600" smtClean="0"/>
              <a:t>ompositional </a:t>
            </a:r>
            <a:r>
              <a:rPr lang="en-US" sz="3600" dirty="0"/>
              <a:t>S</a:t>
            </a:r>
            <a:r>
              <a:rPr lang="en-US" sz="3600" smtClean="0"/>
              <a:t>emantics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sz="3600" dirty="0"/>
              <a:t>+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Bounding &amp; Compressing </a:t>
            </a:r>
            <a:endParaRPr lang="en-US" sz="36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75" name="TextBox 474"/>
          <p:cNvSpPr txBox="1"/>
          <p:nvPr/>
        </p:nvSpPr>
        <p:spPr>
          <a:xfrm>
            <a:off x="9652112" y="338870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978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03092"/>
            <a:ext cx="7770813" cy="1429871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What is this talk about?	</a:t>
            </a:r>
            <a:endParaRPr lang="en-US" sz="3600" b="1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9882"/>
            <a:ext cx="7770813" cy="48262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FFFF00"/>
                </a:solidFill>
              </a:rPr>
              <a:t>Use of verification tools for sequential programs 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FFFF00"/>
                </a:solidFill>
              </a:rPr>
              <a:t>	</a:t>
            </a:r>
            <a:r>
              <a:rPr lang="en-US" sz="3300" dirty="0" smtClean="0">
                <a:solidFill>
                  <a:srgbClr val="FFFF00"/>
                </a:solidFill>
              </a:rPr>
              <a:t>	</a:t>
            </a:r>
            <a:r>
              <a:rPr lang="en-US" sz="3300" dirty="0">
                <a:solidFill>
                  <a:srgbClr val="FFFF00"/>
                </a:solidFill>
              </a:rPr>
              <a:t> </a:t>
            </a:r>
            <a:r>
              <a:rPr lang="en-US" sz="3300" dirty="0" smtClean="0">
                <a:solidFill>
                  <a:srgbClr val="FFFF00"/>
                </a:solidFill>
              </a:rPr>
              <a:t>              to analyze concurrent programs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500" dirty="0" smtClean="0"/>
              <a:t>Write a sequential program that simulates the concurrent program </a:t>
            </a:r>
          </a:p>
          <a:p>
            <a:pPr marL="0" indent="0">
              <a:buNone/>
            </a:pPr>
            <a:r>
              <a:rPr lang="en-US" sz="2500" dirty="0"/>
              <a:t>	 </a:t>
            </a:r>
            <a:r>
              <a:rPr lang="en-US" sz="2500" dirty="0" smtClean="0"/>
              <a:t>                          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Kiss: Keep It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 and Sequential   [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Qadeer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Wu—PLDI’04]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2300" u="sng" dirty="0" smtClean="0">
              <a:solidFill>
                <a:srgbClr val="FF6600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88792"/>
                </a:solidFill>
              </a:rPr>
              <a:t>Many efficient solutions have been developed for sequential programs:</a:t>
            </a:r>
          </a:p>
          <a:p>
            <a:pPr marL="0" indent="0" algn="ctr">
              <a:buNone/>
            </a:pPr>
            <a:r>
              <a:rPr lang="en-US" sz="2600" dirty="0" smtClean="0"/>
              <a:t>SMT-based Bounded Model-Checkers, BDD-based model-checkers, approximation techniques, deductive verification, …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rgbClr val="F88792"/>
                </a:solidFill>
              </a:rPr>
              <a:t>Why don’t we exploit them?</a:t>
            </a:r>
            <a:endParaRPr lang="en-US" sz="2800" dirty="0">
              <a:solidFill>
                <a:srgbClr val="F887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7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11" y="1430016"/>
            <a:ext cx="7770813" cy="5879531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rgbClr val="FFFF00"/>
                </a:solidFill>
              </a:rPr>
              <a:t>All existing </a:t>
            </a:r>
            <a:r>
              <a:rPr lang="en-US" sz="4400" dirty="0" err="1" smtClean="0">
                <a:solidFill>
                  <a:srgbClr val="FFFF00"/>
                </a:solidFill>
              </a:rPr>
              <a:t>sequentializations</a:t>
            </a:r>
            <a:r>
              <a:rPr lang="en-US" sz="4400" dirty="0" smtClean="0">
                <a:solidFill>
                  <a:srgbClr val="FFFF00"/>
                </a:solidFill>
              </a:rPr>
              <a:t> can be simulated</a:t>
            </a:r>
            <a:endParaRPr lang="en-US" sz="28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8723" y="3604376"/>
            <a:ext cx="8452389" cy="2862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- Up </a:t>
            </a:r>
            <a:r>
              <a:rPr lang="en-US" dirty="0"/>
              <a:t>2 context-switches                        </a:t>
            </a:r>
            <a:r>
              <a:rPr lang="en-US" dirty="0" smtClean="0"/>
              <a:t>                               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Qadeer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Wu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—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PLDI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’04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</a:t>
            </a:r>
          </a:p>
          <a:p>
            <a:pPr>
              <a:buFont typeface="Arial"/>
              <a:buChar char="•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- Any </a:t>
            </a:r>
            <a:r>
              <a:rPr lang="en-US" dirty="0"/>
              <a:t>fixed # context-switches  (finite # of threads)               </a:t>
            </a:r>
          </a:p>
          <a:p>
            <a:pPr lvl="1"/>
            <a:r>
              <a:rPr lang="en-US" dirty="0" smtClean="0"/>
              <a:t>- Eager </a:t>
            </a:r>
            <a:r>
              <a:rPr lang="en-US" dirty="0" smtClean="0">
                <a:solidFill>
                  <a:srgbClr val="94D66C"/>
                </a:solidFill>
              </a:rPr>
              <a:t> </a:t>
            </a:r>
            <a:r>
              <a:rPr lang="en-US" dirty="0">
                <a:solidFill>
                  <a:srgbClr val="94D66C"/>
                </a:solidFill>
              </a:rPr>
              <a:t>		               </a:t>
            </a:r>
            <a:r>
              <a:rPr lang="en-US" dirty="0" smtClean="0">
                <a:solidFill>
                  <a:srgbClr val="94D66C"/>
                </a:solidFill>
              </a:rPr>
              <a:t>                                     </a:t>
            </a:r>
            <a:r>
              <a:rPr lang="en-US" dirty="0">
                <a:solidFill>
                  <a:srgbClr val="94D66C"/>
                </a:solidFill>
              </a:rPr>
              <a:t>[</a:t>
            </a:r>
            <a:r>
              <a:rPr lang="en-US" dirty="0" err="1">
                <a:solidFill>
                  <a:srgbClr val="94D66C"/>
                </a:solidFill>
              </a:rPr>
              <a:t>Lal</a:t>
            </a:r>
            <a:r>
              <a:rPr lang="en-US" dirty="0">
                <a:solidFill>
                  <a:srgbClr val="94D66C"/>
                </a:solidFill>
              </a:rPr>
              <a:t>, Reps—CAV`08]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 smtClean="0">
                <a:solidFill>
                  <a:srgbClr val="FFFFFF"/>
                </a:solidFill>
              </a:rPr>
              <a:t>- Lazy </a:t>
            </a:r>
            <a:r>
              <a:rPr lang="en-US" dirty="0">
                <a:solidFill>
                  <a:srgbClr val="94D66C"/>
                </a:solidFill>
              </a:rPr>
              <a:t>	                             </a:t>
            </a:r>
            <a:r>
              <a:rPr lang="en-US" dirty="0" smtClean="0">
                <a:solidFill>
                  <a:srgbClr val="94D66C"/>
                </a:solidFill>
              </a:rPr>
              <a:t>  </a:t>
            </a:r>
            <a:r>
              <a:rPr lang="en-US" dirty="0">
                <a:solidFill>
                  <a:srgbClr val="94D66C"/>
                </a:solidFill>
              </a:rPr>
              <a:t>[La Torre, </a:t>
            </a:r>
            <a:r>
              <a:rPr lang="en-US" dirty="0" err="1">
                <a:solidFill>
                  <a:srgbClr val="94D66C"/>
                </a:solidFill>
              </a:rPr>
              <a:t>Parlato</a:t>
            </a:r>
            <a:r>
              <a:rPr lang="en-US" dirty="0">
                <a:solidFill>
                  <a:srgbClr val="94D66C"/>
                </a:solidFill>
              </a:rPr>
              <a:t>, </a:t>
            </a:r>
            <a:r>
              <a:rPr lang="en-US" dirty="0" err="1">
                <a:solidFill>
                  <a:srgbClr val="94D66C"/>
                </a:solidFill>
              </a:rPr>
              <a:t>Madhusudan</a:t>
            </a:r>
            <a:r>
              <a:rPr lang="en-US" dirty="0">
                <a:solidFill>
                  <a:srgbClr val="94D66C"/>
                </a:solidFill>
              </a:rPr>
              <a:t>—CAV`09]</a:t>
            </a:r>
          </a:p>
          <a:p>
            <a:pPr lvl="1">
              <a:buFont typeface="Arial"/>
              <a:buChar char="•"/>
            </a:pPr>
            <a:endParaRPr lang="en-US" dirty="0">
              <a:solidFill>
                <a:srgbClr val="94D66C"/>
              </a:solidFill>
            </a:endParaRPr>
          </a:p>
          <a:p>
            <a:r>
              <a:rPr lang="en-US" dirty="0" smtClean="0"/>
              <a:t>- Round</a:t>
            </a:r>
            <a:r>
              <a:rPr lang="en-US" dirty="0"/>
              <a:t>-Robin schedules &amp; </a:t>
            </a:r>
            <a:r>
              <a:rPr lang="en-US" dirty="0" err="1"/>
              <a:t>parametrized</a:t>
            </a:r>
            <a:r>
              <a:rPr lang="en-US" dirty="0"/>
              <a:t> programs</a:t>
            </a:r>
          </a:p>
          <a:p>
            <a:pPr lvl="1"/>
            <a:r>
              <a:rPr lang="en-US" dirty="0" smtClean="0"/>
              <a:t>- Lazy </a:t>
            </a:r>
            <a:r>
              <a:rPr lang="en-US" dirty="0"/>
              <a:t>		             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 Torre,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Parlato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Madhusudan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—CAV`10]</a:t>
            </a:r>
          </a:p>
          <a:p>
            <a:r>
              <a:rPr lang="en-US" dirty="0" smtClean="0"/>
              <a:t>- Delay </a:t>
            </a:r>
            <a:r>
              <a:rPr lang="en-US" dirty="0"/>
              <a:t>bounded schedules  (thread creation)</a:t>
            </a:r>
          </a:p>
          <a:p>
            <a:pPr marL="349250" lvl="1" indent="0">
              <a:buNone/>
            </a:pPr>
            <a:r>
              <a:rPr lang="en-US" dirty="0"/>
              <a:t>			               </a:t>
            </a:r>
            <a:r>
              <a:rPr lang="en-US" dirty="0" smtClean="0"/>
              <a:t>      </a:t>
            </a:r>
            <a:r>
              <a:rPr lang="en-US" dirty="0">
                <a:solidFill>
                  <a:srgbClr val="94D66C"/>
                </a:solidFill>
              </a:rPr>
              <a:t>[</a:t>
            </a:r>
            <a:r>
              <a:rPr lang="en-US" dirty="0" err="1">
                <a:solidFill>
                  <a:srgbClr val="94D66C"/>
                </a:solidFill>
              </a:rPr>
              <a:t>Emmi</a:t>
            </a:r>
            <a:r>
              <a:rPr lang="en-US" dirty="0">
                <a:solidFill>
                  <a:srgbClr val="94D66C"/>
                </a:solidFill>
              </a:rPr>
              <a:t>, </a:t>
            </a:r>
            <a:r>
              <a:rPr lang="en-US" dirty="0" err="1">
                <a:solidFill>
                  <a:srgbClr val="94D66C"/>
                </a:solidFill>
              </a:rPr>
              <a:t>Qadeer</a:t>
            </a:r>
            <a:r>
              <a:rPr lang="en-US" dirty="0">
                <a:solidFill>
                  <a:srgbClr val="94D66C"/>
                </a:solidFill>
              </a:rPr>
              <a:t>, </a:t>
            </a:r>
            <a:r>
              <a:rPr lang="en-US" dirty="0" err="1">
                <a:solidFill>
                  <a:srgbClr val="94D66C"/>
                </a:solidFill>
              </a:rPr>
              <a:t>Rakamaric</a:t>
            </a:r>
            <a:r>
              <a:rPr lang="en-US" dirty="0">
                <a:solidFill>
                  <a:srgbClr val="94D66C"/>
                </a:solidFill>
              </a:rPr>
              <a:t>—POPL`11]</a:t>
            </a:r>
          </a:p>
        </p:txBody>
      </p:sp>
      <p:sp>
        <p:nvSpPr>
          <p:cNvPr id="4" name="Rectangle 3"/>
          <p:cNvSpPr/>
          <p:nvPr/>
        </p:nvSpPr>
        <p:spPr>
          <a:xfrm>
            <a:off x="522108" y="4190993"/>
            <a:ext cx="8099998" cy="60677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20000"/>
                  <a:satMod val="130000"/>
                  <a:alpha val="36000"/>
                </a:schemeClr>
              </a:gs>
              <a:gs pos="50000">
                <a:schemeClr val="accent1">
                  <a:shade val="90000"/>
                  <a:satMod val="130000"/>
                  <a:alpha val="36000"/>
                </a:schemeClr>
              </a:gs>
              <a:gs pos="100000">
                <a:schemeClr val="accent1">
                  <a:shade val="100000"/>
                  <a:satMod val="200000"/>
                  <a:lumMod val="120000"/>
                  <a:alpha val="36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905000" y="2463804"/>
            <a:ext cx="5410200" cy="3124200"/>
            <a:chOff x="1905000" y="2463804"/>
            <a:chExt cx="5410200" cy="3124200"/>
          </a:xfrm>
        </p:grpSpPr>
        <p:sp>
          <p:nvSpPr>
            <p:cNvPr id="26" name="Rectangle 6"/>
            <p:cNvSpPr/>
            <p:nvPr/>
          </p:nvSpPr>
          <p:spPr>
            <a:xfrm>
              <a:off x="1905000" y="2463804"/>
              <a:ext cx="762000" cy="3124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T</a:t>
              </a:r>
              <a:r>
                <a:rPr lang="en-US" sz="4000" baseline="-25000" dirty="0" smtClean="0"/>
                <a:t>1</a:t>
              </a:r>
              <a:endParaRPr lang="en-US" sz="3200" dirty="0"/>
            </a:p>
          </p:txBody>
        </p:sp>
        <p:sp>
          <p:nvSpPr>
            <p:cNvPr id="24" name="Rectangle 6"/>
            <p:cNvSpPr/>
            <p:nvPr/>
          </p:nvSpPr>
          <p:spPr>
            <a:xfrm>
              <a:off x="3733800" y="2463804"/>
              <a:ext cx="762000" cy="3124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T</a:t>
              </a:r>
              <a:r>
                <a:rPr lang="en-US" sz="4000" baseline="-25000" dirty="0" smtClean="0"/>
                <a:t>2</a:t>
              </a:r>
              <a:endParaRPr lang="en-US" sz="3200" dirty="0"/>
            </a:p>
          </p:txBody>
        </p:sp>
        <p:sp>
          <p:nvSpPr>
            <p:cNvPr id="54" name="Rectangle 6"/>
            <p:cNvSpPr/>
            <p:nvPr/>
          </p:nvSpPr>
          <p:spPr>
            <a:xfrm>
              <a:off x="6553200" y="2463804"/>
              <a:ext cx="762000" cy="3124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 smtClean="0"/>
                <a:t>T</a:t>
              </a:r>
              <a:r>
                <a:rPr lang="en-US" sz="4000" baseline="-25000" dirty="0" err="1" smtClean="0"/>
                <a:t>n</a:t>
              </a:r>
              <a:endParaRPr 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57600" y="2692404"/>
            <a:ext cx="152400" cy="2667000"/>
            <a:chOff x="3657600" y="2692404"/>
            <a:chExt cx="152400" cy="2667000"/>
          </a:xfrm>
        </p:grpSpPr>
        <p:sp>
          <p:nvSpPr>
            <p:cNvPr id="25" name="Ovale 24"/>
            <p:cNvSpPr/>
            <p:nvPr/>
          </p:nvSpPr>
          <p:spPr>
            <a:xfrm>
              <a:off x="3657600" y="2692404"/>
              <a:ext cx="152400" cy="152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e 26"/>
            <p:cNvSpPr/>
            <p:nvPr/>
          </p:nvSpPr>
          <p:spPr>
            <a:xfrm>
              <a:off x="3657600" y="3225804"/>
              <a:ext cx="152400" cy="152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e 29"/>
            <p:cNvSpPr/>
            <p:nvPr/>
          </p:nvSpPr>
          <p:spPr>
            <a:xfrm>
              <a:off x="3657600" y="5207004"/>
              <a:ext cx="152400" cy="152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90800" y="2692404"/>
            <a:ext cx="152400" cy="2667000"/>
            <a:chOff x="2590800" y="2692404"/>
            <a:chExt cx="152400" cy="2667000"/>
          </a:xfrm>
        </p:grpSpPr>
        <p:sp>
          <p:nvSpPr>
            <p:cNvPr id="29" name="Ovale 28"/>
            <p:cNvSpPr/>
            <p:nvPr/>
          </p:nvSpPr>
          <p:spPr>
            <a:xfrm>
              <a:off x="2590800" y="2692404"/>
              <a:ext cx="152400" cy="152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e 34"/>
            <p:cNvSpPr/>
            <p:nvPr/>
          </p:nvSpPr>
          <p:spPr>
            <a:xfrm>
              <a:off x="2590800" y="3225804"/>
              <a:ext cx="152400" cy="152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e 36"/>
            <p:cNvSpPr/>
            <p:nvPr/>
          </p:nvSpPr>
          <p:spPr>
            <a:xfrm>
              <a:off x="2590800" y="5207004"/>
              <a:ext cx="152400" cy="152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477000" y="2692404"/>
            <a:ext cx="152400" cy="2667000"/>
            <a:chOff x="6477000" y="2692404"/>
            <a:chExt cx="152400" cy="2667000"/>
          </a:xfrm>
        </p:grpSpPr>
        <p:sp>
          <p:nvSpPr>
            <p:cNvPr id="55" name="Ovale 54"/>
            <p:cNvSpPr/>
            <p:nvPr/>
          </p:nvSpPr>
          <p:spPr>
            <a:xfrm>
              <a:off x="6477000" y="2692404"/>
              <a:ext cx="152400" cy="152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e 55"/>
            <p:cNvSpPr/>
            <p:nvPr/>
          </p:nvSpPr>
          <p:spPr>
            <a:xfrm>
              <a:off x="6477000" y="3225804"/>
              <a:ext cx="152400" cy="152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e 56"/>
            <p:cNvSpPr/>
            <p:nvPr/>
          </p:nvSpPr>
          <p:spPr>
            <a:xfrm>
              <a:off x="6477000" y="5207004"/>
              <a:ext cx="152400" cy="152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CasellaDiTesto 70"/>
          <p:cNvSpPr txBox="1"/>
          <p:nvPr/>
        </p:nvSpPr>
        <p:spPr>
          <a:xfrm>
            <a:off x="609600" y="2159004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</a:t>
            </a:r>
            <a:r>
              <a:rPr lang="en-US" i="1" dirty="0" smtClean="0"/>
              <a:t>nitial</a:t>
            </a:r>
          </a:p>
          <a:p>
            <a:r>
              <a:rPr lang="en-US" i="1" dirty="0"/>
              <a:t>s</a:t>
            </a:r>
            <a:r>
              <a:rPr lang="en-US" i="1" dirty="0" smtClean="0"/>
              <a:t>hared state</a:t>
            </a:r>
            <a:endParaRPr lang="en-US" i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981200" y="2768604"/>
            <a:ext cx="5181600" cy="2516188"/>
            <a:chOff x="1981200" y="2768604"/>
            <a:chExt cx="5181600" cy="2516188"/>
          </a:xfrm>
        </p:grpSpPr>
        <p:cxnSp>
          <p:nvCxnSpPr>
            <p:cNvPr id="88" name="Connettore 2 87"/>
            <p:cNvCxnSpPr/>
            <p:nvPr/>
          </p:nvCxnSpPr>
          <p:spPr>
            <a:xfrm>
              <a:off x="1981200" y="2768604"/>
              <a:ext cx="533400" cy="1588"/>
            </a:xfrm>
            <a:prstGeom prst="straightConnector1">
              <a:avLst/>
            </a:prstGeom>
            <a:ln w="317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2 88"/>
            <p:cNvCxnSpPr/>
            <p:nvPr/>
          </p:nvCxnSpPr>
          <p:spPr>
            <a:xfrm>
              <a:off x="3810000" y="2768604"/>
              <a:ext cx="533400" cy="1588"/>
            </a:xfrm>
            <a:prstGeom prst="straightConnector1">
              <a:avLst/>
            </a:prstGeom>
            <a:ln w="317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2 89"/>
            <p:cNvCxnSpPr/>
            <p:nvPr/>
          </p:nvCxnSpPr>
          <p:spPr>
            <a:xfrm>
              <a:off x="6629400" y="2768604"/>
              <a:ext cx="533400" cy="1588"/>
            </a:xfrm>
            <a:prstGeom prst="straightConnector1">
              <a:avLst/>
            </a:prstGeom>
            <a:ln w="317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2 90"/>
            <p:cNvCxnSpPr/>
            <p:nvPr/>
          </p:nvCxnSpPr>
          <p:spPr>
            <a:xfrm>
              <a:off x="1981200" y="3302004"/>
              <a:ext cx="533400" cy="1588"/>
            </a:xfrm>
            <a:prstGeom prst="straightConnector1">
              <a:avLst/>
            </a:prstGeom>
            <a:ln w="317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2 91"/>
            <p:cNvCxnSpPr/>
            <p:nvPr/>
          </p:nvCxnSpPr>
          <p:spPr>
            <a:xfrm>
              <a:off x="3810000" y="3300416"/>
              <a:ext cx="533400" cy="1588"/>
            </a:xfrm>
            <a:prstGeom prst="straightConnector1">
              <a:avLst/>
            </a:prstGeom>
            <a:ln w="317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2 92"/>
            <p:cNvCxnSpPr/>
            <p:nvPr/>
          </p:nvCxnSpPr>
          <p:spPr>
            <a:xfrm>
              <a:off x="6629400" y="3300416"/>
              <a:ext cx="533400" cy="1588"/>
            </a:xfrm>
            <a:prstGeom prst="straightConnector1">
              <a:avLst/>
            </a:prstGeom>
            <a:ln w="317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2 93"/>
            <p:cNvCxnSpPr/>
            <p:nvPr/>
          </p:nvCxnSpPr>
          <p:spPr>
            <a:xfrm>
              <a:off x="1981200" y="5283204"/>
              <a:ext cx="533400" cy="1588"/>
            </a:xfrm>
            <a:prstGeom prst="straightConnector1">
              <a:avLst/>
            </a:prstGeom>
            <a:ln w="317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2 94"/>
            <p:cNvCxnSpPr/>
            <p:nvPr/>
          </p:nvCxnSpPr>
          <p:spPr>
            <a:xfrm>
              <a:off x="3810000" y="5281616"/>
              <a:ext cx="533400" cy="1588"/>
            </a:xfrm>
            <a:prstGeom prst="straightConnector1">
              <a:avLst/>
            </a:prstGeom>
            <a:ln w="317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2 95"/>
            <p:cNvCxnSpPr/>
            <p:nvPr/>
          </p:nvCxnSpPr>
          <p:spPr>
            <a:xfrm>
              <a:off x="6629400" y="5283204"/>
              <a:ext cx="533400" cy="1588"/>
            </a:xfrm>
            <a:prstGeom prst="straightConnector1">
              <a:avLst/>
            </a:prstGeom>
            <a:ln w="31750">
              <a:solidFill>
                <a:srgbClr val="FFFF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Connettore 2 45"/>
          <p:cNvCxnSpPr/>
          <p:nvPr/>
        </p:nvCxnSpPr>
        <p:spPr>
          <a:xfrm>
            <a:off x="1219200" y="2768604"/>
            <a:ext cx="533400" cy="1588"/>
          </a:xfrm>
          <a:prstGeom prst="straightConnector1">
            <a:avLst/>
          </a:prstGeom>
          <a:ln w="3175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/>
          <p:cNvCxnSpPr/>
          <p:nvPr/>
        </p:nvCxnSpPr>
        <p:spPr>
          <a:xfrm>
            <a:off x="2895600" y="2768604"/>
            <a:ext cx="533400" cy="1588"/>
          </a:xfrm>
          <a:prstGeom prst="straightConnector1">
            <a:avLst/>
          </a:prstGeom>
          <a:ln w="3175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/>
          <p:cNvCxnSpPr/>
          <p:nvPr/>
        </p:nvCxnSpPr>
        <p:spPr>
          <a:xfrm>
            <a:off x="2895600" y="3300416"/>
            <a:ext cx="533400" cy="1588"/>
          </a:xfrm>
          <a:prstGeom prst="straightConnector1">
            <a:avLst/>
          </a:prstGeom>
          <a:ln w="3175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/>
          <p:cNvCxnSpPr/>
          <p:nvPr/>
        </p:nvCxnSpPr>
        <p:spPr>
          <a:xfrm>
            <a:off x="2895600" y="5283204"/>
            <a:ext cx="533400" cy="1588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2 63"/>
          <p:cNvCxnSpPr/>
          <p:nvPr/>
        </p:nvCxnSpPr>
        <p:spPr>
          <a:xfrm>
            <a:off x="4800600" y="2768604"/>
            <a:ext cx="1524000" cy="1588"/>
          </a:xfrm>
          <a:prstGeom prst="straightConnector1">
            <a:avLst/>
          </a:prstGeom>
          <a:ln w="31750">
            <a:solidFill>
              <a:srgbClr val="FF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/>
          <p:cNvCxnSpPr/>
          <p:nvPr/>
        </p:nvCxnSpPr>
        <p:spPr>
          <a:xfrm>
            <a:off x="4800600" y="3302004"/>
            <a:ext cx="1524000" cy="1588"/>
          </a:xfrm>
          <a:prstGeom prst="straightConnector1">
            <a:avLst/>
          </a:prstGeom>
          <a:ln w="31750">
            <a:solidFill>
              <a:srgbClr val="FF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/>
          <p:nvPr/>
        </p:nvCxnSpPr>
        <p:spPr>
          <a:xfrm>
            <a:off x="4724400" y="5281616"/>
            <a:ext cx="1524000" cy="1588"/>
          </a:xfrm>
          <a:prstGeom prst="straightConnector1">
            <a:avLst/>
          </a:prstGeom>
          <a:ln w="31750">
            <a:solidFill>
              <a:srgbClr val="FF66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 rot="5400000">
            <a:off x="1294606" y="4520410"/>
            <a:ext cx="914400" cy="1588"/>
          </a:xfrm>
          <a:prstGeom prst="line">
            <a:avLst/>
          </a:prstGeom>
          <a:ln w="317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1 68"/>
          <p:cNvCxnSpPr/>
          <p:nvPr/>
        </p:nvCxnSpPr>
        <p:spPr>
          <a:xfrm rot="5400000">
            <a:off x="2399506" y="4254504"/>
            <a:ext cx="1447800" cy="1588"/>
          </a:xfrm>
          <a:prstGeom prst="line">
            <a:avLst/>
          </a:prstGeom>
          <a:ln w="317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69"/>
          <p:cNvCxnSpPr/>
          <p:nvPr/>
        </p:nvCxnSpPr>
        <p:spPr>
          <a:xfrm rot="5400000">
            <a:off x="4875609" y="4443813"/>
            <a:ext cx="1219994" cy="1588"/>
          </a:xfrm>
          <a:prstGeom prst="line">
            <a:avLst/>
          </a:prstGeom>
          <a:ln w="317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1 96"/>
          <p:cNvCxnSpPr/>
          <p:nvPr/>
        </p:nvCxnSpPr>
        <p:spPr>
          <a:xfrm rot="5400000">
            <a:off x="7016914" y="4008807"/>
            <a:ext cx="914400" cy="1588"/>
          </a:xfrm>
          <a:prstGeom prst="line">
            <a:avLst/>
          </a:prstGeom>
          <a:ln w="31750">
            <a:solidFill>
              <a:srgbClr val="FF6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7696200" y="2627872"/>
            <a:ext cx="1066800" cy="2883932"/>
            <a:chOff x="7696200" y="2627872"/>
            <a:chExt cx="1066800" cy="2883932"/>
          </a:xfrm>
        </p:grpSpPr>
        <p:sp>
          <p:nvSpPr>
            <p:cNvPr id="52" name="CasellaDiTesto 51"/>
            <p:cNvSpPr txBox="1"/>
            <p:nvPr/>
          </p:nvSpPr>
          <p:spPr>
            <a:xfrm>
              <a:off x="7696200" y="262787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round 1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53" name="CasellaDiTesto 52"/>
            <p:cNvSpPr txBox="1"/>
            <p:nvPr/>
          </p:nvSpPr>
          <p:spPr>
            <a:xfrm>
              <a:off x="7696200" y="308507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round 2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sp>
          <p:nvSpPr>
            <p:cNvPr id="61" name="CasellaDiTesto 60"/>
            <p:cNvSpPr txBox="1"/>
            <p:nvPr/>
          </p:nvSpPr>
          <p:spPr>
            <a:xfrm>
              <a:off x="7696200" y="514247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FF00"/>
                  </a:solidFill>
                </a:rPr>
                <a:t>round k</a:t>
              </a:r>
              <a:endParaRPr lang="en-US" dirty="0">
                <a:solidFill>
                  <a:srgbClr val="FFFF00"/>
                </a:solidFill>
              </a:endParaRPr>
            </a:p>
          </p:txBody>
        </p:sp>
        <p:cxnSp>
          <p:nvCxnSpPr>
            <p:cNvPr id="62" name="Connettore 1 61"/>
            <p:cNvCxnSpPr/>
            <p:nvPr/>
          </p:nvCxnSpPr>
          <p:spPr>
            <a:xfrm rot="5400000">
              <a:off x="7354094" y="4329910"/>
              <a:ext cx="1447800" cy="1588"/>
            </a:xfrm>
            <a:prstGeom prst="line">
              <a:avLst/>
            </a:prstGeom>
            <a:ln w="31750">
              <a:solidFill>
                <a:srgbClr val="FFFF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>
            <a:normAutofit/>
          </a:bodyPr>
          <a:lstStyle/>
          <a:p>
            <a:r>
              <a:rPr lang="en-US" sz="3600" b="1" i="1" dirty="0" err="1" smtClean="0">
                <a:solidFill>
                  <a:srgbClr val="FFFF00"/>
                </a:solidFill>
              </a:rPr>
              <a:t>Sequ</a:t>
            </a:r>
            <a:r>
              <a:rPr lang="en-US" sz="3600" b="1" i="1" dirty="0" smtClean="0">
                <a:solidFill>
                  <a:srgbClr val="FFFF00"/>
                </a:solidFill>
              </a:rPr>
              <a:t>. for any </a:t>
            </a:r>
            <a:r>
              <a:rPr lang="en-US" sz="3600" b="1" i="1" dirty="0">
                <a:solidFill>
                  <a:srgbClr val="FFFF00"/>
                </a:solidFill>
              </a:rPr>
              <a:t>fixed # context-switches </a:t>
            </a:r>
            <a:r>
              <a:rPr lang="en-US" sz="3600" b="1" i="1" dirty="0" smtClean="0">
                <a:solidFill>
                  <a:srgbClr val="FFFF00"/>
                </a:solidFill>
              </a:rPr>
              <a:t/>
            </a:r>
            <a:br>
              <a:rPr lang="en-US" sz="3600" b="1" i="1" dirty="0" smtClean="0">
                <a:solidFill>
                  <a:srgbClr val="FFFF00"/>
                </a:solidFill>
              </a:rPr>
            </a:br>
            <a:r>
              <a:rPr lang="en-US" sz="2800" b="1" dirty="0" smtClean="0"/>
              <a:t> </a:t>
            </a:r>
            <a:r>
              <a:rPr lang="en-US" sz="2400" b="1" dirty="0"/>
              <a:t>(finite # of threads</a:t>
            </a:r>
            <a:r>
              <a:rPr lang="en-US" sz="2400" b="1" dirty="0" smtClean="0"/>
              <a:t>)         </a:t>
            </a:r>
            <a:r>
              <a:rPr lang="en-US" sz="2400" b="1" dirty="0" smtClean="0">
                <a:solidFill>
                  <a:srgbClr val="94D66C"/>
                </a:solidFill>
              </a:rPr>
              <a:t>[</a:t>
            </a:r>
            <a:r>
              <a:rPr lang="en-US" sz="2400" b="1" dirty="0" err="1">
                <a:solidFill>
                  <a:srgbClr val="94D66C"/>
                </a:solidFill>
              </a:rPr>
              <a:t>Lal</a:t>
            </a:r>
            <a:r>
              <a:rPr lang="en-US" sz="2400" b="1" dirty="0">
                <a:solidFill>
                  <a:srgbClr val="94D66C"/>
                </a:solidFill>
              </a:rPr>
              <a:t>, Reps—CAV`08]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23533" y="5771447"/>
            <a:ext cx="446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80552" y="5771447"/>
            <a:ext cx="446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905000" y="2292862"/>
            <a:ext cx="2592000" cy="354228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20000"/>
                  <a:satMod val="130000"/>
                  <a:alpha val="48000"/>
                </a:schemeClr>
              </a:gs>
              <a:gs pos="50000">
                <a:schemeClr val="accent1">
                  <a:shade val="90000"/>
                  <a:satMod val="130000"/>
                  <a:alpha val="48000"/>
                </a:schemeClr>
              </a:gs>
              <a:gs pos="100000">
                <a:schemeClr val="accent1">
                  <a:shade val="100000"/>
                  <a:satMod val="200000"/>
                  <a:lumMod val="120000"/>
                  <a:alpha val="48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016960" y="5175964"/>
            <a:ext cx="446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3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419600" y="2692404"/>
            <a:ext cx="152400" cy="2667000"/>
            <a:chOff x="4419600" y="2692404"/>
            <a:chExt cx="152400" cy="2667000"/>
          </a:xfrm>
        </p:grpSpPr>
        <p:sp>
          <p:nvSpPr>
            <p:cNvPr id="32" name="Ovale 31"/>
            <p:cNvSpPr/>
            <p:nvPr/>
          </p:nvSpPr>
          <p:spPr>
            <a:xfrm>
              <a:off x="4419600" y="2692404"/>
              <a:ext cx="152400" cy="152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e 32"/>
            <p:cNvSpPr/>
            <p:nvPr/>
          </p:nvSpPr>
          <p:spPr>
            <a:xfrm>
              <a:off x="4419600" y="3225804"/>
              <a:ext cx="152400" cy="152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e 33"/>
            <p:cNvSpPr/>
            <p:nvPr/>
          </p:nvSpPr>
          <p:spPr>
            <a:xfrm>
              <a:off x="4419600" y="5207004"/>
              <a:ext cx="152400" cy="1524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1905000" y="2159004"/>
            <a:ext cx="5436000" cy="382038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20000"/>
                  <a:satMod val="130000"/>
                  <a:alpha val="82000"/>
                </a:schemeClr>
              </a:gs>
              <a:gs pos="50000">
                <a:schemeClr val="accent1">
                  <a:shade val="90000"/>
                  <a:satMod val="130000"/>
                  <a:alpha val="82000"/>
                </a:schemeClr>
              </a:gs>
              <a:gs pos="100000">
                <a:schemeClr val="accent1">
                  <a:shade val="100000"/>
                  <a:satMod val="200000"/>
                  <a:lumMod val="120000"/>
                  <a:alpha val="82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e 57"/>
          <p:cNvSpPr/>
          <p:nvPr/>
        </p:nvSpPr>
        <p:spPr>
          <a:xfrm>
            <a:off x="7239000" y="2692404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e 58"/>
          <p:cNvSpPr/>
          <p:nvPr/>
        </p:nvSpPr>
        <p:spPr>
          <a:xfrm>
            <a:off x="7239000" y="3225804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e 59"/>
          <p:cNvSpPr/>
          <p:nvPr/>
        </p:nvSpPr>
        <p:spPr>
          <a:xfrm>
            <a:off x="7239000" y="5207004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e 77"/>
          <p:cNvSpPr/>
          <p:nvPr/>
        </p:nvSpPr>
        <p:spPr>
          <a:xfrm>
            <a:off x="7239000" y="4673604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/>
          <p:cNvSpPr/>
          <p:nvPr/>
        </p:nvSpPr>
        <p:spPr>
          <a:xfrm>
            <a:off x="1828800" y="2692404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e 30"/>
          <p:cNvSpPr/>
          <p:nvPr/>
        </p:nvSpPr>
        <p:spPr>
          <a:xfrm>
            <a:off x="1828800" y="3244854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e 35"/>
          <p:cNvSpPr/>
          <p:nvPr/>
        </p:nvSpPr>
        <p:spPr>
          <a:xfrm>
            <a:off x="1828800" y="5207004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e 78"/>
          <p:cNvSpPr/>
          <p:nvPr/>
        </p:nvSpPr>
        <p:spPr>
          <a:xfrm>
            <a:off x="1828800" y="3816354"/>
            <a:ext cx="152400" cy="152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59" idx="2"/>
          </p:cNvCxnSpPr>
          <p:nvPr/>
        </p:nvCxnSpPr>
        <p:spPr>
          <a:xfrm>
            <a:off x="1981200" y="2770192"/>
            <a:ext cx="5257800" cy="531812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8" idx="5"/>
            <a:endCxn id="78" idx="2"/>
          </p:cNvCxnSpPr>
          <p:nvPr/>
        </p:nvCxnSpPr>
        <p:spPr>
          <a:xfrm>
            <a:off x="1958882" y="2822486"/>
            <a:ext cx="5280118" cy="1927318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8" idx="6"/>
            <a:endCxn id="60" idx="2"/>
          </p:cNvCxnSpPr>
          <p:nvPr/>
        </p:nvCxnSpPr>
        <p:spPr>
          <a:xfrm>
            <a:off x="1981200" y="2768604"/>
            <a:ext cx="5257800" cy="2514600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7 75"/>
          <p:cNvCxnSpPr>
            <a:stCxn id="58" idx="3"/>
            <a:endCxn id="31" idx="7"/>
          </p:cNvCxnSpPr>
          <p:nvPr/>
        </p:nvCxnSpPr>
        <p:spPr>
          <a:xfrm rot="5400000">
            <a:off x="4387757" y="393611"/>
            <a:ext cx="444686" cy="5302436"/>
          </a:xfrm>
          <a:prstGeom prst="curvedConnector3">
            <a:avLst>
              <a:gd name="adj1" fmla="val 50000"/>
            </a:avLst>
          </a:prstGeom>
          <a:ln w="31750" cap="rnd">
            <a:solidFill>
              <a:srgbClr val="FF6600"/>
            </a:solidFill>
            <a:miter lim="800000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7 82"/>
          <p:cNvCxnSpPr/>
          <p:nvPr/>
        </p:nvCxnSpPr>
        <p:spPr>
          <a:xfrm rot="5400000">
            <a:off x="4374964" y="952318"/>
            <a:ext cx="425636" cy="5302436"/>
          </a:xfrm>
          <a:prstGeom prst="curvedConnector3">
            <a:avLst>
              <a:gd name="adj1" fmla="val 50000"/>
            </a:avLst>
          </a:prstGeom>
          <a:ln w="31750" cap="rnd">
            <a:solidFill>
              <a:srgbClr val="FF6600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7 84"/>
          <p:cNvCxnSpPr/>
          <p:nvPr/>
        </p:nvCxnSpPr>
        <p:spPr>
          <a:xfrm rot="5400000">
            <a:off x="4419600" y="2342968"/>
            <a:ext cx="425636" cy="5302436"/>
          </a:xfrm>
          <a:prstGeom prst="curvedConnector3">
            <a:avLst>
              <a:gd name="adj1" fmla="val 50000"/>
            </a:avLst>
          </a:prstGeom>
          <a:ln w="31750" cap="rnd">
            <a:solidFill>
              <a:srgbClr val="FF6600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28" idx="6"/>
            <a:endCxn id="58" idx="2"/>
          </p:cNvCxnSpPr>
          <p:nvPr/>
        </p:nvCxnSpPr>
        <p:spPr>
          <a:xfrm>
            <a:off x="1981200" y="2768604"/>
            <a:ext cx="5257800" cy="0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1" idx="6"/>
            <a:endCxn id="59" idx="2"/>
          </p:cNvCxnSpPr>
          <p:nvPr/>
        </p:nvCxnSpPr>
        <p:spPr>
          <a:xfrm flipV="1">
            <a:off x="1981200" y="3302004"/>
            <a:ext cx="5257800" cy="19050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9" idx="6"/>
          </p:cNvCxnSpPr>
          <p:nvPr/>
        </p:nvCxnSpPr>
        <p:spPr>
          <a:xfrm>
            <a:off x="1981200" y="3892554"/>
            <a:ext cx="5334000" cy="0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36" idx="6"/>
            <a:endCxn id="60" idx="2"/>
          </p:cNvCxnSpPr>
          <p:nvPr/>
        </p:nvCxnSpPr>
        <p:spPr>
          <a:xfrm>
            <a:off x="1981200" y="5283204"/>
            <a:ext cx="5257800" cy="0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5" grpId="0"/>
      <p:bldP spid="65" grpId="1"/>
      <p:bldP spid="5" grpId="0" animBg="1"/>
      <p:bldP spid="72" grpId="0"/>
      <p:bldP spid="72" grpId="1"/>
      <p:bldP spid="73" grpId="0" animBg="1"/>
      <p:bldP spid="58" grpId="0" animBg="1"/>
      <p:bldP spid="59" grpId="0" animBg="1"/>
      <p:bldP spid="78" grpId="0" animBg="1"/>
      <p:bldP spid="31" grpId="0" animBg="1"/>
      <p:bldP spid="36" grpId="0" animBg="1"/>
      <p:bldP spid="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389" y="2347245"/>
            <a:ext cx="7770813" cy="4257022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sz="5400" dirty="0" smtClean="0">
                <a:solidFill>
                  <a:srgbClr val="FFFF00"/>
                </a:solidFill>
              </a:rPr>
              <a:t>Conclusions</a:t>
            </a:r>
          </a:p>
          <a:p>
            <a:pPr marL="0" indent="0" algn="ctr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18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5728"/>
            <a:ext cx="7770813" cy="1429871"/>
          </a:xfrm>
        </p:spPr>
        <p:txBody>
          <a:bodyPr>
            <a:normAutofit/>
          </a:bodyPr>
          <a:lstStyle/>
          <a:p>
            <a:pPr algn="l"/>
            <a:r>
              <a:rPr lang="en-US" sz="2800" i="1" dirty="0" smtClean="0">
                <a:solidFill>
                  <a:srgbClr val="FFFF00"/>
                </a:solidFill>
              </a:rPr>
              <a:t>Conclusions</a:t>
            </a:r>
            <a:r>
              <a:rPr lang="en-US" sz="2800" dirty="0" smtClean="0">
                <a:solidFill>
                  <a:srgbClr val="FFFF00"/>
                </a:solidFill>
              </a:rPr>
              <a:t>: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4824"/>
            <a:ext cx="8144435" cy="488604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F88792"/>
                </a:solidFill>
              </a:rPr>
              <a:t>We have presented a general mechanism </a:t>
            </a:r>
            <a:r>
              <a:rPr lang="en-US" i="1" dirty="0" smtClean="0">
                <a:solidFill>
                  <a:srgbClr val="F88792"/>
                </a:solidFill>
              </a:rPr>
              <a:t>enabling</a:t>
            </a:r>
            <a:r>
              <a:rPr lang="en-US" dirty="0" smtClean="0">
                <a:solidFill>
                  <a:srgbClr val="F88792"/>
                </a:solidFill>
              </a:rPr>
              <a:t> compositional </a:t>
            </a:r>
            <a:r>
              <a:rPr lang="en-US" dirty="0" err="1" smtClean="0">
                <a:solidFill>
                  <a:srgbClr val="F88792"/>
                </a:solidFill>
              </a:rPr>
              <a:t>sequentializations</a:t>
            </a:r>
            <a:r>
              <a:rPr lang="en-US" dirty="0" smtClean="0">
                <a:solidFill>
                  <a:srgbClr val="F88792"/>
                </a:solidFill>
              </a:rPr>
              <a:t> of concurrent programs (under SC)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900" dirty="0"/>
              <a:t>p</a:t>
            </a:r>
            <a:r>
              <a:rPr lang="en-US" sz="1900" dirty="0" smtClean="0"/>
              <a:t>arameterized (bounding </a:t>
            </a:r>
            <a:r>
              <a:rPr lang="en-US" sz="1900" dirty="0" smtClean="0"/>
              <a:t>&amp; compressing the # </a:t>
            </a:r>
            <a:r>
              <a:rPr lang="en-US" sz="1900" dirty="0" smtClean="0"/>
              <a:t>of nodes in the interfaces)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900" dirty="0"/>
              <a:t>more behaviors than existing </a:t>
            </a:r>
            <a:r>
              <a:rPr lang="en-US" sz="1900" dirty="0" err="1" smtClean="0"/>
              <a:t>sequentializations</a:t>
            </a:r>
            <a:endParaRPr lang="en-US" sz="1900" dirty="0" smtClean="0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900" dirty="0" smtClean="0"/>
              <a:t>Thread creation, parameterized programs, finite # threads</a:t>
            </a:r>
            <a:endParaRPr lang="en-US" sz="1900" dirty="0" smtClean="0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900" dirty="0" smtClean="0"/>
              <a:t>All existing </a:t>
            </a:r>
            <a:r>
              <a:rPr lang="en-US" sz="1900" dirty="0" err="1" smtClean="0"/>
              <a:t>sequentializations</a:t>
            </a:r>
            <a:r>
              <a:rPr lang="en-US" sz="1900" dirty="0" smtClean="0"/>
              <a:t> can be explained within </a:t>
            </a:r>
            <a:r>
              <a:rPr lang="en-US" sz="1900" dirty="0" smtClean="0"/>
              <a:t>our</a:t>
            </a:r>
            <a:r>
              <a:rPr lang="en-US" sz="1900" dirty="0" smtClean="0"/>
              <a:t> </a:t>
            </a:r>
            <a:r>
              <a:rPr lang="en-US" sz="1900" dirty="0" smtClean="0"/>
              <a:t>framework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F88792"/>
                </a:solidFill>
              </a:rPr>
              <a:t>Weak Memory models: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800" dirty="0" smtClean="0"/>
              <a:t>Translation TSO </a:t>
            </a:r>
            <a:r>
              <a:rPr lang="en-US" sz="1800" dirty="0" smtClean="0">
                <a:sym typeface="Wingdings"/>
              </a:rPr>
              <a:t> SC</a:t>
            </a:r>
            <a:r>
              <a:rPr lang="en-US" sz="1800" dirty="0" smtClean="0"/>
              <a:t>                      </a:t>
            </a:r>
            <a:r>
              <a:rPr lang="en-US" sz="1900" dirty="0" smtClean="0"/>
              <a:t> </a:t>
            </a:r>
            <a:r>
              <a:rPr lang="en-US" sz="1900" dirty="0" smtClean="0">
                <a:solidFill>
                  <a:srgbClr val="94D66C"/>
                </a:solidFill>
              </a:rPr>
              <a:t>[</a:t>
            </a:r>
            <a:r>
              <a:rPr lang="en-US" sz="1900" dirty="0" err="1" smtClean="0">
                <a:solidFill>
                  <a:srgbClr val="94D66C"/>
                </a:solidFill>
              </a:rPr>
              <a:t>Atig</a:t>
            </a:r>
            <a:r>
              <a:rPr lang="en-US" sz="1900" dirty="0" smtClean="0">
                <a:solidFill>
                  <a:srgbClr val="94D66C"/>
                </a:solidFill>
              </a:rPr>
              <a:t>, </a:t>
            </a:r>
            <a:r>
              <a:rPr lang="en-US" sz="1900" dirty="0" err="1" smtClean="0">
                <a:solidFill>
                  <a:srgbClr val="94D66C"/>
                </a:solidFill>
              </a:rPr>
              <a:t>Bouajjani</a:t>
            </a:r>
            <a:r>
              <a:rPr lang="en-US" sz="1900" dirty="0" smtClean="0">
                <a:solidFill>
                  <a:srgbClr val="94D66C"/>
                </a:solidFill>
              </a:rPr>
              <a:t>, </a:t>
            </a:r>
            <a:r>
              <a:rPr lang="en-US" sz="1900" dirty="0" err="1" smtClean="0">
                <a:solidFill>
                  <a:srgbClr val="94D66C"/>
                </a:solidFill>
              </a:rPr>
              <a:t>Parlato</a:t>
            </a:r>
            <a:r>
              <a:rPr lang="en-US" sz="1900" dirty="0">
                <a:solidFill>
                  <a:srgbClr val="94D66C"/>
                </a:solidFill>
              </a:rPr>
              <a:t>—</a:t>
            </a:r>
            <a:r>
              <a:rPr lang="en-US" sz="1900" dirty="0" smtClean="0">
                <a:solidFill>
                  <a:srgbClr val="94D66C"/>
                </a:solidFill>
              </a:rPr>
              <a:t>CAV`11]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800" dirty="0" smtClean="0">
                <a:sym typeface="Wingdings"/>
              </a:rPr>
              <a:t>TSO  SC  sequential</a:t>
            </a:r>
            <a:endParaRPr lang="en-US" sz="2000" dirty="0">
              <a:solidFill>
                <a:schemeClr val="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3000" i="1" dirty="0" smtClean="0">
                <a:solidFill>
                  <a:srgbClr val="FFFF00"/>
                </a:solidFill>
              </a:rPr>
              <a:t>Future works</a:t>
            </a:r>
            <a:r>
              <a:rPr lang="en-US" sz="3000" dirty="0" smtClean="0">
                <a:solidFill>
                  <a:srgbClr val="FFFF00"/>
                </a:solidFill>
              </a:rPr>
              <a:t>:</a:t>
            </a:r>
            <a:endParaRPr lang="en-US" sz="3000" dirty="0" smtClean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200" dirty="0" smtClean="0">
                <a:solidFill>
                  <a:srgbClr val="FFFFFF"/>
                </a:solidFill>
              </a:rPr>
              <a:t>Experimental evaluation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2200" dirty="0" err="1" smtClean="0">
                <a:solidFill>
                  <a:srgbClr val="FFFFFF"/>
                </a:solidFill>
              </a:rPr>
              <a:t>Sequentializations</a:t>
            </a:r>
            <a:r>
              <a:rPr lang="en-US" sz="2200" dirty="0" smtClean="0">
                <a:solidFill>
                  <a:srgbClr val="FFFFFF"/>
                </a:solidFill>
              </a:rPr>
              <a:t> for </a:t>
            </a:r>
            <a:r>
              <a:rPr lang="en-US" sz="2200" i="1" dirty="0" smtClean="0">
                <a:solidFill>
                  <a:srgbClr val="FFFFFF"/>
                </a:solidFill>
              </a:rPr>
              <a:t>distributed programs</a:t>
            </a:r>
            <a:r>
              <a:rPr lang="en-US" sz="2200" dirty="0" smtClean="0">
                <a:solidFill>
                  <a:srgbClr val="FFFFFF"/>
                </a:solidFill>
              </a:rPr>
              <a:t> (FIFO channels) ?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sz="1900" dirty="0" smtClean="0">
                <a:solidFill>
                  <a:srgbClr val="FFFFFF"/>
                </a:solidFill>
              </a:rPr>
              <a:t>The Tree-width of Auxiliary Storage </a:t>
            </a:r>
          </a:p>
          <a:p>
            <a:pPr marL="1719263" lvl="5" indent="0">
              <a:lnSpc>
                <a:spcPct val="90000"/>
              </a:lnSpc>
              <a:buNone/>
            </a:pPr>
            <a:r>
              <a:rPr lang="en-US" sz="2200" dirty="0">
                <a:solidFill>
                  <a:srgbClr val="FFFFFF"/>
                </a:solidFill>
              </a:rPr>
              <a:t>	</a:t>
            </a:r>
            <a:r>
              <a:rPr lang="en-US" sz="2200" dirty="0" smtClean="0">
                <a:solidFill>
                  <a:srgbClr val="FFFFFF"/>
                </a:solidFill>
              </a:rPr>
              <a:t>		  	       </a:t>
            </a:r>
            <a:r>
              <a:rPr lang="en-US" sz="1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19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Madhusudan</a:t>
            </a:r>
            <a:r>
              <a:rPr lang="en-US" sz="1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9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Parlato</a:t>
            </a:r>
            <a:r>
              <a:rPr lang="en-US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—</a:t>
            </a:r>
            <a:r>
              <a:rPr lang="en-US" sz="1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POPL`11]</a:t>
            </a:r>
            <a:r>
              <a:rPr lang="en-US" sz="2200" dirty="0" smtClean="0">
                <a:solidFill>
                  <a:srgbClr val="FFFFFF"/>
                </a:solidFill>
              </a:rPr>
              <a:t> 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1900" dirty="0" smtClean="0">
                <a:solidFill>
                  <a:srgbClr val="FFFFFF"/>
                </a:solidFill>
              </a:rPr>
              <a:t>Lazy transformation of our </a:t>
            </a:r>
            <a:r>
              <a:rPr lang="en-US" sz="1900" dirty="0" err="1" smtClean="0">
                <a:solidFill>
                  <a:srgbClr val="FFFFFF"/>
                </a:solidFill>
              </a:rPr>
              <a:t>sequentialization</a:t>
            </a:r>
            <a:r>
              <a:rPr lang="en-US" sz="1900" dirty="0" smtClean="0">
                <a:solidFill>
                  <a:srgbClr val="FFFFFF"/>
                </a:solidFill>
              </a:rPr>
              <a:t> </a:t>
            </a:r>
          </a:p>
          <a:p>
            <a:pPr marL="349250" lvl="1" indent="0">
              <a:lnSpc>
                <a:spcPct val="90000"/>
              </a:lnSpc>
              <a:buNone/>
            </a:pPr>
            <a:r>
              <a:rPr lang="en-US" sz="1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                     [La Torre, </a:t>
            </a:r>
            <a:r>
              <a:rPr lang="en-US" sz="19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Madhusudan</a:t>
            </a:r>
            <a:r>
              <a:rPr lang="en-US" sz="19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9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Parlato</a:t>
            </a:r>
            <a:r>
              <a:rPr lang="en-US" sz="19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—CAV`09, CAV`10]</a:t>
            </a:r>
            <a:endParaRPr lang="en-US" sz="1900" dirty="0" smtClean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buFontTx/>
              <a:buChar char="-"/>
            </a:pPr>
            <a:endParaRPr lang="en-US" sz="1900" dirty="0" smtClean="0">
              <a:solidFill>
                <a:srgbClr val="FFFFFF"/>
              </a:solidFill>
            </a:endParaRP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2227263" y="-7747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1990" y="3357222"/>
            <a:ext cx="8924701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9900" dirty="0" smtClean="0">
                <a:solidFill>
                  <a:srgbClr val="3366FF"/>
                </a:solidFill>
              </a:rPr>
              <a:t>Thanks!</a:t>
            </a:r>
            <a:endParaRPr lang="en-US" sz="1990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600" b="1" i="1" dirty="0" smtClean="0">
                <a:solidFill>
                  <a:srgbClr val="FFFF00"/>
                </a:solidFill>
                <a:sym typeface="Wingdings"/>
              </a:rPr>
              <a:t>code-to-code translation as a plug-in for sequential tools</a:t>
            </a:r>
            <a:endParaRPr lang="en-US" sz="2600" b="1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3097" y="5945690"/>
            <a:ext cx="7540978" cy="6003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convenient way to get new tools for conc. programs … 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5674802" y="1616999"/>
            <a:ext cx="2541924" cy="3861050"/>
            <a:chOff x="5674802" y="1616999"/>
            <a:chExt cx="2541924" cy="3861050"/>
          </a:xfrm>
        </p:grpSpPr>
        <p:sp>
          <p:nvSpPr>
            <p:cNvPr id="4" name="TextBox 3"/>
            <p:cNvSpPr txBox="1">
              <a:spLocks/>
            </p:cNvSpPr>
            <p:nvPr/>
          </p:nvSpPr>
          <p:spPr>
            <a:xfrm>
              <a:off x="5854879" y="4180647"/>
              <a:ext cx="1835593" cy="1116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/>
              <a:endParaRPr lang="en-US" sz="1600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sz="2800" b="1" dirty="0" err="1" smtClean="0">
                  <a:solidFill>
                    <a:srgbClr val="000000"/>
                  </a:solidFill>
                </a:rPr>
                <a:t>Sequ</a:t>
              </a:r>
              <a:r>
                <a:rPr lang="en-US" sz="2800" b="1" dirty="0" smtClean="0">
                  <a:solidFill>
                    <a:srgbClr val="000000"/>
                  </a:solidFill>
                </a:rPr>
                <a:t>. tool</a:t>
              </a:r>
            </a:p>
            <a:p>
              <a:pPr algn="ctr"/>
              <a:r>
                <a:rPr lang="en-US" sz="2800" b="1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5" name="TextBox 4"/>
            <p:cNvSpPr txBox="1">
              <a:spLocks/>
            </p:cNvSpPr>
            <p:nvPr/>
          </p:nvSpPr>
          <p:spPr>
            <a:xfrm>
              <a:off x="5854879" y="2295402"/>
              <a:ext cx="1835593" cy="68648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2000" b="1" dirty="0" err="1" smtClean="0">
                  <a:solidFill>
                    <a:srgbClr val="000000"/>
                  </a:solidFill>
                  <a:sym typeface="Wingdings"/>
                </a:rPr>
                <a:t>Concsequ</a:t>
              </a:r>
              <a:endParaRPr lang="en-US" sz="2000" b="1" dirty="0" smtClean="0">
                <a:solidFill>
                  <a:srgbClr val="000000"/>
                </a:solidFill>
                <a:sym typeface="Wingdings"/>
              </a:endParaRPr>
            </a:p>
            <a:p>
              <a:pPr algn="ctr"/>
              <a:r>
                <a:rPr lang="en-US" sz="2000" b="1" dirty="0" err="1" smtClean="0">
                  <a:solidFill>
                    <a:srgbClr val="000000"/>
                  </a:solidFill>
                  <a:sym typeface="Wingdings"/>
                </a:rPr>
                <a:t>tranlsation</a:t>
              </a:r>
              <a:endParaRPr lang="en-US" sz="20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2800" b="1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5854879" y="3359379"/>
              <a:ext cx="1835593" cy="43448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Instrumentation</a:t>
              </a:r>
            </a:p>
            <a:p>
              <a:pPr algn="ctr"/>
              <a:r>
                <a:rPr lang="en-US" sz="1100" b="1" dirty="0">
                  <a:solidFill>
                    <a:srgbClr val="000000"/>
                  </a:solidFill>
                </a:rPr>
                <a:t>f</a:t>
              </a:r>
              <a:r>
                <a:rPr lang="en-US" sz="1100" b="1" dirty="0" smtClean="0">
                  <a:solidFill>
                    <a:srgbClr val="000000"/>
                  </a:solidFill>
                </a:rPr>
                <a:t>or the </a:t>
              </a:r>
              <a:r>
                <a:rPr lang="en-US" sz="1100" b="1" dirty="0" err="1" smtClean="0">
                  <a:solidFill>
                    <a:srgbClr val="000000"/>
                  </a:solidFill>
                </a:rPr>
                <a:t>Sequ</a:t>
              </a:r>
              <a:r>
                <a:rPr lang="en-US" sz="1100" b="1" dirty="0" smtClean="0">
                  <a:solidFill>
                    <a:srgbClr val="000000"/>
                  </a:solidFill>
                </a:rPr>
                <a:t>. tool</a:t>
              </a:r>
              <a:endParaRPr lang="en-US" sz="1100" dirty="0">
                <a:solidFill>
                  <a:srgbClr val="00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6666233" y="3049686"/>
              <a:ext cx="215996" cy="17999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6666233" y="3915282"/>
              <a:ext cx="215996" cy="17999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6666233" y="2014553"/>
              <a:ext cx="215996" cy="17999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73579" y="1616999"/>
              <a:ext cx="2443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Concurrent Program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 rot="16200000">
              <a:off x="7835657" y="4678731"/>
              <a:ext cx="215996" cy="17999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5674802" y="2111803"/>
              <a:ext cx="2213267" cy="336624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hade val="20000"/>
                    <a:satMod val="130000"/>
                    <a:alpha val="15000"/>
                  </a:schemeClr>
                </a:gs>
                <a:gs pos="50000">
                  <a:schemeClr val="accent6">
                    <a:shade val="90000"/>
                    <a:satMod val="130000"/>
                    <a:alpha val="15000"/>
                  </a:schemeClr>
                </a:gs>
                <a:gs pos="100000">
                  <a:schemeClr val="accent6">
                    <a:shade val="100000"/>
                    <a:satMod val="200000"/>
                    <a:lumMod val="12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/>
              <a:endParaRPr lang="en-US" sz="1600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sz="2800" b="1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/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9388971" y="2554316"/>
            <a:ext cx="4045656" cy="3592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SC tools: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smtClean="0"/>
              <a:t>Bounded model checking:</a:t>
            </a:r>
          </a:p>
          <a:p>
            <a:pPr lvl="2">
              <a:buFont typeface="Arial"/>
              <a:buChar char="•"/>
            </a:pPr>
            <a:r>
              <a:rPr lang="en-US" dirty="0"/>
              <a:t>ESBMC (FSE’11</a:t>
            </a:r>
            <a:r>
              <a:rPr lang="en-US" dirty="0" smtClean="0"/>
              <a:t>)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Poirot</a:t>
            </a:r>
            <a:r>
              <a:rPr lang="en-US" dirty="0" smtClean="0"/>
              <a:t> </a:t>
            </a:r>
            <a:r>
              <a:rPr lang="en-US" dirty="0"/>
              <a:t>(by MSR</a:t>
            </a:r>
            <a:r>
              <a:rPr lang="en-US" dirty="0" smtClean="0"/>
              <a:t>)</a:t>
            </a:r>
          </a:p>
          <a:p>
            <a:pPr lvl="2">
              <a:buFont typeface="Arial"/>
              <a:buChar char="•"/>
            </a:pPr>
            <a:r>
              <a:rPr lang="en-US" dirty="0"/>
              <a:t>Storm (CAV’09)</a:t>
            </a:r>
            <a:r>
              <a:rPr lang="en-US" dirty="0" smtClean="0"/>
              <a:t>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…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Boolean Programs:    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Boom, </a:t>
            </a:r>
            <a:r>
              <a:rPr lang="en-US" dirty="0" err="1"/>
              <a:t>B</a:t>
            </a:r>
            <a:r>
              <a:rPr lang="en-US" dirty="0" err="1" smtClean="0"/>
              <a:t>oppo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G</a:t>
            </a:r>
            <a:r>
              <a:rPr lang="en-US" sz="1600" dirty="0" smtClean="0"/>
              <a:t>ETAFIX</a:t>
            </a:r>
            <a:r>
              <a:rPr lang="en-US" dirty="0" smtClean="0"/>
              <a:t> (PLDI’09) 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jMoped</a:t>
            </a:r>
            <a:r>
              <a:rPr lang="en-US" dirty="0" smtClean="0"/>
              <a:t> [SPIN’08]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…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CHESS (</a:t>
            </a:r>
            <a:r>
              <a:rPr lang="en-US" dirty="0" smtClean="0"/>
              <a:t>MSR)  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Sequentialization</a:t>
            </a:r>
            <a:r>
              <a:rPr lang="en-US" dirty="0" smtClean="0"/>
              <a:t> + </a:t>
            </a:r>
            <a:r>
              <a:rPr lang="en-US" dirty="0" err="1" smtClean="0"/>
              <a:t>sequ</a:t>
            </a:r>
            <a:r>
              <a:rPr lang="en-US" dirty="0" smtClean="0"/>
              <a:t>. tools</a:t>
            </a:r>
            <a:endParaRPr lang="en-US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703976" y="2533393"/>
            <a:ext cx="609600" cy="1219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  <a:p>
            <a:r>
              <a:rPr lang="en-US" dirty="0" smtClean="0"/>
              <a:t> T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1694576" y="2533393"/>
            <a:ext cx="609600" cy="1219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  <a:p>
            <a:r>
              <a:rPr lang="en-US" dirty="0" smtClean="0"/>
              <a:t> T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447176" y="2533393"/>
            <a:ext cx="609600" cy="1219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n</a:t>
            </a:r>
            <a:endParaRPr lang="en-US" dirty="0"/>
          </a:p>
        </p:txBody>
      </p:sp>
      <p:sp>
        <p:nvSpPr>
          <p:cNvPr id="20" name="AutoShape 8"/>
          <p:cNvSpPr>
            <a:spLocks noChangeAspect="1" noChangeArrowheads="1"/>
          </p:cNvSpPr>
          <p:nvPr/>
        </p:nvSpPr>
        <p:spPr bwMode="auto">
          <a:xfrm>
            <a:off x="1123647" y="1470912"/>
            <a:ext cx="2699995" cy="539999"/>
          </a:xfrm>
          <a:prstGeom prst="roundRect">
            <a:avLst>
              <a:gd name="adj" fmla="val 16667"/>
            </a:avLst>
          </a:prstGeom>
          <a:solidFill>
            <a:srgbClr val="732E9A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000" dirty="0"/>
              <a:t>shared </a:t>
            </a:r>
            <a:r>
              <a:rPr lang="en-US" sz="2000" dirty="0" err="1" smtClean="0"/>
              <a:t>vars</a:t>
            </a:r>
            <a:endParaRPr lang="en-US" sz="1400" dirty="0" smtClean="0"/>
          </a:p>
          <a:p>
            <a:pPr algn="ctr"/>
            <a:r>
              <a:rPr lang="en-US" sz="1400" dirty="0" smtClean="0"/>
              <a:t>(SC semantics)</a:t>
            </a:r>
            <a:endParaRPr lang="en-US" sz="1600" dirty="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1084976" y="2076193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 flipV="1">
            <a:off x="1999376" y="215239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3218576" y="2152393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2685176" y="283819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039256" y="4056653"/>
            <a:ext cx="2407920" cy="1828800"/>
            <a:chOff x="1039256" y="4056653"/>
            <a:chExt cx="2407920" cy="1828800"/>
          </a:xfrm>
        </p:grpSpPr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2227976" y="4056653"/>
              <a:ext cx="1219200" cy="1828800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en-US" b="1" dirty="0" err="1" smtClean="0">
                  <a:solidFill>
                    <a:srgbClr val="000000"/>
                  </a:solidFill>
                </a:rPr>
                <a:t>Sequ</a:t>
              </a:r>
              <a:r>
                <a:rPr lang="en-US" b="1" dirty="0" smtClean="0">
                  <a:solidFill>
                    <a:srgbClr val="000000"/>
                  </a:solidFill>
                </a:rPr>
                <a:t>.</a:t>
              </a:r>
              <a:endParaRPr lang="en-US" b="1" dirty="0">
                <a:solidFill>
                  <a:srgbClr val="000000"/>
                </a:solidFill>
              </a:endParaRPr>
            </a:p>
            <a:p>
              <a:r>
                <a:rPr lang="en-US" b="1" dirty="0">
                  <a:solidFill>
                    <a:srgbClr val="000000"/>
                  </a:solidFill>
                </a:rPr>
                <a:t>program</a:t>
              </a:r>
            </a:p>
          </p:txBody>
        </p:sp>
        <p:sp>
          <p:nvSpPr>
            <p:cNvPr id="28" name="Bent-Up Arrow 27"/>
            <p:cNvSpPr/>
            <p:nvPr/>
          </p:nvSpPr>
          <p:spPr>
            <a:xfrm rot="5400000">
              <a:off x="979820" y="4154714"/>
              <a:ext cx="850392" cy="731520"/>
            </a:xfrm>
            <a:prstGeom prst="bentUp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854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741" y="46318"/>
            <a:ext cx="7770813" cy="1429871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What would it be a good sequential simulation?	</a:t>
            </a:r>
            <a:endParaRPr lang="en-US" sz="3600" b="1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20634"/>
            <a:ext cx="7770813" cy="1733177"/>
          </a:xfrm>
          <a:solidFill>
            <a:schemeClr val="bg2">
              <a:lumMod val="90000"/>
              <a:lumOff val="10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>
                <a:solidFill>
                  <a:srgbClr val="F88792"/>
                </a:solidFill>
              </a:rPr>
              <a:t>First attempt</a:t>
            </a:r>
            <a:r>
              <a:rPr lang="en-US" dirty="0" smtClean="0">
                <a:solidFill>
                  <a:srgbClr val="F88792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i="1" dirty="0" smtClean="0"/>
              <a:t>Tracking state</a:t>
            </a:r>
            <a:r>
              <a:rPr lang="en-US" dirty="0" smtClean="0"/>
              <a:t>:       C</a:t>
            </a:r>
            <a:r>
              <a:rPr lang="en-US" baseline="-25000" dirty="0" smtClean="0"/>
              <a:t>1</a:t>
            </a:r>
            <a:r>
              <a:rPr lang="en-US" dirty="0" smtClean="0"/>
              <a:t>    </a:t>
            </a:r>
            <a:r>
              <a:rPr lang="en-US" dirty="0" smtClean="0">
                <a:latin typeface="Arial Narrow"/>
                <a:cs typeface="Arial Narrow"/>
              </a:rPr>
              <a:t>X</a:t>
            </a:r>
            <a:r>
              <a:rPr lang="en-US" dirty="0" smtClean="0"/>
              <a:t>    C</a:t>
            </a:r>
            <a:r>
              <a:rPr lang="en-US" baseline="-25000" dirty="0" smtClean="0"/>
              <a:t>2</a:t>
            </a:r>
            <a:r>
              <a:rPr lang="en-US" dirty="0" smtClean="0"/>
              <a:t>    </a:t>
            </a:r>
            <a:r>
              <a:rPr lang="en-US" dirty="0" smtClean="0">
                <a:latin typeface="Arial Narrow"/>
                <a:cs typeface="Arial Narrow"/>
              </a:rPr>
              <a:t>X</a:t>
            </a:r>
            <a:r>
              <a:rPr lang="en-US" dirty="0" smtClean="0"/>
              <a:t>  … 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   </a:t>
            </a:r>
            <a:r>
              <a:rPr lang="en-US" dirty="0"/>
              <a:t>…  </a:t>
            </a:r>
            <a:r>
              <a:rPr lang="en-US" dirty="0" smtClean="0"/>
              <a:t> </a:t>
            </a:r>
            <a:r>
              <a:rPr lang="en-US" dirty="0" smtClean="0">
                <a:latin typeface="Arial Narrow"/>
                <a:cs typeface="Arial Narrow"/>
              </a:rPr>
              <a:t>X</a:t>
            </a:r>
            <a:r>
              <a:rPr lang="en-US" dirty="0" smtClean="0"/>
              <a:t>   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 </a:t>
            </a:r>
            <a:r>
              <a:rPr lang="en-US" dirty="0" smtClean="0">
                <a:latin typeface="Arial Narrow"/>
                <a:cs typeface="Arial Narrow"/>
              </a:rPr>
              <a:t>X </a:t>
            </a:r>
            <a:r>
              <a:rPr lang="en-US" baseline="-25000" dirty="0" smtClean="0"/>
              <a:t> </a:t>
            </a:r>
            <a:r>
              <a:rPr lang="en-US" dirty="0" smtClean="0"/>
              <a:t>Shared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i="1" dirty="0" smtClean="0"/>
              <a:t>Simulation</a:t>
            </a:r>
            <a:r>
              <a:rPr lang="en-US" dirty="0" smtClean="0"/>
              <a:t>:          at each step simulate one move of a thread</a:t>
            </a:r>
          </a:p>
          <a:p>
            <a:pPr marL="0" indent="0" algn="ctr">
              <a:buNone/>
            </a:pPr>
            <a:r>
              <a:rPr lang="en-US" sz="2600" dirty="0" smtClean="0">
                <a:solidFill>
                  <a:srgbClr val="FFFF00"/>
                </a:solidFill>
              </a:rPr>
              <a:t>State space explosion !</a:t>
            </a:r>
          </a:p>
          <a:p>
            <a:pPr marL="0" indent="0" algn="ctr">
              <a:buNone/>
            </a:pPr>
            <a:endParaRPr lang="en-US" sz="2600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US" sz="26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US" sz="17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3202393"/>
            <a:ext cx="7770813" cy="318247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Q: Can </a:t>
            </a:r>
            <a:r>
              <a:rPr lang="en-US" sz="2000" dirty="0">
                <a:solidFill>
                  <a:srgbClr val="FFFF00"/>
                </a:solidFill>
              </a:rPr>
              <a:t>we avoid such an explosion (cross product of locals)</a:t>
            </a:r>
            <a:r>
              <a:rPr lang="en-US" sz="2000" dirty="0" smtClean="0">
                <a:solidFill>
                  <a:srgbClr val="FFFF00"/>
                </a:solidFill>
              </a:rPr>
              <a:t>?</a:t>
            </a:r>
            <a:r>
              <a:rPr lang="en-US" sz="1800" dirty="0" smtClean="0">
                <a:solidFill>
                  <a:srgbClr val="3366FF"/>
                </a:solidFill>
              </a:rPr>
              <a:t>	</a:t>
            </a:r>
            <a:endParaRPr lang="en-US" sz="1800" dirty="0" smtClean="0"/>
          </a:p>
          <a:p>
            <a:pPr marL="0" indent="0">
              <a:buNone/>
            </a:pPr>
            <a:r>
              <a:rPr lang="en-US" dirty="0" smtClean="0"/>
              <a:t>Yes, if we consider at most </a:t>
            </a:r>
            <a:r>
              <a:rPr lang="en-US" dirty="0"/>
              <a:t>2 context-</a:t>
            </a:r>
            <a:r>
              <a:rPr lang="en-US" dirty="0" smtClean="0"/>
              <a:t>switches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[</a:t>
            </a:r>
            <a:r>
              <a:rPr lang="en-US" sz="18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Qadeer</a:t>
            </a: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Wu—PLDI’04</a:t>
            </a:r>
            <a:r>
              <a:rPr lang="en-US" sz="1800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] </a:t>
            </a:r>
            <a:r>
              <a:rPr lang="en-US" sz="1900" dirty="0">
                <a:solidFill>
                  <a:srgbClr val="3366FF"/>
                </a:solidFill>
              </a:rPr>
              <a:t>	</a:t>
            </a:r>
            <a:r>
              <a:rPr lang="en-US" sz="1900" dirty="0" smtClean="0">
                <a:solidFill>
                  <a:srgbClr val="3366FF"/>
                </a:solidFill>
              </a:rPr>
              <a:t>			       	</a:t>
            </a:r>
            <a:endParaRPr lang="en-US" dirty="0" smtClean="0">
              <a:solidFill>
                <a:srgbClr val="3366FF"/>
              </a:solidFill>
            </a:endParaRPr>
          </a:p>
          <a:p>
            <a:pPr marL="0" indent="0">
              <a:buFontTx/>
              <a:buNone/>
            </a:pP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716730" y="5005294"/>
            <a:ext cx="675341" cy="911411"/>
            <a:chOff x="685800" y="4960471"/>
            <a:chExt cx="675341" cy="91141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00741" y="4960471"/>
              <a:ext cx="0" cy="911411"/>
            </a:xfrm>
            <a:prstGeom prst="line">
              <a:avLst/>
            </a:pr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361141" y="4960471"/>
              <a:ext cx="0" cy="911411"/>
            </a:xfrm>
            <a:prstGeom prst="line">
              <a:avLst/>
            </a:pr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700741" y="5856941"/>
              <a:ext cx="660400" cy="0"/>
            </a:xfrm>
            <a:prstGeom prst="line">
              <a:avLst/>
            </a:pr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685800" y="5620870"/>
              <a:ext cx="660400" cy="0"/>
            </a:xfrm>
            <a:prstGeom prst="line">
              <a:avLst/>
            </a:pr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85800" y="5381812"/>
              <a:ext cx="660400" cy="0"/>
            </a:xfrm>
            <a:prstGeom prst="line">
              <a:avLst/>
            </a:pr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85800" y="5175624"/>
              <a:ext cx="660400" cy="0"/>
            </a:xfrm>
            <a:prstGeom prst="line">
              <a:avLst/>
            </a:pr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744663" y="5030693"/>
            <a:ext cx="675341" cy="911411"/>
            <a:chOff x="1734670" y="4960471"/>
            <a:chExt cx="675341" cy="91141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749611" y="4960471"/>
              <a:ext cx="0" cy="911411"/>
            </a:xfrm>
            <a:prstGeom prst="line">
              <a:avLst/>
            </a:prstGeom>
            <a:ln w="508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10011" y="4960471"/>
              <a:ext cx="0" cy="911411"/>
            </a:xfrm>
            <a:prstGeom prst="line">
              <a:avLst/>
            </a:prstGeom>
            <a:ln w="508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749611" y="5856941"/>
              <a:ext cx="660400" cy="0"/>
            </a:xfrm>
            <a:prstGeom prst="line">
              <a:avLst/>
            </a:prstGeom>
            <a:ln w="508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1734670" y="5620870"/>
              <a:ext cx="660400" cy="0"/>
            </a:xfrm>
            <a:prstGeom prst="line">
              <a:avLst/>
            </a:prstGeom>
            <a:ln w="508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734670" y="5381812"/>
              <a:ext cx="660400" cy="0"/>
            </a:xfrm>
            <a:prstGeom prst="line">
              <a:avLst/>
            </a:prstGeom>
            <a:ln w="508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1734670" y="5175624"/>
              <a:ext cx="660400" cy="0"/>
            </a:xfrm>
            <a:prstGeom prst="line">
              <a:avLst/>
            </a:prstGeom>
            <a:ln w="508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5604412" y="5197365"/>
            <a:ext cx="675341" cy="911411"/>
            <a:chOff x="685800" y="4960471"/>
            <a:chExt cx="675341" cy="911411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700741" y="4960471"/>
              <a:ext cx="0" cy="911411"/>
            </a:xfrm>
            <a:prstGeom prst="line">
              <a:avLst/>
            </a:pr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361141" y="4960471"/>
              <a:ext cx="0" cy="911411"/>
            </a:xfrm>
            <a:prstGeom prst="line">
              <a:avLst/>
            </a:pr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700741" y="5856941"/>
              <a:ext cx="660400" cy="0"/>
            </a:xfrm>
            <a:prstGeom prst="line">
              <a:avLst/>
            </a:pr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685800" y="5620870"/>
              <a:ext cx="660400" cy="0"/>
            </a:xfrm>
            <a:prstGeom prst="line">
              <a:avLst/>
            </a:pr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685800" y="5381812"/>
              <a:ext cx="660400" cy="0"/>
            </a:xfrm>
            <a:prstGeom prst="line">
              <a:avLst/>
            </a:pr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685800" y="5175624"/>
              <a:ext cx="660400" cy="0"/>
            </a:xfrm>
            <a:prstGeom prst="line">
              <a:avLst/>
            </a:prstGeom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604412" y="4279977"/>
            <a:ext cx="675341" cy="911411"/>
            <a:chOff x="1734670" y="4960471"/>
            <a:chExt cx="675341" cy="911411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749611" y="4960471"/>
              <a:ext cx="0" cy="911411"/>
            </a:xfrm>
            <a:prstGeom prst="line">
              <a:avLst/>
            </a:prstGeom>
            <a:ln w="508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410011" y="4960471"/>
              <a:ext cx="0" cy="911411"/>
            </a:xfrm>
            <a:prstGeom prst="line">
              <a:avLst/>
            </a:prstGeom>
            <a:ln w="508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1749611" y="5856941"/>
              <a:ext cx="660400" cy="0"/>
            </a:xfrm>
            <a:prstGeom prst="line">
              <a:avLst/>
            </a:prstGeom>
            <a:ln w="508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1734670" y="5620870"/>
              <a:ext cx="660400" cy="0"/>
            </a:xfrm>
            <a:prstGeom prst="line">
              <a:avLst/>
            </a:prstGeom>
            <a:ln w="508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734670" y="5381812"/>
              <a:ext cx="660400" cy="0"/>
            </a:xfrm>
            <a:prstGeom prst="line">
              <a:avLst/>
            </a:prstGeom>
            <a:ln w="508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734670" y="5175624"/>
              <a:ext cx="660400" cy="0"/>
            </a:xfrm>
            <a:prstGeom prst="line">
              <a:avLst/>
            </a:prstGeom>
            <a:ln w="508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ight Arrow 36"/>
          <p:cNvSpPr/>
          <p:nvPr/>
        </p:nvSpPr>
        <p:spPr>
          <a:xfrm>
            <a:off x="3899639" y="5131749"/>
            <a:ext cx="978408" cy="484632"/>
          </a:xfrm>
          <a:prstGeom prst="rightArrow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134531" y="5419984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1145821" y="4979722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4000" dirty="0"/>
          </a:p>
        </p:txBody>
      </p:sp>
      <p:sp>
        <p:nvSpPr>
          <p:cNvPr id="40" name="TextBox 39"/>
          <p:cNvSpPr txBox="1"/>
          <p:nvPr/>
        </p:nvSpPr>
        <p:spPr>
          <a:xfrm>
            <a:off x="6578598" y="4543629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6578598" y="5691895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sz="4000" dirty="0"/>
          </a:p>
        </p:txBody>
      </p:sp>
      <p:sp>
        <p:nvSpPr>
          <p:cNvPr id="42" name="TextBox 41"/>
          <p:cNvSpPr txBox="1"/>
          <p:nvPr/>
        </p:nvSpPr>
        <p:spPr>
          <a:xfrm>
            <a:off x="6589888" y="5251633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</a:t>
            </a:r>
            <a:endParaRPr lang="en-US" sz="40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5319887" y="4162526"/>
            <a:ext cx="1270001" cy="1077584"/>
            <a:chOff x="8833555" y="3202393"/>
            <a:chExt cx="903111" cy="659403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8833555" y="3216504"/>
              <a:ext cx="903111" cy="565274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8943623" y="3202393"/>
              <a:ext cx="623710" cy="65940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3443105" y="5405287"/>
            <a:ext cx="341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endParaRPr lang="en-US" sz="4000" dirty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700741" y="3202393"/>
            <a:ext cx="7770813" cy="318247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Q: Can </a:t>
            </a:r>
            <a:r>
              <a:rPr lang="en-US" sz="2000" dirty="0">
                <a:solidFill>
                  <a:srgbClr val="FFFF00"/>
                </a:solidFill>
              </a:rPr>
              <a:t>we avoid such an explosion (cross product of locals)</a:t>
            </a:r>
            <a:r>
              <a:rPr lang="en-US" sz="2000" dirty="0" smtClean="0">
                <a:solidFill>
                  <a:srgbClr val="FFFF00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2000" dirty="0" smtClean="0"/>
              <a:t>A: YES, </a:t>
            </a:r>
            <a:r>
              <a:rPr lang="en-US" sz="2000" dirty="0"/>
              <a:t>f</a:t>
            </a:r>
            <a:r>
              <a:rPr lang="en-US" sz="2000" dirty="0" smtClean="0"/>
              <a:t>or certain under-approximation</a:t>
            </a:r>
          </a:p>
          <a:p>
            <a:pPr marL="0" indent="0">
              <a:buNone/>
            </a:pPr>
            <a:endParaRPr lang="en-US" sz="20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FFFF00"/>
                </a:solidFill>
              </a:rPr>
              <a:t>Q: What about complete simulations ?</a:t>
            </a:r>
            <a:r>
              <a:rPr lang="en-US" sz="1800" dirty="0" smtClean="0">
                <a:solidFill>
                  <a:srgbClr val="FFFF0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800" dirty="0" smtClean="0"/>
              <a:t>A: </a:t>
            </a:r>
            <a:r>
              <a:rPr lang="en-US" sz="2800" dirty="0" smtClean="0"/>
              <a:t>NO!</a:t>
            </a:r>
            <a:r>
              <a:rPr lang="en-US" sz="1800" dirty="0" smtClean="0"/>
              <a:t>    (for theoretical reasons)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28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7" grpId="0" animBg="1"/>
      <p:bldP spid="38" grpId="0"/>
      <p:bldP spid="39" grpId="0"/>
      <p:bldP spid="40" grpId="0"/>
      <p:bldP spid="41" grpId="0"/>
      <p:bldP spid="42" grpId="0"/>
      <p:bldP spid="50" grpId="0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2738"/>
            <a:ext cx="7770813" cy="1429871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Related works</a:t>
            </a:r>
            <a:endParaRPr lang="en-US" sz="3600" b="1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77262"/>
            <a:ext cx="7770813" cy="5063566"/>
          </a:xfrm>
        </p:spPr>
        <p:txBody>
          <a:bodyPr>
            <a:normAutofit fontScale="85000" lnSpcReduction="10000"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Up 2 context-switches                        </a:t>
            </a:r>
            <a:r>
              <a:rPr lang="en-US" dirty="0" smtClean="0"/>
              <a:t>                  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US" sz="20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Qadeer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Wu—PLDI</a:t>
            </a:r>
            <a:r>
              <a:rPr lang="en-US" sz="20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’04]</a:t>
            </a:r>
          </a:p>
          <a:p>
            <a:pPr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Many </a:t>
            </a:r>
            <a:r>
              <a:rPr lang="en-US" dirty="0" smtClean="0">
                <a:solidFill>
                  <a:srgbClr val="FFFFFF"/>
                </a:solidFill>
              </a:rPr>
              <a:t>concurrency errors </a:t>
            </a:r>
            <a:r>
              <a:rPr lang="en-US" dirty="0" smtClean="0">
                <a:solidFill>
                  <a:srgbClr val="FFFFFF"/>
                </a:solidFill>
              </a:rPr>
              <a:t>manifest themselves within few context-</a:t>
            </a:r>
            <a:r>
              <a:rPr lang="en-US" dirty="0" smtClean="0">
                <a:solidFill>
                  <a:srgbClr val="FFFFFF"/>
                </a:solidFill>
              </a:rPr>
              <a:t>switches                                             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Musuvathi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Qadeer</a:t>
            </a:r>
            <a:r>
              <a:rPr lang="en-US" dirty="0" smtClean="0">
                <a:solidFill>
                  <a:srgbClr val="94D66C"/>
                </a:solidFill>
              </a:rPr>
              <a:t>—PLDI`07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] </a:t>
            </a:r>
            <a:endParaRPr lang="en-US" sz="300" dirty="0" smtClean="0"/>
          </a:p>
          <a:p>
            <a:pPr>
              <a:buFont typeface="Arial"/>
              <a:buChar char="•"/>
            </a:pPr>
            <a:r>
              <a:rPr lang="en-US" dirty="0" smtClean="0"/>
              <a:t>Any fixed # context-switches  (finite # of threads)               </a:t>
            </a:r>
            <a:endParaRPr lang="en-US" sz="2000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Eager </a:t>
            </a:r>
            <a:r>
              <a:rPr lang="en-US" dirty="0" smtClean="0">
                <a:solidFill>
                  <a:srgbClr val="94D66C"/>
                </a:solidFill>
              </a:rPr>
              <a:t> 		          </a:t>
            </a:r>
            <a:r>
              <a:rPr lang="en-US" dirty="0" smtClean="0">
                <a:solidFill>
                  <a:srgbClr val="94D66C"/>
                </a:solidFill>
              </a:rPr>
              <a:t>                                        [</a:t>
            </a:r>
            <a:r>
              <a:rPr lang="en-US" dirty="0" err="1" smtClean="0">
                <a:solidFill>
                  <a:srgbClr val="94D66C"/>
                </a:solidFill>
              </a:rPr>
              <a:t>Lal</a:t>
            </a:r>
            <a:r>
              <a:rPr lang="en-US" dirty="0" smtClean="0">
                <a:solidFill>
                  <a:srgbClr val="94D66C"/>
                </a:solidFill>
              </a:rPr>
              <a:t>, Reps</a:t>
            </a:r>
            <a:r>
              <a:rPr lang="en-US" dirty="0">
                <a:solidFill>
                  <a:srgbClr val="94D66C"/>
                </a:solidFill>
              </a:rPr>
              <a:t>—</a:t>
            </a:r>
            <a:r>
              <a:rPr lang="en-US" dirty="0" smtClean="0">
                <a:solidFill>
                  <a:srgbClr val="94D66C"/>
                </a:solidFill>
              </a:rPr>
              <a:t>CAV`08]</a:t>
            </a:r>
            <a:endParaRPr lang="en-US" dirty="0" smtClean="0">
              <a:solidFill>
                <a:srgbClr val="FFFFFF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Lazy </a:t>
            </a:r>
            <a:r>
              <a:rPr lang="en-US" dirty="0" smtClean="0">
                <a:solidFill>
                  <a:srgbClr val="94D66C"/>
                </a:solidFill>
              </a:rPr>
              <a:t>	                  </a:t>
            </a:r>
            <a:r>
              <a:rPr lang="en-US" dirty="0" smtClean="0">
                <a:solidFill>
                  <a:srgbClr val="94D66C"/>
                </a:solidFill>
              </a:rPr>
              <a:t>            </a:t>
            </a:r>
            <a:r>
              <a:rPr lang="en-US" dirty="0" smtClean="0">
                <a:solidFill>
                  <a:srgbClr val="94D66C"/>
                </a:solidFill>
              </a:rPr>
              <a:t>[La Torre, </a:t>
            </a:r>
            <a:r>
              <a:rPr lang="en-US" dirty="0" err="1" smtClean="0">
                <a:solidFill>
                  <a:srgbClr val="94D66C"/>
                </a:solidFill>
              </a:rPr>
              <a:t>Parlato</a:t>
            </a:r>
            <a:r>
              <a:rPr lang="en-US" dirty="0" smtClean="0">
                <a:solidFill>
                  <a:srgbClr val="94D66C"/>
                </a:solidFill>
              </a:rPr>
              <a:t>, </a:t>
            </a:r>
            <a:r>
              <a:rPr lang="en-US" dirty="0" err="1" smtClean="0">
                <a:solidFill>
                  <a:srgbClr val="94D66C"/>
                </a:solidFill>
              </a:rPr>
              <a:t>Madhusudan</a:t>
            </a:r>
            <a:r>
              <a:rPr lang="en-US" dirty="0" smtClean="0">
                <a:solidFill>
                  <a:srgbClr val="94D66C"/>
                </a:solidFill>
              </a:rPr>
              <a:t>—CAV`09]</a:t>
            </a:r>
          </a:p>
          <a:p>
            <a:pPr lvl="1">
              <a:buFont typeface="Arial"/>
              <a:buChar char="•"/>
            </a:pPr>
            <a:endParaRPr lang="en-US" dirty="0" smtClean="0">
              <a:solidFill>
                <a:srgbClr val="94D66C"/>
              </a:solidFill>
            </a:endParaRPr>
          </a:p>
          <a:p>
            <a:pPr>
              <a:buFont typeface="Arial"/>
              <a:buChar char="•"/>
            </a:pPr>
            <a:r>
              <a:rPr lang="en-US" dirty="0" smtClean="0"/>
              <a:t>Round-Robin schedules &amp; </a:t>
            </a:r>
            <a:r>
              <a:rPr lang="en-US" dirty="0" err="1" smtClean="0"/>
              <a:t>parametrized</a:t>
            </a:r>
            <a:r>
              <a:rPr lang="en-US" dirty="0" smtClean="0"/>
              <a:t> programs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Lazy 		            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[La Torre,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Parlato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Madhusudan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—CAV`10]</a:t>
            </a:r>
          </a:p>
          <a:p>
            <a:pPr>
              <a:buFont typeface="Arial"/>
              <a:buChar char="•"/>
            </a:pPr>
            <a:r>
              <a:rPr lang="en-US" dirty="0" smtClean="0"/>
              <a:t>Delay-bounded </a:t>
            </a:r>
            <a:r>
              <a:rPr lang="en-US" dirty="0" smtClean="0"/>
              <a:t>schedules  (thread creation)</a:t>
            </a:r>
          </a:p>
          <a:p>
            <a:pPr marL="349250" lvl="1" indent="0">
              <a:buNone/>
            </a:pPr>
            <a:r>
              <a:rPr lang="en-US" dirty="0" smtClean="0"/>
              <a:t>			                  </a:t>
            </a:r>
            <a:r>
              <a:rPr lang="en-US" dirty="0" smtClean="0">
                <a:solidFill>
                  <a:srgbClr val="94D66C"/>
                </a:solidFill>
              </a:rPr>
              <a:t>[</a:t>
            </a:r>
            <a:r>
              <a:rPr lang="en-US" dirty="0" err="1" smtClean="0">
                <a:solidFill>
                  <a:srgbClr val="94D66C"/>
                </a:solidFill>
              </a:rPr>
              <a:t>Emmi</a:t>
            </a:r>
            <a:r>
              <a:rPr lang="en-US" dirty="0" smtClean="0">
                <a:solidFill>
                  <a:srgbClr val="94D66C"/>
                </a:solidFill>
              </a:rPr>
              <a:t>, </a:t>
            </a:r>
            <a:r>
              <a:rPr lang="en-US" dirty="0" err="1" smtClean="0">
                <a:solidFill>
                  <a:srgbClr val="94D66C"/>
                </a:solidFill>
              </a:rPr>
              <a:t>Qadeer</a:t>
            </a:r>
            <a:r>
              <a:rPr lang="en-US" dirty="0" smtClean="0">
                <a:solidFill>
                  <a:srgbClr val="94D66C"/>
                </a:solidFill>
              </a:rPr>
              <a:t>, </a:t>
            </a:r>
            <a:r>
              <a:rPr lang="en-US" dirty="0" err="1" smtClean="0">
                <a:solidFill>
                  <a:srgbClr val="94D66C"/>
                </a:solidFill>
              </a:rPr>
              <a:t>Rakamaric</a:t>
            </a:r>
            <a:r>
              <a:rPr lang="en-US" dirty="0" smtClean="0">
                <a:solidFill>
                  <a:srgbClr val="94D66C"/>
                </a:solidFill>
              </a:rPr>
              <a:t>—POPL`11</a:t>
            </a:r>
            <a:r>
              <a:rPr lang="en-US" dirty="0" smtClean="0">
                <a:solidFill>
                  <a:srgbClr val="94D66C"/>
                </a:solidFill>
              </a:rPr>
              <a:t>]</a:t>
            </a:r>
            <a:endParaRPr lang="en-US" dirty="0" smtClean="0"/>
          </a:p>
          <a:p>
            <a:pPr>
              <a:buFont typeface="Arial"/>
              <a:buChar char="•"/>
            </a:pPr>
            <a:r>
              <a:rPr lang="en-US" dirty="0" smtClean="0"/>
              <a:t>Over-approximation                            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94D66C"/>
                </a:solidFill>
              </a:rPr>
              <a:t>[</a:t>
            </a:r>
            <a:r>
              <a:rPr lang="en-US" sz="2000" dirty="0" err="1" smtClean="0">
                <a:solidFill>
                  <a:srgbClr val="94D66C"/>
                </a:solidFill>
              </a:rPr>
              <a:t>Garg</a:t>
            </a:r>
            <a:r>
              <a:rPr lang="en-US" sz="2000" dirty="0" smtClean="0">
                <a:solidFill>
                  <a:srgbClr val="94D66C"/>
                </a:solidFill>
              </a:rPr>
              <a:t>, </a:t>
            </a:r>
            <a:r>
              <a:rPr lang="en-US" sz="2000" dirty="0" err="1" smtClean="0">
                <a:solidFill>
                  <a:srgbClr val="94D66C"/>
                </a:solidFill>
              </a:rPr>
              <a:t>Madhusudan</a:t>
            </a:r>
            <a:r>
              <a:rPr lang="en-US" sz="2000" dirty="0" smtClean="0">
                <a:solidFill>
                  <a:srgbClr val="94D66C"/>
                </a:solidFill>
              </a:rPr>
              <a:t>, TACAS`11]</a:t>
            </a:r>
            <a:endParaRPr lang="en-US" sz="2000" dirty="0" smtClean="0">
              <a:solidFill>
                <a:srgbClr val="94D66C"/>
              </a:solidFill>
            </a:endParaRPr>
          </a:p>
          <a:p>
            <a:pPr marL="349250" lvl="1" indent="0">
              <a:buNone/>
            </a:pPr>
            <a:endParaRPr lang="en-US" dirty="0" smtClean="0">
              <a:solidFill>
                <a:srgbClr val="94D66C"/>
              </a:solidFill>
            </a:endParaRPr>
          </a:p>
          <a:p>
            <a:pPr marL="0" indent="0">
              <a:buNone/>
            </a:pPr>
            <a:endParaRPr lang="en-US" u="sng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80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036" y="46318"/>
            <a:ext cx="7890435" cy="1429871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Proposed </a:t>
            </a:r>
            <a:r>
              <a:rPr lang="en-US" sz="3600" b="1" i="1" dirty="0" err="1" smtClean="0">
                <a:solidFill>
                  <a:srgbClr val="FFFF00"/>
                </a:solidFill>
              </a:rPr>
              <a:t>s</a:t>
            </a:r>
            <a:r>
              <a:rPr lang="en-US" sz="3600" b="1" i="1" dirty="0" err="1" smtClean="0">
                <a:solidFill>
                  <a:srgbClr val="FFFF00"/>
                </a:solidFill>
              </a:rPr>
              <a:t>equentializations</a:t>
            </a:r>
            <a:r>
              <a:rPr lang="en-US" sz="3600" b="1" i="1" dirty="0" smtClean="0">
                <a:solidFill>
                  <a:srgbClr val="FFFF00"/>
                </a:solidFill>
              </a:rPr>
              <a:t> </a:t>
            </a:r>
            <a:br>
              <a:rPr lang="en-US" sz="3600" b="1" i="1" dirty="0" smtClean="0">
                <a:solidFill>
                  <a:srgbClr val="FFFF00"/>
                </a:solidFill>
              </a:rPr>
            </a:br>
            <a:r>
              <a:rPr lang="en-US" sz="2800" b="1" dirty="0" smtClean="0">
                <a:solidFill>
                  <a:srgbClr val="FFFF00"/>
                </a:solidFill>
              </a:rPr>
              <a:t>common characteristics  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6306"/>
            <a:ext cx="7770813" cy="4918635"/>
          </a:xfrm>
          <a:noFill/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Avoid cross product (compositional)</a:t>
            </a:r>
          </a:p>
          <a:p>
            <a:pPr lvl="1">
              <a:buFont typeface="Arial"/>
              <a:buChar char="•"/>
            </a:pPr>
            <a:r>
              <a:rPr lang="en-US" sz="4200" dirty="0"/>
              <a:t>1</a:t>
            </a:r>
            <a:r>
              <a:rPr lang="en-US" sz="4200" dirty="0" smtClean="0"/>
              <a:t> stack for the simulation</a:t>
            </a:r>
          </a:p>
          <a:p>
            <a:pPr lvl="1">
              <a:buFont typeface="Arial"/>
              <a:buChar char="•"/>
            </a:pPr>
            <a:r>
              <a:rPr lang="en-US" sz="4200" dirty="0"/>
              <a:t>1</a:t>
            </a:r>
            <a:r>
              <a:rPr lang="en-US" sz="4200" dirty="0" smtClean="0"/>
              <a:t> local state, fixed # of shared states</a:t>
            </a:r>
          </a:p>
          <a:p>
            <a:pPr marL="0" indent="0">
              <a:buNone/>
            </a:pPr>
            <a:r>
              <a:rPr lang="en-US" sz="5000" dirty="0">
                <a:solidFill>
                  <a:srgbClr val="F88792"/>
                </a:solidFill>
              </a:rPr>
              <a:t>Conc. &amp; </a:t>
            </a:r>
            <a:r>
              <a:rPr lang="en-US" sz="5000" dirty="0" err="1">
                <a:solidFill>
                  <a:srgbClr val="F88792"/>
                </a:solidFill>
              </a:rPr>
              <a:t>Sequ</a:t>
            </a:r>
            <a:r>
              <a:rPr lang="en-US" sz="5000" dirty="0">
                <a:solidFill>
                  <a:srgbClr val="F88792"/>
                </a:solidFill>
              </a:rPr>
              <a:t>. Programs are in the same class</a:t>
            </a:r>
          </a:p>
          <a:p>
            <a:pPr lvl="1">
              <a:buFont typeface="Arial"/>
              <a:buChar char="•"/>
            </a:pPr>
            <a:r>
              <a:rPr lang="en-US" sz="4200" dirty="0"/>
              <a:t>i.e. no additional data structures to simulate parallelism</a:t>
            </a:r>
          </a:p>
          <a:p>
            <a:pPr lvl="1">
              <a:buFont typeface="Arial"/>
              <a:buChar char="•"/>
            </a:pPr>
            <a:r>
              <a:rPr lang="en-US" sz="4200" i="1" dirty="0" smtClean="0"/>
              <a:t>Example</a:t>
            </a:r>
            <a:r>
              <a:rPr lang="en-US" sz="4200" i="1" dirty="0"/>
              <a:t>:  Boolean conc. programs </a:t>
            </a:r>
            <a:r>
              <a:rPr lang="en-US" sz="4200" i="1" dirty="0">
                <a:sym typeface="Wingdings"/>
              </a:rPr>
              <a:t> Boolean (sequential) program</a:t>
            </a:r>
            <a:endParaRPr lang="en-US" sz="4200" i="1" dirty="0"/>
          </a:p>
          <a:p>
            <a:pPr>
              <a:buFont typeface="Arial"/>
              <a:buChar char="•"/>
            </a:pPr>
            <a:endParaRPr lang="en-US" sz="400" dirty="0"/>
          </a:p>
          <a:p>
            <a:pPr marL="0" indent="0">
              <a:buNone/>
            </a:pPr>
            <a:r>
              <a:rPr lang="en-US" sz="5000" dirty="0" err="1">
                <a:solidFill>
                  <a:srgbClr val="F88792"/>
                </a:solidFill>
              </a:rPr>
              <a:t>Parametrized</a:t>
            </a:r>
            <a:r>
              <a:rPr lang="en-US" sz="5000" dirty="0">
                <a:solidFill>
                  <a:srgbClr val="F88792"/>
                </a:solidFill>
              </a:rPr>
              <a:t>:</a:t>
            </a:r>
            <a:r>
              <a:rPr lang="en-US" sz="2900" dirty="0">
                <a:solidFill>
                  <a:srgbClr val="F88792"/>
                </a:solidFill>
              </a:rPr>
              <a:t> </a:t>
            </a:r>
            <a:r>
              <a:rPr lang="en-US" sz="4200" dirty="0"/>
              <a:t>increasing the parameter </a:t>
            </a:r>
          </a:p>
          <a:p>
            <a:pPr lvl="1">
              <a:buFont typeface="Arial"/>
              <a:buChar char="•"/>
            </a:pPr>
            <a:r>
              <a:rPr lang="en-US" sz="4200" dirty="0"/>
              <a:t>more and more behaviors are captured</a:t>
            </a:r>
          </a:p>
          <a:p>
            <a:pPr lvl="1">
              <a:buFont typeface="Arial"/>
              <a:buChar char="•"/>
            </a:pPr>
            <a:r>
              <a:rPr lang="en-US" sz="4200" dirty="0"/>
              <a:t>at the expense of more computational resources</a:t>
            </a:r>
          </a:p>
          <a:p>
            <a:pPr lvl="2">
              <a:buFont typeface="Arial"/>
              <a:buChar char="•"/>
            </a:pPr>
            <a:endParaRPr lang="en-US" sz="2800" dirty="0" smtClean="0"/>
          </a:p>
          <a:p>
            <a:pPr marL="0" indent="0">
              <a:buNone/>
            </a:pPr>
            <a:r>
              <a:rPr lang="en-US" sz="5100" dirty="0" smtClean="0">
                <a:solidFill>
                  <a:srgbClr val="F88792"/>
                </a:solidFill>
              </a:rPr>
              <a:t>Explore as many behaviors as </a:t>
            </a:r>
            <a:r>
              <a:rPr lang="en-US" sz="5100" dirty="0" smtClean="0">
                <a:solidFill>
                  <a:srgbClr val="F88792"/>
                </a:solidFill>
              </a:rPr>
              <a:t>possible</a:t>
            </a:r>
          </a:p>
          <a:p>
            <a:pPr lvl="1">
              <a:buFont typeface="Arial"/>
              <a:buChar char="•"/>
            </a:pPr>
            <a:r>
              <a:rPr lang="en-US" sz="4200" dirty="0" smtClean="0">
                <a:solidFill>
                  <a:srgbClr val="FFFFFF"/>
                </a:solidFill>
              </a:rPr>
              <a:t>Goal</a:t>
            </a:r>
            <a:endParaRPr lang="en-US" sz="4200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39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62420"/>
            <a:ext cx="7770813" cy="1429871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solidFill>
                  <a:srgbClr val="FFFF00"/>
                </a:solidFill>
              </a:rPr>
              <a:t>Our contribution</a:t>
            </a:r>
            <a:endParaRPr lang="en-US" sz="3600" b="1" i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101" y="1226670"/>
            <a:ext cx="8531412" cy="516815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rgbClr val="F8879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88792"/>
                </a:solidFill>
              </a:rPr>
              <a:t>General mechanism </a:t>
            </a:r>
            <a:r>
              <a:rPr lang="en-US" sz="2400" i="1" dirty="0" smtClean="0">
                <a:solidFill>
                  <a:srgbClr val="F88792"/>
                </a:solidFill>
              </a:rPr>
              <a:t>enabling</a:t>
            </a:r>
            <a:r>
              <a:rPr lang="en-US" sz="2400" dirty="0" smtClean="0">
                <a:solidFill>
                  <a:srgbClr val="F88792"/>
                </a:solidFill>
              </a:rPr>
              <a:t> </a:t>
            </a:r>
            <a:r>
              <a:rPr lang="en-US" sz="2400" dirty="0" smtClean="0">
                <a:solidFill>
                  <a:srgbClr val="F88792"/>
                </a:solidFill>
              </a:rPr>
              <a:t>compositional </a:t>
            </a:r>
            <a:r>
              <a:rPr lang="en-US" sz="2400" dirty="0" err="1" smtClean="0">
                <a:solidFill>
                  <a:srgbClr val="F88792"/>
                </a:solidFill>
              </a:rPr>
              <a:t>sequentializations</a:t>
            </a:r>
            <a:endParaRPr lang="en-US" sz="2400" dirty="0" smtClean="0">
              <a:solidFill>
                <a:srgbClr val="F88792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smtClean="0"/>
              <a:t>Under-approximations</a:t>
            </a:r>
          </a:p>
          <a:p>
            <a:pPr>
              <a:buFont typeface="Arial"/>
              <a:buChar char="•"/>
            </a:pPr>
            <a:endParaRPr lang="en-US" sz="100" dirty="0" smtClean="0"/>
          </a:p>
          <a:p>
            <a:pPr>
              <a:buFont typeface="Arial"/>
              <a:buChar char="•"/>
            </a:pPr>
            <a:endParaRPr lang="en-US" sz="1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88792"/>
                </a:solidFill>
              </a:rPr>
              <a:t>Captures at least or more behaviors than existing </a:t>
            </a:r>
            <a:r>
              <a:rPr lang="en-US" sz="2400" dirty="0" err="1" smtClean="0">
                <a:solidFill>
                  <a:srgbClr val="F88792"/>
                </a:solidFill>
              </a:rPr>
              <a:t>sequentializations</a:t>
            </a:r>
            <a:r>
              <a:rPr lang="en-US" sz="2400" dirty="0" smtClean="0">
                <a:solidFill>
                  <a:srgbClr val="F88792"/>
                </a:solidFill>
              </a:rPr>
              <a:t> 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88792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88792"/>
                </a:solidFill>
              </a:rPr>
              <a:t>Existing </a:t>
            </a:r>
            <a:r>
              <a:rPr lang="en-US" sz="2400" dirty="0" err="1" smtClean="0">
                <a:solidFill>
                  <a:srgbClr val="F88792"/>
                </a:solidFill>
              </a:rPr>
              <a:t>sequentializations</a:t>
            </a:r>
            <a:r>
              <a:rPr lang="en-US" sz="2400" dirty="0" smtClean="0">
                <a:solidFill>
                  <a:srgbClr val="F88792"/>
                </a:solidFill>
              </a:rPr>
              <a:t> can be seen as a restrictions of ours</a:t>
            </a:r>
            <a:endParaRPr lang="en-US" sz="2400" dirty="0">
              <a:solidFill>
                <a:srgbClr val="F88792"/>
              </a:solidFill>
            </a:endParaRPr>
          </a:p>
          <a:p>
            <a:pPr marL="0" indent="0">
              <a:buNone/>
            </a:pP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185905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389" y="858124"/>
            <a:ext cx="7770813" cy="29659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Our 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Concurrent </a:t>
            </a:r>
            <a:r>
              <a:rPr lang="en-US" sz="3600" b="1" dirty="0" smtClean="0">
                <a:solidFill>
                  <a:srgbClr val="FFFF00"/>
                </a:solidFill>
                <a:sym typeface="Wingdings"/>
              </a:rPr>
              <a:t> Sequential</a:t>
            </a:r>
          </a:p>
          <a:p>
            <a:pPr marL="0" indent="0" algn="r"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Translation</a:t>
            </a:r>
            <a:endParaRPr lang="en-US" sz="3200" b="1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6389" y="4114964"/>
            <a:ext cx="8014944" cy="2065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smtClean="0"/>
              <a:t>- Compositional semantics</a:t>
            </a:r>
          </a:p>
          <a:p>
            <a:pPr marL="349250" lvl="1" indent="0">
              <a:buNone/>
            </a:pPr>
            <a:r>
              <a:rPr lang="en-US" b="1" dirty="0" smtClean="0"/>
              <a:t>- Thread interfaces</a:t>
            </a:r>
          </a:p>
          <a:p>
            <a:pPr marL="0" indent="0">
              <a:buNone/>
            </a:pPr>
            <a:r>
              <a:rPr lang="en-US" sz="2400" b="1" dirty="0" smtClean="0"/>
              <a:t>- Bounded semantics (restricted compositional semantics)</a:t>
            </a:r>
          </a:p>
          <a:p>
            <a:pPr marL="0" indent="0" algn="ctr">
              <a:buFontTx/>
              <a:buNone/>
            </a:pPr>
            <a:endParaRPr lang="en-US" sz="3600" b="1" dirty="0" smtClean="0">
              <a:solidFill>
                <a:srgbClr val="FFFF00"/>
              </a:solidFill>
            </a:endParaRPr>
          </a:p>
          <a:p>
            <a:pPr marL="0" indent="0">
              <a:buFontTx/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marL="0" indent="0">
              <a:buFontTx/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60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>
                <a:solidFill>
                  <a:srgbClr val="FFFF00"/>
                </a:solidFill>
              </a:rPr>
              <a:t>Compositional Semantics</a:t>
            </a:r>
            <a:br>
              <a:rPr lang="en-US" sz="4000" b="1" i="1" dirty="0" smtClean="0">
                <a:solidFill>
                  <a:srgbClr val="FFFF00"/>
                </a:solidFill>
              </a:rPr>
            </a:br>
            <a:r>
              <a:rPr lang="en-US" sz="2800" b="1" dirty="0" smtClean="0">
                <a:solidFill>
                  <a:srgbClr val="FFFF00"/>
                </a:solidFill>
              </a:rPr>
              <a:t>(code</a:t>
            </a:r>
            <a:r>
              <a:rPr lang="en-US" sz="2800" b="1" dirty="0" smtClean="0">
                <a:solidFill>
                  <a:srgbClr val="FFFF00"/>
                </a:solidFill>
              </a:rPr>
              <a:t>-to-code </a:t>
            </a:r>
            <a:r>
              <a:rPr lang="en-US" sz="2800" b="1" dirty="0" smtClean="0">
                <a:solidFill>
                  <a:srgbClr val="FFFF00"/>
                </a:solidFill>
              </a:rPr>
              <a:t>translation to </a:t>
            </a:r>
            <a:r>
              <a:rPr lang="en-US" sz="2800" b="1" dirty="0" err="1" smtClean="0">
                <a:solidFill>
                  <a:srgbClr val="FFFF00"/>
                </a:solidFill>
              </a:rPr>
              <a:t>sequ</a:t>
            </a:r>
            <a:r>
              <a:rPr lang="en-US" sz="2800" b="1" dirty="0" smtClean="0">
                <a:solidFill>
                  <a:srgbClr val="FFFF00"/>
                </a:solidFill>
              </a:rPr>
              <a:t>. programs)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1302" y="1608528"/>
            <a:ext cx="3265311" cy="3334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i="1" dirty="0"/>
              <a:t>P</a:t>
            </a:r>
            <a:r>
              <a:rPr lang="en-US" sz="1400" dirty="0"/>
              <a:t> ::= </a:t>
            </a:r>
            <a:r>
              <a:rPr lang="en-US" sz="1400" b="1" dirty="0" err="1">
                <a:solidFill>
                  <a:srgbClr val="FFFF00"/>
                </a:solidFill>
              </a:rPr>
              <a:t>var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/>
              <a:t>g:T</a:t>
            </a:r>
            <a:r>
              <a:rPr lang="en-US" sz="1400" dirty="0"/>
              <a:t> </a:t>
            </a:r>
            <a:r>
              <a:rPr lang="en-US" sz="1400" dirty="0" smtClean="0"/>
              <a:t>H</a:t>
            </a:r>
            <a:endParaRPr lang="en-US" sz="1400" dirty="0"/>
          </a:p>
          <a:p>
            <a:pPr marL="0" indent="0">
              <a:buNone/>
            </a:pPr>
            <a:r>
              <a:rPr lang="en-US" sz="1400" i="1" dirty="0"/>
              <a:t>H</a:t>
            </a:r>
            <a:r>
              <a:rPr lang="en-US" sz="1400" dirty="0"/>
              <a:t> ::= </a:t>
            </a:r>
            <a:r>
              <a:rPr lang="en-US" sz="1400" b="1" dirty="0" err="1">
                <a:solidFill>
                  <a:srgbClr val="FFFF00"/>
                </a:solidFill>
              </a:rPr>
              <a:t>proc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/>
              <a:t>p (</a:t>
            </a:r>
            <a:r>
              <a:rPr lang="en-US" sz="1400" b="1" dirty="0" err="1">
                <a:solidFill>
                  <a:srgbClr val="FFFF00"/>
                </a:solidFill>
              </a:rPr>
              <a:t>var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err="1"/>
              <a:t>l:T</a:t>
            </a:r>
            <a:r>
              <a:rPr lang="en-US" sz="1400" dirty="0"/>
              <a:t> ) s</a:t>
            </a:r>
          </a:p>
          <a:p>
            <a:pPr marL="0" indent="0">
              <a:buNone/>
            </a:pPr>
            <a:r>
              <a:rPr lang="en-US" sz="1400" dirty="0"/>
              <a:t>s ::= s; s </a:t>
            </a:r>
            <a:r>
              <a:rPr lang="en-US" sz="1400" dirty="0" smtClean="0"/>
              <a:t> | </a:t>
            </a:r>
            <a:r>
              <a:rPr lang="en-US" sz="1400" dirty="0"/>
              <a:t>x := e </a:t>
            </a:r>
            <a:r>
              <a:rPr lang="en-US" sz="1400" dirty="0" smtClean="0"/>
              <a:t>|    </a:t>
            </a:r>
            <a:r>
              <a:rPr lang="en-US" sz="1400" dirty="0"/>
              <a:t>skip </a:t>
            </a:r>
            <a:r>
              <a:rPr lang="en-US" sz="1400" dirty="0" smtClean="0"/>
              <a:t> |  </a:t>
            </a:r>
            <a:r>
              <a:rPr lang="en-US" sz="1400" b="1" dirty="0" smtClean="0"/>
              <a:t>assume</a:t>
            </a:r>
            <a:r>
              <a:rPr lang="en-US" sz="1400" dirty="0" smtClean="0"/>
              <a:t> 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|    </a:t>
            </a:r>
            <a:r>
              <a:rPr lang="en-US" sz="1400" b="1" dirty="0">
                <a:solidFill>
                  <a:srgbClr val="FFFF00"/>
                </a:solidFill>
              </a:rPr>
              <a:t>if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/>
              <a:t>e </a:t>
            </a:r>
            <a:r>
              <a:rPr lang="en-US" sz="1400" b="1" dirty="0">
                <a:solidFill>
                  <a:srgbClr val="FFFF00"/>
                </a:solidFill>
              </a:rPr>
              <a:t>then</a:t>
            </a:r>
            <a:r>
              <a:rPr lang="en-US" sz="1400" dirty="0"/>
              <a:t> s </a:t>
            </a:r>
            <a:r>
              <a:rPr lang="en-US" sz="1400" b="1" dirty="0">
                <a:solidFill>
                  <a:srgbClr val="FFFF00"/>
                </a:solidFill>
              </a:rPr>
              <a:t>else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/>
              <a:t>s </a:t>
            </a:r>
            <a:r>
              <a:rPr lang="en-US" sz="1400" dirty="0" smtClean="0"/>
              <a:t>   |   </a:t>
            </a:r>
            <a:r>
              <a:rPr lang="en-US" sz="1400" b="1" dirty="0">
                <a:solidFill>
                  <a:srgbClr val="FFFF00"/>
                </a:solidFill>
              </a:rPr>
              <a:t>while</a:t>
            </a:r>
            <a:r>
              <a:rPr lang="en-US" sz="1400" dirty="0"/>
              <a:t> e </a:t>
            </a:r>
            <a:r>
              <a:rPr lang="en-US" sz="1400" b="1" dirty="0">
                <a:solidFill>
                  <a:srgbClr val="FFFF00"/>
                </a:solidFill>
              </a:rPr>
              <a:t>do</a:t>
            </a:r>
            <a:r>
              <a:rPr lang="en-US" sz="1400" dirty="0"/>
              <a:t> </a:t>
            </a:r>
            <a:r>
              <a:rPr lang="en-US" sz="1400" dirty="0" smtClean="0"/>
              <a:t>s</a:t>
            </a:r>
          </a:p>
          <a:p>
            <a:pPr marL="0" indent="0">
              <a:buNone/>
            </a:pPr>
            <a:r>
              <a:rPr lang="en-US" sz="1400" dirty="0" smtClean="0"/>
              <a:t>     |   </a:t>
            </a:r>
            <a:r>
              <a:rPr lang="en-US" sz="1400" b="1" dirty="0" smtClean="0">
                <a:solidFill>
                  <a:srgbClr val="FFFF00"/>
                </a:solidFill>
              </a:rPr>
              <a:t>call</a:t>
            </a:r>
            <a:r>
              <a:rPr lang="en-US" sz="1400" dirty="0" smtClean="0">
                <a:solidFill>
                  <a:srgbClr val="FFFF00"/>
                </a:solidFill>
              </a:rPr>
              <a:t> </a:t>
            </a:r>
            <a:r>
              <a:rPr lang="en-US" sz="1400" dirty="0"/>
              <a:t>x := p e </a:t>
            </a:r>
            <a:r>
              <a:rPr lang="en-US" sz="1400" dirty="0" smtClean="0"/>
              <a:t>          |  </a:t>
            </a:r>
            <a:r>
              <a:rPr lang="en-US" sz="1400" b="1" dirty="0">
                <a:solidFill>
                  <a:srgbClr val="FFFF00"/>
                </a:solidFill>
              </a:rPr>
              <a:t>return</a:t>
            </a:r>
            <a:r>
              <a:rPr lang="en-US" sz="1400" dirty="0">
                <a:solidFill>
                  <a:srgbClr val="FFFF00"/>
                </a:solidFill>
              </a:rPr>
              <a:t> </a:t>
            </a:r>
            <a:r>
              <a:rPr lang="en-US" sz="1400" dirty="0" smtClean="0"/>
              <a:t>e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     |  </a:t>
            </a:r>
            <a:r>
              <a:rPr lang="en-US" sz="1400" b="1" dirty="0" smtClean="0">
                <a:solidFill>
                  <a:srgbClr val="FFFF00"/>
                </a:solidFill>
              </a:rPr>
              <a:t>post</a:t>
            </a:r>
            <a:r>
              <a:rPr lang="en-US" sz="1400" dirty="0" smtClean="0"/>
              <a:t> </a:t>
            </a:r>
            <a:r>
              <a:rPr lang="en-US" sz="1400" dirty="0"/>
              <a:t>p e </a:t>
            </a:r>
            <a:r>
              <a:rPr lang="en-US" sz="1400" dirty="0" smtClean="0"/>
              <a:t>  |  </a:t>
            </a:r>
            <a:r>
              <a:rPr lang="en-US" sz="1400" b="1" dirty="0" smtClean="0">
                <a:solidFill>
                  <a:srgbClr val="FFFF00"/>
                </a:solidFill>
              </a:rPr>
              <a:t>yield</a:t>
            </a:r>
            <a:r>
              <a:rPr lang="en-US" sz="1400" dirty="0" smtClean="0"/>
              <a:t>  </a:t>
            </a:r>
            <a:r>
              <a:rPr lang="en-US" sz="1400" i="1" dirty="0" smtClean="0"/>
              <a:t>//Concurrent </a:t>
            </a:r>
            <a:r>
              <a:rPr lang="en-US" sz="1400" i="1" dirty="0" err="1" smtClean="0"/>
              <a:t>stmt</a:t>
            </a:r>
            <a:endParaRPr lang="en-US" sz="1400" i="1" dirty="0"/>
          </a:p>
          <a:p>
            <a:pPr marL="0" indent="0">
              <a:buNone/>
            </a:pPr>
            <a:r>
              <a:rPr lang="en-US" sz="1400" dirty="0"/>
              <a:t>x ::= g</a:t>
            </a:r>
            <a:r>
              <a:rPr lang="en-US" sz="1400" dirty="0" smtClean="0"/>
              <a:t> | l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732198" y="1993019"/>
            <a:ext cx="3352800" cy="2281681"/>
            <a:chOff x="1155528" y="2345794"/>
            <a:chExt cx="3352800" cy="2281681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155528" y="3408275"/>
              <a:ext cx="609600" cy="1219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  <a:p>
              <a:r>
                <a:rPr lang="en-US" dirty="0" smtClean="0"/>
                <a:t> T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2146128" y="3408275"/>
              <a:ext cx="609600" cy="1219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  <a:p>
              <a:r>
                <a:rPr lang="en-US" dirty="0" smtClean="0"/>
                <a:t> T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3898728" y="3408275"/>
              <a:ext cx="609600" cy="12192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  <a:p>
              <a:r>
                <a:rPr lang="en-US" dirty="0" smtClean="0"/>
                <a:t> </a:t>
              </a:r>
              <a:r>
                <a:rPr lang="en-US" dirty="0" err="1" smtClean="0"/>
                <a:t>T</a:t>
              </a:r>
              <a:r>
                <a:rPr lang="en-US" baseline="-25000" dirty="0" err="1" smtClean="0"/>
                <a:t>n</a:t>
              </a:r>
              <a:endParaRPr lang="en-US" dirty="0"/>
            </a:p>
          </p:txBody>
        </p:sp>
        <p:sp>
          <p:nvSpPr>
            <p:cNvPr id="7" name="AutoShape 8"/>
            <p:cNvSpPr>
              <a:spLocks noChangeAspect="1" noChangeArrowheads="1"/>
            </p:cNvSpPr>
            <p:nvPr/>
          </p:nvSpPr>
          <p:spPr bwMode="auto">
            <a:xfrm>
              <a:off x="1575199" y="2345794"/>
              <a:ext cx="2699995" cy="539999"/>
            </a:xfrm>
            <a:prstGeom prst="roundRect">
              <a:avLst>
                <a:gd name="adj" fmla="val 16667"/>
              </a:avLst>
            </a:prstGeom>
            <a:solidFill>
              <a:srgbClr val="732E9A"/>
            </a:solidFill>
            <a:ln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2000" dirty="0"/>
                <a:t>shared </a:t>
              </a:r>
              <a:r>
                <a:rPr lang="en-US" sz="2000" dirty="0" err="1" smtClean="0"/>
                <a:t>vars</a:t>
              </a:r>
              <a:endParaRPr lang="en-US" sz="1400" dirty="0" smtClean="0"/>
            </a:p>
            <a:p>
              <a:pPr algn="ctr"/>
              <a:r>
                <a:rPr lang="en-US" sz="1400" dirty="0" smtClean="0"/>
                <a:t>(SC semantics)</a:t>
              </a:r>
              <a:endParaRPr lang="en-US" sz="1600" dirty="0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1536528" y="2951075"/>
              <a:ext cx="685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2450928" y="3027275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670128" y="3027275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136728" y="3713075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…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8314" y="4274700"/>
            <a:ext cx="8183464" cy="2212185"/>
            <a:chOff x="678314" y="4274700"/>
            <a:chExt cx="8183464" cy="2212185"/>
          </a:xfrm>
        </p:grpSpPr>
        <p:sp>
          <p:nvSpPr>
            <p:cNvPr id="12" name="TextBox 11"/>
            <p:cNvSpPr txBox="1"/>
            <p:nvPr/>
          </p:nvSpPr>
          <p:spPr>
            <a:xfrm>
              <a:off x="678314" y="4424782"/>
              <a:ext cx="8183464" cy="20621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00"/>
                  </a:solidFill>
                </a:rPr>
                <a:t>Main idea of the </a:t>
              </a:r>
              <a:r>
                <a:rPr lang="en-US" sz="2000" b="1" dirty="0" err="1" smtClean="0">
                  <a:solidFill>
                    <a:srgbClr val="FFFF00"/>
                  </a:solidFill>
                </a:rPr>
                <a:t>sequentialization</a:t>
              </a:r>
              <a:endParaRPr lang="en-US" sz="2000" b="1" dirty="0" smtClean="0">
                <a:solidFill>
                  <a:srgbClr val="FFFF00"/>
                </a:solidFill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2000" dirty="0" smtClean="0">
                  <a:solidFill>
                    <a:schemeClr val="bg1"/>
                  </a:solidFill>
                </a:rPr>
                <a:t>Transform each thread creation into a procedure call:   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	</a:t>
              </a:r>
              <a:r>
                <a:rPr lang="en-US" dirty="0" smtClean="0">
                  <a:solidFill>
                    <a:schemeClr val="bg1"/>
                  </a:solidFill>
                </a:rPr>
                <a:t>	 </a:t>
              </a:r>
              <a:r>
                <a:rPr lang="en-US" dirty="0" smtClean="0">
                  <a:solidFill>
                    <a:srgbClr val="FFFF00"/>
                  </a:solidFill>
                </a:rPr>
                <a:t>post</a:t>
              </a:r>
              <a:r>
                <a:rPr lang="en-US" dirty="0" smtClean="0"/>
                <a:t> p e   </a:t>
              </a:r>
              <a:r>
                <a:rPr lang="en-US" dirty="0" smtClean="0">
                  <a:sym typeface="Wingdings"/>
                </a:rPr>
                <a:t>   </a:t>
              </a:r>
              <a:r>
                <a:rPr lang="en-US" dirty="0" smtClean="0">
                  <a:solidFill>
                    <a:srgbClr val="FFFF00"/>
                  </a:solidFill>
                </a:rPr>
                <a:t>call</a:t>
              </a:r>
              <a:r>
                <a:rPr lang="en-US" dirty="0" smtClean="0"/>
                <a:t> g:=p e</a:t>
              </a:r>
            </a:p>
            <a:p>
              <a:endParaRPr lang="en-US" sz="1050" dirty="0" smtClean="0"/>
            </a:p>
            <a:p>
              <a:r>
                <a:rPr lang="en-US" sz="2000" dirty="0" smtClean="0">
                  <a:solidFill>
                    <a:schemeClr val="bg1"/>
                  </a:solidFill>
                </a:rPr>
                <a:t>Only one interaction 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sz="2000" dirty="0" smtClean="0">
                  <a:solidFill>
                    <a:schemeClr val="bg1"/>
                  </a:solidFill>
                </a:rPr>
                <a:t>Solution (return all possible interactions)</a:t>
              </a:r>
              <a:r>
                <a:rPr lang="en-US" dirty="0" smtClean="0"/>
                <a:t> 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	 </a:t>
              </a:r>
              <a:r>
                <a:rPr lang="en-US" dirty="0">
                  <a:solidFill>
                    <a:srgbClr val="FFFF00"/>
                  </a:solidFill>
                </a:rPr>
                <a:t>post</a:t>
              </a:r>
              <a:r>
                <a:rPr lang="en-US" dirty="0"/>
                <a:t> p e   </a:t>
              </a:r>
              <a:r>
                <a:rPr lang="en-US" dirty="0">
                  <a:sym typeface="Wingdings"/>
                </a:rPr>
                <a:t>   </a:t>
              </a:r>
              <a:r>
                <a:rPr lang="en-US" dirty="0">
                  <a:solidFill>
                    <a:srgbClr val="FFFF00"/>
                  </a:solidFill>
                </a:rPr>
                <a:t>call</a:t>
              </a:r>
              <a:r>
                <a:rPr lang="en-US" dirty="0"/>
                <a:t> </a:t>
              </a:r>
              <a:r>
                <a:rPr lang="en-US" dirty="0" smtClean="0"/>
                <a:t>INTERFACE:</a:t>
              </a:r>
              <a:r>
                <a:rPr lang="en-US" dirty="0"/>
                <a:t>=p </a:t>
              </a:r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3" name="Up Arrow 12"/>
            <p:cNvSpPr/>
            <p:nvPr/>
          </p:nvSpPr>
          <p:spPr>
            <a:xfrm>
              <a:off x="5729111" y="4274700"/>
              <a:ext cx="484632" cy="522111"/>
            </a:xfrm>
            <a:prstGeom prst="upArrow">
              <a:avLst>
                <a:gd name="adj1" fmla="val 38353"/>
                <a:gd name="adj2" fmla="val 5000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9530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18020</TotalTime>
  <Words>1203</Words>
  <Application>Microsoft Macintosh PowerPoint</Application>
  <PresentationFormat>On-screen Show (4:3)</PresentationFormat>
  <Paragraphs>701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Story</vt:lpstr>
      <vt:lpstr>On Sequentializing Concurrent Programs</vt:lpstr>
      <vt:lpstr>What is this talk about? </vt:lpstr>
      <vt:lpstr>code-to-code translation as a plug-in for sequential tools</vt:lpstr>
      <vt:lpstr>What would it be a good sequential simulation? </vt:lpstr>
      <vt:lpstr>Related works</vt:lpstr>
      <vt:lpstr>Proposed sequentializations  common characteristics  </vt:lpstr>
      <vt:lpstr>Our contribution</vt:lpstr>
      <vt:lpstr>PowerPoint Presentation</vt:lpstr>
      <vt:lpstr>Compositional Semantics (code-to-code translation to sequ. programs)</vt:lpstr>
      <vt:lpstr>Key concept: Thread interface</vt:lpstr>
      <vt:lpstr>How to compute Thread interface</vt:lpstr>
      <vt:lpstr>Updating the interface data-structure: initialization</vt:lpstr>
      <vt:lpstr>Updating the interface data-structure: thread creation (post)</vt:lpstr>
      <vt:lpstr>Updating the interface data-structure context-switch (yield)</vt:lpstr>
      <vt:lpstr>Updating the interface data-structure context-switch (yield)</vt:lpstr>
      <vt:lpstr>Sequential semantics for conc. programs</vt:lpstr>
      <vt:lpstr>Bounding &amp; Compressing </vt:lpstr>
      <vt:lpstr>Bounding &amp; Compressing </vt:lpstr>
      <vt:lpstr>Our Sequentialization</vt:lpstr>
      <vt:lpstr>PowerPoint Presentation</vt:lpstr>
      <vt:lpstr>Sequ. for any fixed # context-switches   (finite # of threads)         [Lal, Reps—CAV`08]</vt:lpstr>
      <vt:lpstr>PowerPoint Presentation</vt:lpstr>
      <vt:lpstr>Conclusions: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Rid of Store-buffers in the Analysis of Weak Memory-Models</dc:title>
  <dc:creator>Julian Field</dc:creator>
  <cp:lastModifiedBy>Julian Field</cp:lastModifiedBy>
  <cp:revision>617</cp:revision>
  <dcterms:created xsi:type="dcterms:W3CDTF">2011-07-12T17:41:32Z</dcterms:created>
  <dcterms:modified xsi:type="dcterms:W3CDTF">2011-09-18T23:32:39Z</dcterms:modified>
</cp:coreProperties>
</file>