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322" r:id="rId2"/>
    <p:sldId id="257" r:id="rId3"/>
    <p:sldId id="264" r:id="rId4"/>
    <p:sldId id="327" r:id="rId5"/>
    <p:sldId id="308" r:id="rId6"/>
    <p:sldId id="324" r:id="rId7"/>
    <p:sldId id="335" r:id="rId8"/>
    <p:sldId id="263" r:id="rId9"/>
    <p:sldId id="325" r:id="rId10"/>
    <p:sldId id="326" r:id="rId11"/>
    <p:sldId id="328" r:id="rId12"/>
    <p:sldId id="329" r:id="rId13"/>
    <p:sldId id="316" r:id="rId14"/>
    <p:sldId id="314" r:id="rId15"/>
    <p:sldId id="313" r:id="rId16"/>
    <p:sldId id="315" r:id="rId17"/>
    <p:sldId id="330" r:id="rId18"/>
    <p:sldId id="331" r:id="rId19"/>
    <p:sldId id="332" r:id="rId20"/>
    <p:sldId id="333" r:id="rId21"/>
    <p:sldId id="334" r:id="rId2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FA73"/>
    <a:srgbClr val="AA062D"/>
    <a:srgbClr val="4B149C"/>
    <a:srgbClr val="5BACD5"/>
    <a:srgbClr val="755EFC"/>
    <a:srgbClr val="28F8B8"/>
    <a:srgbClr val="F66538"/>
    <a:srgbClr val="FB69C7"/>
    <a:srgbClr val="53548A"/>
    <a:srgbClr val="424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8" d="100"/>
          <a:sy n="68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348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9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5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3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3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1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9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26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1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4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7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2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21746" y="1785757"/>
            <a:ext cx="6517482" cy="1808921"/>
          </a:xfrm>
        </p:spPr>
        <p:txBody>
          <a:bodyPr>
            <a:normAutofit/>
          </a:bodyPr>
          <a:lstStyle/>
          <a:p>
            <a:br>
              <a:rPr lang="it-IT" sz="3000" dirty="0"/>
            </a:br>
            <a:endParaRPr lang="it-IT" sz="3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853" y="1934599"/>
            <a:ext cx="4800000" cy="1301024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Rettangolo 4"/>
          <p:cNvSpPr/>
          <p:nvPr/>
        </p:nvSpPr>
        <p:spPr>
          <a:xfrm>
            <a:off x="1835697" y="3542740"/>
            <a:ext cx="19790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000" dirty="0">
                <a:solidFill>
                  <a:prstClr val="white"/>
                </a:solidFill>
              </a:rPr>
              <a:t>Interazione </a:t>
            </a:r>
            <a:endParaRPr lang="it-IT" sz="3000" dirty="0">
              <a:solidFill>
                <a:prstClr val="black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893593" y="3542741"/>
            <a:ext cx="12856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300" dirty="0">
                <a:solidFill>
                  <a:prstClr val="white"/>
                </a:solidFill>
              </a:rPr>
              <a:t>Uomo </a:t>
            </a:r>
            <a:endParaRPr lang="it-IT" sz="3300" dirty="0">
              <a:solidFill>
                <a:prstClr val="black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5179281" y="3591793"/>
            <a:ext cx="15672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700" dirty="0">
                <a:solidFill>
                  <a:prstClr val="white"/>
                </a:solidFill>
              </a:rPr>
              <a:t>Macchina</a:t>
            </a:r>
            <a:endParaRPr lang="it-IT" sz="2700" dirty="0">
              <a:solidFill>
                <a:prstClr val="black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362791" y="4096738"/>
            <a:ext cx="2131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prstClr val="white"/>
                </a:solidFill>
              </a:rPr>
              <a:t>(IUM)</a:t>
            </a:r>
          </a:p>
          <a:p>
            <a:pPr algn="ctr"/>
            <a:r>
              <a:rPr lang="it-IT" sz="2400" dirty="0" err="1">
                <a:solidFill>
                  <a:schemeClr val="bg1"/>
                </a:solidFill>
              </a:rPr>
              <a:t>Assignment</a:t>
            </a:r>
            <a:r>
              <a:rPr lang="it-IT" sz="2400" dirty="0">
                <a:solidFill>
                  <a:schemeClr val="bg1"/>
                </a:solidFill>
              </a:rPr>
              <a:t> 4</a:t>
            </a:r>
          </a:p>
          <a:p>
            <a:pPr algn="ctr"/>
            <a:endParaRPr lang="it-IT" sz="2400" dirty="0">
              <a:solidFill>
                <a:prstClr val="white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838190" y="4575715"/>
            <a:ext cx="205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7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/>
      <p:bldP spid="9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83768" y="500062"/>
            <a:ext cx="7886700" cy="1325563"/>
          </a:xfrm>
        </p:spPr>
        <p:txBody>
          <a:bodyPr>
            <a:noAutofit/>
          </a:bodyPr>
          <a:lstStyle/>
          <a:p>
            <a:r>
              <a:rPr lang="it-IT" sz="4000" b="1" dirty="0" err="1">
                <a:solidFill>
                  <a:srgbClr val="FFFF00"/>
                </a:solidFill>
              </a:rPr>
              <a:t>Testing</a:t>
            </a:r>
            <a:r>
              <a:rPr lang="it-IT" sz="4000" b="1" dirty="0">
                <a:solidFill>
                  <a:srgbClr val="FFFF00"/>
                </a:solidFill>
              </a:rPr>
              <a:t> di usabilità </a:t>
            </a:r>
            <a:br>
              <a:rPr lang="it-IT" sz="4000" b="1" dirty="0"/>
            </a:br>
            <a:br>
              <a:rPr lang="it-IT" sz="4000" b="1" dirty="0"/>
            </a:b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980211"/>
          </a:xfrm>
        </p:spPr>
        <p:txBody>
          <a:bodyPr/>
          <a:lstStyle/>
          <a:p>
            <a:r>
              <a:rPr lang="it-IT" sz="3200" b="1" dirty="0">
                <a:solidFill>
                  <a:srgbClr val="FFFF00"/>
                </a:solidFill>
              </a:rPr>
              <a:t>Tecnica Adoperata:</a:t>
            </a:r>
            <a:endParaRPr lang="it-IT" sz="3200" dirty="0">
              <a:solidFill>
                <a:srgbClr val="FFFF00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tecnica adoperata per la raccolta dei commenti, delle impressioni, delle difficoltà e dei feedback degli utenti è la </a:t>
            </a:r>
            <a:r>
              <a:rPr lang="it-IT" b="1" dirty="0">
                <a:solidFill>
                  <a:schemeClr val="bg1"/>
                </a:solidFill>
              </a:rPr>
              <a:t>valutazione cooperativa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Il valutatore è in grado di interagire con l’utente durante la sessione di valutazione.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Di conseguenza, all’interazione con il valutatore, l’utente è spinto attivamente alla valutazione del sistema, ed eventualmente, a criticarlo e non semplicemente ad usarlo.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Il valutatore, eventualmente, interviene durante i momenti più critici dell’interazione per capire le difficoltà riscontrate dall’utente e verificarne le eventuali proposte alternative.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7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95506" y="0"/>
            <a:ext cx="7886700" cy="1325563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00"/>
                </a:solidFill>
              </a:rPr>
              <a:t>Valutazione cooperativa</a:t>
            </a:r>
            <a:r>
              <a:rPr lang="it-IT" sz="4000" dirty="0">
                <a:solidFill>
                  <a:srgbClr val="FFFF00"/>
                </a:solidFill>
              </a:rPr>
              <a:t>.</a:t>
            </a:r>
            <a:endParaRPr lang="it-IT" sz="4000" b="1" dirty="0">
              <a:solidFill>
                <a:srgbClr val="FFFF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196752"/>
            <a:ext cx="8047806" cy="4980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La tecnica della valutazione cooperativa è soggettiva, quindi, è stato sottoposto agli utenti un questionario online.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L’utilizzo di un questionario online è stato scelto per le seguenti 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motivazioni:</a:t>
            </a:r>
          </a:p>
          <a:p>
            <a:pPr marL="0" indent="0">
              <a:buNone/>
            </a:pPr>
            <a:r>
              <a:rPr lang="it-IT" sz="2400" b="1" dirty="0">
                <a:solidFill>
                  <a:srgbClr val="FFFF00"/>
                </a:solidFill>
              </a:rPr>
              <a:t>Vantaggi</a:t>
            </a:r>
            <a:endParaRPr lang="it-IT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Nessun costo per le fotocopie e/o spedizione.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Le risposte vengono ricevute velocemente.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I dati possono vengono raccolti in database per essere analizzati.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Il tempo richiesto per l’analisi dei dati è ridotto.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Gli errori vengono corretti facilmente.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Gli utenti, non possono cambiare le domande sottomesse.</a:t>
            </a: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5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4836"/>
            <a:ext cx="7886700" cy="1325563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00"/>
                </a:solidFill>
              </a:rPr>
              <a:t>Quiz online</a:t>
            </a:r>
          </a:p>
        </p:txBody>
      </p:sp>
      <p:sp>
        <p:nvSpPr>
          <p:cNvPr id="4" name="Rettangolo 3"/>
          <p:cNvSpPr/>
          <p:nvPr/>
        </p:nvSpPr>
        <p:spPr>
          <a:xfrm>
            <a:off x="2286000" y="3086471"/>
            <a:ext cx="4572000" cy="3440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" y="1536724"/>
            <a:ext cx="4730919" cy="5256584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95" y="0"/>
            <a:ext cx="4394527" cy="679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7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4591" y="260648"/>
            <a:ext cx="7886700" cy="1565524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00"/>
                </a:solidFill>
              </a:rPr>
              <a:t>Testing</a:t>
            </a:r>
            <a:r>
              <a:rPr lang="it-IT" dirty="0">
                <a:solidFill>
                  <a:srgbClr val="FFFF00"/>
                </a:solidFill>
              </a:rPr>
              <a:t> di usabilità 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type="body" idx="1"/>
          </p:nvPr>
        </p:nvSpPr>
        <p:spPr>
          <a:xfrm>
            <a:off x="395536" y="1510544"/>
            <a:ext cx="7886700" cy="1530819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valutare il livello di usabilità del nostro sistema si è utilizzato un campione rappresentativo di tre utenti, ovvero Andrea, Francesco e Vincenzo, intervistati in precedenza. </a:t>
            </a:r>
          </a:p>
          <a:p>
            <a:endParaRPr lang="it-IT" dirty="0"/>
          </a:p>
          <a:p>
            <a:pPr>
              <a:buNone/>
            </a:pPr>
            <a:r>
              <a:rPr lang="it-IT" dirty="0"/>
              <a:t> 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28" y="2818678"/>
            <a:ext cx="1614150" cy="166056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38" y="2818678"/>
            <a:ext cx="1891041" cy="161255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52" y="2818678"/>
            <a:ext cx="1656184" cy="1712099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516843" y="4504968"/>
            <a:ext cx="2104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66FF33"/>
                </a:solidFill>
              </a:rPr>
              <a:t>Andrea</a:t>
            </a:r>
            <a:r>
              <a:rPr lang="IT-IT" dirty="0">
                <a:solidFill>
                  <a:srgbClr val="66FF33"/>
                </a:solidFill>
              </a:rPr>
              <a:t> </a:t>
            </a:r>
            <a:r>
              <a:rPr lang="IT-IT" dirty="0" err="1">
                <a:solidFill>
                  <a:srgbClr val="66FF33"/>
                </a:solidFill>
              </a:rPr>
              <a:t>Caporizzuto</a:t>
            </a:r>
            <a:endParaRPr lang="IT-IT" dirty="0">
              <a:solidFill>
                <a:srgbClr val="66FF33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516862" y="4826675"/>
            <a:ext cx="2104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dirty="0">
                <a:solidFill>
                  <a:schemeClr val="bg1"/>
                </a:solidFill>
              </a:rPr>
              <a:t>Venditore e-commerce di T-shirt Online.</a:t>
            </a:r>
            <a:endParaRPr lang="it-IT" dirty="0">
              <a:solidFill>
                <a:schemeClr val="bg1"/>
              </a:solidFill>
            </a:endParaRPr>
          </a:p>
          <a:p>
            <a:pPr lvl="0"/>
            <a:r>
              <a:rPr lang="IT-IT" dirty="0">
                <a:solidFill>
                  <a:schemeClr val="bg1"/>
                </a:solidFill>
              </a:rPr>
              <a:t>Andrea ha 36 anni e vive a Napoli..</a:t>
            </a:r>
          </a:p>
        </p:txBody>
      </p:sp>
      <p:sp>
        <p:nvSpPr>
          <p:cNvPr id="6" name="Rettangolo 5"/>
          <p:cNvSpPr/>
          <p:nvPr/>
        </p:nvSpPr>
        <p:spPr>
          <a:xfrm>
            <a:off x="3304436" y="4504968"/>
            <a:ext cx="2068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>
                <a:solidFill>
                  <a:srgbClr val="66FF33"/>
                </a:solidFill>
              </a:rPr>
              <a:t>Francesco</a:t>
            </a:r>
            <a:r>
              <a:rPr lang="it-IT" dirty="0">
                <a:solidFill>
                  <a:srgbClr val="66FF33"/>
                </a:solidFill>
              </a:rPr>
              <a:t> Miranda</a:t>
            </a:r>
          </a:p>
        </p:txBody>
      </p:sp>
      <p:sp>
        <p:nvSpPr>
          <p:cNvPr id="10" name="Rettangolo 9"/>
          <p:cNvSpPr/>
          <p:nvPr/>
        </p:nvSpPr>
        <p:spPr>
          <a:xfrm>
            <a:off x="3401038" y="4847490"/>
            <a:ext cx="18910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dirty="0">
                <a:solidFill>
                  <a:schemeClr val="bg1"/>
                </a:solidFill>
              </a:rPr>
              <a:t>Venditore di abbigliamento per bambini</a:t>
            </a:r>
          </a:p>
          <a:p>
            <a:pPr lvl="0"/>
            <a:r>
              <a:rPr lang="IT-IT" dirty="0">
                <a:solidFill>
                  <a:schemeClr val="bg1"/>
                </a:solidFill>
              </a:rPr>
              <a:t>Francesco ha 25 anni e vive a San Giuseppe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6419373" y="4556849"/>
            <a:ext cx="2161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>
                <a:solidFill>
                  <a:srgbClr val="66FF33"/>
                </a:solidFill>
              </a:rPr>
              <a:t>Vincenzo</a:t>
            </a:r>
            <a:r>
              <a:rPr lang="it-IT" dirty="0">
                <a:solidFill>
                  <a:srgbClr val="66FF33"/>
                </a:solidFill>
              </a:rPr>
              <a:t> </a:t>
            </a:r>
            <a:r>
              <a:rPr lang="it-IT" dirty="0" err="1">
                <a:solidFill>
                  <a:srgbClr val="66FF33"/>
                </a:solidFill>
              </a:rPr>
              <a:t>Auriemma</a:t>
            </a:r>
            <a:endParaRPr lang="it-IT" dirty="0">
              <a:solidFill>
                <a:srgbClr val="66FF33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6500630" y="4905078"/>
            <a:ext cx="21619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dirty="0">
                <a:solidFill>
                  <a:schemeClr val="bg1"/>
                </a:solidFill>
              </a:rPr>
              <a:t>Magazziniere</a:t>
            </a:r>
          </a:p>
          <a:p>
            <a:pPr lvl="0"/>
            <a:r>
              <a:rPr lang="IT-IT" dirty="0">
                <a:solidFill>
                  <a:schemeClr val="bg1"/>
                </a:solidFill>
              </a:rPr>
              <a:t>Vincenzo ha 32 anni e lavora come operaio nel interporto del CIS di Nola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79712" y="764704"/>
            <a:ext cx="6102399" cy="1004664"/>
          </a:xfrm>
        </p:spPr>
        <p:txBody>
          <a:bodyPr>
            <a:noAutofit/>
          </a:bodyPr>
          <a:lstStyle/>
          <a:p>
            <a:r>
              <a:rPr lang="it-IT" sz="4000" b="1" dirty="0" err="1">
                <a:solidFill>
                  <a:srgbClr val="FFFF00"/>
                </a:solidFill>
              </a:rPr>
              <a:t>Testing</a:t>
            </a:r>
            <a:r>
              <a:rPr lang="it-IT" sz="4000" b="1" dirty="0">
                <a:solidFill>
                  <a:srgbClr val="FFFF00"/>
                </a:solidFill>
              </a:rPr>
              <a:t> di usabilità </a:t>
            </a:r>
            <a:br>
              <a:rPr lang="it-IT" sz="4000" b="1" dirty="0">
                <a:solidFill>
                  <a:srgbClr val="FFFF00"/>
                </a:solidFill>
              </a:rPr>
            </a:br>
            <a:endParaRPr lang="it-IT" sz="4000" b="1" dirty="0">
              <a:solidFill>
                <a:srgbClr val="FFFF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51920" y="1916832"/>
            <a:ext cx="4629150" cy="35450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sz="4100" b="1" dirty="0">
                <a:solidFill>
                  <a:srgbClr val="FF0000"/>
                </a:solidFill>
              </a:rPr>
              <a:t>Andrea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Andrea si è occupato della valutazione dei </a:t>
            </a:r>
            <a:r>
              <a:rPr lang="it-IT" dirty="0" err="1">
                <a:solidFill>
                  <a:schemeClr val="bg1"/>
                </a:solidFill>
              </a:rPr>
              <a:t>form</a:t>
            </a:r>
            <a:r>
              <a:rPr lang="it-IT" dirty="0">
                <a:solidFill>
                  <a:schemeClr val="bg1"/>
                </a:solidFill>
              </a:rPr>
              <a:t> presenti nel sito.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Osservando ogni aspetto delle singole </a:t>
            </a:r>
            <a:r>
              <a:rPr lang="it-IT" dirty="0" err="1">
                <a:solidFill>
                  <a:schemeClr val="bg1"/>
                </a:solidFill>
              </a:rPr>
              <a:t>form</a:t>
            </a:r>
            <a:r>
              <a:rPr lang="it-IT" dirty="0">
                <a:solidFill>
                  <a:schemeClr val="bg1"/>
                </a:solidFill>
              </a:rPr>
              <a:t> ha potuto dare suggerimenti importanti per il miglioramenti degli stessi.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Inoltre ha valutato, come gli altri tester, la navigazione nel sito.</a:t>
            </a:r>
            <a:endParaRPr lang="it-IT" dirty="0"/>
          </a:p>
          <a:p>
            <a:pPr>
              <a:buNone/>
            </a:pP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3118528" cy="32081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72736" y="764704"/>
            <a:ext cx="4996274" cy="572616"/>
          </a:xfrm>
        </p:spPr>
        <p:txBody>
          <a:bodyPr>
            <a:noAutofit/>
          </a:bodyPr>
          <a:lstStyle/>
          <a:p>
            <a:r>
              <a:rPr lang="it-IT" sz="4000" b="1" dirty="0" err="1">
                <a:solidFill>
                  <a:srgbClr val="FFFF00"/>
                </a:solidFill>
              </a:rPr>
              <a:t>Testing</a:t>
            </a:r>
            <a:r>
              <a:rPr lang="it-IT" sz="4000" b="1" dirty="0">
                <a:solidFill>
                  <a:srgbClr val="FFFF00"/>
                </a:solidFill>
              </a:rPr>
              <a:t> di usabilità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07904" y="2132856"/>
            <a:ext cx="4629150" cy="394421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sz="3200" b="1" dirty="0">
                <a:solidFill>
                  <a:srgbClr val="36FA73"/>
                </a:solidFill>
              </a:rPr>
              <a:t>Vincenzo</a:t>
            </a:r>
            <a:endParaRPr lang="it-IT" b="1" dirty="0">
              <a:solidFill>
                <a:srgbClr val="36FA73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Carlo ha effettuato il </a:t>
            </a:r>
            <a:r>
              <a:rPr lang="it-IT" dirty="0" err="1">
                <a:solidFill>
                  <a:schemeClr val="bg1"/>
                </a:solidFill>
              </a:rPr>
              <a:t>testing</a:t>
            </a:r>
            <a:r>
              <a:rPr lang="it-IT" dirty="0">
                <a:solidFill>
                  <a:schemeClr val="bg1"/>
                </a:solidFill>
              </a:rPr>
              <a:t> della </a:t>
            </a: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parte contabilità e della parte di </a:t>
            </a: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accesso al sistema.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Attraverso il suo </a:t>
            </a:r>
            <a:r>
              <a:rPr lang="it-IT" dirty="0" err="1">
                <a:solidFill>
                  <a:schemeClr val="bg1"/>
                </a:solidFill>
              </a:rPr>
              <a:t>testing</a:t>
            </a:r>
            <a:r>
              <a:rPr lang="it-IT" dirty="0">
                <a:solidFill>
                  <a:schemeClr val="bg1"/>
                </a:solidFill>
              </a:rPr>
              <a:t> abbiamo </a:t>
            </a: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potuto migliorare la qualità del </a:t>
            </a:r>
          </a:p>
          <a:p>
            <a:pPr>
              <a:buNone/>
            </a:pPr>
            <a:r>
              <a:rPr lang="it-IT" dirty="0" err="1">
                <a:solidFill>
                  <a:schemeClr val="bg1"/>
                </a:solidFill>
              </a:rPr>
              <a:t>form</a:t>
            </a:r>
            <a:r>
              <a:rPr lang="it-IT" dirty="0">
                <a:solidFill>
                  <a:schemeClr val="bg1"/>
                </a:solidFill>
              </a:rPr>
              <a:t> di accesso al sistema e </a:t>
            </a: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migliorato i </a:t>
            </a:r>
            <a:r>
              <a:rPr lang="it-IT" dirty="0" err="1">
                <a:solidFill>
                  <a:schemeClr val="bg1"/>
                </a:solidFill>
              </a:rPr>
              <a:t>form</a:t>
            </a:r>
            <a:r>
              <a:rPr lang="it-IT" dirty="0">
                <a:solidFill>
                  <a:schemeClr val="bg1"/>
                </a:solidFill>
              </a:rPr>
              <a:t> della sezione </a:t>
            </a: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contabilità</a:t>
            </a:r>
          </a:p>
          <a:p>
            <a:pPr>
              <a:buNone/>
            </a:pPr>
            <a:endParaRPr lang="it-IT" dirty="0">
              <a:solidFill>
                <a:srgbClr val="FFFF00"/>
              </a:solidFill>
            </a:endParaRPr>
          </a:p>
          <a:p>
            <a:pPr>
              <a:buNone/>
            </a:pP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4" y="2132856"/>
            <a:ext cx="3168352" cy="29148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1852886" y="260648"/>
            <a:ext cx="8229600" cy="1066800"/>
          </a:xfrm>
        </p:spPr>
        <p:txBody>
          <a:bodyPr>
            <a:normAutofit/>
          </a:bodyPr>
          <a:lstStyle/>
          <a:p>
            <a:r>
              <a:rPr lang="it-IT" sz="4000" b="1" dirty="0" err="1">
                <a:solidFill>
                  <a:srgbClr val="FFFF00"/>
                </a:solidFill>
              </a:rPr>
              <a:t>Testing</a:t>
            </a:r>
            <a:r>
              <a:rPr lang="it-IT" sz="4000" b="1" dirty="0">
                <a:solidFill>
                  <a:srgbClr val="FFFF00"/>
                </a:solidFill>
              </a:rPr>
              <a:t> di usabilità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563888" y="1812530"/>
            <a:ext cx="5087118" cy="42249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4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Francesco</a:t>
            </a:r>
            <a:endParaRPr lang="it-IT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Francesco si è occupato del </a:t>
            </a:r>
            <a:r>
              <a:rPr lang="it-IT" dirty="0" err="1">
                <a:solidFill>
                  <a:schemeClr val="bg1"/>
                </a:solidFill>
              </a:rPr>
              <a:t>testing</a:t>
            </a:r>
            <a:r>
              <a:rPr lang="it-IT" dirty="0">
                <a:solidFill>
                  <a:schemeClr val="bg1"/>
                </a:solidFill>
              </a:rPr>
              <a:t> del  carrello e delle sue funzionalità.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Attraverso il suo </a:t>
            </a:r>
            <a:r>
              <a:rPr lang="it-IT" dirty="0" err="1">
                <a:solidFill>
                  <a:schemeClr val="bg1"/>
                </a:solidFill>
              </a:rPr>
              <a:t>testing</a:t>
            </a:r>
            <a:r>
              <a:rPr lang="it-IT" dirty="0">
                <a:solidFill>
                  <a:schemeClr val="bg1"/>
                </a:solidFill>
              </a:rPr>
              <a:t> è stato possibile</a:t>
            </a: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migliorare il carrello nelle sue funzionalità e</a:t>
            </a: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soprattutto nell’interfaccia, rendendola più</a:t>
            </a: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comprensibile e intuitiva.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060848"/>
            <a:ext cx="2770685" cy="28642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123728" y="620688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b="1" dirty="0" err="1">
                <a:solidFill>
                  <a:srgbClr val="FFFF00"/>
                </a:solidFill>
              </a:rPr>
              <a:t>Testing</a:t>
            </a:r>
            <a:r>
              <a:rPr lang="it-IT" sz="4000" b="1" dirty="0">
                <a:solidFill>
                  <a:srgbClr val="FFFF00"/>
                </a:solidFill>
              </a:rPr>
              <a:t> di usabilità </a:t>
            </a:r>
            <a:endParaRPr lang="it-IT" sz="4000" dirty="0"/>
          </a:p>
        </p:txBody>
      </p:sp>
      <p:sp>
        <p:nvSpPr>
          <p:cNvPr id="3" name="Rettangolo 2"/>
          <p:cNvSpPr/>
          <p:nvPr/>
        </p:nvSpPr>
        <p:spPr>
          <a:xfrm>
            <a:off x="395536" y="1484784"/>
            <a:ext cx="32732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>
                <a:solidFill>
                  <a:srgbClr val="FFFF00"/>
                </a:solidFill>
              </a:rPr>
              <a:t>Task Analizzati </a:t>
            </a:r>
          </a:p>
        </p:txBody>
      </p:sp>
      <p:sp>
        <p:nvSpPr>
          <p:cNvPr id="4" name="Rettangolo 3"/>
          <p:cNvSpPr/>
          <p:nvPr/>
        </p:nvSpPr>
        <p:spPr>
          <a:xfrm>
            <a:off x="683568" y="2348880"/>
            <a:ext cx="6624736" cy="239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al sito.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Aggiunta di un prodotto al carrello.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Rimozione di un prodotto dal carrello.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Acquisto di uno o più prodotti presenti nel carrello.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Aggiunta di un dipendente.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Evasione di un ordine.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Rifornimento di un prodotto.</a:t>
            </a:r>
            <a:endParaRPr lang="it-IT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3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11333"/>
              </p:ext>
            </p:extLst>
          </p:nvPr>
        </p:nvGraphicFramePr>
        <p:xfrm>
          <a:off x="2091174" y="2522001"/>
          <a:ext cx="6801308" cy="4219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0327">
                  <a:extLst>
                    <a:ext uri="{9D8B030D-6E8A-4147-A177-3AD203B41FA5}">
                      <a16:colId xmlns:a16="http://schemas.microsoft.com/office/drawing/2014/main" val="3403823859"/>
                    </a:ext>
                  </a:extLst>
                </a:gridCol>
                <a:gridCol w="1700327">
                  <a:extLst>
                    <a:ext uri="{9D8B030D-6E8A-4147-A177-3AD203B41FA5}">
                      <a16:colId xmlns:a16="http://schemas.microsoft.com/office/drawing/2014/main" val="1011891944"/>
                    </a:ext>
                  </a:extLst>
                </a:gridCol>
                <a:gridCol w="1700327">
                  <a:extLst>
                    <a:ext uri="{9D8B030D-6E8A-4147-A177-3AD203B41FA5}">
                      <a16:colId xmlns:a16="http://schemas.microsoft.com/office/drawing/2014/main" val="65064700"/>
                    </a:ext>
                  </a:extLst>
                </a:gridCol>
                <a:gridCol w="1700327">
                  <a:extLst>
                    <a:ext uri="{9D8B030D-6E8A-4147-A177-3AD203B41FA5}">
                      <a16:colId xmlns:a16="http://schemas.microsoft.com/office/drawing/2014/main" val="3993473294"/>
                    </a:ext>
                  </a:extLst>
                </a:gridCol>
              </a:tblGrid>
              <a:tr h="214263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Tabella relativa ad: Andrea Caporizzuto  ID: AC01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2276"/>
                  </a:ext>
                </a:extLst>
              </a:tr>
              <a:tr h="2142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Nome Task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Tempo Impiegato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Commenti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Difficoltà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1757003"/>
                  </a:ext>
                </a:extLst>
              </a:tr>
              <a:tr h="22316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Aggiunta di un dipendente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3 minuti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L’utente capisce come collegarsi alla sua area utente.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Il colore utilizzato è gradevole.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Il </a:t>
                      </a:r>
                      <a:r>
                        <a:rPr lang="it-IT" sz="1200" dirty="0" err="1">
                          <a:effectLst/>
                        </a:rPr>
                        <a:t>form</a:t>
                      </a:r>
                      <a:r>
                        <a:rPr lang="it-IT" sz="1200" dirty="0">
                          <a:effectLst/>
                        </a:rPr>
                        <a:t> di inserimento dei dati è semplice ed intuitivo.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Nessuna difficoltà riscontrata durante l’esecuzione di questo task.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3685168"/>
                  </a:ext>
                </a:extLst>
              </a:tr>
              <a:tr h="1559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Evasione di un ordine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2 minuti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L’utente capisce come utilizzare l’area a lui dedicata.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L’utente gradirebbe l’utilizzo di un colore diverso per lo sfondo.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Nessuna difficoltà riscontrata durante l’esecuzione di questo task.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5465794"/>
                  </a:ext>
                </a:extLst>
              </a:tr>
            </a:tbl>
          </a:graphicData>
        </a:graphic>
      </p:graphicFrame>
      <p:sp>
        <p:nvSpPr>
          <p:cNvPr id="3" name="Rettangolo 2"/>
          <p:cNvSpPr/>
          <p:nvPr/>
        </p:nvSpPr>
        <p:spPr>
          <a:xfrm>
            <a:off x="2339752" y="332656"/>
            <a:ext cx="4464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b="1" dirty="0" err="1">
                <a:solidFill>
                  <a:srgbClr val="FFFF00"/>
                </a:solidFill>
              </a:rPr>
              <a:t>Testing</a:t>
            </a:r>
            <a:r>
              <a:rPr lang="it-IT" sz="4000" b="1" dirty="0">
                <a:solidFill>
                  <a:srgbClr val="FFFF00"/>
                </a:solidFill>
              </a:rPr>
              <a:t> di usabilità </a:t>
            </a:r>
            <a:endParaRPr lang="it-IT" sz="4000" dirty="0"/>
          </a:p>
        </p:txBody>
      </p:sp>
      <p:sp>
        <p:nvSpPr>
          <p:cNvPr id="4" name="Rettangolo 3"/>
          <p:cNvSpPr/>
          <p:nvPr/>
        </p:nvSpPr>
        <p:spPr>
          <a:xfrm>
            <a:off x="467544" y="1221978"/>
            <a:ext cx="46805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>
                <a:solidFill>
                  <a:srgbClr val="FFFF00"/>
                </a:solidFill>
              </a:rPr>
              <a:t>Task Analizzati </a:t>
            </a:r>
          </a:p>
          <a:p>
            <a:endParaRPr lang="it-IT" sz="4000" dirty="0">
              <a:solidFill>
                <a:srgbClr val="FFFF00"/>
              </a:solidFill>
            </a:endParaRPr>
          </a:p>
          <a:p>
            <a:r>
              <a:rPr lang="it-IT" sz="3200" dirty="0">
                <a:solidFill>
                  <a:srgbClr val="FFFF00"/>
                </a:solidFill>
              </a:rPr>
              <a:t>Tabelle:</a:t>
            </a:r>
          </a:p>
        </p:txBody>
      </p:sp>
    </p:spTree>
    <p:extLst>
      <p:ext uri="{BB962C8B-B14F-4D97-AF65-F5344CB8AC3E}">
        <p14:creationId xmlns:p14="http://schemas.microsoft.com/office/powerpoint/2010/main" val="1015588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260648"/>
            <a:ext cx="8964488" cy="316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4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Resoconto Finale:</a:t>
            </a:r>
            <a:endParaRPr lang="it-IT" sz="40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Sono riportati, di seguito, i risultati del questionario sottoposto agli utenti: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Dalla valutazione effettuata con gli utenti e dai risultati ottenuti dal questionario, il sistema 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CoreShirt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risulta avere un’interfaccia abbastanza gradevole e comprensibile nonché generalmente intuitiva ai fini del sistema, con colori mediamente adatti alle relative sezioni e font leggibili e non fastidiosi. Nonostante ciò, secondo il parere degli utenti, l’interfaccia grafica dovrebbe essere migliorata nel seguente modo:</a:t>
            </a:r>
            <a:endParaRPr lang="it-IT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it-IT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79512" y="3212976"/>
            <a:ext cx="8352928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Eliminazione della modalità “grassetto” dal testo di alcune pagine.</a:t>
            </a:r>
            <a:endParaRPr lang="it-IT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Sostituzione del colore della sezione magazzino con un colore più consono.</a:t>
            </a:r>
            <a:endParaRPr lang="it-IT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Sostituzione del colore dei bordi e dello sfondo di alcuni </a:t>
            </a:r>
            <a:r>
              <a:rPr lang="it-I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Cambio di font dei dettagli degli articoli presenti nel carrello. </a:t>
            </a:r>
            <a:endParaRPr lang="it-IT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preferirebbe un riepilogo degli articoli che ci si appresta ad acquistare nella pagina del Checkout.</a:t>
            </a:r>
            <a:endParaRPr lang="it-IT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Aggiunta di icone per rendere le opzioni disponibili nelle varie sezioni più intuitive.</a:t>
            </a:r>
            <a:endParaRPr lang="it-IT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Aggiunta di più esempi di articoli presenti nel sito nella pagina Home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069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71600" y="404664"/>
            <a:ext cx="6858000" cy="794469"/>
          </a:xfrm>
        </p:spPr>
        <p:txBody>
          <a:bodyPr/>
          <a:lstStyle/>
          <a:p>
            <a:r>
              <a:rPr lang="it-IT" dirty="0">
                <a:solidFill>
                  <a:srgbClr val="FFFF00"/>
                </a:solidFill>
              </a:rPr>
              <a:t>Fasi del progetto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type="subTitle" idx="1"/>
          </p:nvPr>
        </p:nvSpPr>
        <p:spPr>
          <a:xfrm>
            <a:off x="611560" y="2132856"/>
            <a:ext cx="6858000" cy="1655762"/>
          </a:xfrm>
        </p:spPr>
        <p:txBody>
          <a:bodyPr>
            <a:normAutofit fontScale="85000" lnSpcReduction="20000"/>
          </a:bodyPr>
          <a:lstStyle/>
          <a:p>
            <a:pPr marL="514350" indent="-514350" algn="l">
              <a:buFont typeface="+mj-lt"/>
              <a:buAutoNum type="arabicParenR"/>
            </a:pPr>
            <a:r>
              <a:rPr lang="it-IT" sz="3200" dirty="0">
                <a:solidFill>
                  <a:schemeClr val="bg1"/>
                </a:solidFill>
              </a:rPr>
              <a:t>Miglioramenti rispetto al prototipo</a:t>
            </a:r>
          </a:p>
          <a:p>
            <a:pPr marL="514350" indent="-514350" algn="l">
              <a:buFont typeface="+mj-lt"/>
              <a:buAutoNum type="arabicParenR"/>
            </a:pPr>
            <a:r>
              <a:rPr lang="it-IT" sz="3200" dirty="0" err="1">
                <a:solidFill>
                  <a:schemeClr val="bg1"/>
                </a:solidFill>
              </a:rPr>
              <a:t>Testing</a:t>
            </a:r>
            <a:r>
              <a:rPr lang="it-IT" sz="3200" dirty="0">
                <a:solidFill>
                  <a:schemeClr val="bg1"/>
                </a:solidFill>
              </a:rPr>
              <a:t> di usabilità</a:t>
            </a:r>
          </a:p>
          <a:p>
            <a:pPr marL="514350" indent="-514350" algn="l">
              <a:buFont typeface="+mj-lt"/>
              <a:buAutoNum type="arabicParenR"/>
            </a:pPr>
            <a:r>
              <a:rPr lang="it-IT" sz="3200" dirty="0">
                <a:solidFill>
                  <a:schemeClr val="bg1"/>
                </a:solidFill>
              </a:rPr>
              <a:t>Dettagli di implementazione</a:t>
            </a:r>
          </a:p>
          <a:p>
            <a:pPr marL="514350" indent="-514350" algn="l">
              <a:buFont typeface="+mj-lt"/>
              <a:buAutoNum type="arabicParenR"/>
            </a:pPr>
            <a:r>
              <a:rPr lang="it-IT" sz="3200" dirty="0">
                <a:solidFill>
                  <a:schemeClr val="bg1"/>
                </a:solidFill>
              </a:rPr>
              <a:t>Descrizione Lavoro</a:t>
            </a:r>
          </a:p>
          <a:p>
            <a:endParaRPr lang="it-IT" dirty="0"/>
          </a:p>
          <a:p>
            <a:pPr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971600" y="332656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FFFF00"/>
                </a:solidFill>
              </a:rPr>
              <a:t>Descrizione della parte svolta da ciascun componente del progetto</a:t>
            </a:r>
            <a:br>
              <a:rPr lang="it-IT" sz="3200" b="1" dirty="0">
                <a:solidFill>
                  <a:srgbClr val="FFFF00"/>
                </a:solidFill>
              </a:rPr>
            </a:br>
            <a:br>
              <a:rPr lang="it-IT" sz="3200" b="1" dirty="0">
                <a:solidFill>
                  <a:srgbClr val="FFFF00"/>
                </a:solidFill>
              </a:rPr>
            </a:br>
            <a:br>
              <a:rPr lang="it-IT" sz="3200" dirty="0"/>
            </a:br>
            <a:endParaRPr lang="it-IT" sz="3200" dirty="0"/>
          </a:p>
        </p:txBody>
      </p:sp>
      <p:pic>
        <p:nvPicPr>
          <p:cNvPr id="3" name="Segnaposto contenut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48880"/>
            <a:ext cx="8424936" cy="269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1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8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3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886700" cy="1325563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rgbClr val="FFFF00"/>
                </a:solidFill>
              </a:rPr>
              <a:t>Fase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type="subTitle" idx="4294967295"/>
          </p:nvPr>
        </p:nvSpPr>
        <p:spPr>
          <a:xfrm>
            <a:off x="530246" y="2204864"/>
            <a:ext cx="7886700" cy="175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4000" dirty="0">
                <a:solidFill>
                  <a:schemeClr val="bg1"/>
                </a:solidFill>
              </a:rPr>
              <a:t>Miglioramenti rispetto al prototipo</a:t>
            </a:r>
          </a:p>
          <a:p>
            <a:pPr>
              <a:buNone/>
            </a:pPr>
            <a:endParaRPr lang="it-IT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886700" cy="1325563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00"/>
                </a:solidFill>
              </a:rPr>
              <a:t>Primo prototipo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45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0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000" b="1" dirty="0">
                <a:solidFill>
                  <a:srgbClr val="FFFF00"/>
                </a:solidFill>
              </a:rPr>
              <a:t>Miglioramenti rispetto al prototipo</a:t>
            </a:r>
            <a:br>
              <a:rPr lang="it-IT" sz="4000" b="1" dirty="0"/>
            </a:br>
            <a:br>
              <a:rPr lang="it-IT" sz="4000" b="1" dirty="0"/>
            </a:br>
            <a:endParaRPr lang="it-IT" sz="4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67544" y="1180474"/>
            <a:ext cx="4663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b="1" dirty="0">
                <a:solidFill>
                  <a:srgbClr val="00B050"/>
                </a:solidFill>
              </a:rPr>
              <a:t>1) Barra di navigazione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barra di navigazione è stata rimossa dalla sua posizione iniziale, sulla sinistra, e posizionata in alto. Inoltre è stata aggiunta alla barra la possibilità di procedere direttamente alla pagina di Checkout.</a:t>
            </a:r>
          </a:p>
          <a:p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860088" y="1214949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b="1" dirty="0">
                <a:solidFill>
                  <a:srgbClr val="00B0F0"/>
                </a:solidFill>
              </a:rPr>
              <a:t>2) Adattamento pagina Visualizza Flusso Economico</a:t>
            </a:r>
            <a:endParaRPr lang="it-IT" dirty="0">
              <a:solidFill>
                <a:srgbClr val="00B0F0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È stata adattata la pagina visualizza flusso economico alle più recenti design minimali, ora           visualizza le 2 liste in modo più comodo per l’utente.</a:t>
            </a: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28650" y="3523273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b="1" dirty="0">
                <a:solidFill>
                  <a:srgbClr val="FFFF00"/>
                </a:solidFill>
              </a:rPr>
              <a:t>3) </a:t>
            </a:r>
            <a:r>
              <a:rPr lang="it-IT" b="1" dirty="0" err="1">
                <a:solidFill>
                  <a:srgbClr val="FFFF00"/>
                </a:solidFill>
              </a:rPr>
              <a:t>Slideshow</a:t>
            </a:r>
            <a:r>
              <a:rPr lang="it-IT" b="1" dirty="0">
                <a:solidFill>
                  <a:srgbClr val="FFFF00"/>
                </a:solidFill>
              </a:rPr>
              <a:t> pagina Home</a:t>
            </a:r>
            <a:endParaRPr lang="it-IT" dirty="0">
              <a:solidFill>
                <a:srgbClr val="FFFF00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Sono state aggiunti alcuni prodotti presenti nel sito.</a:t>
            </a: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811602" y="4801860"/>
            <a:ext cx="405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 </a:t>
            </a:r>
          </a:p>
          <a:p>
            <a:pPr lvl="0"/>
            <a:r>
              <a:rPr lang="it-IT" b="1" dirty="0">
                <a:solidFill>
                  <a:srgbClr val="FB69C7"/>
                </a:solidFill>
              </a:rPr>
              <a:t>5) </a:t>
            </a:r>
            <a:r>
              <a:rPr lang="it-IT" b="1" dirty="0" err="1">
                <a:solidFill>
                  <a:srgbClr val="FB69C7"/>
                </a:solidFill>
              </a:rPr>
              <a:t>Logout</a:t>
            </a:r>
            <a:endParaRPr lang="it-IT" dirty="0">
              <a:solidFill>
                <a:srgbClr val="FB69C7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</a:t>
            </a:r>
            <a:r>
              <a:rPr lang="it-IT" dirty="0" err="1">
                <a:solidFill>
                  <a:schemeClr val="bg1"/>
                </a:solidFill>
              </a:rPr>
              <a:t>logout</a:t>
            </a:r>
            <a:r>
              <a:rPr lang="it-IT" dirty="0">
                <a:solidFill>
                  <a:schemeClr val="bg1"/>
                </a:solidFill>
              </a:rPr>
              <a:t> è stato reso più semplice, ed inoltre, è stato modificato il pulsante e reso più gradevole.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031203" y="3523273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b="1" dirty="0">
                <a:solidFill>
                  <a:srgbClr val="FF0000"/>
                </a:solidFill>
              </a:rPr>
              <a:t>4) Pagina INFO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Sono state aggiunte alcune domande e relative risposte.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             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001"/>
            <a:ext cx="9144000" cy="441199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627784" y="86178"/>
            <a:ext cx="3613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00"/>
                </a:solidFill>
              </a:rPr>
              <a:t>Software Finale </a:t>
            </a:r>
          </a:p>
        </p:txBody>
      </p:sp>
    </p:spTree>
    <p:extLst>
      <p:ext uri="{BB962C8B-B14F-4D97-AF65-F5344CB8AC3E}">
        <p14:creationId xmlns:p14="http://schemas.microsoft.com/office/powerpoint/2010/main" val="341086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00"/>
                </a:solidFill>
              </a:rPr>
              <a:t>			Inserimento Immagini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628"/>
            <a:ext cx="9144000" cy="41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2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1253" y="105273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it-IT" sz="6000" dirty="0">
                <a:solidFill>
                  <a:srgbClr val="FFFF00"/>
                </a:solidFill>
              </a:rPr>
              <a:t>Fase 2</a:t>
            </a:r>
            <a:br>
              <a:rPr lang="it-IT" sz="6000" dirty="0">
                <a:solidFill>
                  <a:srgbClr val="FFFF00"/>
                </a:solidFill>
              </a:rPr>
            </a:br>
            <a:r>
              <a:rPr lang="it-IT" sz="6000" dirty="0" err="1">
                <a:solidFill>
                  <a:srgbClr val="FFFF00"/>
                </a:solidFill>
              </a:rPr>
              <a:t>Testing</a:t>
            </a:r>
            <a:r>
              <a:rPr lang="it-IT" sz="6000" dirty="0">
                <a:solidFill>
                  <a:srgbClr val="FFFF00"/>
                </a:solidFill>
              </a:rPr>
              <a:t> di usabilità</a:t>
            </a:r>
            <a:br>
              <a:rPr lang="it-IT" sz="6000" dirty="0">
                <a:solidFill>
                  <a:srgbClr val="FFFF00"/>
                </a:solidFill>
              </a:rPr>
            </a:br>
            <a:endParaRPr lang="it-IT" sz="6000" dirty="0">
              <a:solidFill>
                <a:srgbClr val="FFFF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51253" y="2502187"/>
            <a:ext cx="78867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u="sng" dirty="0">
                <a:solidFill>
                  <a:schemeClr val="bg1"/>
                </a:solidFill>
              </a:rPr>
              <a:t>Scopo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u="sng" dirty="0">
                <a:solidFill>
                  <a:schemeClr val="bg1"/>
                </a:solidFill>
              </a:rPr>
              <a:t>Tecnica Adoperata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u="sng" dirty="0">
                <a:solidFill>
                  <a:schemeClr val="bg1"/>
                </a:solidFill>
              </a:rPr>
              <a:t>Utenti Coinvolti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u="sng" dirty="0">
                <a:solidFill>
                  <a:schemeClr val="bg1"/>
                </a:solidFill>
              </a:rPr>
              <a:t>Task Analizzati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124744"/>
            <a:ext cx="7975798" cy="505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solidFill>
                  <a:srgbClr val="36FA73"/>
                </a:solidFill>
              </a:rPr>
              <a:t>Scopo</a:t>
            </a:r>
          </a:p>
          <a:p>
            <a:r>
              <a:rPr lang="it-IT" dirty="0">
                <a:solidFill>
                  <a:schemeClr val="bg1"/>
                </a:solidFill>
              </a:rPr>
              <a:t>Lo scopo di questa relazione è quello di riportare le modifiche che sono state effettuate a partire dal prototipo, fino all’implementazione finale del sistema </a:t>
            </a:r>
            <a:r>
              <a:rPr lang="it-IT" dirty="0" err="1">
                <a:solidFill>
                  <a:schemeClr val="bg1"/>
                </a:solidFill>
              </a:rPr>
              <a:t>CoreShirt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seguente documento si suddivide in due sezioni: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lvl="0"/>
            <a:r>
              <a:rPr lang="it-IT" b="1" dirty="0">
                <a:solidFill>
                  <a:schemeClr val="bg1"/>
                </a:solidFill>
              </a:rPr>
              <a:t>Sezione 1 - Modifiche Apportate Rispetto Al Prototipo.</a:t>
            </a:r>
            <a:endParaRPr lang="it-IT" dirty="0">
              <a:solidFill>
                <a:schemeClr val="bg1"/>
              </a:solidFill>
            </a:endParaRPr>
          </a:p>
          <a:p>
            <a:pPr lvl="0"/>
            <a:r>
              <a:rPr lang="it-IT" b="1" dirty="0">
                <a:solidFill>
                  <a:schemeClr val="bg1"/>
                </a:solidFill>
              </a:rPr>
              <a:t>Sezione 2 - Modifiche Apportate Rispetto Alla Prima Versione.</a:t>
            </a: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3200" dirty="0">
              <a:solidFill>
                <a:srgbClr val="36FA73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483768" y="18864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4000" b="1" dirty="0" err="1">
                <a:solidFill>
                  <a:srgbClr val="FFFF00"/>
                </a:solidFill>
              </a:rPr>
              <a:t>Testing</a:t>
            </a:r>
            <a:r>
              <a:rPr lang="it-IT" sz="4000" b="1" dirty="0">
                <a:solidFill>
                  <a:srgbClr val="FFFF00"/>
                </a:solidFill>
              </a:rPr>
              <a:t> di usabilità </a:t>
            </a:r>
            <a:br>
              <a:rPr lang="it-IT" sz="4000" b="1" dirty="0"/>
            </a:br>
            <a:endParaRPr lang="it-IT" sz="4000" b="1" dirty="0"/>
          </a:p>
        </p:txBody>
      </p:sp>
    </p:spTree>
    <p:extLst>
      <p:ext uri="{BB962C8B-B14F-4D97-AF65-F5344CB8AC3E}">
        <p14:creationId xmlns:p14="http://schemas.microsoft.com/office/powerpoint/2010/main" val="3107532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1059</TotalTime>
  <Words>907</Words>
  <Application>Microsoft Office PowerPoint</Application>
  <PresentationFormat>Presentazione su schermo (4:3)</PresentationFormat>
  <Paragraphs>142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Tema di Office</vt:lpstr>
      <vt:lpstr> </vt:lpstr>
      <vt:lpstr>Fasi del progetto</vt:lpstr>
      <vt:lpstr>Fase 1</vt:lpstr>
      <vt:lpstr>Primo prototipo</vt:lpstr>
      <vt:lpstr>Miglioramenti rispetto al prototipo  </vt:lpstr>
      <vt:lpstr>                </vt:lpstr>
      <vt:lpstr>   Inserimento Immagini </vt:lpstr>
      <vt:lpstr>Fase 2 Testing di usabilità </vt:lpstr>
      <vt:lpstr>Presentazione standard di PowerPoint</vt:lpstr>
      <vt:lpstr>Testing di usabilità   </vt:lpstr>
      <vt:lpstr>Valutazione cooperativa.</vt:lpstr>
      <vt:lpstr>Quiz online</vt:lpstr>
      <vt:lpstr>Testing di usabilità  </vt:lpstr>
      <vt:lpstr>Testing di usabilità  </vt:lpstr>
      <vt:lpstr>Testing di usabilità </vt:lpstr>
      <vt:lpstr>Testing di usabilità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ASMA Project</dc:title>
  <dc:creator>Pasquale Matrone</dc:creator>
  <cp:lastModifiedBy>Gennaro Russo</cp:lastModifiedBy>
  <cp:revision>122</cp:revision>
  <dcterms:created xsi:type="dcterms:W3CDTF">2015-04-17T13:00:57Z</dcterms:created>
  <dcterms:modified xsi:type="dcterms:W3CDTF">2017-01-25T09:58:53Z</dcterms:modified>
</cp:coreProperties>
</file>