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72" r:id="rId5"/>
    <p:sldId id="271" r:id="rId6"/>
    <p:sldId id="261" r:id="rId7"/>
    <p:sldId id="270" r:id="rId8"/>
    <p:sldId id="275" r:id="rId9"/>
    <p:sldId id="274" r:id="rId10"/>
    <p:sldId id="277" r:id="rId11"/>
    <p:sldId id="276" r:id="rId12"/>
    <p:sldId id="264" r:id="rId13"/>
    <p:sldId id="267" r:id="rId14"/>
    <p:sldId id="280" r:id="rId15"/>
    <p:sldId id="279" r:id="rId16"/>
    <p:sldId id="278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329A22-1A41-4102-A634-DB54CA964612}">
          <p14:sldIdLst>
            <p14:sldId id="256"/>
          </p14:sldIdLst>
        </p14:section>
        <p14:section name="Presentazione" id="{BB0AB2E3-C6E7-4D04-B67A-F0C2C3F82731}">
          <p14:sldIdLst>
            <p14:sldId id="257"/>
          </p14:sldIdLst>
        </p14:section>
        <p14:section name="Introduzione" id="{DD30C765-79CE-4D76-B567-D4132F9F1472}">
          <p14:sldIdLst>
            <p14:sldId id="259"/>
          </p14:sldIdLst>
        </p14:section>
        <p14:section name="Semiclassical NIS" id="{16AD541D-5479-4950-B875-5FA37279B425}">
          <p14:sldIdLst>
            <p14:sldId id="272"/>
            <p14:sldId id="271"/>
            <p14:sldId id="261"/>
            <p14:sldId id="270"/>
            <p14:sldId id="275"/>
            <p14:sldId id="274"/>
            <p14:sldId id="277"/>
            <p14:sldId id="276"/>
            <p14:sldId id="264"/>
            <p14:sldId id="267"/>
            <p14:sldId id="280"/>
            <p14:sldId id="279"/>
            <p14:sldId id="278"/>
            <p14:sldId id="281"/>
            <p14:sldId id="282"/>
            <p14:sldId id="283"/>
            <p14:sldId id="284"/>
          </p14:sldIdLst>
        </p14:section>
        <p14:section name="Random Matrix Theory" id="{5F43BB87-66E4-4193-A758-1F73FA0B231E}">
          <p14:sldIdLst>
            <p14:sldId id="285"/>
            <p14:sldId id="286"/>
            <p14:sldId id="287"/>
            <p14:sldId id="288"/>
            <p14:sldId id="289"/>
            <p14:sldId id="290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90FA6BE-1083-4470-8A2F-493E44F056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Descrizione semiclassica di sistemi non-integrabili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FD400D-A097-4555-8CE4-213F584B7E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62220-CED7-4022-ABD3-08A401B739AB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3460C-F220-40BF-BF5A-E3B057CE45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3E89456-DB89-49EA-B375-EE8D6D157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3F112-D140-42BF-A33A-D4843452D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418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Descrizione semiclassica di sistemi non-integrabili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B2344-E412-42BA-BA2A-F1EB61E64078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52E1-59FF-4534-B81A-7003799CA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45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dirty="0"/>
                  <a:t>Regular: corrispondenza 1:1 tra lo stato e il toro classico N </a:t>
                </a:r>
                <a:r>
                  <a:rPr lang="it-IT" dirty="0" err="1"/>
                  <a:t>dim</a:t>
                </a:r>
                <a:r>
                  <a:rPr lang="it-IT" dirty="0"/>
                  <a:t>. su cui giacciono le traiettorie</a:t>
                </a:r>
              </a:p>
              <a:p>
                <a:r>
                  <a:rPr lang="it-IT" dirty="0" err="1"/>
                  <a:t>Irregular</a:t>
                </a:r>
                <a:r>
                  <a:rPr lang="it-IT" dirty="0"/>
                  <a:t>: se il volume è inferiore a (2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ℏ)^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dirty="0"/>
                  <a:t>size of a quantum state, </a:t>
                </a:r>
                <a:r>
                  <a:rPr lang="it-IT" dirty="0" err="1"/>
                  <a:t>little</a:t>
                </a:r>
                <a:r>
                  <a:rPr lang="it-IT" dirty="0"/>
                  <a:t> </a:t>
                </a:r>
                <a:r>
                  <a:rPr lang="it-IT" dirty="0" err="1"/>
                  <a:t>significance</a:t>
                </a:r>
                <a:r>
                  <a:rPr lang="it-IT" dirty="0"/>
                  <a:t> quantum </a:t>
                </a:r>
                <a:r>
                  <a:rPr lang="it-IT" dirty="0" err="1"/>
                  <a:t>mechanically</a:t>
                </a:r>
                <a:r>
                  <a:rPr lang="it-IT" dirty="0"/>
                  <a:t>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smoothing</a:t>
                </a:r>
                <a:r>
                  <a:rPr lang="it-IT" dirty="0"/>
                  <a:t> </a:t>
                </a:r>
                <a:r>
                  <a:rPr lang="it-IT" dirty="0" err="1"/>
                  <a:t>role</a:t>
                </a:r>
                <a:r>
                  <a:rPr lang="it-IT" dirty="0"/>
                  <a:t> rattoppa tori altrimenti</a:t>
                </a:r>
                <a:r>
                  <a:rPr lang="it-IT" baseline="0" dirty="0"/>
                  <a:t> rotti</a:t>
                </a:r>
              </a:p>
              <a:p>
                <a:r>
                  <a:rPr lang="it-IT" baseline="0" dirty="0" err="1"/>
                  <a:t>Moya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bracket</a:t>
                </a:r>
                <a:r>
                  <a:rPr lang="it-IT" baseline="0" dirty="0"/>
                  <a:t> nel </a:t>
                </a:r>
                <a:r>
                  <a:rPr lang="it-IT" baseline="0" dirty="0" err="1"/>
                  <a:t>lim</a:t>
                </a:r>
                <a:r>
                  <a:rPr lang="it-IT" baseline="0" dirty="0"/>
                  <a:t> </a:t>
                </a:r>
                <a14:m>
                  <m:oMath xmlns:m="http://schemas.openxmlformats.org/officeDocument/2006/math">
                    <m:r>
                      <a:rPr lang="it-IT" b="0" i="1" baseline="0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it-IT" dirty="0"/>
                  <a:t> si riduce alle</a:t>
                </a:r>
                <a:r>
                  <a:rPr lang="it-IT" baseline="0" dirty="0"/>
                  <a:t> parentesi di Poisson. Se esiste sto limite il sistema è </a:t>
                </a:r>
                <a:r>
                  <a:rPr lang="it-IT" baseline="0" dirty="0" err="1"/>
                  <a:t>classicam</a:t>
                </a:r>
                <a:r>
                  <a:rPr lang="it-IT" baseline="0" dirty="0"/>
                  <a:t>. E </a:t>
                </a:r>
                <a:r>
                  <a:rPr lang="it-IT" baseline="0" dirty="0" err="1"/>
                  <a:t>quantisticam</a:t>
                </a:r>
                <a:r>
                  <a:rPr lang="it-IT" baseline="0" dirty="0"/>
                  <a:t>. Integrabile (non è detto che le due cose siano implicate). 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dirty="0"/>
                  <a:t>Regular: corrispondenza 1:1 tra lo stato e il toro classico N </a:t>
                </a:r>
                <a:r>
                  <a:rPr lang="it-IT" dirty="0" err="1"/>
                  <a:t>dim</a:t>
                </a:r>
                <a:r>
                  <a:rPr lang="it-IT" dirty="0"/>
                  <a:t>. su cui giacciono le traiettorie</a:t>
                </a:r>
              </a:p>
              <a:p>
                <a:r>
                  <a:rPr lang="it-IT" dirty="0" err="1"/>
                  <a:t>Irregular</a:t>
                </a:r>
                <a:r>
                  <a:rPr lang="it-IT" dirty="0"/>
                  <a:t>: se il volume è inferiore a (2</a:t>
                </a:r>
                <a:r>
                  <a:rPr lang="it-IT" b="0" i="0">
                    <a:latin typeface="Cambria Math" panose="02040503050406030204" pitchFamily="18" charset="0"/>
                  </a:rPr>
                  <a:t>𝜋ℏ)^𝑁, </a:t>
                </a:r>
                <a:r>
                  <a:rPr lang="it-IT" dirty="0"/>
                  <a:t>size of a quantum state, </a:t>
                </a:r>
                <a:r>
                  <a:rPr lang="it-IT" dirty="0" err="1"/>
                  <a:t>little</a:t>
                </a:r>
                <a:r>
                  <a:rPr lang="it-IT" dirty="0"/>
                  <a:t> </a:t>
                </a:r>
                <a:r>
                  <a:rPr lang="it-IT" dirty="0" err="1"/>
                  <a:t>significance</a:t>
                </a:r>
                <a:r>
                  <a:rPr lang="it-IT" dirty="0"/>
                  <a:t> quantum </a:t>
                </a:r>
                <a:r>
                  <a:rPr lang="it-IT" dirty="0" err="1"/>
                  <a:t>mechanically</a:t>
                </a:r>
                <a:r>
                  <a:rPr lang="it-IT" dirty="0"/>
                  <a:t>. </a:t>
                </a:r>
                <a:r>
                  <a:rPr lang="it-IT" b="0" i="0">
                    <a:latin typeface="Cambria Math" panose="02040503050406030204" pitchFamily="18" charset="0"/>
                  </a:rPr>
                  <a:t>ℏ</a:t>
                </a:r>
                <a:r>
                  <a:rPr lang="it-IT" dirty="0"/>
                  <a:t> </a:t>
                </a:r>
                <a:r>
                  <a:rPr lang="it-IT" dirty="0" err="1"/>
                  <a:t>smoothing</a:t>
                </a:r>
                <a:r>
                  <a:rPr lang="it-IT" dirty="0"/>
                  <a:t> </a:t>
                </a:r>
                <a:r>
                  <a:rPr lang="it-IT" dirty="0" err="1"/>
                  <a:t>role</a:t>
                </a:r>
                <a:r>
                  <a:rPr lang="it-IT" dirty="0"/>
                  <a:t> rattoppa tori altrimenti</a:t>
                </a:r>
                <a:r>
                  <a:rPr lang="it-IT" baseline="0" dirty="0"/>
                  <a:t> rotti</a:t>
                </a:r>
              </a:p>
              <a:p>
                <a:r>
                  <a:rPr lang="it-IT" baseline="0" dirty="0" err="1"/>
                  <a:t>Moya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bracket</a:t>
                </a:r>
                <a:r>
                  <a:rPr lang="it-IT" baseline="0" dirty="0"/>
                  <a:t> nel </a:t>
                </a:r>
                <a:r>
                  <a:rPr lang="it-IT" baseline="0" dirty="0" err="1"/>
                  <a:t>lim</a:t>
                </a:r>
                <a:r>
                  <a:rPr lang="it-IT" baseline="0" dirty="0"/>
                  <a:t> </a:t>
                </a:r>
                <a:r>
                  <a:rPr lang="it-IT" b="0" i="0" baseline="0">
                    <a:latin typeface="Cambria Math" panose="02040503050406030204" pitchFamily="18" charset="0"/>
                  </a:rPr>
                  <a:t>ℏ→0</a:t>
                </a:r>
                <a:r>
                  <a:rPr lang="it-IT" dirty="0"/>
                  <a:t> si riduce alle</a:t>
                </a:r>
                <a:r>
                  <a:rPr lang="it-IT" baseline="0" dirty="0"/>
                  <a:t> parentesi di Poisson. Se esiste sto limite il sistema è </a:t>
                </a:r>
                <a:r>
                  <a:rPr lang="it-IT" baseline="0" dirty="0" err="1"/>
                  <a:t>classicam</a:t>
                </a:r>
                <a:r>
                  <a:rPr lang="it-IT" baseline="0" dirty="0"/>
                  <a:t>. E </a:t>
                </a:r>
                <a:r>
                  <a:rPr lang="it-IT" baseline="0" dirty="0" err="1"/>
                  <a:t>quantisticam</a:t>
                </a:r>
                <a:r>
                  <a:rPr lang="it-IT" baseline="0" dirty="0"/>
                  <a:t>. Integrabile (non è detto che le due cose siano implicate). 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18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Sx: Poincaré </a:t>
                </a:r>
                <a:r>
                  <a:rPr lang="it-IT" dirty="0" err="1"/>
                  <a:t>sos</a:t>
                </a:r>
                <a:r>
                  <a:rPr lang="it-IT" dirty="0"/>
                  <a:t> per un </a:t>
                </a:r>
                <a:r>
                  <a:rPr lang="it-IT" dirty="0" err="1"/>
                  <a:t>driven</a:t>
                </a:r>
                <a:r>
                  <a:rPr lang="it-IT" dirty="0"/>
                  <a:t> one 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hudrogen</a:t>
                </a:r>
                <a:r>
                  <a:rPr lang="it-IT" dirty="0"/>
                  <a:t> </a:t>
                </a:r>
                <a:r>
                  <a:rPr lang="it-IT" dirty="0" err="1"/>
                  <a:t>atom</a:t>
                </a:r>
                <a:r>
                  <a:rPr lang="it-IT" dirty="0"/>
                  <a:t>. Tempi diversi all’interno del periodo del campo esterno. La freccia mostra l’isola di risonanza (</a:t>
                </a:r>
                <a:r>
                  <a:rPr lang="it-IT" dirty="0" err="1"/>
                  <a:t>freq</a:t>
                </a:r>
                <a:r>
                  <a:rPr lang="it-IT" dirty="0"/>
                  <a:t>. Del campo è circa frequenza del sistema)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Dx</a:t>
                </a:r>
                <a:r>
                  <a:rPr lang="it-IT" dirty="0"/>
                  <a:t>: </a:t>
                </a:r>
                <a:r>
                  <a:rPr lang="it-IT" dirty="0" err="1"/>
                  <a:t>Husimi</a:t>
                </a:r>
                <a:r>
                  <a:rPr lang="it-IT" dirty="0"/>
                  <a:t> plot di un pacchetto d’onda non dispersivo ancorato all’isola di stabilità mostrato nella figura a </a:t>
                </a:r>
                <a:r>
                  <a:rPr lang="it-IT" dirty="0" err="1"/>
                  <a:t>sx</a:t>
                </a:r>
                <a:r>
                  <a:rPr lang="it-IT" dirty="0"/>
                  <a:t>. (segue l’evoluzione</a:t>
                </a:r>
                <a:r>
                  <a:rPr lang="it-IT" baseline="0" dirty="0"/>
                  <a:t> quantistica</a:t>
                </a:r>
                <a:r>
                  <a:rPr lang="it-IT" dirty="0"/>
                  <a:t> senza dispersione, ad eccezione della diffusione transitoria dovuta alla riflessione contro il nucleo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dirty="0"/>
                  <a:t>dovuta alla divergenza della velocità classica in quel punto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Stati maggiormente localizzati sono quelli con indeterminazione minima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I punti iperbolici corrispondono ad orbite instabili periodiche in risonanza con la </a:t>
                </a:r>
                <a:r>
                  <a:rPr lang="it-IT" dirty="0" err="1"/>
                  <a:t>driving</a:t>
                </a:r>
                <a:r>
                  <a:rPr lang="it-IT" dirty="0"/>
                  <a:t> frequency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Per orbite instabili gli autostati non possono rimanere localizzati</a:t>
                </a:r>
              </a:p>
            </p:txBody>
          </p:sp>
        </mc:Choice>
        <mc:Fallback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Sx: Poincaré </a:t>
                </a:r>
                <a:r>
                  <a:rPr lang="it-IT" dirty="0" err="1"/>
                  <a:t>sos</a:t>
                </a:r>
                <a:r>
                  <a:rPr lang="it-IT" dirty="0"/>
                  <a:t> per un </a:t>
                </a:r>
                <a:r>
                  <a:rPr lang="it-IT" dirty="0" err="1"/>
                  <a:t>driven</a:t>
                </a:r>
                <a:r>
                  <a:rPr lang="it-IT" dirty="0"/>
                  <a:t> one 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hudrogen</a:t>
                </a:r>
                <a:r>
                  <a:rPr lang="it-IT" dirty="0"/>
                  <a:t> </a:t>
                </a:r>
                <a:r>
                  <a:rPr lang="it-IT" dirty="0" err="1"/>
                  <a:t>atom</a:t>
                </a:r>
                <a:r>
                  <a:rPr lang="it-IT" dirty="0"/>
                  <a:t>. Tempi diversi all’interno del periodo del campo esterno. La freccia mostra l’isola di risonanza (</a:t>
                </a:r>
                <a:r>
                  <a:rPr lang="it-IT" dirty="0" err="1"/>
                  <a:t>freq</a:t>
                </a:r>
                <a:r>
                  <a:rPr lang="it-IT" dirty="0"/>
                  <a:t>. Del campo è circa frequenza del sistema)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Dx</a:t>
                </a:r>
                <a:r>
                  <a:rPr lang="it-IT" dirty="0"/>
                  <a:t>: </a:t>
                </a:r>
                <a:r>
                  <a:rPr lang="it-IT" dirty="0" err="1"/>
                  <a:t>Husimi</a:t>
                </a:r>
                <a:r>
                  <a:rPr lang="it-IT" dirty="0"/>
                  <a:t> plot di un pacchetto d’onda non dispersivo ancorato all’isola di stabilità mostrato nella figura a </a:t>
                </a:r>
                <a:r>
                  <a:rPr lang="it-IT" dirty="0" err="1"/>
                  <a:t>sx</a:t>
                </a:r>
                <a:r>
                  <a:rPr lang="it-IT" dirty="0"/>
                  <a:t>. (segue l’evoluzione</a:t>
                </a:r>
                <a:r>
                  <a:rPr lang="it-IT" baseline="0" dirty="0"/>
                  <a:t> quantistica</a:t>
                </a:r>
                <a:r>
                  <a:rPr lang="it-IT" dirty="0"/>
                  <a:t> senza dispersione, ad eccezione della diffusione transitoria dovuta alla riflessione contro il nucleo a </a:t>
                </a:r>
                <a:r>
                  <a:rPr lang="it-IT" b="0" i="0">
                    <a:latin typeface="Cambria Math" panose="02040503050406030204" pitchFamily="18" charset="0"/>
                  </a:rPr>
                  <a:t>𝜔𝑡=𝜋, </a:t>
                </a:r>
                <a:r>
                  <a:rPr lang="it-IT" dirty="0"/>
                  <a:t>dovuta alla divergenza della velocità classica in quel punto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Stati maggiormente localizzati sono quelli con indeterminazione minima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I punti iperbolici corrispondono ad orbite instabili periodiche in risonanza con la </a:t>
                </a:r>
                <a:r>
                  <a:rPr lang="it-IT" dirty="0" err="1"/>
                  <a:t>driving</a:t>
                </a:r>
                <a:r>
                  <a:rPr lang="it-IT" dirty="0"/>
                  <a:t> frequency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Per orbite instabili gli autostati non possono rimanere localizzati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24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Sx: </a:t>
                </a:r>
                <a:r>
                  <a:rPr lang="it-IT" dirty="0" err="1"/>
                  <a:t>wave</a:t>
                </a:r>
                <a:r>
                  <a:rPr lang="it-IT" dirty="0"/>
                  <a:t> </a:t>
                </a:r>
                <a:r>
                  <a:rPr lang="it-IT" dirty="0" err="1"/>
                  <a:t>packet</a:t>
                </a:r>
                <a:r>
                  <a:rPr lang="it-IT" dirty="0"/>
                  <a:t> </a:t>
                </a:r>
                <a:r>
                  <a:rPr lang="it-IT" dirty="0" err="1"/>
                  <a:t>eigenstate</a:t>
                </a:r>
                <a:r>
                  <a:rPr lang="it-IT" dirty="0"/>
                  <a:t> ancorata al punto fisso iperbolico della risonanza principale del 1d </a:t>
                </a:r>
                <a:r>
                  <a:rPr lang="it-IT" dirty="0" err="1"/>
                  <a:t>driven</a:t>
                </a:r>
                <a:r>
                  <a:rPr lang="it-IT" dirty="0"/>
                  <a:t> </a:t>
                </a:r>
                <a:r>
                  <a:rPr lang="it-IT" dirty="0" err="1"/>
                  <a:t>hydr</a:t>
                </a:r>
                <a:r>
                  <a:rPr lang="it-IT" dirty="0"/>
                  <a:t>. </a:t>
                </a:r>
                <a:r>
                  <a:rPr lang="it-IT" dirty="0" err="1"/>
                  <a:t>Atom</a:t>
                </a:r>
                <a:r>
                  <a:rPr lang="it-IT" dirty="0"/>
                  <a:t>. La funzione d’onda è parzialmente localizzata, soprattutto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=0,5∗2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/>
                  <a:t> ma la localizzazione non è perfetta. Lo stato evolve in opposizione di fase con pacchetto</a:t>
                </a:r>
                <a:r>
                  <a:rPr lang="it-IT" baseline="0" dirty="0"/>
                  <a:t> d’onda non dispersivo della slide precedente.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 err="1"/>
                  <a:t>Dx</a:t>
                </a:r>
                <a:r>
                  <a:rPr lang="it-IT" baseline="0" dirty="0"/>
                  <a:t>: plot di </a:t>
                </a:r>
                <a:r>
                  <a:rPr lang="it-IT" baseline="0" dirty="0" err="1"/>
                  <a:t>Husimi</a:t>
                </a:r>
                <a:r>
                  <a:rPr lang="it-IT" baseline="0" dirty="0"/>
                  <a:t> per il pacchetto d’onda iperbolico della figura a </a:t>
                </a:r>
                <a:r>
                  <a:rPr lang="it-IT" baseline="0" dirty="0" err="1"/>
                  <a:t>sx</a:t>
                </a:r>
                <a:r>
                  <a:rPr lang="it-IT" baseline="0" dirty="0"/>
                  <a:t>. E’ parzialmente localizzato sulla parte superiore (on top) del punto iperbolico ma disperde lungo la separatrice della principale isola di risonanza. Top </a:t>
                </a:r>
                <a:r>
                  <a:rPr lang="it-IT" baseline="0" dirty="0" err="1"/>
                  <a:t>left</a:t>
                </a:r>
                <a:r>
                  <a:rPr lang="it-IT" baseline="0" dirty="0"/>
                  <a:t> (t=0) la localizzazione è più visibile, bottom </a:t>
                </a:r>
                <a:r>
                  <a:rPr lang="it-IT" baseline="0" dirty="0" err="1"/>
                  <a:t>left</a:t>
                </a:r>
                <a:r>
                  <a:rPr lang="it-IT" baseline="0" dirty="0"/>
                  <a:t>: la dispersione è più visibile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=0,5∗2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/>
                  <a:t>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Esiste un certo rate di decadimento a causa della riduzione della densità elettronica, senza modificare la forma o la localizzazione del pacchetto d’onda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In 1D l’ingrediente chiave per un pacchetto d’onda non dispersivo è il «</a:t>
                </a:r>
                <a:r>
                  <a:rPr lang="it-IT" dirty="0" err="1"/>
                  <a:t>phase</a:t>
                </a:r>
                <a:r>
                  <a:rPr lang="it-IT" dirty="0"/>
                  <a:t> </a:t>
                </a:r>
                <a:r>
                  <a:rPr lang="it-IT" dirty="0" err="1"/>
                  <a:t>locking</a:t>
                </a:r>
                <a:r>
                  <a:rPr lang="it-IT" dirty="0"/>
                  <a:t>» dei gradi di libertà interni sulla frequenza del campo esterno. In 3D invece c’è sempre solo un campo esterno ma vari </a:t>
                </a:r>
                <a:r>
                  <a:rPr lang="it-IT" dirty="0" err="1"/>
                  <a:t>gdl</a:t>
                </a:r>
                <a:r>
                  <a:rPr lang="it-IT" dirty="0"/>
                  <a:t> interni non «</a:t>
                </a:r>
                <a:r>
                  <a:rPr lang="it-IT" dirty="0" err="1"/>
                  <a:t>lockati</a:t>
                </a:r>
                <a:r>
                  <a:rPr lang="it-IT" dirty="0"/>
                  <a:t>» simultaneamente per cui ci si aspetterebbe soltanto una localizzazione parziale del pacchetto d’onda</a:t>
                </a:r>
              </a:p>
            </p:txBody>
          </p:sp>
        </mc:Choice>
        <mc:Fallback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Sx: </a:t>
                </a:r>
                <a:r>
                  <a:rPr lang="it-IT" dirty="0" err="1"/>
                  <a:t>wave</a:t>
                </a:r>
                <a:r>
                  <a:rPr lang="it-IT" dirty="0"/>
                  <a:t> </a:t>
                </a:r>
                <a:r>
                  <a:rPr lang="it-IT" dirty="0" err="1"/>
                  <a:t>packet</a:t>
                </a:r>
                <a:r>
                  <a:rPr lang="it-IT" dirty="0"/>
                  <a:t> </a:t>
                </a:r>
                <a:r>
                  <a:rPr lang="it-IT" dirty="0" err="1"/>
                  <a:t>eigenstate</a:t>
                </a:r>
                <a:r>
                  <a:rPr lang="it-IT" dirty="0"/>
                  <a:t> ancorata al punto fisso iperbolico della risonanza principale del 1d </a:t>
                </a:r>
                <a:r>
                  <a:rPr lang="it-IT" dirty="0" err="1"/>
                  <a:t>driven</a:t>
                </a:r>
                <a:r>
                  <a:rPr lang="it-IT" dirty="0"/>
                  <a:t> </a:t>
                </a:r>
                <a:r>
                  <a:rPr lang="it-IT" dirty="0" err="1"/>
                  <a:t>hydr</a:t>
                </a:r>
                <a:r>
                  <a:rPr lang="it-IT" dirty="0"/>
                  <a:t>. </a:t>
                </a:r>
                <a:r>
                  <a:rPr lang="it-IT" dirty="0" err="1"/>
                  <a:t>Atom</a:t>
                </a:r>
                <a:r>
                  <a:rPr lang="it-IT" dirty="0"/>
                  <a:t>. La funzione d’onda è parzialmente localizzata, soprattutto a </a:t>
                </a:r>
                <a:r>
                  <a:rPr lang="it-IT" b="0" i="0">
                    <a:latin typeface="Cambria Math" panose="02040503050406030204" pitchFamily="18" charset="0"/>
                  </a:rPr>
                  <a:t>𝑡=0,5∗2𝜋/𝜔</a:t>
                </a:r>
                <a:r>
                  <a:rPr lang="it-IT" dirty="0"/>
                  <a:t> ma la localizzazione non è perfetta. Lo stato evolve in opposizione di fase con pacchetto</a:t>
                </a:r>
                <a:r>
                  <a:rPr lang="it-IT" baseline="0" dirty="0"/>
                  <a:t> d’onda non dispersivo della slide precedente.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 err="1"/>
                  <a:t>Dx</a:t>
                </a:r>
                <a:r>
                  <a:rPr lang="it-IT" baseline="0" dirty="0"/>
                  <a:t>: plot di </a:t>
                </a:r>
                <a:r>
                  <a:rPr lang="it-IT" baseline="0" dirty="0" err="1"/>
                  <a:t>Husimi</a:t>
                </a:r>
                <a:r>
                  <a:rPr lang="it-IT" baseline="0" dirty="0"/>
                  <a:t> per il pacchetto d’onda iperbolico della figura a </a:t>
                </a:r>
                <a:r>
                  <a:rPr lang="it-IT" baseline="0" dirty="0" err="1"/>
                  <a:t>sx</a:t>
                </a:r>
                <a:r>
                  <a:rPr lang="it-IT" baseline="0" dirty="0"/>
                  <a:t>. E’ parzialmente localizzato sulla parte superiore (on top) del punto iperbolico ma disperde lungo la separatrice della principale isola di risonanza. Top </a:t>
                </a:r>
                <a:r>
                  <a:rPr lang="it-IT" baseline="0" dirty="0" err="1"/>
                  <a:t>left</a:t>
                </a:r>
                <a:r>
                  <a:rPr lang="it-IT" baseline="0" dirty="0"/>
                  <a:t> (t=0) la localizzazione è più visibile, bottom </a:t>
                </a:r>
                <a:r>
                  <a:rPr lang="it-IT" baseline="0" dirty="0" err="1"/>
                  <a:t>left</a:t>
                </a:r>
                <a:r>
                  <a:rPr lang="it-IT" baseline="0" dirty="0"/>
                  <a:t>: la dispersione è più visibile a </a:t>
                </a:r>
                <a:r>
                  <a:rPr lang="it-IT" b="0" i="0">
                    <a:latin typeface="Cambria Math" panose="02040503050406030204" pitchFamily="18" charset="0"/>
                  </a:rPr>
                  <a:t>𝑡=0,5∗2𝜋/𝜔</a:t>
                </a:r>
                <a:r>
                  <a:rPr lang="it-IT" dirty="0"/>
                  <a:t>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Esiste un certo rate di decadimento a causa della riduzione della densità elettronica, senza modificare la forma o la localizzazione del pacchetto d’onda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In 1D l’ingrediente chiave per un pacchetto d’onda non dispersivo è il «</a:t>
                </a:r>
                <a:r>
                  <a:rPr lang="it-IT" dirty="0" err="1"/>
                  <a:t>phase</a:t>
                </a:r>
                <a:r>
                  <a:rPr lang="it-IT" dirty="0"/>
                  <a:t> </a:t>
                </a:r>
                <a:r>
                  <a:rPr lang="it-IT" dirty="0" err="1"/>
                  <a:t>locking</a:t>
                </a:r>
                <a:r>
                  <a:rPr lang="it-IT" dirty="0"/>
                  <a:t>» dei gradi di libertà interni sulla frequenza del campo esterno. In 3D invece c’è sempre solo un campo esterno ma vari </a:t>
                </a:r>
                <a:r>
                  <a:rPr lang="it-IT" dirty="0" err="1"/>
                  <a:t>gdl</a:t>
                </a:r>
                <a:r>
                  <a:rPr lang="it-IT" dirty="0"/>
                  <a:t> interni non «</a:t>
                </a:r>
                <a:r>
                  <a:rPr lang="it-IT" dirty="0" err="1"/>
                  <a:t>lockati</a:t>
                </a:r>
                <a:r>
                  <a:rPr lang="it-IT" dirty="0"/>
                  <a:t>» simultaneamente per cui ci si aspetterebbe soltanto una localizzazione parziale del pacchetto d’onda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76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Particella su lattice  in una catena unidimensionale. Ad ogni sito un potenziale random</a:t>
                </a:r>
                <a:r>
                  <a:rPr lang="it-IT" baseline="0" dirty="0"/>
                  <a:t> agisce e fa saltare la particella su uno dei siti vicini, ciò è descritto da una ampiezza di </a:t>
                </a:r>
                <a:r>
                  <a:rPr lang="it-IT" baseline="0" dirty="0" err="1"/>
                  <a:t>hopping</a:t>
                </a:r>
                <a:r>
                  <a:rPr lang="it-IT" baseline="0" dirty="0"/>
                  <a:t> 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Modello tight </a:t>
                </a:r>
                <a:r>
                  <a:rPr lang="it-IT" baseline="0" dirty="0" err="1"/>
                  <a:t>binding</a:t>
                </a:r>
                <a:r>
                  <a:rPr lang="it-IT" baseline="0" dirty="0"/>
                  <a:t>, le funzioni d’onda sono di Bloch in un modello con potenziale invariante per traslazioni. Funzioni d’onda localizzate possono essere generate dalla </a:t>
                </a:r>
                <a:r>
                  <a:rPr lang="it-IT" baseline="0" dirty="0" err="1"/>
                  <a:t>sovrapp</a:t>
                </a:r>
                <a:r>
                  <a:rPr lang="it-IT" baseline="0" dirty="0"/>
                  <a:t>. di onde piane </a:t>
                </a:r>
                <a:r>
                  <a:rPr lang="it-IT" baseline="0" dirty="0" err="1"/>
                  <a:t>psik</a:t>
                </a:r>
                <a:r>
                  <a:rPr lang="it-IT" baseline="0" dirty="0"/>
                  <a:t>. Tali pacchetti d’onda sarebbero instabili e si disperderebbero.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Se il potenziale è random e disordinato, invece, i pacchetti d’onda si stabilizzano e restano localizzati.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Utilizziamo per la rappresentazione di psi una base di autostati  ben localizzati </a:t>
                </a:r>
                <a14:m>
                  <m:oMath xmlns:m="http://schemas.openxmlformats.org/officeDocument/2006/math">
                    <m:r>
                      <a:rPr lang="it-IT" b="0" i="1" baseline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baseline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baseline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it-IT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H è un’</a:t>
                </a:r>
                <a:r>
                  <a:rPr lang="it-IT" baseline="0" dirty="0" err="1"/>
                  <a:t>ham</a:t>
                </a:r>
                <a:r>
                  <a:rPr lang="it-IT" baseline="0" dirty="0"/>
                  <a:t>. </a:t>
                </a:r>
                <a:r>
                  <a:rPr lang="it-IT" baseline="0" dirty="0" err="1"/>
                  <a:t>Nearestneighborinteraction</a:t>
                </a:r>
                <a:r>
                  <a:rPr lang="it-IT" baseline="0" dirty="0"/>
                  <a:t>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D è l’intensità del disordine del potenziale,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baseline="0" dirty="0"/>
                  <a:t> elementi on </a:t>
                </a:r>
                <a:r>
                  <a:rPr lang="it-IT" baseline="0" dirty="0" err="1"/>
                  <a:t>diagonal</a:t>
                </a:r>
                <a:r>
                  <a:rPr lang="it-IT" baseline="0" dirty="0"/>
                  <a:t> random </a:t>
                </a:r>
                <a:r>
                  <a:rPr lang="it-IT" baseline="0" dirty="0" err="1"/>
                  <a:t>distributed</a:t>
                </a:r>
                <a:endParaRPr lang="it-IT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i=B al bordo del modello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La matrice M ha due autovalori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baseline="0" dirty="0"/>
                  <a:t> e </a:t>
                </a:r>
                <a14:m>
                  <m:oMath xmlns:m="http://schemas.openxmlformats.org/officeDocument/2006/math">
                    <m:r>
                      <a:rPr lang="it-IT" b="0" i="1" baseline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it-IT" b="0" i="1" baseline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baseline="0" dirty="0"/>
                  <a:t> è l’esponente di </a:t>
                </a:r>
                <a:r>
                  <a:rPr lang="it-IT" baseline="0" dirty="0" err="1"/>
                  <a:t>Lyapunov</a:t>
                </a:r>
                <a:r>
                  <a:rPr lang="it-IT" baseline="0" dirty="0"/>
                  <a:t> della mappa random in considerazione, </a:t>
                </a:r>
                <a:r>
                  <a:rPr lang="it-IT" baseline="0" dirty="0" err="1"/>
                  <a:t>detM</a:t>
                </a:r>
                <a:r>
                  <a:rPr lang="it-IT" baseline="0" dirty="0"/>
                  <a:t>=1 </a:t>
                </a:r>
                <a:r>
                  <a:rPr lang="it-IT" baseline="0" dirty="0" err="1"/>
                  <a:t>unimodulare</a:t>
                </a:r>
                <a:r>
                  <a:rPr lang="it-IT" baseline="0" dirty="0"/>
                  <a:t>. Al più tutti i vettori iniziali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baseline="0" dirty="0"/>
                  <a:t> danno vita a funzioni d’onda che crescono esponenzialmente sia verso destra che verso sinistra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Particella su lattice  in una catena unidimensionale. Ad ogni sito un potenziale random</a:t>
                </a:r>
                <a:r>
                  <a:rPr lang="it-IT" baseline="0" dirty="0"/>
                  <a:t> agisce e fa saltare la particella su uno dei siti vicini, ciò è descritto da una ampiezza di </a:t>
                </a:r>
                <a:r>
                  <a:rPr lang="it-IT" baseline="0" dirty="0" err="1"/>
                  <a:t>hopping</a:t>
                </a:r>
                <a:r>
                  <a:rPr lang="it-IT" baseline="0" dirty="0"/>
                  <a:t> 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Modello tight </a:t>
                </a:r>
                <a:r>
                  <a:rPr lang="it-IT" baseline="0" dirty="0" err="1"/>
                  <a:t>binding</a:t>
                </a:r>
                <a:r>
                  <a:rPr lang="it-IT" baseline="0" dirty="0"/>
                  <a:t>, le funzioni d’onda sono di Bloch in un modello con potenziale invariante per traslazioni. Funzioni d’onda localizzate possono essere generate dalla </a:t>
                </a:r>
                <a:r>
                  <a:rPr lang="it-IT" baseline="0" dirty="0" err="1"/>
                  <a:t>sovrapp</a:t>
                </a:r>
                <a:r>
                  <a:rPr lang="it-IT" baseline="0" dirty="0"/>
                  <a:t>. di onde piane </a:t>
                </a:r>
                <a:r>
                  <a:rPr lang="it-IT" baseline="0" dirty="0" err="1"/>
                  <a:t>psik</a:t>
                </a:r>
                <a:r>
                  <a:rPr lang="it-IT" baseline="0" dirty="0"/>
                  <a:t>. Tali pacchetti d’onda sarebbero instabili e si disperderebbero.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Se il potenziale è random e disordinato, invece, i pacchetti d’onda si stabilizzano e restano localizzati.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Utilizziamo per la rappresentazione di psi una base di autostati  ben localizzati </a:t>
                </a:r>
                <a:r>
                  <a:rPr lang="it-IT" b="0" i="0" baseline="0">
                    <a:latin typeface="Cambria Math" panose="02040503050406030204" pitchFamily="18" charset="0"/>
                  </a:rPr>
                  <a:t>|𝑗⟩</a:t>
                </a:r>
                <a:endParaRPr lang="it-IT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H è un’</a:t>
                </a:r>
                <a:r>
                  <a:rPr lang="it-IT" baseline="0" dirty="0" err="1"/>
                  <a:t>ham</a:t>
                </a:r>
                <a:r>
                  <a:rPr lang="it-IT" baseline="0" dirty="0"/>
                  <a:t>. </a:t>
                </a:r>
                <a:r>
                  <a:rPr lang="it-IT" baseline="0" dirty="0" err="1"/>
                  <a:t>Nearestneighborinteraction</a:t>
                </a:r>
                <a:r>
                  <a:rPr lang="it-IT" baseline="0" dirty="0"/>
                  <a:t>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D è l’intensità del disordine del potenziale, </a:t>
                </a:r>
                <a:r>
                  <a:rPr lang="it-IT" b="0" i="0" baseline="0">
                    <a:latin typeface="Cambria Math" panose="02040503050406030204" pitchFamily="18" charset="0"/>
                  </a:rPr>
                  <a:t>𝜁_𝑖</a:t>
                </a:r>
                <a:r>
                  <a:rPr lang="it-IT" baseline="0" dirty="0"/>
                  <a:t> elementi on </a:t>
                </a:r>
                <a:r>
                  <a:rPr lang="it-IT" baseline="0" dirty="0" err="1"/>
                  <a:t>diagonal</a:t>
                </a:r>
                <a:r>
                  <a:rPr lang="it-IT" baseline="0" dirty="0"/>
                  <a:t> random </a:t>
                </a:r>
                <a:r>
                  <a:rPr lang="it-IT" baseline="0" dirty="0" err="1"/>
                  <a:t>distributed</a:t>
                </a:r>
                <a:endParaRPr lang="it-IT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i=B al bordo del modello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La matrice M ha due autovalori </a:t>
                </a:r>
                <a:r>
                  <a:rPr lang="it-IT" b="0" i="0" baseline="0">
                    <a:latin typeface="Cambria Math" panose="02040503050406030204" pitchFamily="18" charset="0"/>
                  </a:rPr>
                  <a:t>𝑒^(±𝐵/𝜆)</a:t>
                </a:r>
                <a:r>
                  <a:rPr lang="it-IT" baseline="0" dirty="0"/>
                  <a:t> e </a:t>
                </a:r>
                <a:r>
                  <a:rPr lang="it-IT" b="0" i="0" baseline="0">
                    <a:latin typeface="Cambria Math" panose="02040503050406030204" pitchFamily="18" charset="0"/>
                  </a:rPr>
                  <a:t>1/𝜆</a:t>
                </a:r>
                <a:r>
                  <a:rPr lang="it-IT" baseline="0" dirty="0"/>
                  <a:t> è l’esponente di </a:t>
                </a:r>
                <a:r>
                  <a:rPr lang="it-IT" baseline="0" dirty="0" err="1"/>
                  <a:t>Lyapunov</a:t>
                </a:r>
                <a:r>
                  <a:rPr lang="it-IT" baseline="0" dirty="0"/>
                  <a:t> della mappa random in considerazione, </a:t>
                </a:r>
                <a:r>
                  <a:rPr lang="it-IT" baseline="0" dirty="0" err="1"/>
                  <a:t>detM</a:t>
                </a:r>
                <a:r>
                  <a:rPr lang="it-IT" baseline="0" dirty="0"/>
                  <a:t>=1 </a:t>
                </a:r>
                <a:r>
                  <a:rPr lang="it-IT" baseline="0" dirty="0" err="1"/>
                  <a:t>unimodulare</a:t>
                </a:r>
                <a:r>
                  <a:rPr lang="it-IT" baseline="0" dirty="0"/>
                  <a:t>. Al più tutti i vettori iniziali </a:t>
                </a:r>
                <a:r>
                  <a:rPr lang="it-IT" b="0" i="0" baseline="0">
                    <a:latin typeface="Cambria Math" panose="02040503050406030204" pitchFamily="18" charset="0"/>
                  </a:rPr>
                  <a:t>𝑢_1, 𝑢_0</a:t>
                </a:r>
                <a:r>
                  <a:rPr lang="it-IT" baseline="0" dirty="0"/>
                  <a:t> danno vita a funzioni d’onda che crescono esponenzialmente sia verso destra che verso sinistra</a:t>
                </a:r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40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è anche</a:t>
                </a:r>
                <a:r>
                  <a:rPr lang="it-IT" baseline="0" dirty="0"/>
                  <a:t> la lunghezza di localizzazione</a:t>
                </a:r>
                <a:endParaRPr lang="it-IT" dirty="0"/>
              </a:p>
            </p:txBody>
          </p:sp>
        </mc:Choice>
        <mc:Fallback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="0" i="0">
                    <a:latin typeface="Cambria Math" panose="02040503050406030204" pitchFamily="18" charset="0"/>
                  </a:rPr>
                  <a:t>𝜆 </a:t>
                </a:r>
                <a:r>
                  <a:rPr lang="it-IT" dirty="0"/>
                  <a:t> è anche</a:t>
                </a:r>
                <a:r>
                  <a:rPr lang="it-IT" baseline="0" dirty="0"/>
                  <a:t> la lunghezza di localizzazione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051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Quantum break time: tempo per cui un sistema quantistico e uno classico seguono lo stesso andamento . Il </a:t>
                </a:r>
                <a:r>
                  <a:rPr lang="it-IT" dirty="0" err="1"/>
                  <a:t>chaos</a:t>
                </a:r>
                <a:r>
                  <a:rPr lang="it-IT" dirty="0"/>
                  <a:t> può essere introdotto a priori senza corrispondenze classiche. Dinamiche complesse e irregolari vanno di pari passo con le </a:t>
                </a:r>
                <a:r>
                  <a:rPr lang="it-IT" dirty="0" err="1"/>
                  <a:t>proprieta</a:t>
                </a:r>
                <a:r>
                  <a:rPr lang="it-IT" dirty="0"/>
                  <a:t> di un s. </a:t>
                </a:r>
                <a:r>
                  <a:rPr lang="it-IT" dirty="0" err="1"/>
                  <a:t>quant</a:t>
                </a:r>
                <a:r>
                  <a:rPr lang="it-IT" dirty="0"/>
                  <a:t>. Caotico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Avoided</a:t>
                </a:r>
                <a:r>
                  <a:rPr lang="it-IT" dirty="0"/>
                  <a:t> crossing: fenomeno per cui </a:t>
                </a:r>
                <a:r>
                  <a:rPr lang="it-IT" i="1" dirty="0"/>
                  <a:t>due autovalori </a:t>
                </a:r>
                <a:r>
                  <a:rPr lang="it-IT" dirty="0"/>
                  <a:t>di una </a:t>
                </a:r>
                <a:r>
                  <a:rPr lang="it-IT" dirty="0" err="1"/>
                  <a:t>martice</a:t>
                </a:r>
                <a:r>
                  <a:rPr lang="it-IT" dirty="0"/>
                  <a:t> hermitiana rappresentante un’osservabile fisica dipendente da N parametri continui reali </a:t>
                </a:r>
                <a:r>
                  <a:rPr lang="it-IT" i="1" dirty="0"/>
                  <a:t>non possono diventare degeneri a meno che non vi sia un </a:t>
                </a:r>
                <a:r>
                  <a:rPr lang="it-IT" i="1" dirty="0" err="1"/>
                  <a:t>manifold</a:t>
                </a:r>
                <a:r>
                  <a:rPr lang="it-IT" i="1" dirty="0"/>
                  <a:t> di dimensione N-2 </a:t>
                </a:r>
                <a:endParaRPr lang="it-IT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Se gli stati sono accoppiati i livelli energetici si respingono come predetto dalla </a:t>
                </a:r>
                <a:r>
                  <a:rPr lang="it-IT" dirty="0" err="1"/>
                  <a:t>perturbation</a:t>
                </a:r>
                <a:r>
                  <a:rPr lang="it-IT" dirty="0"/>
                  <a:t> theory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Level crossing: possibile modificando alcuni parametri dell’hamiltoniana, ciò può indurre delle degenerazioni accidentali in un’Hamiltoniana senza simmetrie.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Il primo effetto della presenza dell’</a:t>
                </a:r>
                <a:r>
                  <a:rPr lang="it-IT" dirty="0" err="1"/>
                  <a:t>avoided</a:t>
                </a:r>
                <a:r>
                  <a:rPr lang="it-IT" dirty="0"/>
                  <a:t> crossing in un’hamiltoniana degenere imperturbata (poi perturbata introducendo elementi off </a:t>
                </a:r>
                <a:r>
                  <a:rPr lang="it-IT" dirty="0" err="1"/>
                  <a:t>diagonal</a:t>
                </a:r>
                <a:r>
                  <a:rPr lang="it-IT" dirty="0"/>
                  <a:t>) è la comparsa di livelli energetici più bassi. Una perturbazione modifica gli autovalori e fa sovrapporre gli autostati dell’</a:t>
                </a:r>
                <a:r>
                  <a:rPr lang="it-IT" dirty="0" err="1"/>
                  <a:t>ham</a:t>
                </a:r>
                <a:r>
                  <a:rPr lang="it-IT" dirty="0"/>
                  <a:t>. Imperturbata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Il plot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it-IT" dirty="0"/>
                  <a:t> in funzione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it-IT" dirty="0"/>
                  <a:t> sono due rami di iperboli</a:t>
                </a:r>
                <a:r>
                  <a:rPr lang="it-IT" baseline="0" dirty="0"/>
                  <a:t> che tendono a coincidere (degenerazione) all’infinito. Modificare dei parametri per indurre degenerazione nello spettro significa creare una degenerazione accidentale (</a:t>
                </a:r>
                <a:r>
                  <a:rPr lang="it-IT" baseline="0" dirty="0" err="1"/>
                  <a:t>diabolical</a:t>
                </a:r>
                <a:r>
                  <a:rPr lang="it-IT" baseline="0" dirty="0"/>
                  <a:t> point), per 2 </a:t>
                </a:r>
                <a:r>
                  <a:rPr lang="it-IT" baseline="0" dirty="0" err="1"/>
                  <a:t>av</a:t>
                </a:r>
                <a:r>
                  <a:rPr lang="it-IT" baseline="0" dirty="0"/>
                  <a:t> degeneri servono due parametri indipendenti per indurre degenerazione.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Immagine a dx: non è possibile definire un buon set di numeri quantici. Per sistemi regolari si incontra il </a:t>
                </a:r>
                <a:r>
                  <a:rPr lang="it-IT" baseline="0" dirty="0" err="1"/>
                  <a:t>level</a:t>
                </a:r>
                <a:r>
                  <a:rPr lang="it-IT" baseline="0" dirty="0"/>
                  <a:t> crossing con </a:t>
                </a:r>
                <a:r>
                  <a:rPr lang="it-IT" baseline="0" dirty="0" err="1"/>
                  <a:t>prob</a:t>
                </a:r>
                <a:r>
                  <a:rPr lang="it-IT" baseline="0" dirty="0"/>
                  <a:t> abbastanza alta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𝑏𝑙𝑎𝑏𝑙𝑎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𝑑𝑖𝑚𝑒𝑛𝑠𝑖𝑜𝑛𝑒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𝑠𝑝𝑎𝑧𝑖𝑜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𝐻𝑖𝑙𝑏𝑒𝑟𝑡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Quantum break time: tempo per cui un sistema quantistico e uno classico seguono lo stesso andamento . Il </a:t>
                </a:r>
                <a:r>
                  <a:rPr lang="it-IT" dirty="0" err="1"/>
                  <a:t>chaos</a:t>
                </a:r>
                <a:r>
                  <a:rPr lang="it-IT" dirty="0"/>
                  <a:t> può essere introdotto a priori senza corrispondenze classiche. Dinamiche complesse e irregolari vanno di pari passo con le </a:t>
                </a:r>
                <a:r>
                  <a:rPr lang="it-IT" dirty="0" err="1"/>
                  <a:t>proprieta</a:t>
                </a:r>
                <a:r>
                  <a:rPr lang="it-IT" dirty="0"/>
                  <a:t> di un s. </a:t>
                </a:r>
                <a:r>
                  <a:rPr lang="it-IT" dirty="0" err="1"/>
                  <a:t>quant</a:t>
                </a:r>
                <a:r>
                  <a:rPr lang="it-IT" dirty="0"/>
                  <a:t>. Caotico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Avoided</a:t>
                </a:r>
                <a:r>
                  <a:rPr lang="it-IT" dirty="0"/>
                  <a:t> crossing: fenomeno per cui </a:t>
                </a:r>
                <a:r>
                  <a:rPr lang="it-IT" i="1" dirty="0"/>
                  <a:t>due autovalori </a:t>
                </a:r>
                <a:r>
                  <a:rPr lang="it-IT" dirty="0"/>
                  <a:t>di una </a:t>
                </a:r>
                <a:r>
                  <a:rPr lang="it-IT" dirty="0" err="1"/>
                  <a:t>martice</a:t>
                </a:r>
                <a:r>
                  <a:rPr lang="it-IT" dirty="0"/>
                  <a:t> hermitiana rappresentante un’osservabile fisica dipendente da N parametri continui reali </a:t>
                </a:r>
                <a:r>
                  <a:rPr lang="it-IT" i="1" dirty="0"/>
                  <a:t>non possono diventare degeneri a meno che non vi sia un </a:t>
                </a:r>
                <a:r>
                  <a:rPr lang="it-IT" i="1" dirty="0" err="1"/>
                  <a:t>manifold</a:t>
                </a:r>
                <a:r>
                  <a:rPr lang="it-IT" i="1" dirty="0"/>
                  <a:t> di dimensione N-2 </a:t>
                </a:r>
                <a:endParaRPr lang="it-IT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Se gli stati sono accoppiati i livelli energetici si respingono come predetto dalla </a:t>
                </a:r>
                <a:r>
                  <a:rPr lang="it-IT" dirty="0" err="1"/>
                  <a:t>perturbation</a:t>
                </a:r>
                <a:r>
                  <a:rPr lang="it-IT" dirty="0"/>
                  <a:t> theory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Level crossing: possibile modificando alcuni parametri dell’hamiltoniana, ciò può indurre delle degenerazioni accidentali in un’Hamiltoniana senza simmetrie.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Il primo effetto della presenza dell’</a:t>
                </a:r>
                <a:r>
                  <a:rPr lang="it-IT" dirty="0" err="1"/>
                  <a:t>avoided</a:t>
                </a:r>
                <a:r>
                  <a:rPr lang="it-IT" dirty="0"/>
                  <a:t> crossing in un’hamiltoniana degenere imperturbata (poi perturbata introducendo elementi off </a:t>
                </a:r>
                <a:r>
                  <a:rPr lang="it-IT" dirty="0" err="1"/>
                  <a:t>diagonal</a:t>
                </a:r>
                <a:r>
                  <a:rPr lang="it-IT" dirty="0"/>
                  <a:t>) è la comparsa di livelli energetici più bassi. Una perturbazione modifica gli autovalori e fa sovrapporre gli autostati dell’</a:t>
                </a:r>
                <a:r>
                  <a:rPr lang="it-IT" dirty="0" err="1"/>
                  <a:t>ham</a:t>
                </a:r>
                <a:r>
                  <a:rPr lang="it-IT" dirty="0"/>
                  <a:t>. Imperturbata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Il plot di </a:t>
                </a:r>
                <a:r>
                  <a:rPr lang="it-IT" b="0" i="0">
                    <a:latin typeface="Cambria Math" panose="02040503050406030204" pitchFamily="18" charset="0"/>
                  </a:rPr>
                  <a:t>𝐻_11−𝐻_22</a:t>
                </a:r>
                <a:r>
                  <a:rPr lang="it-IT" dirty="0"/>
                  <a:t> in funzione di </a:t>
                </a:r>
                <a:r>
                  <a:rPr lang="it-IT" b="0" i="0">
                    <a:latin typeface="Cambria Math" panose="02040503050406030204" pitchFamily="18" charset="0"/>
                  </a:rPr>
                  <a:t>𝐸±</a:t>
                </a:r>
                <a:r>
                  <a:rPr lang="it-IT" dirty="0"/>
                  <a:t> sono due rami di iperboli</a:t>
                </a:r>
                <a:r>
                  <a:rPr lang="it-IT" baseline="0" dirty="0"/>
                  <a:t> che tendono a coincidere (degenerazione) all’infinito. Modificare dei parametri per indurre degenerazione nello spettro significa creare una degenerazione accidentale (</a:t>
                </a:r>
                <a:r>
                  <a:rPr lang="it-IT" baseline="0" dirty="0" err="1"/>
                  <a:t>diabolical</a:t>
                </a:r>
                <a:r>
                  <a:rPr lang="it-IT" baseline="0" dirty="0"/>
                  <a:t> point), per 2 </a:t>
                </a:r>
                <a:r>
                  <a:rPr lang="it-IT" baseline="0" dirty="0" err="1"/>
                  <a:t>av</a:t>
                </a:r>
                <a:r>
                  <a:rPr lang="it-IT" baseline="0" dirty="0"/>
                  <a:t> degeneri servono due parametri indipendenti per indurre degenerazione.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aseline="0" dirty="0"/>
                  <a:t>Immagine a dx: non è possibile definire un buon set di numeri quantici. Per sistemi regolari si incontra il </a:t>
                </a:r>
                <a:r>
                  <a:rPr lang="it-IT" baseline="0" dirty="0" err="1"/>
                  <a:t>level</a:t>
                </a:r>
                <a:r>
                  <a:rPr lang="it-IT" baseline="0" dirty="0"/>
                  <a:t> crossing con </a:t>
                </a:r>
                <a:r>
                  <a:rPr lang="it-IT" baseline="0" dirty="0" err="1"/>
                  <a:t>prob</a:t>
                </a:r>
                <a:r>
                  <a:rPr lang="it-IT" baseline="0" dirty="0"/>
                  <a:t> abbastanza alta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="0" i="0">
                    <a:latin typeface="Cambria Math" panose="02040503050406030204" pitchFamily="18" charset="0"/>
                  </a:rPr>
                  <a:t>𝐸_𝑚=𝑏𝑙𝑎𝑏𝑙𝑎 𝑐𝑜𝑛 𝑑𝑖𝑚𝑒𝑛𝑠𝑖𝑜𝑛𝑒 𝑑𝑒𝑙𝑙𝑜 𝑠𝑝𝑎𝑧𝑖𝑜 𝑑𝑖 𝐻𝑖𝑙𝑏𝑒𝑟𝑡 dim⁡(𝑚)=𝑁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388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Anche quando il sistema è classicamente caotico ci sono casi in cui simmetrie spaziali esistono (e.g. simmetria per riflessione, a X=9 il triangolo è isoscele e gli autostati hanno parità definita e lo spettro è un mixing di queste due frequenze pure, </a:t>
                </a:r>
                <a:r>
                  <a:rPr lang="it-IT" dirty="0" err="1"/>
                  <a:t>even</a:t>
                </a:r>
                <a:r>
                  <a:rPr lang="it-IT" dirty="0"/>
                  <a:t> </a:t>
                </a:r>
                <a:r>
                  <a:rPr lang="it-IT" dirty="0" err="1"/>
                  <a:t>parity</a:t>
                </a:r>
                <a:r>
                  <a:rPr lang="it-IT" dirty="0"/>
                  <a:t> state and </a:t>
                </a:r>
                <a:r>
                  <a:rPr lang="it-IT" dirty="0" err="1"/>
                  <a:t>odd</a:t>
                </a:r>
                <a:r>
                  <a:rPr lang="it-IT" dirty="0"/>
                  <a:t> </a:t>
                </a:r>
                <a:r>
                  <a:rPr lang="it-IT" dirty="0" err="1"/>
                  <a:t>parity</a:t>
                </a:r>
                <a:r>
                  <a:rPr lang="it-IT" dirty="0"/>
                  <a:t> state. A Y=6 sistema integrabile, esistono varie degenerazioni (</a:t>
                </a:r>
                <a:r>
                  <a:rPr lang="it-IT" dirty="0" err="1"/>
                  <a:t>level</a:t>
                </a:r>
                <a:r>
                  <a:rPr lang="it-IT" dirty="0"/>
                  <a:t> crossing)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Paragone classico: nei sistemi classici le costanti del moto sono distrutte dalla presenza di risonanze </a:t>
                </a:r>
                <a:r>
                  <a:rPr lang="it-IT" dirty="0" err="1"/>
                  <a:t>nonlineari</a:t>
                </a:r>
                <a:r>
                  <a:rPr lang="it-IT" dirty="0"/>
                  <a:t>. Le costanti del moto costringono le traiettorie dello spazio delle fasi a </a:t>
                </a:r>
                <a:r>
                  <a:rPr lang="it-IT" dirty="0" err="1"/>
                  <a:t>superifici</a:t>
                </a:r>
                <a:r>
                  <a:rPr lang="it-IT" dirty="0"/>
                  <a:t> di dimensioni più basse (tori KAM) Quando queste superfici sono distrutte dalle risonanze -&gt; </a:t>
                </a:r>
                <a:r>
                  <a:rPr lang="it-IT" dirty="0" err="1"/>
                  <a:t>chaos</a:t>
                </a:r>
                <a:endParaRPr lang="it-IT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i="1" dirty="0"/>
                  <a:t>Molte delle strutture associate alla transizione al </a:t>
                </a:r>
                <a:r>
                  <a:rPr lang="it-IT" i="1" dirty="0" err="1"/>
                  <a:t>chaos</a:t>
                </a:r>
                <a:r>
                  <a:rPr lang="it-IT" i="1" dirty="0"/>
                  <a:t> in un sistema classico, si manifestano nella quantum </a:t>
                </a:r>
                <a:r>
                  <a:rPr lang="it-IT" i="1" dirty="0" err="1"/>
                  <a:t>version</a:t>
                </a:r>
                <a:r>
                  <a:rPr lang="it-IT" i="1" dirty="0"/>
                  <a:t>  di quei sistemi che classicamente occupano uno spazio delle fasi più grande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it-IT" i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i="1" dirty="0"/>
                  <a:t>Quello che si può fare è analizzare la statistica dello spettro. Una manifestazione del </a:t>
                </a:r>
                <a:r>
                  <a:rPr lang="it-IT" i="1" dirty="0" err="1"/>
                  <a:t>chaos</a:t>
                </a:r>
                <a:r>
                  <a:rPr lang="it-IT" i="1" dirty="0"/>
                  <a:t> è una perdita di informazioni sul sistema quantistico, poiché quando una costante del moto è distrutta, tale è anche il suo numero </a:t>
                </a:r>
                <a:r>
                  <a:rPr lang="it-IT" i="1" dirty="0" err="1"/>
                  <a:t>quantic</a:t>
                </a:r>
                <a:r>
                  <a:rPr lang="it-IT" i="1" dirty="0"/>
                  <a:t> associato.</a:t>
                </a:r>
              </a:p>
            </p:txBody>
          </p:sp>
        </mc:Choice>
        <mc:Fallback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Anche quando il sistema è classicamente caotico ci sono casi in cui simmetrie spaziali esistono (e.g. simmetria per riflessione, a X=9 il triangolo è isoscele e gli autostati hanno parità definita e lo spettro è un mixing di queste due frequenze pure, </a:t>
                </a:r>
                <a:r>
                  <a:rPr lang="it-IT" dirty="0" err="1"/>
                  <a:t>even</a:t>
                </a:r>
                <a:r>
                  <a:rPr lang="it-IT" dirty="0"/>
                  <a:t> </a:t>
                </a:r>
                <a:r>
                  <a:rPr lang="it-IT" dirty="0" err="1"/>
                  <a:t>parity</a:t>
                </a:r>
                <a:r>
                  <a:rPr lang="it-IT" dirty="0"/>
                  <a:t> state and </a:t>
                </a:r>
                <a:r>
                  <a:rPr lang="it-IT" dirty="0" err="1"/>
                  <a:t>odd</a:t>
                </a:r>
                <a:r>
                  <a:rPr lang="it-IT" dirty="0"/>
                  <a:t> </a:t>
                </a:r>
                <a:r>
                  <a:rPr lang="it-IT" dirty="0" err="1"/>
                  <a:t>parity</a:t>
                </a:r>
                <a:r>
                  <a:rPr lang="it-IT" dirty="0"/>
                  <a:t> state. A Y=6 sistema integrabile, esistono varie degenerazioni (</a:t>
                </a:r>
                <a:r>
                  <a:rPr lang="it-IT" dirty="0" err="1"/>
                  <a:t>level</a:t>
                </a:r>
                <a:r>
                  <a:rPr lang="it-IT" dirty="0"/>
                  <a:t> crossing)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Paragone classico: nei sistemi classici le costanti del moto sono distrutte dalla presenza di risonanze </a:t>
                </a:r>
                <a:r>
                  <a:rPr lang="it-IT" dirty="0" err="1"/>
                  <a:t>nonlineari</a:t>
                </a:r>
                <a:r>
                  <a:rPr lang="it-IT" dirty="0"/>
                  <a:t>. Le costanti del moto costringono le traiettorie dello spazio delle fasi a </a:t>
                </a:r>
                <a:r>
                  <a:rPr lang="it-IT" dirty="0" err="1"/>
                  <a:t>superifici</a:t>
                </a:r>
                <a:r>
                  <a:rPr lang="it-IT" dirty="0"/>
                  <a:t> di dimensioni più basse (tori KAM) Quando queste superfici sono distrutte dalle risonanze -&gt; </a:t>
                </a:r>
                <a:r>
                  <a:rPr lang="it-IT" dirty="0" err="1"/>
                  <a:t>chaos</a:t>
                </a:r>
                <a:endParaRPr lang="it-IT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i="1" dirty="0"/>
                  <a:t>Molte delle strutture associate alla transizione al </a:t>
                </a:r>
                <a:r>
                  <a:rPr lang="it-IT" i="1" dirty="0" err="1"/>
                  <a:t>chaos</a:t>
                </a:r>
                <a:r>
                  <a:rPr lang="it-IT" i="1" dirty="0"/>
                  <a:t> in un sistema classico, si manifestano nella quantum </a:t>
                </a:r>
                <a:r>
                  <a:rPr lang="it-IT" i="1" dirty="0" err="1"/>
                  <a:t>version</a:t>
                </a:r>
                <a:r>
                  <a:rPr lang="it-IT" i="1" dirty="0"/>
                  <a:t>  di quei sistemi che classicamente occupano uno spazio delle fasi più grande di </a:t>
                </a:r>
                <a:r>
                  <a:rPr lang="it-IT" b="0" i="0">
                    <a:latin typeface="Cambria Math" panose="02040503050406030204" pitchFamily="18" charset="0"/>
                  </a:rPr>
                  <a:t>ℏ^𝑑</a:t>
                </a:r>
                <a:endParaRPr lang="it-IT" i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i="1" dirty="0"/>
                  <a:t>Quello che si può fare è analizzare la statistica dello spettro. Una manifestazione del </a:t>
                </a:r>
                <a:r>
                  <a:rPr lang="it-IT" i="1" dirty="0" err="1"/>
                  <a:t>chaos</a:t>
                </a:r>
                <a:r>
                  <a:rPr lang="it-IT" i="1" dirty="0"/>
                  <a:t> è una perdita di informazioni sul sistema quantistico, poiché quando una costante del moto è distrutta, tale è anche il suo numero </a:t>
                </a:r>
                <a:r>
                  <a:rPr lang="it-IT" i="1" dirty="0" err="1"/>
                  <a:t>quantic</a:t>
                </a:r>
                <a:r>
                  <a:rPr lang="it-IT" i="1" dirty="0"/>
                  <a:t> associato.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839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37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termine delta t quadro non dà problemi nel </a:t>
            </a:r>
            <a:r>
              <a:rPr lang="it-IT" dirty="0" err="1"/>
              <a:t>lim</a:t>
            </a:r>
            <a:r>
              <a:rPr lang="it-IT" dirty="0"/>
              <a:t> N </a:t>
            </a:r>
            <a:r>
              <a:rPr lang="it-IT" dirty="0" err="1"/>
              <a:t>infty</a:t>
            </a:r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0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dirty="0"/>
                  <a:t>Xnu radici isolate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dirty="0"/>
                  <a:t>Xnu radici isolate di </a:t>
                </a:r>
                <a:r>
                  <a:rPr lang="it-IT" b="0" i="0">
                    <a:latin typeface="Cambria Math" panose="02040503050406030204" pitchFamily="18" charset="0"/>
                  </a:rPr>
                  <a:t>∇𝑓</a:t>
                </a:r>
                <a:endParaRPr lang="it-IT" dirty="0"/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02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L’indice di </a:t>
            </a:r>
            <a:r>
              <a:rPr lang="it-IT" dirty="0" err="1"/>
              <a:t>maslov</a:t>
            </a:r>
            <a:r>
              <a:rPr lang="it-IT" dirty="0"/>
              <a:t> «cura» il problema del cambio di segno del determinante quando la traiettoria attraversa dei punti coniugati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104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 l’uso del propagatore di van </a:t>
            </a:r>
            <a:r>
              <a:rPr lang="it-IT" dirty="0" err="1"/>
              <a:t>vleck</a:t>
            </a:r>
            <a:r>
              <a:rPr lang="it-IT" dirty="0"/>
              <a:t> e della funzione di green ritardata possiamo costruire finalmente la f. di green semiclassica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79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Area </a:t>
            </a:r>
            <a:r>
              <a:rPr lang="it-IT" dirty="0" err="1"/>
              <a:t>conservation</a:t>
            </a:r>
            <a:r>
              <a:rPr lang="it-IT" dirty="0"/>
              <a:t> </a:t>
            </a:r>
            <a:r>
              <a:rPr lang="it-IT" dirty="0" err="1"/>
              <a:t>detM</a:t>
            </a:r>
            <a:r>
              <a:rPr lang="it-IT" dirty="0"/>
              <a:t>=1 per cui i suoi autovalori sono reciproci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: complessi coniugati=orbita stabile, positivi=comportamento iperbolico, negativi= iperbolicità inversa (?). E’ chiaro che l’n-step propagator è espresso ora in termini delle proprietà canonicamente invarianti delle </a:t>
            </a:r>
            <a:r>
              <a:rPr lang="it-IT" dirty="0" err="1"/>
              <a:t>classical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-n </a:t>
            </a:r>
            <a:r>
              <a:rPr lang="it-IT" dirty="0" err="1"/>
              <a:t>orbits</a:t>
            </a:r>
            <a:r>
              <a:rPr lang="it-IT" dirty="0"/>
              <a:t>. Si può dimostrare l’invarianza della S semplicemente tramite le funzioni generatrici, e l’invarianza della traccia della matrice di stabilità, ciò per orbite periodiche. Anche l’indice di </a:t>
            </a:r>
            <a:r>
              <a:rPr lang="it-IT" dirty="0" err="1"/>
              <a:t>Maslov</a:t>
            </a:r>
            <a:r>
              <a:rPr lang="it-IT" dirty="0"/>
              <a:t> è canonicamente invariante. Il </a:t>
            </a:r>
            <a:r>
              <a:rPr lang="it-IT" dirty="0" err="1"/>
              <a:t>chaos</a:t>
            </a:r>
            <a:r>
              <a:rPr lang="it-IT" dirty="0"/>
              <a:t> globale classico è codificato dalle orbite PPO poiché al crescere del periodo n il sistema è ergodico ed esplora tutto lo spazio delle fasi.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63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dirty="0"/>
                  <a:t>Primitive </a:t>
                </a:r>
                <a:r>
                  <a:rPr lang="it-IT" dirty="0" err="1"/>
                  <a:t>period</a:t>
                </a:r>
                <a:r>
                  <a:rPr lang="it-IT" dirty="0"/>
                  <a:t> nel senso che l’integrale nello spazio delle configurazioni VEDE l’orbita come un oggetto geometrico senza notare ripetuti attraversamenti. </a:t>
                </a:r>
                <a:r>
                  <a:rPr lang="it-IT" dirty="0" err="1"/>
                  <a:t>Orbits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r-</a:t>
                </a:r>
                <a:r>
                  <a:rPr lang="it-IT" dirty="0" err="1"/>
                  <a:t>fold</a:t>
                </a:r>
                <a:r>
                  <a:rPr lang="it-IT" dirty="0"/>
                  <a:t> </a:t>
                </a:r>
                <a:r>
                  <a:rPr lang="it-IT" dirty="0" err="1"/>
                  <a:t>traversal</a:t>
                </a:r>
                <a:r>
                  <a:rPr lang="it-IT" dirty="0"/>
                  <a:t> (attraversate n volte) of </a:t>
                </a:r>
                <a:r>
                  <a:rPr lang="it-IT" dirty="0" err="1"/>
                  <a:t>shorter</a:t>
                </a:r>
                <a:r>
                  <a:rPr lang="it-IT" dirty="0"/>
                  <a:t> primitive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contribute</a:t>
                </a:r>
                <a:r>
                  <a:rPr lang="it-IT" dirty="0"/>
                  <a:t> with </a:t>
                </a:r>
                <a:r>
                  <a:rPr lang="it-IT" dirty="0" err="1"/>
                  <a:t>their</a:t>
                </a:r>
                <a:r>
                  <a:rPr lang="it-IT" dirty="0"/>
                  <a:t> primitive </a:t>
                </a:r>
                <a:r>
                  <a:rPr lang="it-IT" dirty="0" err="1"/>
                  <a:t>period</a:t>
                </a:r>
                <a:r>
                  <a:rPr lang="it-IT" dirty="0"/>
                  <a:t> T</a:t>
                </a:r>
              </a:p>
              <a:p>
                <a:r>
                  <a:rPr lang="it-IT" dirty="0"/>
                  <a:t>La funzione di correlazione ci consente i fare dei paragoni con le predizioni delle random </a:t>
                </a:r>
                <a:r>
                  <a:rPr lang="it-IT" dirty="0" err="1"/>
                  <a:t>matrix</a:t>
                </a:r>
                <a:r>
                  <a:rPr lang="it-IT" dirty="0"/>
                  <a:t> theory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dirty="0"/>
                  <a:t> piccolo rispetto alle fluttuazioni di densità. Nota:</a:t>
                </a:r>
                <a:r>
                  <a:rPr lang="it-IT" baseline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baseline="0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it-IT" b="0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baseline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it-IT" b="0" i="1" baseline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dirty="0"/>
                  <a:t>Primitive </a:t>
                </a:r>
                <a:r>
                  <a:rPr lang="it-IT" dirty="0" err="1"/>
                  <a:t>period</a:t>
                </a:r>
                <a:r>
                  <a:rPr lang="it-IT" dirty="0"/>
                  <a:t> nel senso che l’integrale nello spazio delle configurazioni VEDE l’orbita come un oggetto geometrico senza notare ripetuti attraversamenti. </a:t>
                </a:r>
                <a:r>
                  <a:rPr lang="it-IT" dirty="0" err="1"/>
                  <a:t>Orbits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r-</a:t>
                </a:r>
                <a:r>
                  <a:rPr lang="it-IT" dirty="0" err="1"/>
                  <a:t>fold</a:t>
                </a:r>
                <a:r>
                  <a:rPr lang="it-IT" dirty="0"/>
                  <a:t> </a:t>
                </a:r>
                <a:r>
                  <a:rPr lang="it-IT" dirty="0" err="1"/>
                  <a:t>traversal</a:t>
                </a:r>
                <a:r>
                  <a:rPr lang="it-IT" dirty="0"/>
                  <a:t> (attraversate n volte) of </a:t>
                </a:r>
                <a:r>
                  <a:rPr lang="it-IT" dirty="0" err="1"/>
                  <a:t>shorter</a:t>
                </a:r>
                <a:r>
                  <a:rPr lang="it-IT" dirty="0"/>
                  <a:t> primitive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contribute</a:t>
                </a:r>
                <a:r>
                  <a:rPr lang="it-IT" dirty="0"/>
                  <a:t> with </a:t>
                </a:r>
                <a:r>
                  <a:rPr lang="it-IT" dirty="0" err="1"/>
                  <a:t>their</a:t>
                </a:r>
                <a:r>
                  <a:rPr lang="it-IT" dirty="0"/>
                  <a:t> primitive </a:t>
                </a:r>
                <a:r>
                  <a:rPr lang="it-IT" dirty="0" err="1"/>
                  <a:t>period</a:t>
                </a:r>
                <a:r>
                  <a:rPr lang="it-IT" dirty="0"/>
                  <a:t> T</a:t>
                </a:r>
              </a:p>
              <a:p>
                <a:r>
                  <a:rPr lang="it-IT" dirty="0"/>
                  <a:t>La funzione di correlazione ci consente i fare dei paragoni con le predizioni delle random </a:t>
                </a:r>
                <a:r>
                  <a:rPr lang="it-IT" dirty="0" err="1"/>
                  <a:t>matrix</a:t>
                </a:r>
                <a:r>
                  <a:rPr lang="it-IT" dirty="0"/>
                  <a:t> theory</a:t>
                </a:r>
              </a:p>
              <a:p>
                <a:r>
                  <a:rPr lang="it-IT" b="0" i="0">
                    <a:latin typeface="Cambria Math" panose="02040503050406030204" pitchFamily="18" charset="0"/>
                  </a:rPr>
                  <a:t>Δ𝐸</a:t>
                </a:r>
                <a:r>
                  <a:rPr lang="it-IT" dirty="0"/>
                  <a:t> piccolo rispetto alle fluttuazioni di densità. Nota:</a:t>
                </a:r>
                <a:r>
                  <a:rPr lang="it-IT" baseline="0" dirty="0"/>
                  <a:t> </a:t>
                </a:r>
                <a:r>
                  <a:rPr lang="it-IT" b="0" i="0" baseline="0">
                    <a:latin typeface="Cambria Math" panose="02040503050406030204" pitchFamily="18" charset="0"/>
                  </a:rPr>
                  <a:t>⟨𝜌(𝐸)⟩=</a:t>
                </a:r>
                <a:r>
                  <a:rPr lang="it-IT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∫1_(𝐸−Δ𝐸/2)^(𝐸+Δ𝐸/2)▒〖𝜌(𝐸′〗)𝑑𝐸^′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26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𝑃𝑃𝑂</m:t>
                        </m:r>
                      </m:sub>
                    </m:sSub>
                  </m:oMath>
                </a14:m>
                <a:r>
                  <a:rPr lang="it-IT" dirty="0"/>
                  <a:t> è l’esponente di </a:t>
                </a:r>
                <a:r>
                  <a:rPr lang="it-IT" dirty="0" err="1"/>
                  <a:t>Lyapunov</a:t>
                </a:r>
                <a:r>
                  <a:rPr lang="it-IT" baseline="0" dirty="0"/>
                  <a:t> dell’orbita considerata.</a:t>
                </a:r>
              </a:p>
              <a:p>
                <a:r>
                  <a:rPr lang="it-IT" baseline="0" dirty="0"/>
                  <a:t>Il problema è riuscire a proiettare l’operatore densità nello spazio delle fasi per via del </a:t>
                </a:r>
                <a:r>
                  <a:rPr lang="it-IT" baseline="0" dirty="0" err="1"/>
                  <a:t>Pd.I</a:t>
                </a:r>
                <a:r>
                  <a:rPr lang="it-IT" baseline="0" dirty="0"/>
                  <a:t>. , non posso specificare simultaneamente le variabili canonicamente coniugate nello spazio delle fasi. 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b="0" i="0">
                    <a:latin typeface="Cambria Math" panose="02040503050406030204" pitchFamily="18" charset="0"/>
                  </a:rPr>
                  <a:t>𝜆_𝑃𝑃𝑂</a:t>
                </a:r>
                <a:r>
                  <a:rPr lang="it-IT" dirty="0"/>
                  <a:t> è l’esponente di </a:t>
                </a:r>
                <a:r>
                  <a:rPr lang="it-IT" dirty="0" err="1"/>
                  <a:t>Lyapunov</a:t>
                </a:r>
                <a:r>
                  <a:rPr lang="it-IT" baseline="0" dirty="0"/>
                  <a:t> dell’orbita considerata.</a:t>
                </a:r>
              </a:p>
              <a:p>
                <a:r>
                  <a:rPr lang="it-IT" baseline="0" dirty="0"/>
                  <a:t>Il problema è riuscire a proiettare l’operatore densità nello spazio delle fasi per via del </a:t>
                </a:r>
                <a:r>
                  <a:rPr lang="it-IT" baseline="0" dirty="0" err="1"/>
                  <a:t>Pd.I</a:t>
                </a:r>
                <a:r>
                  <a:rPr lang="it-IT" baseline="0" dirty="0"/>
                  <a:t>. , non posso specificare simultaneamente le variabili canonicamente coniugate nello spazio delle fasi. </a:t>
                </a:r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401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L’idea è di «</a:t>
                </a:r>
                <a:r>
                  <a:rPr lang="it-IT" dirty="0" err="1"/>
                  <a:t>smoothing</a:t>
                </a:r>
                <a:r>
                  <a:rPr lang="it-IT" dirty="0"/>
                  <a:t>» la dipendenza dalle coordinate tale che Heisenberg non lo tocchiamo proprio. Qui stiamo parlando di stati puri.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W si può scrivere anche nello spazio delle q.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Proprietà: Cond. Di </a:t>
                </a:r>
                <a:r>
                  <a:rPr lang="it-IT" dirty="0" err="1"/>
                  <a:t>normalizzazione.Le</a:t>
                </a:r>
                <a:r>
                  <a:rPr lang="it-IT" dirty="0"/>
                  <a:t> due </a:t>
                </a:r>
                <a:r>
                  <a:rPr lang="it-IT" dirty="0" err="1"/>
                  <a:t>distrib</a:t>
                </a:r>
                <a:r>
                  <a:rPr lang="it-IT" dirty="0"/>
                  <a:t>. Di </a:t>
                </a:r>
                <a:r>
                  <a:rPr lang="it-IT" dirty="0" err="1"/>
                  <a:t>prob</a:t>
                </a:r>
                <a:r>
                  <a:rPr lang="it-IT" dirty="0"/>
                  <a:t>. Marginali della funzione di </a:t>
                </a:r>
                <a:r>
                  <a:rPr lang="it-IT" dirty="0" err="1"/>
                  <a:t>Wigner</a:t>
                </a:r>
                <a:r>
                  <a:rPr lang="it-IT" dirty="0"/>
                  <a:t> corrispondono alle quantum </a:t>
                </a:r>
                <a:r>
                  <a:rPr lang="it-IT" dirty="0" err="1"/>
                  <a:t>mechanics</a:t>
                </a:r>
                <a:r>
                  <a:rPr lang="it-IT" dirty="0"/>
                  <a:t> </a:t>
                </a:r>
                <a:r>
                  <a:rPr lang="it-IT" dirty="0" err="1"/>
                  <a:t>probabilities</a:t>
                </a:r>
                <a:r>
                  <a:rPr lang="it-IT" dirty="0"/>
                  <a:t> di trovare la particella al momento p o alla posizione q.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Husimi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introdurre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Attenzione poiché </a:t>
                </a:r>
                <a:r>
                  <a:rPr lang="it-IT" dirty="0" err="1"/>
                  <a:t>Wigner</a:t>
                </a:r>
                <a:r>
                  <a:rPr lang="it-IT" dirty="0"/>
                  <a:t> non è una distribuzione di probabilità propriamente detta poiché può assumere valori negativi (se pigliamo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(no common support or no </a:t>
                </a:r>
                <a:r>
                  <a:rPr lang="it-IT" dirty="0" err="1"/>
                  <a:t>overlapping</a:t>
                </a:r>
                <a:r>
                  <a:rPr lang="it-IT" dirty="0"/>
                  <a:t>) allora o l’una o l’altra deve essere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Liouville</a:t>
                </a:r>
                <a:r>
                  <a:rPr lang="it-IT" dirty="0"/>
                  <a:t> implica pacchetto d’onda dispersivo a causa del principio di </a:t>
                </a:r>
                <a:r>
                  <a:rPr lang="it-IT" dirty="0" err="1"/>
                  <a:t>indeterm</a:t>
                </a:r>
                <a:r>
                  <a:rPr lang="it-IT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La localizzazione intorno a tori classici nello </a:t>
                </a:r>
                <a:r>
                  <a:rPr lang="it-IT" dirty="0" err="1"/>
                  <a:t>sdf</a:t>
                </a:r>
                <a:r>
                  <a:rPr lang="it-IT" dirty="0"/>
                  <a:t> è un fatto importante che può essere osservato come segue: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L’espansione di S è fatta sulla fase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L’idea è di «</a:t>
                </a:r>
                <a:r>
                  <a:rPr lang="it-IT" dirty="0" err="1"/>
                  <a:t>smoothing</a:t>
                </a:r>
                <a:r>
                  <a:rPr lang="it-IT" dirty="0"/>
                  <a:t>» la dipendenza dalle coordinate tale che Heisenberg non lo tocchiamo proprio. Qui stiamo parlando di stati puri.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W si può scrivere anche nello spazio delle q.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Proprietà: Cond. Di </a:t>
                </a:r>
                <a:r>
                  <a:rPr lang="it-IT" dirty="0" err="1"/>
                  <a:t>normalizzazione.Le</a:t>
                </a:r>
                <a:r>
                  <a:rPr lang="it-IT" dirty="0"/>
                  <a:t> due </a:t>
                </a:r>
                <a:r>
                  <a:rPr lang="it-IT" dirty="0" err="1"/>
                  <a:t>distrib</a:t>
                </a:r>
                <a:r>
                  <a:rPr lang="it-IT" dirty="0"/>
                  <a:t>. Di </a:t>
                </a:r>
                <a:r>
                  <a:rPr lang="it-IT" dirty="0" err="1"/>
                  <a:t>prob</a:t>
                </a:r>
                <a:r>
                  <a:rPr lang="it-IT" dirty="0"/>
                  <a:t>. Marginali della funzione di </a:t>
                </a:r>
                <a:r>
                  <a:rPr lang="it-IT" dirty="0" err="1"/>
                  <a:t>Wigner</a:t>
                </a:r>
                <a:r>
                  <a:rPr lang="it-IT" dirty="0"/>
                  <a:t> corrispondono alle quantum </a:t>
                </a:r>
                <a:r>
                  <a:rPr lang="it-IT" dirty="0" err="1"/>
                  <a:t>mechanics</a:t>
                </a:r>
                <a:r>
                  <a:rPr lang="it-IT" dirty="0"/>
                  <a:t> </a:t>
                </a:r>
                <a:r>
                  <a:rPr lang="it-IT" dirty="0" err="1"/>
                  <a:t>probabilities</a:t>
                </a:r>
                <a:r>
                  <a:rPr lang="it-IT" dirty="0"/>
                  <a:t> di trovare la particella al momento p o alla posizione q.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Husimi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introdurre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Attenzione poiché </a:t>
                </a:r>
                <a:r>
                  <a:rPr lang="it-IT" dirty="0" err="1"/>
                  <a:t>Wigner</a:t>
                </a:r>
                <a:r>
                  <a:rPr lang="it-IT" dirty="0"/>
                  <a:t> non è una distribuzione di probabilità propriamente detta poiché può assumere valori negativi (se pigliamo </a:t>
                </a:r>
                <a:r>
                  <a:rPr lang="it-IT" b="0" i="0">
                    <a:latin typeface="Cambria Math" panose="02040503050406030204" pitchFamily="18" charset="0"/>
                  </a:rPr>
                  <a:t>𝑡𝑟(𝜌_1 𝜌_2 )=∫𝑑^𝑑 𝑞∫𝑑^𝑑 𝑝〖𝑊_𝜌〗_1 〖𝑊_𝜌〗_2=0</a:t>
                </a:r>
                <a:r>
                  <a:rPr lang="it-IT" dirty="0"/>
                  <a:t> (no common support or no </a:t>
                </a:r>
                <a:r>
                  <a:rPr lang="it-IT" dirty="0" err="1"/>
                  <a:t>overlapping</a:t>
                </a:r>
                <a:r>
                  <a:rPr lang="it-IT" dirty="0"/>
                  <a:t>) allora o l’una o l’altra deve essere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Liouville</a:t>
                </a:r>
                <a:r>
                  <a:rPr lang="it-IT" dirty="0"/>
                  <a:t> implica pacchetto d’onda dispersivo a causa del principio di </a:t>
                </a:r>
                <a:r>
                  <a:rPr lang="it-IT" dirty="0" err="1"/>
                  <a:t>indeterm</a:t>
                </a:r>
                <a:r>
                  <a:rPr lang="it-IT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La localizzazione intorno a tori classici nello </a:t>
                </a:r>
                <a:r>
                  <a:rPr lang="it-IT" dirty="0" err="1"/>
                  <a:t>sdf</a:t>
                </a:r>
                <a:r>
                  <a:rPr lang="it-IT" dirty="0"/>
                  <a:t> è un fatto importante che può essere osservato come segue: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dirty="0"/>
                  <a:t>L’espansione di S è fatta sulla fase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b="0" i="0">
                    <a:latin typeface="Cambria Math" panose="02040503050406030204" pitchFamily="18" charset="0"/>
                  </a:rPr>
                  <a:t>𝑝(𝑞,𝐼_𝑛 )→𝐼(𝑝,𝑞)</a:t>
                </a:r>
                <a:endParaRPr lang="it-IT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C52E1-59FF-4534-B81A-7003799CABC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95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25EA-A6BA-44F2-8196-B523A75B8600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CA7A-83C2-43D0-BFD8-6C777ED6D12E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6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3B61-78EC-4A1B-8059-A42804F6B5B5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741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FC5F-3AC6-4F59-A5CB-3DD9527C620A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4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3BF-A4E8-489C-B68F-658B294BF20B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23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F231-F9B5-487C-B9BF-F3BF44D7C6B7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53F6-C69C-44BE-BFAC-3F6681117443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B23-FDBF-467F-B1A1-B84100EB130E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6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9E1-59A4-4F09-BD60-B9E2F2460C22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2F963-F754-4BE7-96C4-0DD59258DB02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41E-02BC-47C4-8DED-E0347B2B6503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5D3B61-78EC-4A1B-8059-A42804F6B5B5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4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B787A-E5AA-4DF9-A4AA-F6BE092E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153148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Introduzione al Quantum Chaos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56F44-9378-496E-BDA9-A65B80FE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379216"/>
            <a:ext cx="10058400" cy="1049784"/>
          </a:xfrm>
        </p:spPr>
        <p:txBody>
          <a:bodyPr>
            <a:normAutofit/>
          </a:bodyPr>
          <a:lstStyle/>
          <a:p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Candidato: Alfonso manieri</a:t>
            </a:r>
          </a:p>
          <a:p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it-IT" dirty="0"/>
              <a:t>: 12/05/93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1221B6-1DB6-4072-A643-64898D78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3DA39A-61E6-4559-8C4D-FE07DBA8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96E0C6-0694-4607-9AC4-5BB92FD2A03F}"/>
              </a:ext>
            </a:extLst>
          </p:cNvPr>
          <p:cNvSpPr txBox="1"/>
          <p:nvPr/>
        </p:nvSpPr>
        <p:spPr>
          <a:xfrm>
            <a:off x="1216058" y="4005780"/>
            <a:ext cx="940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Elaborato per la prova d’esame di Sistemi Complessi</a:t>
            </a:r>
          </a:p>
        </p:txBody>
      </p:sp>
    </p:spTree>
    <p:extLst>
      <p:ext uri="{BB962C8B-B14F-4D97-AF65-F5344CB8AC3E}">
        <p14:creationId xmlns:p14="http://schemas.microsoft.com/office/powerpoint/2010/main" val="60497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54FC4E-2409-4400-9762-699E307E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F5859ED-27FD-4C32-B6E0-0A36F330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60C0EC4-FD03-4BE5-A0D8-6F9D3BDC16A6}"/>
                  </a:ext>
                </a:extLst>
              </p:cNvPr>
              <p:cNvSpPr txBox="1"/>
              <p:nvPr/>
            </p:nvSpPr>
            <p:spPr>
              <a:xfrm flipH="1">
                <a:off x="130560" y="117932"/>
                <a:ext cx="11973456" cy="6934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Funzione di Green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limLoc m:val="undOvr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𝜈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rad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𝐸𝑡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Dove ora abbiamo per le orbite classiche l’azione (da minimizzare):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→ 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Possiamo riscrivere la matrice del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prefattore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𝜈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𝜈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𝜈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it-IT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𝜈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Tale determinante caratterizza le proprietà di stabilità 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-esimo cammino classico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=1,…,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Si potrebbe definire un esponente di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it-IT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𝑆𝐶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ℏ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</m:d>
                            </m:e>
                          </m:rad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</m:t>
                          </m:r>
                        </m:e>
                      </m:nary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</m:oMath>
                  </m:oMathPara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60C0EC4-FD03-4BE5-A0D8-6F9D3BDC1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0560" y="117932"/>
                <a:ext cx="11973456" cy="6934591"/>
              </a:xfrm>
              <a:prstGeom prst="rect">
                <a:avLst/>
              </a:prstGeom>
              <a:blipFill>
                <a:blip r:embed="rId3"/>
                <a:stretch>
                  <a:fillRect l="-560" t="-5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10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54FC4E-2409-4400-9762-699E307E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F5859ED-27FD-4C32-B6E0-0A36F330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60C0EC4-FD03-4BE5-A0D8-6F9D3BDC16A6}"/>
                  </a:ext>
                </a:extLst>
              </p:cNvPr>
              <p:cNvSpPr txBox="1"/>
              <p:nvPr/>
            </p:nvSpPr>
            <p:spPr>
              <a:xfrm flipH="1">
                <a:off x="194112" y="33090"/>
                <a:ext cx="11997887" cy="7679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sup>
                          </m:s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𝑞𝑢𝑎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𝑠𝑒𝑟𝑣𝑜𝑛𝑜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𝑐𝑜𝑚𝑚𝑒𝑛𝑡𝑖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!</m:t>
                      </m:r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Gutzwiller’s</a:t>
                </a:r>
                <a:r>
                  <a:rPr lang="it-I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Trace Formula</a:t>
                </a:r>
              </a:p>
              <a:p>
                <a:endPara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Utile per il calcolo dello spettro e per le fluttuazioni spettrali</a:t>
                </a: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L’idea è dividere la densità degli stati come: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Ricordiamo che vale: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ℑ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Tr</m:t>
                          </m:r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ℑ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</m:nary>
                          <m:d>
                            <m:dPr>
                              <m:begChr m:val="|"/>
                              <m:endChr m:val="⟩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</m:acc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it-IT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acc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 la parte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smooth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vale l’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Di Thomas-Fermi: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60C0EC4-FD03-4BE5-A0D8-6F9D3BDC1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4112" y="33090"/>
                <a:ext cx="11997887" cy="7679025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8C8A1995-8367-428F-A302-28F77DC9B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57" y="2677391"/>
            <a:ext cx="4822805" cy="1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F4EBBE-A2C0-4E74-8FF9-3A328AC4B35C}"/>
                  </a:ext>
                </a:extLst>
              </p:cNvPr>
              <p:cNvSpPr txBox="1"/>
              <p:nvPr/>
            </p:nvSpPr>
            <p:spPr>
              <a:xfrm flipH="1">
                <a:off x="0" y="127358"/>
                <a:ext cx="12191999" cy="623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ℑ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ℏ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nary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</m:e>
                      </m:ra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𝐫</m:t>
                      </m:r>
                      <m:r>
                        <a:rPr lang="it-IT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it-IT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traiettorie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chiuse</m:t>
                      </m:r>
                    </m:oMath>
                  </m:oMathPara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La condizione di stazionarietà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𝜈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′=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𝜈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′=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Ci dice che i maggiori contributi vengono da orbite chiuse periodiche, ovvero quelle per cui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ovvero i punti iniziale e finale (n-esima iterata) nello spazio delle fasi coincidono.</a:t>
                </a: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Operando una decomposizione del tipo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⊥</m:t>
                            </m:r>
                          </m:sub>
                        </m:sSub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∥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⊥</m:t>
                        </m:r>
                      </m:sub>
                    </m:sSub>
                  </m:oMath>
                </a14:m>
                <a:endParaRPr lang="it-IT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Sviluppando l’azione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di cui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it-IT" b="0" i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su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performiamo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un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integrale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Gaussiano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ottenendo</m:t>
                      </m:r>
                    </m:oMath>
                  </m:oMathPara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Ora: </a:t>
                </a:r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den>
                          </m:f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da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cui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den>
                            </m:f>
                            <m:r>
                              <m:rPr>
                                <m:brk m:alnAt="7"/>
                              </m:r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</m:mr>
                      </m:m>
                      <m:limLow>
                        <m:limLow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</m:groupChr>
                        </m:e>
                        <m:lim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</m:acc>
                        </m:lim>
                      </m:limLow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</m:acc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it-IT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F4EBBE-A2C0-4E74-8FF9-3A328AC4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0" y="127358"/>
                <a:ext cx="12191999" cy="6236451"/>
              </a:xfrm>
              <a:prstGeom prst="rect">
                <a:avLst/>
              </a:prstGeom>
              <a:blipFill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9158D6-2D40-40EB-94F8-922E721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10798D-0F7A-4631-99DE-AC06E1EA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0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F4EBBE-A2C0-4E74-8FF9-3A328AC4B35C}"/>
                  </a:ext>
                </a:extLst>
              </p:cNvPr>
              <p:cNvSpPr txBox="1"/>
              <p:nvPr/>
            </p:nvSpPr>
            <p:spPr>
              <a:xfrm flipH="1">
                <a:off x="362162" y="257453"/>
                <a:ext cx="11462893" cy="6258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       0  …  </m:t>
                                      </m:r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⊥</m:t>
                                              </m:r>
                                            </m:sub>
                                          </m:s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⊥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0                         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den>
                                      </m:f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  0…     0  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⊥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⊥</m:t>
                                          </m:r>
                                        </m:sub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⊥</m:t>
                                          </m:r>
                                        </m:sub>
                                        <m:sup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⊥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,</m:t>
                              </m:r>
                              <m:sSubSup>
                                <m:sSub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Dove M è la mappa tangente (o matrice di stabilità) dell’orbita periodica rispetto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endParaRPr lang="it-IT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Possiamo ora scrivere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𝑃𝑂</m:t>
                              </m:r>
                            </m:sub>
                            <m:sup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det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𝑃𝑂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𝑃𝑂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𝑃𝑂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𝑃𝑃𝑂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rad>
                            </m:den>
                          </m:f>
                        </m:e>
                      </m:nary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𝑃𝑂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𝑃𝑂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Valgono le seguenti relazioni tra PO e PPO (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numero di cicli di ogni PPO che fornisce le PO (nu poco meglio?)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𝑃𝑂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𝑃𝑃𝑂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𝑃𝑂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𝑃𝑃𝑂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𝑃𝑂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𝑃𝑃𝑂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Nel caso di un sistema totalmente caotico: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𝑃𝑃𝑂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𝑃𝑃𝑂</m:t>
                                </m:r>
                              </m:sub>
                            </m:sSub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𝑃𝑃𝑂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F4EBBE-A2C0-4E74-8FF9-3A328AC4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2162" y="257453"/>
                <a:ext cx="11462893" cy="6258958"/>
              </a:xfrm>
              <a:prstGeom prst="rect">
                <a:avLst/>
              </a:prstGeom>
              <a:blipFill>
                <a:blip r:embed="rId3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9158D6-2D40-40EB-94F8-922E721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617BDB-89DB-459C-A234-AAC86721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2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8766736-EC8A-4094-935B-31A0F63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A478466-ECAC-4D68-926C-D0DE5ADB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4853CEA-47D8-42EA-B66D-3A0B179F4F9F}"/>
                  </a:ext>
                </a:extLst>
              </p:cNvPr>
              <p:cNvSpPr txBox="1"/>
              <p:nvPr/>
            </p:nvSpPr>
            <p:spPr>
              <a:xfrm>
                <a:off x="341282" y="447040"/>
                <a:ext cx="11749117" cy="5969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𝑃𝑃𝑂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func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𝑃𝑃𝑂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𝑃𝑃𝑂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𝑃𝑃𝑂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Il max contributo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deriva dalle orbite con il più piccolo esponente di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Lyapunov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𝑃𝑃𝑂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𝑝𝑒𝑟𝑐h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é?</m:t>
                        </m:r>
                      </m:e>
                    </m:d>
                  </m:oMath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Problema! Divergenza sulle orbite periodiche!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𝑃𝑂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𝑃𝑃𝑂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det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Curiamo la divergenza tramite una convoluzione Gaussiana (window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function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𝑑𝐸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Ciò che ci interessa sono le funzioni di correlazione: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′)+⟨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 funzione di autocorrelazione spettrale sarà: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⟩⟨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𝑓𝑙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𝑓𝑙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)⟩</m:t>
                          </m:r>
                          <m:r>
                            <m:rPr>
                              <m:nor/>
                            </m:rPr>
                            <a:rPr lang="it-IT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4853CEA-47D8-42EA-B66D-3A0B179F4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" y="447040"/>
                <a:ext cx="11749117" cy="5969198"/>
              </a:xfrm>
              <a:prstGeom prst="rect">
                <a:avLst/>
              </a:prstGeom>
              <a:blipFill>
                <a:blip r:embed="rId3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9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840D7747-B2DA-4F0C-ADD4-4FF3795E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8C4B67E-1686-48F3-AC31-C2BD2CEC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026FB12-92DA-4C5D-97D6-B8DD14C87A39}"/>
                  </a:ext>
                </a:extLst>
              </p:cNvPr>
              <p:cNvSpPr txBox="1"/>
              <p:nvPr/>
            </p:nvSpPr>
            <p:spPr>
              <a:xfrm>
                <a:off x="172720" y="142240"/>
                <a:ext cx="11846560" cy="6376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Sistemi iperbolici</a:t>
                </a:r>
              </a:p>
              <a:p>
                <a:r>
                  <a:rPr lang="it-IT" dirty="0"/>
                  <a:t>Per un sistema totalmente caotico le fluttuazioni nella densità degli stati le possiamo scrivere come: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𝑃𝑃𝑂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𝑃𝑃𝑂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sinh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𝑃𝑃𝑂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nary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𝑃𝑃𝑂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𝑃𝑃𝑂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it-IT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𝑃𝑃𝑂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𝑃𝑃𝑂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Dopo un po’ di algebra arriviamo a: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𝑃𝑃𝑂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1−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𝑃𝑃𝑂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𝑃𝑃𝑂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𝑃𝑃𝑂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Con Z funzione di partizione.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Funzione di </a:t>
                </a:r>
                <a:r>
                  <a:rPr lang="it-IT" sz="2400" dirty="0" err="1"/>
                  <a:t>Wigner</a:t>
                </a:r>
                <a:r>
                  <a:rPr lang="it-IT" sz="2400" dirty="0"/>
                  <a:t> </a:t>
                </a:r>
              </a:p>
              <a:p>
                <a:endParaRPr lang="it-IT" sz="1500" dirty="0"/>
              </a:p>
              <a:p>
                <a:r>
                  <a:rPr lang="it-IT" dirty="0"/>
                  <a:t>Problema a comparare la densità degli stati con i pacchetti d’onda</a:t>
                </a:r>
              </a:p>
              <a:p>
                <a:r>
                  <a:rPr lang="it-IT" dirty="0"/>
                  <a:t>Per un sistema classico (</a:t>
                </a:r>
                <a:r>
                  <a:rPr lang="it-IT" dirty="0" err="1"/>
                  <a:t>eq</a:t>
                </a:r>
                <a:r>
                  <a:rPr lang="it-IT" dirty="0"/>
                  <a:t>. Di Eulero):</a:t>
                </a:r>
              </a:p>
              <a:p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̇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acc>
                        <m:accPr>
                          <m:chr m:val="̇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026FB12-92DA-4C5D-97D6-B8DD14C87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142240"/>
                <a:ext cx="11846560" cy="6376810"/>
              </a:xfrm>
              <a:prstGeom prst="rect">
                <a:avLst/>
              </a:prstGeom>
              <a:blipFill>
                <a:blip r:embed="rId3"/>
                <a:stretch>
                  <a:fillRect l="-669" t="-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95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F4EBBE-A2C0-4E74-8FF9-3A328AC4B35C}"/>
                  </a:ext>
                </a:extLst>
              </p:cNvPr>
              <p:cNvSpPr txBox="1"/>
              <p:nvPr/>
            </p:nvSpPr>
            <p:spPr>
              <a:xfrm flipH="1">
                <a:off x="364553" y="257453"/>
                <a:ext cx="11462893" cy="6145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Definiamo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come stato puro 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it-IT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una base di autostati: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ℏ2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Vale l’equazione di Von Neumann: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 cui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Liouville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it-IT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 sistemi classicamente integrabili, la funzione di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Wigner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 localizza intorno ai tori integrabili: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num>
                            <m:den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espressione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appendice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limLow>
                        <m:limLow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Nel limite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it-IT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(l’espansione formale in ordini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 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è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per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𝐫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den>
                    </m:f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it-IT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la funzione di </a:t>
                </a:r>
                <a:r>
                  <a:rPr lang="it-IT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Wigner</a:t>
                </a:r>
                <a:r>
                  <a:rPr lang="it-IT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 localizza intorno al toro classico invariante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=ℏ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𝒍𝒐𝒄𝒂𝒍𝒊𝒛𝒛𝒂𝒛𝒊𝒐𝒏𝒆</m:t>
                    </m:r>
                  </m:oMath>
                </a14:m>
                <a:endParaRPr lang="it-IT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F4EBBE-A2C0-4E74-8FF9-3A328AC4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4553" y="257453"/>
                <a:ext cx="11462893" cy="6145272"/>
              </a:xfrm>
              <a:prstGeom prst="rect">
                <a:avLst/>
              </a:prstGeom>
              <a:blipFill>
                <a:blip r:embed="rId3"/>
                <a:stretch>
                  <a:fillRect l="-479" t="-5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9158D6-2D40-40EB-94F8-922E721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617BDB-89DB-459C-A234-AAC86721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1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7F856FD-CCC6-4750-ABE3-C217F9E8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72236"/>
            <a:ext cx="4822804" cy="365125"/>
          </a:xfrm>
        </p:spPr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696EB8E-B6B4-4A24-A003-7E4C0ED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EE023E-AAC7-48FC-8684-2E0B56E60F50}"/>
              </a:ext>
            </a:extLst>
          </p:cNvPr>
          <p:cNvSpPr txBox="1"/>
          <p:nvPr/>
        </p:nvSpPr>
        <p:spPr>
          <a:xfrm flipH="1">
            <a:off x="167639" y="203200"/>
            <a:ext cx="11435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Localizzazione su spazio delle fasi classico</a:t>
            </a:r>
          </a:p>
          <a:p>
            <a:r>
              <a:rPr lang="it-IT" dirty="0"/>
              <a:t>I pacchetti d’onda seguono l’andamento delle traiettorie classiche per sistemi integrabili</a:t>
            </a:r>
          </a:p>
          <a:p>
            <a:r>
              <a:rPr lang="it-IT" dirty="0"/>
              <a:t>Localizzazione= assenza di dispersione del pacchetto d’onda, può decadere solo tramite effetto tunnel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FBB2D2-71C6-4723-86B1-2F627DA9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98" y="1285073"/>
            <a:ext cx="5567063" cy="42878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5E5EE25-481E-4CF7-B439-9BF5E19FC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8" y="1168831"/>
            <a:ext cx="6568701" cy="4734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AF4E309-80B7-4C8D-BD61-94113F18FE11}"/>
                  </a:ext>
                </a:extLst>
              </p:cNvPr>
              <p:cNvSpPr txBox="1"/>
              <p:nvPr/>
            </p:nvSpPr>
            <p:spPr>
              <a:xfrm>
                <a:off x="6034609" y="5394710"/>
                <a:ext cx="6157391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𝑐𝑜h𝑒𝑟𝑒𝑛𝑡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𝑐𝑜h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AF4E309-80B7-4C8D-BD61-94113F18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609" y="5394710"/>
                <a:ext cx="6157391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7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555721B-AC71-4DC9-A5A2-4E9CA0DE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4DE23B-58D6-4B22-8E6C-B55DAF3A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F40277-1C75-45B8-AAE9-6182D6BFDE44}"/>
              </a:ext>
            </a:extLst>
          </p:cNvPr>
          <p:cNvSpPr txBox="1"/>
          <p:nvPr/>
        </p:nvSpPr>
        <p:spPr>
          <a:xfrm>
            <a:off x="375920" y="274320"/>
            <a:ext cx="1167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Nei punti iperbolici lungo la separatrice: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4CE713D-E198-4793-AF63-DDFC1061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652" y="931565"/>
            <a:ext cx="5141325" cy="416889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F19A3B9-7113-445B-851C-D419E2952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0" y="643652"/>
            <a:ext cx="5946949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2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62A3257-80DF-46C8-92A2-90DA46E1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58D242-2726-4D82-993E-335EB44F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C23B083-611E-4F15-96D1-A7213EB321F8}"/>
                  </a:ext>
                </a:extLst>
              </p:cNvPr>
              <p:cNvSpPr txBox="1"/>
              <p:nvPr/>
            </p:nvSpPr>
            <p:spPr>
              <a:xfrm>
                <a:off x="152400" y="33090"/>
                <a:ext cx="11602720" cy="5856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Localizzazione di Anderson</a:t>
                </a:r>
              </a:p>
              <a:p>
                <a:r>
                  <a:rPr lang="it-IT" dirty="0"/>
                  <a:t>Def: assenza di dispersione del pacchetto d’onda in un sistema disordinato con potenziale random </a:t>
                </a:r>
                <a:r>
                  <a:rPr lang="it-IT" dirty="0" err="1"/>
                  <a:t>scorrelato</a:t>
                </a:r>
                <a:r>
                  <a:rPr lang="it-IT" dirty="0"/>
                  <a:t> da sito a sito e distribuito secondo una certa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𝑖𝑘𝑥</m:t>
                          </m:r>
                        </m:sup>
                      </m:s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Su reticolo: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eqArr>
                                <m:eqArr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</m:d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per</m:t>
                                  </m:r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=0,  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L’</a:t>
                </a:r>
                <a:r>
                  <a:rPr lang="it-IT" dirty="0" err="1"/>
                  <a:t>eq</a:t>
                </a:r>
                <a:r>
                  <a:rPr lang="it-IT" dirty="0"/>
                  <a:t>. Di </a:t>
                </a:r>
                <a:r>
                  <a:rPr lang="it-IT" dirty="0" err="1"/>
                  <a:t>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acc>
                  </m:oMath>
                </a14:m>
                <a:r>
                  <a:rPr lang="it-IT" dirty="0" err="1"/>
                  <a:t>dinger</a:t>
                </a:r>
                <a:r>
                  <a:rPr lang="it-IT" dirty="0"/>
                  <a:t> stazionaria si scrive: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𝐸𝑢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li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lim>
                      </m:limLow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C23B083-611E-4F15-96D1-A7213EB32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090"/>
                <a:ext cx="11602720" cy="5856796"/>
              </a:xfrm>
              <a:prstGeom prst="rect">
                <a:avLst/>
              </a:prstGeom>
              <a:blipFill>
                <a:blip r:embed="rId3"/>
                <a:stretch>
                  <a:fillRect l="-578" t="-624" r="-7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4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3E8F9B-3639-4FAE-B42F-58436711E1E7}"/>
              </a:ext>
            </a:extLst>
          </p:cNvPr>
          <p:cNvSpPr txBox="1"/>
          <p:nvPr/>
        </p:nvSpPr>
        <p:spPr>
          <a:xfrm flipH="1">
            <a:off x="440923" y="133164"/>
            <a:ext cx="1074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entury" panose="02040604050505020304" pitchFamily="18" charset="0"/>
              </a:rPr>
              <a:t>Presentazione e analisi dell’elaborato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1CB547-34A1-4897-8343-C1A4E95CCA88}"/>
              </a:ext>
            </a:extLst>
          </p:cNvPr>
          <p:cNvSpPr txBox="1"/>
          <p:nvPr/>
        </p:nvSpPr>
        <p:spPr>
          <a:xfrm flipH="1">
            <a:off x="506027" y="1162975"/>
            <a:ext cx="643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Dare un senso al Quantum Chaos: spettri e integrabilità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Random Matrix Theory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Bounded</a:t>
            </a:r>
            <a:r>
              <a:rPr lang="it-IT" dirty="0"/>
              <a:t> System: quantum </a:t>
            </a:r>
            <a:r>
              <a:rPr lang="it-IT" dirty="0" err="1"/>
              <a:t>billiard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8A9DE2-B617-4392-A29C-D9477720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4DCBBE-91B5-47D7-A1E8-8E74A46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23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184DB89-3D18-4EDC-8BFD-6A43FE01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FECB709-E226-4A07-AA00-D5E2CEED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B860732-601A-4B10-BB6D-8E08F5D4038C}"/>
                  </a:ext>
                </a:extLst>
              </p:cNvPr>
              <p:cNvSpPr txBox="1"/>
              <p:nvPr/>
            </p:nvSpPr>
            <p:spPr>
              <a:xfrm>
                <a:off x="477520" y="365760"/>
                <a:ext cx="11440160" cy="19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Teorema: </a:t>
                </a:r>
                <a:r>
                  <a:rPr lang="it-IT" i="1" dirty="0"/>
                  <a:t>In una Hamiltoniana su reticolo come quella considerata tutti gli autostati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it-IT" b="1" dirty="0"/>
                  <a:t> </a:t>
                </a:r>
                <a:r>
                  <a:rPr lang="it-IT" i="1" dirty="0"/>
                  <a:t>sono esponenzialmente localizzati nello spazio delle coordinate per ogni D/t&gt;0, ovvero ogni autostato si comporta asintoticamente per  grandi i come: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den>
                        </m:f>
                      </m:sup>
                    </m:sSup>
                  </m:oMath>
                </a14:m>
                <a:endParaRPr lang="it-IT" b="0" i="1" dirty="0">
                  <a:ea typeface="Cambria Math" panose="02040503050406030204" pitchFamily="18" charset="0"/>
                </a:endParaRPr>
              </a:p>
              <a:p>
                <a:endParaRPr lang="it-IT" b="1" dirty="0"/>
              </a:p>
              <a:p>
                <a:r>
                  <a:rPr lang="it-IT" b="1" dirty="0" err="1"/>
                  <a:t>Dynamical</a:t>
                </a:r>
                <a:r>
                  <a:rPr lang="it-IT" b="1" dirty="0"/>
                  <a:t> </a:t>
                </a:r>
                <a:r>
                  <a:rPr lang="it-IT" b="1" dirty="0" err="1"/>
                  <a:t>localization</a:t>
                </a:r>
                <a:r>
                  <a:rPr lang="it-IT" b="1" dirty="0"/>
                  <a:t> fare o non fare? </a:t>
                </a:r>
                <a:r>
                  <a:rPr lang="it-IT" b="1" dirty="0" err="1"/>
                  <a:t>Kicked</a:t>
                </a:r>
                <a:r>
                  <a:rPr lang="it-IT" b="1" dirty="0"/>
                  <a:t> rotator (nel caso guarda quella specie di articolo nella cartella seminario)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B860732-601A-4B10-BB6D-8E08F5D40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" y="365760"/>
                <a:ext cx="11440160" cy="1900585"/>
              </a:xfrm>
              <a:prstGeom prst="rect">
                <a:avLst/>
              </a:prstGeom>
              <a:blipFill>
                <a:blip r:embed="rId3"/>
                <a:stretch>
                  <a:fillRect l="-426" t="-1923" b="-38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52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81F4C81D-7138-4F5D-B950-0BFCE09A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69945"/>
            <a:ext cx="4822804" cy="365125"/>
          </a:xfrm>
        </p:spPr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matrix</a:t>
            </a:r>
            <a:r>
              <a:rPr lang="it-IT" dirty="0"/>
              <a:t> theory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EFD6D2A-8CDC-46D5-AE0E-C28BCC56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351FDB-A5EF-4AA1-8B3D-1C33CC07EC23}"/>
                  </a:ext>
                </a:extLst>
              </p:cNvPr>
              <p:cNvSpPr txBox="1"/>
              <p:nvPr/>
            </p:nvSpPr>
            <p:spPr>
              <a:xfrm>
                <a:off x="457200" y="193040"/>
                <a:ext cx="10891520" cy="324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dirty="0"/>
                  <a:t>Random Matrix Theory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Intro: </a:t>
                </a:r>
                <a:r>
                  <a:rPr lang="it-IT" sz="2200" dirty="0" err="1"/>
                  <a:t>avoided</a:t>
                </a:r>
                <a:r>
                  <a:rPr lang="it-IT" sz="2200" dirty="0"/>
                  <a:t> crossing</a:t>
                </a:r>
              </a:p>
              <a:p>
                <a:r>
                  <a:rPr lang="it-IT" dirty="0"/>
                  <a:t>Fenomeno per cui un sistema perturbato mostra una repulsione dei livelli energetici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𝑝𝑒𝑟𝑡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±</m:t>
                      </m:r>
                      <m:limLow>
                        <m:limLow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ad>
                                <m:radPr>
                                  <m:degHide m:val="on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!1</m:t>
                                              </m:r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ℜ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ra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Low>
                    </m:oMath>
                  </m:oMathPara>
                </a14:m>
                <a:endParaRPr lang="it-IT" sz="24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𝑝𝑒𝑟𝑡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=0→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it-IT" dirty="0"/>
                  <a:t> controllando 1 parametro solo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si può forzare il </a:t>
                </a:r>
                <a:r>
                  <a:rPr lang="it-IT" dirty="0" err="1"/>
                  <a:t>level</a:t>
                </a:r>
                <a:r>
                  <a:rPr lang="it-IT" dirty="0"/>
                  <a:t> crossing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𝑝𝑒𝑟𝑡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≠0,  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ℑ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servono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due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parametri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mentre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anche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ℑ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≠0,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servono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351FDB-A5EF-4AA1-8B3D-1C33CC07E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3040"/>
                <a:ext cx="10891520" cy="3248325"/>
              </a:xfrm>
              <a:prstGeom prst="rect">
                <a:avLst/>
              </a:prstGeom>
              <a:blipFill>
                <a:blip r:embed="rId3"/>
                <a:stretch>
                  <a:fillRect l="-616" t="-1501" b="-11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E00BB58-91E5-4AA8-959C-B8C8C7E9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541936"/>
            <a:ext cx="5432343" cy="24931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88E2976-6DE5-487A-84FC-E73ECEDF2F81}"/>
                  </a:ext>
                </a:extLst>
              </p:cNvPr>
              <p:cNvSpPr txBox="1"/>
              <p:nvPr/>
            </p:nvSpPr>
            <p:spPr>
              <a:xfrm flipH="1">
                <a:off x="5902959" y="3726042"/>
                <a:ext cx="5527040" cy="1624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Confronto tra un sistema integrabile e uno perturbato, in funzione di un parametro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/>
                  <a:t> che controlla la degenerazione. Per il sistema a sinistra vale la quantizzazione  semiclassica EBK su tori con: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=ℏ</m:t>
                        </m:r>
                        <m:d>
                          <m:d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88E2976-6DE5-487A-84FC-E73ECEDF2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02959" y="3726042"/>
                <a:ext cx="5527040" cy="1624868"/>
              </a:xfrm>
              <a:prstGeom prst="rect">
                <a:avLst/>
              </a:prstGeom>
              <a:blipFill>
                <a:blip r:embed="rId5"/>
                <a:stretch>
                  <a:fillRect l="-882" t="-2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96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65D727E-3B24-4459-90A7-9AE9A28B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547F09F-907F-4D35-B61C-CF44C8F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4E1072-C374-4F2E-ABF3-493E9F46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2" y="928132"/>
            <a:ext cx="5517358" cy="291871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4F3E00-EBEA-4664-BA19-AACC0426DB89}"/>
              </a:ext>
            </a:extLst>
          </p:cNvPr>
          <p:cNvSpPr txBox="1"/>
          <p:nvPr/>
        </p:nvSpPr>
        <p:spPr>
          <a:xfrm>
            <a:off x="223520" y="374134"/>
            <a:ext cx="1067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Altra faccenda interessante: biliardo triangolare.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7714EC-3E89-42FB-991B-0CB5A8AEF72A}"/>
              </a:ext>
            </a:extLst>
          </p:cNvPr>
          <p:cNvSpPr txBox="1"/>
          <p:nvPr/>
        </p:nvSpPr>
        <p:spPr>
          <a:xfrm>
            <a:off x="4399280" y="375451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B617F61-74EB-40A5-BCC0-358B84A0D308}"/>
                  </a:ext>
                </a:extLst>
              </p:cNvPr>
              <p:cNvSpPr txBox="1"/>
              <p:nvPr/>
            </p:nvSpPr>
            <p:spPr>
              <a:xfrm>
                <a:off x="6370320" y="926961"/>
                <a:ext cx="5821680" cy="237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Studio di Berry e </a:t>
                </a:r>
                <a:r>
                  <a:rPr lang="it-IT" dirty="0" err="1"/>
                  <a:t>Wilkenson</a:t>
                </a:r>
                <a:r>
                  <a:rPr lang="it-IT" dirty="0"/>
                  <a:t> sullo spettro del quantum </a:t>
                </a:r>
                <a:r>
                  <a:rPr lang="it-IT" dirty="0" err="1"/>
                  <a:t>billiard</a:t>
                </a:r>
                <a:r>
                  <a:rPr lang="it-IT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Vale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→2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parametri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indipendenti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t-IT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≤9    0≤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Per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60,60,60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90,45,45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90,60,30</m:t>
                        </m:r>
                      </m:e>
                    </m:d>
                  </m:oMath>
                </a14:m>
                <a:r>
                  <a:rPr lang="it-IT" dirty="0"/>
                  <a:t> il sistema è integrabile classicamente, altrimenti caotico.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B617F61-74EB-40A5-BCC0-358B84A0D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20" y="926961"/>
                <a:ext cx="5821680" cy="2376676"/>
              </a:xfrm>
              <a:prstGeom prst="rect">
                <a:avLst/>
              </a:prstGeom>
              <a:blipFill>
                <a:blip r:embed="rId4"/>
                <a:stretch>
                  <a:fillRect l="-838" t="-153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3118D54-4C3F-4531-A53E-EF3E1EAF23E7}"/>
                  </a:ext>
                </a:extLst>
              </p:cNvPr>
              <p:cNvSpPr txBox="1"/>
              <p:nvPr/>
            </p:nvSpPr>
            <p:spPr>
              <a:xfrm>
                <a:off x="6441440" y="3554364"/>
                <a:ext cx="55173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Plot di 13 autostati dell’energia nel 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=7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 0,6≤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≤6. </m:t>
                    </m:r>
                  </m:oMath>
                </a14:m>
                <a:r>
                  <a:rPr lang="it-IT" dirty="0"/>
                  <a:t>Per questo range il sistema è caotico,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it-IT" dirty="0"/>
                  <a:t> simmetrie ad eccezione di Y=6 dove il sistema è integrabile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3118D54-4C3F-4531-A53E-EF3E1EAF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40" y="3554364"/>
                <a:ext cx="5517358" cy="1200329"/>
              </a:xfrm>
              <a:prstGeom prst="rect">
                <a:avLst/>
              </a:prstGeom>
              <a:blipFill>
                <a:blip r:embed="rId5"/>
                <a:stretch>
                  <a:fillRect l="-994" t="-3046" r="-663" b="-65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F5FE0FE-1734-4D2B-A047-3A10A48BDDEC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3846845"/>
            <a:ext cx="731520" cy="28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00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392D993-C633-4640-8CF3-8CD31F79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E626726-B157-40F2-9E3E-E597FAD9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1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152D7DF-2105-4BA5-A7FD-C744BE3D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75C233-3BCF-497D-AE97-547C5DDB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8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C01F83D-FD55-4A28-9466-2EEB1217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6C4FB69-DF77-4E7A-9FF4-A77294A9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3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CE0054D-B0EA-4D86-A9E0-916F507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0275A7A-BDE9-4389-97C6-573F5C75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2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894EDF30-8B31-4D7B-8B35-65AD962A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A3922AC-202C-49BA-83E1-59B05B23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4DF70C5-DC84-4247-8E6C-677DEAAC386C}"/>
                  </a:ext>
                </a:extLst>
              </p:cNvPr>
              <p:cNvSpPr txBox="1"/>
              <p:nvPr/>
            </p:nvSpPr>
            <p:spPr>
              <a:xfrm>
                <a:off x="379379" y="247399"/>
                <a:ext cx="11267872" cy="595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Appendice</a:t>
                </a:r>
              </a:p>
              <a:p>
                <a:r>
                  <a:rPr lang="it-IT" sz="2200" dirty="0"/>
                  <a:t>      Funzione d’onda semiclassica per sistemi integrabili in più dimensioni</a:t>
                </a:r>
              </a:p>
              <a:p>
                <a:r>
                  <a:rPr lang="it-IT" dirty="0"/>
                  <a:t>	</a:t>
                </a:r>
              </a:p>
              <a:p>
                <a:r>
                  <a:rPr lang="it-IT" dirty="0"/>
                  <a:t>	Partiamo dall’</a:t>
                </a:r>
                <a:r>
                  <a:rPr lang="it-IT" dirty="0" err="1"/>
                  <a:t>eq</a:t>
                </a:r>
                <a:r>
                  <a:rPr lang="it-IT" dirty="0"/>
                  <a:t>. Di </a:t>
                </a:r>
                <a:r>
                  <a:rPr lang="it-IT" dirty="0" err="1"/>
                  <a:t>Schroedinger</a:t>
                </a:r>
                <a:r>
                  <a:rPr lang="it-IT" dirty="0"/>
                  <a:t> stazionaria:</a:t>
                </a:r>
              </a:p>
              <a:p>
                <a:r>
                  <a:rPr lang="it-IT" dirty="0"/>
                  <a:t>	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	Facciamo un </a:t>
                </a:r>
                <a:r>
                  <a:rPr lang="it-IT" dirty="0" err="1"/>
                  <a:t>ansatz</a:t>
                </a:r>
                <a:r>
                  <a:rPr lang="it-IT" dirty="0"/>
                  <a:t> del tipo: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	A,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rispettivamente ampiezza e fase. Da questa espressione: </a:t>
                </a:r>
              </a:p>
              <a:p>
                <a:pPr algn="ctr"/>
                <a:r>
                  <a:rPr lang="it-IT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f>
                                  <m:f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ℏ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ℏ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li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𝐼𝑚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Low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Reinserendo nell’equazione e separando la parte reale da quella immaginaria: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La parte a </a:t>
                </a:r>
                <a:r>
                  <a:rPr lang="it-IT" dirty="0" err="1"/>
                  <a:t>sx</a:t>
                </a:r>
                <a:r>
                  <a:rPr lang="it-IT" dirty="0"/>
                  <a:t> rappresenta l’equazione di Hamilton-</a:t>
                </a:r>
                <a:r>
                  <a:rPr lang="it-IT" dirty="0" err="1"/>
                  <a:t>Jacobi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it-IT" dirty="0"/>
                  <a:t> funzione generatrice (analogia corretta solo al </a:t>
                </a:r>
                <a:r>
                  <a:rPr lang="it-IT" dirty="0" err="1"/>
                  <a:t>leading</a:t>
                </a:r>
                <a:r>
                  <a:rPr lang="it-IT" dirty="0"/>
                  <a:t> </a:t>
                </a:r>
                <a:r>
                  <a:rPr lang="it-IT" dirty="0" err="1"/>
                  <a:t>order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it-IT" dirty="0"/>
                  <a:t>), mentre quella a dx una correzione quantistica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	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4DF70C5-DC84-4247-8E6C-677DEAAC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79" y="247399"/>
                <a:ext cx="11267872" cy="5953105"/>
              </a:xfrm>
              <a:prstGeom prst="rect">
                <a:avLst/>
              </a:prstGeom>
              <a:blipFill>
                <a:blip r:embed="rId2"/>
                <a:stretch>
                  <a:fillRect l="-703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518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14AF72B-318F-43FA-B80F-853D1796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62515E-A110-426E-855A-F2473C8D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01059E5-CC37-4593-9875-A55C8699363A}"/>
                  </a:ext>
                </a:extLst>
              </p:cNvPr>
              <p:cNvSpPr txBox="1"/>
              <p:nvPr/>
            </p:nvSpPr>
            <p:spPr>
              <a:xfrm>
                <a:off x="259404" y="194553"/>
                <a:ext cx="11673192" cy="640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Analizziamo la parte immaginaria dell’</a:t>
                </a:r>
                <a:r>
                  <a:rPr lang="it-IT" dirty="0" err="1"/>
                  <a:t>eq</a:t>
                </a:r>
                <a:r>
                  <a:rPr lang="it-IT" dirty="0"/>
                  <a:t>. di </a:t>
                </a:r>
                <a:r>
                  <a:rPr lang="it-IT" dirty="0" err="1"/>
                  <a:t>Schroedinger</a:t>
                </a:r>
                <a:r>
                  <a:rPr lang="it-IT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nary>
                        <m:naryPr>
                          <m:chr m:val="∮"/>
                          <m:limLoc m:val="undOvr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Tale volume è generato da una certa area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che evolve nel tempo intorno ad una famiglia di traiettorie dal punto iniziale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dirty="0"/>
                  <a:t>. La direzione delle traiettorie è determinata da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lungo il </a:t>
                </a:r>
                <a:r>
                  <a:rPr lang="it-IT" dirty="0" err="1"/>
                  <a:t>boundary</a:t>
                </a:r>
                <a:r>
                  <a:rPr lang="it-IT" dirty="0"/>
                  <a:t> del tubo di flusso in figura. Gli unici contributi derivano da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dirty="0"/>
                  <a:t> L’integrale diventa: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&lt;0        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Per un sistema integrabile possiamo usare le variabili azione angolo per descriverne l’evoluzione: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den>
                      </m:f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Riscrivendo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den>
                            </m:f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𝑑𝑥𝑑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𝜽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  <m:r>
                      <a:rPr lang="it-IT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riscrivamo</a:t>
                </a:r>
                <a:r>
                  <a:rPr lang="it-IT" dirty="0"/>
                  <a:t> la funzione d’onda: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𝑰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/>
                                          </m:s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rad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Il problema è che tale funzione d’onda non è univocamente determinata per un certo valore di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it-IT" b="1" dirty="0"/>
                  <a:t>, </a:t>
                </a:r>
                <a:r>
                  <a:rPr lang="it-IT" dirty="0"/>
                  <a:t>per cui occorre sommare su tutti i possibili rami: </a:t>
                </a:r>
              </a:p>
              <a:p>
                <a:endParaRPr lang="it-IT" b="1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01059E5-CC37-4593-9875-A55C86993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04" y="194553"/>
                <a:ext cx="11673192" cy="6403548"/>
              </a:xfrm>
              <a:prstGeom prst="rect">
                <a:avLst/>
              </a:prstGeom>
              <a:blipFill>
                <a:blip r:embed="rId2"/>
                <a:stretch>
                  <a:fillRect l="-470" t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549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6ABDB8C-7158-4620-B7CC-FB7ECED6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CF349E-1C9E-43AF-88A7-C9CC625A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2600A1-1345-4AC5-9D5C-9F4F73388136}"/>
                  </a:ext>
                </a:extLst>
              </p:cNvPr>
              <p:cNvSpPr txBox="1"/>
              <p:nvPr/>
            </p:nvSpPr>
            <p:spPr>
              <a:xfrm>
                <a:off x="369651" y="301717"/>
                <a:ext cx="11614826" cy="2295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𝜈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𝒓</m:t>
                                                  </m:r>
                                                  <m: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𝑰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𝑰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rad>
                        </m:e>
                      </m:nary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/>
              </a:p>
              <a:p>
                <a:pPr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b="0" dirty="0"/>
                  <a:t> è il solito indice di </a:t>
                </a:r>
                <a:r>
                  <a:rPr lang="it-IT" b="0" dirty="0" err="1"/>
                  <a:t>Maslov</a:t>
                </a:r>
                <a:r>
                  <a:rPr lang="it-IT" b="0" dirty="0"/>
                  <a:t> che tiene conto del comportamento delle orbite nei punti di inversione del moto.</a:t>
                </a:r>
              </a:p>
              <a:p>
                <a:pPr/>
                <a:r>
                  <a:rPr lang="it-IT" dirty="0"/>
                  <a:t>Per un sistema non-integrabile non possiamo più descrivere l’azione per un certo </a:t>
                </a:r>
                <a:r>
                  <a:rPr lang="it-IT" b="1" dirty="0"/>
                  <a:t>I </a:t>
                </a:r>
                <a:r>
                  <a:rPr lang="it-IT" dirty="0"/>
                  <a:t>fisso, ma estendere la forma dell’azione a tutte le possibili orbite: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2600A1-1345-4AC5-9D5C-9F4F73388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1" y="301717"/>
                <a:ext cx="11614826" cy="2295693"/>
              </a:xfrm>
              <a:prstGeom prst="rect">
                <a:avLst/>
              </a:prstGeom>
              <a:blipFill>
                <a:blip r:embed="rId2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5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3F4EBBE-A2C0-4E74-8FF9-3A328AC4B35C}"/>
              </a:ext>
            </a:extLst>
          </p:cNvPr>
          <p:cNvSpPr txBox="1"/>
          <p:nvPr/>
        </p:nvSpPr>
        <p:spPr>
          <a:xfrm flipH="1">
            <a:off x="446028" y="145666"/>
            <a:ext cx="1129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Spettro regolare e irregolare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9158D6-2D40-40EB-94F8-922E721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502CD3-5EBE-4907-B8D6-07F1874D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AE6F495-2DF7-4F3F-B4D5-715506B19C30}"/>
                  </a:ext>
                </a:extLst>
              </p:cNvPr>
              <p:cNvSpPr txBox="1"/>
              <p:nvPr/>
            </p:nvSpPr>
            <p:spPr>
              <a:xfrm flipH="1">
                <a:off x="446028" y="828288"/>
                <a:ext cx="115210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Teorema KAM per sistemi Hamiltoniani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nonintegrabili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Nel limite semiclassico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ℏ→0</m:t>
                    </m:r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Regolare: 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regimi di integrabilità, tutti gli stati possono essere quantizzati in accordo con le regole EBK,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labeling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 quantici con N gradi di libertà.</a:t>
                </a:r>
              </a:p>
              <a:p>
                <a:endParaRPr lang="it-IT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Irregolare: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corrispondente ad un regime di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caoticità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EBK non applicabile, volume dell’ordine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AE6F495-2DF7-4F3F-B4D5-715506B19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6028" y="828288"/>
                <a:ext cx="11521072" cy="2585323"/>
              </a:xfrm>
              <a:prstGeom prst="rect">
                <a:avLst/>
              </a:prstGeom>
              <a:blipFill>
                <a:blip r:embed="rId3"/>
                <a:stretch>
                  <a:fillRect l="-423" t="-1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0E17D6-3CA7-42A9-885B-BA936CDB890C}"/>
              </a:ext>
            </a:extLst>
          </p:cNvPr>
          <p:cNvSpPr txBox="1"/>
          <p:nvPr/>
        </p:nvSpPr>
        <p:spPr>
          <a:xfrm flipH="1">
            <a:off x="446028" y="2890391"/>
            <a:ext cx="1129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Integrabilità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9DBF138-0DB3-415C-B13E-4AAC65D951F4}"/>
                  </a:ext>
                </a:extLst>
              </p:cNvPr>
              <p:cNvSpPr txBox="1"/>
              <p:nvPr/>
            </p:nvSpPr>
            <p:spPr>
              <a:xfrm flipH="1">
                <a:off x="335462" y="3530354"/>
                <a:ext cx="11521072" cy="3258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Def: 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 sistema quantistico è integrabile se esistono m operatori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mutuamente commutanti: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Inoltre,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indipendente 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tale che le funzioni nello spazio delle fasi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devono soddisfare la condizione di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bracket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di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Moyal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e.g. per 2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d.o.f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9DBF138-0DB3-415C-B13E-4AAC65D9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462" y="3530354"/>
                <a:ext cx="11521072" cy="3258456"/>
              </a:xfrm>
              <a:prstGeom prst="rect">
                <a:avLst/>
              </a:prstGeom>
              <a:blipFill>
                <a:blip r:embed="rId4"/>
                <a:stretch>
                  <a:fillRect l="-423" t="-7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1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3F4EBBE-A2C0-4E74-8FF9-3A328AC4B35C}"/>
              </a:ext>
            </a:extLst>
          </p:cNvPr>
          <p:cNvSpPr txBox="1"/>
          <p:nvPr/>
        </p:nvSpPr>
        <p:spPr>
          <a:xfrm flipH="1">
            <a:off x="1888339" y="228624"/>
            <a:ext cx="976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Descrizione semiclassica di sistemi non-integrabili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9158D6-2D40-40EB-94F8-922E721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D55CDD-7751-4D2A-A03D-BB9E58B9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D822B35-DC99-4DD6-AC13-F3553D6ABAF6}"/>
                  </a:ext>
                </a:extLst>
              </p:cNvPr>
              <p:cNvSpPr txBox="1"/>
              <p:nvPr/>
            </p:nvSpPr>
            <p:spPr>
              <a:xfrm flipH="1">
                <a:off x="408329" y="751844"/>
                <a:ext cx="11516577" cy="560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Funzione di Green</a:t>
                </a:r>
              </a:p>
              <a:p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Partiamo da:      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 calcolare osservabili fisiche di un sistema dinamico occorre un operatore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t.c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trasformando: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retarded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Green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 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⟩⟨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Funzione d’onda nello spazio di Fourier: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!Dalla funzione di Green calcolo la 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densità degli stati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ℑ</m:t>
                          </m:r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Dimostrabile facilmente dall’identità: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ℑ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ℑ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=∓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groupChr>
                        <m:groupChrPr>
                          <m:chr m:val="→"/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→0</m:t>
                          </m:r>
                        </m:e>
                      </m:groupCh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D822B35-DC99-4DD6-AC13-F3553D6A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8329" y="751844"/>
                <a:ext cx="11516577" cy="5608138"/>
              </a:xfrm>
              <a:prstGeom prst="rect">
                <a:avLst/>
              </a:prstGeom>
              <a:blipFill>
                <a:blip r:embed="rId2"/>
                <a:stretch>
                  <a:fillRect l="-741" t="-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48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9158D6-2D40-40EB-94F8-922E721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C42B6D-22C2-494F-8C0B-0A8B607B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D822B35-DC99-4DD6-AC13-F3553D6ABAF6}"/>
                  </a:ext>
                </a:extLst>
              </p:cNvPr>
              <p:cNvSpPr txBox="1"/>
              <p:nvPr/>
            </p:nvSpPr>
            <p:spPr>
              <a:xfrm flipH="1">
                <a:off x="314062" y="187364"/>
                <a:ext cx="11742820" cy="645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ℑ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Possiamo calcolare il valore di aspettazione di un operatore rispetto agli autostati dell’energia: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ℑ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⟨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⟩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)⟨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⟩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 espressioni ci servono?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l’aiuto di quantità puramente classiche. Nota che siamo in questa implicazione: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𝑠𝑒𝑚𝑖𝑐𝑙𝑎𝑠𝑠𝑖𝑐𝑜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𝑞𝑢𝑎𝑛𝑡𝑖𝑠𝑡𝑖𝑐𝑜</m:t>
                      </m:r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</a:t>
                </a:r>
                <a:r>
                  <a:rPr lang="it-I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Integral</a:t>
                </a: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Espressione dell’operatore di evoluzione temporale: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con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=⟨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</m:acc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 un’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Hamiltoniaia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</m:acc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cui T e V in genere non commutano, per cui usiamo l’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CBH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acc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acc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</m:nary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^2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𝒅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^2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D822B35-DC99-4DD6-AC13-F3553D6A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4062" y="187364"/>
                <a:ext cx="11742820" cy="6453433"/>
              </a:xfrm>
              <a:prstGeom prst="rect">
                <a:avLst/>
              </a:prstGeom>
              <a:blipFill>
                <a:blip r:embed="rId2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90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9158D6-2D40-40EB-94F8-922E721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44962F-8CB7-47E0-A9C0-D98369BA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D822B35-DC99-4DD6-AC13-F3553D6ABAF6}"/>
                  </a:ext>
                </a:extLst>
              </p:cNvPr>
              <p:cNvSpPr txBox="1"/>
              <p:nvPr/>
            </p:nvSpPr>
            <p:spPr>
              <a:xfrm flipH="1">
                <a:off x="351768" y="153208"/>
                <a:ext cx="11840231" cy="6624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ℝ</m:t>
                                  </m:r>
                                </m:sub>
                                <m:sup/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ℏ</m:t>
                                              </m:r>
                                            </m:den>
                                          </m:f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𝛿</m:t>
                                                  </m:r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  <m:sSubSup>
                                                <m:sSubSup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Usiamo l’integrale Gaussiano complesso (integrale di Fresnel):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t-IT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ℝ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b="0" i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lim</m:t>
                                          </m:r>
                                        </m:e>
                                        <m:li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</m:fName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f>
                                            <m:f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𝜖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𝜉</m:t>
                                              </m:r>
                                            </m:den>
                                          </m:f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</m:e>
                                      </m:rad>
                                      <m:rad>
                                        <m:radPr>
                                          <m:degHide m:val="on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f>
                                            <m:f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𝜉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|</m:t>
                                              </m:r>
                                            </m:den>
                                          </m:f>
                                        </m:e>
                                      </m:rad>
                                    </m:e>
                                  </m:func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b="0" i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sgn</m:t>
                                          </m:r>
                                        </m:fName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func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d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acc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2ℏ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rad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ℏ2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2ℏ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𝑖𝑚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ℏ2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𝒓</m:t>
                                              </m:r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 cui la forma del propagatore: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2ℏ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limLow>
                                <m:limLow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𝒓</m:t>
                                                      </m:r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it-IT" b="1" i="1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it-IT" b="1" i="1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𝒓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it-IT" b="1" i="1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num>
                                                    <m:den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𝛿</m:t>
                                                      </m:r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𝒓</m:t>
                                              </m:r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lim>
                              </m:limLow>
                            </m:e>
                          </m:d>
                        </m:e>
                      </m:func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Dalla proprietà di composizione dell’op.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∘</m:t>
                          </m:r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D822B35-DC99-4DD6-AC13-F3553D6A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1768" y="153208"/>
                <a:ext cx="11840231" cy="6624762"/>
              </a:xfrm>
              <a:prstGeom prst="rect">
                <a:avLst/>
              </a:prstGeo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63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9158D6-2D40-40EB-94F8-922E721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33096E-5010-40EB-9B3E-CDB80B4C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D822B35-DC99-4DD6-AC13-F3553D6ABAF6}"/>
                  </a:ext>
                </a:extLst>
              </p:cNvPr>
              <p:cNvSpPr txBox="1"/>
              <p:nvPr/>
            </p:nvSpPr>
            <p:spPr>
              <a:xfrm flipH="1">
                <a:off x="217563" y="162635"/>
                <a:ext cx="11974437" cy="6224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L’idea è dividere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parti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fare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il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lim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→∞:</m:t>
                    </m:r>
                  </m:oMath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 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≡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𝑁𝑑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 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it-IT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nary>
                                <m:naryPr>
                                  <m:limLoc m:val="undOvr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𝒒</m:t>
                                      </m:r>
                                      <m:d>
                                        <m:d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L’ultima espressione denota un integrale funzionale su tutti i possibili cammini 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classici e non classici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Saddle</a:t>
                </a:r>
                <a:r>
                  <a:rPr lang="it-I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-points </a:t>
                </a: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Nel limite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ℏ→0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il 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metodo delle fasi stazionarie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fornisce il contributo all’integrale sui cammini delle orbite classiche.</a:t>
                </a: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di 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Riemann-</a:t>
                </a:r>
                <a:r>
                  <a:rPr lang="it-IT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Lebesgue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it-IT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𝑖𝑧𝑥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→0   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con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→∞,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ℂ</m:t>
                          </m:r>
                        </m:e>
                      </m:nary>
                    </m:oMath>
                  </m:oMathPara>
                </a14:m>
                <a:endParaRPr lang="it-IT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D822B35-DC99-4DD6-AC13-F3553D6A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7563" y="162635"/>
                <a:ext cx="11974437" cy="6224653"/>
              </a:xfrm>
              <a:prstGeom prst="rect">
                <a:avLst/>
              </a:prstGeom>
              <a:blipFill>
                <a:blip r:embed="rId3"/>
                <a:stretch>
                  <a:fillRect l="-611" t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59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D83F231-06C1-42E5-BA3C-D66393AA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61BDA3-4761-4786-B71E-745C8014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FBA712D-3BA6-47A0-A07C-9D5B6BCA1EFA}"/>
                  </a:ext>
                </a:extLst>
              </p:cNvPr>
              <p:cNvSpPr txBox="1"/>
              <p:nvPr/>
            </p:nvSpPr>
            <p:spPr>
              <a:xfrm flipH="1">
                <a:off x="282804" y="33090"/>
                <a:ext cx="11840066" cy="610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</a:rPr>
                  <a:t>Usiamo, per funzioni in n </a:t>
                </a:r>
                <a:r>
                  <a:rPr lang="it-IT" dirty="0" err="1">
                    <a:latin typeface="Cambria Math" panose="02040503050406030204" pitchFamily="18" charset="0"/>
                  </a:rPr>
                  <a:t>dim</a:t>
                </a:r>
                <a:r>
                  <a:rPr lang="it-IT" dirty="0">
                    <a:latin typeface="Cambria Math" panose="02040503050406030204" pitchFamily="18" charset="0"/>
                  </a:rPr>
                  <a:t>. , l’integrale complesso di Gauss e un’espansione di Taylor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</a:rPr>
                  <a:t> intorno ai punti estremali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b="1" dirty="0">
                    <a:latin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</a:rPr>
                  <a:t>dove il contributo è massimo:</a:t>
                </a:r>
                <a:endParaRPr lang="it-IT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𝑥𝑔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ℏ→0</m:t>
                              </m:r>
                            </m:lim>
                          </m:limLow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  <m:sup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sub>
                                          </m:s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autovalori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del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functional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determinant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matrix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𝜈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(≠0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Van-</a:t>
                </a:r>
                <a:r>
                  <a:rPr lang="it-IT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Vleck</a:t>
                </a:r>
                <a:r>
                  <a:rPr lang="it-I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Propagator </a:t>
                </a: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Applichiamo il metodo delle fasi stazionarie al propagatore di Feynman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limLow>
                        <m:limLow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</m:groupChr>
                        </m:e>
                        <m:li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undOvr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′),</m:t>
                              </m:r>
                              <m:acc>
                                <m:accPr>
                                  <m:chr m:val="̇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′)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limLow>
                        <m:limLow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𝐸𝑢𝑙𝑒𝑟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𝐿𝑎𝑔𝑟𝑎𝑛𝑔𝑒</m:t>
                              </m:r>
                            </m:e>
                          </m:eqArr>
                        </m:lim>
                      </m:limLow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′),</m:t>
                              </m:r>
                              <m:acc>
                                <m:accPr>
                                  <m:chr m:val="̇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′)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nary>
                      <m:r>
                        <a:rPr lang="it-IT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Nel limite semiclassico il maggior contributo al propagatore deriva dalle traiettorie classiche con B.C.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Scegliendo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nary>
                      <m:naryPr>
                        <m:limLoc m:val="undOvr"/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it-IT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it-IT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con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funzione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principale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di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Hamilton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lungo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sub>
                    </m:sSub>
                  </m:oMath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Possiamo scrivere il propagatore di 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 </a:t>
                </a:r>
                <a:r>
                  <a:rPr lang="it-IT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Vleck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Gutzwiller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come segue: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ℏ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𝜈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𝒓</m:t>
                                              </m:r>
                                            </m:den>
                                          </m:f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𝒓</m:t>
                                              </m:r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it-IT" b="1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rad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𝜈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𝑆𝐶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FBA712D-3BA6-47A0-A07C-9D5B6BCA1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804" y="33090"/>
                <a:ext cx="11840066" cy="6103787"/>
              </a:xfrm>
              <a:prstGeom prst="rect">
                <a:avLst/>
              </a:prstGeom>
              <a:blipFill>
                <a:blip r:embed="rId3"/>
                <a:stretch>
                  <a:fillRect l="-566" t="-5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0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54FC4E-2409-4400-9762-699E307E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Descrizione semiclassica di sistemi non-integrabili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F5859ED-27FD-4C32-B6E0-0A36F330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60C0EC4-FD03-4BE5-A0D8-6F9D3BDC16A6}"/>
                  </a:ext>
                </a:extLst>
              </p:cNvPr>
              <p:cNvSpPr txBox="1"/>
              <p:nvPr/>
            </p:nvSpPr>
            <p:spPr>
              <a:xfrm flipH="1">
                <a:off x="394510" y="254524"/>
                <a:ext cx="11539823" cy="367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con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sub>
                                          </m:s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ad>
                        <m:radPr>
                          <m:degHide m:val="on"/>
                          <m:ctrlPr>
                            <a:rPr lang="it-IT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𝜈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ra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→∞,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→0</m:t>
                      </m:r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Corrisponde all’espressione semiclassica dell’operatore evoluzione, ovvero fornisce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it-IT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funzione dell’azione classica delle orbite, per un certo tempo 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indice di </a:t>
                </a:r>
                <a:r>
                  <a:rPr lang="it-IT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Maslov</a:t>
                </a:r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topologico)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 </m:t>
                          </m:r>
                        </m:sub>
                        <m:sup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sgn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𝜈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it-IT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L’indice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è il numero di autovalori negativi della matrice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it-IT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 è il numero di punti coniugati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lungo la traiettoria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sub>
                    </m:sSub>
                  </m:oMath>
                </a14:m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Somma su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distingue i cammini classici (CHIARIRE QUA)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60C0EC4-FD03-4BE5-A0D8-6F9D3BDC1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4510" y="254524"/>
                <a:ext cx="11539823" cy="3676006"/>
              </a:xfrm>
              <a:prstGeom prst="rect">
                <a:avLst/>
              </a:prstGeom>
              <a:blipFill>
                <a:blip r:embed="rId3"/>
                <a:stretch>
                  <a:fillRect l="-475" b="-16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cielo, filo, linea, diverso&#10;&#10;Descrizione generata automaticamente">
            <a:extLst>
              <a:ext uri="{FF2B5EF4-FFF2-40B4-BE49-F238E27FC236}">
                <a16:creationId xmlns:a16="http://schemas.microsoft.com/office/drawing/2014/main" id="{820EB385-624E-4395-A023-281095F1D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34" y="3930530"/>
            <a:ext cx="3913674" cy="18626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C07F1B9-DD55-4429-863F-E625D83C2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518" y="3665488"/>
            <a:ext cx="3318226" cy="245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733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ersonalizzato 5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12063</TotalTime>
  <Words>4086</Words>
  <Application>Microsoft Office PowerPoint</Application>
  <PresentationFormat>Widescreen</PresentationFormat>
  <Paragraphs>365</Paragraphs>
  <Slides>29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Century</vt:lpstr>
      <vt:lpstr>Times New Roman</vt:lpstr>
      <vt:lpstr>Retrospettivo</vt:lpstr>
      <vt:lpstr>Introduzione al Quantum Chaos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 Quantum Chaos</dc:title>
  <dc:creator>van.hohenheim@outlook.it</dc:creator>
  <cp:lastModifiedBy>van.hohenheim@outlook.it</cp:lastModifiedBy>
  <cp:revision>164</cp:revision>
  <dcterms:created xsi:type="dcterms:W3CDTF">2021-06-23T12:41:45Z</dcterms:created>
  <dcterms:modified xsi:type="dcterms:W3CDTF">2021-07-07T20:41:51Z</dcterms:modified>
</cp:coreProperties>
</file>