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1" r:id="rId5"/>
    <p:sldId id="258" r:id="rId6"/>
    <p:sldId id="260" r:id="rId7"/>
    <p:sldId id="259" r:id="rId8"/>
    <p:sldId id="273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C9F5B-1DB8-4D59-93D8-5037B98F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EDC77D-DB59-4A92-B801-F8F401DF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5526C-26AF-44B7-83E3-6E7AD52D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0DB6-1A68-42F9-AC60-FFD3D53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25C51-0050-4511-90A4-85B6609D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E8602-C0EC-4519-8C51-BD5867D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B7FAE-0618-4F05-97CB-884365DB6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40C84-3506-447B-A065-2E08E8F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4EBF8-D357-4DD1-99F6-E800759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D705-139D-42DC-A2CF-99B49E99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366951-4416-4882-AE27-06D5B089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B5CF3-3538-4F87-B7A7-8F4AD479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09C92-BE31-4F91-B32A-44AE44B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1F31B-69C5-4A18-B9BD-07199ABD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49B50-8EC1-402C-B49A-CC0D481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5E4F-52DB-4446-84DD-6237B166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8C6A6-C50B-41FF-A998-03C39058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C5F9B-BCD7-4637-B1A8-9357333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9916-0EBC-4ABC-A011-AEB2FBB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0D46C-AEF6-4074-9F5B-207E5496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90DA4-CF66-4F3F-BDB0-0D923E0A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DF343-BDAE-46F5-BCDD-75379A2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0E18E-731F-4B3A-96A7-A65711FB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D7B01-4D50-42B4-ABFC-0E33046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8A3A4-85E9-4912-834F-8522F706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07FC7-3B60-43C7-A800-B0553BFE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8F203-A400-4880-82B9-18F7FBDC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F85410-C2EC-4C03-89A6-9BB02960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8D98E-21C8-4964-9B64-30698D8E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6C5FAE-07FA-4D6A-879C-E248BDE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3220-D89C-48B4-9418-F376E5FD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9FE2-512E-4D1D-82CA-956F1EB3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37DDA5-8AA8-497A-8BA4-8C662AC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4D890-39AE-4F65-B078-1E14439D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40A189-D92D-4D64-979D-9987AC8B4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96187B-9020-4A89-8ED6-4D42086DF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66A2AE-1B52-47ED-948B-9673C950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5FFB86-879E-4C42-AB9B-214DD6CC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B6320-E4C5-4EA4-BDAB-6642313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5608A-06C7-47A0-A5A0-048211E0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9D690-0C7B-44AC-84B6-86AA16BB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F4243B-50A4-4838-B0BD-A72D7C20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DC0CF-69F5-4EF3-A6EE-9DD1FEB4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4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5CEF58-F793-4D1B-8F92-5598CD3D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7EC823-5209-46DC-8265-8CE7F389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99740A-FCAC-4D5E-883A-E1AA199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330A4-0EA9-4824-9D0E-8D3C20D7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14EBE-74E9-4072-95EB-F9B3B334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4312F-20D2-4536-BB8C-02528C26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BAE510-8771-48FA-96C0-17CE661E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445B4-E92D-4AC2-B160-434BA6E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A6E1F-8214-450B-B982-127EB045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408CC-DC3B-42DA-AEAF-4CB23B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A0ECD3-91D2-40B1-925A-3C6A59233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0D83F-C8CD-4921-847F-9C994D2F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98176E-8156-4A79-BE9E-1409D9F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70E433-B81F-4B6B-B6A5-D6125BA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A52E76-AD76-4F68-9994-EB9D754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3BC15-B67A-4DE9-8168-EA7114C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648F35-CA27-4B7A-B6E6-76C84BFE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705BA-D07E-495E-A0ED-E65F542AE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2579-205E-4272-B44B-C921DD9D4722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B0C3E-5BFC-41C1-84E8-431E6D2AD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9D603-C2FC-465A-A532-E41C4FBEF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8C82-A430-4827-BBAE-C1F17802D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8" y="783772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Reinforcement learning based on </a:t>
            </a:r>
            <a:br>
              <a:rPr lang="en-US" sz="4400" dirty="0"/>
            </a:br>
            <a:r>
              <a:rPr lang="en-US" sz="4400" dirty="0"/>
              <a:t>Q-learning algorithm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DD53-5862-42D6-91E1-19CDB1FE55EC}"/>
              </a:ext>
            </a:extLst>
          </p:cNvPr>
          <p:cNvSpPr txBox="1"/>
          <p:nvPr/>
        </p:nvSpPr>
        <p:spPr>
          <a:xfrm>
            <a:off x="415635" y="2495053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Q-learning is a model free reinforcement learning algorithm which goal is to learn iteratively the optimal Q-value function using the Bellman Optimality Equation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03174-7CBC-4206-9A1E-6705A19C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9" y="2418556"/>
            <a:ext cx="5581650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EBDB8-118E-4807-8C31-455AD798A36F}"/>
              </a:ext>
            </a:extLst>
          </p:cNvPr>
          <p:cNvSpPr txBox="1"/>
          <p:nvPr/>
        </p:nvSpPr>
        <p:spPr>
          <a:xfrm>
            <a:off x="7162798" y="195357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Bellman optimality equation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D423-38CC-4DAE-AA3A-5265155DD3A7}"/>
              </a:ext>
            </a:extLst>
          </p:cNvPr>
          <p:cNvSpPr txBox="1"/>
          <p:nvPr/>
        </p:nvSpPr>
        <p:spPr>
          <a:xfrm>
            <a:off x="477114" y="4095437"/>
            <a:ext cx="5458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Q-learning: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Thorough environment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212513D-589B-4B9C-9D70-F0AA27F6EEA5}"/>
                  </a:ext>
                </a:extLst>
              </p:cNvPr>
              <p:cNvSpPr/>
              <p:nvPr/>
            </p:nvSpPr>
            <p:spPr>
              <a:xfrm>
                <a:off x="7826848" y="3542489"/>
                <a:ext cx="2116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212513D-589B-4B9C-9D70-F0AA27F6E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48" y="3542489"/>
                <a:ext cx="21162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B8AFFA3-7AB2-4832-9431-5FD8B5282136}"/>
                  </a:ext>
                </a:extLst>
              </p:cNvPr>
              <p:cNvSpPr/>
              <p:nvPr/>
            </p:nvSpPr>
            <p:spPr>
              <a:xfrm>
                <a:off x="6096000" y="4095437"/>
                <a:ext cx="5853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B8AFFA3-7AB2-4832-9431-5FD8B5282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5437"/>
                <a:ext cx="585352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AC76DCB-09A6-45A2-83B9-4A849550AC2E}"/>
                  </a:ext>
                </a:extLst>
              </p:cNvPr>
              <p:cNvSpPr/>
              <p:nvPr/>
            </p:nvSpPr>
            <p:spPr>
              <a:xfrm>
                <a:off x="6096000" y="4471508"/>
                <a:ext cx="6096000" cy="9106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/>
                  <a:t>The discount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factor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essentially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determines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how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much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reinforcement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learning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agents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cares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about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rewards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distant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future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relative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those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immediate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future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AC76DCB-09A6-45A2-83B9-4A849550A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71508"/>
                <a:ext cx="6096000" cy="910634"/>
              </a:xfrm>
              <a:prstGeom prst="rect">
                <a:avLst/>
              </a:prstGeom>
              <a:blipFill>
                <a:blip r:embed="rId5"/>
                <a:stretch>
                  <a:fillRect l="-800" t="-4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4CD97-DF9C-4413-9AF2-52224FAB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77" y="1370834"/>
            <a:ext cx="7460123" cy="2875598"/>
          </a:xfrm>
          <a:prstGeom prst="rect">
            <a:avLst/>
          </a:prstGeom>
        </p:spPr>
      </p:pic>
      <p:pic>
        <p:nvPicPr>
          <p:cNvPr id="1026" name="Picture 2" descr="An introduction to Q-Learning: reinforcement learning">
            <a:extLst>
              <a:ext uri="{FF2B5EF4-FFF2-40B4-BE49-F238E27FC236}">
                <a16:creationId xmlns:a16="http://schemas.microsoft.com/office/drawing/2014/main" id="{BF636DF9-1569-45FD-A081-D9B34EBB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11" y="4181382"/>
            <a:ext cx="4642787" cy="26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8" y="783772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Reinforcement learning based on </a:t>
            </a:r>
            <a:br>
              <a:rPr lang="en-US" sz="4400" dirty="0"/>
            </a:br>
            <a:r>
              <a:rPr lang="en-US" sz="4400" dirty="0"/>
              <a:t>Q-learning algorithm</a:t>
            </a:r>
            <a:endParaRPr lang="ru-RU" sz="4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16296C1-5965-4562-BE2E-C1A1178D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19" y="1972137"/>
            <a:ext cx="30289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A3C6-E432-00DE-EDEC-2A688113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D32E2-C980-40FE-B827-2A22F7FD08E1}"/>
              </a:ext>
            </a:extLst>
          </p:cNvPr>
          <p:cNvSpPr txBox="1"/>
          <p:nvPr/>
        </p:nvSpPr>
        <p:spPr>
          <a:xfrm>
            <a:off x="845128" y="3068782"/>
            <a:ext cx="4405745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plot on 2 dataset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225B-E946-4F5E-B5E9-A4221325FA6B}"/>
              </a:ext>
            </a:extLst>
          </p:cNvPr>
          <p:cNvSpPr txBox="1"/>
          <p:nvPr/>
        </p:nvSpPr>
        <p:spPr>
          <a:xfrm>
            <a:off x="7087355" y="3202739"/>
            <a:ext cx="4405745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plot on 3 dataset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C3DCED-33FF-4948-8FA3-4FDB517B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49102"/>
            <a:ext cx="4291069" cy="31311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6E3EFD-1319-401F-B635-A3B1C8B6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51" y="3569884"/>
            <a:ext cx="4142294" cy="3131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33A70-A6F2-4962-BFED-15E20B0A367C}"/>
              </a:ext>
            </a:extLst>
          </p:cNvPr>
          <p:cNvSpPr txBox="1"/>
          <p:nvPr/>
        </p:nvSpPr>
        <p:spPr>
          <a:xfrm>
            <a:off x="6885709" y="1299665"/>
            <a:ext cx="545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Reward function (system dynamics):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step sums the value of productivity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for escaping the pay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for reaching the goal (end of the pay zone)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CC46B-23D1-4452-8FC1-A112D29C2AAC}"/>
              </a:ext>
            </a:extLst>
          </p:cNvPr>
          <p:cNvSpPr txBox="1"/>
          <p:nvPr/>
        </p:nvSpPr>
        <p:spPr>
          <a:xfrm>
            <a:off x="484909" y="1397174"/>
            <a:ext cx="205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 space: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[1,1]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 [1,0]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[1,-1] 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8E19D-FBDF-4702-8ABB-081711FD110A}"/>
              </a:ext>
            </a:extLst>
          </p:cNvPr>
          <p:cNvSpPr txBox="1"/>
          <p:nvPr/>
        </p:nvSpPr>
        <p:spPr>
          <a:xfrm>
            <a:off x="2678934" y="1397174"/>
            <a:ext cx="290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State:</a:t>
            </a:r>
          </a:p>
          <a:p>
            <a:r>
              <a:rPr lang="en-US" dirty="0"/>
              <a:t>Position in a productivity map grid 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8DC58-DA5D-48DB-841E-9E89B217581D}"/>
              </a:ext>
            </a:extLst>
          </p:cNvPr>
          <p:cNvSpPr txBox="1"/>
          <p:nvPr/>
        </p:nvSpPr>
        <p:spPr>
          <a:xfrm>
            <a:off x="5458691" y="1397174"/>
            <a:ext cx="1144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Agent:</a:t>
            </a:r>
          </a:p>
          <a:p>
            <a:r>
              <a:rPr lang="en-US" dirty="0"/>
              <a:t>Trajectory planner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6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4EB3-0135-F325-1B7E-31A43B17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Properties: </a:t>
            </a:r>
            <a:r>
              <a:rPr lang="ru-RU" sz="4400" dirty="0"/>
              <a:t>3</a:t>
            </a:r>
            <a:r>
              <a:rPr lang="en-US" sz="4400" baseline="30000" dirty="0" err="1"/>
              <a:t>rd</a:t>
            </a:r>
            <a:r>
              <a:rPr lang="en-US" sz="4400" dirty="0"/>
              <a:t> 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DAB5-141A-D91D-F944-29737D553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92431-DD39-1478-A44F-FF41A96D6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0"/>
          <a:stretch/>
        </p:blipFill>
        <p:spPr>
          <a:xfrm>
            <a:off x="582169" y="1588380"/>
            <a:ext cx="6942582" cy="9737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033B3B-B5A8-93D3-024E-69099A9A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43"/>
          <a:stretch/>
        </p:blipFill>
        <p:spPr>
          <a:xfrm>
            <a:off x="582169" y="2584389"/>
            <a:ext cx="6942581" cy="10098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F6265B-CD70-867C-D94C-BDD29A463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67"/>
          <a:stretch/>
        </p:blipFill>
        <p:spPr>
          <a:xfrm>
            <a:off x="582169" y="3594255"/>
            <a:ext cx="6942581" cy="100894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4F97F3-1A93-9C84-1640-908B82E76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" y="5627198"/>
            <a:ext cx="6942586" cy="112941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9ADCFF0-DD8B-C0E2-F192-FA41075D60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3784"/>
          <a:stretch/>
        </p:blipFill>
        <p:spPr>
          <a:xfrm>
            <a:off x="582169" y="4582501"/>
            <a:ext cx="6942581" cy="973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DE6BC0-6F49-B5E5-B807-304317622665}"/>
              </a:ext>
            </a:extLst>
          </p:cNvPr>
          <p:cNvSpPr txBox="1"/>
          <p:nvPr/>
        </p:nvSpPr>
        <p:spPr>
          <a:xfrm>
            <a:off x="10433384" y="19444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Archi, </a:t>
            </a:r>
            <a:r>
              <a:rPr lang="ru-RU" sz="1100" dirty="0"/>
              <a:t>1952)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7FDB-5DC4-3CCF-9660-7FC646F16557}"/>
                  </a:ext>
                </a:extLst>
              </p:cNvPr>
              <p:cNvSpPr txBox="1"/>
              <p:nvPr/>
            </p:nvSpPr>
            <p:spPr>
              <a:xfrm>
                <a:off x="7705450" y="2882663"/>
                <a:ext cx="2231508" cy="36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sh</m:t>
                        </m:r>
                      </m:sub>
                    </m:sSub>
                    <m:r>
                      <a:rPr lang="en-US" sz="1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7FDB-5DC4-3CCF-9660-7FC646F1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50" y="2882663"/>
                <a:ext cx="2231508" cy="361637"/>
              </a:xfrm>
              <a:prstGeom prst="rect">
                <a:avLst/>
              </a:prstGeom>
              <a:blipFill>
                <a:blip r:embed="rId7"/>
                <a:stretch>
                  <a:fillRect l="-2732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20AD876-6ECE-6336-2AF0-C6E4AC6520DF}"/>
              </a:ext>
            </a:extLst>
          </p:cNvPr>
          <p:cNvSpPr txBox="1"/>
          <p:nvPr/>
        </p:nvSpPr>
        <p:spPr>
          <a:xfrm>
            <a:off x="10433384" y="2958517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Dress Atlas, 1979</a:t>
            </a:r>
            <a:r>
              <a:rPr lang="ru-RU" sz="1100" dirty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8FF7F-D41F-5768-69B9-A841175C3C50}"/>
                  </a:ext>
                </a:extLst>
              </p:cNvPr>
              <p:cNvSpPr txBox="1"/>
              <p:nvPr/>
            </p:nvSpPr>
            <p:spPr>
              <a:xfrm>
                <a:off x="7705450" y="1855355"/>
                <a:ext cx="1197764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8FF7F-D41F-5768-69B9-A841175C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50" y="1855355"/>
                <a:ext cx="1197764" cy="439800"/>
              </a:xfrm>
              <a:prstGeom prst="rect">
                <a:avLst/>
              </a:prstGeom>
              <a:blipFill>
                <a:blip r:embed="rId8"/>
                <a:stretch>
                  <a:fillRect l="-304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76FEC8-0558-B59A-0999-DE5CD56EAA9A}"/>
                  </a:ext>
                </a:extLst>
              </p:cNvPr>
              <p:cNvSpPr txBox="1"/>
              <p:nvPr/>
            </p:nvSpPr>
            <p:spPr>
              <a:xfrm>
                <a:off x="7713272" y="4045877"/>
                <a:ext cx="2573910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7−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3.38−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𝐺𝑅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+0.7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76FEC8-0558-B59A-0999-DE5CD56E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72" y="4045877"/>
                <a:ext cx="2573910" cy="260905"/>
              </a:xfrm>
              <a:prstGeom prst="rect">
                <a:avLst/>
              </a:prstGeom>
              <a:blipFill>
                <a:blip r:embed="rId9"/>
                <a:stretch>
                  <a:fillRect l="-118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CB0F8AC-495F-40A5-35E2-DFA4AC3E0553}"/>
              </a:ext>
            </a:extLst>
          </p:cNvPr>
          <p:cNvSpPr txBox="1"/>
          <p:nvPr/>
        </p:nvSpPr>
        <p:spPr>
          <a:xfrm>
            <a:off x="10433383" y="396792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(</a:t>
            </a:r>
            <a:r>
              <a:rPr lang="en-US" sz="1100" dirty="0"/>
              <a:t>Clavier, 1971</a:t>
            </a:r>
            <a:r>
              <a:rPr lang="ru-RU" sz="1100" dirty="0"/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5D247-560C-E1CD-ED70-C1406E0C6B6B}"/>
                  </a:ext>
                </a:extLst>
              </p:cNvPr>
              <p:cNvSpPr txBox="1"/>
              <p:nvPr/>
            </p:nvSpPr>
            <p:spPr>
              <a:xfrm>
                <a:off x="8903214" y="4914936"/>
                <a:ext cx="23619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45D247-560C-E1CD-ED70-C1406E0C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14" y="4914936"/>
                <a:ext cx="2361993" cy="215444"/>
              </a:xfrm>
              <a:prstGeom prst="rect">
                <a:avLst/>
              </a:prstGeom>
              <a:blipFill>
                <a:blip r:embed="rId10"/>
                <a:stretch>
                  <a:fillRect l="-155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D6511-A1A8-753E-4DCF-2EFF16F908EC}"/>
                  </a:ext>
                </a:extLst>
              </p:cNvPr>
              <p:cNvSpPr txBox="1"/>
              <p:nvPr/>
            </p:nvSpPr>
            <p:spPr>
              <a:xfrm>
                <a:off x="7713272" y="4826911"/>
                <a:ext cx="1332738" cy="4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D6511-A1A8-753E-4DCF-2EFF16F9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72" y="4826911"/>
                <a:ext cx="1332738" cy="430246"/>
              </a:xfrm>
              <a:prstGeom prst="rect">
                <a:avLst/>
              </a:prstGeom>
              <a:blipFill>
                <a:blip r:embed="rId11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61FB-F82C-37B8-216F-BC9F9900AB7D}"/>
                  </a:ext>
                </a:extLst>
              </p:cNvPr>
              <p:cNvSpPr txBox="1"/>
              <p:nvPr/>
            </p:nvSpPr>
            <p:spPr>
              <a:xfrm>
                <a:off x="7524750" y="6001591"/>
                <a:ext cx="19560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sh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61FB-F82C-37B8-216F-BC9F9900A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0" y="6001591"/>
                <a:ext cx="195605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7" y="-170417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Comparison with greedy algorithm</a:t>
            </a:r>
            <a:r>
              <a:rPr lang="ru-RU" sz="4400" dirty="0"/>
              <a:t>. 3</a:t>
            </a:r>
            <a:r>
              <a:rPr lang="en-US" sz="4400" baseline="30000" dirty="0" err="1"/>
              <a:t>rd</a:t>
            </a:r>
            <a:r>
              <a:rPr lang="en-US" sz="4400" dirty="0"/>
              <a:t> dataset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D1F33-E8C4-4DBA-A718-F92EC63390F3}"/>
              </a:ext>
            </a:extLst>
          </p:cNvPr>
          <p:cNvSpPr txBox="1"/>
          <p:nvPr/>
        </p:nvSpPr>
        <p:spPr>
          <a:xfrm>
            <a:off x="7876309" y="4278596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253803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5095-3549-4C28-BE29-8E19D2A29C49}"/>
              </a:ext>
            </a:extLst>
          </p:cNvPr>
          <p:cNvSpPr txBox="1"/>
          <p:nvPr/>
        </p:nvSpPr>
        <p:spPr>
          <a:xfrm>
            <a:off x="4828846" y="4278596"/>
            <a:ext cx="26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angle constraint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BF86F-F9C5-481B-99DB-5ECF96EA802D}"/>
              </a:ext>
            </a:extLst>
          </p:cNvPr>
          <p:cNvSpPr txBox="1"/>
          <p:nvPr/>
        </p:nvSpPr>
        <p:spPr>
          <a:xfrm>
            <a:off x="5019347" y="118559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angle constraint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4B82A-0E90-4E69-84C1-071928324C9D}"/>
              </a:ext>
            </a:extLst>
          </p:cNvPr>
          <p:cNvSpPr txBox="1"/>
          <p:nvPr/>
        </p:nvSpPr>
        <p:spPr>
          <a:xfrm>
            <a:off x="7980223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23759</a:t>
            </a:r>
            <a:r>
              <a:rPr lang="en-US" dirty="0"/>
              <a:t>7 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15197-FEA8-4AA4-A6F4-7303E6F32CD8}"/>
              </a:ext>
            </a:extLst>
          </p:cNvPr>
          <p:cNvSpPr txBox="1"/>
          <p:nvPr/>
        </p:nvSpPr>
        <p:spPr>
          <a:xfrm>
            <a:off x="7904019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Q-learning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CCFF5-190E-499A-9775-7AA198B4FBFE}"/>
              </a:ext>
            </a:extLst>
          </p:cNvPr>
          <p:cNvSpPr txBox="1"/>
          <p:nvPr/>
        </p:nvSpPr>
        <p:spPr>
          <a:xfrm>
            <a:off x="1406237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Greedy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EF0F3-F4C3-4B46-8A87-00ADAE897816}"/>
              </a:ext>
            </a:extLst>
          </p:cNvPr>
          <p:cNvSpPr txBox="1"/>
          <p:nvPr/>
        </p:nvSpPr>
        <p:spPr>
          <a:xfrm>
            <a:off x="1683864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16299</a:t>
            </a:r>
            <a:r>
              <a:rPr lang="en-US" dirty="0"/>
              <a:t>3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15BEE-4B41-4ED1-A377-2751DCCE2041}"/>
              </a:ext>
            </a:extLst>
          </p:cNvPr>
          <p:cNvSpPr txBox="1"/>
          <p:nvPr/>
        </p:nvSpPr>
        <p:spPr>
          <a:xfrm>
            <a:off x="1683864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2461</a:t>
            </a:r>
            <a:r>
              <a:rPr lang="en-US" dirty="0"/>
              <a:t>40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ADBDB6-1434-41E4-A869-75B29EFE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4707078"/>
            <a:ext cx="5409769" cy="2002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8A361-BDE4-4EB2-B746-C0695EB3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8" y="1698624"/>
            <a:ext cx="5409769" cy="19352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4524E-BDE8-42BD-AE83-770F3CBC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28" y="4778581"/>
            <a:ext cx="5214704" cy="18593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1F08AB-91D7-4792-8A25-0ECB3B15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528" y="1772793"/>
            <a:ext cx="5214704" cy="18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7" y="-170417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Comparison with greedy algorithm. 2</a:t>
            </a:r>
            <a:r>
              <a:rPr lang="en-US" sz="4400" baseline="30000" dirty="0"/>
              <a:t>nd</a:t>
            </a:r>
            <a:r>
              <a:rPr lang="en-US" sz="4400" dirty="0"/>
              <a:t> dataset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D1F33-E8C4-4DBA-A718-F92EC63390F3}"/>
              </a:ext>
            </a:extLst>
          </p:cNvPr>
          <p:cNvSpPr txBox="1"/>
          <p:nvPr/>
        </p:nvSpPr>
        <p:spPr>
          <a:xfrm>
            <a:off x="8063637" y="1185594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8183</a:t>
            </a:r>
            <a:r>
              <a:rPr lang="en-US" dirty="0"/>
              <a:t>1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D5095-3549-4C28-BE29-8E19D2A29C49}"/>
              </a:ext>
            </a:extLst>
          </p:cNvPr>
          <p:cNvSpPr txBox="1"/>
          <p:nvPr/>
        </p:nvSpPr>
        <p:spPr>
          <a:xfrm>
            <a:off x="4828846" y="4278596"/>
            <a:ext cx="26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angle constraint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BF86F-F9C5-481B-99DB-5ECF96EA802D}"/>
              </a:ext>
            </a:extLst>
          </p:cNvPr>
          <p:cNvSpPr txBox="1"/>
          <p:nvPr/>
        </p:nvSpPr>
        <p:spPr>
          <a:xfrm>
            <a:off x="5019347" y="118559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angle constraint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4B82A-0E90-4E69-84C1-071928324C9D}"/>
              </a:ext>
            </a:extLst>
          </p:cNvPr>
          <p:cNvSpPr txBox="1"/>
          <p:nvPr/>
        </p:nvSpPr>
        <p:spPr>
          <a:xfrm>
            <a:off x="7973828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9383</a:t>
            </a:r>
            <a:r>
              <a:rPr lang="en-US" dirty="0"/>
              <a:t>4 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15197-FEA8-4AA4-A6F4-7303E6F32CD8}"/>
              </a:ext>
            </a:extLst>
          </p:cNvPr>
          <p:cNvSpPr txBox="1"/>
          <p:nvPr/>
        </p:nvSpPr>
        <p:spPr>
          <a:xfrm>
            <a:off x="7904019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Q-learning</a:t>
            </a:r>
            <a:endParaRPr lang="ru-R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CCFF5-190E-499A-9775-7AA198B4FBFE}"/>
              </a:ext>
            </a:extLst>
          </p:cNvPr>
          <p:cNvSpPr txBox="1"/>
          <p:nvPr/>
        </p:nvSpPr>
        <p:spPr>
          <a:xfrm>
            <a:off x="1406237" y="68714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Greedy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EF0F3-F4C3-4B46-8A87-00ADAE897816}"/>
              </a:ext>
            </a:extLst>
          </p:cNvPr>
          <p:cNvSpPr txBox="1"/>
          <p:nvPr/>
        </p:nvSpPr>
        <p:spPr>
          <a:xfrm>
            <a:off x="1683864" y="1219150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3406</a:t>
            </a:r>
            <a:r>
              <a:rPr lang="en-US" dirty="0"/>
              <a:t>6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15BEE-4B41-4ED1-A377-2751DCCE2041}"/>
              </a:ext>
            </a:extLst>
          </p:cNvPr>
          <p:cNvSpPr txBox="1"/>
          <p:nvPr/>
        </p:nvSpPr>
        <p:spPr>
          <a:xfrm>
            <a:off x="1683864" y="4308171"/>
            <a:ext cx="31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OFV = </a:t>
            </a:r>
            <a:r>
              <a:rPr lang="ru-RU" dirty="0"/>
              <a:t>7205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E875E6-510F-4142-B55B-FE30945C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7" y="1773585"/>
            <a:ext cx="5819395" cy="2105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23FE8-BA77-4007-9375-C2A24625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7" y="4707078"/>
            <a:ext cx="5819396" cy="2035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4568E5-1DC3-4D3B-9396-3CC09588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769" y="4689058"/>
            <a:ext cx="5673901" cy="2035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CE8807-ACB0-4081-9279-8B35F5BD6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54859"/>
            <a:ext cx="5718665" cy="21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B1475-96C9-453A-8CF3-AA277B98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1" y="10599"/>
            <a:ext cx="11928762" cy="816428"/>
          </a:xfrm>
        </p:spPr>
        <p:txBody>
          <a:bodyPr>
            <a:noAutofit/>
          </a:bodyPr>
          <a:lstStyle/>
          <a:p>
            <a:r>
              <a:rPr lang="en-US" sz="4400" dirty="0"/>
              <a:t>Results</a:t>
            </a:r>
            <a:endParaRPr lang="ru-RU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8FDB-6FD6-45BF-8E01-4E5762A7BFE8}"/>
              </a:ext>
            </a:extLst>
          </p:cNvPr>
          <p:cNvSpPr txBox="1"/>
          <p:nvPr/>
        </p:nvSpPr>
        <p:spPr>
          <a:xfrm>
            <a:off x="3311236" y="789709"/>
            <a:ext cx="1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4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C12-31E5-F657-7674-AE0C9922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CE7E-1D41-D52E-112B-BCA50DF2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E0A-22F3-CB74-9A7E-B43044BB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in Python data: section of well_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D0D5F-EEDB-2EC0-B908-EED6F3E6D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6317E-E376-1065-4D19-821391A7583A}"/>
              </a:ext>
            </a:extLst>
          </p:cNvPr>
          <p:cNvSpPr txBox="1"/>
          <p:nvPr/>
        </p:nvSpPr>
        <p:spPr>
          <a:xfrm>
            <a:off x="5916168" y="653891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Distance *10 [m]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701441-C924-9077-D5A8-96FC98CA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7850"/>
            <a:ext cx="1612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ru-R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en-US" dirty="0"/>
              <a:t>×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333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8D8709-9CCA-D6CA-8C31-4050D070F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64"/>
          <a:stretch/>
        </p:blipFill>
        <p:spPr>
          <a:xfrm>
            <a:off x="2285302" y="1380286"/>
            <a:ext cx="8822416" cy="1269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12A926-0C23-4EE8-6563-450245FA0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52"/>
          <a:stretch/>
        </p:blipFill>
        <p:spPr>
          <a:xfrm>
            <a:off x="2285302" y="2646687"/>
            <a:ext cx="8871665" cy="1264968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07F19C4-9F57-CC62-2B9B-413C878A6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98"/>
          <a:stretch/>
        </p:blipFill>
        <p:spPr>
          <a:xfrm>
            <a:off x="2267014" y="5218508"/>
            <a:ext cx="8889953" cy="127436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A797A9-8409-EA52-D09B-C08C67F34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135"/>
          <a:stretch/>
        </p:blipFill>
        <p:spPr>
          <a:xfrm>
            <a:off x="2285302" y="3925922"/>
            <a:ext cx="8849739" cy="126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271C2D-C58E-A27B-235E-A8586D40B15D}"/>
              </a:ext>
            </a:extLst>
          </p:cNvPr>
          <p:cNvSpPr txBox="1"/>
          <p:nvPr/>
        </p:nvSpPr>
        <p:spPr>
          <a:xfrm rot="16200000">
            <a:off x="2179183" y="553365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D932-F35E-4662-554C-779BCFAFD4C9}"/>
              </a:ext>
            </a:extLst>
          </p:cNvPr>
          <p:cNvSpPr txBox="1"/>
          <p:nvPr/>
        </p:nvSpPr>
        <p:spPr>
          <a:xfrm rot="16200000">
            <a:off x="2201905" y="4226806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4E7DE-D313-3394-DE40-57425FC553EF}"/>
              </a:ext>
            </a:extLst>
          </p:cNvPr>
          <p:cNvSpPr txBox="1"/>
          <p:nvPr/>
        </p:nvSpPr>
        <p:spPr>
          <a:xfrm rot="16200000">
            <a:off x="2201905" y="2961838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66DF4-768D-81D5-FAF6-37A5F94BF673}"/>
              </a:ext>
            </a:extLst>
          </p:cNvPr>
          <p:cNvSpPr txBox="1"/>
          <p:nvPr/>
        </p:nvSpPr>
        <p:spPr>
          <a:xfrm rot="16200000">
            <a:off x="2201905" y="169686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[m]</a:t>
            </a:r>
          </a:p>
        </p:txBody>
      </p:sp>
    </p:spTree>
    <p:extLst>
      <p:ext uri="{BB962C8B-B14F-4D97-AF65-F5344CB8AC3E}">
        <p14:creationId xmlns:p14="http://schemas.microsoft.com/office/powerpoint/2010/main" val="1015952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322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Cambria Math</vt:lpstr>
      <vt:lpstr>Тема Office</vt:lpstr>
      <vt:lpstr>Reinforcement learning based on  Q-learning algorithm</vt:lpstr>
      <vt:lpstr>Reinforcement learning based on  Q-learning algorithm</vt:lpstr>
      <vt:lpstr>Problem statement</vt:lpstr>
      <vt:lpstr>Calculated Properties: 3rd dataset</vt:lpstr>
      <vt:lpstr>Comparison with greedy algorithm. 3rd dataset</vt:lpstr>
      <vt:lpstr>Comparison with greedy algorithm. 2nd dataset</vt:lpstr>
      <vt:lpstr>Results</vt:lpstr>
      <vt:lpstr>Backup slides</vt:lpstr>
      <vt:lpstr>Processed in Python data: section of well_3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based on  Q-learning algorithm</dc:title>
  <dc:creator>Maximilian</dc:creator>
  <cp:lastModifiedBy>Maximilian</cp:lastModifiedBy>
  <cp:revision>9</cp:revision>
  <dcterms:created xsi:type="dcterms:W3CDTF">2022-10-09T10:34:19Z</dcterms:created>
  <dcterms:modified xsi:type="dcterms:W3CDTF">2022-10-17T19:55:05Z</dcterms:modified>
</cp:coreProperties>
</file>