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E8522-FBBC-43F1-ADB1-7EB2CE01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C2ADB9-704C-443A-8DFE-64797C211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11D0DB-422B-4845-AE97-7D87D801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A083A4-CFAB-438E-ABC0-EB0690D0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D1676-C20A-45A4-BB56-61CC6CE3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4294D-B7E6-4929-B419-39EAEA91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7B599C-AAD1-4D06-AB29-6B071A00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29D38-AFF1-4EFE-9305-EC9E509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06552E-0F87-4352-8D42-47E9780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A5CE0F-C00F-4F9C-9F5F-0ED262C7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C16A5C-F12E-408E-93A7-7A744D5E8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229C90-ECE5-4D95-91BC-00BECFEE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102FA3-4A37-4D48-BECF-3C26EBC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57527A-00CF-4A0E-B362-1CDE19A2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5183F7-C69A-4146-98CE-14F52D37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91338-57AF-4EBA-B09E-CF050C51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C91E1-85ED-4E18-9E35-29AA8A79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03585E-1896-45D7-9998-CB6A59FF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D0B42F-A0F0-4723-9F94-FB72CFE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7C59C2-7FEF-41D2-9E3A-F82A7D5C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1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E1232-D4C0-450B-BBF1-37692D12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B05307-A590-4DA0-AE95-CCD42588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1816B-AC43-46A0-B2EB-9BB533A3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A3E61-29BD-46C3-BD0F-E0E7D224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FAD5C7-82A0-42A8-B01C-DC1B10D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DE6DD-D204-44F3-A94C-FEF4E8F8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9BF915-E194-4014-AA7F-4EB571DA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AE93A7-40E7-4C6C-8D95-EC1D51D0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39F5E4-FEFE-4354-90FE-8E18BFFE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91C3B-E1F7-40F4-A5C3-DE6BBF3D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E65B74-EE29-4438-A60D-5BD1371F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AFFDF-691D-4933-8CE2-BCD3CC11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75D325-313A-40F4-A64E-56C0189E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14427C-5868-4E80-AA96-CA3A02394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1DA9764-43BD-4462-9BD4-AB529E42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50EBC6-C15C-4BD6-9432-98504479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CEA1D1-5CBF-4FF3-9B40-E683C3AB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39D5A3-9E88-4BA0-9751-3FD3F8CB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58F91-E47E-4DB3-B5C1-88A878E4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5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C3226-1203-468B-B8EE-854795E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4894A5E-081F-42EE-B3DC-91FF6DEC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9A8A75-B264-4408-B3F6-1DF0FE1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BC6BAB-5C8E-4C93-B470-3A4E7D97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2B3587-B312-430B-B544-C94B049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961575-6F6A-426B-AFCE-2576DAD5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064554-3E50-40A4-82F8-DB2E509D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02597-07EE-46EF-8DBE-8F659766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AD17BF-04E5-4B9A-9962-A431C08C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3A2C94-75F2-4D3D-B84A-F93F782B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D096E6-CBBF-405A-AE29-41A041D3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451D8-D2AB-407B-82C4-9350798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DDF31-C794-4FFC-BAB7-0679D619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FE96F-DAAF-4097-913E-E5CEEAD2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024B36-73DE-4207-B030-4BA8D4F16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C0C157-565A-4CD8-99D3-82D82156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69C9F8-8995-41B6-88A1-3BC35F98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5402BE-17FB-4D13-8DC1-5F02137B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4F636C-7762-41A3-A8FF-81EE8225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DC368E-09D5-45C1-8931-614DBACC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581B9-45D8-4D8B-A055-AAFB27CA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7B2A1-E7A4-4E7B-B19F-A21724231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B95B-B053-4E3B-84BF-9C3BE63D77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4F7FC-9AE9-4EB5-B8C1-A9B89CC02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8953D-7A4E-4464-9CA1-97540B5D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D50C-F305-4B0F-9E2A-8FCFB6E4695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F43E6-3E25-43FC-87E6-9E1D1842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 – Playlist Maker (RIA)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2C03E4-D8F5-482B-9A50-EE7C0954A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Imparato</a:t>
            </a:r>
            <a:r>
              <a:rPr lang="en-US" dirty="0"/>
              <a:t> Generoso</a:t>
            </a:r>
          </a:p>
        </p:txBody>
      </p:sp>
    </p:spTree>
    <p:extLst>
      <p:ext uri="{BB962C8B-B14F-4D97-AF65-F5344CB8AC3E}">
        <p14:creationId xmlns:p14="http://schemas.microsoft.com/office/powerpoint/2010/main" val="232479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8EEDF-FD34-4F12-8155-15BE7E5D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Eventi</a:t>
            </a:r>
            <a:r>
              <a:rPr lang="en-US" dirty="0"/>
              <a:t> e </a:t>
            </a:r>
            <a:r>
              <a:rPr lang="en-US" dirty="0" err="1"/>
              <a:t>Azioni</a:t>
            </a:r>
            <a:r>
              <a:rPr lang="en-US" dirty="0"/>
              <a:t> associate (1/2)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2811983-F591-4730-A521-7DC4173D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964598"/>
              </p:ext>
            </p:extLst>
          </p:nvPr>
        </p:nvGraphicFramePr>
        <p:xfrm>
          <a:off x="673100" y="1070725"/>
          <a:ext cx="11176000" cy="543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68157877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1239908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0207598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722917998"/>
                    </a:ext>
                  </a:extLst>
                </a:gridCol>
              </a:tblGrid>
              <a:tr h="45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4997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5774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Index.html -&gt; start RIA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Cambio </a:t>
                      </a:r>
                      <a:r>
                        <a:rPr lang="en-US" sz="1400" dirty="0" err="1"/>
                        <a:t>pagina</a:t>
                      </a:r>
                      <a:r>
                        <a:rPr lang="en-US" sz="1400" dirty="0"/>
                        <a:t>: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9646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login.html -&gt; login (form) -&gt;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username,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5157"/>
                  </a:ext>
                </a:extLst>
              </a:tr>
              <a:tr h="523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Cancella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sessione</a:t>
                      </a:r>
                      <a:r>
                        <a:rPr lang="en-US" sz="1400" dirty="0"/>
                        <a:t>, </a:t>
                      </a:r>
                    </a:p>
                    <a:p>
                      <a:r>
                        <a:rPr lang="en-US" sz="1400" dirty="0" err="1"/>
                        <a:t>Restituisce</a:t>
                      </a:r>
                      <a:r>
                        <a:rPr lang="en-US" sz="1400" dirty="0"/>
                        <a:t> 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3868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Your playlists -&gt;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Visualizza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Current Playlist e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Estrazione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r>
                        <a:rPr lang="en-US" sz="1400" dirty="0"/>
                        <a:t> playlist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6935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Visualizza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Song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Estrazione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r>
                        <a:rPr lang="en-US" sz="1400" dirty="0"/>
                        <a:t> 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475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Next/Previous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Visualizza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prossimo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precedente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gruppo</a:t>
                      </a:r>
                      <a:r>
                        <a:rPr lang="en-US" sz="1400" dirty="0"/>
                        <a:t> di 5 canzoni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333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Sort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Visualizza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Sort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8603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Create New Playlist (form)  -&gt; Create Playlist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Your Playlists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Inserisci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nuova</a:t>
                      </a:r>
                      <a:r>
                        <a:rPr lang="en-US" sz="1400" dirty="0"/>
                        <a:t> playlist </a:t>
                      </a:r>
                      <a:r>
                        <a:rPr lang="en-US" sz="1400" dirty="0" err="1"/>
                        <a:t>vuota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22651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Upload a Song (form)  -&gt;  Upload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 err="1"/>
                        <a:t>Inserisci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nuova</a:t>
                      </a:r>
                      <a:r>
                        <a:rPr lang="en-US" sz="1400" dirty="0"/>
                        <a:t> canzone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61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E7B94E0-F7DB-4E3D-AF67-6321834E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Eventi</a:t>
            </a:r>
            <a:r>
              <a:rPr lang="en-US" dirty="0"/>
              <a:t> e </a:t>
            </a:r>
            <a:r>
              <a:rPr lang="en-US" dirty="0" err="1"/>
              <a:t>Azioni</a:t>
            </a:r>
            <a:r>
              <a:rPr lang="en-US" dirty="0"/>
              <a:t> associate (2/2)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4A240F1D-489F-481A-BA0A-4930DF290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838537"/>
              </p:ext>
            </p:extLst>
          </p:nvPr>
        </p:nvGraphicFramePr>
        <p:xfrm>
          <a:off x="673100" y="1070725"/>
          <a:ext cx="11176000" cy="394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68157877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1239908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0207598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722917998"/>
                    </a:ext>
                  </a:extLst>
                </a:gridCol>
              </a:tblGrid>
              <a:tr h="45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ClientGE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4997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5774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Song Player -&gt;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Chiudi</a:t>
                      </a:r>
                      <a:r>
                        <a:rPr lang="en-US" sz="1400" dirty="0"/>
                        <a:t> Song Player,</a:t>
                      </a:r>
                    </a:p>
                    <a:p>
                      <a:r>
                        <a:rPr lang="en-US" sz="1400" dirty="0" err="1"/>
                        <a:t>Stoppa</a:t>
                      </a:r>
                      <a:r>
                        <a:rPr lang="en-US" sz="1400" dirty="0"/>
                        <a:t>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9646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Songs -&gt; Add To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Current Playlist e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Inserisci</a:t>
                      </a:r>
                      <a:r>
                        <a:rPr lang="en-US" sz="1400" dirty="0"/>
                        <a:t> song </a:t>
                      </a:r>
                      <a:r>
                        <a:rPr lang="en-US" sz="1400" dirty="0" err="1"/>
                        <a:t>nella</a:t>
                      </a:r>
                      <a:r>
                        <a:rPr lang="en-US" sz="1400" dirty="0"/>
                        <a:t> playlist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5157"/>
                  </a:ext>
                </a:extLst>
              </a:tr>
              <a:tr h="523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Sort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Visualizza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Sort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3868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Sort Playlist-&gt;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Chiudi</a:t>
                      </a:r>
                      <a:r>
                        <a:rPr lang="en-US" sz="1400" dirty="0"/>
                        <a:t> Sort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6935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Sort Playlist-&gt; Save 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Current Playlist</a:t>
                      </a:r>
                    </a:p>
                    <a:p>
                      <a:r>
                        <a:rPr lang="en-US" sz="1400" dirty="0" err="1"/>
                        <a:t>Chiudi</a:t>
                      </a:r>
                      <a:r>
                        <a:rPr lang="en-US" sz="1400" dirty="0"/>
                        <a:t> Sort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Salva sorting canzoni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475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Aggiorna</a:t>
                      </a:r>
                      <a:r>
                        <a:rPr lang="en-US" sz="1400" dirty="0"/>
                        <a:t> Your Playlists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Estrai</a:t>
                      </a:r>
                      <a:r>
                        <a:rPr lang="en-US" sz="1400" dirty="0"/>
                        <a:t> playlists </a:t>
                      </a:r>
                      <a:r>
                        <a:rPr lang="en-US" sz="1400" dirty="0" err="1"/>
                        <a:t>utente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2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78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8EEDF-FD34-4F12-8155-15BE7E5D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Eventi</a:t>
            </a:r>
            <a:r>
              <a:rPr lang="en-US" dirty="0"/>
              <a:t> e Controllers </a:t>
            </a:r>
            <a:r>
              <a:rPr lang="en-US" dirty="0" err="1"/>
              <a:t>associati</a:t>
            </a:r>
            <a:r>
              <a:rPr lang="en-US" dirty="0"/>
              <a:t> (1/2)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2811983-F591-4730-A521-7DC4173D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303808"/>
              </p:ext>
            </p:extLst>
          </p:nvPr>
        </p:nvGraphicFramePr>
        <p:xfrm>
          <a:off x="673100" y="1070725"/>
          <a:ext cx="11176000" cy="543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68157877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1239908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0207598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722917998"/>
                    </a:ext>
                  </a:extLst>
                </a:gridCol>
              </a:tblGrid>
              <a:tr h="45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4997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5774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Index.html -&gt; start RIA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Browser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9646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login.html -&gt; login (form) -&gt;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username,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5157"/>
                  </a:ext>
                </a:extLst>
              </a:tr>
              <a:tr h="523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Browser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3868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Your playlists -&gt; 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</a:t>
                      </a:r>
                      <a:r>
                        <a:rPr lang="en-US" sz="1400" dirty="0" err="1"/>
                        <a:t>playlistId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GetPlaylistData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6935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</a:t>
                      </a:r>
                      <a:r>
                        <a:rPr lang="en-US" sz="1400" dirty="0" err="1"/>
                        <a:t>songId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GetSongData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475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Next/Previous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ShowPlaylist.update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333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Sort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SortPlaylist.update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8603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Create New Playlist (form)  -&gt; Create Playlist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CreateNewPlaylist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22651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Upload a Song (form)  -&gt;  Upload 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title, artist, album, year, genre, audio,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UploadSong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95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0E7B94E0-F7DB-4E3D-AF67-6321834E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Eventi</a:t>
            </a:r>
            <a:r>
              <a:rPr lang="en-US" dirty="0"/>
              <a:t> e Controllers </a:t>
            </a:r>
            <a:r>
              <a:rPr lang="en-US" dirty="0" err="1"/>
              <a:t>associati</a:t>
            </a:r>
            <a:r>
              <a:rPr lang="en-US" dirty="0"/>
              <a:t> (2/2)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4A240F1D-489F-481A-BA0A-4930DF290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682970"/>
              </p:ext>
            </p:extLst>
          </p:nvPr>
        </p:nvGraphicFramePr>
        <p:xfrm>
          <a:off x="673100" y="1070725"/>
          <a:ext cx="11176000" cy="388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681578775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12399087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0207598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722917998"/>
                    </a:ext>
                  </a:extLst>
                </a:gridCol>
              </a:tblGrid>
              <a:tr h="45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4997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Evento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5774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Song Player -&gt;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Funzione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anonima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96465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Songs -&gt; Add To Playlist</a:t>
                      </a:r>
                      <a:endParaRPr 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</a:t>
                      </a:r>
                      <a:r>
                        <a:rPr lang="en-US" sz="1400" dirty="0" err="1"/>
                        <a:t>songId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playlistId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AddSongToPlaylist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5157"/>
                  </a:ext>
                </a:extLst>
              </a:tr>
              <a:tr h="523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Current Playlist -&gt; Sort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Funzione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anonima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38688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Sort Playlist-&gt;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Funzione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anonima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69350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Sort Playlist-&gt; Save 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makeCall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</a:t>
                      </a:r>
                      <a:r>
                        <a:rPr lang="en-US" sz="1400" dirty="0" err="1"/>
                        <a:t>songId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playlistId</a:t>
                      </a:r>
                      <a:r>
                        <a:rPr lang="en-US" sz="1400" dirty="0"/>
                        <a:t>,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SetSongSort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4754"/>
                  </a:ext>
                </a:extLst>
              </a:tr>
              <a:tr h="450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home.html -&gt;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PageOrchestrator.start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Controllo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Dati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Estrai</a:t>
                      </a:r>
                      <a:r>
                        <a:rPr lang="en-US" sz="1400" dirty="0"/>
                        <a:t> playlists </a:t>
                      </a:r>
                      <a:r>
                        <a:rPr lang="en-US" sz="1400" dirty="0" err="1"/>
                        <a:t>utente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2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63F77-F126-4D2E-9E71-F3C7B184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9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caricamento</a:t>
            </a:r>
            <a:r>
              <a:rPr lang="en-US" dirty="0"/>
              <a:t> </a:t>
            </a:r>
            <a:r>
              <a:rPr lang="en-US" dirty="0" err="1"/>
              <a:t>pagina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D7E242-586F-440B-A055-B44243669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818" y="1306872"/>
            <a:ext cx="10232616" cy="4567455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70AFDF8-09D4-4290-AAF5-AFC1B9942137}"/>
              </a:ext>
            </a:extLst>
          </p:cNvPr>
          <p:cNvCxnSpPr/>
          <p:nvPr/>
        </p:nvCxnSpPr>
        <p:spPr>
          <a:xfrm>
            <a:off x="267855" y="3057236"/>
            <a:ext cx="1246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146A160-9D7D-4BD3-B003-1ED0CD6A5A48}"/>
              </a:ext>
            </a:extLst>
          </p:cNvPr>
          <p:cNvSpPr txBox="1"/>
          <p:nvPr/>
        </p:nvSpPr>
        <p:spPr>
          <a:xfrm>
            <a:off x="346363" y="2774627"/>
            <a:ext cx="124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 event</a:t>
            </a:r>
          </a:p>
        </p:txBody>
      </p:sp>
    </p:spTree>
    <p:extLst>
      <p:ext uri="{BB962C8B-B14F-4D97-AF65-F5344CB8AC3E}">
        <p14:creationId xmlns:p14="http://schemas.microsoft.com/office/powerpoint/2010/main" val="300213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A5F0FF3D-F00A-48BD-90D5-2BED6BAB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9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visualizza</a:t>
            </a:r>
            <a:r>
              <a:rPr lang="en-US" dirty="0"/>
              <a:t> una playlist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28F515F-5A23-47EC-92AE-64C0535C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" y="972559"/>
            <a:ext cx="10761230" cy="53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6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7523AE2-74D8-4864-8F47-41027813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9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crea</a:t>
            </a:r>
            <a:r>
              <a:rPr lang="en-US" dirty="0"/>
              <a:t> una playlist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C1918E-11E6-4853-B20A-B88B90915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8251" y="1023070"/>
            <a:ext cx="8333894" cy="550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74C4EF2-2BF7-4A1A-9C37-1A365E35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9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mostra</a:t>
            </a:r>
            <a:r>
              <a:rPr lang="en-US" dirty="0"/>
              <a:t> il player di una canzone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37F5974-EE2F-4DDA-840C-79704997B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0244" y="1076558"/>
            <a:ext cx="9491511" cy="52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D599DC9-3DCF-4C29-83E3-54E7214C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069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diagram: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ordinamento</a:t>
            </a:r>
            <a:r>
              <a:rPr lang="en-US" dirty="0"/>
              <a:t> playlist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68D614-1EAB-4BBE-8819-36638C707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1491" y="804862"/>
            <a:ext cx="9066934" cy="57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A7461-731A-4522-B6A3-A495466D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per database (HTML version)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3B073E-4383-4723-BB38-402ACD81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Un’applicazione web consente la gestione di una </a:t>
            </a:r>
            <a:r>
              <a:rPr lang="it-IT" dirty="0">
                <a:solidFill>
                  <a:srgbClr val="FF0000"/>
                </a:solidFill>
              </a:rPr>
              <a:t>playlist</a:t>
            </a:r>
            <a:r>
              <a:rPr lang="it-IT" dirty="0"/>
              <a:t> di </a:t>
            </a:r>
            <a:r>
              <a:rPr lang="it-IT" dirty="0">
                <a:solidFill>
                  <a:srgbClr val="FF0000"/>
                </a:solidFill>
              </a:rPr>
              <a:t>brani</a:t>
            </a:r>
            <a:r>
              <a:rPr lang="it-IT" dirty="0"/>
              <a:t> musicali. Playlist e brani </a:t>
            </a:r>
            <a:r>
              <a:rPr lang="it-IT" dirty="0">
                <a:solidFill>
                  <a:srgbClr val="0070C0"/>
                </a:solidFill>
              </a:rPr>
              <a:t>sono personali di ogni </a:t>
            </a:r>
            <a:r>
              <a:rPr lang="it-IT" dirty="0">
                <a:solidFill>
                  <a:srgbClr val="FF0000"/>
                </a:solidFill>
              </a:rPr>
              <a:t>utente</a:t>
            </a:r>
            <a:r>
              <a:rPr lang="it-IT" dirty="0"/>
              <a:t> e non condivisi. Ogni brano musicale è memorizzato nella base di dati mediante un </a:t>
            </a:r>
            <a:r>
              <a:rPr lang="it-IT" dirty="0">
                <a:solidFill>
                  <a:srgbClr val="00B050"/>
                </a:solidFill>
              </a:rPr>
              <a:t>titolo</a:t>
            </a:r>
            <a:r>
              <a:rPr lang="it-IT" dirty="0"/>
              <a:t> , l‘</a:t>
            </a:r>
            <a:r>
              <a:rPr lang="it-IT" dirty="0">
                <a:solidFill>
                  <a:srgbClr val="00B050"/>
                </a:solidFill>
              </a:rPr>
              <a:t>immagine</a:t>
            </a:r>
            <a:r>
              <a:rPr lang="it-IT" dirty="0"/>
              <a:t> e il </a:t>
            </a:r>
            <a:r>
              <a:rPr lang="it-IT" dirty="0">
                <a:solidFill>
                  <a:srgbClr val="00B050"/>
                </a:solidFill>
              </a:rPr>
              <a:t>titolo dell’album </a:t>
            </a:r>
            <a:r>
              <a:rPr lang="it-IT" dirty="0"/>
              <a:t>da cui il brano è tratto, il </a:t>
            </a:r>
            <a:r>
              <a:rPr lang="it-IT" dirty="0">
                <a:solidFill>
                  <a:srgbClr val="00B050"/>
                </a:solidFill>
              </a:rPr>
              <a:t>nome dell’interprete </a:t>
            </a:r>
            <a:r>
              <a:rPr lang="it-IT" dirty="0"/>
              <a:t>(singolo o gruppo) dell’album, </a:t>
            </a:r>
            <a:r>
              <a:rPr lang="it-IT" dirty="0">
                <a:solidFill>
                  <a:srgbClr val="00B050"/>
                </a:solidFill>
              </a:rPr>
              <a:t>l’anno di pubblicazione </a:t>
            </a:r>
            <a:r>
              <a:rPr lang="it-IT" dirty="0"/>
              <a:t>dell’album, il </a:t>
            </a:r>
            <a:r>
              <a:rPr lang="it-IT" dirty="0">
                <a:solidFill>
                  <a:srgbClr val="00B050"/>
                </a:solidFill>
              </a:rPr>
              <a:t>genere musicale </a:t>
            </a:r>
            <a:r>
              <a:rPr lang="it-IT" dirty="0"/>
              <a:t>(si supponga che i generi siano prefissati) e il </a:t>
            </a:r>
            <a:r>
              <a:rPr lang="it-IT" dirty="0">
                <a:solidFill>
                  <a:srgbClr val="00B050"/>
                </a:solidFill>
              </a:rPr>
              <a:t>file musicale</a:t>
            </a:r>
            <a:r>
              <a:rPr lang="it-IT" dirty="0"/>
              <a:t>. L’utente, previo login, può creare brani mediante il caricamento dei dati relativi e raggrupparli in playlist. Una playlist </a:t>
            </a:r>
            <a:r>
              <a:rPr lang="it-IT" dirty="0">
                <a:solidFill>
                  <a:srgbClr val="0070C0"/>
                </a:solidFill>
              </a:rPr>
              <a:t>è un insieme di brani</a:t>
            </a:r>
            <a:r>
              <a:rPr lang="it-IT" dirty="0"/>
              <a:t> scelti tra quelli caricati dallo stesso utente ordinati per data decrescente dall’anno di pubblicazione dell’album. Una playlist ha un </a:t>
            </a:r>
            <a:r>
              <a:rPr lang="it-IT" dirty="0">
                <a:solidFill>
                  <a:srgbClr val="00B050"/>
                </a:solidFill>
              </a:rPr>
              <a:t>titolo</a:t>
            </a:r>
            <a:r>
              <a:rPr lang="it-IT" dirty="0"/>
              <a:t> e una </a:t>
            </a:r>
            <a:r>
              <a:rPr lang="it-IT" dirty="0">
                <a:solidFill>
                  <a:srgbClr val="00B050"/>
                </a:solidFill>
              </a:rPr>
              <a:t>data di creazione </a:t>
            </a:r>
            <a:r>
              <a:rPr lang="it-IT" dirty="0"/>
              <a:t>ed </a:t>
            </a:r>
            <a:r>
              <a:rPr lang="it-IT" dirty="0">
                <a:solidFill>
                  <a:srgbClr val="0070C0"/>
                </a:solidFill>
              </a:rPr>
              <a:t>è associata</a:t>
            </a:r>
            <a:r>
              <a:rPr lang="it-IT" dirty="0"/>
              <a:t> al suo creatore. A seguito del login, l’utente accede all’HOME PAGE che presenta l’elenco delle proprie playlist, ordinate per data di creazione decrescente, una </a:t>
            </a:r>
            <a:r>
              <a:rPr lang="it-IT" dirty="0" err="1"/>
              <a:t>form</a:t>
            </a:r>
            <a:r>
              <a:rPr lang="it-IT" dirty="0"/>
              <a:t> per caricare un brano con tutti i dati relativi e una </a:t>
            </a:r>
            <a:r>
              <a:rPr lang="it-IT" dirty="0" err="1"/>
              <a:t>form</a:t>
            </a:r>
            <a:r>
              <a:rPr lang="it-IT" dirty="0"/>
              <a:t> per creare una nuova playlist inizialmente vuota. Quando l’utente clicca su una playlist nell’HOME PAGE, appare la pagina PLAYLIST PAGE che contiene inizialmente una tabella di una riga e cinque colonne. Ogni cella contiene il titolo di un brano e l’immagine dell’album da cui proviene. Se la playlist è inizialmente vuota compare un messaggio: “La playlist non contiene ancora brani musicali”. I brani sono ordinati da sinistra a destra per data decrescente dell’album di pubblicazione. Se la playlist contiene più di cinque brani, sono disponibili comandi per vedere il precedente e successivo gruppo di brani. Se la pagina PLAYLIST mostra il primo gruppo e ne esistono altri successivi nell’ordinamento, compare a destra della riga il bottone SUCCESSIVI, che permette di vedere il gruppo successivo. Se la pagina PLAYLIST mostra l’ultimo gruppo e ne esistono altri precedenti nell’ordinamento, compare a sinistra della riga il bottone PRECEDENTI, che permette di vedere i cinque brani precedenti. Se la pagina PLAYLIST mostra un blocco e esistono sia precedenti sia successivi, compare a destra della riga il bottone SUCCESSIVI e a sinistra il bottone PRECEDENTI. La pagina PLAYLIST contiene anche una </a:t>
            </a:r>
            <a:r>
              <a:rPr lang="it-IT" dirty="0" err="1"/>
              <a:t>form</a:t>
            </a:r>
            <a:r>
              <a:rPr lang="it-IT" dirty="0"/>
              <a:t> che consente di selezionare e aggiungere un brano alla playlist corrente. A seguito dell’aggiunta di un brano alla playlist corrente, l’applicazione visualizza nuovamente la pagina a partire dal primo blocco della playlist. Quando l’utente seleziona il titolo di un brano, la pagina PLAYER mostra tutti i dati del brano scelto e il player audio per la riproduzione del brano.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8225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AE29C-CFAB-4F33-BFC2-1DDCD7A8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per database (RIA version)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92EBF-36D4-4F76-8148-49FACF3D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608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Si realizzi un’applicazione client server web che modifica le specifiche precedenti come segue: </a:t>
            </a:r>
          </a:p>
          <a:p>
            <a:r>
              <a:rPr lang="it-IT" sz="1800" dirty="0"/>
              <a:t>Dopo il login dell’utente, l’intera applicazione è realizzata con un’unica pagina. </a:t>
            </a:r>
          </a:p>
          <a:p>
            <a:r>
              <a:rPr lang="it-IT" sz="1800" dirty="0"/>
              <a:t>Ogni interazione dell’utente è gestita senza ricaricare completamente la pagina, ma produce l’invocazione asincrona del server e l’eventuale modifica del contenuto da aggiornare a seguito dell’evento. </a:t>
            </a:r>
          </a:p>
          <a:p>
            <a:r>
              <a:rPr lang="it-IT" sz="1800" dirty="0"/>
              <a:t>L’evento di visualizzazione del blocco precedente/successivo è gestito a lato client senza generare una richiesta al server. </a:t>
            </a:r>
          </a:p>
          <a:p>
            <a:r>
              <a:rPr lang="it-IT" sz="1800" dirty="0"/>
              <a:t>L’applicazione deve consentire all’utente di riordinare le playlist con un criterio diverso da quello di default (data decrescente). Dalla HOME con un link associato a ogni playlist page si accede a una pagina RIORDINO, che mostra la lista completa dei brani della playlist e permette all’utente di trascinare il titolo di un brano nell’elenco e di collocarlo in una posizione diversa per realizzare l’ordinamento che desidera, senza invocare il server. Quando l’utente ha raggiunto l’ordinamento desiderato, usa un bottone “salva ordinamento”, per memorizzare la </a:t>
            </a:r>
            <a:r>
              <a:rPr lang="it-IT" sz="1800" dirty="0">
                <a:solidFill>
                  <a:srgbClr val="00B050"/>
                </a:solidFill>
              </a:rPr>
              <a:t>sequenza</a:t>
            </a:r>
            <a:r>
              <a:rPr lang="it-IT" sz="1800" dirty="0"/>
              <a:t> sul server. Ai successivi accessi, l’ordinamento personalizzato è usato al posto di quello di default.</a:t>
            </a:r>
            <a:endParaRPr lang="en-US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7D75E4-212A-4314-96A6-2205E781BA12}"/>
              </a:ext>
            </a:extLst>
          </p:cNvPr>
          <p:cNvSpPr txBox="1"/>
          <p:nvPr/>
        </p:nvSpPr>
        <p:spPr>
          <a:xfrm>
            <a:off x="1042333" y="56205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828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FA6DB-DF62-48E4-86B8-10D56403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43FD4E-BBB0-40F0-8A8B-1AD8C52A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981" y="1290637"/>
            <a:ext cx="8426674" cy="481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C6EEC-BE94-4A02-BA54-043B6773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51B005-DD31-4E73-8176-909A470EBAB5}"/>
              </a:ext>
            </a:extLst>
          </p:cNvPr>
          <p:cNvSpPr txBox="1"/>
          <p:nvPr/>
        </p:nvSpPr>
        <p:spPr>
          <a:xfrm>
            <a:off x="838201" y="1513861"/>
            <a:ext cx="5257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`user` ( </a:t>
            </a:r>
          </a:p>
          <a:p>
            <a:r>
              <a:rPr lang="en-US" sz="1600" dirty="0"/>
              <a:t>`username` varchar(45) NOT NULL,  </a:t>
            </a:r>
          </a:p>
          <a:p>
            <a:r>
              <a:rPr lang="en-US" sz="1600" dirty="0"/>
              <a:t>`password` varchar(45) NOT NULL,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PRIMARY KEY (`id`),  </a:t>
            </a:r>
          </a:p>
          <a:p>
            <a:r>
              <a:rPr lang="en-US" sz="1600" dirty="0"/>
              <a:t>UNIQUE KEY `</a:t>
            </a:r>
            <a:r>
              <a:rPr lang="en-US" sz="1600" dirty="0" err="1"/>
              <a:t>username_UNIQUE</a:t>
            </a:r>
            <a:r>
              <a:rPr lang="en-US" sz="1600" dirty="0"/>
              <a:t>` (`username`))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4025BB-CA35-4F14-BBF4-76CA5A0D27A4}"/>
              </a:ext>
            </a:extLst>
          </p:cNvPr>
          <p:cNvSpPr txBox="1"/>
          <p:nvPr/>
        </p:nvSpPr>
        <p:spPr>
          <a:xfrm>
            <a:off x="6095999" y="1513861"/>
            <a:ext cx="52578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`song` (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`title` varchar(45) DEFAULT NULL,  </a:t>
            </a:r>
          </a:p>
          <a:p>
            <a:r>
              <a:rPr lang="en-US" sz="1600" dirty="0"/>
              <a:t>`artist` varchar(45) DEFAULT NULL,  </a:t>
            </a:r>
          </a:p>
          <a:p>
            <a:r>
              <a:rPr lang="en-US" sz="1600" dirty="0"/>
              <a:t>`album` varchar(45) DEFAULT NULL,  </a:t>
            </a:r>
          </a:p>
          <a:p>
            <a:r>
              <a:rPr lang="en-US" sz="1600" dirty="0"/>
              <a:t>`genre` varchar(45) DEFAULT NULL,  </a:t>
            </a:r>
          </a:p>
          <a:p>
            <a:r>
              <a:rPr lang="en-US" sz="1600" dirty="0"/>
              <a:t>`year` int DEFAULT NULL,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user_id</a:t>
            </a:r>
            <a:r>
              <a:rPr lang="en-US" sz="1600" dirty="0"/>
              <a:t>` int DEFAULT NULL,  </a:t>
            </a:r>
          </a:p>
          <a:p>
            <a:r>
              <a:rPr lang="en-US" sz="1600" dirty="0"/>
              <a:t>`audio` </a:t>
            </a:r>
            <a:r>
              <a:rPr lang="en-US" sz="1600" dirty="0" err="1"/>
              <a:t>longblob</a:t>
            </a:r>
            <a:r>
              <a:rPr lang="en-US" sz="1600" dirty="0"/>
              <a:t>,  </a:t>
            </a:r>
          </a:p>
          <a:p>
            <a:r>
              <a:rPr lang="en-US" sz="1600" dirty="0"/>
              <a:t>`image` </a:t>
            </a:r>
            <a:r>
              <a:rPr lang="en-US" sz="1600" dirty="0" err="1"/>
              <a:t>longblob</a:t>
            </a:r>
            <a:r>
              <a:rPr lang="en-US" sz="1600" dirty="0"/>
              <a:t>,  </a:t>
            </a:r>
          </a:p>
          <a:p>
            <a:r>
              <a:rPr lang="en-US" sz="1600" dirty="0"/>
              <a:t>PRIMARY KEY (`id`))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D072C40-7F3E-4DC1-886B-20DCD8D092E0}"/>
              </a:ext>
            </a:extLst>
          </p:cNvPr>
          <p:cNvSpPr txBox="1"/>
          <p:nvPr/>
        </p:nvSpPr>
        <p:spPr>
          <a:xfrm>
            <a:off x="838200" y="3275549"/>
            <a:ext cx="57527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`playlist` (  </a:t>
            </a:r>
          </a:p>
          <a:p>
            <a:r>
              <a:rPr lang="en-US" sz="1600" dirty="0"/>
              <a:t>`id` int NOT NULL AUTO_INCREMENT,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user_id</a:t>
            </a:r>
            <a:r>
              <a:rPr lang="en-US" sz="1600" dirty="0"/>
              <a:t>` int NOT NULL,  </a:t>
            </a:r>
          </a:p>
          <a:p>
            <a:r>
              <a:rPr lang="en-US" sz="1600" dirty="0"/>
              <a:t>`name` varchar(45) NOT NULL,  </a:t>
            </a:r>
          </a:p>
          <a:p>
            <a:r>
              <a:rPr lang="en-US" sz="1600" dirty="0"/>
              <a:t>`date` date NOT NULL,  </a:t>
            </a:r>
          </a:p>
          <a:p>
            <a:r>
              <a:rPr lang="en-US" sz="1600" dirty="0"/>
              <a:t>PRIMARY KEY (`id`))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919E6-B50F-434E-B1CA-3BC2CF13A648}"/>
              </a:ext>
            </a:extLst>
          </p:cNvPr>
          <p:cNvSpPr txBox="1"/>
          <p:nvPr/>
        </p:nvSpPr>
        <p:spPr>
          <a:xfrm>
            <a:off x="838200" y="5053291"/>
            <a:ext cx="51172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CREATE TABLE `</a:t>
            </a:r>
            <a:r>
              <a:rPr lang="en-US" sz="1600" dirty="0" err="1"/>
              <a:t>song_in_playlist</a:t>
            </a:r>
            <a:r>
              <a:rPr lang="en-US" sz="1600" dirty="0"/>
              <a:t>` (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playlist_id</a:t>
            </a:r>
            <a:r>
              <a:rPr lang="en-US" sz="1600" dirty="0"/>
              <a:t>` int NOT NULL,  </a:t>
            </a:r>
          </a:p>
          <a:p>
            <a:r>
              <a:rPr lang="en-US" sz="1600" dirty="0"/>
              <a:t>`</a:t>
            </a:r>
            <a:r>
              <a:rPr lang="en-US" sz="1600" dirty="0" err="1"/>
              <a:t>song_id</a:t>
            </a:r>
            <a:r>
              <a:rPr lang="en-US" sz="1600" dirty="0"/>
              <a:t>` int NOT NULL,  </a:t>
            </a:r>
          </a:p>
          <a:p>
            <a:r>
              <a:rPr lang="en-US" sz="1600" dirty="0"/>
              <a:t>`sort` int NOT NULL DEFAULT '-1’,  </a:t>
            </a:r>
          </a:p>
          <a:p>
            <a:r>
              <a:rPr lang="en-US" sz="1600" dirty="0"/>
              <a:t>PRIMARY KEY (`song_id`,`</a:t>
            </a:r>
            <a:r>
              <a:rPr lang="en-US" sz="1600" dirty="0" err="1"/>
              <a:t>playlist_id</a:t>
            </a:r>
            <a:r>
              <a:rPr lang="en-US" sz="1600" dirty="0"/>
              <a:t>`)) </a:t>
            </a:r>
          </a:p>
        </p:txBody>
      </p:sp>
    </p:spTree>
    <p:extLst>
      <p:ext uri="{BB962C8B-B14F-4D97-AF65-F5344CB8AC3E}">
        <p14:creationId xmlns:p14="http://schemas.microsoft.com/office/powerpoint/2010/main" val="241323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FB718-B61F-40CC-A91D-B25CBE0B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Applicazione</a:t>
            </a:r>
            <a:r>
              <a:rPr lang="en-US" dirty="0"/>
              <a:t> (HTML version)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B5EFF-B34C-41BB-A78E-E7954E13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Un’applicazione web consente la gestione di una playlist di brani musicali. Playlist e brani sono personali di ogni utente e non condivisi. Ogni brano musicale è memorizzato nella base di dati mediante un titolo , l‘immagine e il titolo dell’album da cui il brano è tratto, il nome dell’interprete (singolo o gruppo) dell’album, l’anno di pubblicazione dell’album, il genere musicale (si supponga che i generi siano prefissati) e il file musicale. L’utente, </a:t>
            </a:r>
            <a:r>
              <a:rPr lang="it-IT" dirty="0">
                <a:solidFill>
                  <a:srgbClr val="00B050"/>
                </a:solidFill>
              </a:rPr>
              <a:t>previo login</a:t>
            </a:r>
            <a:r>
              <a:rPr lang="it-IT" dirty="0"/>
              <a:t>, </a:t>
            </a:r>
            <a:r>
              <a:rPr lang="it-IT" dirty="0">
                <a:solidFill>
                  <a:srgbClr val="00B050"/>
                </a:solidFill>
              </a:rPr>
              <a:t>può creare brani</a:t>
            </a:r>
            <a:r>
              <a:rPr lang="it-IT" dirty="0"/>
              <a:t> mediante il caricamento dei dati relativi e </a:t>
            </a:r>
            <a:r>
              <a:rPr lang="it-IT" dirty="0">
                <a:solidFill>
                  <a:srgbClr val="00B050"/>
                </a:solidFill>
              </a:rPr>
              <a:t>raggrupparli in playlist</a:t>
            </a:r>
            <a:r>
              <a:rPr lang="it-IT" dirty="0"/>
              <a:t>. Una playlist è un insieme di brani scelti tra quelli caricati dallo stesso utente </a:t>
            </a:r>
            <a:r>
              <a:rPr lang="it-IT" dirty="0">
                <a:solidFill>
                  <a:srgbClr val="7030A0"/>
                </a:solidFill>
              </a:rPr>
              <a:t>ordinati per data decrescente </a:t>
            </a:r>
            <a:r>
              <a:rPr lang="it-IT" dirty="0"/>
              <a:t>dall’anno di pubblicazione dell’album. Una playlist ha un titolo e una data di creazione ed è associata al suo creatore. </a:t>
            </a:r>
            <a:r>
              <a:rPr lang="it-IT" dirty="0">
                <a:solidFill>
                  <a:srgbClr val="00B050"/>
                </a:solidFill>
              </a:rPr>
              <a:t>A seguito del login</a:t>
            </a:r>
            <a:r>
              <a:rPr lang="it-IT" dirty="0"/>
              <a:t>, l’utente accede </a:t>
            </a:r>
            <a:r>
              <a:rPr lang="it-IT" dirty="0">
                <a:solidFill>
                  <a:srgbClr val="FF0000"/>
                </a:solidFill>
              </a:rPr>
              <a:t>all’HOME PAGE </a:t>
            </a:r>
            <a:r>
              <a:rPr lang="it-IT" dirty="0"/>
              <a:t>che presenta </a:t>
            </a:r>
            <a:r>
              <a:rPr lang="it-IT" dirty="0">
                <a:solidFill>
                  <a:srgbClr val="0070C0"/>
                </a:solidFill>
              </a:rPr>
              <a:t>l’elenco delle proprie playlist</a:t>
            </a:r>
            <a:r>
              <a:rPr lang="it-IT" dirty="0"/>
              <a:t>, </a:t>
            </a:r>
            <a:r>
              <a:rPr lang="it-IT" dirty="0">
                <a:solidFill>
                  <a:srgbClr val="7030A0"/>
                </a:solidFill>
              </a:rPr>
              <a:t>ordinate per data di creazione decrescente</a:t>
            </a:r>
            <a:r>
              <a:rPr lang="it-IT" dirty="0"/>
              <a:t>,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per caricare un brano con tutti i dati relativi </a:t>
            </a:r>
            <a:r>
              <a:rPr lang="it-IT" dirty="0"/>
              <a:t>e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per creare una nuova playlist </a:t>
            </a:r>
            <a:r>
              <a:rPr lang="it-IT" dirty="0"/>
              <a:t>inizialmente vuota. Quando </a:t>
            </a:r>
            <a:r>
              <a:rPr lang="it-IT" dirty="0">
                <a:solidFill>
                  <a:srgbClr val="00B050"/>
                </a:solidFill>
              </a:rPr>
              <a:t>l’utente clicca su una playlist</a:t>
            </a:r>
            <a:r>
              <a:rPr lang="it-IT" dirty="0"/>
              <a:t> nell’HOME PAGE, appare la pagina </a:t>
            </a:r>
            <a:r>
              <a:rPr lang="it-IT" dirty="0">
                <a:solidFill>
                  <a:srgbClr val="FF0000"/>
                </a:solidFill>
              </a:rPr>
              <a:t>PLAYLIST PAGE </a:t>
            </a:r>
            <a:r>
              <a:rPr lang="it-IT" dirty="0"/>
              <a:t>che contiene inizialmente una </a:t>
            </a:r>
            <a:r>
              <a:rPr lang="it-IT" dirty="0">
                <a:solidFill>
                  <a:srgbClr val="0070C0"/>
                </a:solidFill>
              </a:rPr>
              <a:t>tabella di una riga e cinque colonne</a:t>
            </a:r>
            <a:r>
              <a:rPr lang="it-IT" dirty="0"/>
              <a:t>. Ogni cella contiene il </a:t>
            </a:r>
            <a:r>
              <a:rPr lang="it-IT" dirty="0">
                <a:solidFill>
                  <a:srgbClr val="0070C0"/>
                </a:solidFill>
              </a:rPr>
              <a:t>titolo di un brano e l’immagine dell’album </a:t>
            </a:r>
            <a:r>
              <a:rPr lang="it-IT" dirty="0"/>
              <a:t>da cui proviene. Se la playlist è inizialmente vuota </a:t>
            </a:r>
            <a:r>
              <a:rPr lang="it-IT" dirty="0">
                <a:solidFill>
                  <a:srgbClr val="7030A0"/>
                </a:solidFill>
              </a:rPr>
              <a:t>compare un </a:t>
            </a:r>
            <a:r>
              <a:rPr lang="it-IT" dirty="0">
                <a:solidFill>
                  <a:srgbClr val="0070C0"/>
                </a:solidFill>
              </a:rPr>
              <a:t>messaggio</a:t>
            </a:r>
            <a:r>
              <a:rPr lang="it-IT" dirty="0"/>
              <a:t>: “La playlist non contiene ancora brani musicali”. I brani sono </a:t>
            </a:r>
            <a:r>
              <a:rPr lang="it-IT" dirty="0">
                <a:solidFill>
                  <a:srgbClr val="7030A0"/>
                </a:solidFill>
              </a:rPr>
              <a:t>ordinati da sinistra a destra</a:t>
            </a:r>
            <a:r>
              <a:rPr lang="it-IT" dirty="0"/>
              <a:t> per data decrescente dell’album di pubblicazione. Se la playlist contiene più di cinque brani, sono disponibili </a:t>
            </a:r>
            <a:r>
              <a:rPr lang="it-IT" dirty="0">
                <a:solidFill>
                  <a:srgbClr val="0070C0"/>
                </a:solidFill>
              </a:rPr>
              <a:t>comandi per vedere il precedente e successivo gruppo di brani</a:t>
            </a:r>
            <a:r>
              <a:rPr lang="it-IT" dirty="0"/>
              <a:t>. Se la pagina PLAYLIST mostra il primo gruppo e ne esistono altri successivi nell’ordinamento, compare a destra della riga il bottone </a:t>
            </a:r>
            <a:r>
              <a:rPr lang="it-IT" dirty="0">
                <a:solidFill>
                  <a:srgbClr val="0070C0"/>
                </a:solidFill>
              </a:rPr>
              <a:t>SUCCESSIVI</a:t>
            </a:r>
            <a:r>
              <a:rPr lang="it-IT" dirty="0"/>
              <a:t>, che permette di vedere il gruppo successivo. Se la pagina PLAYLIST mostra l’ultimo gruppo e ne esistono altri precedenti nell’ordinamento, compare a sinistra della riga il bottone </a:t>
            </a:r>
            <a:r>
              <a:rPr lang="it-IT" dirty="0">
                <a:solidFill>
                  <a:srgbClr val="0070C0"/>
                </a:solidFill>
              </a:rPr>
              <a:t>PRECEDENTI</a:t>
            </a:r>
            <a:r>
              <a:rPr lang="it-IT" dirty="0"/>
              <a:t>, che permette di vedere i cinque brani precedenti. Se la pagina PLAYLIST mostra un blocco e esistono sia precedenti sia successivi, compare a destra della riga il bottone SUCCESSIVI e a sinistra il bottone PRECEDENTI. La pagina PLAYLIST contiene anche una </a:t>
            </a:r>
            <a:r>
              <a:rPr lang="it-IT" dirty="0" err="1">
                <a:solidFill>
                  <a:srgbClr val="0070C0"/>
                </a:solidFill>
              </a:rPr>
              <a:t>form</a:t>
            </a:r>
            <a:r>
              <a:rPr lang="it-IT" dirty="0">
                <a:solidFill>
                  <a:srgbClr val="0070C0"/>
                </a:solidFill>
              </a:rPr>
              <a:t> che consente di selezionare e aggiungere un brano </a:t>
            </a:r>
            <a:r>
              <a:rPr lang="it-IT" dirty="0"/>
              <a:t>alla playlist corrente. A seguito dell’</a:t>
            </a:r>
            <a:r>
              <a:rPr lang="it-IT" dirty="0">
                <a:solidFill>
                  <a:srgbClr val="00B050"/>
                </a:solidFill>
              </a:rPr>
              <a:t>aggiunta di un brano alla playlist corrente</a:t>
            </a:r>
            <a:r>
              <a:rPr lang="it-IT" dirty="0"/>
              <a:t>, l’applicazione</a:t>
            </a:r>
            <a:r>
              <a:rPr lang="it-IT" dirty="0">
                <a:solidFill>
                  <a:srgbClr val="7030A0"/>
                </a:solidFill>
              </a:rPr>
              <a:t> visualizza nuovamente la pagina </a:t>
            </a:r>
            <a:r>
              <a:rPr lang="it-IT" dirty="0"/>
              <a:t>a partire dal primo blocco della playlist. Quando </a:t>
            </a:r>
            <a:r>
              <a:rPr lang="it-IT" dirty="0">
                <a:solidFill>
                  <a:srgbClr val="00B050"/>
                </a:solidFill>
              </a:rPr>
              <a:t>l’utente seleziona il titolo di un brano</a:t>
            </a:r>
            <a:r>
              <a:rPr lang="it-IT" dirty="0"/>
              <a:t>, la pagina </a:t>
            </a:r>
            <a:r>
              <a:rPr lang="it-IT" dirty="0">
                <a:solidFill>
                  <a:srgbClr val="FF0000"/>
                </a:solidFill>
              </a:rPr>
              <a:t>PLAYER</a:t>
            </a:r>
            <a:r>
              <a:rPr lang="it-IT" dirty="0"/>
              <a:t> mostra tutti i dati del brano scelto e il </a:t>
            </a:r>
            <a:r>
              <a:rPr lang="it-IT" dirty="0">
                <a:solidFill>
                  <a:srgbClr val="0070C0"/>
                </a:solidFill>
              </a:rPr>
              <a:t>player audio</a:t>
            </a:r>
            <a:r>
              <a:rPr lang="it-IT" dirty="0"/>
              <a:t> per la riproduzione del brano. </a:t>
            </a:r>
          </a:p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pages (views), </a:t>
            </a:r>
            <a:r>
              <a:rPr lang="en-US" dirty="0">
                <a:solidFill>
                  <a:srgbClr val="0070C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05161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AE29C-CFAB-4F33-BFC2-1DDCD7A8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per database (RIA version)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92EBF-36D4-4F76-8148-49FACF3D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608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Si realizzi un’applicazione client server web che modifica le specifiche precedenti come segue: </a:t>
            </a:r>
          </a:p>
          <a:p>
            <a:r>
              <a:rPr lang="it-IT" sz="1800" dirty="0"/>
              <a:t>Dopo il </a:t>
            </a:r>
            <a:r>
              <a:rPr lang="it-IT" sz="1800" dirty="0">
                <a:solidFill>
                  <a:srgbClr val="00B050"/>
                </a:solidFill>
              </a:rPr>
              <a:t>login dell’utente</a:t>
            </a:r>
            <a:r>
              <a:rPr lang="it-IT" sz="1800" dirty="0"/>
              <a:t>, l’intera applicazione è realizzata con </a:t>
            </a:r>
            <a:r>
              <a:rPr lang="it-IT" sz="1800" dirty="0">
                <a:solidFill>
                  <a:srgbClr val="FF0000"/>
                </a:solidFill>
              </a:rPr>
              <a:t>un’unica pagina</a:t>
            </a:r>
            <a:r>
              <a:rPr lang="it-IT" sz="1800" dirty="0"/>
              <a:t>. </a:t>
            </a:r>
          </a:p>
          <a:p>
            <a:r>
              <a:rPr lang="it-IT" sz="1800" dirty="0"/>
              <a:t>Ogni interazione dell’utente è gestita senza ricaricare completamente la pagina, ma produce </a:t>
            </a:r>
            <a:r>
              <a:rPr lang="it-IT" sz="1800" dirty="0">
                <a:solidFill>
                  <a:srgbClr val="7030A0"/>
                </a:solidFill>
              </a:rPr>
              <a:t>l’invocazione asincrona del server</a:t>
            </a:r>
            <a:r>
              <a:rPr lang="it-IT" sz="1800" dirty="0"/>
              <a:t> e l’eventuale </a:t>
            </a:r>
            <a:r>
              <a:rPr lang="it-IT" sz="1800" dirty="0">
                <a:solidFill>
                  <a:srgbClr val="7030A0"/>
                </a:solidFill>
              </a:rPr>
              <a:t>modifica del contenuto da aggiornare </a:t>
            </a:r>
            <a:r>
              <a:rPr lang="it-IT" sz="1800" dirty="0"/>
              <a:t>a seguito dell’evento. </a:t>
            </a:r>
          </a:p>
          <a:p>
            <a:r>
              <a:rPr lang="it-IT" sz="1800" dirty="0"/>
              <a:t>L’evento di visualizzazione del blocco precedente/successivo è </a:t>
            </a:r>
            <a:r>
              <a:rPr lang="it-IT" sz="1800" dirty="0">
                <a:solidFill>
                  <a:srgbClr val="7030A0"/>
                </a:solidFill>
              </a:rPr>
              <a:t>gestito a lato client </a:t>
            </a:r>
            <a:r>
              <a:rPr lang="it-IT" sz="1800" dirty="0"/>
              <a:t>senza generare una richiesta al server. </a:t>
            </a:r>
          </a:p>
          <a:p>
            <a:r>
              <a:rPr lang="it-IT" sz="1800" dirty="0"/>
              <a:t>L’applicazione deve consentire all’utente di </a:t>
            </a:r>
            <a:r>
              <a:rPr lang="it-IT" sz="1800" dirty="0">
                <a:solidFill>
                  <a:srgbClr val="00B050"/>
                </a:solidFill>
              </a:rPr>
              <a:t>riordinare le playlist </a:t>
            </a:r>
            <a:r>
              <a:rPr lang="it-IT" sz="1800" dirty="0"/>
              <a:t>con un criterio diverso da quello di default (data decrescente). Dalla HOME con un </a:t>
            </a:r>
            <a:r>
              <a:rPr lang="it-IT" sz="1800" dirty="0">
                <a:solidFill>
                  <a:srgbClr val="0070C0"/>
                </a:solidFill>
              </a:rPr>
              <a:t>link associato a ogni playlist page</a:t>
            </a:r>
            <a:r>
              <a:rPr lang="it-IT" sz="1800" dirty="0"/>
              <a:t> si accede a una pagina </a:t>
            </a:r>
            <a:r>
              <a:rPr lang="it-IT" sz="1800" dirty="0">
                <a:solidFill>
                  <a:srgbClr val="0070C0"/>
                </a:solidFill>
              </a:rPr>
              <a:t>RIORDINO</a:t>
            </a:r>
            <a:r>
              <a:rPr lang="it-IT" sz="1800" dirty="0"/>
              <a:t>, che mostra la lista completa dei brani della playlist e permette all’utente di </a:t>
            </a:r>
            <a:r>
              <a:rPr lang="it-IT" sz="1800" dirty="0">
                <a:solidFill>
                  <a:srgbClr val="00B050"/>
                </a:solidFill>
              </a:rPr>
              <a:t>trascinare il titolo di un brano nell’elenco </a:t>
            </a:r>
            <a:r>
              <a:rPr lang="it-IT" sz="1800" dirty="0"/>
              <a:t>e di collocarlo in una posizione diversa per realizzare l’ordinamento che desidera, senza invocare il server. Quando l’utente ha raggiunto l’ordinamento desiderato, usa un bottone “</a:t>
            </a:r>
            <a:r>
              <a:rPr lang="it-IT" sz="1800" dirty="0">
                <a:solidFill>
                  <a:srgbClr val="0070C0"/>
                </a:solidFill>
              </a:rPr>
              <a:t>salva ordinamento</a:t>
            </a:r>
            <a:r>
              <a:rPr lang="it-IT" sz="1800" dirty="0"/>
              <a:t>”, per </a:t>
            </a:r>
            <a:r>
              <a:rPr lang="it-IT" sz="1800" dirty="0">
                <a:solidFill>
                  <a:srgbClr val="7030A0"/>
                </a:solidFill>
              </a:rPr>
              <a:t>memorizzare la sequenza sul server</a:t>
            </a:r>
            <a:r>
              <a:rPr lang="it-IT" sz="1800" dirty="0"/>
              <a:t>. Ai </a:t>
            </a:r>
            <a:r>
              <a:rPr lang="it-IT" sz="1800" dirty="0">
                <a:solidFill>
                  <a:srgbClr val="00B050"/>
                </a:solidFill>
              </a:rPr>
              <a:t>successivi accessi</a:t>
            </a:r>
            <a:r>
              <a:rPr lang="it-IT" sz="1800" dirty="0"/>
              <a:t>, </a:t>
            </a:r>
            <a:r>
              <a:rPr lang="it-IT" sz="1800" dirty="0">
                <a:solidFill>
                  <a:srgbClr val="7030A0"/>
                </a:solidFill>
              </a:rPr>
              <a:t>l’ordinamento personalizzato è usato al posto di quello di default</a:t>
            </a:r>
            <a:r>
              <a:rPr lang="it-IT" sz="1800" dirty="0"/>
              <a:t>.</a:t>
            </a:r>
            <a:endParaRPr lang="en-US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7D75E4-212A-4314-96A6-2205E781BA12}"/>
              </a:ext>
            </a:extLst>
          </p:cNvPr>
          <p:cNvSpPr txBox="1"/>
          <p:nvPr/>
        </p:nvSpPr>
        <p:spPr>
          <a:xfrm>
            <a:off x="1033944" y="572957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pages (views), </a:t>
            </a:r>
            <a:r>
              <a:rPr lang="en-US">
                <a:solidFill>
                  <a:srgbClr val="0070C0"/>
                </a:solidFill>
              </a:rPr>
              <a:t>view components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events</a:t>
            </a:r>
            <a:r>
              <a:rPr lang="en-US"/>
              <a:t>, </a:t>
            </a:r>
            <a:r>
              <a:rPr lang="en-US">
                <a:solidFill>
                  <a:srgbClr val="7030A0"/>
                </a:solidFill>
              </a:rPr>
              <a:t>actions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9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58D31-ADD5-4919-881F-5856378B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Completamento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Specifiche</a:t>
            </a:r>
            <a:r>
              <a:rPr lang="en-US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CFE33C-2053-4A3B-AE8B-B9D02EF3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E’ </a:t>
            </a:r>
            <a:r>
              <a:rPr lang="en-US" sz="1800" dirty="0" err="1"/>
              <a:t>presente</a:t>
            </a:r>
            <a:r>
              <a:rPr lang="en-US" sz="1800" dirty="0"/>
              <a:t> una </a:t>
            </a:r>
            <a:r>
              <a:rPr lang="en-US" sz="1800" dirty="0" err="1">
                <a:solidFill>
                  <a:srgbClr val="FF0000"/>
                </a:solidFill>
              </a:rPr>
              <a:t>pagina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iniziale</a:t>
            </a:r>
            <a:r>
              <a:rPr lang="en-US" sz="1800" dirty="0"/>
              <a:t> per far </a:t>
            </a:r>
            <a:r>
              <a:rPr lang="en-US" sz="1800" dirty="0" err="1"/>
              <a:t>partire</a:t>
            </a:r>
            <a:r>
              <a:rPr lang="en-US" sz="1800" dirty="0"/>
              <a:t> </a:t>
            </a:r>
            <a:r>
              <a:rPr lang="en-US" sz="1800" dirty="0" err="1"/>
              <a:t>l’applicazione</a:t>
            </a:r>
            <a:endParaRPr lang="en-US" sz="1800" dirty="0"/>
          </a:p>
          <a:p>
            <a:r>
              <a:rPr lang="en-US" sz="1800" dirty="0"/>
              <a:t>E’ </a:t>
            </a:r>
            <a:r>
              <a:rPr lang="en-US" sz="1800" dirty="0" err="1"/>
              <a:t>presente</a:t>
            </a:r>
            <a:r>
              <a:rPr lang="en-US" sz="1800" dirty="0"/>
              <a:t> una </a:t>
            </a:r>
            <a:r>
              <a:rPr lang="en-US" sz="1800" dirty="0" err="1">
                <a:solidFill>
                  <a:srgbClr val="FF0000"/>
                </a:solidFill>
              </a:rPr>
              <a:t>pagina</a:t>
            </a:r>
            <a:r>
              <a:rPr lang="en-US" sz="1800" dirty="0">
                <a:solidFill>
                  <a:srgbClr val="FF0000"/>
                </a:solidFill>
              </a:rPr>
              <a:t> di login</a:t>
            </a:r>
          </a:p>
          <a:p>
            <a:r>
              <a:rPr lang="en-US" sz="1800" dirty="0" err="1"/>
              <a:t>Tutte</a:t>
            </a:r>
            <a:r>
              <a:rPr lang="en-US" sz="1800" dirty="0"/>
              <a:t> le </a:t>
            </a:r>
            <a:r>
              <a:rPr lang="en-US" sz="1800" dirty="0" err="1"/>
              <a:t>pagine</a:t>
            </a:r>
            <a:r>
              <a:rPr lang="en-US" sz="1800" dirty="0"/>
              <a:t> </a:t>
            </a:r>
            <a:r>
              <a:rPr lang="en-US" sz="1800" dirty="0" err="1"/>
              <a:t>reindirizzano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pagina</a:t>
            </a:r>
            <a:r>
              <a:rPr lang="en-US" sz="1800" dirty="0"/>
              <a:t> di login in </a:t>
            </a:r>
            <a:r>
              <a:rPr lang="en-US" sz="1800" dirty="0" err="1"/>
              <a:t>caso</a:t>
            </a:r>
            <a:r>
              <a:rPr lang="en-US" sz="1800" dirty="0"/>
              <a:t> di </a:t>
            </a:r>
            <a:r>
              <a:rPr lang="en-US" sz="1800" dirty="0" err="1"/>
              <a:t>sessione</a:t>
            </a:r>
            <a:r>
              <a:rPr lang="en-US" sz="1800" dirty="0"/>
              <a:t> </a:t>
            </a:r>
            <a:r>
              <a:rPr lang="en-US" sz="1800" dirty="0" err="1"/>
              <a:t>inesistente</a:t>
            </a:r>
            <a:endParaRPr lang="en-US" sz="1800" dirty="0"/>
          </a:p>
          <a:p>
            <a:r>
              <a:rPr lang="en-US" sz="1800" dirty="0" err="1"/>
              <a:t>L’intera</a:t>
            </a:r>
            <a:r>
              <a:rPr lang="en-US" sz="1800" dirty="0"/>
              <a:t> </a:t>
            </a:r>
            <a:r>
              <a:rPr lang="en-US" sz="1800" dirty="0" err="1"/>
              <a:t>applicazione</a:t>
            </a:r>
            <a:r>
              <a:rPr lang="en-US" sz="1800" dirty="0"/>
              <a:t>, </a:t>
            </a:r>
            <a:r>
              <a:rPr lang="en-US" sz="1800" dirty="0" err="1"/>
              <a:t>compresa</a:t>
            </a:r>
            <a:r>
              <a:rPr lang="en-US" sz="1800" dirty="0"/>
              <a:t> la </a:t>
            </a:r>
            <a:r>
              <a:rPr lang="en-US" sz="1800" dirty="0" err="1">
                <a:solidFill>
                  <a:srgbClr val="0070C0"/>
                </a:solidFill>
              </a:rPr>
              <a:t>pagina</a:t>
            </a:r>
            <a:r>
              <a:rPr lang="en-US" sz="1800" dirty="0">
                <a:solidFill>
                  <a:srgbClr val="0070C0"/>
                </a:solidFill>
              </a:rPr>
              <a:t> di </a:t>
            </a:r>
            <a:r>
              <a:rPr lang="en-US" sz="1800" dirty="0" err="1">
                <a:solidFill>
                  <a:srgbClr val="0070C0"/>
                </a:solidFill>
              </a:rPr>
              <a:t>riordino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è </a:t>
            </a:r>
            <a:r>
              <a:rPr lang="en-US" sz="1800" dirty="0" err="1"/>
              <a:t>realizzata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un unica </a:t>
            </a:r>
            <a:r>
              <a:rPr lang="en-US" sz="1800" dirty="0" err="1">
                <a:solidFill>
                  <a:srgbClr val="FF0000"/>
                </a:solidFill>
              </a:rPr>
              <a:t>pagina</a:t>
            </a:r>
            <a:r>
              <a:rPr lang="en-US" sz="1800" dirty="0">
                <a:solidFill>
                  <a:srgbClr val="FF0000"/>
                </a:solidFill>
              </a:rPr>
              <a:t> html</a:t>
            </a:r>
          </a:p>
          <a:p>
            <a:r>
              <a:rPr lang="en-US" sz="1800" dirty="0"/>
              <a:t>Nel form per </a:t>
            </a:r>
            <a:r>
              <a:rPr lang="en-US" sz="1800" dirty="0" err="1"/>
              <a:t>caricare</a:t>
            </a:r>
            <a:r>
              <a:rPr lang="en-US" sz="1800" dirty="0"/>
              <a:t> una canzone, il </a:t>
            </a:r>
            <a:r>
              <a:rPr lang="en-US" sz="1800" dirty="0" err="1"/>
              <a:t>titolo</a:t>
            </a:r>
            <a:r>
              <a:rPr lang="en-US" sz="1800" dirty="0"/>
              <a:t> e il file audio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necessari</a:t>
            </a:r>
            <a:r>
              <a:rPr lang="en-US" sz="1800" dirty="0"/>
              <a:t>, </a:t>
            </a:r>
            <a:r>
              <a:rPr lang="en-US" sz="1800" dirty="0" err="1"/>
              <a:t>gli</a:t>
            </a:r>
            <a:r>
              <a:rPr lang="en-US" sz="1800" dirty="0"/>
              <a:t> </a:t>
            </a:r>
            <a:r>
              <a:rPr lang="en-US" sz="1800" dirty="0" err="1"/>
              <a:t>altri</a:t>
            </a:r>
            <a:r>
              <a:rPr lang="en-US" sz="1800" dirty="0"/>
              <a:t> </a:t>
            </a:r>
            <a:r>
              <a:rPr lang="en-US" sz="1800" dirty="0" err="1"/>
              <a:t>attributi</a:t>
            </a:r>
            <a:r>
              <a:rPr lang="en-US" sz="1800" dirty="0"/>
              <a:t> </a:t>
            </a:r>
            <a:r>
              <a:rPr lang="en-US" sz="1800" dirty="0" err="1"/>
              <a:t>invece</a:t>
            </a:r>
            <a:r>
              <a:rPr lang="en-US" sz="1800" dirty="0"/>
              <a:t> </a:t>
            </a:r>
            <a:r>
              <a:rPr lang="en-US" sz="1800" dirty="0" err="1"/>
              <a:t>possono</a:t>
            </a:r>
            <a:r>
              <a:rPr lang="en-US" sz="1800" dirty="0"/>
              <a:t> non </a:t>
            </a:r>
            <a:r>
              <a:rPr lang="en-US" sz="1800" dirty="0" err="1"/>
              <a:t>essere</a:t>
            </a:r>
            <a:r>
              <a:rPr lang="en-US" sz="1800" dirty="0"/>
              <a:t> </a:t>
            </a:r>
            <a:r>
              <a:rPr lang="en-US" sz="1800" dirty="0" err="1"/>
              <a:t>inseriti</a:t>
            </a:r>
            <a:r>
              <a:rPr lang="en-US" sz="1800" dirty="0"/>
              <a:t> </a:t>
            </a:r>
            <a:r>
              <a:rPr lang="en-US" sz="1800" dirty="0" err="1"/>
              <a:t>dall’utente</a:t>
            </a:r>
            <a:r>
              <a:rPr lang="en-US" sz="1800" dirty="0"/>
              <a:t> e </a:t>
            </a:r>
            <a:r>
              <a:rPr lang="en-US" sz="1800" dirty="0" err="1"/>
              <a:t>vengono</a:t>
            </a:r>
            <a:r>
              <a:rPr lang="en-US" sz="1800" dirty="0"/>
              <a:t> </a:t>
            </a:r>
            <a:r>
              <a:rPr lang="en-US" sz="1800" dirty="0" err="1"/>
              <a:t>sostituiti</a:t>
            </a:r>
            <a:r>
              <a:rPr lang="en-US" sz="1800" dirty="0"/>
              <a:t> </a:t>
            </a:r>
            <a:r>
              <a:rPr lang="en-US" sz="1800" dirty="0" err="1"/>
              <a:t>lato</a:t>
            </a:r>
            <a:r>
              <a:rPr lang="en-US" sz="1800" dirty="0"/>
              <a:t> server con “</a:t>
            </a:r>
            <a:r>
              <a:rPr lang="en-US" sz="1800" dirty="0" err="1"/>
              <a:t>autore</a:t>
            </a:r>
            <a:r>
              <a:rPr lang="en-US" sz="1800" dirty="0"/>
              <a:t> </a:t>
            </a:r>
            <a:r>
              <a:rPr lang="en-US" sz="1800" dirty="0" err="1"/>
              <a:t>sconosciuto</a:t>
            </a:r>
            <a:r>
              <a:rPr lang="en-US" sz="1800" dirty="0"/>
              <a:t>”, “album </a:t>
            </a:r>
            <a:r>
              <a:rPr lang="en-US" sz="1800" dirty="0" err="1"/>
              <a:t>sconosciuto</a:t>
            </a:r>
            <a:r>
              <a:rPr lang="en-US" sz="1800" dirty="0"/>
              <a:t>”…..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AB0B6A-5C1D-410C-A729-7A50D0E0C247}"/>
              </a:ext>
            </a:extLst>
          </p:cNvPr>
          <p:cNvSpPr txBox="1"/>
          <p:nvPr/>
        </p:nvSpPr>
        <p:spPr>
          <a:xfrm>
            <a:off x="706772" y="59425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pages (views), </a:t>
            </a:r>
            <a:r>
              <a:rPr lang="en-US" dirty="0">
                <a:solidFill>
                  <a:srgbClr val="0070C0"/>
                </a:solidFill>
              </a:rPr>
              <a:t>view components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events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71684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D5158-9B41-4EB2-9E2E-B827D140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6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Components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FF0248-D755-4DF2-BE43-425932C8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08"/>
            <a:ext cx="52578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/>
              <a:t>Model objects (Beans)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Playlist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Song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</a:t>
            </a:r>
          </a:p>
          <a:p>
            <a:r>
              <a:rPr lang="en-US" sz="3000" b="1" dirty="0"/>
              <a:t>Data Access Objects (DAO)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PlaylistDAO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getPlaylistById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getPlaylistsByUser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createPlaylist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addSongToPlaylist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removeSongFromPlaylist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sortSong</a:t>
            </a:r>
            <a:endParaRPr lang="en-US" sz="19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SongDAO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getSongById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getSongsByUser</a:t>
            </a:r>
            <a:endParaRPr lang="en-US" sz="19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uploadSong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/>
              <a:t>UserDAO</a:t>
            </a:r>
            <a:endParaRPr lang="en-US" sz="19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 err="1">
                <a:latin typeface="Consolas" panose="020B0609020204030204" pitchFamily="49" charset="0"/>
              </a:rPr>
              <a:t>checkUser</a:t>
            </a:r>
            <a:endParaRPr lang="en-US" sz="1900" dirty="0"/>
          </a:p>
          <a:p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D9657D3-6ACF-4CBA-A604-CF9017F267A9}"/>
              </a:ext>
            </a:extLst>
          </p:cNvPr>
          <p:cNvSpPr txBox="1">
            <a:spLocks/>
          </p:cNvSpPr>
          <p:nvPr/>
        </p:nvSpPr>
        <p:spPr>
          <a:xfrm>
            <a:off x="6096000" y="1308920"/>
            <a:ext cx="5257800" cy="611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Controllers (servlets)</a:t>
            </a:r>
          </a:p>
          <a:p>
            <a:pPr lvl="1"/>
            <a:r>
              <a:rPr lang="en-US" sz="1600" dirty="0" err="1"/>
              <a:t>CreatePlaylist</a:t>
            </a:r>
            <a:endParaRPr lang="en-US" sz="1600" dirty="0"/>
          </a:p>
          <a:p>
            <a:pPr lvl="1"/>
            <a:r>
              <a:rPr lang="en-US" sz="1600" dirty="0" err="1"/>
              <a:t>AddSongToPlaylist</a:t>
            </a:r>
            <a:endParaRPr lang="en-US" sz="1600" dirty="0"/>
          </a:p>
          <a:p>
            <a:pPr lvl="1"/>
            <a:r>
              <a:rPr lang="en-US" sz="1600" dirty="0" err="1"/>
              <a:t>RemoveSongFromPlaylist</a:t>
            </a:r>
            <a:endParaRPr lang="en-US" sz="1600" dirty="0"/>
          </a:p>
          <a:p>
            <a:pPr lvl="1"/>
            <a:r>
              <a:rPr lang="en-US" sz="1600" dirty="0" err="1"/>
              <a:t>GetPlaylistData</a:t>
            </a:r>
            <a:endParaRPr lang="en-US" sz="1600" dirty="0"/>
          </a:p>
          <a:p>
            <a:pPr lvl="1"/>
            <a:r>
              <a:rPr lang="en-US" sz="1600" dirty="0" err="1"/>
              <a:t>GetPlaylists</a:t>
            </a:r>
            <a:endParaRPr lang="en-US" sz="1600" dirty="0"/>
          </a:p>
          <a:p>
            <a:pPr lvl="1"/>
            <a:r>
              <a:rPr lang="en-US" sz="1600" dirty="0" err="1"/>
              <a:t>GetSongData</a:t>
            </a:r>
            <a:endParaRPr lang="en-US" sz="1600" dirty="0"/>
          </a:p>
          <a:p>
            <a:pPr lvl="1"/>
            <a:r>
              <a:rPr lang="en-US" sz="1600" dirty="0" err="1"/>
              <a:t>GetSongs</a:t>
            </a:r>
            <a:endParaRPr lang="en-US" sz="1600" dirty="0"/>
          </a:p>
          <a:p>
            <a:pPr lvl="1"/>
            <a:r>
              <a:rPr lang="en-US" sz="1600" dirty="0"/>
              <a:t>Login</a:t>
            </a:r>
          </a:p>
          <a:p>
            <a:pPr lvl="1"/>
            <a:r>
              <a:rPr lang="en-US" sz="1600" dirty="0"/>
              <a:t>Logout</a:t>
            </a:r>
          </a:p>
          <a:p>
            <a:pPr lvl="1"/>
            <a:r>
              <a:rPr lang="en-US" sz="1600" dirty="0" err="1"/>
              <a:t>SetSongSort</a:t>
            </a:r>
            <a:endParaRPr lang="en-US" sz="1600" dirty="0"/>
          </a:p>
          <a:p>
            <a:pPr lvl="1"/>
            <a:r>
              <a:rPr lang="en-US" sz="1600" dirty="0" err="1"/>
              <a:t>UploadSong</a:t>
            </a:r>
            <a:endParaRPr lang="en-US" sz="1600" dirty="0"/>
          </a:p>
          <a:p>
            <a:r>
              <a:rPr lang="en-US" b="1" dirty="0"/>
              <a:t>Views (Templates)</a:t>
            </a:r>
          </a:p>
          <a:p>
            <a:pPr lvl="1"/>
            <a:r>
              <a:rPr lang="en-US" sz="1600" dirty="0"/>
              <a:t>index.html</a:t>
            </a:r>
          </a:p>
          <a:p>
            <a:pPr lvl="1"/>
            <a:r>
              <a:rPr lang="en-US" sz="1600" dirty="0"/>
              <a:t>login.html</a:t>
            </a:r>
          </a:p>
          <a:p>
            <a:pPr lvl="1"/>
            <a:r>
              <a:rPr lang="en-US" sz="1600" dirty="0"/>
              <a:t>home.html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7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2292</Words>
  <Application>Microsoft Office PowerPoint</Application>
  <PresentationFormat>Widescreen</PresentationFormat>
  <Paragraphs>252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Wingdings</vt:lpstr>
      <vt:lpstr>Tema di Office</vt:lpstr>
      <vt:lpstr>Esercizio 2 – Playlist Maker (RIA)</vt:lpstr>
      <vt:lpstr>Analisi dati per database (HTML version)</vt:lpstr>
      <vt:lpstr>Analisi dati per database (RIA version)</vt:lpstr>
      <vt:lpstr>Database Design</vt:lpstr>
      <vt:lpstr>Database Design</vt:lpstr>
      <vt:lpstr>Analisi Requisiti Applicazione (HTML version)</vt:lpstr>
      <vt:lpstr>Analisi dati per database (RIA version)</vt:lpstr>
      <vt:lpstr>Completamento delle Specifiche </vt:lpstr>
      <vt:lpstr>Components</vt:lpstr>
      <vt:lpstr>Eventi e Azioni associate (1/2)</vt:lpstr>
      <vt:lpstr>Eventi e Azioni associate (2/2)</vt:lpstr>
      <vt:lpstr>Eventi e Controllers associati (1/2)</vt:lpstr>
      <vt:lpstr>Eventi e Controllers associati (2/2)</vt:lpstr>
      <vt:lpstr>Sequence diagram: caricamento pagina</vt:lpstr>
      <vt:lpstr>Sequence diagram: visualizza una playlist</vt:lpstr>
      <vt:lpstr>Sequence diagram: crea una playlist</vt:lpstr>
      <vt:lpstr>Sequence diagram: mostra il player di una canzone</vt:lpstr>
      <vt:lpstr>Sequence diagram: salva ordinamento playlist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2 – Playlist Maker (HTML)</dc:title>
  <dc:creator>Genni Imparato</dc:creator>
  <cp:lastModifiedBy>Genni Imparato</cp:lastModifiedBy>
  <cp:revision>38</cp:revision>
  <dcterms:created xsi:type="dcterms:W3CDTF">2021-07-12T22:02:45Z</dcterms:created>
  <dcterms:modified xsi:type="dcterms:W3CDTF">2021-07-18T15:39:35Z</dcterms:modified>
</cp:coreProperties>
</file>