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8E8522-FBBC-43F1-ADB1-7EB2CE013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7C2ADB9-704C-443A-8DFE-64797C211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11D0DB-422B-4845-AE97-7D87D8011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A083A4-CFAB-438E-ABC0-EB0690D0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7D1676-C20A-45A4-BB56-61CC6CE3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2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54294D-B7E6-4929-B419-39EAEA91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77B599C-AAD1-4D06-AB29-6B071A00A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529D38-AFF1-4EFE-9305-EC9E509A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06552E-0F87-4352-8D42-47E97806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A5CE0F-C00F-4F9C-9F5F-0ED262C7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0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4C16A5C-F12E-408E-93A7-7A744D5E8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6229C90-ECE5-4D95-91BC-00BECFEE4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102FA3-4A37-4D48-BECF-3C26EBC8C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57527A-00CF-4A0E-B362-1CDE19A2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5183F7-C69A-4146-98CE-14F52D37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7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D91338-57AF-4EBA-B09E-CF050C51C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0C91E1-85ED-4E18-9E35-29AA8A792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03585E-1896-45D7-9998-CB6A59FF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D0B42F-A0F0-4723-9F94-FB72CFE8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7C59C2-7FEF-41D2-9E3A-F82A7D5C8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1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CE1232-D4C0-450B-BBF1-37692D123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3B05307-A590-4DA0-AE95-CCD425886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21816B-AC43-46A0-B2EB-9BB533A3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5A3E61-29BD-46C3-BD0F-E0E7D224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FAD5C7-82A0-42A8-B01C-DC1B10DD6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2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DDE6DD-D204-44F3-A94C-FEF4E8F8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9BF915-E194-4014-AA7F-4EB571DA5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AE93A7-40E7-4C6C-8D95-EC1D51D09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639F5E4-FEFE-4354-90FE-8E18BFFE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291C3B-E1F7-40F4-A5C3-DE6BBF3D1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CE65B74-EE29-4438-A60D-5BD1371F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2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5AFFDF-691D-4933-8CE2-BCD3CC118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75D325-313A-40F4-A64E-56C0189E6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214427C-5868-4E80-AA96-CA3A02394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1DA9764-43BD-4462-9BD4-AB529E423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450EBC6-C15C-4BD6-9432-985044791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ACEA1D1-5CBF-4FF3-9B40-E683C3AB5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039D5A3-9E88-4BA0-9751-3FD3F8CB2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7B58F91-E47E-4DB3-B5C1-88A878E4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5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5C3226-1203-468B-B8EE-854795EC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4894A5E-081F-42EE-B3DC-91FF6DECD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69A8A75-B264-4408-B3F6-1DF0FE19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CBC6BAB-5C8E-4C93-B470-3A4E7D97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1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2B3587-B312-430B-B544-C94B049B8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4961575-6F6A-426B-AFCE-2576DAD53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2064554-3E50-40A4-82F8-DB2E509D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8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602597-07EE-46EF-8DBE-8F659766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AD17BF-04E5-4B9A-9962-A431C08C8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3A2C94-75F2-4D3D-B84A-F93F782BA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2D096E6-CBBF-405A-AE29-41A041D3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9B451D8-D2AB-407B-82C4-93507984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1DDF31-C794-4FFC-BAB7-0679D619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3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6FE96F-DAAF-4097-913E-E5CEEAD2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A024B36-73DE-4207-B030-4BA8D4F16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C0C157-565A-4CD8-99D3-82D821568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69C9F8-8995-41B6-88A1-3BC35F98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5402BE-17FB-4D13-8DC1-5F02137B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64F636C-7762-41A3-A8FF-81EE8225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0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5DC368E-09D5-45C1-8931-614DBACC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A581B9-45D8-4D8B-A055-AAFB27CAA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7B2A1-E7A4-4E7B-B19F-A21724231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AB95B-B053-4E3B-84BF-9C3BE63D770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44F7FC-9AE9-4EB5-B8C1-A9B89CC02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18953D-7A4E-4464-9CA1-97540B5D1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0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DF43E6-3E25-43FC-87E6-9E1D18428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2 – Playlist Maker (HTML)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C2C03E4-D8F5-482B-9A50-EE7C0954A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Imparato Generoso</a:t>
            </a:r>
          </a:p>
        </p:txBody>
      </p:sp>
    </p:spTree>
    <p:extLst>
      <p:ext uri="{BB962C8B-B14F-4D97-AF65-F5344CB8AC3E}">
        <p14:creationId xmlns:p14="http://schemas.microsoft.com/office/powerpoint/2010/main" val="232479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0A7461-731A-4522-B6A3-A495466D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per database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3B073E-4383-4723-BB38-402ACD815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Un’applicazione web consente la gestione di una </a:t>
            </a:r>
            <a:r>
              <a:rPr lang="it-IT" dirty="0">
                <a:solidFill>
                  <a:srgbClr val="FF0000"/>
                </a:solidFill>
              </a:rPr>
              <a:t>playlist</a:t>
            </a:r>
            <a:r>
              <a:rPr lang="it-IT" dirty="0"/>
              <a:t> di </a:t>
            </a:r>
            <a:r>
              <a:rPr lang="it-IT" dirty="0">
                <a:solidFill>
                  <a:srgbClr val="FF0000"/>
                </a:solidFill>
              </a:rPr>
              <a:t>brani</a:t>
            </a:r>
            <a:r>
              <a:rPr lang="it-IT" dirty="0"/>
              <a:t> musicali. Playlist e brani </a:t>
            </a:r>
            <a:r>
              <a:rPr lang="it-IT" dirty="0">
                <a:solidFill>
                  <a:srgbClr val="0070C0"/>
                </a:solidFill>
              </a:rPr>
              <a:t>sono personali di ogni </a:t>
            </a:r>
            <a:r>
              <a:rPr lang="it-IT" dirty="0">
                <a:solidFill>
                  <a:srgbClr val="FF0000"/>
                </a:solidFill>
              </a:rPr>
              <a:t>utente</a:t>
            </a:r>
            <a:r>
              <a:rPr lang="it-IT" dirty="0"/>
              <a:t> e non condivisi. Ogni brano musicale è memorizzato nella base di dati mediante un </a:t>
            </a:r>
            <a:r>
              <a:rPr lang="it-IT" dirty="0">
                <a:solidFill>
                  <a:srgbClr val="00B050"/>
                </a:solidFill>
              </a:rPr>
              <a:t>titolo</a:t>
            </a:r>
            <a:r>
              <a:rPr lang="it-IT" dirty="0"/>
              <a:t> , l‘</a:t>
            </a:r>
            <a:r>
              <a:rPr lang="it-IT" dirty="0">
                <a:solidFill>
                  <a:srgbClr val="00B050"/>
                </a:solidFill>
              </a:rPr>
              <a:t>immagine</a:t>
            </a:r>
            <a:r>
              <a:rPr lang="it-IT" dirty="0"/>
              <a:t> e il </a:t>
            </a:r>
            <a:r>
              <a:rPr lang="it-IT" dirty="0">
                <a:solidFill>
                  <a:srgbClr val="00B050"/>
                </a:solidFill>
              </a:rPr>
              <a:t>titolo dell’album </a:t>
            </a:r>
            <a:r>
              <a:rPr lang="it-IT" dirty="0"/>
              <a:t>da cui il brano è tratto, il </a:t>
            </a:r>
            <a:r>
              <a:rPr lang="it-IT" dirty="0">
                <a:solidFill>
                  <a:srgbClr val="00B050"/>
                </a:solidFill>
              </a:rPr>
              <a:t>nome dell’interprete </a:t>
            </a:r>
            <a:r>
              <a:rPr lang="it-IT" dirty="0"/>
              <a:t>(singolo o gruppo) dell’album, </a:t>
            </a:r>
            <a:r>
              <a:rPr lang="it-IT" dirty="0">
                <a:solidFill>
                  <a:srgbClr val="00B050"/>
                </a:solidFill>
              </a:rPr>
              <a:t>l’anno di pubblicazione </a:t>
            </a:r>
            <a:r>
              <a:rPr lang="it-IT" dirty="0"/>
              <a:t>dell’album, il </a:t>
            </a:r>
            <a:r>
              <a:rPr lang="it-IT" dirty="0">
                <a:solidFill>
                  <a:srgbClr val="00B050"/>
                </a:solidFill>
              </a:rPr>
              <a:t>genere musicale </a:t>
            </a:r>
            <a:r>
              <a:rPr lang="it-IT" dirty="0"/>
              <a:t>(si supponga che i generi siano prefissati) e il </a:t>
            </a:r>
            <a:r>
              <a:rPr lang="it-IT" dirty="0">
                <a:solidFill>
                  <a:srgbClr val="00B050"/>
                </a:solidFill>
              </a:rPr>
              <a:t>file musicale</a:t>
            </a:r>
            <a:r>
              <a:rPr lang="it-IT" dirty="0"/>
              <a:t>. L’utente, previo login, può creare brani mediante il caricamento dei dati relativi e raggrupparli in playlist. Una playlist </a:t>
            </a:r>
            <a:r>
              <a:rPr lang="it-IT" dirty="0">
                <a:solidFill>
                  <a:srgbClr val="0070C0"/>
                </a:solidFill>
              </a:rPr>
              <a:t>è un insieme di brani</a:t>
            </a:r>
            <a:r>
              <a:rPr lang="it-IT" dirty="0"/>
              <a:t> scelti tra quelli caricati dallo stesso utente ordinati per data decrescente dall’anno di pubblicazione dell’album. Una playlist ha un </a:t>
            </a:r>
            <a:r>
              <a:rPr lang="it-IT" dirty="0">
                <a:solidFill>
                  <a:srgbClr val="00B050"/>
                </a:solidFill>
              </a:rPr>
              <a:t>titolo</a:t>
            </a:r>
            <a:r>
              <a:rPr lang="it-IT" dirty="0"/>
              <a:t> e una </a:t>
            </a:r>
            <a:r>
              <a:rPr lang="it-IT" dirty="0">
                <a:solidFill>
                  <a:srgbClr val="00B050"/>
                </a:solidFill>
              </a:rPr>
              <a:t>data di creazione </a:t>
            </a:r>
            <a:r>
              <a:rPr lang="it-IT" dirty="0"/>
              <a:t>ed </a:t>
            </a:r>
            <a:r>
              <a:rPr lang="it-IT" dirty="0">
                <a:solidFill>
                  <a:srgbClr val="0070C0"/>
                </a:solidFill>
              </a:rPr>
              <a:t>è associata</a:t>
            </a:r>
            <a:r>
              <a:rPr lang="it-IT" dirty="0"/>
              <a:t> al suo creatore. A seguito del login, l’utente accede all’HOME PAGE che presenta l’elenco delle proprie playlist, ordinate per data di creazione decrescente, una </a:t>
            </a:r>
            <a:r>
              <a:rPr lang="it-IT" dirty="0" err="1"/>
              <a:t>form</a:t>
            </a:r>
            <a:r>
              <a:rPr lang="it-IT" dirty="0"/>
              <a:t> per caricare un brano con tutti i dati relativi e una </a:t>
            </a:r>
            <a:r>
              <a:rPr lang="it-IT" dirty="0" err="1"/>
              <a:t>form</a:t>
            </a:r>
            <a:r>
              <a:rPr lang="it-IT" dirty="0"/>
              <a:t> per creare una nuova playlist inizialmente vuota. Quando l’utente clicca su una playlist nell’HOME PAGE, appare la pagina PLAYLIST PAGE che contiene inizialmente una tabella di una riga e cinque colonne. Ogni cella contiene il titolo di un brano e l’immagine dell’album da cui proviene. Se la playlist è inizialmente vuota compare un messaggio: “La playlist non contiene ancora brani musicali”. I brani sono ordinati da sinistra a destra per data decrescente dell’album di pubblicazione. Se la playlist contiene più di cinque brani, sono disponibili comandi per vedere il precedente e successivo gruppo di brani. Se la pagina PLAYLIST mostra il primo gruppo e ne esistono altri successivi nell’ordinamento, compare a destra della riga il bottone SUCCESSIVI, che permette di vedere il gruppo successivo. Se la pagina PLAYLIST mostra l’ultimo gruppo e ne esistono altri precedenti nell’ordinamento, compare a sinistra della riga il bottone PRECEDENTI, che permette di vedere i cinque brani precedenti. Se la pagina PLAYLIST mostra un blocco e esistono sia precedenti sia successivi, compare a destra della riga il bottone SUCCESSIVI e a sinistra il bottone PRECEDENTI. La pagina PLAYLIST contiene anche una </a:t>
            </a:r>
            <a:r>
              <a:rPr lang="it-IT" dirty="0" err="1"/>
              <a:t>form</a:t>
            </a:r>
            <a:r>
              <a:rPr lang="it-IT" dirty="0"/>
              <a:t> che consente di selezionare e aggiungere un brano alla playlist corrente. A seguito dell’aggiunta di un brano alla playlist corrente, l’applicazione visualizza nuovamente la pagina a partire dal primo blocco della playlist. Quando l’utente seleziona il titolo di un brano, la pagina PLAYER mostra tutti i dati del brano scelto e il player audio per la riproduzione del brano.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Entities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attributes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218225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5FA6DB-DF62-48E4-86B8-10D56403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B43FD4E-BBB0-40F0-8A8B-1AD8C52AA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36" y="1290637"/>
            <a:ext cx="8753764" cy="481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6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DC6EEC-BE94-4A02-BA54-043B6773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51B005-DD31-4E73-8176-909A470EBAB5}"/>
              </a:ext>
            </a:extLst>
          </p:cNvPr>
          <p:cNvSpPr txBox="1"/>
          <p:nvPr/>
        </p:nvSpPr>
        <p:spPr>
          <a:xfrm>
            <a:off x="838201" y="1513861"/>
            <a:ext cx="52578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CREATE TABLE `user` (  `username` varchar(45) NOT NULL,  `password` varchar(45) NOT NULL,  `id` int NOT NULL AUTO_INCREMENT,  PRIMARY KEY (`id`),  UNIQUE KEY `</a:t>
            </a:r>
            <a:r>
              <a:rPr lang="en-US" sz="1600" dirty="0" err="1"/>
              <a:t>username_UNIQUE</a:t>
            </a:r>
            <a:r>
              <a:rPr lang="en-US" sz="1600" dirty="0"/>
              <a:t>` (`username`))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B4025BB-CA35-4F14-BBF4-76CA5A0D27A4}"/>
              </a:ext>
            </a:extLst>
          </p:cNvPr>
          <p:cNvSpPr txBox="1"/>
          <p:nvPr/>
        </p:nvSpPr>
        <p:spPr>
          <a:xfrm>
            <a:off x="838200" y="3056988"/>
            <a:ext cx="52578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CREATE TABLE `song` (  `id` int NOT NULL AUTO_INCREMENT,  `title` varchar(45) DEFAULT NULL,  `artist` varchar(45) DEFAULT NULL,  `album` varchar(45) DEFAULT NULL,  `genre` varchar(45) DEFAULT NULL,  `year` int DEFAULT NULL,  `</a:t>
            </a:r>
            <a:r>
              <a:rPr lang="en-US" sz="1600" dirty="0" err="1"/>
              <a:t>user_id</a:t>
            </a:r>
            <a:r>
              <a:rPr lang="en-US" sz="1600" dirty="0"/>
              <a:t>` int DEFAULT NULL,  `audio` </a:t>
            </a:r>
            <a:r>
              <a:rPr lang="en-US" sz="1600" dirty="0" err="1"/>
              <a:t>longblob</a:t>
            </a:r>
            <a:r>
              <a:rPr lang="en-US" sz="1600" dirty="0"/>
              <a:t>,  `image` </a:t>
            </a:r>
            <a:r>
              <a:rPr lang="en-US" sz="1600" dirty="0" err="1"/>
              <a:t>longblob</a:t>
            </a:r>
            <a:r>
              <a:rPr lang="en-US" sz="1600" dirty="0"/>
              <a:t>,  PRIMARY KEY (`id`),  KEY `</a:t>
            </a:r>
            <a:r>
              <a:rPr lang="en-US" sz="1600" dirty="0" err="1"/>
              <a:t>user_id_idx</a:t>
            </a:r>
            <a:r>
              <a:rPr lang="en-US" sz="1600" dirty="0"/>
              <a:t>` (`</a:t>
            </a:r>
            <a:r>
              <a:rPr lang="en-US" sz="1600" dirty="0" err="1"/>
              <a:t>user_id</a:t>
            </a:r>
            <a:r>
              <a:rPr lang="en-US" sz="1600" dirty="0"/>
              <a:t>`),  CONSTRAINT `owner` FOREIGN KEY (`</a:t>
            </a:r>
            <a:r>
              <a:rPr lang="en-US" sz="1600" dirty="0" err="1"/>
              <a:t>user_id</a:t>
            </a:r>
            <a:r>
              <a:rPr lang="en-US" sz="1600" dirty="0"/>
              <a:t>`) REFERENCES `user` (`id`))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D072C40-7F3E-4DC1-886B-20DCD8D092E0}"/>
              </a:ext>
            </a:extLst>
          </p:cNvPr>
          <p:cNvSpPr txBox="1"/>
          <p:nvPr/>
        </p:nvSpPr>
        <p:spPr>
          <a:xfrm>
            <a:off x="6325298" y="1513861"/>
            <a:ext cx="57527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CREATE TABLE `playlist` (  `id` int NOT NULL AUTO_INCREMENT,  `</a:t>
            </a:r>
            <a:r>
              <a:rPr lang="en-US" sz="1600" dirty="0" err="1"/>
              <a:t>user_id</a:t>
            </a:r>
            <a:r>
              <a:rPr lang="en-US" sz="1600" dirty="0"/>
              <a:t>` int NOT NULL,  `name` varchar(45) NOT NULL,  `date` date NOT NULL,  PRIMARY KEY (`id`))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34919E6-B50F-434E-B1CA-3BC2CF13A648}"/>
              </a:ext>
            </a:extLst>
          </p:cNvPr>
          <p:cNvSpPr txBox="1"/>
          <p:nvPr/>
        </p:nvSpPr>
        <p:spPr>
          <a:xfrm>
            <a:off x="6325298" y="3018438"/>
            <a:ext cx="51172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CREATE TABLE `</a:t>
            </a:r>
            <a:r>
              <a:rPr lang="en-US" sz="1600" dirty="0" err="1"/>
              <a:t>song_in_playlist</a:t>
            </a:r>
            <a:r>
              <a:rPr lang="en-US" sz="1600" dirty="0"/>
              <a:t>` (  `</a:t>
            </a:r>
            <a:r>
              <a:rPr lang="en-US" sz="1600" dirty="0" err="1"/>
              <a:t>playlist_id</a:t>
            </a:r>
            <a:r>
              <a:rPr lang="en-US" sz="1600" dirty="0"/>
              <a:t>` int NOT NULL,  `</a:t>
            </a:r>
            <a:r>
              <a:rPr lang="en-US" sz="1600" dirty="0" err="1"/>
              <a:t>song_id</a:t>
            </a:r>
            <a:r>
              <a:rPr lang="en-US" sz="1600" dirty="0"/>
              <a:t>` int NOT NULL,  PRIMARY KEY (`song_id`,`</a:t>
            </a:r>
            <a:r>
              <a:rPr lang="en-US" sz="1600" dirty="0" err="1"/>
              <a:t>playlist_id</a:t>
            </a:r>
            <a:r>
              <a:rPr lang="en-US" sz="1600" dirty="0"/>
              <a:t>`))</a:t>
            </a:r>
          </a:p>
        </p:txBody>
      </p:sp>
    </p:spTree>
    <p:extLst>
      <p:ext uri="{BB962C8B-B14F-4D97-AF65-F5344CB8AC3E}">
        <p14:creationId xmlns:p14="http://schemas.microsoft.com/office/powerpoint/2010/main" val="241323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1FB718-B61F-40CC-A91D-B25CBE0B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Requisiti</a:t>
            </a:r>
            <a:r>
              <a:rPr lang="en-US" dirty="0"/>
              <a:t> </a:t>
            </a:r>
            <a:r>
              <a:rPr lang="en-US" dirty="0" err="1"/>
              <a:t>Applicazione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5B5EFF-B34C-41BB-A78E-E7954E131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Un’applicazione web consente la gestione di una playlist di brani musicali. Playlist e brani sono personali di ogni utente e non condivisi. Ogni brano musicale è memorizzato nella base di dati mediante un titolo , l‘immagine e il titolo dell’album da cui il brano è tratto, il nome dell’interprete (singolo o gruppo) dell’album, l’anno di pubblicazione dell’album, il genere musicale (si supponga che i generi siano prefissati) e il file musicale. L’utente, </a:t>
            </a:r>
            <a:r>
              <a:rPr lang="it-IT" dirty="0">
                <a:solidFill>
                  <a:srgbClr val="00B050"/>
                </a:solidFill>
              </a:rPr>
              <a:t>previo login</a:t>
            </a:r>
            <a:r>
              <a:rPr lang="it-IT" dirty="0"/>
              <a:t>, </a:t>
            </a:r>
            <a:r>
              <a:rPr lang="it-IT" dirty="0">
                <a:solidFill>
                  <a:srgbClr val="00B050"/>
                </a:solidFill>
              </a:rPr>
              <a:t>può creare brani</a:t>
            </a:r>
            <a:r>
              <a:rPr lang="it-IT" dirty="0"/>
              <a:t> mediante il caricamento dei dati relativi e </a:t>
            </a:r>
            <a:r>
              <a:rPr lang="it-IT" dirty="0">
                <a:solidFill>
                  <a:srgbClr val="00B050"/>
                </a:solidFill>
              </a:rPr>
              <a:t>raggrupparli in playlist</a:t>
            </a:r>
            <a:r>
              <a:rPr lang="it-IT" dirty="0"/>
              <a:t>. Una playlist è un insieme di brani scelti tra quelli caricati dallo stesso utente </a:t>
            </a:r>
            <a:r>
              <a:rPr lang="it-IT" dirty="0">
                <a:solidFill>
                  <a:srgbClr val="7030A0"/>
                </a:solidFill>
              </a:rPr>
              <a:t>ordinati per data decrescente </a:t>
            </a:r>
            <a:r>
              <a:rPr lang="it-IT" dirty="0"/>
              <a:t>dall’anno di pubblicazione dell’album. Una playlist ha un titolo e una data di creazione ed è associata al suo creatore. </a:t>
            </a:r>
            <a:r>
              <a:rPr lang="it-IT" dirty="0">
                <a:solidFill>
                  <a:srgbClr val="00B050"/>
                </a:solidFill>
              </a:rPr>
              <a:t>A seguito del login</a:t>
            </a:r>
            <a:r>
              <a:rPr lang="it-IT" dirty="0"/>
              <a:t>, l’utente accede </a:t>
            </a:r>
            <a:r>
              <a:rPr lang="it-IT" dirty="0">
                <a:solidFill>
                  <a:srgbClr val="FF0000"/>
                </a:solidFill>
              </a:rPr>
              <a:t>all’HOME PAGE </a:t>
            </a:r>
            <a:r>
              <a:rPr lang="it-IT" dirty="0"/>
              <a:t>che presenta </a:t>
            </a:r>
            <a:r>
              <a:rPr lang="it-IT" dirty="0">
                <a:solidFill>
                  <a:srgbClr val="0070C0"/>
                </a:solidFill>
              </a:rPr>
              <a:t>l’elenco delle proprie playlist</a:t>
            </a:r>
            <a:r>
              <a:rPr lang="it-IT" dirty="0"/>
              <a:t>, </a:t>
            </a:r>
            <a:r>
              <a:rPr lang="it-IT" dirty="0">
                <a:solidFill>
                  <a:srgbClr val="7030A0"/>
                </a:solidFill>
              </a:rPr>
              <a:t>ordinate per data di creazione decrescente</a:t>
            </a:r>
            <a:r>
              <a:rPr lang="it-IT" dirty="0"/>
              <a:t>, una </a:t>
            </a:r>
            <a:r>
              <a:rPr lang="it-IT" dirty="0" err="1">
                <a:solidFill>
                  <a:srgbClr val="0070C0"/>
                </a:solidFill>
              </a:rPr>
              <a:t>form</a:t>
            </a:r>
            <a:r>
              <a:rPr lang="it-IT" dirty="0">
                <a:solidFill>
                  <a:srgbClr val="0070C0"/>
                </a:solidFill>
              </a:rPr>
              <a:t> per caricare un brano con tutti i dati relativi </a:t>
            </a:r>
            <a:r>
              <a:rPr lang="it-IT" dirty="0"/>
              <a:t>e una </a:t>
            </a:r>
            <a:r>
              <a:rPr lang="it-IT" dirty="0" err="1">
                <a:solidFill>
                  <a:srgbClr val="0070C0"/>
                </a:solidFill>
              </a:rPr>
              <a:t>form</a:t>
            </a:r>
            <a:r>
              <a:rPr lang="it-IT" dirty="0">
                <a:solidFill>
                  <a:srgbClr val="0070C0"/>
                </a:solidFill>
              </a:rPr>
              <a:t> per creare una nuova playlist </a:t>
            </a:r>
            <a:r>
              <a:rPr lang="it-IT" dirty="0"/>
              <a:t>inizialmente vuota. Quando </a:t>
            </a:r>
            <a:r>
              <a:rPr lang="it-IT" dirty="0">
                <a:solidFill>
                  <a:srgbClr val="00B050"/>
                </a:solidFill>
              </a:rPr>
              <a:t>l’utente clicca su una playlist</a:t>
            </a:r>
            <a:r>
              <a:rPr lang="it-IT" dirty="0"/>
              <a:t> nell’HOME PAGE, appare la pagina </a:t>
            </a:r>
            <a:r>
              <a:rPr lang="it-IT" dirty="0">
                <a:solidFill>
                  <a:srgbClr val="FF0000"/>
                </a:solidFill>
              </a:rPr>
              <a:t>PLAYLIST PAGE </a:t>
            </a:r>
            <a:r>
              <a:rPr lang="it-IT" dirty="0"/>
              <a:t>che contiene inizialmente una </a:t>
            </a:r>
            <a:r>
              <a:rPr lang="it-IT" dirty="0">
                <a:solidFill>
                  <a:srgbClr val="0070C0"/>
                </a:solidFill>
              </a:rPr>
              <a:t>tabella di una riga e cinque colonne</a:t>
            </a:r>
            <a:r>
              <a:rPr lang="it-IT" dirty="0"/>
              <a:t>. Ogni cella contiene il </a:t>
            </a:r>
            <a:r>
              <a:rPr lang="it-IT" dirty="0">
                <a:solidFill>
                  <a:srgbClr val="0070C0"/>
                </a:solidFill>
              </a:rPr>
              <a:t>titolo di un brano e l’immagine dell’album </a:t>
            </a:r>
            <a:r>
              <a:rPr lang="it-IT" dirty="0"/>
              <a:t>da cui proviene. Se la playlist è inizialmente vuota </a:t>
            </a:r>
            <a:r>
              <a:rPr lang="it-IT" dirty="0">
                <a:solidFill>
                  <a:srgbClr val="7030A0"/>
                </a:solidFill>
              </a:rPr>
              <a:t>compare un </a:t>
            </a:r>
            <a:r>
              <a:rPr lang="it-IT" dirty="0">
                <a:solidFill>
                  <a:srgbClr val="0070C0"/>
                </a:solidFill>
              </a:rPr>
              <a:t>messaggio</a:t>
            </a:r>
            <a:r>
              <a:rPr lang="it-IT" dirty="0"/>
              <a:t>: “La playlist non contiene ancora brani musicali”. I brani sono </a:t>
            </a:r>
            <a:r>
              <a:rPr lang="it-IT" dirty="0">
                <a:solidFill>
                  <a:srgbClr val="7030A0"/>
                </a:solidFill>
              </a:rPr>
              <a:t>ordinati da sinistra a destra</a:t>
            </a:r>
            <a:r>
              <a:rPr lang="it-IT" dirty="0"/>
              <a:t> per data decrescente dell’album di pubblicazione. Se la playlist contiene più di cinque brani, sono disponibili </a:t>
            </a:r>
            <a:r>
              <a:rPr lang="it-IT" dirty="0">
                <a:solidFill>
                  <a:srgbClr val="0070C0"/>
                </a:solidFill>
              </a:rPr>
              <a:t>comandi per vedere il precedente e successivo gruppo di brani</a:t>
            </a:r>
            <a:r>
              <a:rPr lang="it-IT" dirty="0"/>
              <a:t>. Se la pagina PLAYLIST mostra il primo gruppo e ne esistono altri successivi nell’ordinamento, compare a destra della riga il bottone </a:t>
            </a:r>
            <a:r>
              <a:rPr lang="it-IT" dirty="0">
                <a:solidFill>
                  <a:srgbClr val="0070C0"/>
                </a:solidFill>
              </a:rPr>
              <a:t>SUCCESSIVI</a:t>
            </a:r>
            <a:r>
              <a:rPr lang="it-IT" dirty="0"/>
              <a:t>, che permette di vedere il gruppo successivo. Se la pagina PLAYLIST mostra l’ultimo gruppo e ne esistono altri precedenti nell’ordinamento, compare a sinistra della riga il bottone </a:t>
            </a:r>
            <a:r>
              <a:rPr lang="it-IT" dirty="0">
                <a:solidFill>
                  <a:srgbClr val="0070C0"/>
                </a:solidFill>
              </a:rPr>
              <a:t>PRECEDENTI</a:t>
            </a:r>
            <a:r>
              <a:rPr lang="it-IT" dirty="0"/>
              <a:t>, che permette di vedere i cinque brani precedenti. Se la pagina PLAYLIST mostra un blocco e esistono sia precedenti sia successivi, compare a destra della riga il bottone SUCCESSIVI e a sinistra il bottone PRECEDENTI. La pagina PLAYLIST contiene anche una </a:t>
            </a:r>
            <a:r>
              <a:rPr lang="it-IT" dirty="0" err="1">
                <a:solidFill>
                  <a:srgbClr val="0070C0"/>
                </a:solidFill>
              </a:rPr>
              <a:t>form</a:t>
            </a:r>
            <a:r>
              <a:rPr lang="it-IT" dirty="0">
                <a:solidFill>
                  <a:srgbClr val="0070C0"/>
                </a:solidFill>
              </a:rPr>
              <a:t> che consente di selezionare e aggiungere un brano </a:t>
            </a:r>
            <a:r>
              <a:rPr lang="it-IT" dirty="0"/>
              <a:t>alla playlist corrente. A seguito dell’</a:t>
            </a:r>
            <a:r>
              <a:rPr lang="it-IT" dirty="0">
                <a:solidFill>
                  <a:srgbClr val="00B050"/>
                </a:solidFill>
              </a:rPr>
              <a:t>aggiunta di un brano alla playlist corrente</a:t>
            </a:r>
            <a:r>
              <a:rPr lang="it-IT" dirty="0"/>
              <a:t>, l’applicazione</a:t>
            </a:r>
            <a:r>
              <a:rPr lang="it-IT" dirty="0">
                <a:solidFill>
                  <a:srgbClr val="7030A0"/>
                </a:solidFill>
              </a:rPr>
              <a:t> visualizza nuovamente la pagina </a:t>
            </a:r>
            <a:r>
              <a:rPr lang="it-IT" dirty="0"/>
              <a:t>a partire dal primo blocco della playlist. Quando </a:t>
            </a:r>
            <a:r>
              <a:rPr lang="it-IT" dirty="0">
                <a:solidFill>
                  <a:srgbClr val="00B050"/>
                </a:solidFill>
              </a:rPr>
              <a:t>l’utente seleziona il titolo di un brano</a:t>
            </a:r>
            <a:r>
              <a:rPr lang="it-IT" dirty="0"/>
              <a:t>, la pagina </a:t>
            </a:r>
            <a:r>
              <a:rPr lang="it-IT" dirty="0">
                <a:solidFill>
                  <a:srgbClr val="FF0000"/>
                </a:solidFill>
              </a:rPr>
              <a:t>PLAYER</a:t>
            </a:r>
            <a:r>
              <a:rPr lang="it-IT" dirty="0"/>
              <a:t> mostra tutti i dati del brano scelto e il </a:t>
            </a:r>
            <a:r>
              <a:rPr lang="it-IT" dirty="0">
                <a:solidFill>
                  <a:srgbClr val="0070C0"/>
                </a:solidFill>
              </a:rPr>
              <a:t>player audio</a:t>
            </a:r>
            <a:r>
              <a:rPr lang="it-IT" dirty="0"/>
              <a:t> per la riproduzione del brano. </a:t>
            </a:r>
          </a:p>
          <a:p>
            <a:pPr marL="0" indent="0">
              <a:buNone/>
            </a:pPr>
            <a:endParaRPr lang="it-IT" u="sng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pages (views), </a:t>
            </a:r>
            <a:r>
              <a:rPr lang="en-US" dirty="0">
                <a:solidFill>
                  <a:srgbClr val="0070C0"/>
                </a:solidFill>
              </a:rPr>
              <a:t>view components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events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1051611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C58D31-ADD5-4919-881F-5856378B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Completamento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Specifiche</a:t>
            </a:r>
            <a:r>
              <a:rPr lang="en-US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CFE33C-2053-4A3B-AE8B-B9D02EF3D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E’ </a:t>
            </a:r>
            <a:r>
              <a:rPr lang="en-US" sz="1800" dirty="0" err="1"/>
              <a:t>presente</a:t>
            </a:r>
            <a:r>
              <a:rPr lang="en-US" sz="1800" dirty="0"/>
              <a:t> una </a:t>
            </a:r>
            <a:r>
              <a:rPr lang="en-US" sz="1800" dirty="0" err="1">
                <a:solidFill>
                  <a:srgbClr val="FF0000"/>
                </a:solidFill>
              </a:rPr>
              <a:t>pagina</a:t>
            </a:r>
            <a:r>
              <a:rPr lang="en-US" sz="1800" dirty="0">
                <a:solidFill>
                  <a:srgbClr val="FF0000"/>
                </a:solidFill>
              </a:rPr>
              <a:t> di login</a:t>
            </a:r>
          </a:p>
          <a:p>
            <a:r>
              <a:rPr lang="en-US" sz="1800" dirty="0" err="1"/>
              <a:t>Tutte</a:t>
            </a:r>
            <a:r>
              <a:rPr lang="en-US" sz="1800" dirty="0"/>
              <a:t> le </a:t>
            </a:r>
            <a:r>
              <a:rPr lang="en-US" sz="1800" dirty="0" err="1"/>
              <a:t>pagine</a:t>
            </a:r>
            <a:r>
              <a:rPr lang="en-US" sz="1800" dirty="0"/>
              <a:t> </a:t>
            </a:r>
            <a:r>
              <a:rPr lang="en-US" sz="1800" dirty="0" err="1"/>
              <a:t>reindirizzano</a:t>
            </a:r>
            <a:r>
              <a:rPr lang="en-US" sz="1800" dirty="0"/>
              <a:t> </a:t>
            </a:r>
            <a:r>
              <a:rPr lang="en-US" sz="1800" dirty="0" err="1"/>
              <a:t>alla</a:t>
            </a:r>
            <a:r>
              <a:rPr lang="en-US" sz="1800" dirty="0"/>
              <a:t> </a:t>
            </a:r>
            <a:r>
              <a:rPr lang="en-US" sz="1800" dirty="0" err="1"/>
              <a:t>pagina</a:t>
            </a:r>
            <a:r>
              <a:rPr lang="en-US" sz="1800" dirty="0"/>
              <a:t> di login in </a:t>
            </a:r>
            <a:r>
              <a:rPr lang="en-US" sz="1800" dirty="0" err="1"/>
              <a:t>caso</a:t>
            </a:r>
            <a:r>
              <a:rPr lang="en-US" sz="1800" dirty="0"/>
              <a:t> di </a:t>
            </a:r>
            <a:r>
              <a:rPr lang="en-US" sz="1800" dirty="0" err="1"/>
              <a:t>sessione</a:t>
            </a:r>
            <a:r>
              <a:rPr lang="en-US" sz="1800" dirty="0"/>
              <a:t> </a:t>
            </a:r>
            <a:r>
              <a:rPr lang="en-US" sz="1800" dirty="0" err="1"/>
              <a:t>inesistente</a:t>
            </a:r>
            <a:endParaRPr lang="en-US" sz="1800" dirty="0"/>
          </a:p>
          <a:p>
            <a:r>
              <a:rPr lang="it-IT" sz="1800" dirty="0"/>
              <a:t>La pagina PLAYLIST permette anche di </a:t>
            </a:r>
            <a:r>
              <a:rPr lang="it-IT" sz="1800" dirty="0">
                <a:solidFill>
                  <a:srgbClr val="0070C0"/>
                </a:solidFill>
              </a:rPr>
              <a:t>eliminare canzoni</a:t>
            </a:r>
            <a:endParaRPr lang="en-US" sz="18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9AB0B6A-5C1D-410C-A729-7A50D0E0C247}"/>
              </a:ext>
            </a:extLst>
          </p:cNvPr>
          <p:cNvSpPr txBox="1"/>
          <p:nvPr/>
        </p:nvSpPr>
        <p:spPr>
          <a:xfrm>
            <a:off x="706772" y="59425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pages (views), </a:t>
            </a:r>
            <a:r>
              <a:rPr lang="en-US" dirty="0">
                <a:solidFill>
                  <a:srgbClr val="0070C0"/>
                </a:solidFill>
              </a:rPr>
              <a:t>view components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events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371684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2D5158-9B41-4EB2-9E2E-B827D140A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96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Components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FF0248-D755-4DF2-BE43-425932C8E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008"/>
            <a:ext cx="5257800" cy="4667250"/>
          </a:xfrm>
        </p:spPr>
        <p:txBody>
          <a:bodyPr>
            <a:normAutofit fontScale="92500" lnSpcReduction="20000"/>
          </a:bodyPr>
          <a:lstStyle/>
          <a:p>
            <a:r>
              <a:rPr lang="en-US" sz="3000" b="1" dirty="0"/>
              <a:t>Model objects (Beans)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Playlist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Song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User</a:t>
            </a:r>
          </a:p>
          <a:p>
            <a:r>
              <a:rPr lang="en-US" sz="3000" b="1" dirty="0"/>
              <a:t>Data Access Objects (DAO)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b="1" dirty="0" err="1"/>
              <a:t>PlaylistDAO</a:t>
            </a:r>
            <a:endParaRPr lang="en-US" sz="1900" b="1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Consolas" panose="020B0609020204030204" pitchFamily="49" charset="0"/>
              </a:rPr>
              <a:t>getPlaylistById</a:t>
            </a:r>
            <a:endParaRPr lang="en-US" sz="1900" dirty="0">
              <a:latin typeface="Consolas" panose="020B0609020204030204" pitchFamily="49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Consolas" panose="020B0609020204030204" pitchFamily="49" charset="0"/>
              </a:rPr>
              <a:t>getPlaylistsByUser</a:t>
            </a:r>
            <a:endParaRPr lang="en-US" sz="1900" dirty="0">
              <a:latin typeface="Consolas" panose="020B0609020204030204" pitchFamily="49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Consolas" panose="020B0609020204030204" pitchFamily="49" charset="0"/>
              </a:rPr>
              <a:t>createPlaylist</a:t>
            </a:r>
            <a:endParaRPr lang="en-US" sz="1900" dirty="0">
              <a:latin typeface="Consolas" panose="020B0609020204030204" pitchFamily="49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Consolas" panose="020B0609020204030204" pitchFamily="49" charset="0"/>
              </a:rPr>
              <a:t>addSongToPlaylist</a:t>
            </a:r>
            <a:endParaRPr lang="en-US" sz="1900" dirty="0">
              <a:latin typeface="Consolas" panose="020B0609020204030204" pitchFamily="49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Consolas" panose="020B0609020204030204" pitchFamily="49" charset="0"/>
              </a:rPr>
              <a:t>removeSongFromPlaylist</a:t>
            </a:r>
            <a:endParaRPr lang="en-US" sz="19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b="1" dirty="0" err="1"/>
              <a:t>SongDAO</a:t>
            </a:r>
            <a:endParaRPr lang="en-US" sz="1900" b="1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Consolas" panose="020B0609020204030204" pitchFamily="49" charset="0"/>
              </a:rPr>
              <a:t>getSongById</a:t>
            </a:r>
            <a:endParaRPr lang="en-US" sz="1900" dirty="0">
              <a:latin typeface="Consolas" panose="020B0609020204030204" pitchFamily="49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Consolas" panose="020B0609020204030204" pitchFamily="49" charset="0"/>
              </a:rPr>
              <a:t>getSongsByUser</a:t>
            </a:r>
            <a:endParaRPr lang="en-US" sz="1900" dirty="0">
              <a:latin typeface="Consolas" panose="020B0609020204030204" pitchFamily="49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Consolas" panose="020B0609020204030204" pitchFamily="49" charset="0"/>
              </a:rPr>
              <a:t>uploadSong</a:t>
            </a:r>
            <a:endParaRPr lang="en-US" sz="19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b="1" dirty="0" err="1"/>
              <a:t>UserDAO</a:t>
            </a:r>
            <a:endParaRPr lang="en-US" sz="1900" b="1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Consolas" panose="020B0609020204030204" pitchFamily="49" charset="0"/>
              </a:rPr>
              <a:t>checkUser</a:t>
            </a:r>
            <a:endParaRPr lang="en-US" sz="1900" dirty="0"/>
          </a:p>
          <a:p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8D9657D3-6ACF-4CBA-A604-CF9017F267A9}"/>
              </a:ext>
            </a:extLst>
          </p:cNvPr>
          <p:cNvSpPr txBox="1">
            <a:spLocks/>
          </p:cNvSpPr>
          <p:nvPr/>
        </p:nvSpPr>
        <p:spPr>
          <a:xfrm>
            <a:off x="6096000" y="375470"/>
            <a:ext cx="5257800" cy="6117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Controllers (servlets)</a:t>
            </a:r>
          </a:p>
          <a:p>
            <a:pPr lvl="1"/>
            <a:r>
              <a:rPr lang="en-US" sz="1600" dirty="0" err="1"/>
              <a:t>CreatePlaylist</a:t>
            </a:r>
            <a:endParaRPr lang="en-US" sz="1600" dirty="0"/>
          </a:p>
          <a:p>
            <a:pPr lvl="1"/>
            <a:r>
              <a:rPr lang="en-US" sz="1600" dirty="0" err="1"/>
              <a:t>AddSongToPlaylist</a:t>
            </a:r>
            <a:endParaRPr lang="en-US" sz="1600" dirty="0"/>
          </a:p>
          <a:p>
            <a:pPr lvl="1"/>
            <a:r>
              <a:rPr lang="en-US" sz="1600" dirty="0" err="1"/>
              <a:t>RemoveSongFromPlaylist</a:t>
            </a:r>
            <a:endParaRPr lang="en-US" sz="1600" dirty="0"/>
          </a:p>
          <a:p>
            <a:pPr lvl="1"/>
            <a:r>
              <a:rPr lang="en-US" sz="1600" dirty="0" err="1"/>
              <a:t>HomePage</a:t>
            </a:r>
            <a:endParaRPr lang="en-US" sz="1600" dirty="0"/>
          </a:p>
          <a:p>
            <a:pPr lvl="1"/>
            <a:r>
              <a:rPr lang="en-US" sz="1600" dirty="0"/>
              <a:t>Login</a:t>
            </a:r>
          </a:p>
          <a:p>
            <a:pPr lvl="1"/>
            <a:r>
              <a:rPr lang="en-US" sz="1600" dirty="0"/>
              <a:t>Logout</a:t>
            </a:r>
          </a:p>
          <a:p>
            <a:pPr lvl="1"/>
            <a:r>
              <a:rPr lang="en-US" sz="1600" dirty="0" err="1"/>
              <a:t>PlaylistPage</a:t>
            </a:r>
            <a:endParaRPr lang="en-US" sz="1600" dirty="0"/>
          </a:p>
          <a:p>
            <a:pPr lvl="1"/>
            <a:r>
              <a:rPr lang="en-US" sz="1600" dirty="0" err="1"/>
              <a:t>SongPage</a:t>
            </a:r>
            <a:endParaRPr lang="en-US" sz="1600" dirty="0"/>
          </a:p>
          <a:p>
            <a:pPr lvl="1"/>
            <a:r>
              <a:rPr lang="en-US" sz="1600" dirty="0" err="1"/>
              <a:t>UploadSong</a:t>
            </a:r>
            <a:endParaRPr lang="en-US" sz="1600" dirty="0"/>
          </a:p>
          <a:p>
            <a:r>
              <a:rPr lang="en-US" b="1" dirty="0"/>
              <a:t>Views (Templates)</a:t>
            </a:r>
          </a:p>
          <a:p>
            <a:pPr lvl="1"/>
            <a:r>
              <a:rPr lang="en-US" sz="1600" dirty="0"/>
              <a:t>index.html</a:t>
            </a:r>
          </a:p>
          <a:p>
            <a:pPr lvl="1"/>
            <a:r>
              <a:rPr lang="en-US" sz="1600" dirty="0"/>
              <a:t>login_failed.html</a:t>
            </a:r>
          </a:p>
          <a:p>
            <a:pPr lvl="1"/>
            <a:r>
              <a:rPr lang="en-US" sz="1600" dirty="0"/>
              <a:t>login.html</a:t>
            </a:r>
          </a:p>
          <a:p>
            <a:pPr lvl="1"/>
            <a:r>
              <a:rPr lang="en-US" sz="1600" dirty="0" err="1"/>
              <a:t>song_info.jsp</a:t>
            </a:r>
            <a:endParaRPr lang="en-US" sz="1600" dirty="0"/>
          </a:p>
          <a:p>
            <a:pPr lvl="1"/>
            <a:r>
              <a:rPr lang="en-US" sz="1600" dirty="0" err="1"/>
              <a:t>song.jsp</a:t>
            </a:r>
            <a:endParaRPr lang="en-US" sz="1600" dirty="0"/>
          </a:p>
          <a:p>
            <a:pPr lvl="1"/>
            <a:r>
              <a:rPr lang="en-US" sz="1600" dirty="0" err="1"/>
              <a:t>upload_fail.jps</a:t>
            </a:r>
            <a:endParaRPr lang="en-US" sz="1600" dirty="0"/>
          </a:p>
          <a:p>
            <a:pPr lvl="1"/>
            <a:r>
              <a:rPr lang="en-US" sz="1600" dirty="0" err="1"/>
              <a:t>upload_success.jsp</a:t>
            </a:r>
            <a:endParaRPr lang="en-US" sz="1600" dirty="0"/>
          </a:p>
          <a:p>
            <a:pPr lvl="1"/>
            <a:r>
              <a:rPr lang="en-US" sz="1600" dirty="0" err="1"/>
              <a:t>home.jsp</a:t>
            </a:r>
            <a:endParaRPr lang="en-US" sz="1600" dirty="0"/>
          </a:p>
          <a:p>
            <a:pPr lvl="1"/>
            <a:r>
              <a:rPr lang="en-US" sz="1600" dirty="0" err="1"/>
              <a:t>playlist.jsp</a:t>
            </a:r>
            <a:endParaRPr lang="en-US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8077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1307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Courier New</vt:lpstr>
      <vt:lpstr>Wingdings</vt:lpstr>
      <vt:lpstr>Tema di Office</vt:lpstr>
      <vt:lpstr>Esercizio 2 – Playlist Maker (HTML)</vt:lpstr>
      <vt:lpstr>Analisi dati per database</vt:lpstr>
      <vt:lpstr>Database Design</vt:lpstr>
      <vt:lpstr>Database Design</vt:lpstr>
      <vt:lpstr>Analisi Requisiti Applicazione</vt:lpstr>
      <vt:lpstr>Completamento delle Specifiche </vt:lpstr>
      <vt:lpstr>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Esercizio 2 – Playlist Maker (HTML)</dc:title>
  <dc:creator>Genni Imparato</dc:creator>
  <cp:lastModifiedBy>Genni Imparato</cp:lastModifiedBy>
  <cp:revision>12</cp:revision>
  <dcterms:created xsi:type="dcterms:W3CDTF">2021-07-12T22:02:45Z</dcterms:created>
  <dcterms:modified xsi:type="dcterms:W3CDTF">2021-07-13T02:04:29Z</dcterms:modified>
</cp:coreProperties>
</file>