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8"/>
  </p:notesMasterIdLst>
  <p:sldIdLst>
    <p:sldId id="256" r:id="rId2"/>
    <p:sldId id="257" r:id="rId3"/>
    <p:sldId id="339" r:id="rId4"/>
    <p:sldId id="319" r:id="rId5"/>
    <p:sldId id="314" r:id="rId6"/>
    <p:sldId id="317" r:id="rId7"/>
    <p:sldId id="318" r:id="rId8"/>
    <p:sldId id="316" r:id="rId9"/>
    <p:sldId id="351" r:id="rId10"/>
    <p:sldId id="353" r:id="rId11"/>
    <p:sldId id="352" r:id="rId12"/>
    <p:sldId id="332" r:id="rId13"/>
    <p:sldId id="261" r:id="rId14"/>
    <p:sldId id="262" r:id="rId15"/>
    <p:sldId id="306" r:id="rId16"/>
    <p:sldId id="259" r:id="rId17"/>
    <p:sldId id="308" r:id="rId18"/>
    <p:sldId id="309" r:id="rId19"/>
    <p:sldId id="333" r:id="rId20"/>
    <p:sldId id="327" r:id="rId21"/>
    <p:sldId id="335" r:id="rId22"/>
    <p:sldId id="320" r:id="rId23"/>
    <p:sldId id="328" r:id="rId24"/>
    <p:sldId id="329" r:id="rId25"/>
    <p:sldId id="321" r:id="rId26"/>
    <p:sldId id="330" r:id="rId27"/>
    <p:sldId id="331" r:id="rId28"/>
    <p:sldId id="334" r:id="rId29"/>
    <p:sldId id="325" r:id="rId30"/>
    <p:sldId id="348" r:id="rId31"/>
    <p:sldId id="326" r:id="rId32"/>
    <p:sldId id="345" r:id="rId33"/>
    <p:sldId id="340" r:id="rId34"/>
    <p:sldId id="342" r:id="rId35"/>
    <p:sldId id="341" r:id="rId36"/>
    <p:sldId id="298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644" y="12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43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061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8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67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a2f4ea848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a2f4ea848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a2f4ea848_4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12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1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1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/>
        <p:spPr>
          <a:xfrm>
            <a:off x="6786588" y="-1091939"/>
            <a:ext cx="2996202" cy="78339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1" name="Google Shape;31;p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" name="Google Shape;32;p4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6"/>
            <p:cNvPicPr preferRelativeResize="0"/>
            <p:nvPr/>
          </p:nvPicPr>
          <p:blipFill/>
          <p:spPr>
            <a:xfrm>
              <a:off x="6786588" y="-1091939"/>
              <a:ext cx="2996202" cy="78339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56" name="Google Shape;5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61" name="Google Shape;61;p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8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77" name="Google Shape;7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82" name="Google Shape;82;p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/>
        <p:spPr>
          <a:xfrm>
            <a:off x="6786588" y="-1091939"/>
            <a:ext cx="2996202" cy="78339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f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f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fif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f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fif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549837" y="174525"/>
            <a:ext cx="7631557" cy="151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5400"/>
              <a:buFont typeface="Calibri"/>
              <a:buNone/>
            </a:pPr>
            <a:r>
              <a:rPr lang="es-ES" sz="5400" b="1" dirty="0">
                <a:solidFill>
                  <a:schemeClr val="accent5">
                    <a:lumMod val="75000"/>
                  </a:schemeClr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HELP_CERT</a:t>
            </a:r>
            <a:endParaRPr sz="5400" b="1" i="0" u="none" strike="noStrike" cap="none" dirty="0">
              <a:solidFill>
                <a:schemeClr val="accent5">
                  <a:lumMod val="75000"/>
                </a:schemeClr>
              </a:solidFill>
              <a:effectLst>
                <a:glow rad="101600">
                  <a:srgbClr val="00B0F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 rot="-1235998">
            <a:off x="100057" y="2376364"/>
            <a:ext cx="7198931" cy="1877024"/>
          </a:xfrm>
          <a:prstGeom prst="rect">
            <a:avLst/>
          </a:prstGeom>
          <a:solidFill>
            <a:srgbClr val="0099A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 sz="4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 de Emprendimiento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Centro de Electricidad,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Electrónica 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Telecomunicaciones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blob:https://web.whatsapp.com/57cfd631-9e47-463e-a1bb-b91c289035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blob:https://web.whatsapp.com/57cfd631-9e47-463e-a1bb-b91c289035d3"/>
          <p:cNvSpPr>
            <a:spLocks noChangeAspect="1" noChangeArrowheads="1"/>
          </p:cNvSpPr>
          <p:nvPr/>
        </p:nvSpPr>
        <p:spPr bwMode="auto">
          <a:xfrm>
            <a:off x="307975" y="7937"/>
            <a:ext cx="2790672" cy="27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60" y="482623"/>
            <a:ext cx="878032" cy="847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26161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FRONTEND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Mockups y </a:t>
            </a:r>
            <a:r>
              <a:rPr lang="es-CO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Wireframes</a:t>
            </a: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Interacción del prototipo.</a:t>
            </a: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513986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DESARROLLO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Sistema de flujo.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-Roles </a:t>
            </a: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del sistema.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Diagramas.</a:t>
            </a:r>
            <a:endParaRPr lang="es-CO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</a:t>
            </a: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-Diagrama de distribución.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-Diagrama de clases.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-Diccionario de datos.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-Caso de uso.</a:t>
            </a: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RESUMEN EJECUTIVO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DC84F9-135A-4F0D-AB2F-B473B6C241A1}"/>
              </a:ext>
            </a:extLst>
          </p:cNvPr>
          <p:cNvSpPr txBox="1"/>
          <p:nvPr/>
        </p:nvSpPr>
        <p:spPr>
          <a:xfrm>
            <a:off x="1010948" y="2923281"/>
            <a:ext cx="722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RESUMEN EJECUTIVO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38" y="4248657"/>
            <a:ext cx="2025098" cy="19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785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OBJETIVO GENERAL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610" y="3754120"/>
            <a:ext cx="7494270" cy="310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15130B3-5D17-4C05-830F-765403D66A48}"/>
              </a:ext>
            </a:extLst>
          </p:cNvPr>
          <p:cNvSpPr txBox="1"/>
          <p:nvPr/>
        </p:nvSpPr>
        <p:spPr>
          <a:xfrm>
            <a:off x="443230" y="2240915"/>
            <a:ext cx="7618095" cy="2520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Diseñar e implementar un sistema de información, que facilite y optimice los procesos de certificaciones laborales de los centros del SENA. Con cualidades de flexibilidad que permitan a futuro la implementación en otros procesos.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Times New Roman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Times New Roman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82A4FE-5501-491C-BE39-F281F43F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70" y="4417060"/>
            <a:ext cx="3400425" cy="189103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D0739C-99CF-4B79-A897-46C7DFF2673E}"/>
              </a:ext>
            </a:extLst>
          </p:cNvPr>
          <p:cNvSpPr txBox="1"/>
          <p:nvPr/>
        </p:nvSpPr>
        <p:spPr>
          <a:xfrm>
            <a:off x="6217920" y="6550025"/>
            <a:ext cx="29260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OBJETIVOS METODOLÓGICOS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90" y="1877060"/>
            <a:ext cx="774065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344805" y="2240915"/>
            <a:ext cx="7780655" cy="5718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Subsanar las falencias en la expedición de certificaciones laborales de los centros del SENA, mejorando la calidad y los tiempos de la certificación.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Organizar y optimizar el proceso administrativo ya que se esta generando una herramienta para agilizar una solicitud y la gestión.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Generar una plataforma que sea flexible y de fácil acceso e implementación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330200" algn="l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16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Google Shape;189;p19">
            <a:extLst>
              <a:ext uri="{FF2B5EF4-FFF2-40B4-BE49-F238E27FC236}">
                <a16:creationId xmlns:a16="http://schemas.microsoft.com/office/drawing/2014/main" id="{AF0B8AD5-21F9-4B42-97A7-B63D71682CB4}"/>
              </a:ext>
            </a:extLst>
          </p:cNvPr>
          <p:cNvSpPr/>
          <p:nvPr/>
        </p:nvSpPr>
        <p:spPr>
          <a:xfrm>
            <a:off x="0" y="565785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OBJETIVOS ESPECÍFICOS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A422A1-25DB-4458-8302-394F0EFE40D6}"/>
              </a:ext>
            </a:extLst>
          </p:cNvPr>
          <p:cNvSpPr txBox="1"/>
          <p:nvPr/>
        </p:nvSpPr>
        <p:spPr>
          <a:xfrm>
            <a:off x="6217920" y="6550025"/>
            <a:ext cx="29260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OBJETIVOS METODOLÓGICOS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25" y="1890395"/>
            <a:ext cx="774065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16">
            <a:extLst>
              <a:ext uri="{FF2B5EF4-FFF2-40B4-BE49-F238E27FC236}">
                <a16:creationId xmlns:a16="http://schemas.microsoft.com/office/drawing/2014/main" id="{011A4A3B-4DCF-47D8-9E50-BE6658E4E57E}"/>
              </a:ext>
            </a:extLst>
          </p:cNvPr>
          <p:cNvSpPr/>
          <p:nvPr/>
        </p:nvSpPr>
        <p:spPr>
          <a:xfrm>
            <a:off x="-43035" y="609051"/>
            <a:ext cx="92300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24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ea typeface="Times New Roman"/>
                <a:cs typeface="Segoe UI" panose="020B0502040204020203" pitchFamily="34" charset="0"/>
                <a:sym typeface="Times New Roman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B6CE28-C432-4792-8CF2-DFB2D62FCFB8}"/>
              </a:ext>
            </a:extLst>
          </p:cNvPr>
          <p:cNvSpPr txBox="1"/>
          <p:nvPr/>
        </p:nvSpPr>
        <p:spPr>
          <a:xfrm>
            <a:off x="589180" y="2359850"/>
            <a:ext cx="731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Teniendo en cuenta las encuestas realizadas a los funcionarios del CEET se evidencia una problemática a la hora de expedir su certificado laboral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3E97C1-AED0-448E-9AB9-6F1979DC6125}"/>
              </a:ext>
            </a:extLst>
          </p:cNvPr>
          <p:cNvSpPr txBox="1"/>
          <p:nvPr/>
        </p:nvSpPr>
        <p:spPr>
          <a:xfrm>
            <a:off x="5945442" y="6550223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PLANTEAMIENTO DEL PROBLEMA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94EC30-6384-435B-9766-397DB22A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47" y="3814539"/>
            <a:ext cx="7143750" cy="2505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84763" y="2945181"/>
            <a:ext cx="6716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01765" y="2357072"/>
            <a:ext cx="7779432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El interés que gran parte de los funcionarios muestran respecto al certificado y todo lo que tiene que ver con esta ha sido clave para proyectar la realización de promover la plataforma a través de una página web.</a:t>
            </a:r>
          </a:p>
          <a:p>
            <a:pPr algn="just"/>
            <a:endParaRPr lang="es-CO" sz="2000" dirty="0">
              <a:latin typeface="+mn-lt"/>
            </a:endParaRPr>
          </a:p>
          <a:p>
            <a:pPr algn="just"/>
            <a:endParaRPr lang="es-CO" dirty="0"/>
          </a:p>
        </p:txBody>
      </p:sp>
      <p:sp>
        <p:nvSpPr>
          <p:cNvPr id="165" name="Google Shape;165;p17"/>
          <p:cNvSpPr/>
          <p:nvPr/>
        </p:nvSpPr>
        <p:spPr>
          <a:xfrm>
            <a:off x="1018243" y="609050"/>
            <a:ext cx="71075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JUSTIFICACIÓN</a:t>
            </a:r>
            <a:endParaRPr sz="4000" b="0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46A2CB-6D77-4B89-A69A-5FD282C79841}"/>
              </a:ext>
            </a:extLst>
          </p:cNvPr>
          <p:cNvSpPr txBox="1"/>
          <p:nvPr/>
        </p:nvSpPr>
        <p:spPr>
          <a:xfrm>
            <a:off x="7535867" y="655022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JUSTIFICACIÓN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B37F7F-CF0E-4464-898D-B12A2FF6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58" y="4414472"/>
            <a:ext cx="4399083" cy="21995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76CF23-4F91-46FD-AF5B-103F4F5791EF}"/>
              </a:ext>
            </a:extLst>
          </p:cNvPr>
          <p:cNvSpPr/>
          <p:nvPr/>
        </p:nvSpPr>
        <p:spPr>
          <a:xfrm>
            <a:off x="538724" y="3047896"/>
            <a:ext cx="8066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ts val="1800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La finalidad de este proyecto es implementar un sistema de emisión de certificados para satisfacer la necesidad y requerimiento de contratistas y personal administrativo.</a:t>
            </a:r>
          </a:p>
        </p:txBody>
      </p:sp>
      <p:sp>
        <p:nvSpPr>
          <p:cNvPr id="3" name="Google Shape;204;p21">
            <a:extLst>
              <a:ext uri="{FF2B5EF4-FFF2-40B4-BE49-F238E27FC236}">
                <a16:creationId xmlns:a16="http://schemas.microsoft.com/office/drawing/2014/main" id="{3F9F8738-FC83-47AE-A765-50189E6682DF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ALCANCE DEL PROYECTO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1D82C8-091D-466D-B3CA-40D91545A3E6}"/>
              </a:ext>
            </a:extLst>
          </p:cNvPr>
          <p:cNvSpPr txBox="1"/>
          <p:nvPr/>
        </p:nvSpPr>
        <p:spPr>
          <a:xfrm>
            <a:off x="2849977" y="2131705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IDEA PRINCIPAL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B353AC-CED5-4118-9701-D5E991F5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14" y="4551010"/>
            <a:ext cx="3231172" cy="21110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57D34C8-5001-49D4-B806-FBCA2F19A3C7}"/>
              </a:ext>
            </a:extLst>
          </p:cNvPr>
          <p:cNvSpPr txBox="1"/>
          <p:nvPr/>
        </p:nvSpPr>
        <p:spPr>
          <a:xfrm>
            <a:off x="6602920" y="6550223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ALCANCE DEL PROYECTO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5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2A0CD11-1C64-41A2-AFC2-43A9F74231FF}"/>
              </a:ext>
            </a:extLst>
          </p:cNvPr>
          <p:cNvSpPr/>
          <p:nvPr/>
        </p:nvSpPr>
        <p:spPr>
          <a:xfrm>
            <a:off x="334920" y="2722009"/>
            <a:ext cx="4082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Centrarnos en buscar un sistema de mejora para el personal del Sena CEET sede Barrio Colombia, que requiere de manera urgente para llevar una trazabilidad y prestar un servicio de la manera más ágil y eficiente.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48DCD5-89F8-4183-A72F-FF5297AF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3219193"/>
            <a:ext cx="3707650" cy="24219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ALCANCE DEL PROYECTO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00F0A0-1732-4877-B3A6-314F8E4E9E0C}"/>
              </a:ext>
            </a:extLst>
          </p:cNvPr>
          <p:cNvSpPr txBox="1"/>
          <p:nvPr/>
        </p:nvSpPr>
        <p:spPr>
          <a:xfrm>
            <a:off x="6602920" y="6550223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ALCANCE DEL PROYECTO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ANÁLISIS DEL MERCADO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DC84F9-135A-4F0D-AB2F-B473B6C241A1}"/>
              </a:ext>
            </a:extLst>
          </p:cNvPr>
          <p:cNvSpPr txBox="1"/>
          <p:nvPr/>
        </p:nvSpPr>
        <p:spPr>
          <a:xfrm>
            <a:off x="814962" y="2923281"/>
            <a:ext cx="787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DEL MERCADO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4081186"/>
            <a:ext cx="1634835" cy="15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APRENDICES INVESTIGADORES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650292" y="3106559"/>
            <a:ext cx="5416062" cy="282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Judy Angelica Ortiz Prada 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Brayan Steban Cantor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Munévar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Mike Anderson Poveda Barbosa 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Pablo Leonardo Aponte Ríos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Fabian Ricardo Aldana Garay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Daniela Lopez Arenas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i="0" u="none" strike="noStrike" cap="none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C17CBB-6741-4FB9-A5B3-3CEFE9A6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" y="2783275"/>
            <a:ext cx="3474172" cy="3474172"/>
          </a:xfrm>
          <a:prstGeom prst="ellipse">
            <a:avLst/>
          </a:prstGeom>
          <a:ln w="76200">
            <a:solidFill>
              <a:schemeClr val="accent1"/>
            </a:solidFill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656BDAE-E3AF-46D8-A38F-84874D6EB754}"/>
              </a:ext>
            </a:extLst>
          </p:cNvPr>
          <p:cNvSpPr txBox="1"/>
          <p:nvPr/>
        </p:nvSpPr>
        <p:spPr>
          <a:xfrm>
            <a:off x="2128061" y="1991029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EQUIPO HELP_CERT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INVESTIGACIÓN DEL MERCADO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887398-B0AB-430F-B793-026DE66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973963"/>
            <a:ext cx="5967120" cy="291007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4D095DE-DEE9-400A-86C2-EE9F2690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44" y="4988316"/>
            <a:ext cx="5495925" cy="1743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INVESTIGACIÓN DEL MERCADO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C8C75-06C4-48C7-9B34-4FBB4B10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12" y="2553351"/>
            <a:ext cx="7033334" cy="395562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CA2761F-EEB1-4C73-A704-9ED14E5B3069}"/>
              </a:ext>
            </a:extLst>
          </p:cNvPr>
          <p:cNvSpPr txBox="1"/>
          <p:nvPr/>
        </p:nvSpPr>
        <p:spPr>
          <a:xfrm>
            <a:off x="3073030" y="1812069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PARTICIPES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17DD32-509A-4748-B75A-F9A1BD57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24" y="3397348"/>
            <a:ext cx="5887797" cy="33027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195134-1408-4D45-B379-2E6C3E10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5" y="2165534"/>
            <a:ext cx="7616354" cy="13100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629ECF0-58E3-4EB1-99F6-A525BA25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991122"/>
            <a:ext cx="1285875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4C7F77-17D8-4EFF-84D8-20B7A04F7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421" y="4428465"/>
            <a:ext cx="1285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2C5094-C92C-4347-922A-39AE1174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65" y="3289156"/>
            <a:ext cx="5813155" cy="34097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1011FD-670B-4D7E-A9B9-4F20F2BE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31" y="2204101"/>
            <a:ext cx="7911036" cy="10850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CFA4DF-08A9-401E-AD89-99B7F29D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8" y="3874311"/>
            <a:ext cx="12858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99A04B-0E97-4836-B72E-973F927E8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47" y="4485888"/>
            <a:ext cx="1228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4327"/>
      </p:ext>
    </p:extLst>
  </p:cSld>
  <p:clrMapOvr>
    <a:masterClrMapping/>
  </p:clrMapOvr>
  <p:transition spd="slow">
    <p:comb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53DBF4F-1942-40B8-9130-CA201637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747" y="4535512"/>
            <a:ext cx="1362075" cy="168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BC4978-5681-4589-AB49-CE30BF7F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3" y="3861727"/>
            <a:ext cx="1228725" cy="14382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212B52B-2011-4F44-A89C-E8CF21DD0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19" y="3429000"/>
            <a:ext cx="5457570" cy="33973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068302-5EF2-463D-81B7-E9706D92C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27" y="2102910"/>
            <a:ext cx="7384754" cy="13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1156"/>
      </p:ext>
    </p:extLst>
  </p:cSld>
  <p:clrMapOvr>
    <a:masterClrMapping/>
  </p:clrMapOvr>
  <p:transition spd="slow">
    <p:comb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-188155" y="651332"/>
            <a:ext cx="9520310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LEVANTAMIENTO DE INFORMACIÓN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B984B6-AE50-4DDF-9E20-C009F5C1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51" y="3921368"/>
            <a:ext cx="1285875" cy="1419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008AA1-CD74-4DBB-A01C-51E5AA01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24" y="4364086"/>
            <a:ext cx="1228725" cy="14382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40AAE6-2883-428E-A785-7F501A8B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88" y="3338833"/>
            <a:ext cx="5000817" cy="34136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8372BB-C773-4019-9886-DE647AF8E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751" y="2080410"/>
            <a:ext cx="6586290" cy="12584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00478"/>
      </p:ext>
    </p:extLst>
  </p:cSld>
  <p:clrMapOvr>
    <a:masterClrMapping/>
  </p:clrMapOvr>
  <p:transition spd="slow">
    <p:comb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D60D5D-C10C-4F93-8354-14E75821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037" y="4568482"/>
            <a:ext cx="1285875" cy="1419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0BEC49-F16D-4255-A2CC-BD457445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6" y="3725520"/>
            <a:ext cx="1362075" cy="16859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C5615FB-DB53-4850-97C7-FC72E62B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525" y="3429000"/>
            <a:ext cx="5478946" cy="33545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89B8C70-7401-43C5-9BBC-62E719635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13" y="2140074"/>
            <a:ext cx="6696970" cy="12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05130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5A6F2F-4242-4928-8359-78ABEACE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94" y="4568482"/>
            <a:ext cx="12858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58B656-0225-42A3-88DA-71436E3D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6" y="3725520"/>
            <a:ext cx="1362075" cy="16859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080AA6A-8316-4E5B-9D3D-F56BDB52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59" y="3353472"/>
            <a:ext cx="4686081" cy="34596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DF16B1-1306-489D-BDED-463F58353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37" y="2096263"/>
            <a:ext cx="6866126" cy="13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91277"/>
      </p:ext>
    </p:extLst>
  </p:cSld>
  <p:clrMapOvr>
    <a:masterClrMapping/>
  </p:clrMapOvr>
  <p:transition spd="slow">
    <p:comb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ANÁLISIS TÉCNICO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DC84F9-135A-4F0D-AB2F-B473B6C241A1}"/>
              </a:ext>
            </a:extLst>
          </p:cNvPr>
          <p:cNvSpPr txBox="1"/>
          <p:nvPr/>
        </p:nvSpPr>
        <p:spPr>
          <a:xfrm>
            <a:off x="1517385" y="2923281"/>
            <a:ext cx="722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56" y="3964298"/>
            <a:ext cx="1875585" cy="18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62879"/>
      </p:ext>
    </p:extLst>
  </p:cSld>
  <p:clrMapOvr>
    <a:masterClrMapping/>
  </p:clrMapOvr>
  <p:transition spd="slow">
    <p:comb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ELABORACIÓN DE BPMN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C1F789-172F-4DD9-8020-45594175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1" y="2707827"/>
            <a:ext cx="7709095" cy="3552297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9" y="1807456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6937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ANEXOS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92090" y="2941257"/>
            <a:ext cx="8686526" cy="191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Libro de Excel “Encuestas Help_Cert”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Documento de Trabajo Help_Cert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lvl="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Trabajo Investigación (Bases_de_Datos)</a:t>
            </a:r>
            <a:endParaRPr lang="es-ES"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lvl="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Trabajo Investigación (Recursos Hardware)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i="0" u="none" strike="noStrike" cap="none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56BDAE-E3AF-46D8-A38F-84874D6EB754}"/>
              </a:ext>
            </a:extLst>
          </p:cNvPr>
          <p:cNvSpPr txBox="1"/>
          <p:nvPr/>
        </p:nvSpPr>
        <p:spPr>
          <a:xfrm>
            <a:off x="2128061" y="1991029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EQUIPO HELP_CERT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538B82-0823-4699-A2B9-3E4FA8DE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26" y="5096804"/>
            <a:ext cx="2224454" cy="11122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0AC7249-3B8A-4087-955D-B17B3412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80298"/>
              </p:ext>
            </p:extLst>
          </p:nvPr>
        </p:nvGraphicFramePr>
        <p:xfrm>
          <a:off x="652822" y="2669339"/>
          <a:ext cx="7885332" cy="36576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78786">
                  <a:extLst>
                    <a:ext uri="{9D8B030D-6E8A-4147-A177-3AD203B41FA5}">
                      <a16:colId xmlns:a16="http://schemas.microsoft.com/office/drawing/2014/main" val="1175486583"/>
                    </a:ext>
                  </a:extLst>
                </a:gridCol>
                <a:gridCol w="6106546">
                  <a:extLst>
                    <a:ext uri="{9D8B030D-6E8A-4147-A177-3AD203B41FA5}">
                      <a16:colId xmlns:a16="http://schemas.microsoft.com/office/drawing/2014/main" val="628884995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 Rounded MT Bold" panose="020F0704030504030204" pitchFamily="34" charset="0"/>
                        </a:rPr>
                        <a:t>RF01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09138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Autenticación de Usuario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95675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identificarse diligenciando datos personales para acceder a cualquier parte del sistema web dependiendo de su tipo de módulo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755598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Dependiendo del módulo identificado en el sistema, el usuario puede acceder y consultar información independiente y privada según su tipo de acceso, mediante un acceso de seguridad anteriormente diligenciado del usuario con su propio módulo.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51968"/>
                  </a:ext>
                </a:extLst>
              </a:tr>
              <a:tr h="442595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5962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87" y="1793601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7699"/>
      </p:ext>
    </p:extLst>
  </p:cSld>
  <p:clrMapOvr>
    <a:masterClrMapping/>
  </p:clrMapOvr>
  <p:transition spd="slow">
    <p:comb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694E2BE-8D17-4700-A33E-384900F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83861"/>
              </p:ext>
            </p:extLst>
          </p:nvPr>
        </p:nvGraphicFramePr>
        <p:xfrm>
          <a:off x="378886" y="2669339"/>
          <a:ext cx="8159268" cy="392988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40332">
                  <a:extLst>
                    <a:ext uri="{9D8B030D-6E8A-4147-A177-3AD203B41FA5}">
                      <a16:colId xmlns:a16="http://schemas.microsoft.com/office/drawing/2014/main" val="56195747"/>
                    </a:ext>
                  </a:extLst>
                </a:gridCol>
                <a:gridCol w="6318936">
                  <a:extLst>
                    <a:ext uri="{9D8B030D-6E8A-4147-A177-3AD203B41FA5}">
                      <a16:colId xmlns:a16="http://schemas.microsoft.com/office/drawing/2014/main" val="778520980"/>
                    </a:ext>
                  </a:extLst>
                </a:gridCol>
              </a:tblGrid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RF02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511557"/>
                  </a:ext>
                </a:extLst>
              </a:tr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Registrar Usuarios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935551"/>
                  </a:ext>
                </a:extLst>
              </a:tr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registrarse en el sistema para acceder a cualquier parte del mismo. </a:t>
                      </a:r>
                      <a:endParaRPr lang="es-CO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16274"/>
                  </a:ext>
                </a:extLst>
              </a:tr>
              <a:tr h="13355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permite al usuario registrarse. El usuario debe suministrar datos básicos como: Nombre, Apellido, E-mail, contraseña… para poder en consecuente autentificarse dentro del sistema.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601728"/>
                  </a:ext>
                </a:extLst>
              </a:tr>
              <a:tr h="571492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58039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97" y="1765892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5583"/>
      </p:ext>
    </p:extLst>
  </p:cSld>
  <p:clrMapOvr>
    <a:masterClrMapping/>
  </p:clrMapOvr>
  <p:transition spd="slow"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C2B0C19-C00E-4181-A392-8952E690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71102"/>
              </p:ext>
            </p:extLst>
          </p:nvPr>
        </p:nvGraphicFramePr>
        <p:xfrm>
          <a:off x="462364" y="3059901"/>
          <a:ext cx="8342142" cy="31699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81726">
                  <a:extLst>
                    <a:ext uri="{9D8B030D-6E8A-4147-A177-3AD203B41FA5}">
                      <a16:colId xmlns:a16="http://schemas.microsoft.com/office/drawing/2014/main" val="729991836"/>
                    </a:ext>
                  </a:extLst>
                </a:gridCol>
                <a:gridCol w="6460416">
                  <a:extLst>
                    <a:ext uri="{9D8B030D-6E8A-4147-A177-3AD203B41FA5}">
                      <a16:colId xmlns:a16="http://schemas.microsoft.com/office/drawing/2014/main" val="1884380216"/>
                    </a:ext>
                  </a:extLst>
                </a:gridCol>
              </a:tblGrid>
              <a:tr h="455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 Rounded MT Bold" panose="020F0704030504030204" pitchFamily="34" charset="0"/>
                        </a:rPr>
                        <a:t>RF03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755539"/>
                  </a:ext>
                </a:extLst>
              </a:tr>
              <a:tr h="4614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Alimentación de la base de datos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139698"/>
                  </a:ext>
                </a:extLst>
              </a:tr>
              <a:tr h="75712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acomodarse a una base de datos establecida bajo su concepto necesario acode a los requerimientos que necesitan en su administración y la información imprescindible</a:t>
                      </a:r>
                      <a:endParaRPr lang="es-CO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259593"/>
                  </a:ext>
                </a:extLst>
              </a:tr>
              <a:tr h="692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para ser capaz de funcionar correctamente y según lo previsto, debe ser alimentado por el usuario con antecedentes que en su concepción le sean necesarios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282620"/>
                  </a:ext>
                </a:extLst>
              </a:tr>
              <a:tr h="461486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92740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97" y="1973710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8640"/>
      </p:ext>
    </p:extLst>
  </p:cSld>
  <p:clrMapOvr>
    <a:masterClrMapping/>
  </p:clrMapOvr>
  <p:transition spd="slow">
    <p:comb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A1B363-4F59-45A5-B602-D16B6E541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38635"/>
              </p:ext>
            </p:extLst>
          </p:nvPr>
        </p:nvGraphicFramePr>
        <p:xfrm>
          <a:off x="498209" y="2936625"/>
          <a:ext cx="8147580" cy="30918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38850">
                  <a:extLst>
                    <a:ext uri="{9D8B030D-6E8A-4147-A177-3AD203B41FA5}">
                      <a16:colId xmlns:a16="http://schemas.microsoft.com/office/drawing/2014/main" val="466670209"/>
                    </a:ext>
                  </a:extLst>
                </a:gridCol>
                <a:gridCol w="6308730">
                  <a:extLst>
                    <a:ext uri="{9D8B030D-6E8A-4147-A177-3AD203B41FA5}">
                      <a16:colId xmlns:a16="http://schemas.microsoft.com/office/drawing/2014/main" val="3775180032"/>
                    </a:ext>
                  </a:extLst>
                </a:gridCol>
              </a:tblGrid>
              <a:tr h="64853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effectLst/>
                          <a:latin typeface="Arial Rounded MT Bold" panose="020F0704030504030204" pitchFamily="34" charset="0"/>
                        </a:rPr>
                        <a:t>RNF01</a:t>
                      </a:r>
                      <a:endParaRPr lang="es-CO" sz="1600" b="1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24012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Interfaz web del Sistema.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1219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presentará una interfaz sencilla para que sea fácil el manejo a los usuarios de la plataforma óptima.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677339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garantiza buena presentación siendo sencilla y fácil en su utilización.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358314"/>
                  </a:ext>
                </a:extLst>
              </a:tr>
              <a:tr h="6235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    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	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15839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55" y="1946001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5545"/>
      </p:ext>
    </p:extLst>
  </p:cSld>
  <p:clrMapOvr>
    <a:masterClrMapping/>
  </p:clrMapOvr>
  <p:transition spd="slow">
    <p:comb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FAC0D16-71BF-4063-B865-679CEB02B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0513"/>
              </p:ext>
            </p:extLst>
          </p:nvPr>
        </p:nvGraphicFramePr>
        <p:xfrm>
          <a:off x="504926" y="2936625"/>
          <a:ext cx="8147580" cy="32680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38797">
                  <a:extLst>
                    <a:ext uri="{9D8B030D-6E8A-4147-A177-3AD203B41FA5}">
                      <a16:colId xmlns:a16="http://schemas.microsoft.com/office/drawing/2014/main" val="3133101363"/>
                    </a:ext>
                  </a:extLst>
                </a:gridCol>
                <a:gridCol w="6308783">
                  <a:extLst>
                    <a:ext uri="{9D8B030D-6E8A-4147-A177-3AD203B41FA5}">
                      <a16:colId xmlns:a16="http://schemas.microsoft.com/office/drawing/2014/main" val="2411454356"/>
                    </a:ext>
                  </a:extLst>
                </a:gridCol>
              </a:tblGrid>
              <a:tr h="5552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RNF02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126732"/>
                  </a:ext>
                </a:extLst>
              </a:tr>
              <a:tr h="567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Usabilidad del sistema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124382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La interfaz del usuario presenta un sistema de ayuda para que haya facilidad en la gestión del servicio web.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874363"/>
                  </a:ext>
                </a:extLst>
              </a:tr>
              <a:tr h="8128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La interfaz tiene complementada un buen sistema de ayuda en caso de presentarse dificultad por falta de experiencia tecnológica en los usuarios.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482675"/>
                  </a:ext>
                </a:extLst>
              </a:tr>
              <a:tr h="6145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    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7136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16271"/>
      </p:ext>
    </p:extLst>
  </p:cSld>
  <p:clrMapOvr>
    <a:masterClrMapping/>
  </p:clrMapOvr>
  <p:transition spd="slow">
    <p:comb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F95A91D-28F7-430E-8444-D4D8B22F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26503"/>
              </p:ext>
            </p:extLst>
          </p:nvPr>
        </p:nvGraphicFramePr>
        <p:xfrm>
          <a:off x="548641" y="2954745"/>
          <a:ext cx="8103866" cy="32680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28600">
                  <a:extLst>
                    <a:ext uri="{9D8B030D-6E8A-4147-A177-3AD203B41FA5}">
                      <a16:colId xmlns:a16="http://schemas.microsoft.com/office/drawing/2014/main" val="3265555264"/>
                    </a:ext>
                  </a:extLst>
                </a:gridCol>
                <a:gridCol w="6275266">
                  <a:extLst>
                    <a:ext uri="{9D8B030D-6E8A-4147-A177-3AD203B41FA5}">
                      <a16:colId xmlns:a16="http://schemas.microsoft.com/office/drawing/2014/main" val="2843963975"/>
                    </a:ext>
                  </a:extLst>
                </a:gridCol>
              </a:tblGrid>
              <a:tr h="6044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RNF03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810274"/>
                  </a:ext>
                </a:extLst>
              </a:tr>
              <a:tr h="6172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Seguridad en la información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418186"/>
                  </a:ext>
                </a:extLst>
              </a:tr>
              <a:tr h="6044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Características: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garantiza a los usuarios una seguridad en cuanto a la información que se procede en sus funciones 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165435"/>
                  </a:ext>
                </a:extLst>
              </a:tr>
              <a:tr h="8650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Garantizar la seguridad del sistema con respecto a la información y datos que se manejan tales sean cursos, matrículas, estudiantes, acudientes, padres…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353946"/>
                  </a:ext>
                </a:extLst>
              </a:tr>
              <a:tr h="576715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     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</a:rPr>
                        <a:t>Alta	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56717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915"/>
      </p:ext>
    </p:extLst>
  </p:cSld>
  <p:clrMapOvr>
    <a:masterClrMapping/>
  </p:clrMapOvr>
  <p:transition spd="slow">
    <p:comb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ES" sz="5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56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78" y="435855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4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HELP_CERT</a:t>
            </a:r>
            <a:endParaRPr lang="es-ES" sz="44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F6AC61-001A-4CA8-B437-8543EA4A91EA}"/>
              </a:ext>
            </a:extLst>
          </p:cNvPr>
          <p:cNvSpPr/>
          <p:nvPr/>
        </p:nvSpPr>
        <p:spPr>
          <a:xfrm>
            <a:off x="1895657" y="2007939"/>
            <a:ext cx="5479385" cy="66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380"/>
              </a:lnSpc>
              <a:spcBef>
                <a:spcPts val="1160"/>
              </a:spcBef>
            </a:pPr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</a:p>
          <a:p>
            <a:pPr algn="ctr">
              <a:lnSpc>
                <a:spcPts val="1380"/>
              </a:lnSpc>
              <a:spcBef>
                <a:spcPts val="1160"/>
              </a:spcBef>
            </a:pPr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(Ayuda de Certificados)</a:t>
            </a:r>
            <a:endParaRPr lang="es-CO" sz="32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CD3A0A-2724-4B3E-BCA4-9C97D35B3FA2}"/>
              </a:ext>
            </a:extLst>
          </p:cNvPr>
          <p:cNvSpPr txBox="1"/>
          <p:nvPr/>
        </p:nvSpPr>
        <p:spPr>
          <a:xfrm>
            <a:off x="1368127" y="4675370"/>
            <a:ext cx="6534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“Sistema de Información Web para el control y asistencia de procesos enfocados a la resolución de certificados en Sena CEET”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38" y="2780960"/>
            <a:ext cx="1847619" cy="17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5A3C4F-37DB-4EBB-B388-06040B97A3E3}"/>
              </a:ext>
            </a:extLst>
          </p:cNvPr>
          <p:cNvSpPr txBox="1"/>
          <p:nvPr/>
        </p:nvSpPr>
        <p:spPr>
          <a:xfrm>
            <a:off x="477427" y="2148443"/>
            <a:ext cx="533030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Objetivos Metodológicos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Planteamiento del Problema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Justificación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Alcance del Proyecto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7F49D8-EE58-497E-A301-A6E73588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FE07F8E-6D6F-468C-995E-4559567BE790}"/>
              </a:ext>
            </a:extLst>
          </p:cNvPr>
          <p:cNvSpPr txBox="1"/>
          <p:nvPr/>
        </p:nvSpPr>
        <p:spPr>
          <a:xfrm>
            <a:off x="1970200" y="2046028"/>
            <a:ext cx="533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RESUMEN EJECUTIVO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5A3C4F-37DB-4EBB-B388-06040B97A3E3}"/>
              </a:ext>
            </a:extLst>
          </p:cNvPr>
          <p:cNvSpPr txBox="1"/>
          <p:nvPr/>
        </p:nvSpPr>
        <p:spPr>
          <a:xfrm>
            <a:off x="486707" y="2240704"/>
            <a:ext cx="594585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Investigación del Mercado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Encuestas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Levantamiento de Información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Conclusiones del Análisis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E07F8E-6D6F-468C-995E-4559567BE790}"/>
              </a:ext>
            </a:extLst>
          </p:cNvPr>
          <p:cNvSpPr txBox="1"/>
          <p:nvPr/>
        </p:nvSpPr>
        <p:spPr>
          <a:xfrm>
            <a:off x="1662424" y="2046028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DEL MERCADO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7FDF93-627E-4AEB-8370-04452376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5A3C4F-37DB-4EBB-B388-06040B97A3E3}"/>
              </a:ext>
            </a:extLst>
          </p:cNvPr>
          <p:cNvSpPr txBox="1"/>
          <p:nvPr/>
        </p:nvSpPr>
        <p:spPr>
          <a:xfrm>
            <a:off x="486706" y="2187977"/>
            <a:ext cx="50137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Especificaciones de Hardware y Software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Elaboración BPMN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Requerimientos Técnicos del Proyecto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E07F8E-6D6F-468C-995E-4559567BE790}"/>
              </a:ext>
            </a:extLst>
          </p:cNvPr>
          <p:cNvSpPr txBox="1"/>
          <p:nvPr/>
        </p:nvSpPr>
        <p:spPr>
          <a:xfrm>
            <a:off x="2071791" y="2046028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5A3C4F-37DB-4EBB-B388-06040B97A3E3}"/>
              </a:ext>
            </a:extLst>
          </p:cNvPr>
          <p:cNvSpPr txBox="1"/>
          <p:nvPr/>
        </p:nvSpPr>
        <p:spPr>
          <a:xfrm>
            <a:off x="605599" y="1998799"/>
            <a:ext cx="78638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Descripción específica del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E07F8E-6D6F-468C-995E-4559567BE790}"/>
              </a:ext>
            </a:extLst>
          </p:cNvPr>
          <p:cNvSpPr txBox="1"/>
          <p:nvPr/>
        </p:nvSpPr>
        <p:spPr>
          <a:xfrm>
            <a:off x="2071791" y="2046027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33AA62-F59B-4546-83F2-FE6F3AD8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11" y="3655118"/>
            <a:ext cx="2752684" cy="2752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5C6BFA-E294-4B4C-BA5D-CC17D324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6" y="4353616"/>
            <a:ext cx="1828802" cy="11948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F56DA5-3260-4CF0-B909-5E198EA5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08" y="4234404"/>
            <a:ext cx="1828802" cy="11948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34163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BASES DE DATOS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Repositorio.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Modelo entidad relación-Modelo relacional.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Proyecto base de datos.</a:t>
            </a: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Pages>34</Pages>
  <Words>963</Words>
  <Characters>0</Characters>
  <Application>Microsoft Office PowerPoint</Application>
  <DocSecurity>0</DocSecurity>
  <PresentationFormat>Presentación en pantalla (4:3)</PresentationFormat>
  <Lines>0</Lines>
  <Paragraphs>195</Paragraphs>
  <Slides>36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Arial Rounded MT Bold</vt:lpstr>
      <vt:lpstr>Calibri</vt:lpstr>
      <vt:lpstr>Segoe UI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</dc:creator>
  <cp:lastModifiedBy>Anthony Alexander Pereira Rojas</cp:lastModifiedBy>
  <cp:revision>5</cp:revision>
  <dcterms:modified xsi:type="dcterms:W3CDTF">2019-12-14T04:33:35Z</dcterms:modified>
</cp:coreProperties>
</file>