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22" y="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3" y="340109"/>
            <a:ext cx="585152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9ED154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66D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UnDotum"/>
                <a:cs typeface="UnDotum"/>
              </a:defRPr>
            </a:lvl1pPr>
          </a:lstStyle>
          <a:p>
            <a:pPr marL="8763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9ED154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66D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UnDotum"/>
                <a:cs typeface="UnDotum"/>
              </a:defRPr>
            </a:lvl1pPr>
          </a:lstStyle>
          <a:p>
            <a:pPr marL="8763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9ED154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UnDotum"/>
                <a:cs typeface="UnDotum"/>
              </a:defRPr>
            </a:lvl1pPr>
          </a:lstStyle>
          <a:p>
            <a:pPr marL="8763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9ED154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UnDotum"/>
                <a:cs typeface="UnDotum"/>
              </a:defRPr>
            </a:lvl1pPr>
          </a:lstStyle>
          <a:p>
            <a:pPr marL="8763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10" h="1140460">
                <a:moveTo>
                  <a:pt x="573290" y="567969"/>
                </a:moveTo>
                <a:lnTo>
                  <a:pt x="0" y="567969"/>
                </a:lnTo>
                <a:lnTo>
                  <a:pt x="0" y="1140371"/>
                </a:lnTo>
                <a:lnTo>
                  <a:pt x="573290" y="1140371"/>
                </a:lnTo>
                <a:lnTo>
                  <a:pt x="573290" y="567969"/>
                </a:lnTo>
                <a:close/>
              </a:path>
              <a:path w="1146810" h="1140460">
                <a:moveTo>
                  <a:pt x="1146721" y="0"/>
                </a:moveTo>
                <a:lnTo>
                  <a:pt x="573430" y="0"/>
                </a:lnTo>
                <a:lnTo>
                  <a:pt x="573430" y="567855"/>
                </a:lnTo>
                <a:lnTo>
                  <a:pt x="1146721" y="567855"/>
                </a:lnTo>
                <a:lnTo>
                  <a:pt x="114672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004708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73" y="567848"/>
                </a:lnTo>
                <a:lnTo>
                  <a:pt x="5656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3140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4014116" y="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848"/>
                </a:moveTo>
                <a:lnTo>
                  <a:pt x="557873" y="567848"/>
                </a:lnTo>
                <a:lnTo>
                  <a:pt x="5578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799708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85796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UnDotum"/>
                <a:cs typeface="UnDotum"/>
              </a:defRPr>
            </a:lvl1pPr>
          </a:lstStyle>
          <a:p>
            <a:pPr marL="8763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31409" y="2858019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04709" y="1712986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31409" y="4003042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431409" y="1140475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004708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73" y="567848"/>
                </a:lnTo>
                <a:lnTo>
                  <a:pt x="5656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004709" y="2285500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3"/>
                </a:moveTo>
                <a:lnTo>
                  <a:pt x="565673" y="572393"/>
                </a:lnTo>
                <a:lnTo>
                  <a:pt x="565673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43140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431409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431409" y="3430518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99708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99708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431409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004709" y="567961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997083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99708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431409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997083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3" y="340109"/>
            <a:ext cx="808355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9ED154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3738" y="1776729"/>
            <a:ext cx="6916523" cy="2639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66D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19996" y="4737095"/>
            <a:ext cx="287654" cy="23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bg1"/>
                </a:solidFill>
                <a:latin typeface="UnDotum"/>
                <a:cs typeface="UnDotum"/>
              </a:defRPr>
            </a:lvl1pPr>
          </a:lstStyle>
          <a:p>
            <a:pPr marL="8763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ffrey_E._Hinton" TargetMode="External"/><Relationship Id="rId2" Type="http://schemas.openxmlformats.org/officeDocument/2006/relationships/hyperlink" Target="https://en.wikipedia.org/wiki/David_E._Rumelh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onald_J._William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6.png"/><Relationship Id="rId9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rtial_derivative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x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becominghuman.ai/back-propagation-in-convolutional-neural-networks-intuition-and-code-714ef1c38199" TargetMode="External"/><Relationship Id="rId2" Type="http://schemas.openxmlformats.org/officeDocument/2006/relationships/hyperlink" Target="https://mattmazur.com/2015/03/17/a-step-by-step-backpropagation-examp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xon.cs.byu.edu/~martinez/classes/678/Papers/Werbos_BPTT.pdf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%40shrutijadon10104776/survey-on-activation-functions-for-deep-learning-9689331ba09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84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25" dirty="0"/>
              <a:t>Back</a:t>
            </a:r>
            <a:r>
              <a:rPr sz="4800" spc="5" dirty="0"/>
              <a:t> </a:t>
            </a:r>
            <a:r>
              <a:rPr sz="4800" spc="80" dirty="0"/>
              <a:t>Propagation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49274" y="1914387"/>
            <a:ext cx="5110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learning</a:t>
            </a:r>
            <a:r>
              <a:rPr sz="2000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algorithm</a:t>
            </a:r>
            <a:r>
              <a:rPr sz="2000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for</a:t>
            </a:r>
            <a:r>
              <a:rPr sz="2000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Neural-</a:t>
            </a:r>
            <a:r>
              <a:rPr sz="2000" spc="-90" dirty="0">
                <a:solidFill>
                  <a:srgbClr val="266D77"/>
                </a:solidFill>
                <a:latin typeface="Verdana"/>
                <a:cs typeface="Verdana"/>
              </a:rPr>
              <a:t>Networks.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23" y="166184"/>
            <a:ext cx="5554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The</a:t>
            </a:r>
            <a:r>
              <a:rPr spc="5" dirty="0"/>
              <a:t> </a:t>
            </a:r>
            <a:r>
              <a:rPr spc="130" dirty="0"/>
              <a:t>learning</a:t>
            </a:r>
            <a:r>
              <a:rPr spc="5" dirty="0"/>
              <a:t> </a:t>
            </a:r>
            <a:r>
              <a:rPr spc="100" dirty="0"/>
              <a:t>Algorithm:</a:t>
            </a:r>
            <a:r>
              <a:rPr spc="35" dirty="0"/>
              <a:t> </a:t>
            </a:r>
            <a:r>
              <a:rPr b="0" dirty="0">
                <a:latin typeface="FreeSerif"/>
                <a:cs typeface="FreeSerif"/>
              </a:rPr>
              <a:t>𝚫</a:t>
            </a:r>
            <a:r>
              <a:rPr b="0" spc="5" dirty="0">
                <a:latin typeface="FreeSerif"/>
                <a:cs typeface="FreeSerif"/>
              </a:rPr>
              <a:t> </a:t>
            </a:r>
            <a:r>
              <a:rPr spc="90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541231"/>
            <a:ext cx="2738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266D77"/>
                </a:solidFill>
                <a:latin typeface="Verdana"/>
                <a:cs typeface="Verdana"/>
              </a:rPr>
              <a:t>Perceptron</a:t>
            </a:r>
            <a:r>
              <a:rPr sz="24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266D77"/>
                </a:solidFill>
                <a:latin typeface="Verdana"/>
                <a:cs typeface="Verdana"/>
              </a:rPr>
              <a:t>training: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177" y="979381"/>
            <a:ext cx="6155055" cy="4163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29590" marR="868680" indent="-479425">
              <a:lnSpc>
                <a:spcPts val="2850"/>
              </a:lnSpc>
              <a:spcBef>
                <a:spcPts val="219"/>
              </a:spcBef>
              <a:buClr>
                <a:srgbClr val="9ED154"/>
              </a:buClr>
              <a:buAutoNum type="arabicPeriod"/>
              <a:tabLst>
                <a:tab pos="529590" algn="l"/>
              </a:tabLst>
            </a:pPr>
            <a:r>
              <a:rPr sz="2400" spc="-145" dirty="0">
                <a:solidFill>
                  <a:srgbClr val="266D77"/>
                </a:solidFill>
                <a:latin typeface="Verdana"/>
                <a:cs typeface="Verdana"/>
              </a:rPr>
              <a:t>Initialize</a:t>
            </a:r>
            <a:r>
              <a:rPr sz="24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266D77"/>
                </a:solidFill>
                <a:latin typeface="Verdana"/>
                <a:cs typeface="Verdana"/>
              </a:rPr>
              <a:t>weights</a:t>
            </a:r>
            <a:r>
              <a:rPr sz="24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vector</a:t>
            </a:r>
            <a:r>
              <a:rPr sz="24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266D77"/>
                </a:solidFill>
                <a:latin typeface="Verdana"/>
                <a:cs typeface="Verdana"/>
              </a:rPr>
              <a:t>with</a:t>
            </a:r>
            <a:r>
              <a:rPr sz="24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small </a:t>
            </a:r>
            <a:r>
              <a:rPr sz="2400" spc="-155" dirty="0">
                <a:solidFill>
                  <a:srgbClr val="266D77"/>
                </a:solidFill>
                <a:latin typeface="Verdana"/>
                <a:cs typeface="Verdana"/>
              </a:rPr>
              <a:t>random</a:t>
            </a:r>
            <a:r>
              <a:rPr sz="24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66D77"/>
                </a:solidFill>
                <a:latin typeface="Verdana"/>
                <a:cs typeface="Verdana"/>
              </a:rPr>
              <a:t>numbers</a:t>
            </a:r>
            <a:endParaRPr sz="2400">
              <a:latin typeface="Verdana"/>
              <a:cs typeface="Verdana"/>
            </a:endParaRPr>
          </a:p>
          <a:p>
            <a:pPr marL="529590" indent="-478790">
              <a:lnSpc>
                <a:spcPts val="2720"/>
              </a:lnSpc>
              <a:buClr>
                <a:srgbClr val="9ED154"/>
              </a:buClr>
              <a:buAutoNum type="arabicPeriod"/>
              <a:tabLst>
                <a:tab pos="529590" algn="l"/>
              </a:tabLst>
            </a:pPr>
            <a:r>
              <a:rPr sz="2400" spc="-105" dirty="0">
                <a:solidFill>
                  <a:srgbClr val="266D77"/>
                </a:solidFill>
                <a:latin typeface="Verdana"/>
                <a:cs typeface="Verdana"/>
              </a:rPr>
              <a:t>Repeat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266D77"/>
                </a:solidFill>
                <a:latin typeface="Verdana"/>
                <a:cs typeface="Verdana"/>
              </a:rPr>
              <a:t>until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266D77"/>
                </a:solidFill>
                <a:latin typeface="Verdana"/>
                <a:cs typeface="Verdana"/>
              </a:rPr>
              <a:t>convergence:</a:t>
            </a:r>
            <a:endParaRPr sz="2400">
              <a:latin typeface="Verdana"/>
              <a:cs typeface="Verdana"/>
            </a:endParaRPr>
          </a:p>
          <a:p>
            <a:pPr marL="1443990" marR="285115" lvl="1" indent="-476884">
              <a:lnSpc>
                <a:spcPts val="2850"/>
              </a:lnSpc>
              <a:spcBef>
                <a:spcPts val="130"/>
              </a:spcBef>
              <a:buClr>
                <a:srgbClr val="9ED154"/>
              </a:buClr>
              <a:buAutoNum type="alphaLcPeriod"/>
              <a:tabLst>
                <a:tab pos="1443990" algn="l"/>
              </a:tabLst>
            </a:pP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Loop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266D77"/>
                </a:solidFill>
                <a:latin typeface="Verdana"/>
                <a:cs typeface="Verdana"/>
              </a:rPr>
              <a:t>over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266D77"/>
                </a:solidFill>
                <a:latin typeface="Verdana"/>
                <a:cs typeface="Verdana"/>
              </a:rPr>
              <a:t>feature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vector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266D77"/>
                </a:solidFill>
                <a:latin typeface="Verdana"/>
                <a:cs typeface="Verdana"/>
              </a:rPr>
              <a:t>(</a:t>
            </a:r>
            <a:r>
              <a:rPr sz="2450" i="1" spc="-130" dirty="0">
                <a:solidFill>
                  <a:srgbClr val="266D77"/>
                </a:solidFill>
                <a:latin typeface="STIX"/>
                <a:cs typeface="STIX"/>
              </a:rPr>
              <a:t>𝑥</a:t>
            </a:r>
            <a:r>
              <a:rPr sz="2400" i="1" spc="-195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spc="-130" dirty="0">
                <a:solidFill>
                  <a:srgbClr val="266D77"/>
                </a:solidFill>
                <a:latin typeface="Verdana"/>
                <a:cs typeface="Verdana"/>
              </a:rPr>
              <a:t>)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66D77"/>
                </a:solidFill>
                <a:latin typeface="Verdana"/>
                <a:cs typeface="Verdana"/>
              </a:rPr>
              <a:t>and </a:t>
            </a:r>
            <a:r>
              <a:rPr sz="2400" spc="-100" dirty="0">
                <a:solidFill>
                  <a:srgbClr val="266D77"/>
                </a:solidFill>
                <a:latin typeface="Verdana"/>
                <a:cs typeface="Verdana"/>
              </a:rPr>
              <a:t>labels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240" dirty="0">
                <a:solidFill>
                  <a:srgbClr val="266D77"/>
                </a:solidFill>
                <a:latin typeface="Verdana"/>
                <a:cs typeface="Verdana"/>
              </a:rPr>
              <a:t>(</a:t>
            </a:r>
            <a:r>
              <a:rPr sz="2400" i="1" spc="-240" dirty="0">
                <a:solidFill>
                  <a:srgbClr val="266D77"/>
                </a:solidFill>
                <a:latin typeface="Verdana"/>
                <a:cs typeface="Verdana"/>
              </a:rPr>
              <a:t>l</a:t>
            </a:r>
            <a:r>
              <a:rPr sz="2400" i="1" spc="-359" baseline="-31250" dirty="0">
                <a:solidFill>
                  <a:srgbClr val="266D77"/>
                </a:solidFill>
                <a:latin typeface="Verdana"/>
                <a:cs typeface="Verdana"/>
              </a:rPr>
              <a:t>i</a:t>
            </a:r>
            <a:r>
              <a:rPr sz="2400" spc="-240" dirty="0">
                <a:solidFill>
                  <a:srgbClr val="266D77"/>
                </a:solidFill>
                <a:latin typeface="Verdana"/>
                <a:cs typeface="Verdana"/>
              </a:rPr>
              <a:t>)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266D77"/>
                </a:solidFill>
                <a:latin typeface="Verdana"/>
                <a:cs typeface="Verdana"/>
              </a:rPr>
              <a:t>training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266D77"/>
                </a:solidFill>
                <a:latin typeface="Verdana"/>
                <a:cs typeface="Verdana"/>
              </a:rPr>
              <a:t>set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25" dirty="0">
                <a:solidFill>
                  <a:srgbClr val="266D77"/>
                </a:solidFill>
                <a:latin typeface="Verdana"/>
                <a:cs typeface="Verdana"/>
              </a:rPr>
              <a:t>D</a:t>
            </a:r>
            <a:r>
              <a:rPr sz="2400" spc="-25" dirty="0">
                <a:solidFill>
                  <a:srgbClr val="266D77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443990" marR="55880" lvl="1" indent="-471170">
              <a:lnSpc>
                <a:spcPts val="2850"/>
              </a:lnSpc>
              <a:buClr>
                <a:srgbClr val="9ED154"/>
              </a:buClr>
              <a:buAutoNum type="alphaLcPeriod"/>
              <a:tabLst>
                <a:tab pos="1443990" algn="l"/>
              </a:tabLst>
            </a:pPr>
            <a:r>
              <a:rPr sz="2400" spc="-170" dirty="0">
                <a:solidFill>
                  <a:srgbClr val="266D77"/>
                </a:solidFill>
                <a:latin typeface="Verdana"/>
                <a:cs typeface="Verdana"/>
              </a:rPr>
              <a:t>Take</a:t>
            </a:r>
            <a:r>
              <a:rPr sz="2400" spc="-2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50" i="1" dirty="0">
                <a:solidFill>
                  <a:srgbClr val="266D77"/>
                </a:solidFill>
                <a:latin typeface="STIX"/>
                <a:cs typeface="STIX"/>
              </a:rPr>
              <a:t>𝑥</a:t>
            </a:r>
            <a:r>
              <a:rPr sz="2450" i="1" spc="-5" dirty="0">
                <a:solidFill>
                  <a:srgbClr val="266D77"/>
                </a:solidFill>
                <a:latin typeface="STIX"/>
                <a:cs typeface="STIX"/>
              </a:rPr>
              <a:t> </a:t>
            </a:r>
            <a:r>
              <a:rPr sz="2400" spc="-95" dirty="0">
                <a:solidFill>
                  <a:srgbClr val="266D77"/>
                </a:solidFill>
                <a:latin typeface="Verdana"/>
                <a:cs typeface="Verdana"/>
              </a:rPr>
              <a:t>and</a:t>
            </a:r>
            <a:r>
              <a:rPr sz="2400" spc="-229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266D77"/>
                </a:solidFill>
                <a:latin typeface="Verdana"/>
                <a:cs typeface="Verdana"/>
              </a:rPr>
              <a:t>pass</a:t>
            </a:r>
            <a:r>
              <a:rPr sz="2400" spc="-2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266D77"/>
                </a:solidFill>
                <a:latin typeface="Verdana"/>
                <a:cs typeface="Verdana"/>
              </a:rPr>
              <a:t>it</a:t>
            </a:r>
            <a:r>
              <a:rPr sz="2400" spc="-2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266D77"/>
                </a:solidFill>
                <a:latin typeface="Verdana"/>
                <a:cs typeface="Verdana"/>
              </a:rPr>
              <a:t>through</a:t>
            </a:r>
            <a:r>
              <a:rPr sz="2400" spc="-229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66D77"/>
                </a:solidFill>
                <a:latin typeface="Verdana"/>
                <a:cs typeface="Verdana"/>
              </a:rPr>
              <a:t>the </a:t>
            </a:r>
            <a:r>
              <a:rPr sz="2400" spc="-160" dirty="0">
                <a:solidFill>
                  <a:srgbClr val="266D77"/>
                </a:solidFill>
                <a:latin typeface="Verdana"/>
                <a:cs typeface="Verdana"/>
              </a:rPr>
              <a:t>perceptron,</a:t>
            </a:r>
            <a:r>
              <a:rPr sz="24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266D77"/>
                </a:solidFill>
                <a:latin typeface="Verdana"/>
                <a:cs typeface="Verdana"/>
              </a:rPr>
              <a:t>calculating</a:t>
            </a:r>
            <a:r>
              <a:rPr sz="24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266D77"/>
                </a:solidFill>
                <a:latin typeface="Verdana"/>
                <a:cs typeface="Verdana"/>
              </a:rPr>
              <a:t>output </a:t>
            </a:r>
            <a:r>
              <a:rPr sz="2400" spc="-190" dirty="0">
                <a:solidFill>
                  <a:srgbClr val="266D77"/>
                </a:solidFill>
                <a:latin typeface="Verdana"/>
                <a:cs typeface="Verdana"/>
              </a:rPr>
              <a:t>values: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80" dirty="0">
                <a:solidFill>
                  <a:srgbClr val="266D77"/>
                </a:solidFill>
                <a:latin typeface="Verdana"/>
                <a:cs typeface="Verdana"/>
              </a:rPr>
              <a:t>y</a:t>
            </a:r>
            <a:r>
              <a:rPr sz="2400" i="1" spc="-120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i="1" spc="-80" dirty="0">
                <a:solidFill>
                  <a:srgbClr val="266D77"/>
                </a:solidFill>
                <a:latin typeface="Verdana"/>
                <a:cs typeface="Verdana"/>
              </a:rPr>
              <a:t>=j(w(t)</a:t>
            </a:r>
            <a:r>
              <a:rPr sz="2450" i="1" spc="-80" dirty="0">
                <a:solidFill>
                  <a:srgbClr val="266D77"/>
                </a:solidFill>
                <a:latin typeface="DejaVu Sans"/>
                <a:cs typeface="DejaVu Sans"/>
              </a:rPr>
              <a:t>ᐧ</a:t>
            </a:r>
            <a:r>
              <a:rPr sz="2450" i="1" spc="-80" dirty="0">
                <a:solidFill>
                  <a:srgbClr val="266D77"/>
                </a:solidFill>
                <a:latin typeface="STIX"/>
                <a:cs typeface="STIX"/>
              </a:rPr>
              <a:t>𝑥</a:t>
            </a:r>
            <a:r>
              <a:rPr sz="2400" i="1" spc="-120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i="1" spc="-80" dirty="0">
                <a:solidFill>
                  <a:srgbClr val="266D77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1443990" lvl="1" indent="-448945">
              <a:lnSpc>
                <a:spcPts val="2760"/>
              </a:lnSpc>
              <a:buClr>
                <a:srgbClr val="9ED154"/>
              </a:buClr>
              <a:buAutoNum type="alphaLcPeriod"/>
              <a:tabLst>
                <a:tab pos="1443990" algn="l"/>
              </a:tabLst>
            </a:pPr>
            <a:r>
              <a:rPr sz="2400" i="1" spc="-95" dirty="0">
                <a:solidFill>
                  <a:srgbClr val="266D77"/>
                </a:solidFill>
                <a:latin typeface="Verdana"/>
                <a:cs typeface="Verdana"/>
              </a:rPr>
              <a:t>Update</a:t>
            </a:r>
            <a:r>
              <a:rPr sz="2400" i="1" spc="-18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20" dirty="0">
                <a:solidFill>
                  <a:srgbClr val="266D77"/>
                </a:solidFill>
                <a:latin typeface="Verdana"/>
                <a:cs typeface="Verdana"/>
              </a:rPr>
              <a:t>weights:</a:t>
            </a:r>
            <a:endParaRPr sz="2400">
              <a:latin typeface="Verdana"/>
              <a:cs typeface="Verdana"/>
            </a:endParaRPr>
          </a:p>
          <a:p>
            <a:pPr marL="1443990">
              <a:lnSpc>
                <a:spcPct val="100000"/>
              </a:lnSpc>
              <a:spcBef>
                <a:spcPts val="520"/>
              </a:spcBef>
            </a:pPr>
            <a:r>
              <a:rPr sz="2400" i="1" spc="-215" dirty="0">
                <a:solidFill>
                  <a:srgbClr val="266D77"/>
                </a:solidFill>
                <a:latin typeface="Verdana"/>
                <a:cs typeface="Verdana"/>
              </a:rPr>
              <a:t>w</a:t>
            </a:r>
            <a:r>
              <a:rPr sz="2400" i="1" spc="-322" baseline="-31250" dirty="0">
                <a:solidFill>
                  <a:srgbClr val="266D77"/>
                </a:solidFill>
                <a:latin typeface="Verdana"/>
                <a:cs typeface="Verdana"/>
              </a:rPr>
              <a:t>i</a:t>
            </a:r>
            <a:r>
              <a:rPr sz="2400" i="1" spc="-215" dirty="0">
                <a:solidFill>
                  <a:srgbClr val="266D77"/>
                </a:solidFill>
                <a:latin typeface="Verdana"/>
                <a:cs typeface="Verdana"/>
              </a:rPr>
              <a:t>(t+1)=w</a:t>
            </a:r>
            <a:r>
              <a:rPr sz="2400" i="1" spc="-322" baseline="-31250" dirty="0">
                <a:solidFill>
                  <a:srgbClr val="266D77"/>
                </a:solidFill>
                <a:latin typeface="Verdana"/>
                <a:cs typeface="Verdana"/>
              </a:rPr>
              <a:t>i</a:t>
            </a:r>
            <a:r>
              <a:rPr sz="2400" i="1" spc="-215" dirty="0">
                <a:solidFill>
                  <a:srgbClr val="266D77"/>
                </a:solidFill>
                <a:latin typeface="Verdana"/>
                <a:cs typeface="Verdana"/>
              </a:rPr>
              <a:t>(t)+</a:t>
            </a:r>
            <a:r>
              <a:rPr sz="2450" i="1" spc="-215" dirty="0">
                <a:solidFill>
                  <a:srgbClr val="266D77"/>
                </a:solidFill>
                <a:latin typeface="STIX"/>
                <a:cs typeface="STIX"/>
              </a:rPr>
              <a:t>𝛼</a:t>
            </a:r>
            <a:r>
              <a:rPr sz="2400" i="1" spc="-215" dirty="0">
                <a:solidFill>
                  <a:srgbClr val="266D77"/>
                </a:solidFill>
                <a:latin typeface="Verdana"/>
                <a:cs typeface="Verdana"/>
              </a:rPr>
              <a:t>(l</a:t>
            </a:r>
            <a:r>
              <a:rPr sz="2400" i="1" spc="-322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i="1" spc="-215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00" i="1" spc="-250" dirty="0">
                <a:solidFill>
                  <a:srgbClr val="266D77"/>
                </a:solidFill>
                <a:latin typeface="Verdana"/>
                <a:cs typeface="Verdana"/>
              </a:rPr>
              <a:t>y</a:t>
            </a:r>
            <a:r>
              <a:rPr sz="2400" i="1" spc="-375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i="1" spc="-250" dirty="0">
                <a:solidFill>
                  <a:srgbClr val="266D77"/>
                </a:solidFill>
                <a:latin typeface="Verdana"/>
                <a:cs typeface="Verdana"/>
              </a:rPr>
              <a:t>)</a:t>
            </a:r>
            <a:r>
              <a:rPr sz="2400" i="1" spc="-8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20" dirty="0">
                <a:solidFill>
                  <a:srgbClr val="266D77"/>
                </a:solidFill>
                <a:latin typeface="Verdana"/>
                <a:cs typeface="Verdana"/>
              </a:rPr>
              <a:t>x</a:t>
            </a:r>
            <a:r>
              <a:rPr sz="2400" i="1" spc="-30" baseline="-31250" dirty="0">
                <a:solidFill>
                  <a:srgbClr val="266D77"/>
                </a:solidFill>
                <a:latin typeface="Verdana"/>
                <a:cs typeface="Verdana"/>
              </a:rPr>
              <a:t>j,i</a:t>
            </a:r>
            <a:endParaRPr sz="2400" baseline="-31250">
              <a:latin typeface="Verdana"/>
              <a:cs typeface="Verdana"/>
            </a:endParaRPr>
          </a:p>
          <a:p>
            <a:pPr marL="1443990">
              <a:lnSpc>
                <a:spcPct val="100000"/>
              </a:lnSpc>
              <a:spcBef>
                <a:spcPts val="560"/>
              </a:spcBef>
            </a:pPr>
            <a:r>
              <a:rPr sz="2400" spc="-145" dirty="0">
                <a:solidFill>
                  <a:srgbClr val="266D77"/>
                </a:solidFill>
                <a:latin typeface="Verdana"/>
                <a:cs typeface="Verdana"/>
              </a:rPr>
              <a:t>for</a:t>
            </a:r>
            <a:r>
              <a:rPr sz="2400" spc="-229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266D77"/>
                </a:solidFill>
                <a:latin typeface="Verdana"/>
                <a:cs typeface="Verdana"/>
              </a:rPr>
              <a:t>all</a:t>
            </a:r>
            <a:r>
              <a:rPr sz="2400" spc="-2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266D77"/>
                </a:solidFill>
                <a:latin typeface="Verdana"/>
                <a:cs typeface="Verdana"/>
              </a:rPr>
              <a:t>0</a:t>
            </a:r>
            <a:r>
              <a:rPr sz="2400" spc="-2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530" dirty="0">
                <a:solidFill>
                  <a:srgbClr val="266D77"/>
                </a:solidFill>
                <a:latin typeface="Verdana"/>
                <a:cs typeface="Verdana"/>
              </a:rPr>
              <a:t>&lt;=</a:t>
            </a:r>
            <a:r>
              <a:rPr sz="2400" spc="-2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125" dirty="0">
                <a:solidFill>
                  <a:srgbClr val="266D77"/>
                </a:solidFill>
                <a:latin typeface="Verdana"/>
                <a:cs typeface="Verdana"/>
              </a:rPr>
              <a:t>i</a:t>
            </a:r>
            <a:r>
              <a:rPr sz="2400" i="1" spc="-2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530" dirty="0">
                <a:solidFill>
                  <a:srgbClr val="266D77"/>
                </a:solidFill>
                <a:latin typeface="Verdana"/>
                <a:cs typeface="Verdana"/>
              </a:rPr>
              <a:t>&lt;</a:t>
            </a:r>
            <a:r>
              <a:rPr sz="2400" spc="-2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266D77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5396" y="4737921"/>
            <a:ext cx="22415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5" dirty="0">
                <a:solidFill>
                  <a:srgbClr val="FFFFFF"/>
                </a:solidFill>
                <a:latin typeface="UnDotum"/>
                <a:cs typeface="UnDotum"/>
              </a:rPr>
              <a:t>12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53787" y="1038647"/>
            <a:ext cx="573405" cy="1796414"/>
          </a:xfrm>
          <a:custGeom>
            <a:avLst/>
            <a:gdLst/>
            <a:ahLst/>
            <a:cxnLst/>
            <a:rect l="l" t="t" r="r" b="b"/>
            <a:pathLst>
              <a:path w="573404" h="1796414">
                <a:moveTo>
                  <a:pt x="0" y="95552"/>
                </a:moveTo>
                <a:lnTo>
                  <a:pt x="7508" y="58358"/>
                </a:lnTo>
                <a:lnTo>
                  <a:pt x="27984" y="27986"/>
                </a:lnTo>
                <a:lnTo>
                  <a:pt x="58355" y="7508"/>
                </a:lnTo>
                <a:lnTo>
                  <a:pt x="95549" y="0"/>
                </a:lnTo>
                <a:lnTo>
                  <a:pt x="477749" y="0"/>
                </a:lnTo>
                <a:lnTo>
                  <a:pt x="530768" y="16054"/>
                </a:lnTo>
                <a:lnTo>
                  <a:pt x="566023" y="58985"/>
                </a:lnTo>
                <a:lnTo>
                  <a:pt x="573298" y="95552"/>
                </a:lnTo>
                <a:lnTo>
                  <a:pt x="573298" y="1700846"/>
                </a:lnTo>
                <a:lnTo>
                  <a:pt x="565790" y="1738040"/>
                </a:lnTo>
                <a:lnTo>
                  <a:pt x="545314" y="1768412"/>
                </a:lnTo>
                <a:lnTo>
                  <a:pt x="514943" y="1788888"/>
                </a:lnTo>
                <a:lnTo>
                  <a:pt x="477749" y="1796396"/>
                </a:lnTo>
                <a:lnTo>
                  <a:pt x="95549" y="1796396"/>
                </a:lnTo>
                <a:lnTo>
                  <a:pt x="58355" y="1788888"/>
                </a:lnTo>
                <a:lnTo>
                  <a:pt x="27984" y="1768412"/>
                </a:lnTo>
                <a:lnTo>
                  <a:pt x="7508" y="1738040"/>
                </a:lnTo>
                <a:lnTo>
                  <a:pt x="0" y="1700846"/>
                </a:lnTo>
                <a:lnTo>
                  <a:pt x="0" y="95552"/>
                </a:lnTo>
                <a:close/>
              </a:path>
            </a:pathLst>
          </a:custGeom>
          <a:ln w="38099">
            <a:solidFill>
              <a:srgbClr val="5EB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73215" y="1765512"/>
            <a:ext cx="260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25" dirty="0">
                <a:latin typeface="Verdana"/>
                <a:cs typeface="Verdana"/>
              </a:rPr>
              <a:t>W</a:t>
            </a:r>
            <a:r>
              <a:rPr sz="1100" b="1" spc="-25" dirty="0">
                <a:latin typeface="Verdana"/>
                <a:cs typeface="Verdana"/>
              </a:rPr>
              <a:t>i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10" h="1140460">
                <a:moveTo>
                  <a:pt x="573290" y="567969"/>
                </a:moveTo>
                <a:lnTo>
                  <a:pt x="0" y="567969"/>
                </a:lnTo>
                <a:lnTo>
                  <a:pt x="0" y="1140371"/>
                </a:lnTo>
                <a:lnTo>
                  <a:pt x="573290" y="1140371"/>
                </a:lnTo>
                <a:lnTo>
                  <a:pt x="573290" y="567969"/>
                </a:lnTo>
                <a:close/>
              </a:path>
              <a:path w="1146810" h="1140460">
                <a:moveTo>
                  <a:pt x="1146721" y="0"/>
                </a:moveTo>
                <a:lnTo>
                  <a:pt x="573430" y="0"/>
                </a:lnTo>
                <a:lnTo>
                  <a:pt x="573430" y="567855"/>
                </a:lnTo>
                <a:lnTo>
                  <a:pt x="1146721" y="567855"/>
                </a:lnTo>
                <a:lnTo>
                  <a:pt x="114672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431409" y="0"/>
            <a:ext cx="1139190" cy="568325"/>
            <a:chOff x="7431409" y="0"/>
            <a:chExt cx="1139190" cy="568325"/>
          </a:xfrm>
        </p:grpSpPr>
        <p:sp>
          <p:nvSpPr>
            <p:cNvPr id="23" name="object 23"/>
            <p:cNvSpPr/>
            <p:nvPr/>
          </p:nvSpPr>
          <p:spPr>
            <a:xfrm>
              <a:off x="8004708" y="0"/>
              <a:ext cx="565785" cy="568325"/>
            </a:xfrm>
            <a:custGeom>
              <a:avLst/>
              <a:gdLst/>
              <a:ahLst/>
              <a:cxnLst/>
              <a:rect l="l" t="t" r="r" b="b"/>
              <a:pathLst>
                <a:path w="565784" h="568325">
                  <a:moveTo>
                    <a:pt x="0" y="567848"/>
                  </a:moveTo>
                  <a:lnTo>
                    <a:pt x="565673" y="567848"/>
                  </a:lnTo>
                  <a:lnTo>
                    <a:pt x="565673" y="0"/>
                  </a:lnTo>
                  <a:lnTo>
                    <a:pt x="0" y="0"/>
                  </a:lnTo>
                  <a:lnTo>
                    <a:pt x="0" y="567848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31409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4116" y="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848"/>
                </a:moveTo>
                <a:lnTo>
                  <a:pt x="557873" y="567848"/>
                </a:lnTo>
                <a:lnTo>
                  <a:pt x="5578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708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796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97423" y="1176551"/>
            <a:ext cx="6207760" cy="9080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2400" b="0" i="1" spc="-220" dirty="0">
                <a:solidFill>
                  <a:srgbClr val="266D77"/>
                </a:solidFill>
                <a:latin typeface="Verdana"/>
                <a:cs typeface="Verdana"/>
              </a:rPr>
              <a:t>w</a:t>
            </a:r>
            <a:r>
              <a:rPr sz="2400" b="0" i="1" spc="-330" baseline="-31250" dirty="0">
                <a:solidFill>
                  <a:srgbClr val="266D77"/>
                </a:solidFill>
                <a:latin typeface="Verdana"/>
                <a:cs typeface="Verdana"/>
              </a:rPr>
              <a:t>i</a:t>
            </a:r>
            <a:r>
              <a:rPr sz="2400" b="0" i="1" spc="-220" dirty="0">
                <a:solidFill>
                  <a:srgbClr val="266D77"/>
                </a:solidFill>
                <a:latin typeface="Verdana"/>
                <a:cs typeface="Verdana"/>
              </a:rPr>
              <a:t>(t+1)</a:t>
            </a:r>
            <a:r>
              <a:rPr sz="2400" b="0" i="1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0" i="1" spc="-530" dirty="0">
                <a:solidFill>
                  <a:srgbClr val="266D77"/>
                </a:solidFill>
                <a:latin typeface="Verdana"/>
                <a:cs typeface="Verdana"/>
              </a:rPr>
              <a:t>=</a:t>
            </a:r>
            <a:r>
              <a:rPr sz="2400" b="0" i="1" spc="-185" dirty="0">
                <a:solidFill>
                  <a:srgbClr val="266D77"/>
                </a:solidFill>
                <a:latin typeface="Verdana"/>
                <a:cs typeface="Verdana"/>
              </a:rPr>
              <a:t> w</a:t>
            </a:r>
            <a:r>
              <a:rPr sz="2400" b="0" i="1" spc="-277" baseline="-31250" dirty="0">
                <a:solidFill>
                  <a:srgbClr val="266D77"/>
                </a:solidFill>
                <a:latin typeface="Verdana"/>
                <a:cs typeface="Verdana"/>
              </a:rPr>
              <a:t>i</a:t>
            </a:r>
            <a:r>
              <a:rPr sz="2400" b="0" i="1" spc="-185" dirty="0">
                <a:solidFill>
                  <a:srgbClr val="266D77"/>
                </a:solidFill>
                <a:latin typeface="Verdana"/>
                <a:cs typeface="Verdana"/>
              </a:rPr>
              <a:t>(t)+</a:t>
            </a:r>
            <a:r>
              <a:rPr sz="2450" b="0" i="1" spc="-185" dirty="0">
                <a:solidFill>
                  <a:srgbClr val="266D77"/>
                </a:solidFill>
                <a:latin typeface="STIX"/>
                <a:cs typeface="STIX"/>
              </a:rPr>
              <a:t>𝛼</a:t>
            </a:r>
            <a:r>
              <a:rPr sz="2400" b="0" i="1" spc="-185" dirty="0">
                <a:solidFill>
                  <a:srgbClr val="266D77"/>
                </a:solidFill>
                <a:latin typeface="Verdana"/>
                <a:cs typeface="Verdana"/>
              </a:rPr>
              <a:t>(l</a:t>
            </a:r>
            <a:r>
              <a:rPr sz="2400" b="0" i="1" spc="-277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b="0" i="1" spc="-185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00" b="0" i="1" spc="-204" dirty="0">
                <a:solidFill>
                  <a:srgbClr val="266D77"/>
                </a:solidFill>
                <a:latin typeface="Verdana"/>
                <a:cs typeface="Verdana"/>
              </a:rPr>
              <a:t>y</a:t>
            </a:r>
            <a:r>
              <a:rPr sz="2400" b="0" i="1" spc="-307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b="0" i="1" spc="-204" dirty="0">
                <a:solidFill>
                  <a:srgbClr val="266D77"/>
                </a:solidFill>
                <a:latin typeface="Verdana"/>
                <a:cs typeface="Verdana"/>
              </a:rPr>
              <a:t>)x</a:t>
            </a:r>
            <a:r>
              <a:rPr sz="2400" b="0" i="1" spc="-307" baseline="-31250" dirty="0">
                <a:solidFill>
                  <a:srgbClr val="266D77"/>
                </a:solidFill>
                <a:latin typeface="Verdana"/>
                <a:cs typeface="Verdana"/>
              </a:rPr>
              <a:t>j,i</a:t>
            </a:r>
            <a:r>
              <a:rPr sz="2400" b="0" i="1" spc="142" baseline="-312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0" i="1" spc="-530" dirty="0">
                <a:solidFill>
                  <a:srgbClr val="266D77"/>
                </a:solidFill>
                <a:latin typeface="Verdana"/>
                <a:cs typeface="Verdana"/>
              </a:rPr>
              <a:t>=</a:t>
            </a:r>
            <a:r>
              <a:rPr sz="2400" b="0" i="1" spc="-185" dirty="0">
                <a:solidFill>
                  <a:srgbClr val="266D77"/>
                </a:solidFill>
                <a:latin typeface="Verdana"/>
                <a:cs typeface="Verdana"/>
              </a:rPr>
              <a:t> w</a:t>
            </a:r>
            <a:r>
              <a:rPr sz="2400" b="0" i="1" spc="-277" baseline="-31250" dirty="0">
                <a:solidFill>
                  <a:srgbClr val="266D77"/>
                </a:solidFill>
                <a:latin typeface="Verdana"/>
                <a:cs typeface="Verdana"/>
              </a:rPr>
              <a:t>i</a:t>
            </a:r>
            <a:r>
              <a:rPr sz="2400" b="0" i="1" spc="-185" dirty="0">
                <a:solidFill>
                  <a:srgbClr val="266D77"/>
                </a:solidFill>
                <a:latin typeface="Verdana"/>
                <a:cs typeface="Verdana"/>
              </a:rPr>
              <a:t>(t)+</a:t>
            </a:r>
            <a:r>
              <a:rPr sz="2450" b="0" i="1" spc="-185" dirty="0">
                <a:solidFill>
                  <a:srgbClr val="266D77"/>
                </a:solidFill>
                <a:latin typeface="STIX"/>
                <a:cs typeface="STIX"/>
              </a:rPr>
              <a:t>𝛼</a:t>
            </a:r>
            <a:r>
              <a:rPr sz="2400" b="0" i="1" spc="-185" dirty="0">
                <a:solidFill>
                  <a:srgbClr val="266D77"/>
                </a:solidFill>
                <a:latin typeface="Verdana"/>
                <a:cs typeface="Verdana"/>
              </a:rPr>
              <a:t>(l</a:t>
            </a:r>
            <a:r>
              <a:rPr sz="2400" b="0" i="1" spc="-277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b="0" i="1" spc="-185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00" b="0" i="1" spc="-80" dirty="0">
                <a:solidFill>
                  <a:srgbClr val="266D77"/>
                </a:solidFill>
                <a:latin typeface="Verdana"/>
                <a:cs typeface="Verdana"/>
              </a:rPr>
              <a:t>w</a:t>
            </a:r>
            <a:r>
              <a:rPr sz="2400" b="0" i="1" spc="-120" baseline="-31250" dirty="0">
                <a:solidFill>
                  <a:srgbClr val="266D77"/>
                </a:solidFill>
                <a:latin typeface="Verdana"/>
                <a:cs typeface="Verdana"/>
              </a:rPr>
              <a:t>i</a:t>
            </a:r>
            <a:r>
              <a:rPr sz="2400" b="0" i="1" spc="-80" dirty="0">
                <a:solidFill>
                  <a:srgbClr val="266D77"/>
                </a:solidFill>
                <a:latin typeface="Verdana"/>
                <a:cs typeface="Verdana"/>
              </a:rPr>
              <a:t>(t)</a:t>
            </a:r>
            <a:r>
              <a:rPr sz="2450" b="0" i="1" spc="-80" dirty="0">
                <a:solidFill>
                  <a:srgbClr val="266D77"/>
                </a:solidFill>
                <a:latin typeface="DejaVu Sans"/>
                <a:cs typeface="DejaVu Sans"/>
              </a:rPr>
              <a:t>ᐧ</a:t>
            </a:r>
            <a:r>
              <a:rPr sz="2400" b="0" i="1" spc="-80" dirty="0">
                <a:solidFill>
                  <a:srgbClr val="266D77"/>
                </a:solidFill>
                <a:latin typeface="Verdana"/>
                <a:cs typeface="Verdana"/>
              </a:rPr>
              <a:t>x</a:t>
            </a:r>
            <a:r>
              <a:rPr sz="2400" b="0" i="1" spc="-120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b="0" i="1" spc="-80" dirty="0">
                <a:solidFill>
                  <a:srgbClr val="266D77"/>
                </a:solidFill>
                <a:latin typeface="Verdana"/>
                <a:cs typeface="Verdana"/>
              </a:rPr>
              <a:t>)x</a:t>
            </a:r>
            <a:r>
              <a:rPr sz="2400" b="0" i="1" spc="-120" baseline="-31250" dirty="0">
                <a:solidFill>
                  <a:srgbClr val="266D77"/>
                </a:solidFill>
                <a:latin typeface="Verdana"/>
                <a:cs typeface="Verdana"/>
              </a:rPr>
              <a:t>j,i</a:t>
            </a:r>
            <a:endParaRPr sz="2400" baseline="-3125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2400" b="0" spc="-145" dirty="0">
                <a:solidFill>
                  <a:srgbClr val="266D77"/>
                </a:solidFill>
                <a:latin typeface="Verdana"/>
                <a:cs typeface="Verdana"/>
              </a:rPr>
              <a:t>for</a:t>
            </a:r>
            <a:r>
              <a:rPr sz="2400" b="0" spc="-229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0" spc="-100" dirty="0">
                <a:solidFill>
                  <a:srgbClr val="266D77"/>
                </a:solidFill>
                <a:latin typeface="Verdana"/>
                <a:cs typeface="Verdana"/>
              </a:rPr>
              <a:t>all</a:t>
            </a:r>
            <a:r>
              <a:rPr sz="2400" b="0" spc="-2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0" spc="-100" dirty="0">
                <a:solidFill>
                  <a:srgbClr val="266D77"/>
                </a:solidFill>
                <a:latin typeface="Verdana"/>
                <a:cs typeface="Verdana"/>
              </a:rPr>
              <a:t>0</a:t>
            </a:r>
            <a:r>
              <a:rPr sz="2400" b="0" spc="-2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0" spc="-530" dirty="0">
                <a:solidFill>
                  <a:srgbClr val="266D77"/>
                </a:solidFill>
                <a:latin typeface="Verdana"/>
                <a:cs typeface="Verdana"/>
              </a:rPr>
              <a:t>&lt;=</a:t>
            </a:r>
            <a:r>
              <a:rPr sz="2400" b="0" spc="-2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0" i="1" spc="-125" dirty="0">
                <a:solidFill>
                  <a:srgbClr val="266D77"/>
                </a:solidFill>
                <a:latin typeface="Verdana"/>
                <a:cs typeface="Verdana"/>
              </a:rPr>
              <a:t>i</a:t>
            </a:r>
            <a:r>
              <a:rPr sz="2400" b="0" i="1" spc="-2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0" spc="-530" dirty="0">
                <a:solidFill>
                  <a:srgbClr val="266D77"/>
                </a:solidFill>
                <a:latin typeface="Verdana"/>
                <a:cs typeface="Verdana"/>
              </a:rPr>
              <a:t>&lt;</a:t>
            </a:r>
            <a:r>
              <a:rPr sz="2400" b="0" spc="-2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0" spc="-50" dirty="0">
                <a:solidFill>
                  <a:srgbClr val="266D77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49" name="object 49"/>
          <p:cNvSpPr txBox="1"/>
          <p:nvPr/>
        </p:nvSpPr>
        <p:spPr>
          <a:xfrm>
            <a:off x="897423" y="2490998"/>
            <a:ext cx="6371590" cy="12700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2450" i="1" dirty="0">
                <a:solidFill>
                  <a:srgbClr val="266D77"/>
                </a:solidFill>
                <a:latin typeface="STIX"/>
                <a:cs typeface="STIX"/>
              </a:rPr>
              <a:t>𝛼</a:t>
            </a:r>
            <a:r>
              <a:rPr sz="2450" i="1" spc="-5" dirty="0">
                <a:solidFill>
                  <a:srgbClr val="266D77"/>
                </a:solidFill>
                <a:latin typeface="STIX"/>
                <a:cs typeface="STIX"/>
              </a:rPr>
              <a:t> </a:t>
            </a:r>
            <a:r>
              <a:rPr sz="2400" i="1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00" i="1" spc="3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130" dirty="0">
                <a:solidFill>
                  <a:srgbClr val="266D77"/>
                </a:solidFill>
                <a:latin typeface="Verdana"/>
                <a:cs typeface="Verdana"/>
              </a:rPr>
              <a:t>learning</a:t>
            </a:r>
            <a:r>
              <a:rPr sz="2400" i="1" spc="-229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20" dirty="0">
                <a:solidFill>
                  <a:srgbClr val="266D77"/>
                </a:solidFill>
                <a:latin typeface="Verdana"/>
                <a:cs typeface="Verdana"/>
              </a:rPr>
              <a:t>rate</a:t>
            </a:r>
            <a:endParaRPr sz="2400">
              <a:latin typeface="Verdana"/>
              <a:cs typeface="Verdana"/>
            </a:endParaRPr>
          </a:p>
          <a:p>
            <a:pPr marL="38100" marR="30480">
              <a:lnSpc>
                <a:spcPts val="2850"/>
              </a:lnSpc>
              <a:spcBef>
                <a:spcPts val="680"/>
              </a:spcBef>
            </a:pPr>
            <a:r>
              <a:rPr sz="2400" i="1" spc="-204" dirty="0">
                <a:solidFill>
                  <a:srgbClr val="266D77"/>
                </a:solidFill>
                <a:latin typeface="Verdana"/>
                <a:cs typeface="Verdana"/>
              </a:rPr>
              <a:t>(l</a:t>
            </a:r>
            <a:r>
              <a:rPr sz="2400" i="1" spc="-307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i="1" spc="-204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00" i="1" spc="-250" dirty="0">
                <a:solidFill>
                  <a:srgbClr val="266D77"/>
                </a:solidFill>
                <a:latin typeface="Verdana"/>
                <a:cs typeface="Verdana"/>
              </a:rPr>
              <a:t>y</a:t>
            </a:r>
            <a:r>
              <a:rPr sz="2400" i="1" spc="-375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i="1" spc="-250" dirty="0">
                <a:solidFill>
                  <a:srgbClr val="266D77"/>
                </a:solidFill>
                <a:latin typeface="Verdana"/>
                <a:cs typeface="Verdana"/>
              </a:rPr>
              <a:t>)</a:t>
            </a:r>
            <a:r>
              <a:rPr sz="2400" i="1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00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66D77"/>
                </a:solidFill>
                <a:latin typeface="FreeSerif"/>
                <a:cs typeface="FreeSerif"/>
              </a:rPr>
              <a:t>𝚫</a:t>
            </a:r>
            <a:r>
              <a:rPr sz="2400" spc="35" dirty="0">
                <a:solidFill>
                  <a:srgbClr val="266D77"/>
                </a:solidFill>
                <a:latin typeface="FreeSerif"/>
                <a:cs typeface="FreeSerif"/>
              </a:rPr>
              <a:t> </a:t>
            </a:r>
            <a:r>
              <a:rPr sz="2400" spc="-100" dirty="0">
                <a:solidFill>
                  <a:srgbClr val="266D77"/>
                </a:solidFill>
                <a:latin typeface="Verdana"/>
                <a:cs typeface="Verdana"/>
              </a:rPr>
              <a:t>between</a:t>
            </a:r>
            <a:r>
              <a:rPr sz="2400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266D77"/>
                </a:solidFill>
                <a:latin typeface="Verdana"/>
                <a:cs typeface="Verdana"/>
              </a:rPr>
              <a:t>actual</a:t>
            </a:r>
            <a:r>
              <a:rPr sz="2400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label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266D77"/>
                </a:solidFill>
                <a:latin typeface="Verdana"/>
                <a:cs typeface="Verdana"/>
              </a:rPr>
              <a:t>and</a:t>
            </a:r>
            <a:r>
              <a:rPr sz="2400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266D77"/>
                </a:solidFill>
                <a:latin typeface="Verdana"/>
                <a:cs typeface="Verdana"/>
              </a:rPr>
              <a:t>the </a:t>
            </a:r>
            <a:r>
              <a:rPr sz="2400" spc="-130" dirty="0">
                <a:solidFill>
                  <a:srgbClr val="266D77"/>
                </a:solidFill>
                <a:latin typeface="Verdana"/>
                <a:cs typeface="Verdana"/>
              </a:rPr>
              <a:t>predicted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label</a:t>
            </a:r>
            <a:r>
              <a:rPr sz="24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266D77"/>
                </a:solidFill>
                <a:latin typeface="Verdana"/>
                <a:cs typeface="Verdana"/>
              </a:rPr>
              <a:t>(also</a:t>
            </a:r>
            <a:r>
              <a:rPr sz="24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266D77"/>
                </a:solidFill>
                <a:latin typeface="Verdana"/>
                <a:cs typeface="Verdana"/>
              </a:rPr>
              <a:t>known</a:t>
            </a:r>
            <a:r>
              <a:rPr sz="24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266D77"/>
                </a:solidFill>
                <a:latin typeface="Verdana"/>
                <a:cs typeface="Verdana"/>
              </a:rPr>
              <a:t>as</a:t>
            </a:r>
            <a:r>
              <a:rPr sz="24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15" dirty="0">
                <a:solidFill>
                  <a:srgbClr val="266D77"/>
                </a:solidFill>
                <a:latin typeface="Verdana"/>
                <a:cs typeface="Verdana"/>
              </a:rPr>
              <a:t>error</a:t>
            </a:r>
            <a:r>
              <a:rPr sz="2400" spc="-315" dirty="0">
                <a:solidFill>
                  <a:srgbClr val="266D77"/>
                </a:solidFill>
                <a:latin typeface="Verdana"/>
                <a:cs typeface="Verdana"/>
              </a:rPr>
              <a:t>).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1409" y="2858019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4709" y="1712986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31409" y="4003042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31409" y="1140475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4708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73" y="567848"/>
                </a:lnTo>
                <a:lnTo>
                  <a:pt x="5656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04709" y="2285500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3"/>
                </a:moveTo>
                <a:lnTo>
                  <a:pt x="565673" y="572393"/>
                </a:lnTo>
                <a:lnTo>
                  <a:pt x="565673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3140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31409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31409" y="3430518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9708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9708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409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4709" y="567961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7997083" y="4003042"/>
            <a:ext cx="573405" cy="1140460"/>
            <a:chOff x="7997083" y="4003042"/>
            <a:chExt cx="573405" cy="1140460"/>
          </a:xfrm>
        </p:grpSpPr>
        <p:sp>
          <p:nvSpPr>
            <p:cNvPr id="25" name="object 25"/>
            <p:cNvSpPr/>
            <p:nvPr/>
          </p:nvSpPr>
          <p:spPr>
            <a:xfrm>
              <a:off x="7997083" y="400304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573298" y="572398"/>
                  </a:moveTo>
                  <a:lnTo>
                    <a:pt x="0" y="57239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72398"/>
                  </a:lnTo>
                  <a:close/>
                </a:path>
              </a:pathLst>
            </a:custGeom>
            <a:solidFill>
              <a:srgbClr val="268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97083" y="457554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0" y="0"/>
                  </a:moveTo>
                  <a:lnTo>
                    <a:pt x="573298" y="0"/>
                  </a:lnTo>
                  <a:lnTo>
                    <a:pt x="573298" y="567948"/>
                  </a:lnTo>
                  <a:lnTo>
                    <a:pt x="0" y="56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7431409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97083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0223" y="560282"/>
            <a:ext cx="6236335" cy="268668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550"/>
              </a:spcBef>
              <a:buClr>
                <a:srgbClr val="9ED154"/>
              </a:buClr>
              <a:buAutoNum type="arabicPeriod" startAt="3"/>
              <a:tabLst>
                <a:tab pos="419100" algn="l"/>
              </a:tabLst>
            </a:pPr>
            <a:r>
              <a:rPr sz="2400" spc="-160" dirty="0">
                <a:solidFill>
                  <a:srgbClr val="266D77"/>
                </a:solidFill>
                <a:latin typeface="Verdana"/>
                <a:cs typeface="Verdana"/>
              </a:rPr>
              <a:t>Termination</a:t>
            </a:r>
            <a:r>
              <a:rPr sz="24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4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66D77"/>
                </a:solidFill>
                <a:latin typeface="Verdana"/>
                <a:cs typeface="Verdana"/>
              </a:rPr>
              <a:t>training:</a:t>
            </a:r>
            <a:endParaRPr sz="2400">
              <a:latin typeface="Verdana"/>
              <a:cs typeface="Verdana"/>
            </a:endParaRPr>
          </a:p>
          <a:p>
            <a:pPr marL="1383665" marR="572135" lvl="1" indent="-476884">
              <a:lnSpc>
                <a:spcPct val="100499"/>
              </a:lnSpc>
              <a:spcBef>
                <a:spcPts val="434"/>
              </a:spcBef>
              <a:buClr>
                <a:srgbClr val="9ED154"/>
              </a:buClr>
              <a:buAutoNum type="alphaLcPeriod"/>
              <a:tabLst>
                <a:tab pos="1383665" algn="l"/>
              </a:tabLst>
            </a:pPr>
            <a:r>
              <a:rPr sz="2400" spc="-40" dirty="0">
                <a:solidFill>
                  <a:srgbClr val="266D77"/>
                </a:solidFill>
                <a:latin typeface="Verdana"/>
                <a:cs typeface="Verdana"/>
              </a:rPr>
              <a:t>When</a:t>
            </a:r>
            <a:r>
              <a:rPr sz="2400" spc="-21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266D77"/>
                </a:solidFill>
                <a:latin typeface="Verdana"/>
                <a:cs typeface="Verdana"/>
              </a:rPr>
              <a:t>all</a:t>
            </a:r>
            <a:r>
              <a:rPr sz="2400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266D77"/>
                </a:solidFill>
                <a:latin typeface="Verdana"/>
                <a:cs typeface="Verdana"/>
              </a:rPr>
              <a:t>samples</a:t>
            </a:r>
            <a:r>
              <a:rPr sz="2400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266D77"/>
                </a:solidFill>
                <a:latin typeface="Verdana"/>
                <a:cs typeface="Verdana"/>
              </a:rPr>
              <a:t>are</a:t>
            </a:r>
            <a:r>
              <a:rPr sz="2400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266D77"/>
                </a:solidFill>
                <a:latin typeface="Verdana"/>
                <a:cs typeface="Verdana"/>
              </a:rPr>
              <a:t>correctly </a:t>
            </a:r>
            <a:r>
              <a:rPr sz="2400" spc="-10" dirty="0">
                <a:solidFill>
                  <a:srgbClr val="266D77"/>
                </a:solidFill>
                <a:latin typeface="Verdana"/>
                <a:cs typeface="Verdana"/>
              </a:rPr>
              <a:t>labeled</a:t>
            </a:r>
            <a:endParaRPr sz="2400">
              <a:latin typeface="Verdana"/>
              <a:cs typeface="Verdana"/>
            </a:endParaRPr>
          </a:p>
          <a:p>
            <a:pPr marL="1383665" lvl="1" indent="-470534">
              <a:lnSpc>
                <a:spcPts val="2835"/>
              </a:lnSpc>
              <a:buClr>
                <a:srgbClr val="9ED154"/>
              </a:buClr>
              <a:buAutoNum type="alphaLcPeriod"/>
              <a:tabLst>
                <a:tab pos="1383665" algn="l"/>
              </a:tabLst>
            </a:pP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After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266D77"/>
                </a:solidFill>
                <a:latin typeface="Verdana"/>
                <a:cs typeface="Verdana"/>
              </a:rPr>
              <a:t>pre-</a:t>
            </a:r>
            <a:r>
              <a:rPr sz="2400" spc="-114" dirty="0">
                <a:solidFill>
                  <a:srgbClr val="266D77"/>
                </a:solidFill>
                <a:latin typeface="Verdana"/>
                <a:cs typeface="Verdana"/>
              </a:rPr>
              <a:t>set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266D77"/>
                </a:solidFill>
                <a:latin typeface="Verdana"/>
                <a:cs typeface="Verdana"/>
              </a:rPr>
              <a:t>number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66D77"/>
                </a:solidFill>
                <a:latin typeface="Verdana"/>
                <a:cs typeface="Verdana"/>
              </a:rPr>
              <a:t>epochs</a:t>
            </a:r>
            <a:endParaRPr sz="2400">
              <a:latin typeface="Verdana"/>
              <a:cs typeface="Verdana"/>
            </a:endParaRPr>
          </a:p>
          <a:p>
            <a:pPr marL="1383665" marR="5080" lvl="1" indent="-449580">
              <a:lnSpc>
                <a:spcPts val="2850"/>
              </a:lnSpc>
              <a:spcBef>
                <a:spcPts val="105"/>
              </a:spcBef>
              <a:buClr>
                <a:srgbClr val="9ED154"/>
              </a:buClr>
              <a:buAutoNum type="alphaLcPeriod"/>
              <a:tabLst>
                <a:tab pos="1383665" algn="l"/>
              </a:tabLst>
            </a:pP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After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266D77"/>
                </a:solidFill>
                <a:latin typeface="Verdana"/>
                <a:cs typeface="Verdana"/>
              </a:rPr>
              <a:t>pre-</a:t>
            </a:r>
            <a:r>
              <a:rPr sz="2400" spc="-114" dirty="0">
                <a:solidFill>
                  <a:srgbClr val="266D77"/>
                </a:solidFill>
                <a:latin typeface="Verdana"/>
                <a:cs typeface="Verdana"/>
              </a:rPr>
              <a:t>set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266D77"/>
                </a:solidFill>
                <a:latin typeface="Verdana"/>
                <a:cs typeface="Verdana"/>
              </a:rPr>
              <a:t>number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66D77"/>
                </a:solidFill>
                <a:latin typeface="Verdana"/>
                <a:cs typeface="Verdana"/>
              </a:rPr>
              <a:t>epochs </a:t>
            </a: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where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266D77"/>
                </a:solidFill>
                <a:latin typeface="Verdana"/>
                <a:cs typeface="Verdana"/>
              </a:rPr>
              <a:t>percentage</a:t>
            </a:r>
            <a:r>
              <a:rPr sz="24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66D77"/>
                </a:solidFill>
                <a:latin typeface="Verdana"/>
                <a:cs typeface="Verdana"/>
              </a:rPr>
              <a:t>of </a:t>
            </a:r>
            <a:r>
              <a:rPr sz="2400" spc="-114" dirty="0">
                <a:solidFill>
                  <a:srgbClr val="266D77"/>
                </a:solidFill>
                <a:latin typeface="Verdana"/>
                <a:cs typeface="Verdana"/>
              </a:rPr>
              <a:t>misclassified</a:t>
            </a:r>
            <a:r>
              <a:rPr sz="2400" spc="-16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266D77"/>
                </a:solidFill>
                <a:latin typeface="Verdana"/>
                <a:cs typeface="Verdana"/>
              </a:rPr>
              <a:t>labels</a:t>
            </a:r>
            <a:r>
              <a:rPr sz="24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remains</a:t>
            </a:r>
            <a:r>
              <a:rPr sz="2400" spc="-16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266D77"/>
                </a:solidFill>
                <a:latin typeface="Verdana"/>
                <a:cs typeface="Verdana"/>
              </a:rPr>
              <a:t>stable.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48" y="442646"/>
            <a:ext cx="3669665" cy="14573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 marR="17780">
              <a:lnSpc>
                <a:spcPct val="116599"/>
              </a:lnSpc>
              <a:spcBef>
                <a:spcPts val="204"/>
              </a:spcBef>
            </a:pPr>
            <a:r>
              <a:rPr sz="3000" b="0" spc="130" dirty="0">
                <a:solidFill>
                  <a:srgbClr val="9ED154"/>
                </a:solidFill>
                <a:latin typeface="Roboto Medium"/>
                <a:cs typeface="Roboto Medium"/>
              </a:rPr>
              <a:t>The</a:t>
            </a:r>
            <a:r>
              <a:rPr sz="3000" b="0" spc="15" dirty="0">
                <a:solidFill>
                  <a:srgbClr val="9ED154"/>
                </a:solidFill>
                <a:latin typeface="Roboto Medium"/>
                <a:cs typeface="Roboto Medium"/>
              </a:rPr>
              <a:t> </a:t>
            </a:r>
            <a:r>
              <a:rPr sz="3000" b="0" spc="130" dirty="0">
                <a:solidFill>
                  <a:srgbClr val="9ED154"/>
                </a:solidFill>
                <a:latin typeface="Roboto Medium"/>
                <a:cs typeface="Roboto Medium"/>
              </a:rPr>
              <a:t>learning</a:t>
            </a:r>
            <a:r>
              <a:rPr sz="3000" b="0" spc="10" dirty="0">
                <a:solidFill>
                  <a:srgbClr val="9ED154"/>
                </a:solidFill>
                <a:latin typeface="Roboto Medium"/>
                <a:cs typeface="Roboto Medium"/>
              </a:rPr>
              <a:t> </a:t>
            </a:r>
            <a:r>
              <a:rPr sz="3000" b="0" spc="-10" dirty="0">
                <a:solidFill>
                  <a:srgbClr val="9ED154"/>
                </a:solidFill>
                <a:latin typeface="Roboto Medium"/>
                <a:cs typeface="Roboto Medium"/>
              </a:rPr>
              <a:t>step: </a:t>
            </a:r>
            <a:r>
              <a:rPr sz="2400" i="1" spc="-220" dirty="0">
                <a:solidFill>
                  <a:srgbClr val="266D77"/>
                </a:solidFill>
                <a:latin typeface="Verdana"/>
                <a:cs typeface="Verdana"/>
              </a:rPr>
              <a:t>w</a:t>
            </a:r>
            <a:r>
              <a:rPr sz="2400" i="1" spc="-330" baseline="-31250" dirty="0">
                <a:solidFill>
                  <a:srgbClr val="266D77"/>
                </a:solidFill>
                <a:latin typeface="Verdana"/>
                <a:cs typeface="Verdana"/>
              </a:rPr>
              <a:t>i</a:t>
            </a:r>
            <a:r>
              <a:rPr sz="2400" i="1" spc="-220" dirty="0">
                <a:solidFill>
                  <a:srgbClr val="266D77"/>
                </a:solidFill>
                <a:latin typeface="Verdana"/>
                <a:cs typeface="Verdana"/>
              </a:rPr>
              <a:t>(t+1)</a:t>
            </a:r>
            <a:r>
              <a:rPr sz="2400" i="1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530" dirty="0">
                <a:solidFill>
                  <a:srgbClr val="266D77"/>
                </a:solidFill>
                <a:latin typeface="Verdana"/>
                <a:cs typeface="Verdana"/>
              </a:rPr>
              <a:t>=</a:t>
            </a:r>
            <a:r>
              <a:rPr sz="2400" i="1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140" dirty="0">
                <a:solidFill>
                  <a:srgbClr val="266D77"/>
                </a:solidFill>
                <a:latin typeface="Verdana"/>
                <a:cs typeface="Verdana"/>
              </a:rPr>
              <a:t>w</a:t>
            </a:r>
            <a:r>
              <a:rPr sz="2400" i="1" spc="-209" baseline="-31250" dirty="0">
                <a:solidFill>
                  <a:srgbClr val="266D77"/>
                </a:solidFill>
                <a:latin typeface="Verdana"/>
                <a:cs typeface="Verdana"/>
              </a:rPr>
              <a:t>i</a:t>
            </a:r>
            <a:r>
              <a:rPr sz="2400" i="1" spc="-140" dirty="0">
                <a:solidFill>
                  <a:srgbClr val="266D77"/>
                </a:solidFill>
                <a:latin typeface="Verdana"/>
                <a:cs typeface="Verdana"/>
              </a:rPr>
              <a:t>(t)</a:t>
            </a:r>
            <a:r>
              <a:rPr sz="2400" i="1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530" dirty="0">
                <a:solidFill>
                  <a:srgbClr val="266D77"/>
                </a:solidFill>
                <a:latin typeface="Verdana"/>
                <a:cs typeface="Verdana"/>
              </a:rPr>
              <a:t>+</a:t>
            </a:r>
            <a:r>
              <a:rPr sz="2400" i="1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50" i="1" spc="-160" dirty="0">
                <a:solidFill>
                  <a:srgbClr val="266D77"/>
                </a:solidFill>
                <a:latin typeface="STIX"/>
                <a:cs typeface="STIX"/>
              </a:rPr>
              <a:t>𝛼</a:t>
            </a:r>
            <a:r>
              <a:rPr sz="2400" i="1" spc="-160" dirty="0">
                <a:solidFill>
                  <a:srgbClr val="266D77"/>
                </a:solidFill>
                <a:latin typeface="Verdana"/>
                <a:cs typeface="Verdana"/>
              </a:rPr>
              <a:t>(l</a:t>
            </a:r>
            <a:r>
              <a:rPr sz="2400" i="1" spc="-240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i="1" spc="-160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00" i="1" spc="-250" dirty="0">
                <a:solidFill>
                  <a:srgbClr val="266D77"/>
                </a:solidFill>
                <a:latin typeface="Verdana"/>
                <a:cs typeface="Verdana"/>
              </a:rPr>
              <a:t>y</a:t>
            </a:r>
            <a:r>
              <a:rPr sz="2400" i="1" spc="-375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i="1" spc="-250" dirty="0">
                <a:solidFill>
                  <a:srgbClr val="266D77"/>
                </a:solidFill>
                <a:latin typeface="Verdana"/>
                <a:cs typeface="Verdana"/>
              </a:rPr>
              <a:t>)</a:t>
            </a:r>
            <a:r>
              <a:rPr sz="2400" i="1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85" dirty="0">
                <a:solidFill>
                  <a:srgbClr val="266D77"/>
                </a:solidFill>
                <a:latin typeface="Verdana"/>
                <a:cs typeface="Verdana"/>
              </a:rPr>
              <a:t>x</a:t>
            </a:r>
            <a:r>
              <a:rPr sz="2400" i="1" spc="-127" baseline="-31250" dirty="0">
                <a:solidFill>
                  <a:srgbClr val="266D77"/>
                </a:solidFill>
                <a:latin typeface="Verdana"/>
                <a:cs typeface="Verdana"/>
              </a:rPr>
              <a:t>j,i</a:t>
            </a:r>
            <a:r>
              <a:rPr sz="2400" i="1" spc="-85" dirty="0">
                <a:solidFill>
                  <a:srgbClr val="266D77"/>
                </a:solidFill>
                <a:latin typeface="Verdana"/>
                <a:cs typeface="Verdana"/>
              </a:rPr>
              <a:t>= </a:t>
            </a:r>
            <a:r>
              <a:rPr sz="2400" i="1" spc="-140" dirty="0">
                <a:solidFill>
                  <a:srgbClr val="266D77"/>
                </a:solidFill>
                <a:latin typeface="Verdana"/>
                <a:cs typeface="Verdana"/>
              </a:rPr>
              <a:t>w</a:t>
            </a:r>
            <a:r>
              <a:rPr sz="2400" i="1" spc="-209" baseline="-31250" dirty="0">
                <a:solidFill>
                  <a:srgbClr val="266D77"/>
                </a:solidFill>
                <a:latin typeface="Verdana"/>
                <a:cs typeface="Verdana"/>
              </a:rPr>
              <a:t>i</a:t>
            </a:r>
            <a:r>
              <a:rPr sz="2400" i="1" spc="-140" dirty="0">
                <a:solidFill>
                  <a:srgbClr val="266D77"/>
                </a:solidFill>
                <a:latin typeface="Verdana"/>
                <a:cs typeface="Verdana"/>
              </a:rPr>
              <a:t>(t)</a:t>
            </a:r>
            <a:r>
              <a:rPr sz="2400" i="1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530" dirty="0">
                <a:solidFill>
                  <a:srgbClr val="266D77"/>
                </a:solidFill>
                <a:latin typeface="Verdana"/>
                <a:cs typeface="Verdana"/>
              </a:rPr>
              <a:t>+</a:t>
            </a:r>
            <a:r>
              <a:rPr sz="2400" i="1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50" i="1" spc="-155" dirty="0">
                <a:solidFill>
                  <a:srgbClr val="266D77"/>
                </a:solidFill>
                <a:latin typeface="STIX"/>
                <a:cs typeface="STIX"/>
              </a:rPr>
              <a:t>𝛼</a:t>
            </a:r>
            <a:r>
              <a:rPr sz="2400" i="1" spc="-155" dirty="0">
                <a:solidFill>
                  <a:srgbClr val="266D77"/>
                </a:solidFill>
                <a:latin typeface="Verdana"/>
                <a:cs typeface="Verdana"/>
              </a:rPr>
              <a:t>(l</a:t>
            </a:r>
            <a:r>
              <a:rPr sz="2400" i="1" spc="-232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i="1" spc="-155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50" i="1" spc="-100" dirty="0">
                <a:solidFill>
                  <a:srgbClr val="266D77"/>
                </a:solidFill>
                <a:latin typeface="STIX"/>
                <a:cs typeface="STIX"/>
              </a:rPr>
              <a:t>𝑥</a:t>
            </a:r>
            <a:r>
              <a:rPr sz="2400" i="1" spc="-150" baseline="-31250" dirty="0">
                <a:solidFill>
                  <a:srgbClr val="266D77"/>
                </a:solidFill>
                <a:latin typeface="Verdana"/>
                <a:cs typeface="Verdana"/>
              </a:rPr>
              <a:t>j,i</a:t>
            </a:r>
            <a:r>
              <a:rPr sz="2450" i="1" spc="-100" dirty="0">
                <a:solidFill>
                  <a:srgbClr val="266D77"/>
                </a:solidFill>
                <a:latin typeface="DejaVu Sans"/>
                <a:cs typeface="DejaVu Sans"/>
              </a:rPr>
              <a:t>ᐧ</a:t>
            </a:r>
            <a:r>
              <a:rPr sz="2400" i="1" spc="-100" dirty="0">
                <a:solidFill>
                  <a:srgbClr val="266D77"/>
                </a:solidFill>
                <a:latin typeface="Verdana"/>
                <a:cs typeface="Verdana"/>
              </a:rPr>
              <a:t>w(t))x</a:t>
            </a:r>
            <a:r>
              <a:rPr sz="2400" i="1" spc="-150" baseline="-31250" dirty="0">
                <a:solidFill>
                  <a:srgbClr val="266D77"/>
                </a:solidFill>
                <a:latin typeface="Verdana"/>
                <a:cs typeface="Verdana"/>
              </a:rPr>
              <a:t>j,i</a:t>
            </a:r>
            <a:endParaRPr sz="2400" baseline="-312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6648" y="2310888"/>
            <a:ext cx="510413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19800"/>
              </a:lnSpc>
              <a:spcBef>
                <a:spcPts val="100"/>
              </a:spcBef>
            </a:pPr>
            <a:r>
              <a:rPr sz="2400" i="1" spc="-204" dirty="0">
                <a:solidFill>
                  <a:srgbClr val="266D77"/>
                </a:solidFill>
                <a:latin typeface="Verdana"/>
                <a:cs typeface="Verdana"/>
              </a:rPr>
              <a:t>(l</a:t>
            </a:r>
            <a:r>
              <a:rPr sz="2400" i="1" spc="-307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i="1" spc="-204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00" i="1" spc="-325" dirty="0">
                <a:solidFill>
                  <a:srgbClr val="266D77"/>
                </a:solidFill>
                <a:latin typeface="Verdana"/>
                <a:cs typeface="Verdana"/>
              </a:rPr>
              <a:t>y</a:t>
            </a:r>
            <a:r>
              <a:rPr sz="2400" i="1" spc="-487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i="1" spc="-325" dirty="0">
                <a:solidFill>
                  <a:srgbClr val="266D77"/>
                </a:solidFill>
                <a:latin typeface="Verdana"/>
                <a:cs typeface="Verdana"/>
              </a:rPr>
              <a:t>)&gt;0</a:t>
            </a:r>
            <a:r>
              <a:rPr sz="2400" spc="-325" dirty="0">
                <a:solidFill>
                  <a:srgbClr val="266D77"/>
                </a:solidFill>
                <a:latin typeface="Verdana"/>
                <a:cs typeface="Verdana"/>
              </a:rPr>
              <a:t>:</a:t>
            </a:r>
            <a:r>
              <a:rPr sz="2400" spc="43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266D77"/>
                </a:solidFill>
                <a:latin typeface="Verdana"/>
                <a:cs typeface="Verdana"/>
              </a:rPr>
              <a:t>w</a:t>
            </a:r>
            <a:r>
              <a:rPr sz="2400" i="1" baseline="-31250" dirty="0">
                <a:solidFill>
                  <a:srgbClr val="266D77"/>
                </a:solidFill>
                <a:latin typeface="Verdana"/>
                <a:cs typeface="Verdana"/>
              </a:rPr>
              <a:t>i</a:t>
            </a:r>
            <a:r>
              <a:rPr sz="2400" i="1" spc="112" baseline="-312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120" dirty="0">
                <a:solidFill>
                  <a:srgbClr val="266D77"/>
                </a:solidFill>
                <a:latin typeface="Verdana"/>
                <a:cs typeface="Verdana"/>
              </a:rPr>
              <a:t>needs</a:t>
            </a:r>
            <a:r>
              <a:rPr sz="2400" i="1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14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400" i="1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150" dirty="0">
                <a:solidFill>
                  <a:srgbClr val="266D77"/>
                </a:solidFill>
                <a:latin typeface="Verdana"/>
                <a:cs typeface="Verdana"/>
              </a:rPr>
              <a:t>become</a:t>
            </a:r>
            <a:r>
              <a:rPr sz="2400" i="1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266D77"/>
                </a:solidFill>
                <a:latin typeface="Verdana"/>
                <a:cs typeface="Verdana"/>
              </a:rPr>
              <a:t>bigger </a:t>
            </a:r>
            <a:r>
              <a:rPr sz="2400" i="1" spc="-204" dirty="0">
                <a:solidFill>
                  <a:srgbClr val="266D77"/>
                </a:solidFill>
                <a:latin typeface="Verdana"/>
                <a:cs typeface="Verdana"/>
              </a:rPr>
              <a:t>(l</a:t>
            </a:r>
            <a:r>
              <a:rPr sz="2400" i="1" spc="-307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i="1" spc="-204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00" i="1" spc="-315" dirty="0">
                <a:solidFill>
                  <a:srgbClr val="266D77"/>
                </a:solidFill>
                <a:latin typeface="Verdana"/>
                <a:cs typeface="Verdana"/>
              </a:rPr>
              <a:t>y</a:t>
            </a:r>
            <a:r>
              <a:rPr sz="2400" i="1" spc="-472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i="1" spc="-315" dirty="0">
                <a:solidFill>
                  <a:srgbClr val="266D77"/>
                </a:solidFill>
                <a:latin typeface="Verdana"/>
                <a:cs typeface="Verdana"/>
              </a:rPr>
              <a:t>)&lt;0:</a:t>
            </a:r>
            <a:r>
              <a:rPr sz="2400" i="1" spc="4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266D77"/>
                </a:solidFill>
                <a:latin typeface="Verdana"/>
                <a:cs typeface="Verdana"/>
              </a:rPr>
              <a:t>w</a:t>
            </a:r>
            <a:r>
              <a:rPr sz="2400" i="1" baseline="-31250" dirty="0">
                <a:solidFill>
                  <a:srgbClr val="266D77"/>
                </a:solidFill>
                <a:latin typeface="Verdana"/>
                <a:cs typeface="Verdana"/>
              </a:rPr>
              <a:t>i</a:t>
            </a:r>
            <a:r>
              <a:rPr sz="2400" i="1" spc="104" baseline="-312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120" dirty="0">
                <a:solidFill>
                  <a:srgbClr val="266D77"/>
                </a:solidFill>
                <a:latin typeface="Verdana"/>
                <a:cs typeface="Verdana"/>
              </a:rPr>
              <a:t>needs</a:t>
            </a:r>
            <a:r>
              <a:rPr sz="2400" i="1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14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400" i="1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150" dirty="0">
                <a:solidFill>
                  <a:srgbClr val="266D77"/>
                </a:solidFill>
                <a:latin typeface="Verdana"/>
                <a:cs typeface="Verdana"/>
              </a:rPr>
              <a:t>become</a:t>
            </a:r>
            <a:r>
              <a:rPr sz="2400" i="1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114" dirty="0">
                <a:solidFill>
                  <a:srgbClr val="266D77"/>
                </a:solidFill>
                <a:latin typeface="Verdana"/>
                <a:cs typeface="Verdana"/>
              </a:rPr>
              <a:t>smaller </a:t>
            </a:r>
            <a:r>
              <a:rPr sz="2400" i="1" spc="-204" dirty="0">
                <a:solidFill>
                  <a:srgbClr val="266D77"/>
                </a:solidFill>
                <a:latin typeface="Verdana"/>
                <a:cs typeface="Verdana"/>
              </a:rPr>
              <a:t>(l</a:t>
            </a:r>
            <a:r>
              <a:rPr sz="2400" i="1" spc="-307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i="1" spc="-204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00" i="1" spc="-315" dirty="0">
                <a:solidFill>
                  <a:srgbClr val="266D77"/>
                </a:solidFill>
                <a:latin typeface="Verdana"/>
                <a:cs typeface="Verdana"/>
              </a:rPr>
              <a:t>y</a:t>
            </a:r>
            <a:r>
              <a:rPr sz="2400" i="1" spc="-472" baseline="-31250" dirty="0">
                <a:solidFill>
                  <a:srgbClr val="266D77"/>
                </a:solidFill>
                <a:latin typeface="Verdana"/>
                <a:cs typeface="Verdana"/>
              </a:rPr>
              <a:t>j</a:t>
            </a:r>
            <a:r>
              <a:rPr sz="2400" i="1" spc="-315" dirty="0">
                <a:solidFill>
                  <a:srgbClr val="266D77"/>
                </a:solidFill>
                <a:latin typeface="Verdana"/>
                <a:cs typeface="Verdana"/>
              </a:rPr>
              <a:t>)=0:</a:t>
            </a:r>
            <a:r>
              <a:rPr sz="2400" i="1" spc="4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266D77"/>
                </a:solidFill>
                <a:latin typeface="Verdana"/>
                <a:cs typeface="Verdana"/>
              </a:rPr>
              <a:t>w</a:t>
            </a:r>
            <a:r>
              <a:rPr sz="2400" i="1" baseline="-31250" dirty="0">
                <a:solidFill>
                  <a:srgbClr val="266D77"/>
                </a:solidFill>
                <a:latin typeface="Verdana"/>
                <a:cs typeface="Verdana"/>
              </a:rPr>
              <a:t>i</a:t>
            </a:r>
            <a:r>
              <a:rPr sz="2400" i="1" spc="97" baseline="-312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125" dirty="0">
                <a:solidFill>
                  <a:srgbClr val="266D77"/>
                </a:solidFill>
                <a:latin typeface="Verdana"/>
                <a:cs typeface="Verdana"/>
              </a:rPr>
              <a:t>should</a:t>
            </a:r>
            <a:r>
              <a:rPr sz="2400" i="1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150" dirty="0">
                <a:solidFill>
                  <a:srgbClr val="266D77"/>
                </a:solidFill>
                <a:latin typeface="Verdana"/>
                <a:cs typeface="Verdana"/>
              </a:rPr>
              <a:t>not</a:t>
            </a:r>
            <a:r>
              <a:rPr sz="2400" i="1" spc="-21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solidFill>
                  <a:srgbClr val="266D77"/>
                </a:solidFill>
                <a:latin typeface="Verdana"/>
                <a:cs typeface="Verdana"/>
              </a:rPr>
              <a:t>change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348" y="532384"/>
            <a:ext cx="2064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solidFill>
                  <a:srgbClr val="9ED154"/>
                </a:solidFill>
                <a:latin typeface="Roboto Medium"/>
                <a:cs typeface="Roboto Medium"/>
              </a:rPr>
              <a:t>Perceptorn:</a:t>
            </a:r>
            <a:endParaRPr sz="300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09348" y="1068831"/>
            <a:ext cx="6032500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114" dirty="0">
                <a:solidFill>
                  <a:srgbClr val="266D77"/>
                </a:solidFill>
                <a:latin typeface="Verdana"/>
                <a:cs typeface="Verdana"/>
              </a:rPr>
              <a:t>Rather</a:t>
            </a:r>
            <a:r>
              <a:rPr sz="24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limited</a:t>
            </a:r>
            <a:r>
              <a:rPr sz="2400" spc="-18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24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266D77"/>
                </a:solidFill>
                <a:latin typeface="Verdana"/>
                <a:cs typeface="Verdana"/>
              </a:rPr>
              <a:t>its</a:t>
            </a:r>
            <a:r>
              <a:rPr sz="2400" spc="-18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266D77"/>
                </a:solidFill>
                <a:latin typeface="Verdana"/>
                <a:cs typeface="Verdana"/>
              </a:rPr>
              <a:t>capacity.</a:t>
            </a:r>
            <a:r>
              <a:rPr sz="24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266D77"/>
                </a:solidFill>
                <a:latin typeface="Verdana"/>
                <a:cs typeface="Verdana"/>
              </a:rPr>
              <a:t>Binary-</a:t>
            </a:r>
            <a:r>
              <a:rPr sz="2400" spc="-10" dirty="0">
                <a:solidFill>
                  <a:srgbClr val="266D77"/>
                </a:solidFill>
                <a:latin typeface="Verdana"/>
                <a:cs typeface="Verdana"/>
              </a:rPr>
              <a:t>linear </a:t>
            </a:r>
            <a:r>
              <a:rPr sz="2400" spc="-105" dirty="0">
                <a:solidFill>
                  <a:srgbClr val="266D77"/>
                </a:solidFill>
                <a:latin typeface="Verdana"/>
                <a:cs typeface="Verdana"/>
              </a:rPr>
              <a:t>classification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266D77"/>
                </a:solidFill>
                <a:latin typeface="Verdana"/>
                <a:cs typeface="Verdana"/>
              </a:rPr>
              <a:t>tasks</a:t>
            </a:r>
            <a:r>
              <a:rPr sz="24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266D77"/>
                </a:solidFill>
                <a:latin typeface="Verdana"/>
                <a:cs typeface="Verdana"/>
              </a:rPr>
              <a:t>as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266D77"/>
                </a:solidFill>
                <a:latin typeface="Verdana"/>
                <a:cs typeface="Verdana"/>
              </a:rPr>
              <a:t>well</a:t>
            </a:r>
            <a:r>
              <a:rPr sz="24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266D77"/>
                </a:solidFill>
                <a:latin typeface="Verdana"/>
                <a:cs typeface="Verdana"/>
              </a:rPr>
              <a:t>linear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266D77"/>
                </a:solidFill>
                <a:latin typeface="Verdana"/>
                <a:cs typeface="Verdana"/>
              </a:rPr>
              <a:t>regression </a:t>
            </a:r>
            <a:r>
              <a:rPr sz="2400" spc="-90" dirty="0">
                <a:solidFill>
                  <a:srgbClr val="266D77"/>
                </a:solidFill>
                <a:latin typeface="Verdana"/>
                <a:cs typeface="Verdana"/>
              </a:rPr>
              <a:t>can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266D77"/>
                </a:solidFill>
                <a:latin typeface="Verdana"/>
                <a:cs typeface="Verdana"/>
              </a:rPr>
              <a:t>be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easily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266D77"/>
                </a:solidFill>
                <a:latin typeface="Verdana"/>
                <a:cs typeface="Verdana"/>
              </a:rPr>
              <a:t>solved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266D77"/>
                </a:solidFill>
                <a:latin typeface="Verdana"/>
                <a:cs typeface="Verdana"/>
              </a:rPr>
              <a:t>various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266D77"/>
                </a:solidFill>
                <a:latin typeface="Verdana"/>
                <a:cs typeface="Verdana"/>
              </a:rPr>
              <a:t>other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66D77"/>
                </a:solidFill>
                <a:latin typeface="Verdana"/>
                <a:cs typeface="Verdana"/>
              </a:rPr>
              <a:t>ways.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09359" cy="51434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727" y="1454915"/>
            <a:ext cx="4931410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469390" marR="5080" indent="-1457325">
              <a:lnSpc>
                <a:spcPct val="100299"/>
              </a:lnSpc>
              <a:spcBef>
                <a:spcPts val="80"/>
              </a:spcBef>
            </a:pPr>
            <a:r>
              <a:rPr sz="4800" spc="180" dirty="0">
                <a:solidFill>
                  <a:srgbClr val="DFE854"/>
                </a:solidFill>
              </a:rPr>
              <a:t>Neural</a:t>
            </a:r>
            <a:r>
              <a:rPr sz="4800" spc="15" dirty="0">
                <a:solidFill>
                  <a:srgbClr val="DFE854"/>
                </a:solidFill>
              </a:rPr>
              <a:t> </a:t>
            </a:r>
            <a:r>
              <a:rPr sz="4800" spc="170" dirty="0">
                <a:solidFill>
                  <a:srgbClr val="DFE854"/>
                </a:solidFill>
              </a:rPr>
              <a:t>Networks </a:t>
            </a:r>
            <a:r>
              <a:rPr sz="4800" spc="254" dirty="0">
                <a:solidFill>
                  <a:srgbClr val="DFE854"/>
                </a:solidFill>
              </a:rPr>
              <a:t>Winter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10774" rIns="0" bIns="0" rtlCol="0">
            <a:spAutoFit/>
          </a:bodyPr>
          <a:lstStyle/>
          <a:p>
            <a:pPr marL="772795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Winter</a:t>
            </a:r>
            <a:r>
              <a:rPr spc="40" dirty="0"/>
              <a:t> </a:t>
            </a:r>
            <a:r>
              <a:rPr spc="105" dirty="0"/>
              <a:t>did</a:t>
            </a:r>
            <a:r>
              <a:rPr spc="40" dirty="0"/>
              <a:t> </a:t>
            </a:r>
            <a:r>
              <a:rPr spc="85" dirty="0"/>
              <a:t>not</a:t>
            </a:r>
            <a:r>
              <a:rPr spc="45" dirty="0"/>
              <a:t> </a:t>
            </a:r>
            <a:r>
              <a:rPr dirty="0"/>
              <a:t>last</a:t>
            </a:r>
            <a:r>
              <a:rPr spc="45" dirty="0"/>
              <a:t> </a:t>
            </a:r>
            <a:r>
              <a:rPr spc="-10" dirty="0"/>
              <a:t>forever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0223" y="1360380"/>
            <a:ext cx="610552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180" dirty="0">
                <a:solidFill>
                  <a:srgbClr val="266D77"/>
                </a:solidFill>
                <a:latin typeface="Verdana"/>
                <a:cs typeface="Verdana"/>
              </a:rPr>
              <a:t>Some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developments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266D77"/>
                </a:solidFill>
                <a:latin typeface="Verdana"/>
                <a:cs typeface="Verdana"/>
              </a:rPr>
              <a:t>from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266D77"/>
                </a:solidFill>
                <a:latin typeface="Verdana"/>
                <a:cs typeface="Verdana"/>
              </a:rPr>
              <a:t>field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266D77"/>
                </a:solidFill>
                <a:latin typeface="Verdana"/>
                <a:cs typeface="Verdana"/>
              </a:rPr>
              <a:t>control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theory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266D77"/>
                </a:solidFill>
                <a:latin typeface="Verdana"/>
                <a:cs typeface="Verdana"/>
              </a:rPr>
              <a:t>emerged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266D77"/>
                </a:solidFill>
                <a:latin typeface="Verdana"/>
                <a:cs typeface="Verdana"/>
              </a:rPr>
              <a:t>that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266D77"/>
                </a:solidFill>
                <a:latin typeface="Verdana"/>
                <a:cs typeface="Verdana"/>
              </a:rPr>
              <a:t>will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266D77"/>
                </a:solidFill>
                <a:latin typeface="Verdana"/>
                <a:cs typeface="Verdana"/>
              </a:rPr>
              <a:t>revive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266D77"/>
                </a:solidFill>
                <a:latin typeface="Verdana"/>
                <a:cs typeface="Verdana"/>
              </a:rPr>
              <a:t>NN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266D77"/>
                </a:solidFill>
                <a:latin typeface="Verdana"/>
                <a:cs typeface="Verdana"/>
              </a:rPr>
              <a:t>field.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10" h="1140460">
                <a:moveTo>
                  <a:pt x="573290" y="567969"/>
                </a:moveTo>
                <a:lnTo>
                  <a:pt x="0" y="567969"/>
                </a:lnTo>
                <a:lnTo>
                  <a:pt x="0" y="1140371"/>
                </a:lnTo>
                <a:lnTo>
                  <a:pt x="573290" y="1140371"/>
                </a:lnTo>
                <a:lnTo>
                  <a:pt x="573290" y="567969"/>
                </a:lnTo>
                <a:close/>
              </a:path>
              <a:path w="1146810" h="1140460">
                <a:moveTo>
                  <a:pt x="1146721" y="0"/>
                </a:moveTo>
                <a:lnTo>
                  <a:pt x="573430" y="0"/>
                </a:lnTo>
                <a:lnTo>
                  <a:pt x="573430" y="567855"/>
                </a:lnTo>
                <a:lnTo>
                  <a:pt x="1146721" y="567855"/>
                </a:lnTo>
                <a:lnTo>
                  <a:pt x="114672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7431409" y="0"/>
            <a:ext cx="1139190" cy="568325"/>
            <a:chOff x="7431409" y="0"/>
            <a:chExt cx="1139190" cy="568325"/>
          </a:xfrm>
        </p:grpSpPr>
        <p:sp>
          <p:nvSpPr>
            <p:cNvPr id="24" name="object 24"/>
            <p:cNvSpPr/>
            <p:nvPr/>
          </p:nvSpPr>
          <p:spPr>
            <a:xfrm>
              <a:off x="8004708" y="0"/>
              <a:ext cx="565785" cy="568325"/>
            </a:xfrm>
            <a:custGeom>
              <a:avLst/>
              <a:gdLst/>
              <a:ahLst/>
              <a:cxnLst/>
              <a:rect l="l" t="t" r="r" b="b"/>
              <a:pathLst>
                <a:path w="565784" h="568325">
                  <a:moveTo>
                    <a:pt x="0" y="567848"/>
                  </a:moveTo>
                  <a:lnTo>
                    <a:pt x="565673" y="567848"/>
                  </a:lnTo>
                  <a:lnTo>
                    <a:pt x="565673" y="0"/>
                  </a:lnTo>
                  <a:lnTo>
                    <a:pt x="0" y="0"/>
                  </a:lnTo>
                  <a:lnTo>
                    <a:pt x="0" y="567848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31409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7997083" y="4575540"/>
            <a:ext cx="1146810" cy="568325"/>
            <a:chOff x="7997083" y="4575540"/>
            <a:chExt cx="1146810" cy="568325"/>
          </a:xfrm>
        </p:grpSpPr>
        <p:sp>
          <p:nvSpPr>
            <p:cNvPr id="35" name="object 35"/>
            <p:cNvSpPr/>
            <p:nvPr/>
          </p:nvSpPr>
          <p:spPr>
            <a:xfrm>
              <a:off x="8570507" y="457554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0" y="0"/>
                  </a:moveTo>
                  <a:lnTo>
                    <a:pt x="573298" y="0"/>
                  </a:lnTo>
                  <a:lnTo>
                    <a:pt x="573298" y="567948"/>
                  </a:lnTo>
                  <a:lnTo>
                    <a:pt x="0" y="56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97083" y="457554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0" y="0"/>
                  </a:moveTo>
                  <a:lnTo>
                    <a:pt x="573298" y="0"/>
                  </a:lnTo>
                  <a:lnTo>
                    <a:pt x="573298" y="567948"/>
                  </a:lnTo>
                  <a:lnTo>
                    <a:pt x="0" y="56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5796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992958" y="661543"/>
            <a:ext cx="4696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85" dirty="0"/>
              <a:t>Optimization</a:t>
            </a:r>
            <a:endParaRPr sz="600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44" name="object 44"/>
          <p:cNvSpPr txBox="1"/>
          <p:nvPr/>
        </p:nvSpPr>
        <p:spPr>
          <a:xfrm>
            <a:off x="2851137" y="1575941"/>
            <a:ext cx="29857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120" dirty="0">
                <a:solidFill>
                  <a:srgbClr val="9ED154"/>
                </a:solidFill>
                <a:latin typeface="Roboto Medium"/>
                <a:cs typeface="Roboto Medium"/>
              </a:rPr>
              <a:t>problem</a:t>
            </a:r>
            <a:endParaRPr sz="6000">
              <a:latin typeface="Roboto Medium"/>
              <a:cs typeface="Roboto Medium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92463" y="2808675"/>
            <a:ext cx="2790190" cy="13696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6210" marR="5080" indent="-144145">
              <a:lnSpc>
                <a:spcPct val="100699"/>
              </a:lnSpc>
              <a:spcBef>
                <a:spcPts val="85"/>
              </a:spcBef>
            </a:pP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Finding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minimum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unknown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error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manifold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800">
              <a:latin typeface="Verdana"/>
              <a:cs typeface="Verdana"/>
            </a:endParaRPr>
          </a:p>
          <a:p>
            <a:pPr marL="134620">
              <a:lnSpc>
                <a:spcPct val="100000"/>
              </a:lnSpc>
            </a:pPr>
            <a:r>
              <a:rPr sz="2400" b="1" spc="-229" dirty="0">
                <a:solidFill>
                  <a:srgbClr val="FFFFFF"/>
                </a:solidFill>
                <a:latin typeface="Verdana"/>
                <a:cs typeface="Verdana"/>
              </a:rPr>
              <a:t>Gradient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75" dirty="0">
                <a:solidFill>
                  <a:srgbClr val="FFFFFF"/>
                </a:solidFill>
                <a:latin typeface="Verdana"/>
                <a:cs typeface="Verdana"/>
              </a:rPr>
              <a:t>Descent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1469485"/>
            <a:ext cx="5143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266D77"/>
                </a:solidFill>
                <a:latin typeface="Verdana"/>
                <a:cs typeface="Verdana"/>
              </a:rPr>
              <a:t>Follow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266D77"/>
                </a:solidFill>
                <a:latin typeface="Verdana"/>
                <a:cs typeface="Verdana"/>
              </a:rPr>
              <a:t>downward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slope…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00" dirty="0">
                <a:solidFill>
                  <a:srgbClr val="266D77"/>
                </a:solidFill>
                <a:latin typeface="Verdana"/>
                <a:cs typeface="Verdana"/>
              </a:rPr>
              <a:t>(i.e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266D77"/>
                </a:solidFill>
                <a:latin typeface="Verdana"/>
                <a:cs typeface="Verdana"/>
              </a:rPr>
              <a:t>derivative)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Gradient</a:t>
            </a:r>
            <a:r>
              <a:rPr spc="30" dirty="0"/>
              <a:t> </a:t>
            </a:r>
            <a:r>
              <a:rPr spc="-10" dirty="0"/>
              <a:t>Descent: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46" y="1838321"/>
            <a:ext cx="4314816" cy="32145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997083" y="1140475"/>
            <a:ext cx="1146810" cy="1144905"/>
            <a:chOff x="7997083" y="1140475"/>
            <a:chExt cx="1146810" cy="1144905"/>
          </a:xfrm>
        </p:grpSpPr>
        <p:sp>
          <p:nvSpPr>
            <p:cNvPr id="5" name="object 5"/>
            <p:cNvSpPr/>
            <p:nvPr/>
          </p:nvSpPr>
          <p:spPr>
            <a:xfrm>
              <a:off x="7997083" y="1712986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69">
                  <a:moveTo>
                    <a:pt x="573298" y="572398"/>
                  </a:moveTo>
                  <a:lnTo>
                    <a:pt x="0" y="57239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72398"/>
                  </a:lnTo>
                  <a:close/>
                </a:path>
              </a:pathLst>
            </a:custGeom>
            <a:solidFill>
              <a:srgbClr val="9ED1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70507" y="1140475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69">
                  <a:moveTo>
                    <a:pt x="573298" y="572398"/>
                  </a:moveTo>
                  <a:lnTo>
                    <a:pt x="0" y="57239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72398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99708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7083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708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708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97083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997083" y="4003042"/>
            <a:ext cx="573405" cy="1140460"/>
            <a:chOff x="7997083" y="4003042"/>
            <a:chExt cx="573405" cy="1140460"/>
          </a:xfrm>
        </p:grpSpPr>
        <p:sp>
          <p:nvSpPr>
            <p:cNvPr id="17" name="object 17"/>
            <p:cNvSpPr/>
            <p:nvPr/>
          </p:nvSpPr>
          <p:spPr>
            <a:xfrm>
              <a:off x="7997083" y="400304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573298" y="572398"/>
                  </a:moveTo>
                  <a:lnTo>
                    <a:pt x="0" y="57239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72398"/>
                  </a:lnTo>
                  <a:close/>
                </a:path>
              </a:pathLst>
            </a:custGeom>
            <a:solidFill>
              <a:srgbClr val="268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97083" y="457554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0" y="0"/>
                  </a:moveTo>
                  <a:lnTo>
                    <a:pt x="573298" y="0"/>
                  </a:lnTo>
                  <a:lnTo>
                    <a:pt x="573298" y="567948"/>
                  </a:lnTo>
                  <a:lnTo>
                    <a:pt x="0" y="56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97083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824033" y="1519234"/>
            <a:ext cx="4372610" cy="3181985"/>
            <a:chOff x="1824033" y="1519234"/>
            <a:chExt cx="4372610" cy="3181985"/>
          </a:xfrm>
        </p:grpSpPr>
        <p:sp>
          <p:nvSpPr>
            <p:cNvPr id="23" name="object 23"/>
            <p:cNvSpPr/>
            <p:nvPr/>
          </p:nvSpPr>
          <p:spPr>
            <a:xfrm>
              <a:off x="1828796" y="1523996"/>
              <a:ext cx="4363085" cy="3172460"/>
            </a:xfrm>
            <a:custGeom>
              <a:avLst/>
              <a:gdLst/>
              <a:ahLst/>
              <a:cxnLst/>
              <a:rect l="l" t="t" r="r" b="b"/>
              <a:pathLst>
                <a:path w="4363085" h="3172460">
                  <a:moveTo>
                    <a:pt x="4362591" y="3171893"/>
                  </a:moveTo>
                  <a:lnTo>
                    <a:pt x="0" y="3171893"/>
                  </a:lnTo>
                  <a:lnTo>
                    <a:pt x="0" y="0"/>
                  </a:lnTo>
                  <a:lnTo>
                    <a:pt x="4362591" y="0"/>
                  </a:lnTo>
                  <a:lnTo>
                    <a:pt x="4362591" y="317189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28796" y="1523996"/>
              <a:ext cx="4363085" cy="3172460"/>
            </a:xfrm>
            <a:custGeom>
              <a:avLst/>
              <a:gdLst/>
              <a:ahLst/>
              <a:cxnLst/>
              <a:rect l="l" t="t" r="r" b="b"/>
              <a:pathLst>
                <a:path w="4363085" h="3172460">
                  <a:moveTo>
                    <a:pt x="0" y="0"/>
                  </a:moveTo>
                  <a:lnTo>
                    <a:pt x="4362591" y="0"/>
                  </a:lnTo>
                  <a:lnTo>
                    <a:pt x="4362591" y="3171893"/>
                  </a:lnTo>
                  <a:lnTo>
                    <a:pt x="0" y="31718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4693" y="2596144"/>
              <a:ext cx="238124" cy="2666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5655" y="2686632"/>
              <a:ext cx="85724" cy="76124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530223" y="340109"/>
            <a:ext cx="61112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We</a:t>
            </a:r>
            <a:r>
              <a:rPr spc="5" dirty="0"/>
              <a:t> </a:t>
            </a:r>
            <a:r>
              <a:rPr dirty="0"/>
              <a:t>Don’t</a:t>
            </a:r>
            <a:r>
              <a:rPr spc="5" dirty="0"/>
              <a:t> </a:t>
            </a:r>
            <a:r>
              <a:rPr spc="220" dirty="0"/>
              <a:t>know</a:t>
            </a:r>
            <a:r>
              <a:rPr spc="5" dirty="0"/>
              <a:t> </a:t>
            </a:r>
            <a:r>
              <a:rPr spc="180" dirty="0"/>
              <a:t>how</a:t>
            </a:r>
            <a:r>
              <a:rPr spc="5" dirty="0"/>
              <a:t> </a:t>
            </a:r>
            <a:r>
              <a:rPr spc="105" dirty="0"/>
              <a:t>this</a:t>
            </a:r>
            <a:r>
              <a:rPr spc="10" dirty="0"/>
              <a:t> </a:t>
            </a:r>
            <a:r>
              <a:rPr spc="100" dirty="0"/>
              <a:t>manifold </a:t>
            </a:r>
            <a:r>
              <a:rPr spc="55" dirty="0"/>
              <a:t>looks</a:t>
            </a:r>
            <a:r>
              <a:rPr spc="-10" dirty="0"/>
              <a:t> </a:t>
            </a:r>
            <a:r>
              <a:rPr spc="175" dirty="0"/>
              <a:t>-</a:t>
            </a:r>
            <a:r>
              <a:rPr spc="-15" dirty="0"/>
              <a:t> </a:t>
            </a:r>
            <a:r>
              <a:rPr spc="185" dirty="0"/>
              <a:t>what</a:t>
            </a:r>
            <a:r>
              <a:rPr spc="-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10" dirty="0"/>
              <a:t>do???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343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431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0333" y="3430518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5" h="556260">
                <a:moveTo>
                  <a:pt x="0" y="555895"/>
                </a:moveTo>
                <a:lnTo>
                  <a:pt x="573298" y="555895"/>
                </a:lnTo>
                <a:lnTo>
                  <a:pt x="573298" y="0"/>
                </a:lnTo>
                <a:lnTo>
                  <a:pt x="0" y="0"/>
                </a:lnTo>
                <a:lnTo>
                  <a:pt x="0" y="555895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689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6890" y="4215013"/>
            <a:ext cx="573405" cy="360680"/>
          </a:xfrm>
          <a:custGeom>
            <a:avLst/>
            <a:gdLst/>
            <a:ahLst/>
            <a:cxnLst/>
            <a:rect l="l" t="t" r="r" b="b"/>
            <a:pathLst>
              <a:path w="573405" h="360679">
                <a:moveTo>
                  <a:pt x="0" y="360427"/>
                </a:moveTo>
                <a:lnTo>
                  <a:pt x="573298" y="360427"/>
                </a:lnTo>
                <a:lnTo>
                  <a:pt x="573298" y="0"/>
                </a:lnTo>
                <a:lnTo>
                  <a:pt x="0" y="0"/>
                </a:lnTo>
                <a:lnTo>
                  <a:pt x="0" y="360427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219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219" y="4215013"/>
            <a:ext cx="573405" cy="360680"/>
          </a:xfrm>
          <a:custGeom>
            <a:avLst/>
            <a:gdLst/>
            <a:ahLst/>
            <a:cxnLst/>
            <a:rect l="l" t="t" r="r" b="b"/>
            <a:pathLst>
              <a:path w="573404" h="360679">
                <a:moveTo>
                  <a:pt x="0" y="360427"/>
                </a:moveTo>
                <a:lnTo>
                  <a:pt x="573298" y="360427"/>
                </a:lnTo>
                <a:lnTo>
                  <a:pt x="573298" y="0"/>
                </a:lnTo>
                <a:lnTo>
                  <a:pt x="0" y="0"/>
                </a:lnTo>
                <a:lnTo>
                  <a:pt x="0" y="360427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9377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1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1" y="0"/>
                </a:lnTo>
                <a:lnTo>
                  <a:pt x="573291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40658" y="1140485"/>
            <a:ext cx="1131570" cy="1144905"/>
          </a:xfrm>
          <a:custGeom>
            <a:avLst/>
            <a:gdLst/>
            <a:ahLst/>
            <a:cxnLst/>
            <a:rect l="l" t="t" r="r" b="b"/>
            <a:pathLst>
              <a:path w="1131570" h="1144905">
                <a:moveTo>
                  <a:pt x="573303" y="572503"/>
                </a:moveTo>
                <a:lnTo>
                  <a:pt x="0" y="572503"/>
                </a:lnTo>
                <a:lnTo>
                  <a:pt x="0" y="1144905"/>
                </a:lnTo>
                <a:lnTo>
                  <a:pt x="573303" y="1144905"/>
                </a:lnTo>
                <a:lnTo>
                  <a:pt x="573303" y="572503"/>
                </a:lnTo>
                <a:close/>
              </a:path>
              <a:path w="1131570" h="1144905">
                <a:moveTo>
                  <a:pt x="1131328" y="0"/>
                </a:moveTo>
                <a:lnTo>
                  <a:pt x="573455" y="0"/>
                </a:lnTo>
                <a:lnTo>
                  <a:pt x="573455" y="572389"/>
                </a:lnTo>
                <a:lnTo>
                  <a:pt x="1131328" y="572389"/>
                </a:lnTo>
                <a:lnTo>
                  <a:pt x="1131328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5414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5414" y="4215013"/>
            <a:ext cx="573405" cy="360680"/>
          </a:xfrm>
          <a:custGeom>
            <a:avLst/>
            <a:gdLst/>
            <a:ahLst/>
            <a:cxnLst/>
            <a:rect l="l" t="t" r="r" b="b"/>
            <a:pathLst>
              <a:path w="573404" h="360679">
                <a:moveTo>
                  <a:pt x="0" y="360427"/>
                </a:moveTo>
                <a:lnTo>
                  <a:pt x="573298" y="360427"/>
                </a:lnTo>
                <a:lnTo>
                  <a:pt x="573298" y="0"/>
                </a:lnTo>
                <a:lnTo>
                  <a:pt x="0" y="0"/>
                </a:lnTo>
                <a:lnTo>
                  <a:pt x="0" y="360427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87415" y="2858019"/>
            <a:ext cx="558165" cy="572770"/>
          </a:xfrm>
          <a:custGeom>
            <a:avLst/>
            <a:gdLst/>
            <a:ahLst/>
            <a:cxnLst/>
            <a:rect l="l" t="t" r="r" b="b"/>
            <a:pathLst>
              <a:path w="558164" h="572770">
                <a:moveTo>
                  <a:pt x="0" y="572398"/>
                </a:moveTo>
                <a:lnTo>
                  <a:pt x="557873" y="572398"/>
                </a:lnTo>
                <a:lnTo>
                  <a:pt x="5578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8861" y="2858020"/>
            <a:ext cx="1139190" cy="1128395"/>
          </a:xfrm>
          <a:custGeom>
            <a:avLst/>
            <a:gdLst/>
            <a:ahLst/>
            <a:cxnLst/>
            <a:rect l="l" t="t" r="r" b="b"/>
            <a:pathLst>
              <a:path w="1139190" h="1128395">
                <a:moveTo>
                  <a:pt x="573290" y="572503"/>
                </a:moveTo>
                <a:lnTo>
                  <a:pt x="0" y="572503"/>
                </a:lnTo>
                <a:lnTo>
                  <a:pt x="0" y="1128395"/>
                </a:lnTo>
                <a:lnTo>
                  <a:pt x="573290" y="1128395"/>
                </a:lnTo>
                <a:lnTo>
                  <a:pt x="573290" y="572503"/>
                </a:lnTo>
                <a:close/>
              </a:path>
              <a:path w="1139190" h="1128395">
                <a:moveTo>
                  <a:pt x="1139088" y="0"/>
                </a:moveTo>
                <a:lnTo>
                  <a:pt x="573443" y="0"/>
                </a:lnTo>
                <a:lnTo>
                  <a:pt x="573443" y="572401"/>
                </a:lnTo>
                <a:lnTo>
                  <a:pt x="1139088" y="572401"/>
                </a:lnTo>
                <a:lnTo>
                  <a:pt x="1139088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409" y="2858019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65611" y="1140475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04709" y="1712986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3431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20333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6890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4689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67219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93777" y="3430518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5" h="556260">
                <a:moveTo>
                  <a:pt x="0" y="555895"/>
                </a:moveTo>
                <a:lnTo>
                  <a:pt x="573291" y="555895"/>
                </a:lnTo>
                <a:lnTo>
                  <a:pt x="573291" y="0"/>
                </a:lnTo>
                <a:lnTo>
                  <a:pt x="0" y="0"/>
                </a:lnTo>
                <a:lnTo>
                  <a:pt x="0" y="555895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14116" y="567961"/>
            <a:ext cx="558165" cy="572770"/>
          </a:xfrm>
          <a:custGeom>
            <a:avLst/>
            <a:gdLst/>
            <a:ahLst/>
            <a:cxnLst/>
            <a:rect l="l" t="t" r="r" b="b"/>
            <a:pathLst>
              <a:path w="558164" h="572769">
                <a:moveTo>
                  <a:pt x="0" y="572398"/>
                </a:moveTo>
                <a:lnTo>
                  <a:pt x="557873" y="572398"/>
                </a:lnTo>
                <a:lnTo>
                  <a:pt x="5578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4116" y="2285500"/>
            <a:ext cx="558165" cy="572770"/>
          </a:xfrm>
          <a:custGeom>
            <a:avLst/>
            <a:gdLst/>
            <a:ahLst/>
            <a:cxnLst/>
            <a:rect l="l" t="t" r="r" b="b"/>
            <a:pathLst>
              <a:path w="558164" h="572769">
                <a:moveTo>
                  <a:pt x="0" y="572393"/>
                </a:moveTo>
                <a:lnTo>
                  <a:pt x="557873" y="572393"/>
                </a:lnTo>
                <a:lnTo>
                  <a:pt x="557873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14116" y="3430518"/>
            <a:ext cx="558165" cy="556260"/>
          </a:xfrm>
          <a:custGeom>
            <a:avLst/>
            <a:gdLst/>
            <a:ahLst/>
            <a:cxnLst/>
            <a:rect l="l" t="t" r="r" b="b"/>
            <a:pathLst>
              <a:path w="558164" h="556260">
                <a:moveTo>
                  <a:pt x="0" y="555895"/>
                </a:moveTo>
                <a:lnTo>
                  <a:pt x="557873" y="555895"/>
                </a:lnTo>
                <a:lnTo>
                  <a:pt x="557873" y="0"/>
                </a:lnTo>
                <a:lnTo>
                  <a:pt x="0" y="0"/>
                </a:lnTo>
                <a:lnTo>
                  <a:pt x="0" y="555895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7415" y="1712986"/>
            <a:ext cx="558165" cy="572770"/>
          </a:xfrm>
          <a:custGeom>
            <a:avLst/>
            <a:gdLst/>
            <a:ahLst/>
            <a:cxnLst/>
            <a:rect l="l" t="t" r="r" b="b"/>
            <a:pathLst>
              <a:path w="558164" h="572769">
                <a:moveTo>
                  <a:pt x="0" y="572398"/>
                </a:moveTo>
                <a:lnTo>
                  <a:pt x="557873" y="572398"/>
                </a:lnTo>
                <a:lnTo>
                  <a:pt x="5578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87415" y="4215013"/>
            <a:ext cx="558165" cy="360680"/>
          </a:xfrm>
          <a:custGeom>
            <a:avLst/>
            <a:gdLst/>
            <a:ahLst/>
            <a:cxnLst/>
            <a:rect l="l" t="t" r="r" b="b"/>
            <a:pathLst>
              <a:path w="558164" h="360679">
                <a:moveTo>
                  <a:pt x="0" y="360427"/>
                </a:moveTo>
                <a:lnTo>
                  <a:pt x="557873" y="360427"/>
                </a:lnTo>
                <a:lnTo>
                  <a:pt x="557873" y="0"/>
                </a:lnTo>
                <a:lnTo>
                  <a:pt x="0" y="0"/>
                </a:lnTo>
                <a:lnTo>
                  <a:pt x="0" y="360427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92312" y="567961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92312" y="2285500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3"/>
                </a:moveTo>
                <a:lnTo>
                  <a:pt x="565648" y="572393"/>
                </a:lnTo>
                <a:lnTo>
                  <a:pt x="565648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92312" y="4215013"/>
            <a:ext cx="565785" cy="360680"/>
          </a:xfrm>
          <a:custGeom>
            <a:avLst/>
            <a:gdLst/>
            <a:ahLst/>
            <a:cxnLst/>
            <a:rect l="l" t="t" r="r" b="b"/>
            <a:pathLst>
              <a:path w="565784" h="360679">
                <a:moveTo>
                  <a:pt x="0" y="360427"/>
                </a:moveTo>
                <a:lnTo>
                  <a:pt x="565648" y="360427"/>
                </a:lnTo>
                <a:lnTo>
                  <a:pt x="565648" y="0"/>
                </a:lnTo>
                <a:lnTo>
                  <a:pt x="0" y="0"/>
                </a:lnTo>
                <a:lnTo>
                  <a:pt x="0" y="360427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18863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65607" y="3430523"/>
            <a:ext cx="1131570" cy="1145540"/>
          </a:xfrm>
          <a:custGeom>
            <a:avLst/>
            <a:gdLst/>
            <a:ahLst/>
            <a:cxnLst/>
            <a:rect l="l" t="t" r="r" b="b"/>
            <a:pathLst>
              <a:path w="1131570" h="1145539">
                <a:moveTo>
                  <a:pt x="565645" y="0"/>
                </a:moveTo>
                <a:lnTo>
                  <a:pt x="0" y="0"/>
                </a:lnTo>
                <a:lnTo>
                  <a:pt x="0" y="555891"/>
                </a:lnTo>
                <a:lnTo>
                  <a:pt x="565645" y="555891"/>
                </a:lnTo>
                <a:lnTo>
                  <a:pt x="565645" y="0"/>
                </a:lnTo>
                <a:close/>
              </a:path>
              <a:path w="1131570" h="1145539">
                <a:moveTo>
                  <a:pt x="1131468" y="572528"/>
                </a:moveTo>
                <a:lnTo>
                  <a:pt x="565797" y="572528"/>
                </a:lnTo>
                <a:lnTo>
                  <a:pt x="565797" y="1144917"/>
                </a:lnTo>
                <a:lnTo>
                  <a:pt x="1131468" y="1144917"/>
                </a:lnTo>
                <a:lnTo>
                  <a:pt x="1131468" y="57252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886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3431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20333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4689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67219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67219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93777" y="4215013"/>
            <a:ext cx="573405" cy="360680"/>
          </a:xfrm>
          <a:custGeom>
            <a:avLst/>
            <a:gdLst/>
            <a:ahLst/>
            <a:cxnLst/>
            <a:rect l="l" t="t" r="r" b="b"/>
            <a:pathLst>
              <a:path w="573405" h="360679">
                <a:moveTo>
                  <a:pt x="0" y="360427"/>
                </a:moveTo>
                <a:lnTo>
                  <a:pt x="573291" y="360427"/>
                </a:lnTo>
                <a:lnTo>
                  <a:pt x="573291" y="0"/>
                </a:lnTo>
                <a:lnTo>
                  <a:pt x="0" y="0"/>
                </a:lnTo>
                <a:lnTo>
                  <a:pt x="0" y="360427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4066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45414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45414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7199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92312" y="3430518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0" y="555895"/>
                </a:moveTo>
                <a:lnTo>
                  <a:pt x="573298" y="555895"/>
                </a:lnTo>
                <a:lnTo>
                  <a:pt x="573298" y="0"/>
                </a:lnTo>
                <a:lnTo>
                  <a:pt x="0" y="0"/>
                </a:lnTo>
                <a:lnTo>
                  <a:pt x="0" y="555895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18863" y="4215013"/>
            <a:ext cx="573405" cy="360680"/>
          </a:xfrm>
          <a:custGeom>
            <a:avLst/>
            <a:gdLst/>
            <a:ahLst/>
            <a:cxnLst/>
            <a:rect l="l" t="t" r="r" b="b"/>
            <a:pathLst>
              <a:path w="573404" h="360679">
                <a:moveTo>
                  <a:pt x="0" y="360427"/>
                </a:moveTo>
                <a:lnTo>
                  <a:pt x="573298" y="360427"/>
                </a:lnTo>
                <a:lnTo>
                  <a:pt x="573298" y="0"/>
                </a:lnTo>
                <a:lnTo>
                  <a:pt x="0" y="0"/>
                </a:lnTo>
                <a:lnTo>
                  <a:pt x="0" y="360427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31409" y="1140475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57961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857961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04708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73" y="567848"/>
                </a:lnTo>
                <a:lnTo>
                  <a:pt x="5656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04709" y="2285500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3"/>
                </a:moveTo>
                <a:lnTo>
                  <a:pt x="565673" y="572393"/>
                </a:lnTo>
                <a:lnTo>
                  <a:pt x="565673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43140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3431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2033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20333" y="4215013"/>
            <a:ext cx="573405" cy="360680"/>
          </a:xfrm>
          <a:custGeom>
            <a:avLst/>
            <a:gdLst/>
            <a:ahLst/>
            <a:cxnLst/>
            <a:rect l="l" t="t" r="r" b="b"/>
            <a:pathLst>
              <a:path w="573405" h="360679">
                <a:moveTo>
                  <a:pt x="0" y="360427"/>
                </a:moveTo>
                <a:lnTo>
                  <a:pt x="573298" y="360427"/>
                </a:lnTo>
                <a:lnTo>
                  <a:pt x="573298" y="0"/>
                </a:lnTo>
                <a:lnTo>
                  <a:pt x="0" y="0"/>
                </a:lnTo>
                <a:lnTo>
                  <a:pt x="0" y="360427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67219" y="3430518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0" y="555895"/>
                </a:moveTo>
                <a:lnTo>
                  <a:pt x="573298" y="555895"/>
                </a:lnTo>
                <a:lnTo>
                  <a:pt x="573298" y="0"/>
                </a:lnTo>
                <a:lnTo>
                  <a:pt x="0" y="0"/>
                </a:lnTo>
                <a:lnTo>
                  <a:pt x="0" y="555895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14116" y="4215013"/>
            <a:ext cx="573405" cy="360680"/>
          </a:xfrm>
          <a:custGeom>
            <a:avLst/>
            <a:gdLst/>
            <a:ahLst/>
            <a:cxnLst/>
            <a:rect l="l" t="t" r="r" b="b"/>
            <a:pathLst>
              <a:path w="573404" h="360679">
                <a:moveTo>
                  <a:pt x="0" y="360427"/>
                </a:moveTo>
                <a:lnTo>
                  <a:pt x="573298" y="360427"/>
                </a:lnTo>
                <a:lnTo>
                  <a:pt x="573298" y="0"/>
                </a:lnTo>
                <a:lnTo>
                  <a:pt x="0" y="0"/>
                </a:lnTo>
                <a:lnTo>
                  <a:pt x="0" y="360427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4066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45414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71990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92312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18863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31409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31409" y="3430518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857961" y="4215013"/>
            <a:ext cx="573405" cy="360680"/>
          </a:xfrm>
          <a:custGeom>
            <a:avLst/>
            <a:gdLst/>
            <a:ahLst/>
            <a:cxnLst/>
            <a:rect l="l" t="t" r="r" b="b"/>
            <a:pathLst>
              <a:path w="573404" h="360679">
                <a:moveTo>
                  <a:pt x="0" y="360427"/>
                </a:moveTo>
                <a:lnTo>
                  <a:pt x="573298" y="360427"/>
                </a:lnTo>
                <a:lnTo>
                  <a:pt x="573298" y="0"/>
                </a:lnTo>
                <a:lnTo>
                  <a:pt x="0" y="0"/>
                </a:lnTo>
                <a:lnTo>
                  <a:pt x="0" y="360427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9708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9708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3431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72033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46890" y="3430518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5" h="556260">
                <a:moveTo>
                  <a:pt x="0" y="555895"/>
                </a:moveTo>
                <a:lnTo>
                  <a:pt x="573298" y="555895"/>
                </a:lnTo>
                <a:lnTo>
                  <a:pt x="573298" y="0"/>
                </a:lnTo>
                <a:lnTo>
                  <a:pt x="0" y="0"/>
                </a:lnTo>
                <a:lnTo>
                  <a:pt x="0" y="555895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9377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1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1" y="0"/>
                </a:lnTo>
                <a:lnTo>
                  <a:pt x="573291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9377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1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1" y="0"/>
                </a:lnTo>
                <a:lnTo>
                  <a:pt x="573291" y="572393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014116" y="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848"/>
                </a:moveTo>
                <a:lnTo>
                  <a:pt x="557873" y="567848"/>
                </a:lnTo>
                <a:lnTo>
                  <a:pt x="5578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014116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4066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440667" y="3430518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0" y="555895"/>
                </a:moveTo>
                <a:lnTo>
                  <a:pt x="573298" y="555895"/>
                </a:lnTo>
                <a:lnTo>
                  <a:pt x="573298" y="0"/>
                </a:lnTo>
                <a:lnTo>
                  <a:pt x="0" y="0"/>
                </a:lnTo>
                <a:lnTo>
                  <a:pt x="0" y="555895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45414" y="3430518"/>
            <a:ext cx="573405" cy="556260"/>
          </a:xfrm>
          <a:custGeom>
            <a:avLst/>
            <a:gdLst/>
            <a:ahLst/>
            <a:cxnLst/>
            <a:rect l="l" t="t" r="r" b="b"/>
            <a:pathLst>
              <a:path w="573404" h="556260">
                <a:moveTo>
                  <a:pt x="0" y="555895"/>
                </a:moveTo>
                <a:lnTo>
                  <a:pt x="573298" y="555895"/>
                </a:lnTo>
                <a:lnTo>
                  <a:pt x="573298" y="0"/>
                </a:lnTo>
                <a:lnTo>
                  <a:pt x="0" y="0"/>
                </a:lnTo>
                <a:lnTo>
                  <a:pt x="0" y="555895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57199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92312" y="1712986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18863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431409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57961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04709" y="567961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9" name="object 119"/>
          <p:cNvGrpSpPr/>
          <p:nvPr/>
        </p:nvGrpSpPr>
        <p:grpSpPr>
          <a:xfrm>
            <a:off x="7997083" y="4003042"/>
            <a:ext cx="573405" cy="1140460"/>
            <a:chOff x="7997083" y="4003042"/>
            <a:chExt cx="573405" cy="1140460"/>
          </a:xfrm>
        </p:grpSpPr>
        <p:sp>
          <p:nvSpPr>
            <p:cNvPr id="120" name="object 120"/>
            <p:cNvSpPr/>
            <p:nvPr/>
          </p:nvSpPr>
          <p:spPr>
            <a:xfrm>
              <a:off x="7997083" y="400304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573298" y="572398"/>
                  </a:moveTo>
                  <a:lnTo>
                    <a:pt x="0" y="57239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72398"/>
                  </a:lnTo>
                  <a:close/>
                </a:path>
              </a:pathLst>
            </a:custGeom>
            <a:solidFill>
              <a:srgbClr val="268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997083" y="457554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0" y="0"/>
                  </a:moveTo>
                  <a:lnTo>
                    <a:pt x="573298" y="0"/>
                  </a:lnTo>
                  <a:lnTo>
                    <a:pt x="573298" y="567948"/>
                  </a:lnTo>
                  <a:lnTo>
                    <a:pt x="0" y="56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/>
          <p:nvPr/>
        </p:nvSpPr>
        <p:spPr>
          <a:xfrm>
            <a:off x="573431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73431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720333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4689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293772" y="1140485"/>
            <a:ext cx="1146810" cy="1144905"/>
          </a:xfrm>
          <a:custGeom>
            <a:avLst/>
            <a:gdLst/>
            <a:ahLst/>
            <a:cxnLst/>
            <a:rect l="l" t="t" r="r" b="b"/>
            <a:pathLst>
              <a:path w="1146810" h="1144905">
                <a:moveTo>
                  <a:pt x="573290" y="0"/>
                </a:moveTo>
                <a:lnTo>
                  <a:pt x="0" y="0"/>
                </a:lnTo>
                <a:lnTo>
                  <a:pt x="0" y="572389"/>
                </a:lnTo>
                <a:lnTo>
                  <a:pt x="573290" y="572389"/>
                </a:lnTo>
                <a:lnTo>
                  <a:pt x="573290" y="0"/>
                </a:lnTo>
                <a:close/>
              </a:path>
              <a:path w="1146810" h="1144905">
                <a:moveTo>
                  <a:pt x="1146733" y="572503"/>
                </a:moveTo>
                <a:lnTo>
                  <a:pt x="573443" y="572503"/>
                </a:lnTo>
                <a:lnTo>
                  <a:pt x="573443" y="1144905"/>
                </a:lnTo>
                <a:lnTo>
                  <a:pt x="1146733" y="1144905"/>
                </a:lnTo>
                <a:lnTo>
                  <a:pt x="1146733" y="57250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29377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1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1" y="0"/>
                </a:lnTo>
                <a:lnTo>
                  <a:pt x="573291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014116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44066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40667" y="4215013"/>
            <a:ext cx="573405" cy="360680"/>
          </a:xfrm>
          <a:custGeom>
            <a:avLst/>
            <a:gdLst/>
            <a:ahLst/>
            <a:cxnLst/>
            <a:rect l="l" t="t" r="r" b="b"/>
            <a:pathLst>
              <a:path w="573404" h="360679">
                <a:moveTo>
                  <a:pt x="0" y="360427"/>
                </a:moveTo>
                <a:lnTo>
                  <a:pt x="573298" y="360427"/>
                </a:lnTo>
                <a:lnTo>
                  <a:pt x="573298" y="0"/>
                </a:lnTo>
                <a:lnTo>
                  <a:pt x="0" y="0"/>
                </a:lnTo>
                <a:lnTo>
                  <a:pt x="0" y="360427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571987" y="2858020"/>
            <a:ext cx="1146810" cy="1128395"/>
          </a:xfrm>
          <a:custGeom>
            <a:avLst/>
            <a:gdLst/>
            <a:ahLst/>
            <a:cxnLst/>
            <a:rect l="l" t="t" r="r" b="b"/>
            <a:pathLst>
              <a:path w="1146810" h="1128395">
                <a:moveTo>
                  <a:pt x="573290" y="572503"/>
                </a:moveTo>
                <a:lnTo>
                  <a:pt x="0" y="572503"/>
                </a:lnTo>
                <a:lnTo>
                  <a:pt x="0" y="1128395"/>
                </a:lnTo>
                <a:lnTo>
                  <a:pt x="573290" y="1128395"/>
                </a:lnTo>
                <a:lnTo>
                  <a:pt x="573290" y="572503"/>
                </a:lnTo>
                <a:close/>
              </a:path>
              <a:path w="1146810" h="1128395">
                <a:moveTo>
                  <a:pt x="1146721" y="0"/>
                </a:moveTo>
                <a:lnTo>
                  <a:pt x="573417" y="0"/>
                </a:lnTo>
                <a:lnTo>
                  <a:pt x="573417" y="572401"/>
                </a:lnTo>
                <a:lnTo>
                  <a:pt x="1146721" y="572401"/>
                </a:lnTo>
                <a:lnTo>
                  <a:pt x="1146721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71886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857949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09" h="1140460">
                <a:moveTo>
                  <a:pt x="573303" y="0"/>
                </a:moveTo>
                <a:lnTo>
                  <a:pt x="0" y="0"/>
                </a:lnTo>
                <a:lnTo>
                  <a:pt x="0" y="567855"/>
                </a:lnTo>
                <a:lnTo>
                  <a:pt x="573303" y="567855"/>
                </a:lnTo>
                <a:lnTo>
                  <a:pt x="573303" y="0"/>
                </a:lnTo>
                <a:close/>
              </a:path>
              <a:path w="1146809" h="1140460">
                <a:moveTo>
                  <a:pt x="1146759" y="567969"/>
                </a:moveTo>
                <a:lnTo>
                  <a:pt x="573455" y="567969"/>
                </a:lnTo>
                <a:lnTo>
                  <a:pt x="573455" y="1140371"/>
                </a:lnTo>
                <a:lnTo>
                  <a:pt x="1146759" y="1140371"/>
                </a:lnTo>
                <a:lnTo>
                  <a:pt x="1146759" y="56796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57961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997083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0" name="object 14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41" name="object 141"/>
            <p:cNvSpPr/>
            <p:nvPr/>
          </p:nvSpPr>
          <p:spPr>
            <a:xfrm>
              <a:off x="4571990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5E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39"/>
            </a:xfrm>
            <a:prstGeom prst="rect">
              <a:avLst/>
            </a:prstGeom>
          </p:spPr>
        </p:pic>
      </p:grpSp>
      <p:sp>
        <p:nvSpPr>
          <p:cNvPr id="143" name="object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0" dirty="0"/>
              <a:t>Neural</a:t>
            </a:r>
            <a:r>
              <a:rPr sz="4800" spc="15" dirty="0"/>
              <a:t> </a:t>
            </a:r>
            <a:r>
              <a:rPr sz="4800" spc="170" dirty="0"/>
              <a:t>Networks</a:t>
            </a:r>
            <a:endParaRPr sz="4800"/>
          </a:p>
        </p:txBody>
      </p:sp>
      <p:sp>
        <p:nvSpPr>
          <p:cNvPr id="147" name="object 1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144" name="object 144"/>
          <p:cNvSpPr txBox="1"/>
          <p:nvPr/>
        </p:nvSpPr>
        <p:spPr>
          <a:xfrm>
            <a:off x="676823" y="1627606"/>
            <a:ext cx="7748905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b="1" spc="-68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600" b="1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75" dirty="0">
                <a:solidFill>
                  <a:srgbClr val="FFFFFF"/>
                </a:solidFill>
                <a:latin typeface="Verdana"/>
                <a:cs typeface="Verdana"/>
              </a:rPr>
              <a:t>attempt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3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9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95" dirty="0">
                <a:solidFill>
                  <a:srgbClr val="FFFFFF"/>
                </a:solidFill>
                <a:latin typeface="Verdana"/>
                <a:cs typeface="Verdana"/>
              </a:rPr>
              <a:t>machines </a:t>
            </a:r>
            <a:r>
              <a:rPr sz="3600" b="1" spc="-31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1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70" dirty="0">
                <a:solidFill>
                  <a:srgbClr val="FFFFFF"/>
                </a:solidFill>
                <a:latin typeface="Verdana"/>
                <a:cs typeface="Verdana"/>
              </a:rPr>
              <a:t>learn,</a:t>
            </a:r>
            <a:r>
              <a:rPr sz="3600" b="1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85" dirty="0">
                <a:solidFill>
                  <a:srgbClr val="FFFFFF"/>
                </a:solidFill>
                <a:latin typeface="Verdana"/>
                <a:cs typeface="Verdana"/>
              </a:rPr>
              <a:t>people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90" dirty="0">
                <a:solidFill>
                  <a:srgbClr val="FFFFFF"/>
                </a:solidFill>
                <a:latin typeface="Verdana"/>
                <a:cs typeface="Verdana"/>
              </a:rPr>
              <a:t>looked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25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3600" b="1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44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600" b="1" spc="-320" dirty="0">
                <a:solidFill>
                  <a:srgbClr val="FFFFFF"/>
                </a:solidFill>
                <a:latin typeface="Verdana"/>
                <a:cs typeface="Verdana"/>
              </a:rPr>
              <a:t>brain</a:t>
            </a:r>
            <a:r>
              <a:rPr sz="3600" b="1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3600" b="1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45" dirty="0">
                <a:solidFill>
                  <a:srgbClr val="FFFFFF"/>
                </a:solidFill>
                <a:latin typeface="Verdana"/>
                <a:cs typeface="Verdana"/>
              </a:rPr>
              <a:t>inspiration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53623" y="3688345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Learning: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766323" y="3986414"/>
            <a:ext cx="6742430" cy="228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</a:pPr>
            <a:r>
              <a:rPr sz="150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5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212121"/>
                </a:solidFill>
                <a:latin typeface="Arial"/>
                <a:cs typeface="Arial"/>
              </a:rPr>
              <a:t>acquisition</a:t>
            </a:r>
            <a:r>
              <a:rPr sz="15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5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212121"/>
                </a:solidFill>
                <a:latin typeface="Arial"/>
                <a:cs typeface="Arial"/>
              </a:rPr>
              <a:t>knowledge</a:t>
            </a:r>
            <a:r>
              <a:rPr sz="15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12121"/>
                </a:solidFill>
                <a:latin typeface="Arial"/>
                <a:cs typeface="Arial"/>
              </a:rPr>
              <a:t>or</a:t>
            </a:r>
            <a:r>
              <a:rPr sz="15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12121"/>
                </a:solidFill>
                <a:latin typeface="Arial"/>
                <a:cs typeface="Arial"/>
              </a:rPr>
              <a:t>skills</a:t>
            </a:r>
            <a:r>
              <a:rPr sz="15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12121"/>
                </a:solidFill>
                <a:latin typeface="Arial"/>
                <a:cs typeface="Arial"/>
              </a:rPr>
              <a:t>through</a:t>
            </a:r>
            <a:r>
              <a:rPr sz="15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212121"/>
                </a:solidFill>
                <a:latin typeface="Arial"/>
                <a:cs typeface="Arial"/>
              </a:rPr>
              <a:t>study,</a:t>
            </a:r>
            <a:r>
              <a:rPr sz="15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212121"/>
                </a:solidFill>
                <a:latin typeface="Arial"/>
                <a:cs typeface="Arial"/>
              </a:rPr>
              <a:t>experience,</a:t>
            </a:r>
            <a:r>
              <a:rPr sz="15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12121"/>
                </a:solidFill>
                <a:latin typeface="Arial"/>
                <a:cs typeface="Arial"/>
              </a:rPr>
              <a:t>or</a:t>
            </a:r>
            <a:r>
              <a:rPr sz="15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12121"/>
                </a:solidFill>
                <a:latin typeface="Arial"/>
                <a:cs typeface="Arial"/>
              </a:rPr>
              <a:t>being</a:t>
            </a:r>
            <a:r>
              <a:rPr sz="15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212121"/>
                </a:solidFill>
                <a:latin typeface="Arial"/>
                <a:cs typeface="Arial"/>
              </a:rPr>
              <a:t>taught.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1802859"/>
            <a:ext cx="6445250" cy="211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599"/>
              </a:lnSpc>
              <a:spcBef>
                <a:spcPts val="100"/>
              </a:spcBef>
            </a:pP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“[An]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optimization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266D77"/>
                </a:solidFill>
                <a:latin typeface="Verdana"/>
                <a:cs typeface="Verdana"/>
              </a:rPr>
              <a:t>algorithm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266D77"/>
                </a:solidFill>
                <a:latin typeface="Verdana"/>
                <a:cs typeface="Verdana"/>
              </a:rPr>
              <a:t>may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not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266D77"/>
                </a:solidFill>
                <a:latin typeface="Verdana"/>
                <a:cs typeface="Verdana"/>
              </a:rPr>
              <a:t>be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guaranteed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000" spc="-6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arrive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266D77"/>
                </a:solidFill>
                <a:latin typeface="Verdana"/>
                <a:cs typeface="Verdana"/>
              </a:rPr>
              <a:t>at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266D77"/>
                </a:solidFill>
                <a:latin typeface="Verdana"/>
                <a:cs typeface="Verdana"/>
              </a:rPr>
              <a:t>even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266D77"/>
                </a:solidFill>
                <a:latin typeface="Verdana"/>
                <a:cs typeface="Verdana"/>
              </a:rPr>
              <a:t>local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minimum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266D77"/>
                </a:solidFill>
                <a:latin typeface="Verdana"/>
                <a:cs typeface="Verdana"/>
              </a:rPr>
              <a:t>reasonable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amount</a:t>
            </a:r>
            <a:r>
              <a:rPr sz="2000" spc="-6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time,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190" dirty="0">
                <a:solidFill>
                  <a:srgbClr val="266D77"/>
                </a:solidFill>
                <a:latin typeface="Verdana"/>
                <a:cs typeface="Verdana"/>
              </a:rPr>
              <a:t>but</a:t>
            </a:r>
            <a:r>
              <a:rPr sz="2000" b="1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266D77"/>
                </a:solidFill>
                <a:latin typeface="Verdana"/>
                <a:cs typeface="Verdana"/>
              </a:rPr>
              <a:t>it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266D77"/>
                </a:solidFill>
                <a:latin typeface="Verdana"/>
                <a:cs typeface="Verdana"/>
              </a:rPr>
              <a:t>often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266D77"/>
                </a:solidFill>
                <a:latin typeface="Verdana"/>
                <a:cs typeface="Verdana"/>
              </a:rPr>
              <a:t>finds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266D77"/>
                </a:solidFill>
                <a:latin typeface="Verdana"/>
                <a:cs typeface="Verdana"/>
              </a:rPr>
              <a:t>very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266D77"/>
                </a:solidFill>
                <a:latin typeface="Verdana"/>
                <a:cs typeface="Verdana"/>
              </a:rPr>
              <a:t>low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266D77"/>
                </a:solidFill>
                <a:latin typeface="Verdana"/>
                <a:cs typeface="Verdana"/>
              </a:rPr>
              <a:t>value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375"/>
              </a:spcBef>
            </a:pP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[loss]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266D77"/>
                </a:solidFill>
                <a:latin typeface="Verdana"/>
                <a:cs typeface="Verdana"/>
              </a:rPr>
              <a:t>function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quickly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enough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be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useful.”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0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1800" spc="-65" dirty="0">
                <a:solidFill>
                  <a:srgbClr val="266D77"/>
                </a:solidFill>
                <a:latin typeface="Verdana"/>
                <a:cs typeface="Verdana"/>
              </a:rPr>
              <a:t>Goodfellow</a:t>
            </a:r>
            <a:r>
              <a:rPr sz="1800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266D77"/>
                </a:solidFill>
                <a:latin typeface="Verdana"/>
                <a:cs typeface="Verdana"/>
              </a:rPr>
              <a:t>et</a:t>
            </a:r>
            <a:r>
              <a:rPr sz="1800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66D77"/>
                </a:solidFill>
                <a:latin typeface="Verdana"/>
                <a:cs typeface="Verdana"/>
              </a:rPr>
              <a:t>al.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The</a:t>
            </a:r>
            <a:r>
              <a:rPr spc="5" dirty="0"/>
              <a:t> </a:t>
            </a:r>
            <a:r>
              <a:rPr dirty="0"/>
              <a:t>“</a:t>
            </a:r>
            <a:r>
              <a:rPr b="1" dirty="0">
                <a:latin typeface="Roboto"/>
                <a:cs typeface="Roboto"/>
              </a:rPr>
              <a:t>good </a:t>
            </a:r>
            <a:r>
              <a:rPr b="1" spc="65" dirty="0">
                <a:latin typeface="Roboto"/>
                <a:cs typeface="Roboto"/>
              </a:rPr>
              <a:t>enough</a:t>
            </a:r>
            <a:r>
              <a:rPr spc="65" dirty="0"/>
              <a:t>”</a:t>
            </a:r>
            <a:r>
              <a:rPr spc="10" dirty="0"/>
              <a:t> </a:t>
            </a:r>
            <a:r>
              <a:rPr spc="110" dirty="0"/>
              <a:t>principle</a:t>
            </a:r>
            <a:r>
              <a:rPr spc="10" dirty="0"/>
              <a:t> </a:t>
            </a:r>
            <a:r>
              <a:rPr spc="-50" dirty="0"/>
              <a:t>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10" h="1140460">
                <a:moveTo>
                  <a:pt x="573290" y="567969"/>
                </a:moveTo>
                <a:lnTo>
                  <a:pt x="0" y="567969"/>
                </a:lnTo>
                <a:lnTo>
                  <a:pt x="0" y="1140371"/>
                </a:lnTo>
                <a:lnTo>
                  <a:pt x="573290" y="1140371"/>
                </a:lnTo>
                <a:lnTo>
                  <a:pt x="573290" y="567969"/>
                </a:lnTo>
                <a:close/>
              </a:path>
              <a:path w="1146810" h="1140460">
                <a:moveTo>
                  <a:pt x="1146721" y="0"/>
                </a:moveTo>
                <a:lnTo>
                  <a:pt x="573430" y="0"/>
                </a:lnTo>
                <a:lnTo>
                  <a:pt x="573430" y="567855"/>
                </a:lnTo>
                <a:lnTo>
                  <a:pt x="1146721" y="567855"/>
                </a:lnTo>
                <a:lnTo>
                  <a:pt x="114672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431409" y="0"/>
            <a:ext cx="1139190" cy="568325"/>
            <a:chOff x="7431409" y="0"/>
            <a:chExt cx="1139190" cy="568325"/>
          </a:xfrm>
        </p:grpSpPr>
        <p:sp>
          <p:nvSpPr>
            <p:cNvPr id="23" name="object 23"/>
            <p:cNvSpPr/>
            <p:nvPr/>
          </p:nvSpPr>
          <p:spPr>
            <a:xfrm>
              <a:off x="8004708" y="0"/>
              <a:ext cx="565785" cy="568325"/>
            </a:xfrm>
            <a:custGeom>
              <a:avLst/>
              <a:gdLst/>
              <a:ahLst/>
              <a:cxnLst/>
              <a:rect l="l" t="t" r="r" b="b"/>
              <a:pathLst>
                <a:path w="565784" h="568325">
                  <a:moveTo>
                    <a:pt x="0" y="567848"/>
                  </a:moveTo>
                  <a:lnTo>
                    <a:pt x="565673" y="567848"/>
                  </a:lnTo>
                  <a:lnTo>
                    <a:pt x="565673" y="0"/>
                  </a:lnTo>
                  <a:lnTo>
                    <a:pt x="0" y="0"/>
                  </a:lnTo>
                  <a:lnTo>
                    <a:pt x="0" y="567848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31409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4116" y="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848"/>
                </a:moveTo>
                <a:lnTo>
                  <a:pt x="557873" y="567848"/>
                </a:lnTo>
                <a:lnTo>
                  <a:pt x="5578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708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796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489" y="1256072"/>
            <a:ext cx="2912044" cy="2169470"/>
          </a:xfrm>
          <a:prstGeom prst="rect">
            <a:avLst/>
          </a:prstGeom>
        </p:spPr>
      </p:pic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6522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100"/>
              </a:spcBef>
            </a:pPr>
            <a:r>
              <a:rPr sz="2400" b="0" spc="-110" dirty="0">
                <a:solidFill>
                  <a:srgbClr val="266D77"/>
                </a:solidFill>
                <a:latin typeface="Verdana"/>
                <a:cs typeface="Verdana"/>
              </a:rPr>
              <a:t>Back</a:t>
            </a:r>
            <a:r>
              <a:rPr sz="2400" b="0" spc="-21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0" spc="-14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400" b="0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0" spc="-15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b="0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0" spc="-175" dirty="0">
                <a:solidFill>
                  <a:srgbClr val="266D77"/>
                </a:solidFill>
                <a:latin typeface="Verdana"/>
                <a:cs typeface="Verdana"/>
              </a:rPr>
              <a:t>perceptron...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02585" y="1973021"/>
            <a:ext cx="1412240" cy="1123950"/>
            <a:chOff x="902585" y="1973021"/>
            <a:chExt cx="1412240" cy="1123950"/>
          </a:xfrm>
        </p:grpSpPr>
        <p:sp>
          <p:nvSpPr>
            <p:cNvPr id="51" name="object 51"/>
            <p:cNvSpPr/>
            <p:nvPr/>
          </p:nvSpPr>
          <p:spPr>
            <a:xfrm>
              <a:off x="1475672" y="1992071"/>
              <a:ext cx="820419" cy="1085850"/>
            </a:xfrm>
            <a:custGeom>
              <a:avLst/>
              <a:gdLst/>
              <a:ahLst/>
              <a:cxnLst/>
              <a:rect l="l" t="t" r="r" b="b"/>
              <a:pathLst>
                <a:path w="820419" h="1085850">
                  <a:moveTo>
                    <a:pt x="0" y="136652"/>
                  </a:moveTo>
                  <a:lnTo>
                    <a:pt x="6966" y="93459"/>
                  </a:lnTo>
                  <a:lnTo>
                    <a:pt x="26366" y="55947"/>
                  </a:lnTo>
                  <a:lnTo>
                    <a:pt x="55947" y="26366"/>
                  </a:lnTo>
                  <a:lnTo>
                    <a:pt x="93459" y="6966"/>
                  </a:lnTo>
                  <a:lnTo>
                    <a:pt x="136652" y="0"/>
                  </a:lnTo>
                  <a:lnTo>
                    <a:pt x="683246" y="0"/>
                  </a:lnTo>
                  <a:lnTo>
                    <a:pt x="735540" y="10402"/>
                  </a:lnTo>
                  <a:lnTo>
                    <a:pt x="779873" y="40024"/>
                  </a:lnTo>
                  <a:lnTo>
                    <a:pt x="809496" y="84357"/>
                  </a:lnTo>
                  <a:lnTo>
                    <a:pt x="819898" y="136652"/>
                  </a:lnTo>
                  <a:lnTo>
                    <a:pt x="819898" y="949048"/>
                  </a:lnTo>
                  <a:lnTo>
                    <a:pt x="812931" y="992242"/>
                  </a:lnTo>
                  <a:lnTo>
                    <a:pt x="793532" y="1029753"/>
                  </a:lnTo>
                  <a:lnTo>
                    <a:pt x="763950" y="1059333"/>
                  </a:lnTo>
                  <a:lnTo>
                    <a:pt x="726438" y="1078731"/>
                  </a:lnTo>
                  <a:lnTo>
                    <a:pt x="683246" y="1085697"/>
                  </a:lnTo>
                  <a:lnTo>
                    <a:pt x="136652" y="1085697"/>
                  </a:lnTo>
                  <a:lnTo>
                    <a:pt x="93459" y="1078731"/>
                  </a:lnTo>
                  <a:lnTo>
                    <a:pt x="55947" y="1059333"/>
                  </a:lnTo>
                  <a:lnTo>
                    <a:pt x="26366" y="1029753"/>
                  </a:lnTo>
                  <a:lnTo>
                    <a:pt x="6966" y="992242"/>
                  </a:lnTo>
                  <a:lnTo>
                    <a:pt x="0" y="949048"/>
                  </a:lnTo>
                  <a:lnTo>
                    <a:pt x="0" y="136652"/>
                  </a:lnTo>
                  <a:close/>
                </a:path>
              </a:pathLst>
            </a:custGeom>
            <a:ln w="38099">
              <a:solidFill>
                <a:srgbClr val="5EBA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7348" y="2138970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146099" y="285299"/>
                  </a:moveTo>
                  <a:lnTo>
                    <a:pt x="99921" y="278026"/>
                  </a:lnTo>
                  <a:lnTo>
                    <a:pt x="59815" y="257776"/>
                  </a:lnTo>
                  <a:lnTo>
                    <a:pt x="28189" y="226896"/>
                  </a:lnTo>
                  <a:lnTo>
                    <a:pt x="7448" y="187737"/>
                  </a:lnTo>
                  <a:lnTo>
                    <a:pt x="0" y="142649"/>
                  </a:lnTo>
                  <a:lnTo>
                    <a:pt x="7448" y="97561"/>
                  </a:lnTo>
                  <a:lnTo>
                    <a:pt x="28189" y="58403"/>
                  </a:lnTo>
                  <a:lnTo>
                    <a:pt x="59815" y="27523"/>
                  </a:lnTo>
                  <a:lnTo>
                    <a:pt x="99921" y="7272"/>
                  </a:lnTo>
                  <a:lnTo>
                    <a:pt x="146099" y="0"/>
                  </a:lnTo>
                  <a:lnTo>
                    <a:pt x="174735" y="2766"/>
                  </a:lnTo>
                  <a:lnTo>
                    <a:pt x="227155" y="23966"/>
                  </a:lnTo>
                  <a:lnTo>
                    <a:pt x="267652" y="63506"/>
                  </a:lnTo>
                  <a:lnTo>
                    <a:pt x="289366" y="11469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3" y="257776"/>
                  </a:lnTo>
                  <a:lnTo>
                    <a:pt x="192278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7348" y="2138970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0" y="142649"/>
                  </a:moveTo>
                  <a:lnTo>
                    <a:pt x="7448" y="97561"/>
                  </a:lnTo>
                  <a:lnTo>
                    <a:pt x="28189" y="58403"/>
                  </a:lnTo>
                  <a:lnTo>
                    <a:pt x="59815" y="27523"/>
                  </a:lnTo>
                  <a:lnTo>
                    <a:pt x="99921" y="7272"/>
                  </a:lnTo>
                  <a:lnTo>
                    <a:pt x="146099" y="0"/>
                  </a:lnTo>
                  <a:lnTo>
                    <a:pt x="202009" y="10858"/>
                  </a:lnTo>
                  <a:lnTo>
                    <a:pt x="249406" y="41779"/>
                  </a:lnTo>
                  <a:lnTo>
                    <a:pt x="281078" y="88059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3" y="257776"/>
                  </a:lnTo>
                  <a:lnTo>
                    <a:pt x="192278" y="278026"/>
                  </a:lnTo>
                  <a:lnTo>
                    <a:pt x="146099" y="285299"/>
                  </a:lnTo>
                  <a:lnTo>
                    <a:pt x="99921" y="278026"/>
                  </a:lnTo>
                  <a:lnTo>
                    <a:pt x="59815" y="257776"/>
                  </a:lnTo>
                  <a:lnTo>
                    <a:pt x="28189" y="226896"/>
                  </a:lnTo>
                  <a:lnTo>
                    <a:pt x="7448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7348" y="2625444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146099" y="285299"/>
                  </a:moveTo>
                  <a:lnTo>
                    <a:pt x="99921" y="278026"/>
                  </a:lnTo>
                  <a:lnTo>
                    <a:pt x="59815" y="257773"/>
                  </a:lnTo>
                  <a:lnTo>
                    <a:pt x="28189" y="226893"/>
                  </a:lnTo>
                  <a:lnTo>
                    <a:pt x="7448" y="187734"/>
                  </a:lnTo>
                  <a:lnTo>
                    <a:pt x="0" y="142649"/>
                  </a:lnTo>
                  <a:lnTo>
                    <a:pt x="7448" y="97564"/>
                  </a:lnTo>
                  <a:lnTo>
                    <a:pt x="28189" y="58406"/>
                  </a:lnTo>
                  <a:lnTo>
                    <a:pt x="59815" y="27525"/>
                  </a:lnTo>
                  <a:lnTo>
                    <a:pt x="99921" y="7273"/>
                  </a:lnTo>
                  <a:lnTo>
                    <a:pt x="146099" y="0"/>
                  </a:lnTo>
                  <a:lnTo>
                    <a:pt x="174735" y="2765"/>
                  </a:lnTo>
                  <a:lnTo>
                    <a:pt x="227155" y="23962"/>
                  </a:lnTo>
                  <a:lnTo>
                    <a:pt x="267652" y="63502"/>
                  </a:lnTo>
                  <a:lnTo>
                    <a:pt x="289366" y="114692"/>
                  </a:lnTo>
                  <a:lnTo>
                    <a:pt x="292199" y="142649"/>
                  </a:lnTo>
                  <a:lnTo>
                    <a:pt x="284751" y="187734"/>
                  </a:lnTo>
                  <a:lnTo>
                    <a:pt x="264010" y="226893"/>
                  </a:lnTo>
                  <a:lnTo>
                    <a:pt x="232383" y="257773"/>
                  </a:lnTo>
                  <a:lnTo>
                    <a:pt x="192278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07348" y="2625444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0" y="142649"/>
                  </a:moveTo>
                  <a:lnTo>
                    <a:pt x="7448" y="97564"/>
                  </a:lnTo>
                  <a:lnTo>
                    <a:pt x="28189" y="58406"/>
                  </a:lnTo>
                  <a:lnTo>
                    <a:pt x="59815" y="27525"/>
                  </a:lnTo>
                  <a:lnTo>
                    <a:pt x="99921" y="7273"/>
                  </a:lnTo>
                  <a:lnTo>
                    <a:pt x="146099" y="0"/>
                  </a:lnTo>
                  <a:lnTo>
                    <a:pt x="202009" y="10856"/>
                  </a:lnTo>
                  <a:lnTo>
                    <a:pt x="249406" y="41774"/>
                  </a:lnTo>
                  <a:lnTo>
                    <a:pt x="281078" y="88059"/>
                  </a:lnTo>
                  <a:lnTo>
                    <a:pt x="292199" y="142649"/>
                  </a:lnTo>
                  <a:lnTo>
                    <a:pt x="284751" y="187734"/>
                  </a:lnTo>
                  <a:lnTo>
                    <a:pt x="264010" y="226893"/>
                  </a:lnTo>
                  <a:lnTo>
                    <a:pt x="232383" y="257773"/>
                  </a:lnTo>
                  <a:lnTo>
                    <a:pt x="192278" y="278026"/>
                  </a:lnTo>
                  <a:lnTo>
                    <a:pt x="146099" y="285299"/>
                  </a:lnTo>
                  <a:lnTo>
                    <a:pt x="99921" y="278026"/>
                  </a:lnTo>
                  <a:lnTo>
                    <a:pt x="59815" y="257773"/>
                  </a:lnTo>
                  <a:lnTo>
                    <a:pt x="28189" y="226893"/>
                  </a:lnTo>
                  <a:lnTo>
                    <a:pt x="7448" y="187734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95713" y="2161100"/>
            <a:ext cx="115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0514" y="2616175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x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194785" y="2278122"/>
            <a:ext cx="448309" cy="514984"/>
            <a:chOff x="1194785" y="2278122"/>
            <a:chExt cx="448309" cy="514984"/>
          </a:xfrm>
        </p:grpSpPr>
        <p:sp>
          <p:nvSpPr>
            <p:cNvPr id="59" name="object 59"/>
            <p:cNvSpPr/>
            <p:nvPr/>
          </p:nvSpPr>
          <p:spPr>
            <a:xfrm>
              <a:off x="1199547" y="2297570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5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94754" y="228288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84" y="0"/>
                  </a:lnTo>
                  <a:lnTo>
                    <a:pt x="43267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94754" y="228288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67" y="15847"/>
                  </a:lnTo>
                  <a:lnTo>
                    <a:pt x="8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99547" y="2771569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5" h="1269">
                  <a:moveTo>
                    <a:pt x="0" y="0"/>
                  </a:moveTo>
                  <a:lnTo>
                    <a:pt x="395249" y="10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94754" y="27568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84" y="0"/>
                  </a:lnTo>
                  <a:lnTo>
                    <a:pt x="43267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94754" y="27568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67" y="15849"/>
                  </a:lnTo>
                  <a:lnTo>
                    <a:pt x="84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651946" y="2175770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 algn="ctr">
              <a:lnSpc>
                <a:spcPts val="1220"/>
              </a:lnSpc>
            </a:pPr>
            <a:r>
              <a:rPr sz="1200" spc="-50" dirty="0">
                <a:latin typeface="Verdana"/>
                <a:cs typeface="Verdana"/>
              </a:rPr>
              <a:t>w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862899" y="2424126"/>
            <a:ext cx="863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51946" y="2640894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 algn="ctr">
              <a:lnSpc>
                <a:spcPts val="1345"/>
              </a:lnSpc>
            </a:pPr>
            <a:r>
              <a:rPr sz="1200" spc="-50" dirty="0">
                <a:latin typeface="Verdana"/>
                <a:cs typeface="Verdana"/>
              </a:rPr>
              <a:t>w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62899" y="2905100"/>
            <a:ext cx="863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155383" y="2292157"/>
            <a:ext cx="914400" cy="484505"/>
            <a:chOff x="2155383" y="2292157"/>
            <a:chExt cx="914400" cy="484505"/>
          </a:xfrm>
        </p:grpSpPr>
        <p:sp>
          <p:nvSpPr>
            <p:cNvPr id="70" name="object 70"/>
            <p:cNvSpPr/>
            <p:nvPr/>
          </p:nvSpPr>
          <p:spPr>
            <a:xfrm>
              <a:off x="2591669" y="2319920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236399" y="451499"/>
                  </a:moveTo>
                  <a:lnTo>
                    <a:pt x="188759" y="446912"/>
                  </a:lnTo>
                  <a:lnTo>
                    <a:pt x="144386" y="433758"/>
                  </a:lnTo>
                  <a:lnTo>
                    <a:pt x="104230" y="412943"/>
                  </a:lnTo>
                  <a:lnTo>
                    <a:pt x="69243" y="385377"/>
                  </a:lnTo>
                  <a:lnTo>
                    <a:pt x="40375" y="351966"/>
                  </a:lnTo>
                  <a:lnTo>
                    <a:pt x="18578" y="313620"/>
                  </a:lnTo>
                  <a:lnTo>
                    <a:pt x="4803" y="271245"/>
                  </a:lnTo>
                  <a:lnTo>
                    <a:pt x="0" y="225749"/>
                  </a:lnTo>
                  <a:lnTo>
                    <a:pt x="4803" y="180253"/>
                  </a:lnTo>
                  <a:lnTo>
                    <a:pt x="18578" y="137877"/>
                  </a:lnTo>
                  <a:lnTo>
                    <a:pt x="40375" y="99531"/>
                  </a:lnTo>
                  <a:lnTo>
                    <a:pt x="69244" y="66119"/>
                  </a:lnTo>
                  <a:lnTo>
                    <a:pt x="104230" y="38554"/>
                  </a:lnTo>
                  <a:lnTo>
                    <a:pt x="144386" y="17740"/>
                  </a:lnTo>
                  <a:lnTo>
                    <a:pt x="188759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4" y="17184"/>
                  </a:lnTo>
                  <a:lnTo>
                    <a:pt x="367549" y="37928"/>
                  </a:lnTo>
                  <a:lnTo>
                    <a:pt x="403550" y="66120"/>
                  </a:lnTo>
                  <a:lnTo>
                    <a:pt x="433079" y="100503"/>
                  </a:lnTo>
                  <a:lnTo>
                    <a:pt x="454805" y="139359"/>
                  </a:lnTo>
                  <a:lnTo>
                    <a:pt x="468215" y="181502"/>
                  </a:lnTo>
                  <a:lnTo>
                    <a:pt x="472799" y="225749"/>
                  </a:lnTo>
                  <a:lnTo>
                    <a:pt x="467995" y="271245"/>
                  </a:lnTo>
                  <a:lnTo>
                    <a:pt x="454220" y="313620"/>
                  </a:lnTo>
                  <a:lnTo>
                    <a:pt x="432423" y="351966"/>
                  </a:lnTo>
                  <a:lnTo>
                    <a:pt x="403555" y="385377"/>
                  </a:lnTo>
                  <a:lnTo>
                    <a:pt x="368568" y="412943"/>
                  </a:lnTo>
                  <a:lnTo>
                    <a:pt x="328412" y="433758"/>
                  </a:lnTo>
                  <a:lnTo>
                    <a:pt x="284039" y="446912"/>
                  </a:lnTo>
                  <a:lnTo>
                    <a:pt x="236399" y="451499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160145" y="2319920"/>
              <a:ext cx="904875" cy="452120"/>
            </a:xfrm>
            <a:custGeom>
              <a:avLst/>
              <a:gdLst/>
              <a:ahLst/>
              <a:cxnLst/>
              <a:rect l="l" t="t" r="r" b="b"/>
              <a:pathLst>
                <a:path w="904875" h="452119">
                  <a:moveTo>
                    <a:pt x="431524" y="225749"/>
                  </a:moveTo>
                  <a:lnTo>
                    <a:pt x="436327" y="180253"/>
                  </a:lnTo>
                  <a:lnTo>
                    <a:pt x="450102" y="137877"/>
                  </a:lnTo>
                  <a:lnTo>
                    <a:pt x="471900" y="99531"/>
                  </a:lnTo>
                  <a:lnTo>
                    <a:pt x="500767" y="66120"/>
                  </a:lnTo>
                  <a:lnTo>
                    <a:pt x="535754" y="38554"/>
                  </a:lnTo>
                  <a:lnTo>
                    <a:pt x="575910" y="17740"/>
                  </a:lnTo>
                  <a:lnTo>
                    <a:pt x="620283" y="4586"/>
                  </a:lnTo>
                  <a:lnTo>
                    <a:pt x="667923" y="0"/>
                  </a:lnTo>
                  <a:lnTo>
                    <a:pt x="714259" y="4377"/>
                  </a:lnTo>
                  <a:lnTo>
                    <a:pt x="758389" y="17184"/>
                  </a:lnTo>
                  <a:lnTo>
                    <a:pt x="799073" y="37928"/>
                  </a:lnTo>
                  <a:lnTo>
                    <a:pt x="835073" y="66119"/>
                  </a:lnTo>
                  <a:lnTo>
                    <a:pt x="864603" y="100503"/>
                  </a:lnTo>
                  <a:lnTo>
                    <a:pt x="886329" y="139359"/>
                  </a:lnTo>
                  <a:lnTo>
                    <a:pt x="899739" y="181502"/>
                  </a:lnTo>
                  <a:lnTo>
                    <a:pt x="904323" y="225749"/>
                  </a:lnTo>
                  <a:lnTo>
                    <a:pt x="899519" y="271245"/>
                  </a:lnTo>
                  <a:lnTo>
                    <a:pt x="885744" y="313620"/>
                  </a:lnTo>
                  <a:lnTo>
                    <a:pt x="863947" y="351966"/>
                  </a:lnTo>
                  <a:lnTo>
                    <a:pt x="835079" y="385377"/>
                  </a:lnTo>
                  <a:lnTo>
                    <a:pt x="800092" y="412943"/>
                  </a:lnTo>
                  <a:lnTo>
                    <a:pt x="759936" y="433758"/>
                  </a:lnTo>
                  <a:lnTo>
                    <a:pt x="715563" y="446912"/>
                  </a:lnTo>
                  <a:lnTo>
                    <a:pt x="667923" y="451499"/>
                  </a:lnTo>
                  <a:lnTo>
                    <a:pt x="620283" y="446912"/>
                  </a:lnTo>
                  <a:lnTo>
                    <a:pt x="575910" y="433758"/>
                  </a:lnTo>
                  <a:lnTo>
                    <a:pt x="535754" y="412943"/>
                  </a:lnTo>
                  <a:lnTo>
                    <a:pt x="500767" y="385377"/>
                  </a:lnTo>
                  <a:lnTo>
                    <a:pt x="471900" y="351966"/>
                  </a:lnTo>
                  <a:lnTo>
                    <a:pt x="450102" y="313620"/>
                  </a:lnTo>
                  <a:lnTo>
                    <a:pt x="436327" y="271245"/>
                  </a:lnTo>
                  <a:lnTo>
                    <a:pt x="431524" y="225749"/>
                  </a:lnTo>
                  <a:close/>
                </a:path>
                <a:path w="904875" h="452119">
                  <a:moveTo>
                    <a:pt x="0" y="448174"/>
                  </a:moveTo>
                  <a:lnTo>
                    <a:pt x="380599" y="2520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533544" y="2552169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14399" y="33799"/>
                  </a:moveTo>
                  <a:lnTo>
                    <a:pt x="0" y="5824"/>
                  </a:lnTo>
                  <a:lnTo>
                    <a:pt x="45624" y="0"/>
                  </a:lnTo>
                  <a:lnTo>
                    <a:pt x="14399" y="337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533544" y="2552169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14399" y="33799"/>
                  </a:moveTo>
                  <a:lnTo>
                    <a:pt x="45624" y="0"/>
                  </a:lnTo>
                  <a:lnTo>
                    <a:pt x="0" y="5824"/>
                  </a:lnTo>
                  <a:lnTo>
                    <a:pt x="14399" y="337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160145" y="2296920"/>
              <a:ext cx="381000" cy="196215"/>
            </a:xfrm>
            <a:custGeom>
              <a:avLst/>
              <a:gdLst/>
              <a:ahLst/>
              <a:cxnLst/>
              <a:rect l="l" t="t" r="r" b="b"/>
              <a:pathLst>
                <a:path w="381000" h="196214">
                  <a:moveTo>
                    <a:pt x="0" y="0"/>
                  </a:moveTo>
                  <a:lnTo>
                    <a:pt x="380599" y="19612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33544" y="2479057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45624" y="33787"/>
                  </a:moveTo>
                  <a:lnTo>
                    <a:pt x="0" y="27962"/>
                  </a:lnTo>
                  <a:lnTo>
                    <a:pt x="14399" y="0"/>
                  </a:lnTo>
                  <a:lnTo>
                    <a:pt x="45624" y="3378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533544" y="2479057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0" y="27962"/>
                  </a:moveTo>
                  <a:lnTo>
                    <a:pt x="45624" y="33787"/>
                  </a:lnTo>
                  <a:lnTo>
                    <a:pt x="14399" y="0"/>
                  </a:lnTo>
                  <a:lnTo>
                    <a:pt x="0" y="27962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763744" y="2423030"/>
            <a:ext cx="128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Verdana"/>
                <a:cs typeface="Verdana"/>
              </a:rPr>
              <a:t>∑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033756" y="2312307"/>
            <a:ext cx="1205865" cy="466725"/>
            <a:chOff x="3033756" y="2312307"/>
            <a:chExt cx="1205865" cy="466725"/>
          </a:xfrm>
        </p:grpSpPr>
        <p:sp>
          <p:nvSpPr>
            <p:cNvPr id="79" name="object 79"/>
            <p:cNvSpPr/>
            <p:nvPr/>
          </p:nvSpPr>
          <p:spPr>
            <a:xfrm>
              <a:off x="3038518" y="2564819"/>
              <a:ext cx="367030" cy="11430"/>
            </a:xfrm>
            <a:custGeom>
              <a:avLst/>
              <a:gdLst/>
              <a:ahLst/>
              <a:cxnLst/>
              <a:rect l="l" t="t" r="r" b="b"/>
              <a:pathLst>
                <a:path w="367029" h="11430">
                  <a:moveTo>
                    <a:pt x="0" y="11149"/>
                  </a:moveTo>
                  <a:lnTo>
                    <a:pt x="366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404518" y="25490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0" y="0"/>
                  </a:lnTo>
                  <a:lnTo>
                    <a:pt x="43674" y="14399"/>
                  </a:lnTo>
                  <a:lnTo>
                    <a:pt x="949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404518" y="25490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43674" y="14399"/>
                  </a:lnTo>
                  <a:lnTo>
                    <a:pt x="0" y="0"/>
                  </a:lnTo>
                  <a:lnTo>
                    <a:pt x="949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86167" y="2317070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226199" y="457199"/>
                  </a:move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2"/>
                  </a:lnTo>
                  <a:lnTo>
                    <a:pt x="38631" y="356410"/>
                  </a:lnTo>
                  <a:lnTo>
                    <a:pt x="17776" y="317579"/>
                  </a:lnTo>
                  <a:lnTo>
                    <a:pt x="4595" y="274669"/>
                  </a:lnTo>
                  <a:lnTo>
                    <a:pt x="0" y="228599"/>
                  </a:ln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3" y="66954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5" y="17401"/>
                  </a:lnTo>
                  <a:lnTo>
                    <a:pt x="351696" y="38407"/>
                  </a:lnTo>
                  <a:lnTo>
                    <a:pt x="386149" y="66955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69"/>
                  </a:lnTo>
                  <a:lnTo>
                    <a:pt x="434622" y="317579"/>
                  </a:lnTo>
                  <a:lnTo>
                    <a:pt x="413767" y="356410"/>
                  </a:lnTo>
                  <a:lnTo>
                    <a:pt x="386146" y="390242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close/>
                </a:path>
              </a:pathLst>
            </a:custGeom>
            <a:solidFill>
              <a:srgbClr val="266D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486167" y="2317070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0" y="228599"/>
                  </a:move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2" y="66955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4" y="17401"/>
                  </a:lnTo>
                  <a:lnTo>
                    <a:pt x="351696" y="38407"/>
                  </a:lnTo>
                  <a:lnTo>
                    <a:pt x="386149" y="66954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69"/>
                  </a:lnTo>
                  <a:lnTo>
                    <a:pt x="434622" y="317579"/>
                  </a:lnTo>
                  <a:lnTo>
                    <a:pt x="413767" y="356410"/>
                  </a:lnTo>
                  <a:lnTo>
                    <a:pt x="386146" y="390242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2"/>
                  </a:lnTo>
                  <a:lnTo>
                    <a:pt x="38631" y="356410"/>
                  </a:lnTo>
                  <a:lnTo>
                    <a:pt x="17776" y="317579"/>
                  </a:lnTo>
                  <a:lnTo>
                    <a:pt x="4595" y="274669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0530" y="2470707"/>
              <a:ext cx="223724" cy="14992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3938566" y="2539794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74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190666" y="252406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49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190666" y="252406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49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321166" y="2381568"/>
            <a:ext cx="287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Verdana"/>
                <a:cs typeface="Verdana"/>
              </a:rPr>
              <a:t>out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89" name="object 89"/>
          <p:cNvSpPr txBox="1"/>
          <p:nvPr/>
        </p:nvSpPr>
        <p:spPr>
          <a:xfrm>
            <a:off x="5193835" y="2977677"/>
            <a:ext cx="157480" cy="43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w</a:t>
            </a:r>
            <a:endParaRPr sz="1200">
              <a:latin typeface="Verdana"/>
              <a:cs typeface="Verdana"/>
            </a:endParaRPr>
          </a:p>
          <a:p>
            <a:pPr marL="42545">
              <a:lnSpc>
                <a:spcPct val="100000"/>
              </a:lnSpc>
              <a:spcBef>
                <a:spcPts val="835"/>
              </a:spcBef>
            </a:pPr>
            <a:r>
              <a:rPr sz="800" spc="-50" dirty="0"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876461" y="3259149"/>
            <a:ext cx="157480" cy="43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w</a:t>
            </a:r>
            <a:endParaRPr sz="1200">
              <a:latin typeface="Verdana"/>
              <a:cs typeface="Verdana"/>
            </a:endParaRPr>
          </a:p>
          <a:p>
            <a:pPr marL="42545">
              <a:lnSpc>
                <a:spcPct val="100000"/>
              </a:lnSpc>
              <a:spcBef>
                <a:spcPts val="835"/>
              </a:spcBef>
            </a:pPr>
            <a:r>
              <a:rPr sz="800" spc="-5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618824" y="1430213"/>
            <a:ext cx="2714625" cy="73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7375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loss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function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manifold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latin typeface="Verdana"/>
                <a:cs typeface="Verdana"/>
              </a:rPr>
              <a:t>error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102951" y="4131352"/>
            <a:ext cx="6993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66D77"/>
                </a:solidFill>
                <a:latin typeface="Verdana"/>
                <a:cs typeface="Verdana"/>
              </a:rPr>
              <a:t>We</a:t>
            </a:r>
            <a:r>
              <a:rPr sz="2400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266D77"/>
                </a:solidFill>
                <a:latin typeface="Verdana"/>
                <a:cs typeface="Verdana"/>
              </a:rPr>
              <a:t>want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266D77"/>
                </a:solidFill>
                <a:latin typeface="Verdana"/>
                <a:cs typeface="Verdana"/>
              </a:rPr>
              <a:t>find</a:t>
            </a:r>
            <a:r>
              <a:rPr sz="2400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minimum </a:t>
            </a: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266D77"/>
                </a:solidFill>
                <a:latin typeface="Verdana"/>
                <a:cs typeface="Verdana"/>
              </a:rPr>
              <a:t>this</a:t>
            </a:r>
            <a:r>
              <a:rPr sz="2400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266D77"/>
                </a:solidFill>
                <a:latin typeface="Verdana"/>
                <a:cs typeface="Verdana"/>
              </a:rPr>
              <a:t>error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266D77"/>
                </a:solidFill>
                <a:latin typeface="Verdana"/>
                <a:cs typeface="Verdana"/>
              </a:rPr>
              <a:t>function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07196" y="1853957"/>
            <a:ext cx="248920" cy="23876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60" dirty="0">
                <a:latin typeface="Verdana"/>
                <a:cs typeface="Verdana"/>
              </a:rPr>
              <a:t>=1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1802859"/>
            <a:ext cx="6528434" cy="249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Developed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by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266D77"/>
                </a:solidFill>
                <a:latin typeface="Verdana"/>
                <a:cs typeface="Verdana"/>
              </a:rPr>
              <a:t>Henry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80" dirty="0">
                <a:solidFill>
                  <a:srgbClr val="266D77"/>
                </a:solidFill>
                <a:latin typeface="Verdana"/>
                <a:cs typeface="Verdana"/>
              </a:rPr>
              <a:t>J.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Kelley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266D77"/>
                </a:solidFill>
                <a:latin typeface="Verdana"/>
                <a:cs typeface="Verdana"/>
              </a:rPr>
              <a:t>(1960)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300" dirty="0">
                <a:solidFill>
                  <a:srgbClr val="266D77"/>
                </a:solidFill>
                <a:latin typeface="Verdana"/>
                <a:cs typeface="Verdana"/>
              </a:rPr>
              <a:t>s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by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266D77"/>
                </a:solidFill>
                <a:latin typeface="Verdana"/>
                <a:cs typeface="Verdana"/>
              </a:rPr>
              <a:t>Arthur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66D77"/>
                </a:solidFill>
                <a:latin typeface="Verdana"/>
                <a:cs typeface="Verdana"/>
              </a:rPr>
              <a:t>E.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Bryson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(1961).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10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1962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Stuart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Dreyfus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derives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266D77"/>
                </a:solidFill>
                <a:latin typeface="Verdana"/>
                <a:cs typeface="Verdana"/>
              </a:rPr>
              <a:t>simpler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form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using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266D77"/>
                </a:solidFill>
                <a:latin typeface="Verdana"/>
                <a:cs typeface="Verdana"/>
              </a:rPr>
              <a:t>chain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rule.</a:t>
            </a:r>
            <a:endParaRPr sz="2000">
              <a:latin typeface="Verdana"/>
              <a:cs typeface="Verdana"/>
            </a:endParaRPr>
          </a:p>
          <a:p>
            <a:pPr marL="12700" marR="412115">
              <a:lnSpc>
                <a:spcPct val="115599"/>
              </a:lnSpc>
            </a:pPr>
            <a:r>
              <a:rPr sz="2000" spc="-210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1986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  <a:hlinkClick r:id="rId2"/>
              </a:rPr>
              <a:t>Rumelhart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,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266D77"/>
                </a:solidFill>
                <a:latin typeface="Verdana"/>
                <a:cs typeface="Verdana"/>
                <a:hlinkClick r:id="rId3"/>
              </a:rPr>
              <a:t>Hinton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266D77"/>
                </a:solidFill>
                <a:latin typeface="Verdana"/>
                <a:cs typeface="Verdana"/>
              </a:rPr>
              <a:t>and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266D77"/>
                </a:solidFill>
                <a:latin typeface="Verdana"/>
                <a:cs typeface="Verdana"/>
                <a:hlinkClick r:id="rId4"/>
              </a:rPr>
              <a:t>Williams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showed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experimentally</a:t>
            </a:r>
            <a:r>
              <a:rPr sz="2000" spc="-1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266D77"/>
                </a:solidFill>
                <a:latin typeface="Verdana"/>
                <a:cs typeface="Verdana"/>
              </a:rPr>
              <a:t>that</a:t>
            </a:r>
            <a:r>
              <a:rPr sz="2000" spc="-1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266D77"/>
                </a:solidFill>
                <a:latin typeface="Verdana"/>
                <a:cs typeface="Verdana"/>
              </a:rPr>
              <a:t>this</a:t>
            </a:r>
            <a:r>
              <a:rPr sz="2000" spc="-1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method</a:t>
            </a:r>
            <a:r>
              <a:rPr sz="2000" spc="-1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266D77"/>
                </a:solidFill>
                <a:latin typeface="Verdana"/>
                <a:cs typeface="Verdana"/>
              </a:rPr>
              <a:t>can</a:t>
            </a:r>
            <a:r>
              <a:rPr sz="2000" spc="-1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generate</a:t>
            </a:r>
            <a:r>
              <a:rPr sz="2000" spc="-1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266D77"/>
                </a:solidFill>
                <a:latin typeface="Verdana"/>
                <a:cs typeface="Verdana"/>
              </a:rPr>
              <a:t>useful </a:t>
            </a: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internal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266D77"/>
                </a:solidFill>
                <a:latin typeface="Verdana"/>
                <a:cs typeface="Verdana"/>
              </a:rPr>
              <a:t>representations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000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incoming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266D77"/>
                </a:solidFill>
                <a:latin typeface="Verdana"/>
                <a:cs typeface="Verdana"/>
              </a:rPr>
              <a:t>data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2000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hidden </a:t>
            </a: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layers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neural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networks</a:t>
            </a:r>
            <a:r>
              <a:rPr sz="2000" spc="-10" dirty="0">
                <a:solidFill>
                  <a:srgbClr val="266D77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Backpropagation: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Backpropagation</a:t>
            </a:r>
            <a:r>
              <a:rPr spc="20" dirty="0"/>
              <a:t> </a:t>
            </a:r>
            <a:r>
              <a:rPr spc="125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49224" y="1644011"/>
            <a:ext cx="702500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2284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For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266D77"/>
                </a:solidFill>
                <a:latin typeface="Verdana"/>
                <a:cs typeface="Verdana"/>
              </a:rPr>
              <a:t>number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266D77"/>
                </a:solidFill>
                <a:latin typeface="Verdana"/>
                <a:cs typeface="Verdana"/>
              </a:rPr>
              <a:t>epochs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375" dirty="0">
                <a:solidFill>
                  <a:srgbClr val="266D77"/>
                </a:solidFill>
                <a:latin typeface="Verdana"/>
                <a:cs typeface="Verdana"/>
              </a:rPr>
              <a:t>/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266D77"/>
                </a:solidFill>
                <a:latin typeface="Verdana"/>
                <a:cs typeface="Verdana"/>
              </a:rPr>
              <a:t>until</a:t>
            </a:r>
            <a:r>
              <a:rPr sz="2000" spc="-16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loss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sufficiently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266D77"/>
                </a:solidFill>
                <a:latin typeface="Verdana"/>
                <a:cs typeface="Verdana"/>
              </a:rPr>
              <a:t>low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375" dirty="0">
                <a:solidFill>
                  <a:srgbClr val="266D77"/>
                </a:solidFill>
                <a:latin typeface="Verdana"/>
                <a:cs typeface="Verdana"/>
              </a:rPr>
              <a:t>/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loss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266D77"/>
                </a:solidFill>
                <a:latin typeface="Verdana"/>
                <a:cs typeface="Verdana"/>
              </a:rPr>
              <a:t>no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longer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266D77"/>
                </a:solidFill>
                <a:latin typeface="Verdana"/>
                <a:cs typeface="Verdana"/>
              </a:rPr>
              <a:t>improves:</a:t>
            </a:r>
            <a:endParaRPr sz="2000">
              <a:latin typeface="Verdana"/>
              <a:cs typeface="Verdana"/>
            </a:endParaRPr>
          </a:p>
          <a:p>
            <a:pPr marL="469265" marR="258445">
              <a:lnSpc>
                <a:spcPct val="125000"/>
              </a:lnSpc>
            </a:pP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Wgradient</a:t>
            </a:r>
            <a:r>
              <a:rPr sz="2000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445" dirty="0">
                <a:solidFill>
                  <a:srgbClr val="266D77"/>
                </a:solidFill>
                <a:latin typeface="Verdana"/>
                <a:cs typeface="Verdana"/>
              </a:rPr>
              <a:t>=</a:t>
            </a:r>
            <a:r>
              <a:rPr sz="2000" spc="-1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Evaluate_gradient</a:t>
            </a:r>
            <a:r>
              <a:rPr sz="2000" spc="-1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(current_loss,</a:t>
            </a:r>
            <a:r>
              <a:rPr sz="2000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data,</a:t>
            </a:r>
            <a:r>
              <a:rPr sz="2000" spc="-1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66D77"/>
                </a:solidFill>
                <a:latin typeface="Verdana"/>
                <a:cs typeface="Verdana"/>
              </a:rPr>
              <a:t>W) </a:t>
            </a:r>
            <a:r>
              <a:rPr sz="2000" spc="235" dirty="0">
                <a:solidFill>
                  <a:srgbClr val="266D77"/>
                </a:solidFill>
                <a:latin typeface="Verdana"/>
                <a:cs typeface="Verdana"/>
              </a:rPr>
              <a:t>W</a:t>
            </a:r>
            <a:r>
              <a:rPr sz="20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445" dirty="0">
                <a:solidFill>
                  <a:srgbClr val="266D77"/>
                </a:solidFill>
                <a:latin typeface="Verdana"/>
                <a:cs typeface="Verdana"/>
              </a:rPr>
              <a:t>+=</a:t>
            </a:r>
            <a:r>
              <a:rPr sz="20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000" dirty="0">
                <a:solidFill>
                  <a:srgbClr val="266D77"/>
                </a:solidFill>
                <a:latin typeface="FreeSerif"/>
                <a:cs typeface="FreeSerif"/>
              </a:rPr>
              <a:t>𝜶</a:t>
            </a:r>
            <a:r>
              <a:rPr sz="2000" spc="10" dirty="0">
                <a:solidFill>
                  <a:srgbClr val="266D77"/>
                </a:solidFill>
                <a:latin typeface="FreeSerif"/>
                <a:cs typeface="FreeSerif"/>
              </a:rPr>
              <a:t> </a:t>
            </a:r>
            <a:r>
              <a:rPr sz="2000" dirty="0">
                <a:solidFill>
                  <a:srgbClr val="266D77"/>
                </a:solidFill>
                <a:latin typeface="FreeSans"/>
                <a:cs typeface="FreeSans"/>
              </a:rPr>
              <a:t>⁎</a:t>
            </a:r>
            <a:r>
              <a:rPr sz="2000" spc="5" dirty="0">
                <a:solidFill>
                  <a:srgbClr val="266D77"/>
                </a:solidFill>
                <a:latin typeface="FreeSans"/>
                <a:cs typeface="FreeSans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Wgradient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66D77"/>
                </a:solidFill>
                <a:latin typeface="FreeSerif"/>
                <a:cs typeface="FreeSerif"/>
              </a:rPr>
              <a:t>𝜶</a:t>
            </a:r>
            <a:r>
              <a:rPr sz="2000" spc="25" dirty="0">
                <a:solidFill>
                  <a:srgbClr val="266D77"/>
                </a:solidFill>
                <a:latin typeface="FreeSerif"/>
                <a:cs typeface="FreeSerif"/>
              </a:rPr>
              <a:t> </a:t>
            </a:r>
            <a:r>
              <a:rPr sz="2000" spc="-80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266D77"/>
                </a:solidFill>
                <a:latin typeface="Verdana"/>
                <a:cs typeface="Verdana"/>
              </a:rPr>
              <a:t>very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critical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parameter.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266D77"/>
                </a:solidFill>
                <a:latin typeface="Verdana"/>
                <a:cs typeface="Verdana"/>
              </a:rPr>
              <a:t>What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266D77"/>
                </a:solidFill>
                <a:latin typeface="Verdana"/>
                <a:cs typeface="Verdana"/>
              </a:rPr>
              <a:t>will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happen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266D77"/>
                </a:solidFill>
                <a:latin typeface="Verdana"/>
                <a:cs typeface="Verdana"/>
              </a:rPr>
              <a:t>if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it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is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too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266D77"/>
                </a:solidFill>
                <a:latin typeface="Verdana"/>
                <a:cs typeface="Verdana"/>
              </a:rPr>
              <a:t>big? And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266D77"/>
                </a:solidFill>
                <a:latin typeface="Verdana"/>
                <a:cs typeface="Verdana"/>
              </a:rPr>
              <a:t>what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266D77"/>
                </a:solidFill>
                <a:latin typeface="Verdana"/>
                <a:cs typeface="Verdana"/>
              </a:rPr>
              <a:t>will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happen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266D77"/>
                </a:solidFill>
                <a:latin typeface="Verdana"/>
                <a:cs typeface="Verdana"/>
              </a:rPr>
              <a:t>if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it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is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too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small?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The</a:t>
            </a:r>
            <a:r>
              <a:rPr spc="-25" dirty="0"/>
              <a:t> </a:t>
            </a:r>
            <a:r>
              <a:rPr dirty="0"/>
              <a:t>loss</a:t>
            </a:r>
            <a:r>
              <a:rPr spc="-25" dirty="0"/>
              <a:t> </a:t>
            </a:r>
            <a:r>
              <a:rPr spc="65" dirty="0"/>
              <a:t>function: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5396" y="4737921"/>
            <a:ext cx="22415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5" dirty="0">
                <a:solidFill>
                  <a:srgbClr val="FFFFFF"/>
                </a:solidFill>
                <a:latin typeface="UnDotum"/>
                <a:cs typeface="UnDotum"/>
              </a:rPr>
              <a:t>26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224" y="1644011"/>
            <a:ext cx="6978015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5934">
              <a:lnSpc>
                <a:spcPct val="100000"/>
              </a:lnSpc>
              <a:spcBef>
                <a:spcPts val="100"/>
              </a:spcBef>
            </a:pPr>
            <a:r>
              <a:rPr sz="2000" spc="-125" dirty="0">
                <a:solidFill>
                  <a:srgbClr val="266D77"/>
                </a:solidFill>
                <a:latin typeface="Verdana"/>
                <a:cs typeface="Verdana"/>
              </a:rPr>
              <a:t>There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are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266D77"/>
                </a:solidFill>
                <a:latin typeface="Verdana"/>
                <a:cs typeface="Verdana"/>
              </a:rPr>
              <a:t>many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different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loss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266D77"/>
                </a:solidFill>
                <a:latin typeface="Verdana"/>
                <a:cs typeface="Verdana"/>
              </a:rPr>
              <a:t>functions.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Commonly </a:t>
            </a:r>
            <a:r>
              <a:rPr sz="2000" spc="-20" dirty="0">
                <a:solidFill>
                  <a:srgbClr val="266D77"/>
                </a:solidFill>
                <a:latin typeface="Verdana"/>
                <a:cs typeface="Verdana"/>
              </a:rPr>
              <a:t>used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examples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266D77"/>
                </a:solidFill>
                <a:latin typeface="Verdana"/>
                <a:cs typeface="Verdana"/>
              </a:rPr>
              <a:t>are:</a:t>
            </a:r>
            <a:endParaRPr sz="2000">
              <a:latin typeface="Verdana"/>
              <a:cs typeface="Verdana"/>
            </a:endParaRPr>
          </a:p>
          <a:p>
            <a:pPr marL="469265" marR="425450" indent="-437515">
              <a:lnSpc>
                <a:spcPct val="100000"/>
              </a:lnSpc>
              <a:spcBef>
                <a:spcPts val="600"/>
              </a:spcBef>
              <a:buClr>
                <a:srgbClr val="9ED154"/>
              </a:buClr>
              <a:buAutoNum type="arabicPeriod"/>
              <a:tabLst>
                <a:tab pos="469265" algn="l"/>
              </a:tabLst>
            </a:pP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Classification: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Categorical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cross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266D77"/>
                </a:solidFill>
                <a:latin typeface="Verdana"/>
                <a:cs typeface="Verdana"/>
              </a:rPr>
              <a:t>entropy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375" dirty="0">
                <a:solidFill>
                  <a:srgbClr val="266D77"/>
                </a:solidFill>
                <a:latin typeface="Verdana"/>
                <a:cs typeface="Verdana"/>
              </a:rPr>
              <a:t>/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sigmoid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66D77"/>
                </a:solidFill>
                <a:latin typeface="Verdana"/>
                <a:cs typeface="Verdana"/>
              </a:rPr>
              <a:t>for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binary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classification</a:t>
            </a:r>
            <a:endParaRPr sz="2000">
              <a:latin typeface="Verdana"/>
              <a:cs typeface="Verdana"/>
            </a:endParaRPr>
          </a:p>
          <a:p>
            <a:pPr marL="469265" indent="-436880">
              <a:lnSpc>
                <a:spcPct val="100000"/>
              </a:lnSpc>
              <a:buClr>
                <a:srgbClr val="9ED154"/>
              </a:buClr>
              <a:buAutoNum type="arabicPeriod"/>
              <a:tabLst>
                <a:tab pos="469265" algn="l"/>
              </a:tabLst>
            </a:pPr>
            <a:r>
              <a:rPr sz="2000" spc="-130" dirty="0">
                <a:solidFill>
                  <a:srgbClr val="266D77"/>
                </a:solidFill>
                <a:latin typeface="Verdana"/>
                <a:cs typeface="Verdana"/>
              </a:rPr>
              <a:t>Regression: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266D77"/>
                </a:solidFill>
                <a:latin typeface="Verdana"/>
                <a:cs typeface="Verdana"/>
              </a:rPr>
              <a:t>Mean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square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266D77"/>
                </a:solidFill>
                <a:latin typeface="Verdana"/>
                <a:cs typeface="Verdana"/>
              </a:rPr>
              <a:t>error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40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266D77"/>
                </a:solidFill>
                <a:latin typeface="Verdana"/>
                <a:cs typeface="Verdana"/>
              </a:rPr>
              <a:t>order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use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266D77"/>
                </a:solidFill>
                <a:latin typeface="Verdana"/>
                <a:cs typeface="Verdana"/>
              </a:rPr>
              <a:t>GDA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66D77"/>
                </a:solidFill>
                <a:latin typeface="Verdana"/>
                <a:cs typeface="Verdana"/>
              </a:rPr>
              <a:t>we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need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function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that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is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differentiable!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224" y="4387206"/>
            <a:ext cx="68008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marR="5080" indent="-64769">
              <a:lnSpc>
                <a:spcPct val="125000"/>
              </a:lnSpc>
              <a:spcBef>
                <a:spcPts val="100"/>
              </a:spcBef>
            </a:pPr>
            <a:r>
              <a:rPr sz="2000" spc="-240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perceptron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266D77"/>
                </a:solidFill>
                <a:latin typeface="Verdana"/>
                <a:cs typeface="Verdana"/>
              </a:rPr>
              <a:t>example</a:t>
            </a:r>
            <a:r>
              <a:rPr sz="2000" spc="-16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66D77"/>
                </a:solidFill>
                <a:latin typeface="Verdana"/>
                <a:cs typeface="Verdana"/>
              </a:rPr>
              <a:t>we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used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2000" spc="-16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simple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delta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function: 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(true</a:t>
            </a:r>
            <a:r>
              <a:rPr sz="20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0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66D77"/>
                </a:solidFill>
                <a:latin typeface="Verdana"/>
                <a:cs typeface="Verdana"/>
              </a:rPr>
              <a:t>predicted)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5414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5414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199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8861" y="2858020"/>
            <a:ext cx="1139190" cy="1144905"/>
          </a:xfrm>
          <a:custGeom>
            <a:avLst/>
            <a:gdLst/>
            <a:ahLst/>
            <a:cxnLst/>
            <a:rect l="l" t="t" r="r" b="b"/>
            <a:pathLst>
              <a:path w="1139190" h="1144904">
                <a:moveTo>
                  <a:pt x="573290" y="572503"/>
                </a:moveTo>
                <a:lnTo>
                  <a:pt x="0" y="572503"/>
                </a:lnTo>
                <a:lnTo>
                  <a:pt x="0" y="1144905"/>
                </a:lnTo>
                <a:lnTo>
                  <a:pt x="573290" y="1144905"/>
                </a:lnTo>
                <a:lnTo>
                  <a:pt x="573290" y="572503"/>
                </a:lnTo>
                <a:close/>
              </a:path>
              <a:path w="1139190" h="1144904">
                <a:moveTo>
                  <a:pt x="1139088" y="0"/>
                </a:moveTo>
                <a:lnTo>
                  <a:pt x="573443" y="0"/>
                </a:lnTo>
                <a:lnTo>
                  <a:pt x="573443" y="572401"/>
                </a:lnTo>
                <a:lnTo>
                  <a:pt x="1139088" y="572401"/>
                </a:lnTo>
                <a:lnTo>
                  <a:pt x="1139088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1409" y="2858019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5611" y="1140475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4709" y="1712986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199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199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92312" y="567961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2312" y="2285500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3"/>
                </a:moveTo>
                <a:lnTo>
                  <a:pt x="565648" y="572393"/>
                </a:lnTo>
                <a:lnTo>
                  <a:pt x="565648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92312" y="4003042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8863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65607" y="3430523"/>
            <a:ext cx="1131570" cy="1145540"/>
          </a:xfrm>
          <a:custGeom>
            <a:avLst/>
            <a:gdLst/>
            <a:ahLst/>
            <a:cxnLst/>
            <a:rect l="l" t="t" r="r" b="b"/>
            <a:pathLst>
              <a:path w="1131570" h="1145539">
                <a:moveTo>
                  <a:pt x="565645" y="0"/>
                </a:moveTo>
                <a:lnTo>
                  <a:pt x="0" y="0"/>
                </a:lnTo>
                <a:lnTo>
                  <a:pt x="0" y="572401"/>
                </a:lnTo>
                <a:lnTo>
                  <a:pt x="565645" y="572401"/>
                </a:lnTo>
                <a:lnTo>
                  <a:pt x="565645" y="0"/>
                </a:lnTo>
                <a:close/>
              </a:path>
              <a:path w="1131570" h="1145539">
                <a:moveTo>
                  <a:pt x="1131468" y="572528"/>
                </a:moveTo>
                <a:lnTo>
                  <a:pt x="565797" y="572528"/>
                </a:lnTo>
                <a:lnTo>
                  <a:pt x="565797" y="1144917"/>
                </a:lnTo>
                <a:lnTo>
                  <a:pt x="1131468" y="1144917"/>
                </a:lnTo>
                <a:lnTo>
                  <a:pt x="1131468" y="57252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886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5414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45414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199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8861" y="3430523"/>
            <a:ext cx="1146810" cy="1145540"/>
          </a:xfrm>
          <a:custGeom>
            <a:avLst/>
            <a:gdLst/>
            <a:ahLst/>
            <a:cxnLst/>
            <a:rect l="l" t="t" r="r" b="b"/>
            <a:pathLst>
              <a:path w="1146809" h="1145539">
                <a:moveTo>
                  <a:pt x="573290" y="572528"/>
                </a:moveTo>
                <a:lnTo>
                  <a:pt x="0" y="572528"/>
                </a:lnTo>
                <a:lnTo>
                  <a:pt x="0" y="1144917"/>
                </a:lnTo>
                <a:lnTo>
                  <a:pt x="573290" y="1144917"/>
                </a:lnTo>
                <a:lnTo>
                  <a:pt x="573290" y="572528"/>
                </a:lnTo>
                <a:close/>
              </a:path>
              <a:path w="1146809" h="1145539">
                <a:moveTo>
                  <a:pt x="1146746" y="0"/>
                </a:moveTo>
                <a:lnTo>
                  <a:pt x="573443" y="0"/>
                </a:lnTo>
                <a:lnTo>
                  <a:pt x="573443" y="572401"/>
                </a:lnTo>
                <a:lnTo>
                  <a:pt x="1146746" y="572401"/>
                </a:lnTo>
                <a:lnTo>
                  <a:pt x="1146746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31409" y="1140475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7961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7961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04708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73" y="567848"/>
                </a:lnTo>
                <a:lnTo>
                  <a:pt x="5656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04709" y="2285500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3"/>
                </a:moveTo>
                <a:lnTo>
                  <a:pt x="565673" y="572393"/>
                </a:lnTo>
                <a:lnTo>
                  <a:pt x="565673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3140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45414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1990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92312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8863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31409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7949" y="3430523"/>
            <a:ext cx="1139190" cy="1145540"/>
          </a:xfrm>
          <a:custGeom>
            <a:avLst/>
            <a:gdLst/>
            <a:ahLst/>
            <a:cxnLst/>
            <a:rect l="l" t="t" r="r" b="b"/>
            <a:pathLst>
              <a:path w="1139190" h="1145539">
                <a:moveTo>
                  <a:pt x="573303" y="572528"/>
                </a:moveTo>
                <a:lnTo>
                  <a:pt x="0" y="572528"/>
                </a:lnTo>
                <a:lnTo>
                  <a:pt x="0" y="1144917"/>
                </a:lnTo>
                <a:lnTo>
                  <a:pt x="573303" y="1144917"/>
                </a:lnTo>
                <a:lnTo>
                  <a:pt x="573303" y="572528"/>
                </a:lnTo>
                <a:close/>
              </a:path>
              <a:path w="1139190" h="1145539">
                <a:moveTo>
                  <a:pt x="1139126" y="0"/>
                </a:moveTo>
                <a:lnTo>
                  <a:pt x="573455" y="0"/>
                </a:lnTo>
                <a:lnTo>
                  <a:pt x="573455" y="572401"/>
                </a:lnTo>
                <a:lnTo>
                  <a:pt x="1139126" y="572401"/>
                </a:lnTo>
                <a:lnTo>
                  <a:pt x="1139126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9708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9708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45414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199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92312" y="1712986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8863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31409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7961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04709" y="567961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7997083" y="4003042"/>
            <a:ext cx="573405" cy="1140460"/>
            <a:chOff x="7997083" y="4003042"/>
            <a:chExt cx="573405" cy="1140460"/>
          </a:xfrm>
        </p:grpSpPr>
        <p:sp>
          <p:nvSpPr>
            <p:cNvPr id="59" name="object 59"/>
            <p:cNvSpPr/>
            <p:nvPr/>
          </p:nvSpPr>
          <p:spPr>
            <a:xfrm>
              <a:off x="7997083" y="400304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573298" y="572398"/>
                  </a:moveTo>
                  <a:lnTo>
                    <a:pt x="0" y="57239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72398"/>
                  </a:lnTo>
                  <a:close/>
                </a:path>
              </a:pathLst>
            </a:custGeom>
            <a:solidFill>
              <a:srgbClr val="268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97083" y="457554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0" y="0"/>
                  </a:moveTo>
                  <a:lnTo>
                    <a:pt x="573298" y="0"/>
                  </a:lnTo>
                  <a:lnTo>
                    <a:pt x="573298" y="567948"/>
                  </a:lnTo>
                  <a:lnTo>
                    <a:pt x="0" y="56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4571987" y="2858020"/>
            <a:ext cx="1146810" cy="1144905"/>
          </a:xfrm>
          <a:custGeom>
            <a:avLst/>
            <a:gdLst/>
            <a:ahLst/>
            <a:cxnLst/>
            <a:rect l="l" t="t" r="r" b="b"/>
            <a:pathLst>
              <a:path w="1146810" h="1144904">
                <a:moveTo>
                  <a:pt x="573290" y="572503"/>
                </a:moveTo>
                <a:lnTo>
                  <a:pt x="0" y="572503"/>
                </a:lnTo>
                <a:lnTo>
                  <a:pt x="0" y="1144905"/>
                </a:lnTo>
                <a:lnTo>
                  <a:pt x="573290" y="1144905"/>
                </a:lnTo>
                <a:lnTo>
                  <a:pt x="573290" y="572503"/>
                </a:lnTo>
                <a:close/>
              </a:path>
              <a:path w="1146810" h="1144904">
                <a:moveTo>
                  <a:pt x="1146721" y="0"/>
                </a:moveTo>
                <a:lnTo>
                  <a:pt x="573417" y="0"/>
                </a:lnTo>
                <a:lnTo>
                  <a:pt x="573417" y="572401"/>
                </a:lnTo>
                <a:lnTo>
                  <a:pt x="1146721" y="572401"/>
                </a:lnTo>
                <a:lnTo>
                  <a:pt x="1146721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1886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57949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09" h="1140460">
                <a:moveTo>
                  <a:pt x="573303" y="0"/>
                </a:moveTo>
                <a:lnTo>
                  <a:pt x="0" y="0"/>
                </a:lnTo>
                <a:lnTo>
                  <a:pt x="0" y="567855"/>
                </a:lnTo>
                <a:lnTo>
                  <a:pt x="573303" y="567855"/>
                </a:lnTo>
                <a:lnTo>
                  <a:pt x="573303" y="0"/>
                </a:lnTo>
                <a:close/>
              </a:path>
              <a:path w="1146809" h="1140460">
                <a:moveTo>
                  <a:pt x="1146759" y="567969"/>
                </a:moveTo>
                <a:lnTo>
                  <a:pt x="573455" y="567969"/>
                </a:lnTo>
                <a:lnTo>
                  <a:pt x="573455" y="1140371"/>
                </a:lnTo>
                <a:lnTo>
                  <a:pt x="1146759" y="1140371"/>
                </a:lnTo>
                <a:lnTo>
                  <a:pt x="1146759" y="56796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57961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97083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530223" y="340109"/>
            <a:ext cx="26320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The</a:t>
            </a:r>
            <a:r>
              <a:rPr spc="-5" dirty="0"/>
              <a:t> </a:t>
            </a:r>
            <a:r>
              <a:rPr spc="80" dirty="0"/>
              <a:t>activation </a:t>
            </a:r>
            <a:r>
              <a:rPr spc="65" dirty="0"/>
              <a:t>function: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508277" y="1641979"/>
            <a:ext cx="3092450" cy="27914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4290" marR="746760">
              <a:lnSpc>
                <a:spcPts val="2850"/>
              </a:lnSpc>
              <a:spcBef>
                <a:spcPts val="219"/>
              </a:spcBef>
            </a:pPr>
            <a:r>
              <a:rPr sz="2400" spc="-60" dirty="0">
                <a:solidFill>
                  <a:srgbClr val="266D77"/>
                </a:solidFill>
                <a:latin typeface="Verdana"/>
                <a:cs typeface="Verdana"/>
              </a:rPr>
              <a:t>Also</a:t>
            </a:r>
            <a:r>
              <a:rPr sz="2400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266D77"/>
                </a:solidFill>
                <a:latin typeface="Verdana"/>
                <a:cs typeface="Verdana"/>
              </a:rPr>
              <a:t>needs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400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266D77"/>
                </a:solidFill>
                <a:latin typeface="Verdana"/>
                <a:cs typeface="Verdana"/>
              </a:rPr>
              <a:t>be </a:t>
            </a:r>
            <a:r>
              <a:rPr sz="2400" spc="-70" dirty="0">
                <a:solidFill>
                  <a:srgbClr val="266D77"/>
                </a:solidFill>
                <a:latin typeface="Verdana"/>
                <a:cs typeface="Verdana"/>
              </a:rPr>
              <a:t>differentiable.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2400">
              <a:latin typeface="Verdana"/>
              <a:cs typeface="Verdana"/>
            </a:endParaRPr>
          </a:p>
          <a:p>
            <a:pPr marL="34290">
              <a:lnSpc>
                <a:spcPct val="100000"/>
              </a:lnSpc>
            </a:pPr>
            <a:r>
              <a:rPr sz="2400" spc="-10" dirty="0">
                <a:solidFill>
                  <a:srgbClr val="266D77"/>
                </a:solidFill>
                <a:latin typeface="Verdana"/>
                <a:cs typeface="Verdana"/>
              </a:rPr>
              <a:t>We</a:t>
            </a:r>
            <a:r>
              <a:rPr sz="2400" spc="-2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66D77"/>
                </a:solidFill>
                <a:latin typeface="Verdana"/>
                <a:cs typeface="Verdana"/>
              </a:rPr>
              <a:t>used:</a:t>
            </a:r>
            <a:endParaRPr sz="2400">
              <a:latin typeface="Verdana"/>
              <a:cs typeface="Verdana"/>
            </a:endParaRPr>
          </a:p>
          <a:p>
            <a:pPr marL="491490" marR="5080" indent="-479425">
              <a:lnSpc>
                <a:spcPts val="2850"/>
              </a:lnSpc>
              <a:spcBef>
                <a:spcPts val="690"/>
              </a:spcBef>
              <a:buClr>
                <a:srgbClr val="9ED154"/>
              </a:buClr>
              <a:buAutoNum type="arabicPeriod"/>
              <a:tabLst>
                <a:tab pos="491490" algn="l"/>
              </a:tabLst>
            </a:pPr>
            <a:r>
              <a:rPr sz="2400" spc="-130" dirty="0">
                <a:solidFill>
                  <a:srgbClr val="266D77"/>
                </a:solidFill>
                <a:latin typeface="Verdana"/>
                <a:cs typeface="Verdana"/>
              </a:rPr>
              <a:t>Classification:</a:t>
            </a:r>
            <a:r>
              <a:rPr sz="24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266D77"/>
                </a:solidFill>
                <a:latin typeface="Verdana"/>
                <a:cs typeface="Verdana"/>
              </a:rPr>
              <a:t>step </a:t>
            </a:r>
            <a:r>
              <a:rPr sz="2400" spc="-10" dirty="0">
                <a:solidFill>
                  <a:srgbClr val="266D77"/>
                </a:solidFill>
                <a:latin typeface="Verdana"/>
                <a:cs typeface="Verdana"/>
              </a:rPr>
              <a:t>function</a:t>
            </a:r>
            <a:endParaRPr sz="2400">
              <a:latin typeface="Verdana"/>
              <a:cs typeface="Verdana"/>
            </a:endParaRPr>
          </a:p>
          <a:p>
            <a:pPr marL="491490" indent="-478790">
              <a:lnSpc>
                <a:spcPts val="2760"/>
              </a:lnSpc>
              <a:buClr>
                <a:srgbClr val="9ED154"/>
              </a:buClr>
              <a:buAutoNum type="arabicPeriod"/>
              <a:tabLst>
                <a:tab pos="491490" algn="l"/>
              </a:tabLst>
            </a:pPr>
            <a:r>
              <a:rPr sz="2400" spc="-160" dirty="0">
                <a:solidFill>
                  <a:srgbClr val="266D77"/>
                </a:solidFill>
                <a:latin typeface="Verdana"/>
                <a:cs typeface="Verdana"/>
              </a:rPr>
              <a:t>Regression:</a:t>
            </a:r>
            <a:r>
              <a:rPr sz="24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66D77"/>
                </a:solidFill>
                <a:latin typeface="Verdana"/>
                <a:cs typeface="Verdana"/>
              </a:rPr>
              <a:t>ReLU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562338" y="205499"/>
            <a:ext cx="2535555" cy="4740910"/>
            <a:chOff x="5562338" y="205499"/>
            <a:chExt cx="2535555" cy="4740910"/>
          </a:xfrm>
        </p:grpSpPr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888" y="2385445"/>
              <a:ext cx="2528969" cy="256094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2338" y="205499"/>
              <a:ext cx="2528969" cy="2560944"/>
            </a:xfrm>
            <a:prstGeom prst="rect">
              <a:avLst/>
            </a:prstGeom>
          </p:spPr>
        </p:pic>
      </p:grp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16309"/>
            <a:ext cx="32632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The</a:t>
            </a:r>
            <a:r>
              <a:rPr spc="-5" dirty="0"/>
              <a:t> </a:t>
            </a:r>
            <a:r>
              <a:rPr spc="120" dirty="0"/>
              <a:t>Forward</a:t>
            </a:r>
            <a:r>
              <a:rPr spc="-5" dirty="0"/>
              <a:t> </a:t>
            </a:r>
            <a:r>
              <a:rPr spc="-20" dirty="0"/>
              <a:t>Pass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4234" y="3778400"/>
            <a:ext cx="2196568" cy="7926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07434" y="1238860"/>
            <a:ext cx="302260" cy="295275"/>
            <a:chOff x="1607434" y="1238860"/>
            <a:chExt cx="302260" cy="295275"/>
          </a:xfrm>
        </p:grpSpPr>
        <p:sp>
          <p:nvSpPr>
            <p:cNvPr id="5" name="object 5"/>
            <p:cNvSpPr/>
            <p:nvPr/>
          </p:nvSpPr>
          <p:spPr>
            <a:xfrm>
              <a:off x="1612196" y="1243622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5" h="285750">
                  <a:moveTo>
                    <a:pt x="146099" y="285299"/>
                  </a:move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174735" y="2766"/>
                  </a:lnTo>
                  <a:lnTo>
                    <a:pt x="227155" y="23967"/>
                  </a:lnTo>
                  <a:lnTo>
                    <a:pt x="267652" y="63507"/>
                  </a:lnTo>
                  <a:lnTo>
                    <a:pt x="289366" y="11469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2196" y="1243622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5" h="285750">
                  <a:moveTo>
                    <a:pt x="0" y="142649"/>
                  </a:move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202009" y="10859"/>
                  </a:lnTo>
                  <a:lnTo>
                    <a:pt x="249406" y="41782"/>
                  </a:lnTo>
                  <a:lnTo>
                    <a:pt x="281078" y="8806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607434" y="1725334"/>
            <a:ext cx="302260" cy="295275"/>
            <a:chOff x="1607434" y="1725334"/>
            <a:chExt cx="302260" cy="295275"/>
          </a:xfrm>
        </p:grpSpPr>
        <p:sp>
          <p:nvSpPr>
            <p:cNvPr id="8" name="object 8"/>
            <p:cNvSpPr/>
            <p:nvPr/>
          </p:nvSpPr>
          <p:spPr>
            <a:xfrm>
              <a:off x="1612196" y="1730096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5" h="285750">
                  <a:moveTo>
                    <a:pt x="146099" y="285299"/>
                  </a:move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174735" y="2766"/>
                  </a:lnTo>
                  <a:lnTo>
                    <a:pt x="227155" y="23967"/>
                  </a:lnTo>
                  <a:lnTo>
                    <a:pt x="267652" y="63507"/>
                  </a:lnTo>
                  <a:lnTo>
                    <a:pt x="289366" y="11469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2196" y="1730096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5" h="285750">
                  <a:moveTo>
                    <a:pt x="0" y="142649"/>
                  </a:move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202009" y="10859"/>
                  </a:lnTo>
                  <a:lnTo>
                    <a:pt x="249406" y="41782"/>
                  </a:lnTo>
                  <a:lnTo>
                    <a:pt x="281078" y="8806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00564" y="1265752"/>
            <a:ext cx="115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5364" y="1720827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x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99633" y="1382774"/>
            <a:ext cx="448309" cy="41275"/>
            <a:chOff x="1899633" y="1382774"/>
            <a:chExt cx="448309" cy="41275"/>
          </a:xfrm>
        </p:grpSpPr>
        <p:sp>
          <p:nvSpPr>
            <p:cNvPr id="13" name="object 13"/>
            <p:cNvSpPr/>
            <p:nvPr/>
          </p:nvSpPr>
          <p:spPr>
            <a:xfrm>
              <a:off x="1904396" y="1402222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5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99602" y="13875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84" y="0"/>
                  </a:lnTo>
                  <a:lnTo>
                    <a:pt x="43267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99602" y="13875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67" y="15847"/>
                  </a:lnTo>
                  <a:lnTo>
                    <a:pt x="8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899633" y="1856773"/>
            <a:ext cx="448309" cy="41275"/>
            <a:chOff x="1899633" y="1856773"/>
            <a:chExt cx="448309" cy="41275"/>
          </a:xfrm>
        </p:grpSpPr>
        <p:sp>
          <p:nvSpPr>
            <p:cNvPr id="17" name="object 17"/>
            <p:cNvSpPr/>
            <p:nvPr/>
          </p:nvSpPr>
          <p:spPr>
            <a:xfrm>
              <a:off x="1904396" y="1876221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5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99602" y="18615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84" y="0"/>
                  </a:lnTo>
                  <a:lnTo>
                    <a:pt x="43267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99602" y="18615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67" y="15847"/>
                  </a:lnTo>
                  <a:lnTo>
                    <a:pt x="8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56795" y="1280422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7815">
              <a:lnSpc>
                <a:spcPts val="1220"/>
              </a:lnSpc>
            </a:pPr>
            <a:r>
              <a:rPr sz="1200" spc="-25" dirty="0">
                <a:latin typeface="Verdana"/>
                <a:cs typeface="Verdana"/>
              </a:rPr>
              <a:t>w</a:t>
            </a:r>
            <a:r>
              <a:rPr sz="1200" spc="-37" baseline="-31250" dirty="0">
                <a:latin typeface="Verdana"/>
                <a:cs typeface="Verdana"/>
              </a:rPr>
              <a:t>0</a:t>
            </a:r>
            <a:endParaRPr sz="1200" baseline="-312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56795" y="1745546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5430">
              <a:lnSpc>
                <a:spcPts val="1345"/>
              </a:lnSpc>
            </a:pPr>
            <a:r>
              <a:rPr sz="1200" spc="-25" dirty="0">
                <a:latin typeface="Verdana"/>
                <a:cs typeface="Verdana"/>
              </a:rPr>
              <a:t>w</a:t>
            </a:r>
            <a:r>
              <a:rPr sz="1200" spc="-37" baseline="-31250" dirty="0">
                <a:latin typeface="Verdana"/>
                <a:cs typeface="Verdana"/>
              </a:rPr>
              <a:t>1</a:t>
            </a:r>
            <a:endParaRPr sz="1200" baseline="-3125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60231" y="1396809"/>
            <a:ext cx="914400" cy="484505"/>
            <a:chOff x="2860231" y="1396809"/>
            <a:chExt cx="914400" cy="484505"/>
          </a:xfrm>
        </p:grpSpPr>
        <p:sp>
          <p:nvSpPr>
            <p:cNvPr id="23" name="object 23"/>
            <p:cNvSpPr/>
            <p:nvPr/>
          </p:nvSpPr>
          <p:spPr>
            <a:xfrm>
              <a:off x="3296518" y="1424572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236399" y="451499"/>
                  </a:moveTo>
                  <a:lnTo>
                    <a:pt x="188759" y="446912"/>
                  </a:lnTo>
                  <a:lnTo>
                    <a:pt x="144386" y="433758"/>
                  </a:lnTo>
                  <a:lnTo>
                    <a:pt x="104230" y="412944"/>
                  </a:lnTo>
                  <a:lnTo>
                    <a:pt x="69243" y="385378"/>
                  </a:lnTo>
                  <a:lnTo>
                    <a:pt x="40375" y="351967"/>
                  </a:lnTo>
                  <a:lnTo>
                    <a:pt x="18578" y="313621"/>
                  </a:lnTo>
                  <a:lnTo>
                    <a:pt x="4803" y="271245"/>
                  </a:lnTo>
                  <a:lnTo>
                    <a:pt x="0" y="225749"/>
                  </a:lnTo>
                  <a:lnTo>
                    <a:pt x="4803" y="180253"/>
                  </a:lnTo>
                  <a:lnTo>
                    <a:pt x="18578" y="137877"/>
                  </a:lnTo>
                  <a:lnTo>
                    <a:pt x="40375" y="99531"/>
                  </a:lnTo>
                  <a:lnTo>
                    <a:pt x="69244" y="66119"/>
                  </a:lnTo>
                  <a:lnTo>
                    <a:pt x="104230" y="38554"/>
                  </a:lnTo>
                  <a:lnTo>
                    <a:pt x="144386" y="17740"/>
                  </a:lnTo>
                  <a:lnTo>
                    <a:pt x="188759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4" y="17184"/>
                  </a:lnTo>
                  <a:lnTo>
                    <a:pt x="367549" y="37928"/>
                  </a:lnTo>
                  <a:lnTo>
                    <a:pt x="403550" y="66120"/>
                  </a:lnTo>
                  <a:lnTo>
                    <a:pt x="433079" y="100503"/>
                  </a:lnTo>
                  <a:lnTo>
                    <a:pt x="454805" y="139359"/>
                  </a:lnTo>
                  <a:lnTo>
                    <a:pt x="468215" y="181502"/>
                  </a:lnTo>
                  <a:lnTo>
                    <a:pt x="472799" y="225749"/>
                  </a:lnTo>
                  <a:lnTo>
                    <a:pt x="467995" y="271245"/>
                  </a:lnTo>
                  <a:lnTo>
                    <a:pt x="454220" y="313621"/>
                  </a:lnTo>
                  <a:lnTo>
                    <a:pt x="432423" y="351967"/>
                  </a:lnTo>
                  <a:lnTo>
                    <a:pt x="403555" y="385378"/>
                  </a:lnTo>
                  <a:lnTo>
                    <a:pt x="368568" y="412944"/>
                  </a:lnTo>
                  <a:lnTo>
                    <a:pt x="328412" y="433758"/>
                  </a:lnTo>
                  <a:lnTo>
                    <a:pt x="284039" y="446912"/>
                  </a:lnTo>
                  <a:lnTo>
                    <a:pt x="236399" y="451499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64994" y="1424572"/>
              <a:ext cx="904875" cy="452120"/>
            </a:xfrm>
            <a:custGeom>
              <a:avLst/>
              <a:gdLst/>
              <a:ahLst/>
              <a:cxnLst/>
              <a:rect l="l" t="t" r="r" b="b"/>
              <a:pathLst>
                <a:path w="904875" h="452119">
                  <a:moveTo>
                    <a:pt x="431524" y="225749"/>
                  </a:moveTo>
                  <a:lnTo>
                    <a:pt x="436327" y="180253"/>
                  </a:lnTo>
                  <a:lnTo>
                    <a:pt x="450102" y="137877"/>
                  </a:lnTo>
                  <a:lnTo>
                    <a:pt x="471900" y="99531"/>
                  </a:lnTo>
                  <a:lnTo>
                    <a:pt x="500767" y="66120"/>
                  </a:lnTo>
                  <a:lnTo>
                    <a:pt x="535754" y="38554"/>
                  </a:lnTo>
                  <a:lnTo>
                    <a:pt x="575910" y="17740"/>
                  </a:lnTo>
                  <a:lnTo>
                    <a:pt x="620283" y="4586"/>
                  </a:lnTo>
                  <a:lnTo>
                    <a:pt x="667923" y="0"/>
                  </a:lnTo>
                  <a:lnTo>
                    <a:pt x="714259" y="4377"/>
                  </a:lnTo>
                  <a:lnTo>
                    <a:pt x="758389" y="17184"/>
                  </a:lnTo>
                  <a:lnTo>
                    <a:pt x="799073" y="37928"/>
                  </a:lnTo>
                  <a:lnTo>
                    <a:pt x="835073" y="66119"/>
                  </a:lnTo>
                  <a:lnTo>
                    <a:pt x="864603" y="100503"/>
                  </a:lnTo>
                  <a:lnTo>
                    <a:pt x="886329" y="139359"/>
                  </a:lnTo>
                  <a:lnTo>
                    <a:pt x="899739" y="181502"/>
                  </a:lnTo>
                  <a:lnTo>
                    <a:pt x="904323" y="225749"/>
                  </a:lnTo>
                  <a:lnTo>
                    <a:pt x="899519" y="271245"/>
                  </a:lnTo>
                  <a:lnTo>
                    <a:pt x="885744" y="313621"/>
                  </a:lnTo>
                  <a:lnTo>
                    <a:pt x="863947" y="351967"/>
                  </a:lnTo>
                  <a:lnTo>
                    <a:pt x="835079" y="385378"/>
                  </a:lnTo>
                  <a:lnTo>
                    <a:pt x="800092" y="412944"/>
                  </a:lnTo>
                  <a:lnTo>
                    <a:pt x="759936" y="433758"/>
                  </a:lnTo>
                  <a:lnTo>
                    <a:pt x="715563" y="446912"/>
                  </a:lnTo>
                  <a:lnTo>
                    <a:pt x="667923" y="451499"/>
                  </a:lnTo>
                  <a:lnTo>
                    <a:pt x="620283" y="446912"/>
                  </a:lnTo>
                  <a:lnTo>
                    <a:pt x="575910" y="433758"/>
                  </a:lnTo>
                  <a:lnTo>
                    <a:pt x="535754" y="412944"/>
                  </a:lnTo>
                  <a:lnTo>
                    <a:pt x="500767" y="385378"/>
                  </a:lnTo>
                  <a:lnTo>
                    <a:pt x="471900" y="351967"/>
                  </a:lnTo>
                  <a:lnTo>
                    <a:pt x="450102" y="313621"/>
                  </a:lnTo>
                  <a:lnTo>
                    <a:pt x="436327" y="271245"/>
                  </a:lnTo>
                  <a:lnTo>
                    <a:pt x="431524" y="225749"/>
                  </a:lnTo>
                  <a:close/>
                </a:path>
                <a:path w="904875" h="452119">
                  <a:moveTo>
                    <a:pt x="0" y="448174"/>
                  </a:moveTo>
                  <a:lnTo>
                    <a:pt x="380599" y="252051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38393" y="165682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14399" y="33784"/>
                  </a:moveTo>
                  <a:lnTo>
                    <a:pt x="0" y="5814"/>
                  </a:lnTo>
                  <a:lnTo>
                    <a:pt x="45624" y="0"/>
                  </a:lnTo>
                  <a:lnTo>
                    <a:pt x="14399" y="3378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38393" y="165682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14399" y="33784"/>
                  </a:moveTo>
                  <a:lnTo>
                    <a:pt x="45624" y="0"/>
                  </a:lnTo>
                  <a:lnTo>
                    <a:pt x="0" y="5814"/>
                  </a:lnTo>
                  <a:lnTo>
                    <a:pt x="14399" y="3378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64994" y="1401572"/>
              <a:ext cx="381000" cy="196215"/>
            </a:xfrm>
            <a:custGeom>
              <a:avLst/>
              <a:gdLst/>
              <a:ahLst/>
              <a:cxnLst/>
              <a:rect l="l" t="t" r="r" b="b"/>
              <a:pathLst>
                <a:path w="381000" h="196215">
                  <a:moveTo>
                    <a:pt x="0" y="0"/>
                  </a:moveTo>
                  <a:lnTo>
                    <a:pt x="380599" y="19612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38393" y="1583709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90">
                  <a:moveTo>
                    <a:pt x="45624" y="33784"/>
                  </a:moveTo>
                  <a:lnTo>
                    <a:pt x="0" y="27969"/>
                  </a:lnTo>
                  <a:lnTo>
                    <a:pt x="14399" y="0"/>
                  </a:lnTo>
                  <a:lnTo>
                    <a:pt x="45624" y="3378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38393" y="1583709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90">
                  <a:moveTo>
                    <a:pt x="0" y="27969"/>
                  </a:moveTo>
                  <a:lnTo>
                    <a:pt x="45624" y="33784"/>
                  </a:lnTo>
                  <a:lnTo>
                    <a:pt x="14399" y="0"/>
                  </a:lnTo>
                  <a:lnTo>
                    <a:pt x="0" y="2796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468592" y="1527682"/>
            <a:ext cx="128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Verdana"/>
                <a:cs typeface="Verdana"/>
              </a:rPr>
              <a:t>∑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738605" y="1416959"/>
            <a:ext cx="1205865" cy="466725"/>
            <a:chOff x="3738605" y="1416959"/>
            <a:chExt cx="1205865" cy="466725"/>
          </a:xfrm>
        </p:grpSpPr>
        <p:sp>
          <p:nvSpPr>
            <p:cNvPr id="32" name="object 32"/>
            <p:cNvSpPr/>
            <p:nvPr/>
          </p:nvSpPr>
          <p:spPr>
            <a:xfrm>
              <a:off x="3743367" y="1669461"/>
              <a:ext cx="367030" cy="11430"/>
            </a:xfrm>
            <a:custGeom>
              <a:avLst/>
              <a:gdLst/>
              <a:ahLst/>
              <a:cxnLst/>
              <a:rect l="l" t="t" r="r" b="b"/>
              <a:pathLst>
                <a:path w="367029" h="11430">
                  <a:moveTo>
                    <a:pt x="0" y="11159"/>
                  </a:moveTo>
                  <a:lnTo>
                    <a:pt x="366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9366" y="16537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0" y="0"/>
                  </a:lnTo>
                  <a:lnTo>
                    <a:pt x="43674" y="14407"/>
                  </a:lnTo>
                  <a:lnTo>
                    <a:pt x="949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9366" y="16537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43674" y="14407"/>
                  </a:lnTo>
                  <a:lnTo>
                    <a:pt x="0" y="0"/>
                  </a:lnTo>
                  <a:lnTo>
                    <a:pt x="949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91016" y="1421722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226199" y="457199"/>
                  </a:move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3" y="66954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5" y="17401"/>
                  </a:lnTo>
                  <a:lnTo>
                    <a:pt x="351696" y="38407"/>
                  </a:lnTo>
                  <a:lnTo>
                    <a:pt x="386149" y="66955"/>
                  </a:lnTo>
                  <a:lnTo>
                    <a:pt x="414398" y="101771"/>
                  </a:lnTo>
                  <a:lnTo>
                    <a:pt x="435183" y="141118"/>
                  </a:lnTo>
                  <a:lnTo>
                    <a:pt x="448013" y="183793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close/>
                </a:path>
              </a:pathLst>
            </a:custGeom>
            <a:solidFill>
              <a:srgbClr val="266D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91016" y="1421722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0" y="228599"/>
                  </a:move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2" y="66955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4" y="17401"/>
                  </a:lnTo>
                  <a:lnTo>
                    <a:pt x="351696" y="38407"/>
                  </a:lnTo>
                  <a:lnTo>
                    <a:pt x="386149" y="66954"/>
                  </a:lnTo>
                  <a:lnTo>
                    <a:pt x="414398" y="101771"/>
                  </a:lnTo>
                  <a:lnTo>
                    <a:pt x="435183" y="141118"/>
                  </a:lnTo>
                  <a:lnTo>
                    <a:pt x="448013" y="183793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5353" y="1575359"/>
              <a:ext cx="223749" cy="1499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643415" y="1644451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95515" y="162872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2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95515" y="162872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2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026014" y="1486220"/>
            <a:ext cx="287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Verdana"/>
                <a:cs typeface="Verdana"/>
              </a:rPr>
              <a:t>out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354801" y="1623959"/>
            <a:ext cx="305435" cy="41275"/>
            <a:chOff x="5354801" y="1623959"/>
            <a:chExt cx="305435" cy="41275"/>
          </a:xfrm>
        </p:grpSpPr>
        <p:sp>
          <p:nvSpPr>
            <p:cNvPr id="43" name="object 43"/>
            <p:cNvSpPr/>
            <p:nvPr/>
          </p:nvSpPr>
          <p:spPr>
            <a:xfrm>
              <a:off x="5359564" y="1644451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11663" y="162872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2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11663" y="162872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2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742188" y="1486220"/>
            <a:ext cx="406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5" dirty="0">
                <a:latin typeface="Verdana"/>
                <a:cs typeface="Verdana"/>
              </a:rPr>
              <a:t>error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Forward</a:t>
            </a:r>
            <a:r>
              <a:rPr spc="-10" dirty="0"/>
              <a:t> </a:t>
            </a:r>
            <a:r>
              <a:rPr spc="-20" dirty="0"/>
              <a:t>Pass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70079" y="1294522"/>
            <a:ext cx="302260" cy="295275"/>
            <a:chOff x="3770079" y="1294522"/>
            <a:chExt cx="302260" cy="295275"/>
          </a:xfrm>
        </p:grpSpPr>
        <p:sp>
          <p:nvSpPr>
            <p:cNvPr id="4" name="object 4"/>
            <p:cNvSpPr/>
            <p:nvPr/>
          </p:nvSpPr>
          <p:spPr>
            <a:xfrm>
              <a:off x="3774842" y="1299284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5" h="285750">
                  <a:moveTo>
                    <a:pt x="146099" y="285299"/>
                  </a:moveTo>
                  <a:lnTo>
                    <a:pt x="99916" y="278026"/>
                  </a:lnTo>
                  <a:lnTo>
                    <a:pt x="59810" y="257776"/>
                  </a:lnTo>
                  <a:lnTo>
                    <a:pt x="28185" y="226896"/>
                  </a:lnTo>
                  <a:lnTo>
                    <a:pt x="7447" y="187737"/>
                  </a:lnTo>
                  <a:lnTo>
                    <a:pt x="0" y="142649"/>
                  </a:lnTo>
                  <a:lnTo>
                    <a:pt x="7447" y="97561"/>
                  </a:lnTo>
                  <a:lnTo>
                    <a:pt x="28185" y="58403"/>
                  </a:lnTo>
                  <a:lnTo>
                    <a:pt x="59810" y="27523"/>
                  </a:lnTo>
                  <a:lnTo>
                    <a:pt x="99916" y="7272"/>
                  </a:lnTo>
                  <a:lnTo>
                    <a:pt x="146099" y="0"/>
                  </a:lnTo>
                  <a:lnTo>
                    <a:pt x="174734" y="2766"/>
                  </a:lnTo>
                  <a:lnTo>
                    <a:pt x="227148" y="23966"/>
                  </a:lnTo>
                  <a:lnTo>
                    <a:pt x="267646" y="63506"/>
                  </a:lnTo>
                  <a:lnTo>
                    <a:pt x="289365" y="114690"/>
                  </a:lnTo>
                  <a:lnTo>
                    <a:pt x="292199" y="142649"/>
                  </a:lnTo>
                  <a:lnTo>
                    <a:pt x="284752" y="187737"/>
                  </a:lnTo>
                  <a:lnTo>
                    <a:pt x="264013" y="226896"/>
                  </a:lnTo>
                  <a:lnTo>
                    <a:pt x="232389" y="257776"/>
                  </a:lnTo>
                  <a:lnTo>
                    <a:pt x="192282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74842" y="1299284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5" h="285750">
                  <a:moveTo>
                    <a:pt x="0" y="142649"/>
                  </a:moveTo>
                  <a:lnTo>
                    <a:pt x="7447" y="97561"/>
                  </a:lnTo>
                  <a:lnTo>
                    <a:pt x="28185" y="58403"/>
                  </a:lnTo>
                  <a:lnTo>
                    <a:pt x="59810" y="27523"/>
                  </a:lnTo>
                  <a:lnTo>
                    <a:pt x="99916" y="7272"/>
                  </a:lnTo>
                  <a:lnTo>
                    <a:pt x="146099" y="0"/>
                  </a:lnTo>
                  <a:lnTo>
                    <a:pt x="202005" y="10858"/>
                  </a:lnTo>
                  <a:lnTo>
                    <a:pt x="249399" y="41779"/>
                  </a:lnTo>
                  <a:lnTo>
                    <a:pt x="281074" y="88059"/>
                  </a:lnTo>
                  <a:lnTo>
                    <a:pt x="292199" y="142649"/>
                  </a:lnTo>
                  <a:lnTo>
                    <a:pt x="284752" y="187737"/>
                  </a:lnTo>
                  <a:lnTo>
                    <a:pt x="264013" y="226896"/>
                  </a:lnTo>
                  <a:lnTo>
                    <a:pt x="232389" y="257776"/>
                  </a:lnTo>
                  <a:lnTo>
                    <a:pt x="192282" y="278026"/>
                  </a:lnTo>
                  <a:lnTo>
                    <a:pt x="146099" y="285299"/>
                  </a:lnTo>
                  <a:lnTo>
                    <a:pt x="99916" y="278026"/>
                  </a:lnTo>
                  <a:lnTo>
                    <a:pt x="59810" y="257776"/>
                  </a:lnTo>
                  <a:lnTo>
                    <a:pt x="28185" y="226896"/>
                  </a:lnTo>
                  <a:lnTo>
                    <a:pt x="7447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770079" y="1780996"/>
            <a:ext cx="302260" cy="295275"/>
            <a:chOff x="3770079" y="1780996"/>
            <a:chExt cx="302260" cy="295275"/>
          </a:xfrm>
        </p:grpSpPr>
        <p:sp>
          <p:nvSpPr>
            <p:cNvPr id="7" name="object 7"/>
            <p:cNvSpPr/>
            <p:nvPr/>
          </p:nvSpPr>
          <p:spPr>
            <a:xfrm>
              <a:off x="3774842" y="1785758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5" h="285750">
                  <a:moveTo>
                    <a:pt x="146099" y="285299"/>
                  </a:moveTo>
                  <a:lnTo>
                    <a:pt x="99916" y="278026"/>
                  </a:lnTo>
                  <a:lnTo>
                    <a:pt x="59810" y="257776"/>
                  </a:lnTo>
                  <a:lnTo>
                    <a:pt x="28185" y="226896"/>
                  </a:lnTo>
                  <a:lnTo>
                    <a:pt x="7447" y="187737"/>
                  </a:lnTo>
                  <a:lnTo>
                    <a:pt x="0" y="142649"/>
                  </a:lnTo>
                  <a:lnTo>
                    <a:pt x="7447" y="97561"/>
                  </a:lnTo>
                  <a:lnTo>
                    <a:pt x="28185" y="58403"/>
                  </a:lnTo>
                  <a:lnTo>
                    <a:pt x="59810" y="27523"/>
                  </a:lnTo>
                  <a:lnTo>
                    <a:pt x="99916" y="7272"/>
                  </a:lnTo>
                  <a:lnTo>
                    <a:pt x="146099" y="0"/>
                  </a:lnTo>
                  <a:lnTo>
                    <a:pt x="174734" y="2766"/>
                  </a:lnTo>
                  <a:lnTo>
                    <a:pt x="227148" y="23966"/>
                  </a:lnTo>
                  <a:lnTo>
                    <a:pt x="267646" y="63506"/>
                  </a:lnTo>
                  <a:lnTo>
                    <a:pt x="289365" y="114690"/>
                  </a:lnTo>
                  <a:lnTo>
                    <a:pt x="292199" y="142649"/>
                  </a:lnTo>
                  <a:lnTo>
                    <a:pt x="284752" y="187737"/>
                  </a:lnTo>
                  <a:lnTo>
                    <a:pt x="264013" y="226896"/>
                  </a:lnTo>
                  <a:lnTo>
                    <a:pt x="232389" y="257776"/>
                  </a:lnTo>
                  <a:lnTo>
                    <a:pt x="192282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4842" y="1785758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5" h="285750">
                  <a:moveTo>
                    <a:pt x="0" y="142649"/>
                  </a:moveTo>
                  <a:lnTo>
                    <a:pt x="7447" y="97561"/>
                  </a:lnTo>
                  <a:lnTo>
                    <a:pt x="28185" y="58403"/>
                  </a:lnTo>
                  <a:lnTo>
                    <a:pt x="59810" y="27523"/>
                  </a:lnTo>
                  <a:lnTo>
                    <a:pt x="99916" y="7272"/>
                  </a:lnTo>
                  <a:lnTo>
                    <a:pt x="146099" y="0"/>
                  </a:lnTo>
                  <a:lnTo>
                    <a:pt x="202005" y="10858"/>
                  </a:lnTo>
                  <a:lnTo>
                    <a:pt x="249399" y="41779"/>
                  </a:lnTo>
                  <a:lnTo>
                    <a:pt x="281074" y="88059"/>
                  </a:lnTo>
                  <a:lnTo>
                    <a:pt x="292199" y="142649"/>
                  </a:lnTo>
                  <a:lnTo>
                    <a:pt x="284752" y="187737"/>
                  </a:lnTo>
                  <a:lnTo>
                    <a:pt x="264013" y="226896"/>
                  </a:lnTo>
                  <a:lnTo>
                    <a:pt x="232389" y="257776"/>
                  </a:lnTo>
                  <a:lnTo>
                    <a:pt x="192282" y="278026"/>
                  </a:lnTo>
                  <a:lnTo>
                    <a:pt x="146099" y="285299"/>
                  </a:lnTo>
                  <a:lnTo>
                    <a:pt x="99916" y="278026"/>
                  </a:lnTo>
                  <a:lnTo>
                    <a:pt x="59810" y="257776"/>
                  </a:lnTo>
                  <a:lnTo>
                    <a:pt x="28185" y="226896"/>
                  </a:lnTo>
                  <a:lnTo>
                    <a:pt x="7447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63211" y="1321416"/>
            <a:ext cx="115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8011" y="1776491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x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62279" y="1438437"/>
            <a:ext cx="448309" cy="41275"/>
            <a:chOff x="4062279" y="1438437"/>
            <a:chExt cx="448309" cy="41275"/>
          </a:xfrm>
        </p:grpSpPr>
        <p:sp>
          <p:nvSpPr>
            <p:cNvPr id="12" name="object 12"/>
            <p:cNvSpPr/>
            <p:nvPr/>
          </p:nvSpPr>
          <p:spPr>
            <a:xfrm>
              <a:off x="4067041" y="1457884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4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2240" y="14431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62240" y="14431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47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062279" y="1912436"/>
            <a:ext cx="448309" cy="41275"/>
            <a:chOff x="4062279" y="1912436"/>
            <a:chExt cx="448309" cy="41275"/>
          </a:xfrm>
        </p:grpSpPr>
        <p:sp>
          <p:nvSpPr>
            <p:cNvPr id="16" name="object 16"/>
            <p:cNvSpPr/>
            <p:nvPr/>
          </p:nvSpPr>
          <p:spPr>
            <a:xfrm>
              <a:off x="4067041" y="1931883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4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2240" y="191719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2240" y="191719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47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19440" y="1336084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 algn="ctr">
              <a:lnSpc>
                <a:spcPts val="1220"/>
              </a:lnSpc>
            </a:pPr>
            <a:r>
              <a:rPr sz="1200" spc="-50" dirty="0">
                <a:latin typeface="Verdana"/>
                <a:cs typeface="Verdana"/>
              </a:rPr>
              <a:t>w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30394" y="1584442"/>
            <a:ext cx="863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19440" y="1801208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 algn="ctr">
              <a:lnSpc>
                <a:spcPts val="1345"/>
              </a:lnSpc>
            </a:pPr>
            <a:r>
              <a:rPr sz="1200" spc="-50" dirty="0">
                <a:latin typeface="Verdana"/>
                <a:cs typeface="Verdana"/>
              </a:rPr>
              <a:t>w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0394" y="2065415"/>
            <a:ext cx="863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22877" y="1452472"/>
            <a:ext cx="914400" cy="484505"/>
            <a:chOff x="5022877" y="1452472"/>
            <a:chExt cx="914400" cy="484505"/>
          </a:xfrm>
        </p:grpSpPr>
        <p:sp>
          <p:nvSpPr>
            <p:cNvPr id="24" name="object 24"/>
            <p:cNvSpPr/>
            <p:nvPr/>
          </p:nvSpPr>
          <p:spPr>
            <a:xfrm>
              <a:off x="5459164" y="1480234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236399" y="451499"/>
                  </a:moveTo>
                  <a:lnTo>
                    <a:pt x="188759" y="446912"/>
                  </a:lnTo>
                  <a:lnTo>
                    <a:pt x="144386" y="433758"/>
                  </a:lnTo>
                  <a:lnTo>
                    <a:pt x="104230" y="412944"/>
                  </a:lnTo>
                  <a:lnTo>
                    <a:pt x="69243" y="385378"/>
                  </a:lnTo>
                  <a:lnTo>
                    <a:pt x="40375" y="351967"/>
                  </a:lnTo>
                  <a:lnTo>
                    <a:pt x="18578" y="313621"/>
                  </a:lnTo>
                  <a:lnTo>
                    <a:pt x="4803" y="271245"/>
                  </a:lnTo>
                  <a:lnTo>
                    <a:pt x="0" y="225749"/>
                  </a:lnTo>
                  <a:lnTo>
                    <a:pt x="4803" y="180253"/>
                  </a:lnTo>
                  <a:lnTo>
                    <a:pt x="18578" y="137877"/>
                  </a:lnTo>
                  <a:lnTo>
                    <a:pt x="40375" y="99531"/>
                  </a:lnTo>
                  <a:lnTo>
                    <a:pt x="69244" y="66119"/>
                  </a:lnTo>
                  <a:lnTo>
                    <a:pt x="104230" y="38554"/>
                  </a:lnTo>
                  <a:lnTo>
                    <a:pt x="144386" y="17740"/>
                  </a:lnTo>
                  <a:lnTo>
                    <a:pt x="188759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4" y="17184"/>
                  </a:lnTo>
                  <a:lnTo>
                    <a:pt x="367549" y="37928"/>
                  </a:lnTo>
                  <a:lnTo>
                    <a:pt x="403550" y="66120"/>
                  </a:lnTo>
                  <a:lnTo>
                    <a:pt x="433079" y="100503"/>
                  </a:lnTo>
                  <a:lnTo>
                    <a:pt x="454805" y="139359"/>
                  </a:lnTo>
                  <a:lnTo>
                    <a:pt x="468215" y="181502"/>
                  </a:lnTo>
                  <a:lnTo>
                    <a:pt x="472799" y="225749"/>
                  </a:lnTo>
                  <a:lnTo>
                    <a:pt x="467995" y="271245"/>
                  </a:lnTo>
                  <a:lnTo>
                    <a:pt x="454220" y="313621"/>
                  </a:lnTo>
                  <a:lnTo>
                    <a:pt x="432423" y="351967"/>
                  </a:lnTo>
                  <a:lnTo>
                    <a:pt x="403555" y="385378"/>
                  </a:lnTo>
                  <a:lnTo>
                    <a:pt x="368568" y="412944"/>
                  </a:lnTo>
                  <a:lnTo>
                    <a:pt x="328412" y="433758"/>
                  </a:lnTo>
                  <a:lnTo>
                    <a:pt x="284039" y="446912"/>
                  </a:lnTo>
                  <a:lnTo>
                    <a:pt x="236399" y="451499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27640" y="1480234"/>
              <a:ext cx="904875" cy="452120"/>
            </a:xfrm>
            <a:custGeom>
              <a:avLst/>
              <a:gdLst/>
              <a:ahLst/>
              <a:cxnLst/>
              <a:rect l="l" t="t" r="r" b="b"/>
              <a:pathLst>
                <a:path w="904875" h="452119">
                  <a:moveTo>
                    <a:pt x="431524" y="225749"/>
                  </a:moveTo>
                  <a:lnTo>
                    <a:pt x="436327" y="180253"/>
                  </a:lnTo>
                  <a:lnTo>
                    <a:pt x="450102" y="137877"/>
                  </a:lnTo>
                  <a:lnTo>
                    <a:pt x="471900" y="99531"/>
                  </a:lnTo>
                  <a:lnTo>
                    <a:pt x="500767" y="66120"/>
                  </a:lnTo>
                  <a:lnTo>
                    <a:pt x="535754" y="38554"/>
                  </a:lnTo>
                  <a:lnTo>
                    <a:pt x="575910" y="17740"/>
                  </a:lnTo>
                  <a:lnTo>
                    <a:pt x="620283" y="4586"/>
                  </a:lnTo>
                  <a:lnTo>
                    <a:pt x="667923" y="0"/>
                  </a:lnTo>
                  <a:lnTo>
                    <a:pt x="714259" y="4377"/>
                  </a:lnTo>
                  <a:lnTo>
                    <a:pt x="758389" y="17184"/>
                  </a:lnTo>
                  <a:lnTo>
                    <a:pt x="799073" y="37928"/>
                  </a:lnTo>
                  <a:lnTo>
                    <a:pt x="835073" y="66119"/>
                  </a:lnTo>
                  <a:lnTo>
                    <a:pt x="864603" y="100503"/>
                  </a:lnTo>
                  <a:lnTo>
                    <a:pt x="886329" y="139359"/>
                  </a:lnTo>
                  <a:lnTo>
                    <a:pt x="899739" y="181502"/>
                  </a:lnTo>
                  <a:lnTo>
                    <a:pt x="904323" y="225749"/>
                  </a:lnTo>
                  <a:lnTo>
                    <a:pt x="899519" y="271245"/>
                  </a:lnTo>
                  <a:lnTo>
                    <a:pt x="885744" y="313621"/>
                  </a:lnTo>
                  <a:lnTo>
                    <a:pt x="863947" y="351967"/>
                  </a:lnTo>
                  <a:lnTo>
                    <a:pt x="835079" y="385378"/>
                  </a:lnTo>
                  <a:lnTo>
                    <a:pt x="800092" y="412944"/>
                  </a:lnTo>
                  <a:lnTo>
                    <a:pt x="759936" y="433758"/>
                  </a:lnTo>
                  <a:lnTo>
                    <a:pt x="715563" y="446912"/>
                  </a:lnTo>
                  <a:lnTo>
                    <a:pt x="667923" y="451499"/>
                  </a:lnTo>
                  <a:lnTo>
                    <a:pt x="620283" y="446912"/>
                  </a:lnTo>
                  <a:lnTo>
                    <a:pt x="575910" y="433758"/>
                  </a:lnTo>
                  <a:lnTo>
                    <a:pt x="535754" y="412944"/>
                  </a:lnTo>
                  <a:lnTo>
                    <a:pt x="500767" y="385378"/>
                  </a:lnTo>
                  <a:lnTo>
                    <a:pt x="471900" y="351967"/>
                  </a:lnTo>
                  <a:lnTo>
                    <a:pt x="450102" y="313621"/>
                  </a:lnTo>
                  <a:lnTo>
                    <a:pt x="436327" y="271245"/>
                  </a:lnTo>
                  <a:lnTo>
                    <a:pt x="431524" y="225749"/>
                  </a:lnTo>
                  <a:close/>
                </a:path>
                <a:path w="904875" h="452119">
                  <a:moveTo>
                    <a:pt x="0" y="448174"/>
                  </a:moveTo>
                  <a:lnTo>
                    <a:pt x="380599" y="252051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01039" y="1712486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14399" y="33784"/>
                  </a:moveTo>
                  <a:lnTo>
                    <a:pt x="0" y="5814"/>
                  </a:lnTo>
                  <a:lnTo>
                    <a:pt x="45624" y="0"/>
                  </a:lnTo>
                  <a:lnTo>
                    <a:pt x="14399" y="3378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01039" y="1712486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14399" y="33784"/>
                  </a:moveTo>
                  <a:lnTo>
                    <a:pt x="45624" y="0"/>
                  </a:lnTo>
                  <a:lnTo>
                    <a:pt x="0" y="5814"/>
                  </a:lnTo>
                  <a:lnTo>
                    <a:pt x="14399" y="3378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27640" y="1457234"/>
              <a:ext cx="381000" cy="196215"/>
            </a:xfrm>
            <a:custGeom>
              <a:avLst/>
              <a:gdLst/>
              <a:ahLst/>
              <a:cxnLst/>
              <a:rect l="l" t="t" r="r" b="b"/>
              <a:pathLst>
                <a:path w="381000" h="196214">
                  <a:moveTo>
                    <a:pt x="0" y="0"/>
                  </a:moveTo>
                  <a:lnTo>
                    <a:pt x="380599" y="19612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01039" y="1639371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45624" y="33784"/>
                  </a:moveTo>
                  <a:lnTo>
                    <a:pt x="0" y="27969"/>
                  </a:lnTo>
                  <a:lnTo>
                    <a:pt x="14399" y="0"/>
                  </a:lnTo>
                  <a:lnTo>
                    <a:pt x="45624" y="3378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01039" y="1639371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27969"/>
                  </a:moveTo>
                  <a:lnTo>
                    <a:pt x="45624" y="33784"/>
                  </a:lnTo>
                  <a:lnTo>
                    <a:pt x="14399" y="0"/>
                  </a:lnTo>
                  <a:lnTo>
                    <a:pt x="0" y="2796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631239" y="1583346"/>
            <a:ext cx="128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Verdana"/>
                <a:cs typeface="Verdana"/>
              </a:rPr>
              <a:t>∑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01250" y="1497184"/>
            <a:ext cx="1215390" cy="466725"/>
            <a:chOff x="5901250" y="1497184"/>
            <a:chExt cx="1215390" cy="466725"/>
          </a:xfrm>
        </p:grpSpPr>
        <p:sp>
          <p:nvSpPr>
            <p:cNvPr id="33" name="object 33"/>
            <p:cNvSpPr/>
            <p:nvPr/>
          </p:nvSpPr>
          <p:spPr>
            <a:xfrm>
              <a:off x="5906013" y="1725124"/>
              <a:ext cx="367030" cy="11430"/>
            </a:xfrm>
            <a:custGeom>
              <a:avLst/>
              <a:gdLst/>
              <a:ahLst/>
              <a:cxnLst/>
              <a:rect l="l" t="t" r="r" b="b"/>
              <a:pathLst>
                <a:path w="367029" h="11430">
                  <a:moveTo>
                    <a:pt x="0" y="11159"/>
                  </a:moveTo>
                  <a:lnTo>
                    <a:pt x="366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72012" y="17093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0" y="0"/>
                  </a:lnTo>
                  <a:lnTo>
                    <a:pt x="43674" y="14407"/>
                  </a:lnTo>
                  <a:lnTo>
                    <a:pt x="949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72012" y="17093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43674" y="14407"/>
                  </a:lnTo>
                  <a:lnTo>
                    <a:pt x="0" y="0"/>
                  </a:lnTo>
                  <a:lnTo>
                    <a:pt x="949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63487" y="1501947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226199" y="457199"/>
                  </a:move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3" y="66954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5" y="17401"/>
                  </a:lnTo>
                  <a:lnTo>
                    <a:pt x="351696" y="38407"/>
                  </a:lnTo>
                  <a:lnTo>
                    <a:pt x="386149" y="66955"/>
                  </a:lnTo>
                  <a:lnTo>
                    <a:pt x="414398" y="101771"/>
                  </a:lnTo>
                  <a:lnTo>
                    <a:pt x="435183" y="141118"/>
                  </a:lnTo>
                  <a:lnTo>
                    <a:pt x="448013" y="183793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close/>
                </a:path>
              </a:pathLst>
            </a:custGeom>
            <a:solidFill>
              <a:srgbClr val="266D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63487" y="15019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0" y="228599"/>
                  </a:move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2" y="66955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4" y="17401"/>
                  </a:lnTo>
                  <a:lnTo>
                    <a:pt x="351696" y="38407"/>
                  </a:lnTo>
                  <a:lnTo>
                    <a:pt x="386149" y="66954"/>
                  </a:lnTo>
                  <a:lnTo>
                    <a:pt x="414398" y="101771"/>
                  </a:lnTo>
                  <a:lnTo>
                    <a:pt x="435183" y="141118"/>
                  </a:lnTo>
                  <a:lnTo>
                    <a:pt x="448013" y="183793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824" y="1655584"/>
              <a:ext cx="223724" cy="14992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815886" y="1724676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67985" y="170894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2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67985" y="170894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724" y="31457"/>
                  </a:moveTo>
                  <a:lnTo>
                    <a:pt x="43574" y="14722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198482" y="1566449"/>
            <a:ext cx="287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Verdana"/>
                <a:cs typeface="Verdana"/>
              </a:rPr>
              <a:t>out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2498" y="1390647"/>
            <a:ext cx="560070" cy="518795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Times New Roman"/>
              <a:cs typeface="Times New Roman"/>
            </a:endParaRPr>
          </a:p>
          <a:p>
            <a:pPr marL="182245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latin typeface="Arial"/>
                <a:cs typeface="Arial"/>
              </a:rPr>
              <a:t>w</a:t>
            </a:r>
            <a:r>
              <a:rPr sz="1350" spc="-37" baseline="-33950" dirty="0">
                <a:latin typeface="Arial"/>
                <a:cs typeface="Arial"/>
              </a:rPr>
              <a:t>0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12096" y="1390647"/>
            <a:ext cx="560070" cy="518795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endParaRPr sz="900">
              <a:latin typeface="Times New Roman"/>
              <a:cs typeface="Times New Roman"/>
            </a:endParaRPr>
          </a:p>
          <a:p>
            <a:pPr marL="182245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latin typeface="Arial"/>
                <a:cs typeface="Arial"/>
              </a:rPr>
              <a:t>w</a:t>
            </a:r>
            <a:r>
              <a:rPr sz="1350" spc="-37" baseline="-33950" dirty="0">
                <a:latin typeface="Arial"/>
                <a:cs typeface="Arial"/>
              </a:rPr>
              <a:t>1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36619" y="1314447"/>
            <a:ext cx="573405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400" spc="-5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36619" y="1706846"/>
            <a:ext cx="573405" cy="3924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1400" spc="-5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0757" y="1638884"/>
            <a:ext cx="76124" cy="66824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812798" y="2676030"/>
            <a:ext cx="2955290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Verdana"/>
                <a:cs typeface="Verdana"/>
              </a:rPr>
              <a:t>Output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30" dirty="0">
                <a:latin typeface="Verdana"/>
                <a:cs typeface="Verdana"/>
              </a:rPr>
              <a:t>=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4" dirty="0">
                <a:latin typeface="Verdana"/>
                <a:cs typeface="Verdana"/>
              </a:rPr>
              <a:t>1/(1+e</a:t>
            </a:r>
            <a:r>
              <a:rPr sz="2400" spc="-382" baseline="31250" dirty="0">
                <a:latin typeface="Verdana"/>
                <a:cs typeface="Verdana"/>
              </a:rPr>
              <a:t>-</a:t>
            </a:r>
            <a:r>
              <a:rPr sz="2400" spc="-30" baseline="31250" dirty="0">
                <a:latin typeface="Verdana"/>
                <a:cs typeface="Verdana"/>
              </a:rPr>
              <a:t>W</a:t>
            </a:r>
            <a:r>
              <a:rPr sz="2400" spc="-30" baseline="31250" dirty="0">
                <a:latin typeface="Noto Sans CanAborig"/>
                <a:cs typeface="Noto Sans CanAborig"/>
              </a:rPr>
              <a:t>ᐧ</a:t>
            </a:r>
            <a:r>
              <a:rPr sz="2400" spc="-30" baseline="31250" dirty="0">
                <a:latin typeface="Verdana"/>
                <a:cs typeface="Verdana"/>
              </a:rPr>
              <a:t>X</a:t>
            </a:r>
            <a:r>
              <a:rPr sz="2400" spc="-2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63500" marR="30480">
              <a:lnSpc>
                <a:spcPct val="197900"/>
              </a:lnSpc>
            </a:pPr>
            <a:r>
              <a:rPr sz="2400" spc="-175" dirty="0">
                <a:latin typeface="Verdana"/>
                <a:cs typeface="Verdana"/>
              </a:rPr>
              <a:t>Error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30" dirty="0">
                <a:latin typeface="Verdana"/>
                <a:cs typeface="Verdana"/>
              </a:rPr>
              <a:t>=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Output-</a:t>
            </a:r>
            <a:r>
              <a:rPr sz="2400" spc="-80" dirty="0">
                <a:latin typeface="Verdana"/>
                <a:cs typeface="Verdana"/>
              </a:rPr>
              <a:t>Label </a:t>
            </a:r>
            <a:r>
              <a:rPr sz="2400" spc="-180" dirty="0">
                <a:latin typeface="Verdana"/>
                <a:cs typeface="Verdana"/>
              </a:rPr>
              <a:t>Loss=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0.5(Error)</a:t>
            </a:r>
            <a:r>
              <a:rPr sz="2400" spc="-157" baseline="31250" dirty="0">
                <a:latin typeface="Verdana"/>
                <a:cs typeface="Verdana"/>
              </a:rPr>
              <a:t>2</a:t>
            </a:r>
            <a:endParaRPr sz="2400" baseline="31250">
              <a:latin typeface="Verdana"/>
              <a:cs typeface="Verdan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40109"/>
            <a:ext cx="56997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Backward</a:t>
            </a:r>
            <a:r>
              <a:rPr spc="-25" dirty="0"/>
              <a:t> </a:t>
            </a:r>
            <a:r>
              <a:rPr dirty="0"/>
              <a:t>pass</a:t>
            </a:r>
            <a:r>
              <a:rPr spc="-20" dirty="0"/>
              <a:t> </a:t>
            </a:r>
            <a:r>
              <a:rPr spc="175" dirty="0"/>
              <a:t>-</a:t>
            </a:r>
            <a:r>
              <a:rPr spc="-15" dirty="0"/>
              <a:t> </a:t>
            </a:r>
            <a:r>
              <a:rPr spc="100" dirty="0"/>
              <a:t>using</a:t>
            </a:r>
            <a:r>
              <a:rPr spc="-25" dirty="0"/>
              <a:t> </a:t>
            </a:r>
            <a:r>
              <a:rPr spc="70" dirty="0"/>
              <a:t>gradient </a:t>
            </a:r>
            <a:r>
              <a:rPr spc="-10" dirty="0"/>
              <a:t>descent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87373" y="1704482"/>
            <a:ext cx="6163945" cy="29248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0800" marR="17780">
              <a:lnSpc>
                <a:spcPts val="2850"/>
              </a:lnSpc>
              <a:spcBef>
                <a:spcPts val="219"/>
              </a:spcBef>
            </a:pPr>
            <a:r>
              <a:rPr sz="2400" spc="-10" dirty="0">
                <a:solidFill>
                  <a:srgbClr val="26858A"/>
                </a:solidFill>
                <a:latin typeface="Verdana"/>
                <a:cs typeface="Verdana"/>
              </a:rPr>
              <a:t>We</a:t>
            </a:r>
            <a:r>
              <a:rPr sz="2400" spc="-215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26858A"/>
                </a:solidFill>
                <a:latin typeface="Verdana"/>
                <a:cs typeface="Verdana"/>
              </a:rPr>
              <a:t>want</a:t>
            </a:r>
            <a:r>
              <a:rPr sz="2400" spc="-21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26858A"/>
                </a:solidFill>
                <a:latin typeface="Verdana"/>
                <a:cs typeface="Verdana"/>
              </a:rPr>
              <a:t>to</a:t>
            </a:r>
            <a:r>
              <a:rPr sz="2400" spc="-21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26858A"/>
                </a:solidFill>
                <a:latin typeface="Verdana"/>
                <a:cs typeface="Verdana"/>
              </a:rPr>
              <a:t>update</a:t>
            </a:r>
            <a:r>
              <a:rPr sz="2400" spc="-21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26858A"/>
                </a:solidFill>
                <a:latin typeface="Verdana"/>
                <a:cs typeface="Verdana"/>
              </a:rPr>
              <a:t>each</a:t>
            </a:r>
            <a:r>
              <a:rPr sz="2400" spc="-21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26858A"/>
                </a:solidFill>
                <a:latin typeface="Verdana"/>
                <a:cs typeface="Verdana"/>
              </a:rPr>
              <a:t>one</a:t>
            </a:r>
            <a:r>
              <a:rPr sz="2400" spc="-21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6858A"/>
                </a:solidFill>
                <a:latin typeface="Verdana"/>
                <a:cs typeface="Verdana"/>
              </a:rPr>
              <a:t>of</a:t>
            </a:r>
            <a:r>
              <a:rPr sz="2400" spc="-21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858A"/>
                </a:solidFill>
                <a:latin typeface="Verdana"/>
                <a:cs typeface="Verdana"/>
              </a:rPr>
              <a:t>the</a:t>
            </a:r>
            <a:r>
              <a:rPr sz="2400" spc="-21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26858A"/>
                </a:solidFill>
                <a:latin typeface="Verdana"/>
                <a:cs typeface="Verdana"/>
              </a:rPr>
              <a:t>weights </a:t>
            </a:r>
            <a:r>
              <a:rPr sz="2400" spc="-120" dirty="0">
                <a:solidFill>
                  <a:srgbClr val="26858A"/>
                </a:solidFill>
                <a:latin typeface="Verdana"/>
                <a:cs typeface="Verdana"/>
              </a:rPr>
              <a:t>such</a:t>
            </a:r>
            <a:r>
              <a:rPr sz="2400" spc="-21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26858A"/>
                </a:solidFill>
                <a:latin typeface="Verdana"/>
                <a:cs typeface="Verdana"/>
              </a:rPr>
              <a:t>that</a:t>
            </a:r>
            <a:r>
              <a:rPr sz="2400" spc="-21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6858A"/>
                </a:solidFill>
                <a:latin typeface="Verdana"/>
                <a:cs typeface="Verdana"/>
              </a:rPr>
              <a:t>we</a:t>
            </a:r>
            <a:r>
              <a:rPr sz="2400" spc="-204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26858A"/>
                </a:solidFill>
                <a:latin typeface="Verdana"/>
                <a:cs typeface="Verdana"/>
              </a:rPr>
              <a:t>will</a:t>
            </a:r>
            <a:r>
              <a:rPr sz="2400" spc="-21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185" dirty="0">
                <a:solidFill>
                  <a:srgbClr val="26858A"/>
                </a:solidFill>
                <a:latin typeface="Verdana"/>
                <a:cs typeface="Verdana"/>
              </a:rPr>
              <a:t>move</a:t>
            </a:r>
            <a:r>
              <a:rPr sz="2400" spc="-204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26858A"/>
                </a:solidFill>
                <a:latin typeface="Verdana"/>
                <a:cs typeface="Verdana"/>
              </a:rPr>
              <a:t>down</a:t>
            </a:r>
            <a:r>
              <a:rPr sz="2400" spc="-21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6858A"/>
                </a:solidFill>
                <a:latin typeface="Verdana"/>
                <a:cs typeface="Verdana"/>
              </a:rPr>
              <a:t>slope</a:t>
            </a:r>
            <a:r>
              <a:rPr sz="2400" spc="-204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26858A"/>
                </a:solidFill>
                <a:latin typeface="Verdana"/>
                <a:cs typeface="Verdana"/>
              </a:rPr>
              <a:t>on</a:t>
            </a:r>
            <a:r>
              <a:rPr sz="2400" spc="-21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6858A"/>
                </a:solidFill>
                <a:latin typeface="Verdana"/>
                <a:cs typeface="Verdana"/>
              </a:rPr>
              <a:t>the </a:t>
            </a:r>
            <a:r>
              <a:rPr sz="2400" spc="-180" dirty="0">
                <a:solidFill>
                  <a:srgbClr val="26858A"/>
                </a:solidFill>
                <a:latin typeface="Verdana"/>
                <a:cs typeface="Verdana"/>
              </a:rPr>
              <a:t>error</a:t>
            </a:r>
            <a:r>
              <a:rPr sz="2400" spc="-235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26858A"/>
                </a:solidFill>
                <a:latin typeface="Verdana"/>
                <a:cs typeface="Verdana"/>
              </a:rPr>
              <a:t>function.</a:t>
            </a:r>
            <a:r>
              <a:rPr sz="2400" spc="175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26858A"/>
                </a:solidFill>
                <a:latin typeface="Verdana"/>
                <a:cs typeface="Verdana"/>
              </a:rPr>
              <a:t>For</a:t>
            </a:r>
            <a:r>
              <a:rPr sz="2400" spc="-235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26858A"/>
                </a:solidFill>
                <a:latin typeface="Verdana"/>
                <a:cs typeface="Verdana"/>
              </a:rPr>
              <a:t>that</a:t>
            </a:r>
            <a:r>
              <a:rPr sz="2400" spc="-235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6858A"/>
                </a:solidFill>
                <a:latin typeface="Verdana"/>
                <a:cs typeface="Verdana"/>
              </a:rPr>
              <a:t>we</a:t>
            </a:r>
            <a:r>
              <a:rPr sz="2400" spc="-235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26858A"/>
                </a:solidFill>
                <a:latin typeface="Verdana"/>
                <a:cs typeface="Verdana"/>
              </a:rPr>
              <a:t>use</a:t>
            </a:r>
            <a:r>
              <a:rPr sz="2400" spc="-235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858A"/>
                </a:solidFill>
                <a:latin typeface="Verdana"/>
                <a:cs typeface="Verdana"/>
              </a:rPr>
              <a:t>the</a:t>
            </a:r>
            <a:r>
              <a:rPr sz="2400" spc="-235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6858A"/>
                </a:solidFill>
                <a:latin typeface="Verdana"/>
                <a:cs typeface="Verdana"/>
              </a:rPr>
              <a:t>gradient </a:t>
            </a:r>
            <a:r>
              <a:rPr sz="2400" spc="-125" dirty="0">
                <a:solidFill>
                  <a:srgbClr val="26858A"/>
                </a:solidFill>
                <a:latin typeface="Verdana"/>
                <a:cs typeface="Verdana"/>
              </a:rPr>
              <a:t>descent</a:t>
            </a:r>
            <a:r>
              <a:rPr sz="2400" spc="-20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6858A"/>
                </a:solidFill>
                <a:latin typeface="Verdana"/>
                <a:cs typeface="Verdana"/>
              </a:rPr>
              <a:t>algorithm.</a:t>
            </a:r>
            <a:endParaRPr sz="2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2730"/>
              </a:spcBef>
            </a:pPr>
            <a:r>
              <a:rPr sz="2400" spc="-135" dirty="0">
                <a:latin typeface="Verdana"/>
                <a:cs typeface="Verdana"/>
              </a:rPr>
              <a:t>Output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30" dirty="0">
                <a:latin typeface="Verdana"/>
                <a:cs typeface="Verdana"/>
              </a:rPr>
              <a:t>=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4" dirty="0">
                <a:latin typeface="Verdana"/>
                <a:cs typeface="Verdana"/>
              </a:rPr>
              <a:t>1/(1+e</a:t>
            </a:r>
            <a:r>
              <a:rPr sz="2400" spc="-382" baseline="31250" dirty="0">
                <a:latin typeface="Verdana"/>
                <a:cs typeface="Verdana"/>
              </a:rPr>
              <a:t>-</a:t>
            </a:r>
            <a:r>
              <a:rPr sz="2400" spc="-30" baseline="31250" dirty="0">
                <a:latin typeface="Verdana"/>
                <a:cs typeface="Verdana"/>
              </a:rPr>
              <a:t>W</a:t>
            </a:r>
            <a:r>
              <a:rPr sz="2400" spc="-30" baseline="31250" dirty="0">
                <a:latin typeface="Noto Sans CanAborig"/>
                <a:cs typeface="Noto Sans CanAborig"/>
              </a:rPr>
              <a:t>ᐧ</a:t>
            </a:r>
            <a:r>
              <a:rPr sz="2400" spc="-30" baseline="31250" dirty="0">
                <a:latin typeface="Verdana"/>
                <a:cs typeface="Verdana"/>
              </a:rPr>
              <a:t>X</a:t>
            </a:r>
            <a:r>
              <a:rPr sz="2400" spc="-2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2820"/>
              </a:spcBef>
            </a:pPr>
            <a:r>
              <a:rPr sz="2400" spc="-175" dirty="0">
                <a:latin typeface="Verdana"/>
                <a:cs typeface="Verdana"/>
              </a:rPr>
              <a:t>Error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30" dirty="0">
                <a:latin typeface="Verdana"/>
                <a:cs typeface="Verdana"/>
              </a:rPr>
              <a:t>=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label-</a:t>
            </a:r>
            <a:r>
              <a:rPr sz="2400" spc="-135" dirty="0">
                <a:latin typeface="Verdana"/>
                <a:cs typeface="Verdana"/>
              </a:rPr>
              <a:t>Output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530" dirty="0">
                <a:latin typeface="Verdana"/>
                <a:cs typeface="Verdana"/>
              </a:rPr>
              <a:t>=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label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-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54" dirty="0">
                <a:latin typeface="Verdana"/>
                <a:cs typeface="Verdana"/>
              </a:rPr>
              <a:t>1/(1+e</a:t>
            </a:r>
            <a:r>
              <a:rPr sz="2400" spc="-382" baseline="31250" dirty="0">
                <a:latin typeface="Verdana"/>
                <a:cs typeface="Verdana"/>
              </a:rPr>
              <a:t>-</a:t>
            </a:r>
            <a:r>
              <a:rPr sz="2400" spc="-30" baseline="31250" dirty="0">
                <a:latin typeface="Verdana"/>
                <a:cs typeface="Verdana"/>
              </a:rPr>
              <a:t>W</a:t>
            </a:r>
            <a:r>
              <a:rPr sz="2400" spc="-30" baseline="31250" dirty="0">
                <a:latin typeface="Noto Sans CanAborig"/>
                <a:cs typeface="Noto Sans CanAborig"/>
              </a:rPr>
              <a:t>ᐧ</a:t>
            </a:r>
            <a:r>
              <a:rPr sz="2400" spc="-30" baseline="31250" dirty="0">
                <a:latin typeface="Verdana"/>
                <a:cs typeface="Verdana"/>
              </a:rPr>
              <a:t>X</a:t>
            </a:r>
            <a:r>
              <a:rPr sz="2400" spc="-2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499" y="790333"/>
            <a:ext cx="2757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Backward</a:t>
            </a:r>
            <a:r>
              <a:rPr spc="-5" dirty="0"/>
              <a:t> </a:t>
            </a:r>
            <a:r>
              <a:rPr spc="-20" dirty="0"/>
              <a:t>pass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2995" y="3730245"/>
            <a:ext cx="3489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266D77"/>
                </a:solidFill>
                <a:latin typeface="Verdana"/>
                <a:cs typeface="Verdana"/>
              </a:rPr>
              <a:t>Remember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chain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266D77"/>
                </a:solidFill>
                <a:latin typeface="Verdana"/>
                <a:cs typeface="Verdana"/>
              </a:rPr>
              <a:t>rule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07434" y="1586859"/>
            <a:ext cx="302260" cy="295275"/>
            <a:chOff x="1607434" y="1586859"/>
            <a:chExt cx="302260" cy="295275"/>
          </a:xfrm>
        </p:grpSpPr>
        <p:sp>
          <p:nvSpPr>
            <p:cNvPr id="5" name="object 5"/>
            <p:cNvSpPr/>
            <p:nvPr/>
          </p:nvSpPr>
          <p:spPr>
            <a:xfrm>
              <a:off x="1612196" y="1591621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5" h="285750">
                  <a:moveTo>
                    <a:pt x="146099" y="285299"/>
                  </a:move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174735" y="2766"/>
                  </a:lnTo>
                  <a:lnTo>
                    <a:pt x="227155" y="23966"/>
                  </a:lnTo>
                  <a:lnTo>
                    <a:pt x="267652" y="63506"/>
                  </a:lnTo>
                  <a:lnTo>
                    <a:pt x="289366" y="11469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2196" y="1591621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5" h="285750">
                  <a:moveTo>
                    <a:pt x="0" y="142649"/>
                  </a:move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202009" y="10858"/>
                  </a:lnTo>
                  <a:lnTo>
                    <a:pt x="249406" y="41779"/>
                  </a:lnTo>
                  <a:lnTo>
                    <a:pt x="281078" y="88059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607434" y="2073333"/>
            <a:ext cx="302260" cy="295275"/>
            <a:chOff x="1607434" y="2073333"/>
            <a:chExt cx="302260" cy="295275"/>
          </a:xfrm>
        </p:grpSpPr>
        <p:sp>
          <p:nvSpPr>
            <p:cNvPr id="8" name="object 8"/>
            <p:cNvSpPr/>
            <p:nvPr/>
          </p:nvSpPr>
          <p:spPr>
            <a:xfrm>
              <a:off x="1612196" y="2078095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5" h="285750">
                  <a:moveTo>
                    <a:pt x="146099" y="285299"/>
                  </a:move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174735" y="2766"/>
                  </a:lnTo>
                  <a:lnTo>
                    <a:pt x="227155" y="23967"/>
                  </a:lnTo>
                  <a:lnTo>
                    <a:pt x="267652" y="63507"/>
                  </a:lnTo>
                  <a:lnTo>
                    <a:pt x="289366" y="11469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2196" y="2078095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5" h="285750">
                  <a:moveTo>
                    <a:pt x="0" y="142649"/>
                  </a:move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202009" y="10859"/>
                  </a:lnTo>
                  <a:lnTo>
                    <a:pt x="249406" y="41782"/>
                  </a:lnTo>
                  <a:lnTo>
                    <a:pt x="281078" y="8806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00564" y="1613747"/>
            <a:ext cx="115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5364" y="2068822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x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99633" y="1730774"/>
            <a:ext cx="448309" cy="41275"/>
            <a:chOff x="1899633" y="1730774"/>
            <a:chExt cx="448309" cy="41275"/>
          </a:xfrm>
        </p:grpSpPr>
        <p:sp>
          <p:nvSpPr>
            <p:cNvPr id="13" name="object 13"/>
            <p:cNvSpPr/>
            <p:nvPr/>
          </p:nvSpPr>
          <p:spPr>
            <a:xfrm>
              <a:off x="1904396" y="1750221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5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99602" y="17355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84" y="0"/>
                  </a:lnTo>
                  <a:lnTo>
                    <a:pt x="43267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99602" y="17355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67" y="15847"/>
                  </a:lnTo>
                  <a:lnTo>
                    <a:pt x="8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899633" y="2204772"/>
            <a:ext cx="448309" cy="41275"/>
            <a:chOff x="1899633" y="2204772"/>
            <a:chExt cx="448309" cy="41275"/>
          </a:xfrm>
        </p:grpSpPr>
        <p:sp>
          <p:nvSpPr>
            <p:cNvPr id="17" name="object 17"/>
            <p:cNvSpPr/>
            <p:nvPr/>
          </p:nvSpPr>
          <p:spPr>
            <a:xfrm>
              <a:off x="1904396" y="2224220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5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99602" y="220953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84" y="0"/>
                  </a:lnTo>
                  <a:lnTo>
                    <a:pt x="43267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99602" y="220953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67" y="15847"/>
                  </a:lnTo>
                  <a:lnTo>
                    <a:pt x="8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56795" y="1628421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7490">
              <a:lnSpc>
                <a:spcPts val="1220"/>
              </a:lnSpc>
            </a:pPr>
            <a:r>
              <a:rPr sz="1200" spc="-25" dirty="0">
                <a:latin typeface="Verdana"/>
                <a:cs typeface="Verdana"/>
              </a:rPr>
              <a:t>w</a:t>
            </a:r>
            <a:r>
              <a:rPr sz="1200" spc="-37" baseline="-31250" dirty="0">
                <a:latin typeface="Verdana"/>
                <a:cs typeface="Verdana"/>
              </a:rPr>
              <a:t>0</a:t>
            </a:r>
            <a:endParaRPr sz="1200" baseline="-312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56795" y="2093545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7650">
              <a:lnSpc>
                <a:spcPts val="1345"/>
              </a:lnSpc>
            </a:pPr>
            <a:r>
              <a:rPr sz="1200" spc="-25" dirty="0">
                <a:latin typeface="Verdana"/>
                <a:cs typeface="Verdana"/>
              </a:rPr>
              <a:t>w</a:t>
            </a:r>
            <a:r>
              <a:rPr sz="1200" spc="-37" baseline="-31250" dirty="0">
                <a:latin typeface="Verdana"/>
                <a:cs typeface="Verdana"/>
              </a:rPr>
              <a:t>1</a:t>
            </a:r>
            <a:endParaRPr sz="1200" baseline="-3125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60231" y="1744809"/>
            <a:ext cx="914400" cy="484505"/>
            <a:chOff x="2860231" y="1744809"/>
            <a:chExt cx="914400" cy="484505"/>
          </a:xfrm>
        </p:grpSpPr>
        <p:sp>
          <p:nvSpPr>
            <p:cNvPr id="23" name="object 23"/>
            <p:cNvSpPr/>
            <p:nvPr/>
          </p:nvSpPr>
          <p:spPr>
            <a:xfrm>
              <a:off x="3296518" y="1772571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236399" y="451499"/>
                  </a:moveTo>
                  <a:lnTo>
                    <a:pt x="188759" y="446912"/>
                  </a:lnTo>
                  <a:lnTo>
                    <a:pt x="144386" y="433758"/>
                  </a:lnTo>
                  <a:lnTo>
                    <a:pt x="104230" y="412944"/>
                  </a:lnTo>
                  <a:lnTo>
                    <a:pt x="69243" y="385378"/>
                  </a:lnTo>
                  <a:lnTo>
                    <a:pt x="40375" y="351967"/>
                  </a:lnTo>
                  <a:lnTo>
                    <a:pt x="18578" y="313621"/>
                  </a:lnTo>
                  <a:lnTo>
                    <a:pt x="4803" y="271245"/>
                  </a:lnTo>
                  <a:lnTo>
                    <a:pt x="0" y="225749"/>
                  </a:lnTo>
                  <a:lnTo>
                    <a:pt x="4803" y="180253"/>
                  </a:lnTo>
                  <a:lnTo>
                    <a:pt x="18578" y="137877"/>
                  </a:lnTo>
                  <a:lnTo>
                    <a:pt x="40375" y="99531"/>
                  </a:lnTo>
                  <a:lnTo>
                    <a:pt x="69244" y="66119"/>
                  </a:lnTo>
                  <a:lnTo>
                    <a:pt x="104230" y="38554"/>
                  </a:lnTo>
                  <a:lnTo>
                    <a:pt x="144386" y="17740"/>
                  </a:lnTo>
                  <a:lnTo>
                    <a:pt x="188759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4" y="17184"/>
                  </a:lnTo>
                  <a:lnTo>
                    <a:pt x="367549" y="37928"/>
                  </a:lnTo>
                  <a:lnTo>
                    <a:pt x="403550" y="66120"/>
                  </a:lnTo>
                  <a:lnTo>
                    <a:pt x="433079" y="100503"/>
                  </a:lnTo>
                  <a:lnTo>
                    <a:pt x="454805" y="139359"/>
                  </a:lnTo>
                  <a:lnTo>
                    <a:pt x="468215" y="181502"/>
                  </a:lnTo>
                  <a:lnTo>
                    <a:pt x="472799" y="225749"/>
                  </a:lnTo>
                  <a:lnTo>
                    <a:pt x="467995" y="271245"/>
                  </a:lnTo>
                  <a:lnTo>
                    <a:pt x="454220" y="313621"/>
                  </a:lnTo>
                  <a:lnTo>
                    <a:pt x="432423" y="351967"/>
                  </a:lnTo>
                  <a:lnTo>
                    <a:pt x="403555" y="385378"/>
                  </a:lnTo>
                  <a:lnTo>
                    <a:pt x="368568" y="412944"/>
                  </a:lnTo>
                  <a:lnTo>
                    <a:pt x="328412" y="433758"/>
                  </a:lnTo>
                  <a:lnTo>
                    <a:pt x="284039" y="446912"/>
                  </a:lnTo>
                  <a:lnTo>
                    <a:pt x="236399" y="451499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64994" y="1772571"/>
              <a:ext cx="904875" cy="452120"/>
            </a:xfrm>
            <a:custGeom>
              <a:avLst/>
              <a:gdLst/>
              <a:ahLst/>
              <a:cxnLst/>
              <a:rect l="l" t="t" r="r" b="b"/>
              <a:pathLst>
                <a:path w="904875" h="452119">
                  <a:moveTo>
                    <a:pt x="431524" y="225749"/>
                  </a:moveTo>
                  <a:lnTo>
                    <a:pt x="436327" y="180253"/>
                  </a:lnTo>
                  <a:lnTo>
                    <a:pt x="450102" y="137877"/>
                  </a:lnTo>
                  <a:lnTo>
                    <a:pt x="471900" y="99531"/>
                  </a:lnTo>
                  <a:lnTo>
                    <a:pt x="500767" y="66120"/>
                  </a:lnTo>
                  <a:lnTo>
                    <a:pt x="535754" y="38554"/>
                  </a:lnTo>
                  <a:lnTo>
                    <a:pt x="575910" y="17740"/>
                  </a:lnTo>
                  <a:lnTo>
                    <a:pt x="620283" y="4586"/>
                  </a:lnTo>
                  <a:lnTo>
                    <a:pt x="667923" y="0"/>
                  </a:lnTo>
                  <a:lnTo>
                    <a:pt x="714259" y="4377"/>
                  </a:lnTo>
                  <a:lnTo>
                    <a:pt x="758389" y="17184"/>
                  </a:lnTo>
                  <a:lnTo>
                    <a:pt x="799073" y="37928"/>
                  </a:lnTo>
                  <a:lnTo>
                    <a:pt x="835073" y="66119"/>
                  </a:lnTo>
                  <a:lnTo>
                    <a:pt x="864603" y="100503"/>
                  </a:lnTo>
                  <a:lnTo>
                    <a:pt x="886329" y="139359"/>
                  </a:lnTo>
                  <a:lnTo>
                    <a:pt x="899739" y="181502"/>
                  </a:lnTo>
                  <a:lnTo>
                    <a:pt x="904323" y="225749"/>
                  </a:lnTo>
                  <a:lnTo>
                    <a:pt x="899519" y="271245"/>
                  </a:lnTo>
                  <a:lnTo>
                    <a:pt x="885744" y="313621"/>
                  </a:lnTo>
                  <a:lnTo>
                    <a:pt x="863947" y="351967"/>
                  </a:lnTo>
                  <a:lnTo>
                    <a:pt x="835079" y="385378"/>
                  </a:lnTo>
                  <a:lnTo>
                    <a:pt x="800092" y="412944"/>
                  </a:lnTo>
                  <a:lnTo>
                    <a:pt x="759936" y="433758"/>
                  </a:lnTo>
                  <a:lnTo>
                    <a:pt x="715563" y="446912"/>
                  </a:lnTo>
                  <a:lnTo>
                    <a:pt x="667923" y="451499"/>
                  </a:lnTo>
                  <a:lnTo>
                    <a:pt x="620283" y="446912"/>
                  </a:lnTo>
                  <a:lnTo>
                    <a:pt x="575910" y="433758"/>
                  </a:lnTo>
                  <a:lnTo>
                    <a:pt x="535754" y="412944"/>
                  </a:lnTo>
                  <a:lnTo>
                    <a:pt x="500767" y="385378"/>
                  </a:lnTo>
                  <a:lnTo>
                    <a:pt x="471900" y="351967"/>
                  </a:lnTo>
                  <a:lnTo>
                    <a:pt x="450102" y="313621"/>
                  </a:lnTo>
                  <a:lnTo>
                    <a:pt x="436327" y="271245"/>
                  </a:lnTo>
                  <a:lnTo>
                    <a:pt x="431524" y="225749"/>
                  </a:lnTo>
                  <a:close/>
                </a:path>
                <a:path w="904875" h="452119">
                  <a:moveTo>
                    <a:pt x="0" y="448174"/>
                  </a:moveTo>
                  <a:lnTo>
                    <a:pt x="380599" y="252051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38393" y="2004823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14399" y="33784"/>
                  </a:moveTo>
                  <a:lnTo>
                    <a:pt x="0" y="5814"/>
                  </a:lnTo>
                  <a:lnTo>
                    <a:pt x="45624" y="0"/>
                  </a:lnTo>
                  <a:lnTo>
                    <a:pt x="14399" y="3378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38393" y="2004823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14399" y="33784"/>
                  </a:moveTo>
                  <a:lnTo>
                    <a:pt x="45624" y="0"/>
                  </a:lnTo>
                  <a:lnTo>
                    <a:pt x="0" y="5814"/>
                  </a:lnTo>
                  <a:lnTo>
                    <a:pt x="14399" y="3378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64994" y="1749571"/>
              <a:ext cx="381000" cy="196215"/>
            </a:xfrm>
            <a:custGeom>
              <a:avLst/>
              <a:gdLst/>
              <a:ahLst/>
              <a:cxnLst/>
              <a:rect l="l" t="t" r="r" b="b"/>
              <a:pathLst>
                <a:path w="381000" h="196214">
                  <a:moveTo>
                    <a:pt x="0" y="0"/>
                  </a:moveTo>
                  <a:lnTo>
                    <a:pt x="380599" y="19612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38393" y="1931708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45624" y="33784"/>
                  </a:moveTo>
                  <a:lnTo>
                    <a:pt x="0" y="27969"/>
                  </a:lnTo>
                  <a:lnTo>
                    <a:pt x="14399" y="0"/>
                  </a:lnTo>
                  <a:lnTo>
                    <a:pt x="45624" y="3378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38393" y="1931708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27969"/>
                  </a:moveTo>
                  <a:lnTo>
                    <a:pt x="45624" y="33784"/>
                  </a:lnTo>
                  <a:lnTo>
                    <a:pt x="14399" y="0"/>
                  </a:lnTo>
                  <a:lnTo>
                    <a:pt x="0" y="2796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468592" y="1875687"/>
            <a:ext cx="128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Verdana"/>
                <a:cs typeface="Verdana"/>
              </a:rPr>
              <a:t>∑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738605" y="1764958"/>
            <a:ext cx="1205865" cy="466725"/>
            <a:chOff x="3738605" y="1764958"/>
            <a:chExt cx="1205865" cy="466725"/>
          </a:xfrm>
        </p:grpSpPr>
        <p:sp>
          <p:nvSpPr>
            <p:cNvPr id="32" name="object 32"/>
            <p:cNvSpPr/>
            <p:nvPr/>
          </p:nvSpPr>
          <p:spPr>
            <a:xfrm>
              <a:off x="3743367" y="2017460"/>
              <a:ext cx="367030" cy="11430"/>
            </a:xfrm>
            <a:custGeom>
              <a:avLst/>
              <a:gdLst/>
              <a:ahLst/>
              <a:cxnLst/>
              <a:rect l="l" t="t" r="r" b="b"/>
              <a:pathLst>
                <a:path w="367029" h="11430">
                  <a:moveTo>
                    <a:pt x="0" y="11159"/>
                  </a:moveTo>
                  <a:lnTo>
                    <a:pt x="366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9366" y="200173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0" y="0"/>
                  </a:lnTo>
                  <a:lnTo>
                    <a:pt x="43674" y="14407"/>
                  </a:lnTo>
                  <a:lnTo>
                    <a:pt x="949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9366" y="200173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43674" y="14407"/>
                  </a:lnTo>
                  <a:lnTo>
                    <a:pt x="0" y="0"/>
                  </a:lnTo>
                  <a:lnTo>
                    <a:pt x="949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91016" y="1769721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226199" y="457199"/>
                  </a:move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3" y="66954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5" y="17401"/>
                  </a:lnTo>
                  <a:lnTo>
                    <a:pt x="351696" y="38407"/>
                  </a:lnTo>
                  <a:lnTo>
                    <a:pt x="386149" y="66955"/>
                  </a:lnTo>
                  <a:lnTo>
                    <a:pt x="414398" y="101771"/>
                  </a:lnTo>
                  <a:lnTo>
                    <a:pt x="435183" y="141118"/>
                  </a:lnTo>
                  <a:lnTo>
                    <a:pt x="448013" y="183793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close/>
                </a:path>
              </a:pathLst>
            </a:custGeom>
            <a:solidFill>
              <a:srgbClr val="266D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91016" y="1769721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0" y="228599"/>
                  </a:move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2" y="66955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4" y="17401"/>
                  </a:lnTo>
                  <a:lnTo>
                    <a:pt x="351696" y="38407"/>
                  </a:lnTo>
                  <a:lnTo>
                    <a:pt x="386149" y="66954"/>
                  </a:lnTo>
                  <a:lnTo>
                    <a:pt x="414398" y="101771"/>
                  </a:lnTo>
                  <a:lnTo>
                    <a:pt x="435183" y="141118"/>
                  </a:lnTo>
                  <a:lnTo>
                    <a:pt x="448013" y="183793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353" y="1923358"/>
              <a:ext cx="223749" cy="1499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643415" y="1992450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95515" y="197672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2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95515" y="197672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2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026014" y="1834225"/>
            <a:ext cx="287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Verdana"/>
                <a:cs typeface="Verdana"/>
              </a:rPr>
              <a:t>out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354801" y="1971958"/>
            <a:ext cx="305435" cy="41275"/>
            <a:chOff x="5354801" y="1971958"/>
            <a:chExt cx="305435" cy="41275"/>
          </a:xfrm>
        </p:grpSpPr>
        <p:sp>
          <p:nvSpPr>
            <p:cNvPr id="43" name="object 43"/>
            <p:cNvSpPr/>
            <p:nvPr/>
          </p:nvSpPr>
          <p:spPr>
            <a:xfrm>
              <a:off x="5359564" y="1992450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11663" y="197672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2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11663" y="197672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2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742188" y="1834225"/>
            <a:ext cx="406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5" dirty="0">
                <a:latin typeface="Verdana"/>
                <a:cs typeface="Verdana"/>
              </a:rPr>
              <a:t>error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9495" y="4130516"/>
            <a:ext cx="1586096" cy="908548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565" y="2492162"/>
            <a:ext cx="5052289" cy="1153980"/>
          </a:xfrm>
          <a:prstGeom prst="rect">
            <a:avLst/>
          </a:prstGeom>
        </p:spPr>
      </p:pic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80" dirty="0"/>
              <a:t>A</a:t>
            </a:r>
            <a:r>
              <a:rPr sz="4800" spc="-10" dirty="0"/>
              <a:t> </a:t>
            </a:r>
            <a:r>
              <a:rPr sz="4800" spc="170" dirty="0"/>
              <a:t>neuron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034" y="1684571"/>
            <a:ext cx="4180604" cy="23929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Backward</a:t>
            </a:r>
            <a:r>
              <a:rPr spc="-5" dirty="0"/>
              <a:t> </a:t>
            </a:r>
            <a:r>
              <a:rPr spc="-20" dirty="0"/>
              <a:t>pass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5396" y="4737921"/>
            <a:ext cx="22415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5" dirty="0">
                <a:solidFill>
                  <a:srgbClr val="FFFFFF"/>
                </a:solidFill>
                <a:latin typeface="UnDotum"/>
                <a:cs typeface="UnDotum"/>
              </a:rPr>
              <a:t>32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323" y="4241270"/>
            <a:ext cx="636841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135" dirty="0">
                <a:solidFill>
                  <a:srgbClr val="266D77"/>
                </a:solidFill>
                <a:latin typeface="Verdana"/>
                <a:cs typeface="Verdana"/>
              </a:rPr>
              <a:t>Develop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266D77"/>
                </a:solidFill>
                <a:latin typeface="Verdana"/>
                <a:cs typeface="Verdana"/>
              </a:rPr>
              <a:t>equation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266D77"/>
                </a:solidFill>
                <a:latin typeface="Verdana"/>
                <a:cs typeface="Verdana"/>
              </a:rPr>
              <a:t>for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266D77"/>
                </a:solidFill>
                <a:latin typeface="Verdana"/>
                <a:cs typeface="Verdana"/>
              </a:rPr>
              <a:t>updating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266D77"/>
                </a:solidFill>
                <a:latin typeface="Verdana"/>
                <a:cs typeface="Verdana"/>
              </a:rPr>
              <a:t>each </a:t>
            </a:r>
            <a:r>
              <a:rPr sz="2400" spc="-140" dirty="0">
                <a:solidFill>
                  <a:srgbClr val="266D77"/>
                </a:solidFill>
                <a:latin typeface="Verdana"/>
                <a:cs typeface="Verdana"/>
              </a:rPr>
              <a:t>one</a:t>
            </a:r>
            <a:r>
              <a:rPr sz="2400" spc="-2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400" spc="-21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spc="-21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66D77"/>
                </a:solidFill>
                <a:latin typeface="Verdana"/>
                <a:cs typeface="Verdana"/>
              </a:rPr>
              <a:t>weights.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65659" y="1663784"/>
            <a:ext cx="302260" cy="295275"/>
            <a:chOff x="1565659" y="1663784"/>
            <a:chExt cx="302260" cy="295275"/>
          </a:xfrm>
        </p:grpSpPr>
        <p:sp>
          <p:nvSpPr>
            <p:cNvPr id="6" name="object 6"/>
            <p:cNvSpPr/>
            <p:nvPr/>
          </p:nvSpPr>
          <p:spPr>
            <a:xfrm>
              <a:off x="1570421" y="1668546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5" h="285750">
                  <a:moveTo>
                    <a:pt x="146099" y="285299"/>
                  </a:moveTo>
                  <a:lnTo>
                    <a:pt x="99921" y="278026"/>
                  </a:lnTo>
                  <a:lnTo>
                    <a:pt x="59815" y="257776"/>
                  </a:lnTo>
                  <a:lnTo>
                    <a:pt x="28189" y="226896"/>
                  </a:lnTo>
                  <a:lnTo>
                    <a:pt x="7448" y="187737"/>
                  </a:lnTo>
                  <a:lnTo>
                    <a:pt x="0" y="142649"/>
                  </a:lnTo>
                  <a:lnTo>
                    <a:pt x="7448" y="97561"/>
                  </a:lnTo>
                  <a:lnTo>
                    <a:pt x="28189" y="58403"/>
                  </a:lnTo>
                  <a:lnTo>
                    <a:pt x="59815" y="27523"/>
                  </a:lnTo>
                  <a:lnTo>
                    <a:pt x="99921" y="7272"/>
                  </a:lnTo>
                  <a:lnTo>
                    <a:pt x="146099" y="0"/>
                  </a:lnTo>
                  <a:lnTo>
                    <a:pt x="174735" y="2766"/>
                  </a:lnTo>
                  <a:lnTo>
                    <a:pt x="227155" y="23967"/>
                  </a:lnTo>
                  <a:lnTo>
                    <a:pt x="267652" y="63507"/>
                  </a:lnTo>
                  <a:lnTo>
                    <a:pt x="289366" y="11469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0421" y="1668546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5" h="285750">
                  <a:moveTo>
                    <a:pt x="0" y="142649"/>
                  </a:moveTo>
                  <a:lnTo>
                    <a:pt x="7448" y="97561"/>
                  </a:lnTo>
                  <a:lnTo>
                    <a:pt x="28189" y="58403"/>
                  </a:lnTo>
                  <a:lnTo>
                    <a:pt x="59815" y="27523"/>
                  </a:lnTo>
                  <a:lnTo>
                    <a:pt x="99921" y="7272"/>
                  </a:lnTo>
                  <a:lnTo>
                    <a:pt x="146099" y="0"/>
                  </a:lnTo>
                  <a:lnTo>
                    <a:pt x="202009" y="10859"/>
                  </a:lnTo>
                  <a:lnTo>
                    <a:pt x="249406" y="41782"/>
                  </a:lnTo>
                  <a:lnTo>
                    <a:pt x="281078" y="8806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lnTo>
                    <a:pt x="99921" y="278026"/>
                  </a:lnTo>
                  <a:lnTo>
                    <a:pt x="59815" y="257776"/>
                  </a:lnTo>
                  <a:lnTo>
                    <a:pt x="28189" y="226896"/>
                  </a:lnTo>
                  <a:lnTo>
                    <a:pt x="7448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565659" y="2150258"/>
            <a:ext cx="302260" cy="295275"/>
            <a:chOff x="1565659" y="2150258"/>
            <a:chExt cx="302260" cy="295275"/>
          </a:xfrm>
        </p:grpSpPr>
        <p:sp>
          <p:nvSpPr>
            <p:cNvPr id="9" name="object 9"/>
            <p:cNvSpPr/>
            <p:nvPr/>
          </p:nvSpPr>
          <p:spPr>
            <a:xfrm>
              <a:off x="1570421" y="2155020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5" h="285750">
                  <a:moveTo>
                    <a:pt x="146099" y="285299"/>
                  </a:moveTo>
                  <a:lnTo>
                    <a:pt x="99921" y="278026"/>
                  </a:lnTo>
                  <a:lnTo>
                    <a:pt x="59815" y="257776"/>
                  </a:lnTo>
                  <a:lnTo>
                    <a:pt x="28189" y="226896"/>
                  </a:lnTo>
                  <a:lnTo>
                    <a:pt x="7448" y="187737"/>
                  </a:lnTo>
                  <a:lnTo>
                    <a:pt x="0" y="142649"/>
                  </a:lnTo>
                  <a:lnTo>
                    <a:pt x="7448" y="97561"/>
                  </a:lnTo>
                  <a:lnTo>
                    <a:pt x="28189" y="58403"/>
                  </a:lnTo>
                  <a:lnTo>
                    <a:pt x="59815" y="27523"/>
                  </a:lnTo>
                  <a:lnTo>
                    <a:pt x="99921" y="7272"/>
                  </a:lnTo>
                  <a:lnTo>
                    <a:pt x="146099" y="0"/>
                  </a:lnTo>
                  <a:lnTo>
                    <a:pt x="174735" y="2766"/>
                  </a:lnTo>
                  <a:lnTo>
                    <a:pt x="227155" y="23966"/>
                  </a:lnTo>
                  <a:lnTo>
                    <a:pt x="267652" y="63506"/>
                  </a:lnTo>
                  <a:lnTo>
                    <a:pt x="289366" y="11469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0421" y="2155020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5" h="285750">
                  <a:moveTo>
                    <a:pt x="0" y="142649"/>
                  </a:moveTo>
                  <a:lnTo>
                    <a:pt x="7448" y="97561"/>
                  </a:lnTo>
                  <a:lnTo>
                    <a:pt x="28189" y="58403"/>
                  </a:lnTo>
                  <a:lnTo>
                    <a:pt x="59815" y="27523"/>
                  </a:lnTo>
                  <a:lnTo>
                    <a:pt x="99921" y="7272"/>
                  </a:lnTo>
                  <a:lnTo>
                    <a:pt x="146099" y="0"/>
                  </a:lnTo>
                  <a:lnTo>
                    <a:pt x="202009" y="10858"/>
                  </a:lnTo>
                  <a:lnTo>
                    <a:pt x="249406" y="41779"/>
                  </a:lnTo>
                  <a:lnTo>
                    <a:pt x="281078" y="88059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lnTo>
                    <a:pt x="99921" y="278026"/>
                  </a:lnTo>
                  <a:lnTo>
                    <a:pt x="59815" y="257776"/>
                  </a:lnTo>
                  <a:lnTo>
                    <a:pt x="28189" y="226896"/>
                  </a:lnTo>
                  <a:lnTo>
                    <a:pt x="7448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58787" y="1690671"/>
            <a:ext cx="115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3587" y="2145746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x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57858" y="1807698"/>
            <a:ext cx="448309" cy="41275"/>
            <a:chOff x="1857858" y="1807698"/>
            <a:chExt cx="448309" cy="41275"/>
          </a:xfrm>
        </p:grpSpPr>
        <p:sp>
          <p:nvSpPr>
            <p:cNvPr id="14" name="object 14"/>
            <p:cNvSpPr/>
            <p:nvPr/>
          </p:nvSpPr>
          <p:spPr>
            <a:xfrm>
              <a:off x="1862621" y="1827146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5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57827" y="181246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84" y="0"/>
                  </a:lnTo>
                  <a:lnTo>
                    <a:pt x="43267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7827" y="181246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67" y="15847"/>
                  </a:lnTo>
                  <a:lnTo>
                    <a:pt x="8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857858" y="2281697"/>
            <a:ext cx="448309" cy="41275"/>
            <a:chOff x="1857858" y="2281697"/>
            <a:chExt cx="448309" cy="41275"/>
          </a:xfrm>
        </p:grpSpPr>
        <p:sp>
          <p:nvSpPr>
            <p:cNvPr id="18" name="object 18"/>
            <p:cNvSpPr/>
            <p:nvPr/>
          </p:nvSpPr>
          <p:spPr>
            <a:xfrm>
              <a:off x="1862621" y="2301145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5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57827" y="22864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84" y="0"/>
                  </a:lnTo>
                  <a:lnTo>
                    <a:pt x="43267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7827" y="22864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67" y="15847"/>
                  </a:lnTo>
                  <a:lnTo>
                    <a:pt x="8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15020" y="1705346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 algn="ctr">
              <a:lnSpc>
                <a:spcPts val="1220"/>
              </a:lnSpc>
            </a:pPr>
            <a:r>
              <a:rPr sz="1200" spc="-50" dirty="0">
                <a:latin typeface="Verdana"/>
                <a:cs typeface="Verdana"/>
              </a:rPr>
              <a:t>w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25971" y="1953697"/>
            <a:ext cx="863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15020" y="2170470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 algn="ctr">
              <a:lnSpc>
                <a:spcPts val="1345"/>
              </a:lnSpc>
            </a:pPr>
            <a:r>
              <a:rPr sz="1200" spc="-50" dirty="0">
                <a:latin typeface="Verdana"/>
                <a:cs typeface="Verdana"/>
              </a:rPr>
              <a:t>w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25971" y="2434670"/>
            <a:ext cx="863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18456" y="1821733"/>
            <a:ext cx="914400" cy="484505"/>
            <a:chOff x="2818456" y="1821733"/>
            <a:chExt cx="914400" cy="484505"/>
          </a:xfrm>
        </p:grpSpPr>
        <p:sp>
          <p:nvSpPr>
            <p:cNvPr id="26" name="object 26"/>
            <p:cNvSpPr/>
            <p:nvPr/>
          </p:nvSpPr>
          <p:spPr>
            <a:xfrm>
              <a:off x="3254743" y="1849496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236399" y="451499"/>
                  </a:moveTo>
                  <a:lnTo>
                    <a:pt x="188759" y="446912"/>
                  </a:lnTo>
                  <a:lnTo>
                    <a:pt x="144386" y="433758"/>
                  </a:lnTo>
                  <a:lnTo>
                    <a:pt x="104230" y="412944"/>
                  </a:lnTo>
                  <a:lnTo>
                    <a:pt x="69243" y="385378"/>
                  </a:lnTo>
                  <a:lnTo>
                    <a:pt x="40375" y="351967"/>
                  </a:lnTo>
                  <a:lnTo>
                    <a:pt x="18578" y="313621"/>
                  </a:lnTo>
                  <a:lnTo>
                    <a:pt x="4803" y="271245"/>
                  </a:lnTo>
                  <a:lnTo>
                    <a:pt x="0" y="225749"/>
                  </a:lnTo>
                  <a:lnTo>
                    <a:pt x="4803" y="180253"/>
                  </a:lnTo>
                  <a:lnTo>
                    <a:pt x="18578" y="137877"/>
                  </a:lnTo>
                  <a:lnTo>
                    <a:pt x="40375" y="99531"/>
                  </a:lnTo>
                  <a:lnTo>
                    <a:pt x="69244" y="66119"/>
                  </a:lnTo>
                  <a:lnTo>
                    <a:pt x="104230" y="38554"/>
                  </a:lnTo>
                  <a:lnTo>
                    <a:pt x="144386" y="17740"/>
                  </a:lnTo>
                  <a:lnTo>
                    <a:pt x="188759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4" y="17184"/>
                  </a:lnTo>
                  <a:lnTo>
                    <a:pt x="367549" y="37928"/>
                  </a:lnTo>
                  <a:lnTo>
                    <a:pt x="403550" y="66120"/>
                  </a:lnTo>
                  <a:lnTo>
                    <a:pt x="433079" y="100503"/>
                  </a:lnTo>
                  <a:lnTo>
                    <a:pt x="454805" y="139359"/>
                  </a:lnTo>
                  <a:lnTo>
                    <a:pt x="468215" y="181502"/>
                  </a:lnTo>
                  <a:lnTo>
                    <a:pt x="472799" y="225749"/>
                  </a:lnTo>
                  <a:lnTo>
                    <a:pt x="467995" y="271245"/>
                  </a:lnTo>
                  <a:lnTo>
                    <a:pt x="454220" y="313621"/>
                  </a:lnTo>
                  <a:lnTo>
                    <a:pt x="432423" y="351967"/>
                  </a:lnTo>
                  <a:lnTo>
                    <a:pt x="403555" y="385378"/>
                  </a:lnTo>
                  <a:lnTo>
                    <a:pt x="368568" y="412944"/>
                  </a:lnTo>
                  <a:lnTo>
                    <a:pt x="328412" y="433758"/>
                  </a:lnTo>
                  <a:lnTo>
                    <a:pt x="284039" y="446912"/>
                  </a:lnTo>
                  <a:lnTo>
                    <a:pt x="236399" y="451499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23219" y="1849496"/>
              <a:ext cx="904875" cy="452120"/>
            </a:xfrm>
            <a:custGeom>
              <a:avLst/>
              <a:gdLst/>
              <a:ahLst/>
              <a:cxnLst/>
              <a:rect l="l" t="t" r="r" b="b"/>
              <a:pathLst>
                <a:path w="904875" h="452119">
                  <a:moveTo>
                    <a:pt x="431524" y="225749"/>
                  </a:moveTo>
                  <a:lnTo>
                    <a:pt x="436327" y="180253"/>
                  </a:lnTo>
                  <a:lnTo>
                    <a:pt x="450102" y="137877"/>
                  </a:lnTo>
                  <a:lnTo>
                    <a:pt x="471900" y="99531"/>
                  </a:lnTo>
                  <a:lnTo>
                    <a:pt x="500767" y="66120"/>
                  </a:lnTo>
                  <a:lnTo>
                    <a:pt x="535754" y="38554"/>
                  </a:lnTo>
                  <a:lnTo>
                    <a:pt x="575910" y="17740"/>
                  </a:lnTo>
                  <a:lnTo>
                    <a:pt x="620283" y="4586"/>
                  </a:lnTo>
                  <a:lnTo>
                    <a:pt x="667923" y="0"/>
                  </a:lnTo>
                  <a:lnTo>
                    <a:pt x="714259" y="4377"/>
                  </a:lnTo>
                  <a:lnTo>
                    <a:pt x="758389" y="17184"/>
                  </a:lnTo>
                  <a:lnTo>
                    <a:pt x="799073" y="37928"/>
                  </a:lnTo>
                  <a:lnTo>
                    <a:pt x="835073" y="66119"/>
                  </a:lnTo>
                  <a:lnTo>
                    <a:pt x="864603" y="100503"/>
                  </a:lnTo>
                  <a:lnTo>
                    <a:pt x="886329" y="139359"/>
                  </a:lnTo>
                  <a:lnTo>
                    <a:pt x="899739" y="181502"/>
                  </a:lnTo>
                  <a:lnTo>
                    <a:pt x="904323" y="225749"/>
                  </a:lnTo>
                  <a:lnTo>
                    <a:pt x="899519" y="271245"/>
                  </a:lnTo>
                  <a:lnTo>
                    <a:pt x="885744" y="313621"/>
                  </a:lnTo>
                  <a:lnTo>
                    <a:pt x="863947" y="351967"/>
                  </a:lnTo>
                  <a:lnTo>
                    <a:pt x="835079" y="385378"/>
                  </a:lnTo>
                  <a:lnTo>
                    <a:pt x="800092" y="412944"/>
                  </a:lnTo>
                  <a:lnTo>
                    <a:pt x="759936" y="433758"/>
                  </a:lnTo>
                  <a:lnTo>
                    <a:pt x="715563" y="446912"/>
                  </a:lnTo>
                  <a:lnTo>
                    <a:pt x="667923" y="451499"/>
                  </a:lnTo>
                  <a:lnTo>
                    <a:pt x="620283" y="446912"/>
                  </a:lnTo>
                  <a:lnTo>
                    <a:pt x="575910" y="433758"/>
                  </a:lnTo>
                  <a:lnTo>
                    <a:pt x="535754" y="412944"/>
                  </a:lnTo>
                  <a:lnTo>
                    <a:pt x="500767" y="385378"/>
                  </a:lnTo>
                  <a:lnTo>
                    <a:pt x="471900" y="351967"/>
                  </a:lnTo>
                  <a:lnTo>
                    <a:pt x="450102" y="313621"/>
                  </a:lnTo>
                  <a:lnTo>
                    <a:pt x="436327" y="271245"/>
                  </a:lnTo>
                  <a:lnTo>
                    <a:pt x="431524" y="225749"/>
                  </a:lnTo>
                  <a:close/>
                </a:path>
                <a:path w="904875" h="452119">
                  <a:moveTo>
                    <a:pt x="0" y="448174"/>
                  </a:moveTo>
                  <a:lnTo>
                    <a:pt x="380599" y="252051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96618" y="2081748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14399" y="33784"/>
                  </a:moveTo>
                  <a:lnTo>
                    <a:pt x="0" y="5814"/>
                  </a:lnTo>
                  <a:lnTo>
                    <a:pt x="45624" y="0"/>
                  </a:lnTo>
                  <a:lnTo>
                    <a:pt x="14399" y="3378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96618" y="2081748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14399" y="33784"/>
                  </a:moveTo>
                  <a:lnTo>
                    <a:pt x="45624" y="0"/>
                  </a:lnTo>
                  <a:lnTo>
                    <a:pt x="0" y="5814"/>
                  </a:lnTo>
                  <a:lnTo>
                    <a:pt x="14399" y="3378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23219" y="1826496"/>
              <a:ext cx="381000" cy="196215"/>
            </a:xfrm>
            <a:custGeom>
              <a:avLst/>
              <a:gdLst/>
              <a:ahLst/>
              <a:cxnLst/>
              <a:rect l="l" t="t" r="r" b="b"/>
              <a:pathLst>
                <a:path w="381000" h="196214">
                  <a:moveTo>
                    <a:pt x="0" y="0"/>
                  </a:moveTo>
                  <a:lnTo>
                    <a:pt x="380599" y="19612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96618" y="2008633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45624" y="33784"/>
                  </a:moveTo>
                  <a:lnTo>
                    <a:pt x="0" y="27969"/>
                  </a:lnTo>
                  <a:lnTo>
                    <a:pt x="14399" y="0"/>
                  </a:lnTo>
                  <a:lnTo>
                    <a:pt x="45624" y="3378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96618" y="2008633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0" y="27969"/>
                  </a:moveTo>
                  <a:lnTo>
                    <a:pt x="45624" y="33784"/>
                  </a:lnTo>
                  <a:lnTo>
                    <a:pt x="14399" y="0"/>
                  </a:lnTo>
                  <a:lnTo>
                    <a:pt x="0" y="2796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26816" y="1952611"/>
            <a:ext cx="128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Verdana"/>
                <a:cs typeface="Verdana"/>
              </a:rPr>
              <a:t>∑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696830" y="1841883"/>
            <a:ext cx="1205865" cy="466725"/>
            <a:chOff x="3696830" y="1841883"/>
            <a:chExt cx="1205865" cy="466725"/>
          </a:xfrm>
        </p:grpSpPr>
        <p:sp>
          <p:nvSpPr>
            <p:cNvPr id="35" name="object 35"/>
            <p:cNvSpPr/>
            <p:nvPr/>
          </p:nvSpPr>
          <p:spPr>
            <a:xfrm>
              <a:off x="3701592" y="2094385"/>
              <a:ext cx="367030" cy="11430"/>
            </a:xfrm>
            <a:custGeom>
              <a:avLst/>
              <a:gdLst/>
              <a:ahLst/>
              <a:cxnLst/>
              <a:rect l="l" t="t" r="r" b="b"/>
              <a:pathLst>
                <a:path w="367029" h="11430">
                  <a:moveTo>
                    <a:pt x="0" y="11159"/>
                  </a:moveTo>
                  <a:lnTo>
                    <a:pt x="366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67591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0" y="0"/>
                  </a:lnTo>
                  <a:lnTo>
                    <a:pt x="43674" y="14407"/>
                  </a:lnTo>
                  <a:lnTo>
                    <a:pt x="949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67591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43674" y="14407"/>
                  </a:lnTo>
                  <a:lnTo>
                    <a:pt x="0" y="0"/>
                  </a:lnTo>
                  <a:lnTo>
                    <a:pt x="949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49241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226199" y="457199"/>
                  </a:move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3" y="66954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5" y="17401"/>
                  </a:lnTo>
                  <a:lnTo>
                    <a:pt x="351696" y="38407"/>
                  </a:lnTo>
                  <a:lnTo>
                    <a:pt x="386149" y="66955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close/>
                </a:path>
              </a:pathLst>
            </a:custGeom>
            <a:solidFill>
              <a:srgbClr val="266D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49241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0" y="228599"/>
                  </a:move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2" y="66955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4" y="17401"/>
                  </a:lnTo>
                  <a:lnTo>
                    <a:pt x="351696" y="38407"/>
                  </a:lnTo>
                  <a:lnTo>
                    <a:pt x="386149" y="66954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3579" y="2000283"/>
              <a:ext cx="223749" cy="14992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601640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53740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53740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84238" y="1911149"/>
            <a:ext cx="287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Verdana"/>
                <a:cs typeface="Verdana"/>
              </a:rPr>
              <a:t>out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313026" y="2048883"/>
            <a:ext cx="305435" cy="41275"/>
            <a:chOff x="5313026" y="2048883"/>
            <a:chExt cx="305435" cy="41275"/>
          </a:xfrm>
        </p:grpSpPr>
        <p:sp>
          <p:nvSpPr>
            <p:cNvPr id="46" name="object 46"/>
            <p:cNvSpPr/>
            <p:nvPr/>
          </p:nvSpPr>
          <p:spPr>
            <a:xfrm>
              <a:off x="5317789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69888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69888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700412" y="1911149"/>
            <a:ext cx="406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5" dirty="0">
                <a:latin typeface="Verdana"/>
                <a:cs typeface="Verdana"/>
              </a:rPr>
              <a:t>error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50" name="object 5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648" y="2908079"/>
            <a:ext cx="6408287" cy="104806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Backward</a:t>
            </a:r>
            <a:r>
              <a:rPr spc="-45" dirty="0"/>
              <a:t> </a:t>
            </a:r>
            <a:r>
              <a:rPr spc="-20" dirty="0"/>
              <a:t>pass:</a:t>
            </a:r>
            <a:r>
              <a:rPr spc="-35" dirty="0"/>
              <a:t> </a:t>
            </a:r>
            <a:r>
              <a:rPr spc="75" dirty="0"/>
              <a:t>sigmoid</a:t>
            </a:r>
            <a:r>
              <a:rPr spc="-45" dirty="0"/>
              <a:t> </a:t>
            </a:r>
            <a:r>
              <a:rPr spc="90" dirty="0"/>
              <a:t>derivative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5479" y="4737921"/>
            <a:ext cx="2235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5" dirty="0">
                <a:solidFill>
                  <a:srgbClr val="FFFFFF"/>
                </a:solidFill>
                <a:latin typeface="UnDotum"/>
                <a:cs typeface="UnDotum"/>
              </a:rPr>
              <a:t>33</a:t>
            </a:r>
            <a:endParaRPr sz="1300">
              <a:latin typeface="UnDotum"/>
              <a:cs typeface="UnDot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372" y="1812871"/>
            <a:ext cx="5380864" cy="51217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Backward</a:t>
            </a:r>
            <a:r>
              <a:rPr spc="-5" dirty="0"/>
              <a:t> </a:t>
            </a:r>
            <a:r>
              <a:rPr spc="-20" dirty="0"/>
              <a:t>pass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5479" y="4737921"/>
            <a:ext cx="2235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5" dirty="0">
                <a:solidFill>
                  <a:srgbClr val="FFFFFF"/>
                </a:solidFill>
                <a:latin typeface="UnDotum"/>
                <a:cs typeface="UnDotum"/>
              </a:rPr>
              <a:t>34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49" y="4560453"/>
            <a:ext cx="130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solidFill>
                  <a:srgbClr val="266D77"/>
                </a:solidFill>
                <a:latin typeface="Verdana"/>
                <a:cs typeface="Verdana"/>
              </a:rPr>
              <a:t>Practical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1258" y="4560453"/>
            <a:ext cx="392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25" dirty="0">
                <a:solidFill>
                  <a:srgbClr val="266D77"/>
                </a:solidFill>
                <a:latin typeface="Verdana"/>
                <a:cs typeface="Verdana"/>
              </a:rPr>
              <a:t>2: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10" dirty="0">
                <a:solidFill>
                  <a:srgbClr val="266D77"/>
                </a:solidFill>
                <a:latin typeface="Verdana"/>
                <a:cs typeface="Verdana"/>
              </a:rPr>
              <a:t>back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04" dirty="0">
                <a:solidFill>
                  <a:srgbClr val="266D77"/>
                </a:solidFill>
                <a:latin typeface="Verdana"/>
                <a:cs typeface="Verdana"/>
              </a:rPr>
              <a:t>propagation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670" dirty="0">
                <a:solidFill>
                  <a:srgbClr val="266D77"/>
                </a:solidFill>
                <a:latin typeface="Verdana"/>
                <a:cs typeface="Verdana"/>
              </a:rPr>
              <a:t>+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BPA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949" y="4658877"/>
            <a:ext cx="158749" cy="21907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334769" y="1291422"/>
            <a:ext cx="4248150" cy="2395220"/>
            <a:chOff x="1334769" y="1291422"/>
            <a:chExt cx="4248150" cy="23952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472" y="1291422"/>
              <a:ext cx="4240991" cy="17507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4769" y="3042218"/>
              <a:ext cx="3133718" cy="64394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4772" y="3817067"/>
            <a:ext cx="5628488" cy="75397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10" h="1140460">
                <a:moveTo>
                  <a:pt x="573290" y="567969"/>
                </a:moveTo>
                <a:lnTo>
                  <a:pt x="0" y="567969"/>
                </a:lnTo>
                <a:lnTo>
                  <a:pt x="0" y="1140371"/>
                </a:lnTo>
                <a:lnTo>
                  <a:pt x="573290" y="1140371"/>
                </a:lnTo>
                <a:lnTo>
                  <a:pt x="573290" y="567969"/>
                </a:lnTo>
                <a:close/>
              </a:path>
              <a:path w="1146810" h="1140460">
                <a:moveTo>
                  <a:pt x="1146721" y="0"/>
                </a:moveTo>
                <a:lnTo>
                  <a:pt x="573430" y="0"/>
                </a:lnTo>
                <a:lnTo>
                  <a:pt x="573430" y="567855"/>
                </a:lnTo>
                <a:lnTo>
                  <a:pt x="1146721" y="567855"/>
                </a:lnTo>
                <a:lnTo>
                  <a:pt x="114672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431409" y="0"/>
            <a:ext cx="1139190" cy="568325"/>
            <a:chOff x="7431409" y="0"/>
            <a:chExt cx="1139190" cy="568325"/>
          </a:xfrm>
        </p:grpSpPr>
        <p:sp>
          <p:nvSpPr>
            <p:cNvPr id="23" name="object 23"/>
            <p:cNvSpPr/>
            <p:nvPr/>
          </p:nvSpPr>
          <p:spPr>
            <a:xfrm>
              <a:off x="8004708" y="0"/>
              <a:ext cx="565785" cy="568325"/>
            </a:xfrm>
            <a:custGeom>
              <a:avLst/>
              <a:gdLst/>
              <a:ahLst/>
              <a:cxnLst/>
              <a:rect l="l" t="t" r="r" b="b"/>
              <a:pathLst>
                <a:path w="565784" h="568325">
                  <a:moveTo>
                    <a:pt x="0" y="567848"/>
                  </a:moveTo>
                  <a:lnTo>
                    <a:pt x="565673" y="567848"/>
                  </a:lnTo>
                  <a:lnTo>
                    <a:pt x="565673" y="0"/>
                  </a:lnTo>
                  <a:lnTo>
                    <a:pt x="0" y="0"/>
                  </a:lnTo>
                  <a:lnTo>
                    <a:pt x="0" y="567848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31409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4116" y="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848"/>
                </a:moveTo>
                <a:lnTo>
                  <a:pt x="557873" y="567848"/>
                </a:lnTo>
                <a:lnTo>
                  <a:pt x="5578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708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796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636482" y="797308"/>
            <a:ext cx="4027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95" dirty="0">
                <a:solidFill>
                  <a:srgbClr val="9ED154"/>
                </a:solidFill>
                <a:latin typeface="Roboto Medium"/>
                <a:cs typeface="Roboto Medium"/>
              </a:rPr>
              <a:t>Optimization</a:t>
            </a:r>
            <a:r>
              <a:rPr sz="3000" b="0" spc="-5" dirty="0">
                <a:solidFill>
                  <a:srgbClr val="9ED154"/>
                </a:solidFill>
                <a:latin typeface="Roboto Medium"/>
                <a:cs typeface="Roboto Medium"/>
              </a:rPr>
              <a:t> </a:t>
            </a:r>
            <a:r>
              <a:rPr sz="3000" b="0" spc="50" dirty="0">
                <a:solidFill>
                  <a:srgbClr val="9ED154"/>
                </a:solidFill>
                <a:latin typeface="Roboto Medium"/>
                <a:cs typeface="Roboto Medium"/>
              </a:rPr>
              <a:t>methods</a:t>
            </a:r>
            <a:endParaRPr sz="3000">
              <a:latin typeface="Roboto Medium"/>
              <a:cs typeface="Roboto Medium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49" name="object 49"/>
          <p:cNvSpPr txBox="1"/>
          <p:nvPr/>
        </p:nvSpPr>
        <p:spPr>
          <a:xfrm>
            <a:off x="1124001" y="1700529"/>
            <a:ext cx="6598284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266D77"/>
                </a:solidFill>
                <a:latin typeface="Verdana"/>
                <a:cs typeface="Verdana"/>
              </a:rPr>
              <a:t>convergence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266D77"/>
                </a:solidFill>
                <a:latin typeface="Verdana"/>
                <a:cs typeface="Verdana"/>
              </a:rPr>
              <a:t>NN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266D77"/>
                </a:solidFill>
                <a:latin typeface="Verdana"/>
                <a:cs typeface="Verdana"/>
              </a:rPr>
              <a:t>is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not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266D77"/>
                </a:solidFill>
                <a:latin typeface="Verdana"/>
                <a:cs typeface="Verdana"/>
              </a:rPr>
              <a:t>always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66D77"/>
                </a:solidFill>
                <a:latin typeface="Verdana"/>
                <a:cs typeface="Verdana"/>
              </a:rPr>
              <a:t>granted. </a:t>
            </a:r>
            <a:r>
              <a:rPr sz="2400" spc="-145" dirty="0">
                <a:solidFill>
                  <a:srgbClr val="266D77"/>
                </a:solidFill>
                <a:latin typeface="Verdana"/>
                <a:cs typeface="Verdana"/>
              </a:rPr>
              <a:t>There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266D77"/>
                </a:solidFill>
                <a:latin typeface="Verdana"/>
                <a:cs typeface="Verdana"/>
              </a:rPr>
              <a:t>are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266D77"/>
                </a:solidFill>
                <a:latin typeface="Verdana"/>
                <a:cs typeface="Verdana"/>
              </a:rPr>
              <a:t>methods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266D77"/>
                </a:solidFill>
                <a:latin typeface="Verdana"/>
                <a:cs typeface="Verdana"/>
              </a:rPr>
              <a:t>optimize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266D77"/>
                </a:solidFill>
                <a:latin typeface="Verdana"/>
                <a:cs typeface="Verdana"/>
              </a:rPr>
              <a:t>convergence </a:t>
            </a:r>
            <a:r>
              <a:rPr sz="2400" spc="-25" dirty="0">
                <a:solidFill>
                  <a:srgbClr val="266D77"/>
                </a:solidFill>
                <a:latin typeface="Verdana"/>
                <a:cs typeface="Verdana"/>
              </a:rPr>
              <a:t>process.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10" h="1140460">
                <a:moveTo>
                  <a:pt x="573290" y="567969"/>
                </a:moveTo>
                <a:lnTo>
                  <a:pt x="0" y="567969"/>
                </a:lnTo>
                <a:lnTo>
                  <a:pt x="0" y="1140371"/>
                </a:lnTo>
                <a:lnTo>
                  <a:pt x="573290" y="1140371"/>
                </a:lnTo>
                <a:lnTo>
                  <a:pt x="573290" y="567969"/>
                </a:lnTo>
                <a:close/>
              </a:path>
              <a:path w="1146810" h="1140460">
                <a:moveTo>
                  <a:pt x="1146721" y="0"/>
                </a:moveTo>
                <a:lnTo>
                  <a:pt x="573430" y="0"/>
                </a:lnTo>
                <a:lnTo>
                  <a:pt x="573430" y="567855"/>
                </a:lnTo>
                <a:lnTo>
                  <a:pt x="1146721" y="567855"/>
                </a:lnTo>
                <a:lnTo>
                  <a:pt x="114672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431409" y="0"/>
            <a:ext cx="1139190" cy="568325"/>
            <a:chOff x="7431409" y="0"/>
            <a:chExt cx="1139190" cy="568325"/>
          </a:xfrm>
        </p:grpSpPr>
        <p:sp>
          <p:nvSpPr>
            <p:cNvPr id="23" name="object 23"/>
            <p:cNvSpPr/>
            <p:nvPr/>
          </p:nvSpPr>
          <p:spPr>
            <a:xfrm>
              <a:off x="8004708" y="0"/>
              <a:ext cx="565785" cy="568325"/>
            </a:xfrm>
            <a:custGeom>
              <a:avLst/>
              <a:gdLst/>
              <a:ahLst/>
              <a:cxnLst/>
              <a:rect l="l" t="t" r="r" b="b"/>
              <a:pathLst>
                <a:path w="565784" h="568325">
                  <a:moveTo>
                    <a:pt x="0" y="567848"/>
                  </a:moveTo>
                  <a:lnTo>
                    <a:pt x="565673" y="567848"/>
                  </a:lnTo>
                  <a:lnTo>
                    <a:pt x="565673" y="0"/>
                  </a:lnTo>
                  <a:lnTo>
                    <a:pt x="0" y="0"/>
                  </a:lnTo>
                  <a:lnTo>
                    <a:pt x="0" y="567848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31409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4116" y="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848"/>
                </a:moveTo>
                <a:lnTo>
                  <a:pt x="557873" y="567848"/>
                </a:lnTo>
                <a:lnTo>
                  <a:pt x="5578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708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796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1" y="3761100"/>
            <a:ext cx="158749" cy="219074"/>
          </a:xfrm>
          <a:prstGeom prst="rect">
            <a:avLst/>
          </a:prstGeom>
        </p:spPr>
      </p:pic>
      <p:sp>
        <p:nvSpPr>
          <p:cNvPr id="49" name="object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Stochastic</a:t>
            </a:r>
            <a:r>
              <a:rPr spc="-170" dirty="0"/>
              <a:t> </a:t>
            </a:r>
            <a:r>
              <a:rPr spc="-135" dirty="0"/>
              <a:t>Gradient</a:t>
            </a:r>
            <a:r>
              <a:rPr spc="-165" dirty="0"/>
              <a:t> </a:t>
            </a:r>
            <a:r>
              <a:rPr spc="-120" dirty="0"/>
              <a:t>Descent</a:t>
            </a:r>
            <a:r>
              <a:rPr spc="-165" dirty="0"/>
              <a:t> </a:t>
            </a:r>
            <a:r>
              <a:rPr spc="-300" dirty="0"/>
              <a:t>(SGD):</a:t>
            </a:r>
          </a:p>
          <a:p>
            <a:pPr marL="10160">
              <a:lnSpc>
                <a:spcPct val="100000"/>
              </a:lnSpc>
              <a:spcBef>
                <a:spcPts val="620"/>
              </a:spcBef>
            </a:pPr>
            <a:endParaRPr spc="-300" dirty="0"/>
          </a:p>
          <a:p>
            <a:pPr marL="22860" marR="5080">
              <a:lnSpc>
                <a:spcPts val="2850"/>
              </a:lnSpc>
            </a:pPr>
            <a:r>
              <a:rPr spc="-155" dirty="0">
                <a:solidFill>
                  <a:srgbClr val="26858A"/>
                </a:solidFill>
              </a:rPr>
              <a:t>Instead</a:t>
            </a:r>
            <a:r>
              <a:rPr spc="-195" dirty="0">
                <a:solidFill>
                  <a:srgbClr val="26858A"/>
                </a:solidFill>
              </a:rPr>
              <a:t> </a:t>
            </a:r>
            <a:r>
              <a:rPr spc="-110" dirty="0">
                <a:solidFill>
                  <a:srgbClr val="26858A"/>
                </a:solidFill>
              </a:rPr>
              <a:t>of</a:t>
            </a:r>
            <a:r>
              <a:rPr spc="-195" dirty="0">
                <a:solidFill>
                  <a:srgbClr val="26858A"/>
                </a:solidFill>
              </a:rPr>
              <a:t> </a:t>
            </a:r>
            <a:r>
              <a:rPr spc="-114" dirty="0">
                <a:solidFill>
                  <a:srgbClr val="26858A"/>
                </a:solidFill>
              </a:rPr>
              <a:t>calculating</a:t>
            </a:r>
            <a:r>
              <a:rPr spc="-195" dirty="0">
                <a:solidFill>
                  <a:srgbClr val="26858A"/>
                </a:solidFill>
              </a:rPr>
              <a:t> </a:t>
            </a:r>
            <a:r>
              <a:rPr spc="-150" dirty="0">
                <a:solidFill>
                  <a:srgbClr val="26858A"/>
                </a:solidFill>
              </a:rPr>
              <a:t>the</a:t>
            </a:r>
            <a:r>
              <a:rPr spc="-190" dirty="0">
                <a:solidFill>
                  <a:srgbClr val="26858A"/>
                </a:solidFill>
              </a:rPr>
              <a:t> </a:t>
            </a:r>
            <a:r>
              <a:rPr spc="-130" dirty="0">
                <a:solidFill>
                  <a:srgbClr val="26858A"/>
                </a:solidFill>
              </a:rPr>
              <a:t>gradient</a:t>
            </a:r>
            <a:r>
              <a:rPr spc="-195" dirty="0">
                <a:solidFill>
                  <a:srgbClr val="26858A"/>
                </a:solidFill>
              </a:rPr>
              <a:t> </a:t>
            </a:r>
            <a:r>
              <a:rPr spc="-140" dirty="0">
                <a:solidFill>
                  <a:srgbClr val="26858A"/>
                </a:solidFill>
              </a:rPr>
              <a:t>on</a:t>
            </a:r>
            <a:r>
              <a:rPr spc="-195" dirty="0">
                <a:solidFill>
                  <a:srgbClr val="26858A"/>
                </a:solidFill>
              </a:rPr>
              <a:t> </a:t>
            </a:r>
            <a:r>
              <a:rPr spc="-150" dirty="0">
                <a:solidFill>
                  <a:srgbClr val="26858A"/>
                </a:solidFill>
              </a:rPr>
              <a:t>the</a:t>
            </a:r>
            <a:r>
              <a:rPr spc="-195" dirty="0">
                <a:solidFill>
                  <a:srgbClr val="26858A"/>
                </a:solidFill>
              </a:rPr>
              <a:t> </a:t>
            </a:r>
            <a:r>
              <a:rPr spc="-10" dirty="0">
                <a:solidFill>
                  <a:srgbClr val="26858A"/>
                </a:solidFill>
              </a:rPr>
              <a:t>entire </a:t>
            </a:r>
            <a:r>
              <a:rPr spc="-135" dirty="0">
                <a:solidFill>
                  <a:srgbClr val="26858A"/>
                </a:solidFill>
              </a:rPr>
              <a:t>training</a:t>
            </a:r>
            <a:r>
              <a:rPr spc="-204" dirty="0">
                <a:solidFill>
                  <a:srgbClr val="26858A"/>
                </a:solidFill>
              </a:rPr>
              <a:t> </a:t>
            </a:r>
            <a:r>
              <a:rPr spc="-125" dirty="0">
                <a:solidFill>
                  <a:srgbClr val="26858A"/>
                </a:solidFill>
              </a:rPr>
              <a:t>dataset,</a:t>
            </a:r>
            <a:r>
              <a:rPr spc="-200" dirty="0">
                <a:solidFill>
                  <a:srgbClr val="26858A"/>
                </a:solidFill>
              </a:rPr>
              <a:t> </a:t>
            </a:r>
            <a:r>
              <a:rPr spc="-30" dirty="0">
                <a:solidFill>
                  <a:srgbClr val="26858A"/>
                </a:solidFill>
              </a:rPr>
              <a:t>we</a:t>
            </a:r>
            <a:r>
              <a:rPr spc="-204" dirty="0">
                <a:solidFill>
                  <a:srgbClr val="26858A"/>
                </a:solidFill>
              </a:rPr>
              <a:t> </a:t>
            </a:r>
            <a:r>
              <a:rPr spc="-100" dirty="0">
                <a:solidFill>
                  <a:srgbClr val="26858A"/>
                </a:solidFill>
              </a:rPr>
              <a:t>calculate</a:t>
            </a:r>
            <a:r>
              <a:rPr spc="-200" dirty="0">
                <a:solidFill>
                  <a:srgbClr val="26858A"/>
                </a:solidFill>
              </a:rPr>
              <a:t> </a:t>
            </a:r>
            <a:r>
              <a:rPr spc="-135" dirty="0">
                <a:solidFill>
                  <a:srgbClr val="26858A"/>
                </a:solidFill>
              </a:rPr>
              <a:t>it</a:t>
            </a:r>
            <a:r>
              <a:rPr spc="-204" dirty="0">
                <a:solidFill>
                  <a:srgbClr val="26858A"/>
                </a:solidFill>
              </a:rPr>
              <a:t> </a:t>
            </a:r>
            <a:r>
              <a:rPr spc="-140" dirty="0">
                <a:solidFill>
                  <a:srgbClr val="26858A"/>
                </a:solidFill>
              </a:rPr>
              <a:t>on</a:t>
            </a:r>
            <a:r>
              <a:rPr spc="-200" dirty="0">
                <a:solidFill>
                  <a:srgbClr val="26858A"/>
                </a:solidFill>
              </a:rPr>
              <a:t> </a:t>
            </a:r>
            <a:r>
              <a:rPr spc="-120" dirty="0">
                <a:solidFill>
                  <a:srgbClr val="26858A"/>
                </a:solidFill>
              </a:rPr>
              <a:t>small</a:t>
            </a:r>
            <a:r>
              <a:rPr spc="-204" dirty="0">
                <a:solidFill>
                  <a:srgbClr val="26858A"/>
                </a:solidFill>
              </a:rPr>
              <a:t> </a:t>
            </a:r>
            <a:r>
              <a:rPr b="1" spc="-210" dirty="0">
                <a:solidFill>
                  <a:srgbClr val="26858A"/>
                </a:solidFill>
                <a:latin typeface="Verdana"/>
                <a:cs typeface="Verdana"/>
              </a:rPr>
              <a:t>batches.</a:t>
            </a:r>
          </a:p>
          <a:p>
            <a:pPr marL="22860" marR="707390" indent="267970">
              <a:lnSpc>
                <a:spcPts val="2850"/>
              </a:lnSpc>
              <a:spcBef>
                <a:spcPts val="2850"/>
              </a:spcBef>
            </a:pPr>
            <a:r>
              <a:rPr b="1" spc="-290" dirty="0">
                <a:solidFill>
                  <a:srgbClr val="26858A"/>
                </a:solidFill>
                <a:latin typeface="Verdana"/>
                <a:cs typeface="Verdana"/>
              </a:rPr>
              <a:t>implement</a:t>
            </a:r>
            <a:r>
              <a:rPr b="1" spc="-145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b="1" spc="-175" dirty="0">
                <a:solidFill>
                  <a:srgbClr val="26858A"/>
                </a:solidFill>
                <a:latin typeface="Verdana"/>
                <a:cs typeface="Verdana"/>
              </a:rPr>
              <a:t>SGD</a:t>
            </a:r>
            <a:r>
              <a:rPr b="1" spc="-145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b="1" spc="-220" dirty="0">
                <a:solidFill>
                  <a:srgbClr val="26858A"/>
                </a:solidFill>
                <a:latin typeface="Verdana"/>
                <a:cs typeface="Verdana"/>
              </a:rPr>
              <a:t>for</a:t>
            </a:r>
            <a:r>
              <a:rPr b="1" spc="-15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b="1" spc="-280" dirty="0">
                <a:solidFill>
                  <a:srgbClr val="26858A"/>
                </a:solidFill>
                <a:latin typeface="Verdana"/>
                <a:cs typeface="Verdana"/>
              </a:rPr>
              <a:t>the</a:t>
            </a:r>
            <a:r>
              <a:rPr b="1" spc="-145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b="1" spc="-200" dirty="0">
                <a:solidFill>
                  <a:srgbClr val="26858A"/>
                </a:solidFill>
                <a:latin typeface="Verdana"/>
                <a:cs typeface="Verdana"/>
              </a:rPr>
              <a:t>last</a:t>
            </a:r>
            <a:r>
              <a:rPr b="1" spc="-145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b="1" spc="-175" dirty="0">
                <a:solidFill>
                  <a:srgbClr val="26858A"/>
                </a:solidFill>
                <a:latin typeface="Verdana"/>
                <a:cs typeface="Verdana"/>
              </a:rPr>
              <a:t>classification </a:t>
            </a:r>
            <a:r>
              <a:rPr b="1" spc="-275" dirty="0">
                <a:solidFill>
                  <a:srgbClr val="26858A"/>
                </a:solidFill>
                <a:latin typeface="Verdana"/>
                <a:cs typeface="Verdana"/>
              </a:rPr>
              <a:t>problem</a:t>
            </a:r>
            <a:r>
              <a:rPr b="1" spc="-15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b="1" spc="-305" dirty="0">
                <a:solidFill>
                  <a:srgbClr val="26858A"/>
                </a:solidFill>
                <a:latin typeface="Verdana"/>
                <a:cs typeface="Verdana"/>
              </a:rPr>
              <a:t>we</a:t>
            </a:r>
            <a:r>
              <a:rPr b="1" spc="-15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b="1" spc="-200" dirty="0">
                <a:solidFill>
                  <a:srgbClr val="26858A"/>
                </a:solidFill>
                <a:latin typeface="Verdana"/>
                <a:cs typeface="Verdana"/>
              </a:rPr>
              <a:t>did</a:t>
            </a:r>
            <a:r>
              <a:rPr b="1" spc="-15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b="1" spc="-250" dirty="0">
                <a:solidFill>
                  <a:srgbClr val="26858A"/>
                </a:solidFill>
                <a:latin typeface="Verdana"/>
                <a:cs typeface="Verdana"/>
              </a:rPr>
              <a:t>in</a:t>
            </a:r>
            <a:r>
              <a:rPr b="1" spc="-15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b="1" spc="-195" dirty="0">
                <a:solidFill>
                  <a:srgbClr val="26858A"/>
                </a:solidFill>
                <a:latin typeface="Verdana"/>
                <a:cs typeface="Verdana"/>
              </a:rPr>
              <a:t>practica</a:t>
            </a:r>
            <a:r>
              <a:rPr b="1" spc="-150" dirty="0">
                <a:solidFill>
                  <a:srgbClr val="26858A"/>
                </a:solidFill>
                <a:latin typeface="Verdana"/>
                <a:cs typeface="Verdana"/>
              </a:rPr>
              <a:t> </a:t>
            </a:r>
            <a:r>
              <a:rPr b="1" spc="-300" dirty="0">
                <a:solidFill>
                  <a:srgbClr val="26858A"/>
                </a:solidFill>
                <a:latin typeface="Verdana"/>
                <a:cs typeface="Verdana"/>
              </a:rPr>
              <a:t>2.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2190557" y="644908"/>
            <a:ext cx="49180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0" marR="5080" indent="-1670685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Vanilla</a:t>
            </a:r>
            <a:r>
              <a:rPr spc="-25" dirty="0"/>
              <a:t> </a:t>
            </a:r>
            <a:r>
              <a:rPr dirty="0"/>
              <a:t>GD</a:t>
            </a:r>
            <a:r>
              <a:rPr spc="-20" dirty="0"/>
              <a:t> </a:t>
            </a:r>
            <a:r>
              <a:rPr spc="105" dirty="0"/>
              <a:t>can</a:t>
            </a:r>
            <a:r>
              <a:rPr spc="-2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spc="105" dirty="0"/>
              <a:t>slow</a:t>
            </a:r>
            <a:r>
              <a:rPr spc="-20" dirty="0"/>
              <a:t> </a:t>
            </a:r>
            <a:r>
              <a:rPr spc="100" dirty="0"/>
              <a:t>and </a:t>
            </a:r>
            <a:r>
              <a:rPr spc="65" dirty="0"/>
              <a:t>wasteful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10" h="1140460">
                <a:moveTo>
                  <a:pt x="573290" y="567969"/>
                </a:moveTo>
                <a:lnTo>
                  <a:pt x="0" y="567969"/>
                </a:lnTo>
                <a:lnTo>
                  <a:pt x="0" y="1140371"/>
                </a:lnTo>
                <a:lnTo>
                  <a:pt x="573290" y="1140371"/>
                </a:lnTo>
                <a:lnTo>
                  <a:pt x="573290" y="567969"/>
                </a:lnTo>
                <a:close/>
              </a:path>
              <a:path w="1146810" h="1140460">
                <a:moveTo>
                  <a:pt x="1146721" y="0"/>
                </a:moveTo>
                <a:lnTo>
                  <a:pt x="573430" y="0"/>
                </a:lnTo>
                <a:lnTo>
                  <a:pt x="573430" y="567855"/>
                </a:lnTo>
                <a:lnTo>
                  <a:pt x="1146721" y="567855"/>
                </a:lnTo>
                <a:lnTo>
                  <a:pt x="114672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431409" y="0"/>
            <a:ext cx="1139190" cy="568325"/>
            <a:chOff x="7431409" y="0"/>
            <a:chExt cx="1139190" cy="568325"/>
          </a:xfrm>
        </p:grpSpPr>
        <p:sp>
          <p:nvSpPr>
            <p:cNvPr id="23" name="object 23"/>
            <p:cNvSpPr/>
            <p:nvPr/>
          </p:nvSpPr>
          <p:spPr>
            <a:xfrm>
              <a:off x="8004708" y="0"/>
              <a:ext cx="565785" cy="568325"/>
            </a:xfrm>
            <a:custGeom>
              <a:avLst/>
              <a:gdLst/>
              <a:ahLst/>
              <a:cxnLst/>
              <a:rect l="l" t="t" r="r" b="b"/>
              <a:pathLst>
                <a:path w="565784" h="568325">
                  <a:moveTo>
                    <a:pt x="0" y="567848"/>
                  </a:moveTo>
                  <a:lnTo>
                    <a:pt x="565673" y="567848"/>
                  </a:lnTo>
                  <a:lnTo>
                    <a:pt x="565673" y="0"/>
                  </a:lnTo>
                  <a:lnTo>
                    <a:pt x="0" y="0"/>
                  </a:lnTo>
                  <a:lnTo>
                    <a:pt x="0" y="567848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31409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4116" y="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848"/>
                </a:moveTo>
                <a:lnTo>
                  <a:pt x="557873" y="567848"/>
                </a:lnTo>
                <a:lnTo>
                  <a:pt x="5578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708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796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124001" y="1776729"/>
            <a:ext cx="4726305" cy="69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b="1" spc="-315" dirty="0">
                <a:solidFill>
                  <a:srgbClr val="266D77"/>
                </a:solidFill>
                <a:latin typeface="Verdana"/>
                <a:cs typeface="Verdana"/>
              </a:rPr>
              <a:t>Momentum: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395"/>
              </a:lnSpc>
              <a:tabLst>
                <a:tab pos="2978150" algn="l"/>
              </a:tabLst>
            </a:pPr>
            <a:r>
              <a:rPr sz="2000" spc="-240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physics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it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is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vector:</a:t>
            </a:r>
            <a:r>
              <a:rPr sz="2000" dirty="0">
                <a:solidFill>
                  <a:srgbClr val="266D77"/>
                </a:solidFill>
                <a:latin typeface="Verdana"/>
                <a:cs typeface="Verdana"/>
              </a:rPr>
              <a:t>	</a:t>
            </a:r>
            <a:r>
              <a:rPr sz="2000" spc="-75" dirty="0">
                <a:solidFill>
                  <a:srgbClr val="266D77"/>
                </a:solidFill>
                <a:latin typeface="Verdana"/>
                <a:cs typeface="Verdana"/>
              </a:rPr>
              <a:t>p</a:t>
            </a:r>
            <a:r>
              <a:rPr sz="20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445" dirty="0">
                <a:solidFill>
                  <a:srgbClr val="266D77"/>
                </a:solidFill>
                <a:latin typeface="Verdana"/>
                <a:cs typeface="Verdana"/>
              </a:rPr>
              <a:t>=</a:t>
            </a:r>
            <a:r>
              <a:rPr sz="20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95" dirty="0">
                <a:solidFill>
                  <a:srgbClr val="266D77"/>
                </a:solidFill>
                <a:latin typeface="Verdana"/>
                <a:cs typeface="Verdana"/>
              </a:rPr>
              <a:t>mv</a:t>
            </a:r>
            <a:r>
              <a:rPr sz="20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35" dirty="0">
                <a:solidFill>
                  <a:srgbClr val="266D77"/>
                </a:solidFill>
                <a:latin typeface="Verdana"/>
                <a:cs typeface="Verdana"/>
              </a:rPr>
              <a:t>(kg·m/s)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343850" y="1102107"/>
            <a:ext cx="4612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Other</a:t>
            </a:r>
            <a:r>
              <a:rPr spc="-5" dirty="0"/>
              <a:t> </a:t>
            </a:r>
            <a:r>
              <a:rPr spc="60" dirty="0"/>
              <a:t>modifications</a:t>
            </a:r>
            <a:r>
              <a:rPr spc="5" dirty="0"/>
              <a:t> </a:t>
            </a:r>
            <a:r>
              <a:rPr dirty="0"/>
              <a:t>to </a:t>
            </a:r>
            <a:r>
              <a:rPr spc="-25" dirty="0"/>
              <a:t>GD</a:t>
            </a:r>
          </a:p>
        </p:txBody>
      </p:sp>
      <p:pic>
        <p:nvPicPr>
          <p:cNvPr id="50" name="object 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0593" y="2615994"/>
            <a:ext cx="2743914" cy="1939802"/>
          </a:xfrm>
          <a:prstGeom prst="rect">
            <a:avLst/>
          </a:prstGeom>
        </p:spPr>
      </p:pic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10" h="1140460">
                <a:moveTo>
                  <a:pt x="573290" y="567969"/>
                </a:moveTo>
                <a:lnTo>
                  <a:pt x="0" y="567969"/>
                </a:lnTo>
                <a:lnTo>
                  <a:pt x="0" y="1140371"/>
                </a:lnTo>
                <a:lnTo>
                  <a:pt x="573290" y="1140371"/>
                </a:lnTo>
                <a:lnTo>
                  <a:pt x="573290" y="567969"/>
                </a:lnTo>
                <a:close/>
              </a:path>
              <a:path w="1146810" h="1140460">
                <a:moveTo>
                  <a:pt x="1146721" y="0"/>
                </a:moveTo>
                <a:lnTo>
                  <a:pt x="573430" y="0"/>
                </a:lnTo>
                <a:lnTo>
                  <a:pt x="573430" y="567855"/>
                </a:lnTo>
                <a:lnTo>
                  <a:pt x="1146721" y="567855"/>
                </a:lnTo>
                <a:lnTo>
                  <a:pt x="114672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431409" y="0"/>
            <a:ext cx="1139190" cy="568325"/>
            <a:chOff x="7431409" y="0"/>
            <a:chExt cx="1139190" cy="568325"/>
          </a:xfrm>
        </p:grpSpPr>
        <p:sp>
          <p:nvSpPr>
            <p:cNvPr id="23" name="object 23"/>
            <p:cNvSpPr/>
            <p:nvPr/>
          </p:nvSpPr>
          <p:spPr>
            <a:xfrm>
              <a:off x="8004708" y="0"/>
              <a:ext cx="565785" cy="568325"/>
            </a:xfrm>
            <a:custGeom>
              <a:avLst/>
              <a:gdLst/>
              <a:ahLst/>
              <a:cxnLst/>
              <a:rect l="l" t="t" r="r" b="b"/>
              <a:pathLst>
                <a:path w="565784" h="568325">
                  <a:moveTo>
                    <a:pt x="0" y="567848"/>
                  </a:moveTo>
                  <a:lnTo>
                    <a:pt x="565673" y="567848"/>
                  </a:lnTo>
                  <a:lnTo>
                    <a:pt x="565673" y="0"/>
                  </a:lnTo>
                  <a:lnTo>
                    <a:pt x="0" y="0"/>
                  </a:lnTo>
                  <a:lnTo>
                    <a:pt x="0" y="567848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31409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4116" y="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848"/>
                </a:moveTo>
                <a:lnTo>
                  <a:pt x="557873" y="567848"/>
                </a:lnTo>
                <a:lnTo>
                  <a:pt x="5578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708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796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085901" y="1471930"/>
            <a:ext cx="6864984" cy="282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75"/>
              </a:lnSpc>
              <a:spcBef>
                <a:spcPts val="100"/>
              </a:spcBef>
            </a:pPr>
            <a:r>
              <a:rPr sz="2400" b="1" spc="-315" dirty="0">
                <a:solidFill>
                  <a:srgbClr val="266D77"/>
                </a:solidFill>
                <a:latin typeface="Verdana"/>
                <a:cs typeface="Verdana"/>
              </a:rPr>
              <a:t>Momentum:</a:t>
            </a:r>
            <a:endParaRPr sz="2400">
              <a:latin typeface="Verdana"/>
              <a:cs typeface="Verdana"/>
            </a:endParaRPr>
          </a:p>
          <a:p>
            <a:pPr marL="50800" marR="17780">
              <a:lnSpc>
                <a:spcPts val="2400"/>
              </a:lnSpc>
              <a:spcBef>
                <a:spcPts val="70"/>
              </a:spcBef>
            </a:pP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Instead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using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only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gradient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current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266D77"/>
                </a:solidFill>
                <a:latin typeface="Verdana"/>
                <a:cs typeface="Verdana"/>
              </a:rPr>
              <a:t>step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66D77"/>
                </a:solidFill>
                <a:latin typeface="Verdana"/>
                <a:cs typeface="Verdana"/>
              </a:rPr>
              <a:t>to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guide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search,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momentum </a:t>
            </a:r>
            <a:r>
              <a:rPr sz="2000" spc="-50" dirty="0">
                <a:solidFill>
                  <a:srgbClr val="266D77"/>
                </a:solidFill>
                <a:latin typeface="Verdana"/>
                <a:cs typeface="Verdana"/>
              </a:rPr>
              <a:t>also</a:t>
            </a:r>
            <a:r>
              <a:rPr sz="20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accumulates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66D77"/>
                </a:solidFill>
                <a:latin typeface="Verdana"/>
                <a:cs typeface="Verdana"/>
              </a:rPr>
              <a:t>the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gradient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266D77"/>
                </a:solidFill>
                <a:latin typeface="Verdana"/>
                <a:cs typeface="Verdana"/>
              </a:rPr>
              <a:t>past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266D77"/>
                </a:solidFill>
                <a:latin typeface="Verdana"/>
                <a:cs typeface="Verdana"/>
              </a:rPr>
              <a:t>steps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determine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direction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266D77"/>
                </a:solidFill>
                <a:latin typeface="Verdana"/>
                <a:cs typeface="Verdana"/>
              </a:rPr>
              <a:t>go. </a:t>
            </a: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equations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gradient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descent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are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revised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266D77"/>
                </a:solidFill>
                <a:latin typeface="Verdana"/>
                <a:cs typeface="Verdana"/>
              </a:rPr>
              <a:t>as</a:t>
            </a: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follows:</a:t>
            </a:r>
            <a:endParaRPr sz="2000">
              <a:latin typeface="Verdana"/>
              <a:cs typeface="Verdana"/>
            </a:endParaRPr>
          </a:p>
          <a:p>
            <a:pPr marL="50800" marR="3189605">
              <a:lnSpc>
                <a:spcPct val="100000"/>
              </a:lnSpc>
              <a:spcBef>
                <a:spcPts val="2320"/>
              </a:spcBef>
            </a:pPr>
            <a:r>
              <a:rPr sz="2000" spc="-145" dirty="0">
                <a:solidFill>
                  <a:srgbClr val="266D77"/>
                </a:solidFill>
                <a:latin typeface="Verdana"/>
                <a:cs typeface="Verdana"/>
              </a:rPr>
              <a:t>Original: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235" dirty="0">
                <a:solidFill>
                  <a:srgbClr val="266D77"/>
                </a:solidFill>
                <a:latin typeface="Verdana"/>
                <a:cs typeface="Verdana"/>
              </a:rPr>
              <a:t>W</a:t>
            </a:r>
            <a:r>
              <a:rPr sz="2000" spc="-18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445" dirty="0">
                <a:solidFill>
                  <a:srgbClr val="266D77"/>
                </a:solidFill>
                <a:latin typeface="Verdana"/>
                <a:cs typeface="Verdana"/>
              </a:rPr>
              <a:t>=</a:t>
            </a:r>
            <a:r>
              <a:rPr sz="2000" spc="-18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235" dirty="0">
                <a:solidFill>
                  <a:srgbClr val="266D77"/>
                </a:solidFill>
                <a:latin typeface="Verdana"/>
                <a:cs typeface="Verdana"/>
              </a:rPr>
              <a:t>W</a:t>
            </a:r>
            <a:r>
              <a:rPr sz="2000" spc="-18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445" dirty="0">
                <a:solidFill>
                  <a:srgbClr val="266D77"/>
                </a:solidFill>
                <a:latin typeface="Verdana"/>
                <a:cs typeface="Verdana"/>
              </a:rPr>
              <a:t>−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Arial"/>
                <a:cs typeface="Arial"/>
              </a:rPr>
              <a:t>α</a:t>
            </a:r>
            <a:r>
              <a:rPr sz="2000" spc="-10" dirty="0">
                <a:solidFill>
                  <a:srgbClr val="266D77"/>
                </a:solidFill>
                <a:latin typeface="AoyagiKouzanFontT"/>
                <a:cs typeface="AoyagiKouzanFontT"/>
              </a:rPr>
              <a:t>∇</a:t>
            </a:r>
            <a:r>
              <a:rPr sz="2000" spc="-480" dirty="0">
                <a:solidFill>
                  <a:srgbClr val="266D77"/>
                </a:solidFill>
                <a:latin typeface="AoyagiKouzanFontT"/>
                <a:cs typeface="AoyagiKouzanFontT"/>
              </a:rPr>
              <a:t> </a:t>
            </a:r>
            <a:r>
              <a:rPr sz="2000" spc="235" dirty="0">
                <a:solidFill>
                  <a:srgbClr val="266D77"/>
                </a:solidFill>
                <a:latin typeface="Verdana"/>
                <a:cs typeface="Verdana"/>
              </a:rPr>
              <a:t>W</a:t>
            </a:r>
            <a:r>
              <a:rPr sz="2000" spc="-18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266D77"/>
                </a:solidFill>
                <a:latin typeface="Verdana"/>
                <a:cs typeface="Verdana"/>
              </a:rPr>
              <a:t>f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266D77"/>
                </a:solidFill>
                <a:latin typeface="Verdana"/>
                <a:cs typeface="Verdana"/>
              </a:rPr>
              <a:t>(W</a:t>
            </a:r>
            <a:r>
              <a:rPr sz="2000" spc="-18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370" dirty="0">
                <a:solidFill>
                  <a:srgbClr val="266D77"/>
                </a:solidFill>
                <a:latin typeface="Verdana"/>
                <a:cs typeface="Verdana"/>
              </a:rPr>
              <a:t>) </a:t>
            </a:r>
            <a:r>
              <a:rPr sz="2000" dirty="0">
                <a:solidFill>
                  <a:srgbClr val="266D77"/>
                </a:solidFill>
                <a:latin typeface="Verdana"/>
                <a:cs typeface="Verdana"/>
              </a:rPr>
              <a:t>V</a:t>
            </a:r>
            <a:r>
              <a:rPr sz="1950" baseline="-32051" dirty="0">
                <a:solidFill>
                  <a:srgbClr val="266D77"/>
                </a:solidFill>
                <a:latin typeface="Verdana"/>
                <a:cs typeface="Verdana"/>
              </a:rPr>
              <a:t>t</a:t>
            </a:r>
            <a:r>
              <a:rPr sz="1950" spc="-30" baseline="-32051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445" dirty="0">
                <a:solidFill>
                  <a:srgbClr val="266D77"/>
                </a:solidFill>
                <a:latin typeface="Verdana"/>
                <a:cs typeface="Verdana"/>
              </a:rPr>
              <a:t>=</a:t>
            </a:r>
            <a:r>
              <a:rPr sz="20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Arial"/>
                <a:cs typeface="Arial"/>
              </a:rPr>
              <a:t>γ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V</a:t>
            </a:r>
            <a:r>
              <a:rPr sz="20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950" spc="-150" baseline="-32051" dirty="0">
                <a:solidFill>
                  <a:srgbClr val="266D77"/>
                </a:solidFill>
                <a:latin typeface="Verdana"/>
                <a:cs typeface="Verdana"/>
              </a:rPr>
              <a:t>t−1</a:t>
            </a:r>
            <a:r>
              <a:rPr sz="1950" spc="60" baseline="-32051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445" dirty="0">
                <a:solidFill>
                  <a:srgbClr val="266D77"/>
                </a:solidFill>
                <a:latin typeface="Verdana"/>
                <a:cs typeface="Verdana"/>
              </a:rPr>
              <a:t>+</a:t>
            </a:r>
            <a:r>
              <a:rPr sz="20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Arial"/>
                <a:cs typeface="Arial"/>
              </a:rPr>
              <a:t>α</a:t>
            </a:r>
            <a:r>
              <a:rPr sz="2000" spc="-10" dirty="0">
                <a:solidFill>
                  <a:srgbClr val="266D77"/>
                </a:solidFill>
                <a:latin typeface="AoyagiKouzanFontT"/>
                <a:cs typeface="AoyagiKouzanFontT"/>
              </a:rPr>
              <a:t>∇</a:t>
            </a:r>
            <a:r>
              <a:rPr sz="2000" spc="-495" dirty="0">
                <a:solidFill>
                  <a:srgbClr val="266D77"/>
                </a:solidFill>
                <a:latin typeface="AoyagiKouzanFontT"/>
                <a:cs typeface="AoyagiKouzanFontT"/>
              </a:rPr>
              <a:t> </a:t>
            </a:r>
            <a:r>
              <a:rPr sz="2000" spc="235" dirty="0">
                <a:solidFill>
                  <a:srgbClr val="266D77"/>
                </a:solidFill>
                <a:latin typeface="Verdana"/>
                <a:cs typeface="Verdana"/>
              </a:rPr>
              <a:t>W</a:t>
            </a:r>
            <a:r>
              <a:rPr sz="20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266D77"/>
                </a:solidFill>
                <a:latin typeface="Verdana"/>
                <a:cs typeface="Verdana"/>
              </a:rPr>
              <a:t>f</a:t>
            </a:r>
            <a:r>
              <a:rPr sz="20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266D77"/>
                </a:solidFill>
                <a:latin typeface="Verdana"/>
                <a:cs typeface="Verdana"/>
              </a:rPr>
              <a:t>(W</a:t>
            </a:r>
            <a:r>
              <a:rPr sz="20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370" dirty="0">
                <a:solidFill>
                  <a:srgbClr val="266D77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2000" spc="235" dirty="0">
                <a:solidFill>
                  <a:srgbClr val="266D77"/>
                </a:solidFill>
                <a:latin typeface="Verdana"/>
                <a:cs typeface="Verdana"/>
              </a:rPr>
              <a:t>W</a:t>
            </a:r>
            <a:r>
              <a:rPr sz="20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445" dirty="0">
                <a:solidFill>
                  <a:srgbClr val="266D77"/>
                </a:solidFill>
                <a:latin typeface="Verdana"/>
                <a:cs typeface="Verdana"/>
              </a:rPr>
              <a:t>=</a:t>
            </a:r>
            <a:r>
              <a:rPr sz="20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235" dirty="0">
                <a:solidFill>
                  <a:srgbClr val="266D77"/>
                </a:solidFill>
                <a:latin typeface="Verdana"/>
                <a:cs typeface="Verdana"/>
              </a:rPr>
              <a:t>W</a:t>
            </a:r>
            <a:r>
              <a:rPr sz="20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25" dirty="0">
                <a:solidFill>
                  <a:srgbClr val="266D77"/>
                </a:solidFill>
                <a:latin typeface="Verdana"/>
                <a:cs typeface="Verdana"/>
              </a:rPr>
              <a:t>−V</a:t>
            </a:r>
            <a:r>
              <a:rPr sz="20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266D77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82626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Other</a:t>
            </a:r>
            <a:r>
              <a:rPr spc="-5" dirty="0"/>
              <a:t> </a:t>
            </a:r>
            <a:r>
              <a:rPr spc="60" dirty="0"/>
              <a:t>modifications</a:t>
            </a:r>
            <a:r>
              <a:rPr spc="5" dirty="0"/>
              <a:t> </a:t>
            </a:r>
            <a:r>
              <a:rPr dirty="0"/>
              <a:t>to </a:t>
            </a:r>
            <a:r>
              <a:rPr spc="-25" dirty="0"/>
              <a:t>GD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10" h="1140460">
                <a:moveTo>
                  <a:pt x="573290" y="567969"/>
                </a:moveTo>
                <a:lnTo>
                  <a:pt x="0" y="567969"/>
                </a:lnTo>
                <a:lnTo>
                  <a:pt x="0" y="1140371"/>
                </a:lnTo>
                <a:lnTo>
                  <a:pt x="573290" y="1140371"/>
                </a:lnTo>
                <a:lnTo>
                  <a:pt x="573290" y="567969"/>
                </a:lnTo>
                <a:close/>
              </a:path>
              <a:path w="1146810" h="1140460">
                <a:moveTo>
                  <a:pt x="1146721" y="0"/>
                </a:moveTo>
                <a:lnTo>
                  <a:pt x="573430" y="0"/>
                </a:lnTo>
                <a:lnTo>
                  <a:pt x="573430" y="567855"/>
                </a:lnTo>
                <a:lnTo>
                  <a:pt x="1146721" y="567855"/>
                </a:lnTo>
                <a:lnTo>
                  <a:pt x="114672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431409" y="0"/>
            <a:ext cx="1139190" cy="568325"/>
            <a:chOff x="7431409" y="0"/>
            <a:chExt cx="1139190" cy="568325"/>
          </a:xfrm>
        </p:grpSpPr>
        <p:sp>
          <p:nvSpPr>
            <p:cNvPr id="23" name="object 23"/>
            <p:cNvSpPr/>
            <p:nvPr/>
          </p:nvSpPr>
          <p:spPr>
            <a:xfrm>
              <a:off x="8004708" y="0"/>
              <a:ext cx="565785" cy="568325"/>
            </a:xfrm>
            <a:custGeom>
              <a:avLst/>
              <a:gdLst/>
              <a:ahLst/>
              <a:cxnLst/>
              <a:rect l="l" t="t" r="r" b="b"/>
              <a:pathLst>
                <a:path w="565784" h="568325">
                  <a:moveTo>
                    <a:pt x="0" y="567848"/>
                  </a:moveTo>
                  <a:lnTo>
                    <a:pt x="565673" y="567848"/>
                  </a:lnTo>
                  <a:lnTo>
                    <a:pt x="565673" y="0"/>
                  </a:lnTo>
                  <a:lnTo>
                    <a:pt x="0" y="0"/>
                  </a:lnTo>
                  <a:lnTo>
                    <a:pt x="0" y="567848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31409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4116" y="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848"/>
                </a:moveTo>
                <a:lnTo>
                  <a:pt x="557873" y="567848"/>
                </a:lnTo>
                <a:lnTo>
                  <a:pt x="5578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708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796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61798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Learning</a:t>
            </a:r>
            <a:r>
              <a:rPr spc="85" dirty="0"/>
              <a:t> </a:t>
            </a:r>
            <a:r>
              <a:rPr dirty="0"/>
              <a:t>rate</a:t>
            </a:r>
            <a:r>
              <a:rPr spc="90" dirty="0"/>
              <a:t> </a:t>
            </a:r>
            <a:r>
              <a:rPr spc="65" dirty="0"/>
              <a:t>optimizations</a:t>
            </a:r>
          </a:p>
        </p:txBody>
      </p:sp>
      <p:pic>
        <p:nvPicPr>
          <p:cNvPr id="49" name="object 4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460" y="1528600"/>
            <a:ext cx="6937807" cy="2520789"/>
          </a:xfrm>
          <a:prstGeom prst="rect">
            <a:avLst/>
          </a:prstGeom>
        </p:spPr>
      </p:pic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10" h="1140460">
                <a:moveTo>
                  <a:pt x="573290" y="567969"/>
                </a:moveTo>
                <a:lnTo>
                  <a:pt x="0" y="567969"/>
                </a:lnTo>
                <a:lnTo>
                  <a:pt x="0" y="1140371"/>
                </a:lnTo>
                <a:lnTo>
                  <a:pt x="573290" y="1140371"/>
                </a:lnTo>
                <a:lnTo>
                  <a:pt x="573290" y="567969"/>
                </a:lnTo>
                <a:close/>
              </a:path>
              <a:path w="1146810" h="1140460">
                <a:moveTo>
                  <a:pt x="1146721" y="0"/>
                </a:moveTo>
                <a:lnTo>
                  <a:pt x="573430" y="0"/>
                </a:lnTo>
                <a:lnTo>
                  <a:pt x="573430" y="567855"/>
                </a:lnTo>
                <a:lnTo>
                  <a:pt x="1146721" y="567855"/>
                </a:lnTo>
                <a:lnTo>
                  <a:pt x="114672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431409" y="0"/>
            <a:ext cx="1139190" cy="568325"/>
            <a:chOff x="7431409" y="0"/>
            <a:chExt cx="1139190" cy="568325"/>
          </a:xfrm>
        </p:grpSpPr>
        <p:sp>
          <p:nvSpPr>
            <p:cNvPr id="23" name="object 23"/>
            <p:cNvSpPr/>
            <p:nvPr/>
          </p:nvSpPr>
          <p:spPr>
            <a:xfrm>
              <a:off x="8004708" y="0"/>
              <a:ext cx="565785" cy="568325"/>
            </a:xfrm>
            <a:custGeom>
              <a:avLst/>
              <a:gdLst/>
              <a:ahLst/>
              <a:cxnLst/>
              <a:rect l="l" t="t" r="r" b="b"/>
              <a:pathLst>
                <a:path w="565784" h="568325">
                  <a:moveTo>
                    <a:pt x="0" y="567848"/>
                  </a:moveTo>
                  <a:lnTo>
                    <a:pt x="565673" y="567848"/>
                  </a:lnTo>
                  <a:lnTo>
                    <a:pt x="565673" y="0"/>
                  </a:lnTo>
                  <a:lnTo>
                    <a:pt x="0" y="0"/>
                  </a:lnTo>
                  <a:lnTo>
                    <a:pt x="0" y="567848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31409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4116" y="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848"/>
                </a:moveTo>
                <a:lnTo>
                  <a:pt x="557873" y="567848"/>
                </a:lnTo>
                <a:lnTo>
                  <a:pt x="5578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708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796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093216" y="1395730"/>
            <a:ext cx="6786245" cy="18389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00380" marR="5080" indent="-488315">
              <a:lnSpc>
                <a:spcPts val="2850"/>
              </a:lnSpc>
              <a:spcBef>
                <a:spcPts val="219"/>
              </a:spcBef>
              <a:buAutoNum type="arabicPeriod"/>
              <a:tabLst>
                <a:tab pos="500380" algn="l"/>
              </a:tabLst>
            </a:pPr>
            <a:r>
              <a:rPr sz="2400" b="1" spc="-310" dirty="0">
                <a:solidFill>
                  <a:srgbClr val="266D77"/>
                </a:solidFill>
                <a:latin typeface="Verdana"/>
                <a:cs typeface="Verdana"/>
              </a:rPr>
              <a:t>Include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45" dirty="0">
                <a:solidFill>
                  <a:srgbClr val="266D77"/>
                </a:solidFill>
                <a:latin typeface="Verdana"/>
                <a:cs typeface="Verdana"/>
              </a:rPr>
              <a:t>different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40" dirty="0">
                <a:solidFill>
                  <a:srgbClr val="266D77"/>
                </a:solidFill>
                <a:latin typeface="Verdana"/>
                <a:cs typeface="Verdana"/>
              </a:rPr>
              <a:t>learning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45" dirty="0">
                <a:solidFill>
                  <a:srgbClr val="266D77"/>
                </a:solidFill>
                <a:latin typeface="Verdana"/>
                <a:cs typeface="Verdana"/>
              </a:rPr>
              <a:t>rates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20" dirty="0">
                <a:solidFill>
                  <a:srgbClr val="266D77"/>
                </a:solidFill>
                <a:latin typeface="Verdana"/>
                <a:cs typeface="Verdana"/>
              </a:rPr>
              <a:t>for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70" dirty="0">
                <a:solidFill>
                  <a:srgbClr val="266D77"/>
                </a:solidFill>
                <a:latin typeface="Verdana"/>
                <a:cs typeface="Verdana"/>
              </a:rPr>
              <a:t>different </a:t>
            </a:r>
            <a:r>
              <a:rPr sz="2400" b="1" spc="-265" dirty="0">
                <a:solidFill>
                  <a:srgbClr val="266D77"/>
                </a:solidFill>
                <a:latin typeface="Verdana"/>
                <a:cs typeface="Verdana"/>
              </a:rPr>
              <a:t>features.</a:t>
            </a:r>
            <a:endParaRPr sz="2400">
              <a:latin typeface="Verdana"/>
              <a:cs typeface="Verdana"/>
            </a:endParaRPr>
          </a:p>
          <a:p>
            <a:pPr marL="500380" marR="67945" indent="-488315">
              <a:lnSpc>
                <a:spcPts val="2850"/>
              </a:lnSpc>
              <a:buAutoNum type="arabicPeriod"/>
              <a:tabLst>
                <a:tab pos="500380" algn="l"/>
              </a:tabLst>
            </a:pPr>
            <a:r>
              <a:rPr sz="2400" b="1" spc="-210" dirty="0">
                <a:solidFill>
                  <a:srgbClr val="266D77"/>
                </a:solidFill>
                <a:latin typeface="Verdana"/>
                <a:cs typeface="Verdana"/>
              </a:rPr>
              <a:t>Changing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8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40" dirty="0">
                <a:solidFill>
                  <a:srgbClr val="266D77"/>
                </a:solidFill>
                <a:latin typeface="Verdana"/>
                <a:cs typeface="Verdana"/>
              </a:rPr>
              <a:t>learning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0" dirty="0">
                <a:solidFill>
                  <a:srgbClr val="266D77"/>
                </a:solidFill>
                <a:latin typeface="Verdana"/>
                <a:cs typeface="Verdana"/>
              </a:rPr>
              <a:t>rate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0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8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70" dirty="0">
                <a:solidFill>
                  <a:srgbClr val="266D77"/>
                </a:solidFill>
                <a:latin typeface="Verdana"/>
                <a:cs typeface="Verdana"/>
              </a:rPr>
              <a:t>course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266D77"/>
                </a:solidFill>
                <a:latin typeface="Verdana"/>
                <a:cs typeface="Verdana"/>
              </a:rPr>
              <a:t>of </a:t>
            </a:r>
            <a:r>
              <a:rPr sz="2400" b="1" spc="-100" dirty="0">
                <a:solidFill>
                  <a:srgbClr val="266D77"/>
                </a:solidFill>
                <a:latin typeface="Verdana"/>
                <a:cs typeface="Verdana"/>
              </a:rPr>
              <a:t>training</a:t>
            </a:r>
            <a:endParaRPr sz="2400">
              <a:latin typeface="Verdana"/>
              <a:cs typeface="Verdana"/>
            </a:endParaRPr>
          </a:p>
          <a:p>
            <a:pPr marL="500380" indent="-487680">
              <a:lnSpc>
                <a:spcPts val="2760"/>
              </a:lnSpc>
              <a:buAutoNum type="arabicPeriod"/>
              <a:tabLst>
                <a:tab pos="500380" algn="l"/>
              </a:tabLst>
            </a:pPr>
            <a:r>
              <a:rPr sz="2400" b="1" spc="-225" dirty="0">
                <a:solidFill>
                  <a:srgbClr val="266D77"/>
                </a:solidFill>
                <a:latin typeface="Verdana"/>
                <a:cs typeface="Verdana"/>
              </a:rPr>
              <a:t>Combination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95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8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266D77"/>
                </a:solidFill>
                <a:latin typeface="Verdana"/>
                <a:cs typeface="Verdana"/>
              </a:rPr>
              <a:t>two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61798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Learning</a:t>
            </a:r>
            <a:r>
              <a:rPr spc="85" dirty="0"/>
              <a:t> </a:t>
            </a:r>
            <a:r>
              <a:rPr dirty="0"/>
              <a:t>rate</a:t>
            </a:r>
            <a:r>
              <a:rPr spc="90" dirty="0"/>
              <a:t> </a:t>
            </a:r>
            <a:r>
              <a:rPr spc="65" dirty="0"/>
              <a:t>optimizations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10" h="1140460">
                <a:moveTo>
                  <a:pt x="573290" y="567969"/>
                </a:moveTo>
                <a:lnTo>
                  <a:pt x="0" y="567969"/>
                </a:lnTo>
                <a:lnTo>
                  <a:pt x="0" y="1140371"/>
                </a:lnTo>
                <a:lnTo>
                  <a:pt x="573290" y="1140371"/>
                </a:lnTo>
                <a:lnTo>
                  <a:pt x="573290" y="567969"/>
                </a:lnTo>
                <a:close/>
              </a:path>
              <a:path w="1146810" h="1140460">
                <a:moveTo>
                  <a:pt x="1146721" y="0"/>
                </a:moveTo>
                <a:lnTo>
                  <a:pt x="573430" y="0"/>
                </a:lnTo>
                <a:lnTo>
                  <a:pt x="573430" y="567855"/>
                </a:lnTo>
                <a:lnTo>
                  <a:pt x="1146721" y="567855"/>
                </a:lnTo>
                <a:lnTo>
                  <a:pt x="114672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431409" y="0"/>
            <a:ext cx="1139190" cy="568325"/>
            <a:chOff x="7431409" y="0"/>
            <a:chExt cx="1139190" cy="568325"/>
          </a:xfrm>
        </p:grpSpPr>
        <p:sp>
          <p:nvSpPr>
            <p:cNvPr id="23" name="object 23"/>
            <p:cNvSpPr/>
            <p:nvPr/>
          </p:nvSpPr>
          <p:spPr>
            <a:xfrm>
              <a:off x="8004708" y="0"/>
              <a:ext cx="565785" cy="568325"/>
            </a:xfrm>
            <a:custGeom>
              <a:avLst/>
              <a:gdLst/>
              <a:ahLst/>
              <a:cxnLst/>
              <a:rect l="l" t="t" r="r" b="b"/>
              <a:pathLst>
                <a:path w="565784" h="568325">
                  <a:moveTo>
                    <a:pt x="0" y="567848"/>
                  </a:moveTo>
                  <a:lnTo>
                    <a:pt x="565673" y="567848"/>
                  </a:lnTo>
                  <a:lnTo>
                    <a:pt x="565673" y="0"/>
                  </a:lnTo>
                  <a:lnTo>
                    <a:pt x="0" y="0"/>
                  </a:lnTo>
                  <a:lnTo>
                    <a:pt x="0" y="567848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31409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4116" y="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848"/>
                </a:moveTo>
                <a:lnTo>
                  <a:pt x="557873" y="567848"/>
                </a:lnTo>
                <a:lnTo>
                  <a:pt x="5578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708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796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211836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Optimization</a:t>
            </a:r>
            <a:r>
              <a:rPr spc="-5" dirty="0"/>
              <a:t> </a:t>
            </a:r>
            <a:r>
              <a:rPr spc="50" dirty="0"/>
              <a:t>methods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49" name="object 49"/>
          <p:cNvSpPr txBox="1"/>
          <p:nvPr/>
        </p:nvSpPr>
        <p:spPr>
          <a:xfrm>
            <a:off x="1093216" y="1395730"/>
            <a:ext cx="6497955" cy="22009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00380" marR="5080" indent="-488315">
              <a:lnSpc>
                <a:spcPts val="2850"/>
              </a:lnSpc>
              <a:spcBef>
                <a:spcPts val="219"/>
              </a:spcBef>
              <a:buAutoNum type="arabicPeriod"/>
              <a:tabLst>
                <a:tab pos="500380" algn="l"/>
              </a:tabLst>
            </a:pPr>
            <a:r>
              <a:rPr sz="2400" b="1" spc="-220" dirty="0">
                <a:solidFill>
                  <a:srgbClr val="266D77"/>
                </a:solidFill>
                <a:latin typeface="Verdana"/>
                <a:cs typeface="Verdana"/>
              </a:rPr>
              <a:t>Similar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25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30" dirty="0">
                <a:solidFill>
                  <a:srgbClr val="266D77"/>
                </a:solidFill>
                <a:latin typeface="Verdana"/>
                <a:cs typeface="Verdana"/>
              </a:rPr>
              <a:t>momentum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10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29" dirty="0">
                <a:solidFill>
                  <a:srgbClr val="266D77"/>
                </a:solidFill>
                <a:latin typeface="Verdana"/>
                <a:cs typeface="Verdana"/>
              </a:rPr>
              <a:t>but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45" dirty="0">
                <a:solidFill>
                  <a:srgbClr val="266D77"/>
                </a:solidFill>
                <a:latin typeface="Verdana"/>
                <a:cs typeface="Verdana"/>
              </a:rPr>
              <a:t>using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8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30" dirty="0">
                <a:solidFill>
                  <a:srgbClr val="266D77"/>
                </a:solidFill>
                <a:latin typeface="Verdana"/>
                <a:cs typeface="Verdana"/>
              </a:rPr>
              <a:t>loss </a:t>
            </a:r>
            <a:r>
              <a:rPr sz="2400" b="1" spc="-210" dirty="0">
                <a:solidFill>
                  <a:srgbClr val="266D77"/>
                </a:solidFill>
                <a:latin typeface="Verdana"/>
                <a:cs typeface="Verdana"/>
              </a:rPr>
              <a:t>calculated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20" dirty="0">
                <a:solidFill>
                  <a:srgbClr val="266D77"/>
                </a:solidFill>
                <a:latin typeface="Verdana"/>
                <a:cs typeface="Verdana"/>
              </a:rPr>
              <a:t>for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8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95" dirty="0">
                <a:solidFill>
                  <a:srgbClr val="266D77"/>
                </a:solidFill>
                <a:latin typeface="Verdana"/>
                <a:cs typeface="Verdana"/>
              </a:rPr>
              <a:t>new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4" dirty="0">
                <a:solidFill>
                  <a:srgbClr val="266D77"/>
                </a:solidFill>
                <a:latin typeface="Verdana"/>
                <a:cs typeface="Verdana"/>
              </a:rPr>
              <a:t>weights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85" dirty="0">
                <a:solidFill>
                  <a:srgbClr val="266D77"/>
                </a:solidFill>
                <a:latin typeface="Verdana"/>
                <a:cs typeface="Verdana"/>
              </a:rPr>
              <a:t>(look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50" dirty="0">
                <a:solidFill>
                  <a:srgbClr val="266D77"/>
                </a:solidFill>
                <a:latin typeface="Verdana"/>
                <a:cs typeface="Verdana"/>
              </a:rPr>
              <a:t>a </a:t>
            </a:r>
            <a:r>
              <a:rPr sz="2400" b="1" spc="-285" dirty="0">
                <a:solidFill>
                  <a:srgbClr val="266D77"/>
                </a:solidFill>
                <a:latin typeface="Verdana"/>
                <a:cs typeface="Verdana"/>
              </a:rPr>
              <a:t>head)</a:t>
            </a:r>
            <a:r>
              <a:rPr sz="2400" b="1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10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00" b="1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250" dirty="0">
                <a:solidFill>
                  <a:srgbClr val="282828"/>
                </a:solidFill>
                <a:latin typeface="Arial"/>
                <a:cs typeface="Arial"/>
              </a:rPr>
              <a:t>Nesterov</a:t>
            </a:r>
            <a:r>
              <a:rPr sz="2250" spc="-16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282828"/>
                </a:solidFill>
                <a:latin typeface="Arial"/>
                <a:cs typeface="Arial"/>
              </a:rPr>
              <a:t>Accelerated</a:t>
            </a:r>
            <a:r>
              <a:rPr sz="2250" spc="-1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282828"/>
                </a:solidFill>
                <a:latin typeface="Arial"/>
                <a:cs typeface="Arial"/>
              </a:rPr>
              <a:t>Gradient</a:t>
            </a:r>
            <a:endParaRPr sz="2250">
              <a:latin typeface="Arial"/>
              <a:cs typeface="Arial"/>
            </a:endParaRPr>
          </a:p>
          <a:p>
            <a:pPr marL="500380" marR="363855" indent="-488315">
              <a:lnSpc>
                <a:spcPts val="2850"/>
              </a:lnSpc>
              <a:buAutoNum type="arabicPeriod"/>
              <a:tabLst>
                <a:tab pos="500380" algn="l"/>
                <a:tab pos="583565" algn="l"/>
              </a:tabLst>
            </a:pPr>
            <a:r>
              <a:rPr sz="2400" b="1" dirty="0">
                <a:solidFill>
                  <a:srgbClr val="266D77"/>
                </a:solidFill>
                <a:latin typeface="Verdana"/>
                <a:cs typeface="Verdana"/>
              </a:rPr>
              <a:t>	</a:t>
            </a:r>
            <a:r>
              <a:rPr sz="2400" b="1" spc="-210" dirty="0">
                <a:solidFill>
                  <a:srgbClr val="266D77"/>
                </a:solidFill>
                <a:latin typeface="Verdana"/>
                <a:cs typeface="Verdana"/>
              </a:rPr>
              <a:t>Adaptive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30" dirty="0">
                <a:solidFill>
                  <a:srgbClr val="266D77"/>
                </a:solidFill>
                <a:latin typeface="Verdana"/>
                <a:cs typeface="Verdana"/>
              </a:rPr>
              <a:t>momentum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10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90" dirty="0">
                <a:solidFill>
                  <a:srgbClr val="266D77"/>
                </a:solidFill>
                <a:latin typeface="Verdana"/>
                <a:cs typeface="Verdana"/>
              </a:rPr>
              <a:t>adapting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05" dirty="0">
                <a:solidFill>
                  <a:srgbClr val="266D77"/>
                </a:solidFill>
                <a:latin typeface="Verdana"/>
                <a:cs typeface="Verdana"/>
              </a:rPr>
              <a:t>the </a:t>
            </a:r>
            <a:r>
              <a:rPr sz="2400" b="1" spc="-330" dirty="0">
                <a:solidFill>
                  <a:srgbClr val="266D77"/>
                </a:solidFill>
                <a:latin typeface="Verdana"/>
                <a:cs typeface="Verdana"/>
              </a:rPr>
              <a:t>momentum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4" dirty="0">
                <a:solidFill>
                  <a:srgbClr val="266D77"/>
                </a:solidFill>
                <a:latin typeface="Verdana"/>
                <a:cs typeface="Verdana"/>
              </a:rPr>
              <a:t>such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15" dirty="0">
                <a:solidFill>
                  <a:srgbClr val="266D77"/>
                </a:solidFill>
                <a:latin typeface="Verdana"/>
                <a:cs typeface="Verdana"/>
              </a:rPr>
              <a:t>that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10" dirty="0">
                <a:solidFill>
                  <a:srgbClr val="266D77"/>
                </a:solidFill>
                <a:latin typeface="Verdana"/>
                <a:cs typeface="Verdana"/>
              </a:rPr>
              <a:t>it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25" dirty="0">
                <a:solidFill>
                  <a:srgbClr val="266D77"/>
                </a:solidFill>
                <a:latin typeface="Verdana"/>
                <a:cs typeface="Verdana"/>
              </a:rPr>
              <a:t>will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35" dirty="0">
                <a:solidFill>
                  <a:srgbClr val="266D77"/>
                </a:solidFill>
                <a:latin typeface="Verdana"/>
                <a:cs typeface="Verdana"/>
              </a:rPr>
              <a:t>slow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down </a:t>
            </a:r>
            <a:r>
              <a:rPr sz="2400" b="1" spc="-295" dirty="0">
                <a:solidFill>
                  <a:srgbClr val="266D77"/>
                </a:solidFill>
                <a:latin typeface="Verdana"/>
                <a:cs typeface="Verdana"/>
              </a:rPr>
              <a:t>when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4" dirty="0">
                <a:solidFill>
                  <a:srgbClr val="266D77"/>
                </a:solidFill>
                <a:latin typeface="Verdana"/>
                <a:cs typeface="Verdana"/>
              </a:rPr>
              <a:t>reaching</a:t>
            </a:r>
            <a:r>
              <a:rPr sz="2400" b="1" spc="-135" dirty="0">
                <a:solidFill>
                  <a:srgbClr val="266D77"/>
                </a:solidFill>
                <a:latin typeface="Verdana"/>
                <a:cs typeface="Verdana"/>
              </a:rPr>
              <a:t> a </a:t>
            </a:r>
            <a:r>
              <a:rPr sz="2400" b="1" spc="-275" dirty="0">
                <a:solidFill>
                  <a:srgbClr val="266D77"/>
                </a:solidFill>
                <a:latin typeface="Verdana"/>
                <a:cs typeface="Verdana"/>
              </a:rPr>
              <a:t>minima.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80" dirty="0"/>
              <a:t>A</a:t>
            </a:r>
            <a:r>
              <a:rPr sz="4800" spc="-10" dirty="0"/>
              <a:t> </a:t>
            </a:r>
            <a:r>
              <a:rPr sz="4800" spc="170" dirty="0"/>
              <a:t>neuron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571034" y="1401202"/>
            <a:ext cx="4847590" cy="3593465"/>
            <a:chOff x="1571034" y="1401202"/>
            <a:chExt cx="4847590" cy="3593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1034" y="1684571"/>
              <a:ext cx="4180604" cy="23929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2496" y="3674967"/>
              <a:ext cx="2802844" cy="131942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3289" y="3451368"/>
              <a:ext cx="1244897" cy="7976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46396" y="1559046"/>
              <a:ext cx="3573145" cy="6350"/>
            </a:xfrm>
            <a:custGeom>
              <a:avLst/>
              <a:gdLst/>
              <a:ahLst/>
              <a:cxnLst/>
              <a:rect l="l" t="t" r="r" b="b"/>
              <a:pathLst>
                <a:path w="3573145" h="6350">
                  <a:moveTo>
                    <a:pt x="0" y="0"/>
                  </a:moveTo>
                  <a:lnTo>
                    <a:pt x="3572692" y="6117"/>
                  </a:lnTo>
                </a:path>
              </a:pathLst>
            </a:custGeom>
            <a:ln w="7619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8864" y="1439302"/>
              <a:ext cx="346075" cy="252095"/>
            </a:xfrm>
            <a:custGeom>
              <a:avLst/>
              <a:gdLst/>
              <a:ahLst/>
              <a:cxnLst/>
              <a:rect l="l" t="t" r="r" b="b"/>
              <a:pathLst>
                <a:path w="346075" h="252094">
                  <a:moveTo>
                    <a:pt x="0" y="251724"/>
                  </a:moveTo>
                  <a:lnTo>
                    <a:pt x="449" y="0"/>
                  </a:lnTo>
                  <a:lnTo>
                    <a:pt x="346024" y="126454"/>
                  </a:lnTo>
                  <a:lnTo>
                    <a:pt x="0" y="25172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18864" y="1439302"/>
              <a:ext cx="346075" cy="252095"/>
            </a:xfrm>
            <a:custGeom>
              <a:avLst/>
              <a:gdLst/>
              <a:ahLst/>
              <a:cxnLst/>
              <a:rect l="l" t="t" r="r" b="b"/>
              <a:pathLst>
                <a:path w="346075" h="252094">
                  <a:moveTo>
                    <a:pt x="0" y="251724"/>
                  </a:moveTo>
                  <a:lnTo>
                    <a:pt x="346024" y="126454"/>
                  </a:lnTo>
                  <a:lnTo>
                    <a:pt x="449" y="0"/>
                  </a:lnTo>
                  <a:lnTo>
                    <a:pt x="0" y="251724"/>
                  </a:lnTo>
                  <a:close/>
                </a:path>
              </a:pathLst>
            </a:custGeom>
            <a:ln w="7619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574" y="2027571"/>
            <a:ext cx="1316922" cy="76779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10" h="1140460">
                <a:moveTo>
                  <a:pt x="573290" y="567969"/>
                </a:moveTo>
                <a:lnTo>
                  <a:pt x="0" y="567969"/>
                </a:lnTo>
                <a:lnTo>
                  <a:pt x="0" y="1140371"/>
                </a:lnTo>
                <a:lnTo>
                  <a:pt x="573290" y="1140371"/>
                </a:lnTo>
                <a:lnTo>
                  <a:pt x="573290" y="567969"/>
                </a:lnTo>
                <a:close/>
              </a:path>
              <a:path w="1146810" h="1140460">
                <a:moveTo>
                  <a:pt x="1146721" y="0"/>
                </a:moveTo>
                <a:lnTo>
                  <a:pt x="573430" y="0"/>
                </a:lnTo>
                <a:lnTo>
                  <a:pt x="573430" y="567855"/>
                </a:lnTo>
                <a:lnTo>
                  <a:pt x="1146721" y="567855"/>
                </a:lnTo>
                <a:lnTo>
                  <a:pt x="114672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431409" y="0"/>
            <a:ext cx="1139190" cy="568325"/>
            <a:chOff x="7431409" y="0"/>
            <a:chExt cx="1139190" cy="568325"/>
          </a:xfrm>
        </p:grpSpPr>
        <p:sp>
          <p:nvSpPr>
            <p:cNvPr id="23" name="object 23"/>
            <p:cNvSpPr/>
            <p:nvPr/>
          </p:nvSpPr>
          <p:spPr>
            <a:xfrm>
              <a:off x="8004708" y="0"/>
              <a:ext cx="565785" cy="568325"/>
            </a:xfrm>
            <a:custGeom>
              <a:avLst/>
              <a:gdLst/>
              <a:ahLst/>
              <a:cxnLst/>
              <a:rect l="l" t="t" r="r" b="b"/>
              <a:pathLst>
                <a:path w="565784" h="568325">
                  <a:moveTo>
                    <a:pt x="0" y="567848"/>
                  </a:moveTo>
                  <a:lnTo>
                    <a:pt x="565673" y="567848"/>
                  </a:lnTo>
                  <a:lnTo>
                    <a:pt x="565673" y="0"/>
                  </a:lnTo>
                  <a:lnTo>
                    <a:pt x="0" y="0"/>
                  </a:lnTo>
                  <a:lnTo>
                    <a:pt x="0" y="567848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31409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4116" y="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848"/>
                </a:moveTo>
                <a:lnTo>
                  <a:pt x="557873" y="567848"/>
                </a:lnTo>
                <a:lnTo>
                  <a:pt x="5578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708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796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211836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Optimization</a:t>
            </a:r>
            <a:r>
              <a:rPr spc="-5" dirty="0"/>
              <a:t> </a:t>
            </a:r>
            <a:r>
              <a:rPr spc="50" dirty="0"/>
              <a:t>methods</a:t>
            </a:r>
          </a:p>
        </p:txBody>
      </p:sp>
      <p:pic>
        <p:nvPicPr>
          <p:cNvPr id="49" name="object 4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3595" y="733623"/>
            <a:ext cx="4482740" cy="3470517"/>
          </a:xfrm>
          <a:prstGeom prst="rect">
            <a:avLst/>
          </a:prstGeom>
        </p:spPr>
      </p:pic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Multi-</a:t>
            </a:r>
            <a:r>
              <a:rPr spc="120" dirty="0"/>
              <a:t>layer</a:t>
            </a:r>
            <a:r>
              <a:rPr spc="15" dirty="0"/>
              <a:t> </a:t>
            </a:r>
            <a:r>
              <a:rPr spc="65" dirty="0"/>
              <a:t>perceptron</a:t>
            </a:r>
            <a:r>
              <a:rPr spc="15" dirty="0"/>
              <a:t> </a:t>
            </a:r>
            <a:r>
              <a:rPr spc="-20" dirty="0"/>
              <a:t>(NN)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573" y="3577703"/>
            <a:ext cx="5418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66D77"/>
                </a:solidFill>
                <a:latin typeface="Verdana"/>
                <a:cs typeface="Verdana"/>
              </a:rPr>
              <a:t>How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266D77"/>
                </a:solidFill>
                <a:latin typeface="Verdana"/>
                <a:cs typeface="Verdana"/>
              </a:rPr>
              <a:t>will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266D77"/>
                </a:solidFill>
                <a:latin typeface="Verdana"/>
                <a:cs typeface="Verdana"/>
              </a:rPr>
              <a:t>backward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266D77"/>
                </a:solidFill>
                <a:latin typeface="Verdana"/>
                <a:cs typeface="Verdana"/>
              </a:rPr>
              <a:t>pass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266D77"/>
                </a:solidFill>
                <a:latin typeface="Verdana"/>
                <a:cs typeface="Verdana"/>
              </a:rPr>
              <a:t>look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266D77"/>
                </a:solidFill>
                <a:latin typeface="Verdana"/>
                <a:cs typeface="Verdana"/>
              </a:rPr>
              <a:t>now?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6461" y="1663784"/>
            <a:ext cx="302260" cy="295275"/>
            <a:chOff x="346461" y="1663784"/>
            <a:chExt cx="302260" cy="295275"/>
          </a:xfrm>
        </p:grpSpPr>
        <p:sp>
          <p:nvSpPr>
            <p:cNvPr id="5" name="object 5"/>
            <p:cNvSpPr/>
            <p:nvPr/>
          </p:nvSpPr>
          <p:spPr>
            <a:xfrm>
              <a:off x="351224" y="1668546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146099" y="285299"/>
                  </a:move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174735" y="2766"/>
                  </a:lnTo>
                  <a:lnTo>
                    <a:pt x="227155" y="23967"/>
                  </a:lnTo>
                  <a:lnTo>
                    <a:pt x="267652" y="63507"/>
                  </a:lnTo>
                  <a:lnTo>
                    <a:pt x="289366" y="11469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1224" y="1668546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0" y="142649"/>
                  </a:move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202009" y="10859"/>
                  </a:lnTo>
                  <a:lnTo>
                    <a:pt x="249406" y="41782"/>
                  </a:lnTo>
                  <a:lnTo>
                    <a:pt x="281078" y="8806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46461" y="2150258"/>
            <a:ext cx="302260" cy="295275"/>
            <a:chOff x="346461" y="2150258"/>
            <a:chExt cx="302260" cy="295275"/>
          </a:xfrm>
        </p:grpSpPr>
        <p:sp>
          <p:nvSpPr>
            <p:cNvPr id="8" name="object 8"/>
            <p:cNvSpPr/>
            <p:nvPr/>
          </p:nvSpPr>
          <p:spPr>
            <a:xfrm>
              <a:off x="351224" y="2155020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146099" y="285299"/>
                  </a:move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174735" y="2766"/>
                  </a:lnTo>
                  <a:lnTo>
                    <a:pt x="227155" y="23966"/>
                  </a:lnTo>
                  <a:lnTo>
                    <a:pt x="267652" y="63506"/>
                  </a:lnTo>
                  <a:lnTo>
                    <a:pt x="289366" y="11469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224" y="2155020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0" y="142649"/>
                  </a:move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202009" y="10858"/>
                  </a:lnTo>
                  <a:lnTo>
                    <a:pt x="249406" y="41779"/>
                  </a:lnTo>
                  <a:lnTo>
                    <a:pt x="281078" y="88059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9589" y="1690671"/>
            <a:ext cx="115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390" y="2145746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x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8661" y="1807698"/>
            <a:ext cx="448309" cy="41275"/>
            <a:chOff x="638661" y="1807698"/>
            <a:chExt cx="448309" cy="41275"/>
          </a:xfrm>
        </p:grpSpPr>
        <p:sp>
          <p:nvSpPr>
            <p:cNvPr id="13" name="object 13"/>
            <p:cNvSpPr/>
            <p:nvPr/>
          </p:nvSpPr>
          <p:spPr>
            <a:xfrm>
              <a:off x="643423" y="1827146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5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8630" y="181246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84" y="0"/>
                  </a:lnTo>
                  <a:lnTo>
                    <a:pt x="43267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8630" y="181246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67" y="15847"/>
                  </a:lnTo>
                  <a:lnTo>
                    <a:pt x="8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38661" y="2281697"/>
            <a:ext cx="448309" cy="41275"/>
            <a:chOff x="638661" y="2281697"/>
            <a:chExt cx="448309" cy="41275"/>
          </a:xfrm>
        </p:grpSpPr>
        <p:sp>
          <p:nvSpPr>
            <p:cNvPr id="17" name="object 17"/>
            <p:cNvSpPr/>
            <p:nvPr/>
          </p:nvSpPr>
          <p:spPr>
            <a:xfrm>
              <a:off x="643423" y="2301145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5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8630" y="22864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84" y="0"/>
                  </a:lnTo>
                  <a:lnTo>
                    <a:pt x="43267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8630" y="22864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67" y="15847"/>
                  </a:lnTo>
                  <a:lnTo>
                    <a:pt x="8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95822" y="1705346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229"/>
              </a:spcBef>
            </a:pPr>
            <a:r>
              <a:rPr sz="1800" spc="-37" baseline="20833" dirty="0">
                <a:latin typeface="Verdana"/>
                <a:cs typeface="Verdana"/>
              </a:rPr>
              <a:t>w</a:t>
            </a:r>
            <a:r>
              <a:rPr sz="800" spc="-25" dirty="0">
                <a:latin typeface="Verdana"/>
                <a:cs typeface="Verdana"/>
              </a:rPr>
              <a:t>00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5822" y="2170470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55"/>
              </a:spcBef>
            </a:pPr>
            <a:r>
              <a:rPr sz="1800" spc="-37" baseline="20833" dirty="0">
                <a:latin typeface="Verdana"/>
                <a:cs typeface="Verdana"/>
              </a:rPr>
              <a:t>w</a:t>
            </a:r>
            <a:r>
              <a:rPr sz="800" spc="-25" dirty="0">
                <a:latin typeface="Verdana"/>
                <a:cs typeface="Verdana"/>
              </a:rPr>
              <a:t>01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99259" y="1821733"/>
            <a:ext cx="914400" cy="484505"/>
            <a:chOff x="1599259" y="1821733"/>
            <a:chExt cx="914400" cy="484505"/>
          </a:xfrm>
        </p:grpSpPr>
        <p:sp>
          <p:nvSpPr>
            <p:cNvPr id="23" name="object 23"/>
            <p:cNvSpPr/>
            <p:nvPr/>
          </p:nvSpPr>
          <p:spPr>
            <a:xfrm>
              <a:off x="2035545" y="1849496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236399" y="451499"/>
                  </a:moveTo>
                  <a:lnTo>
                    <a:pt x="188756" y="446912"/>
                  </a:lnTo>
                  <a:lnTo>
                    <a:pt x="144382" y="433758"/>
                  </a:lnTo>
                  <a:lnTo>
                    <a:pt x="104226" y="412944"/>
                  </a:lnTo>
                  <a:lnTo>
                    <a:pt x="69239" y="385378"/>
                  </a:lnTo>
                  <a:lnTo>
                    <a:pt x="40373" y="351967"/>
                  </a:lnTo>
                  <a:lnTo>
                    <a:pt x="18577" y="313621"/>
                  </a:lnTo>
                  <a:lnTo>
                    <a:pt x="4802" y="271245"/>
                  </a:lnTo>
                  <a:lnTo>
                    <a:pt x="0" y="225749"/>
                  </a:lnTo>
                  <a:lnTo>
                    <a:pt x="4802" y="180253"/>
                  </a:lnTo>
                  <a:lnTo>
                    <a:pt x="18577" y="137877"/>
                  </a:lnTo>
                  <a:lnTo>
                    <a:pt x="40373" y="99531"/>
                  </a:lnTo>
                  <a:lnTo>
                    <a:pt x="69241" y="66119"/>
                  </a:lnTo>
                  <a:lnTo>
                    <a:pt x="104226" y="38554"/>
                  </a:lnTo>
                  <a:lnTo>
                    <a:pt x="144382" y="17740"/>
                  </a:lnTo>
                  <a:lnTo>
                    <a:pt x="188756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6" y="17184"/>
                  </a:lnTo>
                  <a:lnTo>
                    <a:pt x="367554" y="37928"/>
                  </a:lnTo>
                  <a:lnTo>
                    <a:pt x="403560" y="66120"/>
                  </a:lnTo>
                  <a:lnTo>
                    <a:pt x="433080" y="100503"/>
                  </a:lnTo>
                  <a:lnTo>
                    <a:pt x="454803" y="139359"/>
                  </a:lnTo>
                  <a:lnTo>
                    <a:pt x="468214" y="181502"/>
                  </a:lnTo>
                  <a:lnTo>
                    <a:pt x="472799" y="225749"/>
                  </a:lnTo>
                  <a:lnTo>
                    <a:pt x="467996" y="271245"/>
                  </a:lnTo>
                  <a:lnTo>
                    <a:pt x="454221" y="313621"/>
                  </a:lnTo>
                  <a:lnTo>
                    <a:pt x="432425" y="351967"/>
                  </a:lnTo>
                  <a:lnTo>
                    <a:pt x="403559" y="385378"/>
                  </a:lnTo>
                  <a:lnTo>
                    <a:pt x="368572" y="412944"/>
                  </a:lnTo>
                  <a:lnTo>
                    <a:pt x="328416" y="433758"/>
                  </a:lnTo>
                  <a:lnTo>
                    <a:pt x="284042" y="446912"/>
                  </a:lnTo>
                  <a:lnTo>
                    <a:pt x="236399" y="451499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4021" y="1849496"/>
              <a:ext cx="904875" cy="452120"/>
            </a:xfrm>
            <a:custGeom>
              <a:avLst/>
              <a:gdLst/>
              <a:ahLst/>
              <a:cxnLst/>
              <a:rect l="l" t="t" r="r" b="b"/>
              <a:pathLst>
                <a:path w="904875" h="452119">
                  <a:moveTo>
                    <a:pt x="431524" y="225749"/>
                  </a:moveTo>
                  <a:lnTo>
                    <a:pt x="436326" y="180253"/>
                  </a:lnTo>
                  <a:lnTo>
                    <a:pt x="450101" y="137877"/>
                  </a:lnTo>
                  <a:lnTo>
                    <a:pt x="471897" y="99531"/>
                  </a:lnTo>
                  <a:lnTo>
                    <a:pt x="500763" y="66120"/>
                  </a:lnTo>
                  <a:lnTo>
                    <a:pt x="535750" y="38554"/>
                  </a:lnTo>
                  <a:lnTo>
                    <a:pt x="575906" y="17740"/>
                  </a:lnTo>
                  <a:lnTo>
                    <a:pt x="620280" y="4586"/>
                  </a:lnTo>
                  <a:lnTo>
                    <a:pt x="667923" y="0"/>
                  </a:lnTo>
                  <a:lnTo>
                    <a:pt x="714258" y="4377"/>
                  </a:lnTo>
                  <a:lnTo>
                    <a:pt x="758390" y="17184"/>
                  </a:lnTo>
                  <a:lnTo>
                    <a:pt x="799078" y="37928"/>
                  </a:lnTo>
                  <a:lnTo>
                    <a:pt x="835083" y="66119"/>
                  </a:lnTo>
                  <a:lnTo>
                    <a:pt x="864604" y="100503"/>
                  </a:lnTo>
                  <a:lnTo>
                    <a:pt x="886327" y="139359"/>
                  </a:lnTo>
                  <a:lnTo>
                    <a:pt x="899738" y="181502"/>
                  </a:lnTo>
                  <a:lnTo>
                    <a:pt x="904323" y="225749"/>
                  </a:lnTo>
                  <a:lnTo>
                    <a:pt x="899520" y="271245"/>
                  </a:lnTo>
                  <a:lnTo>
                    <a:pt x="885745" y="313621"/>
                  </a:lnTo>
                  <a:lnTo>
                    <a:pt x="863949" y="351967"/>
                  </a:lnTo>
                  <a:lnTo>
                    <a:pt x="835083" y="385378"/>
                  </a:lnTo>
                  <a:lnTo>
                    <a:pt x="800096" y="412944"/>
                  </a:lnTo>
                  <a:lnTo>
                    <a:pt x="759940" y="433758"/>
                  </a:lnTo>
                  <a:lnTo>
                    <a:pt x="715566" y="446912"/>
                  </a:lnTo>
                  <a:lnTo>
                    <a:pt x="667923" y="451499"/>
                  </a:lnTo>
                  <a:lnTo>
                    <a:pt x="620280" y="446912"/>
                  </a:lnTo>
                  <a:lnTo>
                    <a:pt x="575906" y="433758"/>
                  </a:lnTo>
                  <a:lnTo>
                    <a:pt x="535750" y="412944"/>
                  </a:lnTo>
                  <a:lnTo>
                    <a:pt x="500763" y="385378"/>
                  </a:lnTo>
                  <a:lnTo>
                    <a:pt x="471897" y="351967"/>
                  </a:lnTo>
                  <a:lnTo>
                    <a:pt x="450101" y="313621"/>
                  </a:lnTo>
                  <a:lnTo>
                    <a:pt x="436326" y="271245"/>
                  </a:lnTo>
                  <a:lnTo>
                    <a:pt x="431524" y="225749"/>
                  </a:lnTo>
                  <a:close/>
                </a:path>
                <a:path w="904875" h="452119">
                  <a:moveTo>
                    <a:pt x="0" y="448174"/>
                  </a:moveTo>
                  <a:lnTo>
                    <a:pt x="380596" y="252051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77413" y="2081748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14412" y="33784"/>
                  </a:moveTo>
                  <a:lnTo>
                    <a:pt x="0" y="5814"/>
                  </a:lnTo>
                  <a:lnTo>
                    <a:pt x="45629" y="0"/>
                  </a:lnTo>
                  <a:lnTo>
                    <a:pt x="14412" y="3378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77413" y="2081748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14412" y="33784"/>
                  </a:moveTo>
                  <a:lnTo>
                    <a:pt x="45629" y="0"/>
                  </a:lnTo>
                  <a:lnTo>
                    <a:pt x="0" y="5814"/>
                  </a:lnTo>
                  <a:lnTo>
                    <a:pt x="14412" y="3378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04021" y="1826496"/>
              <a:ext cx="381000" cy="196215"/>
            </a:xfrm>
            <a:custGeom>
              <a:avLst/>
              <a:gdLst/>
              <a:ahLst/>
              <a:cxnLst/>
              <a:rect l="l" t="t" r="r" b="b"/>
              <a:pathLst>
                <a:path w="381000" h="196214">
                  <a:moveTo>
                    <a:pt x="0" y="0"/>
                  </a:moveTo>
                  <a:lnTo>
                    <a:pt x="380596" y="19612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77413" y="2008633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45629" y="33784"/>
                  </a:moveTo>
                  <a:lnTo>
                    <a:pt x="0" y="27969"/>
                  </a:lnTo>
                  <a:lnTo>
                    <a:pt x="14412" y="0"/>
                  </a:lnTo>
                  <a:lnTo>
                    <a:pt x="45629" y="3378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77413" y="2008633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0" y="27969"/>
                  </a:moveTo>
                  <a:lnTo>
                    <a:pt x="45629" y="33784"/>
                  </a:lnTo>
                  <a:lnTo>
                    <a:pt x="14412" y="0"/>
                  </a:lnTo>
                  <a:lnTo>
                    <a:pt x="0" y="2796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207618" y="1952611"/>
            <a:ext cx="128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Verdana"/>
                <a:cs typeface="Verdana"/>
              </a:rPr>
              <a:t>∑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77632" y="1841883"/>
            <a:ext cx="1205865" cy="466725"/>
            <a:chOff x="2477632" y="1841883"/>
            <a:chExt cx="1205865" cy="466725"/>
          </a:xfrm>
        </p:grpSpPr>
        <p:sp>
          <p:nvSpPr>
            <p:cNvPr id="32" name="object 32"/>
            <p:cNvSpPr/>
            <p:nvPr/>
          </p:nvSpPr>
          <p:spPr>
            <a:xfrm>
              <a:off x="2482394" y="2094385"/>
              <a:ext cx="367030" cy="11430"/>
            </a:xfrm>
            <a:custGeom>
              <a:avLst/>
              <a:gdLst/>
              <a:ahLst/>
              <a:cxnLst/>
              <a:rect l="l" t="t" r="r" b="b"/>
              <a:pathLst>
                <a:path w="367030" h="11430">
                  <a:moveTo>
                    <a:pt x="0" y="11159"/>
                  </a:moveTo>
                  <a:lnTo>
                    <a:pt x="366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48394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0" y="0"/>
                  </a:lnTo>
                  <a:lnTo>
                    <a:pt x="43674" y="14407"/>
                  </a:lnTo>
                  <a:lnTo>
                    <a:pt x="949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48394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43674" y="14407"/>
                  </a:lnTo>
                  <a:lnTo>
                    <a:pt x="0" y="0"/>
                  </a:lnTo>
                  <a:lnTo>
                    <a:pt x="949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30044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226199" y="457199"/>
                  </a:move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3" y="66954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5" y="17401"/>
                  </a:lnTo>
                  <a:lnTo>
                    <a:pt x="351696" y="38407"/>
                  </a:lnTo>
                  <a:lnTo>
                    <a:pt x="386149" y="66955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close/>
                </a:path>
              </a:pathLst>
            </a:custGeom>
            <a:solidFill>
              <a:srgbClr val="266D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30044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0" y="228599"/>
                  </a:move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2" y="66955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4" y="17401"/>
                  </a:lnTo>
                  <a:lnTo>
                    <a:pt x="351696" y="38407"/>
                  </a:lnTo>
                  <a:lnTo>
                    <a:pt x="386149" y="66954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4406" y="2000283"/>
              <a:ext cx="223724" cy="1499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382443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34542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34542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608424" y="2048883"/>
            <a:ext cx="305435" cy="41275"/>
            <a:chOff x="6608424" y="2048883"/>
            <a:chExt cx="305435" cy="41275"/>
          </a:xfrm>
        </p:grpSpPr>
        <p:sp>
          <p:nvSpPr>
            <p:cNvPr id="42" name="object 42"/>
            <p:cNvSpPr/>
            <p:nvPr/>
          </p:nvSpPr>
          <p:spPr>
            <a:xfrm>
              <a:off x="6613187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65286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65286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279635" y="1911149"/>
            <a:ext cx="1046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</a:tabLst>
            </a:pPr>
            <a:r>
              <a:rPr sz="1400" spc="-25" dirty="0">
                <a:latin typeface="Verdana"/>
                <a:cs typeface="Verdana"/>
              </a:rPr>
              <a:t>out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95" dirty="0">
                <a:latin typeface="Verdana"/>
                <a:cs typeface="Verdana"/>
              </a:rPr>
              <a:t>error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86617" y="1933946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229"/>
              </a:spcBef>
            </a:pPr>
            <a:r>
              <a:rPr sz="1800" spc="-37" baseline="20833" dirty="0">
                <a:latin typeface="Verdana"/>
                <a:cs typeface="Verdana"/>
              </a:rPr>
              <a:t>w</a:t>
            </a:r>
            <a:r>
              <a:rPr sz="800" spc="-25" dirty="0">
                <a:latin typeface="Verdana"/>
                <a:cs typeface="Verdana"/>
              </a:rPr>
              <a:t>10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215879" y="1844733"/>
            <a:ext cx="812165" cy="461645"/>
            <a:chOff x="4215879" y="1844733"/>
            <a:chExt cx="812165" cy="461645"/>
          </a:xfrm>
        </p:grpSpPr>
        <p:sp>
          <p:nvSpPr>
            <p:cNvPr id="48" name="object 48"/>
            <p:cNvSpPr/>
            <p:nvPr/>
          </p:nvSpPr>
          <p:spPr>
            <a:xfrm>
              <a:off x="4220641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72741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72741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50141" y="1849496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236399" y="451499"/>
                  </a:moveTo>
                  <a:lnTo>
                    <a:pt x="188759" y="446912"/>
                  </a:lnTo>
                  <a:lnTo>
                    <a:pt x="144386" y="433758"/>
                  </a:lnTo>
                  <a:lnTo>
                    <a:pt x="104230" y="412944"/>
                  </a:lnTo>
                  <a:lnTo>
                    <a:pt x="69243" y="385378"/>
                  </a:lnTo>
                  <a:lnTo>
                    <a:pt x="40375" y="351967"/>
                  </a:lnTo>
                  <a:lnTo>
                    <a:pt x="18578" y="313621"/>
                  </a:lnTo>
                  <a:lnTo>
                    <a:pt x="4803" y="271245"/>
                  </a:lnTo>
                  <a:lnTo>
                    <a:pt x="0" y="225749"/>
                  </a:lnTo>
                  <a:lnTo>
                    <a:pt x="4803" y="180253"/>
                  </a:lnTo>
                  <a:lnTo>
                    <a:pt x="18578" y="137877"/>
                  </a:lnTo>
                  <a:lnTo>
                    <a:pt x="40375" y="99531"/>
                  </a:lnTo>
                  <a:lnTo>
                    <a:pt x="69244" y="66119"/>
                  </a:lnTo>
                  <a:lnTo>
                    <a:pt x="104230" y="38554"/>
                  </a:lnTo>
                  <a:lnTo>
                    <a:pt x="144386" y="17740"/>
                  </a:lnTo>
                  <a:lnTo>
                    <a:pt x="188759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4" y="17184"/>
                  </a:lnTo>
                  <a:lnTo>
                    <a:pt x="367549" y="37928"/>
                  </a:lnTo>
                  <a:lnTo>
                    <a:pt x="403550" y="66120"/>
                  </a:lnTo>
                  <a:lnTo>
                    <a:pt x="433079" y="100503"/>
                  </a:lnTo>
                  <a:lnTo>
                    <a:pt x="454805" y="139359"/>
                  </a:lnTo>
                  <a:lnTo>
                    <a:pt x="468215" y="181502"/>
                  </a:lnTo>
                  <a:lnTo>
                    <a:pt x="472799" y="225749"/>
                  </a:lnTo>
                  <a:lnTo>
                    <a:pt x="467995" y="271245"/>
                  </a:lnTo>
                  <a:lnTo>
                    <a:pt x="454220" y="313621"/>
                  </a:lnTo>
                  <a:lnTo>
                    <a:pt x="432423" y="351967"/>
                  </a:lnTo>
                  <a:lnTo>
                    <a:pt x="403555" y="385378"/>
                  </a:lnTo>
                  <a:lnTo>
                    <a:pt x="368568" y="412944"/>
                  </a:lnTo>
                  <a:lnTo>
                    <a:pt x="328412" y="433758"/>
                  </a:lnTo>
                  <a:lnTo>
                    <a:pt x="284039" y="446912"/>
                  </a:lnTo>
                  <a:lnTo>
                    <a:pt x="236399" y="451499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50140" y="1849496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0" y="225749"/>
                  </a:moveTo>
                  <a:lnTo>
                    <a:pt x="4803" y="180253"/>
                  </a:lnTo>
                  <a:lnTo>
                    <a:pt x="18578" y="137877"/>
                  </a:lnTo>
                  <a:lnTo>
                    <a:pt x="40375" y="99531"/>
                  </a:lnTo>
                  <a:lnTo>
                    <a:pt x="69243" y="66120"/>
                  </a:lnTo>
                  <a:lnTo>
                    <a:pt x="104230" y="38554"/>
                  </a:lnTo>
                  <a:lnTo>
                    <a:pt x="144386" y="17740"/>
                  </a:lnTo>
                  <a:lnTo>
                    <a:pt x="188759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4" y="17184"/>
                  </a:lnTo>
                  <a:lnTo>
                    <a:pt x="367549" y="37928"/>
                  </a:lnTo>
                  <a:lnTo>
                    <a:pt x="403549" y="66119"/>
                  </a:lnTo>
                  <a:lnTo>
                    <a:pt x="433079" y="100503"/>
                  </a:lnTo>
                  <a:lnTo>
                    <a:pt x="454805" y="139359"/>
                  </a:lnTo>
                  <a:lnTo>
                    <a:pt x="468215" y="181502"/>
                  </a:lnTo>
                  <a:lnTo>
                    <a:pt x="472799" y="225749"/>
                  </a:lnTo>
                  <a:lnTo>
                    <a:pt x="467995" y="271245"/>
                  </a:lnTo>
                  <a:lnTo>
                    <a:pt x="454220" y="313621"/>
                  </a:lnTo>
                  <a:lnTo>
                    <a:pt x="432423" y="351967"/>
                  </a:lnTo>
                  <a:lnTo>
                    <a:pt x="403555" y="385378"/>
                  </a:lnTo>
                  <a:lnTo>
                    <a:pt x="368568" y="412944"/>
                  </a:lnTo>
                  <a:lnTo>
                    <a:pt x="328412" y="433758"/>
                  </a:lnTo>
                  <a:lnTo>
                    <a:pt x="284039" y="446912"/>
                  </a:lnTo>
                  <a:lnTo>
                    <a:pt x="236399" y="451499"/>
                  </a:lnTo>
                  <a:lnTo>
                    <a:pt x="188759" y="446912"/>
                  </a:lnTo>
                  <a:lnTo>
                    <a:pt x="144386" y="433758"/>
                  </a:lnTo>
                  <a:lnTo>
                    <a:pt x="104230" y="412944"/>
                  </a:lnTo>
                  <a:lnTo>
                    <a:pt x="69243" y="385378"/>
                  </a:lnTo>
                  <a:lnTo>
                    <a:pt x="40375" y="351967"/>
                  </a:lnTo>
                  <a:lnTo>
                    <a:pt x="18578" y="313621"/>
                  </a:lnTo>
                  <a:lnTo>
                    <a:pt x="4803" y="271245"/>
                  </a:lnTo>
                  <a:lnTo>
                    <a:pt x="0" y="2257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722213" y="1952611"/>
            <a:ext cx="128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Verdana"/>
                <a:cs typeface="Verdana"/>
              </a:rPr>
              <a:t>∑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992227" y="1841883"/>
            <a:ext cx="1205865" cy="466725"/>
            <a:chOff x="4992227" y="1841883"/>
            <a:chExt cx="1205865" cy="466725"/>
          </a:xfrm>
        </p:grpSpPr>
        <p:sp>
          <p:nvSpPr>
            <p:cNvPr id="55" name="object 55"/>
            <p:cNvSpPr/>
            <p:nvPr/>
          </p:nvSpPr>
          <p:spPr>
            <a:xfrm>
              <a:off x="4996989" y="2094385"/>
              <a:ext cx="367030" cy="11430"/>
            </a:xfrm>
            <a:custGeom>
              <a:avLst/>
              <a:gdLst/>
              <a:ahLst/>
              <a:cxnLst/>
              <a:rect l="l" t="t" r="r" b="b"/>
              <a:pathLst>
                <a:path w="367029" h="11430">
                  <a:moveTo>
                    <a:pt x="0" y="11159"/>
                  </a:moveTo>
                  <a:lnTo>
                    <a:pt x="366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62989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0" y="0"/>
                  </a:lnTo>
                  <a:lnTo>
                    <a:pt x="43674" y="14407"/>
                  </a:lnTo>
                  <a:lnTo>
                    <a:pt x="949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62989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43674" y="14407"/>
                  </a:lnTo>
                  <a:lnTo>
                    <a:pt x="0" y="0"/>
                  </a:lnTo>
                  <a:lnTo>
                    <a:pt x="949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44639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226199" y="457199"/>
                  </a:move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3" y="66954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5" y="17401"/>
                  </a:lnTo>
                  <a:lnTo>
                    <a:pt x="351696" y="38407"/>
                  </a:lnTo>
                  <a:lnTo>
                    <a:pt x="386149" y="66955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close/>
                </a:path>
              </a:pathLst>
            </a:custGeom>
            <a:solidFill>
              <a:srgbClr val="266D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44639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0" y="228599"/>
                  </a:move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2" y="66955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4" y="17401"/>
                  </a:lnTo>
                  <a:lnTo>
                    <a:pt x="351696" y="38407"/>
                  </a:lnTo>
                  <a:lnTo>
                    <a:pt x="386149" y="66954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8976" y="2000283"/>
              <a:ext cx="223724" cy="14992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897038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49137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49137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Multi-</a:t>
            </a:r>
            <a:r>
              <a:rPr spc="120" dirty="0"/>
              <a:t>layer</a:t>
            </a:r>
            <a:r>
              <a:rPr spc="15" dirty="0"/>
              <a:t> </a:t>
            </a:r>
            <a:r>
              <a:rPr spc="65" dirty="0"/>
              <a:t>perceptron</a:t>
            </a:r>
            <a:r>
              <a:rPr spc="15" dirty="0"/>
              <a:t> </a:t>
            </a:r>
            <a:r>
              <a:rPr spc="-20" dirty="0"/>
              <a:t>(NN)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6461" y="1663784"/>
            <a:ext cx="302260" cy="295275"/>
            <a:chOff x="346461" y="1663784"/>
            <a:chExt cx="302260" cy="295275"/>
          </a:xfrm>
        </p:grpSpPr>
        <p:sp>
          <p:nvSpPr>
            <p:cNvPr id="4" name="object 4"/>
            <p:cNvSpPr/>
            <p:nvPr/>
          </p:nvSpPr>
          <p:spPr>
            <a:xfrm>
              <a:off x="351224" y="1668546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146099" y="285299"/>
                  </a:move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174735" y="2766"/>
                  </a:lnTo>
                  <a:lnTo>
                    <a:pt x="227155" y="23967"/>
                  </a:lnTo>
                  <a:lnTo>
                    <a:pt x="267652" y="63507"/>
                  </a:lnTo>
                  <a:lnTo>
                    <a:pt x="289366" y="11469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1224" y="1668546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0" y="142649"/>
                  </a:move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202009" y="10859"/>
                  </a:lnTo>
                  <a:lnTo>
                    <a:pt x="249406" y="41782"/>
                  </a:lnTo>
                  <a:lnTo>
                    <a:pt x="281078" y="8806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6461" y="2150258"/>
            <a:ext cx="302260" cy="295275"/>
            <a:chOff x="346461" y="2150258"/>
            <a:chExt cx="302260" cy="295275"/>
          </a:xfrm>
        </p:grpSpPr>
        <p:sp>
          <p:nvSpPr>
            <p:cNvPr id="7" name="object 7"/>
            <p:cNvSpPr/>
            <p:nvPr/>
          </p:nvSpPr>
          <p:spPr>
            <a:xfrm>
              <a:off x="351224" y="2155020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146099" y="285299"/>
                  </a:move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174735" y="2766"/>
                  </a:lnTo>
                  <a:lnTo>
                    <a:pt x="227155" y="23966"/>
                  </a:lnTo>
                  <a:lnTo>
                    <a:pt x="267652" y="63506"/>
                  </a:lnTo>
                  <a:lnTo>
                    <a:pt x="289366" y="11469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1224" y="2155020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0" y="142649"/>
                  </a:move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202009" y="10858"/>
                  </a:lnTo>
                  <a:lnTo>
                    <a:pt x="249406" y="41779"/>
                  </a:lnTo>
                  <a:lnTo>
                    <a:pt x="281078" y="88059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9589" y="1690671"/>
            <a:ext cx="115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390" y="2145746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x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8661" y="1807698"/>
            <a:ext cx="448309" cy="41275"/>
            <a:chOff x="638661" y="1807698"/>
            <a:chExt cx="448309" cy="41275"/>
          </a:xfrm>
        </p:grpSpPr>
        <p:sp>
          <p:nvSpPr>
            <p:cNvPr id="12" name="object 12"/>
            <p:cNvSpPr/>
            <p:nvPr/>
          </p:nvSpPr>
          <p:spPr>
            <a:xfrm>
              <a:off x="643423" y="1827146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5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8630" y="181246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84" y="0"/>
                  </a:lnTo>
                  <a:lnTo>
                    <a:pt x="43267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8630" y="181246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67" y="15847"/>
                  </a:lnTo>
                  <a:lnTo>
                    <a:pt x="8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38661" y="2281697"/>
            <a:ext cx="448309" cy="41275"/>
            <a:chOff x="638661" y="2281697"/>
            <a:chExt cx="448309" cy="41275"/>
          </a:xfrm>
        </p:grpSpPr>
        <p:sp>
          <p:nvSpPr>
            <p:cNvPr id="16" name="object 16"/>
            <p:cNvSpPr/>
            <p:nvPr/>
          </p:nvSpPr>
          <p:spPr>
            <a:xfrm>
              <a:off x="643423" y="2301145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5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8630" y="22864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84" y="0"/>
                  </a:lnTo>
                  <a:lnTo>
                    <a:pt x="43267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8630" y="22864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67" y="15847"/>
                  </a:lnTo>
                  <a:lnTo>
                    <a:pt x="8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95822" y="1705346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229"/>
              </a:spcBef>
            </a:pPr>
            <a:r>
              <a:rPr sz="1800" spc="-37" baseline="20833" dirty="0">
                <a:latin typeface="Verdana"/>
                <a:cs typeface="Verdana"/>
              </a:rPr>
              <a:t>w</a:t>
            </a:r>
            <a:r>
              <a:rPr sz="800" spc="-25" dirty="0">
                <a:latin typeface="Verdana"/>
                <a:cs typeface="Verdana"/>
              </a:rPr>
              <a:t>00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5822" y="2170470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55"/>
              </a:spcBef>
            </a:pPr>
            <a:r>
              <a:rPr sz="1800" spc="-37" baseline="20833" dirty="0">
                <a:latin typeface="Verdana"/>
                <a:cs typeface="Verdana"/>
              </a:rPr>
              <a:t>w</a:t>
            </a:r>
            <a:r>
              <a:rPr sz="800" spc="-25" dirty="0">
                <a:latin typeface="Verdana"/>
                <a:cs typeface="Verdana"/>
              </a:rPr>
              <a:t>01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99259" y="1821733"/>
            <a:ext cx="914400" cy="484505"/>
            <a:chOff x="1599259" y="1821733"/>
            <a:chExt cx="914400" cy="484505"/>
          </a:xfrm>
        </p:grpSpPr>
        <p:sp>
          <p:nvSpPr>
            <p:cNvPr id="22" name="object 22"/>
            <p:cNvSpPr/>
            <p:nvPr/>
          </p:nvSpPr>
          <p:spPr>
            <a:xfrm>
              <a:off x="2035545" y="1849496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236399" y="451499"/>
                  </a:moveTo>
                  <a:lnTo>
                    <a:pt x="188756" y="446912"/>
                  </a:lnTo>
                  <a:lnTo>
                    <a:pt x="144382" y="433758"/>
                  </a:lnTo>
                  <a:lnTo>
                    <a:pt x="104226" y="412944"/>
                  </a:lnTo>
                  <a:lnTo>
                    <a:pt x="69239" y="385378"/>
                  </a:lnTo>
                  <a:lnTo>
                    <a:pt x="40373" y="351967"/>
                  </a:lnTo>
                  <a:lnTo>
                    <a:pt x="18577" y="313621"/>
                  </a:lnTo>
                  <a:lnTo>
                    <a:pt x="4802" y="271245"/>
                  </a:lnTo>
                  <a:lnTo>
                    <a:pt x="0" y="225749"/>
                  </a:lnTo>
                  <a:lnTo>
                    <a:pt x="4802" y="180253"/>
                  </a:lnTo>
                  <a:lnTo>
                    <a:pt x="18577" y="137877"/>
                  </a:lnTo>
                  <a:lnTo>
                    <a:pt x="40373" y="99531"/>
                  </a:lnTo>
                  <a:lnTo>
                    <a:pt x="69241" y="66119"/>
                  </a:lnTo>
                  <a:lnTo>
                    <a:pt x="104226" y="38554"/>
                  </a:lnTo>
                  <a:lnTo>
                    <a:pt x="144382" y="17740"/>
                  </a:lnTo>
                  <a:lnTo>
                    <a:pt x="188756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6" y="17184"/>
                  </a:lnTo>
                  <a:lnTo>
                    <a:pt x="367554" y="37928"/>
                  </a:lnTo>
                  <a:lnTo>
                    <a:pt x="403560" y="66120"/>
                  </a:lnTo>
                  <a:lnTo>
                    <a:pt x="433080" y="100503"/>
                  </a:lnTo>
                  <a:lnTo>
                    <a:pt x="454803" y="139359"/>
                  </a:lnTo>
                  <a:lnTo>
                    <a:pt x="468214" y="181502"/>
                  </a:lnTo>
                  <a:lnTo>
                    <a:pt x="472799" y="225749"/>
                  </a:lnTo>
                  <a:lnTo>
                    <a:pt x="467996" y="271245"/>
                  </a:lnTo>
                  <a:lnTo>
                    <a:pt x="454221" y="313621"/>
                  </a:lnTo>
                  <a:lnTo>
                    <a:pt x="432425" y="351967"/>
                  </a:lnTo>
                  <a:lnTo>
                    <a:pt x="403559" y="385378"/>
                  </a:lnTo>
                  <a:lnTo>
                    <a:pt x="368572" y="412944"/>
                  </a:lnTo>
                  <a:lnTo>
                    <a:pt x="328416" y="433758"/>
                  </a:lnTo>
                  <a:lnTo>
                    <a:pt x="284042" y="446912"/>
                  </a:lnTo>
                  <a:lnTo>
                    <a:pt x="236399" y="451499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4021" y="1849496"/>
              <a:ext cx="904875" cy="452120"/>
            </a:xfrm>
            <a:custGeom>
              <a:avLst/>
              <a:gdLst/>
              <a:ahLst/>
              <a:cxnLst/>
              <a:rect l="l" t="t" r="r" b="b"/>
              <a:pathLst>
                <a:path w="904875" h="452119">
                  <a:moveTo>
                    <a:pt x="431524" y="225749"/>
                  </a:moveTo>
                  <a:lnTo>
                    <a:pt x="436326" y="180253"/>
                  </a:lnTo>
                  <a:lnTo>
                    <a:pt x="450101" y="137877"/>
                  </a:lnTo>
                  <a:lnTo>
                    <a:pt x="471897" y="99531"/>
                  </a:lnTo>
                  <a:lnTo>
                    <a:pt x="500763" y="66120"/>
                  </a:lnTo>
                  <a:lnTo>
                    <a:pt x="535750" y="38554"/>
                  </a:lnTo>
                  <a:lnTo>
                    <a:pt x="575906" y="17740"/>
                  </a:lnTo>
                  <a:lnTo>
                    <a:pt x="620280" y="4586"/>
                  </a:lnTo>
                  <a:lnTo>
                    <a:pt x="667923" y="0"/>
                  </a:lnTo>
                  <a:lnTo>
                    <a:pt x="714258" y="4377"/>
                  </a:lnTo>
                  <a:lnTo>
                    <a:pt x="758390" y="17184"/>
                  </a:lnTo>
                  <a:lnTo>
                    <a:pt x="799078" y="37928"/>
                  </a:lnTo>
                  <a:lnTo>
                    <a:pt x="835083" y="66119"/>
                  </a:lnTo>
                  <a:lnTo>
                    <a:pt x="864604" y="100503"/>
                  </a:lnTo>
                  <a:lnTo>
                    <a:pt x="886327" y="139359"/>
                  </a:lnTo>
                  <a:lnTo>
                    <a:pt x="899738" y="181502"/>
                  </a:lnTo>
                  <a:lnTo>
                    <a:pt x="904323" y="225749"/>
                  </a:lnTo>
                  <a:lnTo>
                    <a:pt x="899520" y="271245"/>
                  </a:lnTo>
                  <a:lnTo>
                    <a:pt x="885745" y="313621"/>
                  </a:lnTo>
                  <a:lnTo>
                    <a:pt x="863949" y="351967"/>
                  </a:lnTo>
                  <a:lnTo>
                    <a:pt x="835083" y="385378"/>
                  </a:lnTo>
                  <a:lnTo>
                    <a:pt x="800096" y="412944"/>
                  </a:lnTo>
                  <a:lnTo>
                    <a:pt x="759940" y="433758"/>
                  </a:lnTo>
                  <a:lnTo>
                    <a:pt x="715566" y="446912"/>
                  </a:lnTo>
                  <a:lnTo>
                    <a:pt x="667923" y="451499"/>
                  </a:lnTo>
                  <a:lnTo>
                    <a:pt x="620280" y="446912"/>
                  </a:lnTo>
                  <a:lnTo>
                    <a:pt x="575906" y="433758"/>
                  </a:lnTo>
                  <a:lnTo>
                    <a:pt x="535750" y="412944"/>
                  </a:lnTo>
                  <a:lnTo>
                    <a:pt x="500763" y="385378"/>
                  </a:lnTo>
                  <a:lnTo>
                    <a:pt x="471897" y="351967"/>
                  </a:lnTo>
                  <a:lnTo>
                    <a:pt x="450101" y="313621"/>
                  </a:lnTo>
                  <a:lnTo>
                    <a:pt x="436326" y="271245"/>
                  </a:lnTo>
                  <a:lnTo>
                    <a:pt x="431524" y="225749"/>
                  </a:lnTo>
                  <a:close/>
                </a:path>
                <a:path w="904875" h="452119">
                  <a:moveTo>
                    <a:pt x="0" y="448174"/>
                  </a:moveTo>
                  <a:lnTo>
                    <a:pt x="380596" y="252051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77413" y="2081748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14412" y="33784"/>
                  </a:moveTo>
                  <a:lnTo>
                    <a:pt x="0" y="5814"/>
                  </a:lnTo>
                  <a:lnTo>
                    <a:pt x="45629" y="0"/>
                  </a:lnTo>
                  <a:lnTo>
                    <a:pt x="14412" y="3378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77413" y="2081748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14412" y="33784"/>
                  </a:moveTo>
                  <a:lnTo>
                    <a:pt x="45629" y="0"/>
                  </a:lnTo>
                  <a:lnTo>
                    <a:pt x="0" y="5814"/>
                  </a:lnTo>
                  <a:lnTo>
                    <a:pt x="14412" y="3378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04021" y="1826496"/>
              <a:ext cx="381000" cy="196215"/>
            </a:xfrm>
            <a:custGeom>
              <a:avLst/>
              <a:gdLst/>
              <a:ahLst/>
              <a:cxnLst/>
              <a:rect l="l" t="t" r="r" b="b"/>
              <a:pathLst>
                <a:path w="381000" h="196214">
                  <a:moveTo>
                    <a:pt x="0" y="0"/>
                  </a:moveTo>
                  <a:lnTo>
                    <a:pt x="380596" y="19612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77413" y="2008633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45629" y="33784"/>
                  </a:moveTo>
                  <a:lnTo>
                    <a:pt x="0" y="27969"/>
                  </a:lnTo>
                  <a:lnTo>
                    <a:pt x="14412" y="0"/>
                  </a:lnTo>
                  <a:lnTo>
                    <a:pt x="45629" y="3378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77413" y="2008633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0" y="27969"/>
                  </a:moveTo>
                  <a:lnTo>
                    <a:pt x="45629" y="33784"/>
                  </a:lnTo>
                  <a:lnTo>
                    <a:pt x="14412" y="0"/>
                  </a:lnTo>
                  <a:lnTo>
                    <a:pt x="0" y="2796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07618" y="1952611"/>
            <a:ext cx="128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Verdana"/>
                <a:cs typeface="Verdana"/>
              </a:rPr>
              <a:t>∑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77632" y="1841883"/>
            <a:ext cx="1205865" cy="466725"/>
            <a:chOff x="2477632" y="1841883"/>
            <a:chExt cx="1205865" cy="466725"/>
          </a:xfrm>
        </p:grpSpPr>
        <p:sp>
          <p:nvSpPr>
            <p:cNvPr id="31" name="object 31"/>
            <p:cNvSpPr/>
            <p:nvPr/>
          </p:nvSpPr>
          <p:spPr>
            <a:xfrm>
              <a:off x="2482394" y="2094385"/>
              <a:ext cx="367030" cy="11430"/>
            </a:xfrm>
            <a:custGeom>
              <a:avLst/>
              <a:gdLst/>
              <a:ahLst/>
              <a:cxnLst/>
              <a:rect l="l" t="t" r="r" b="b"/>
              <a:pathLst>
                <a:path w="367030" h="11430">
                  <a:moveTo>
                    <a:pt x="0" y="11159"/>
                  </a:moveTo>
                  <a:lnTo>
                    <a:pt x="366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48394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0" y="0"/>
                  </a:lnTo>
                  <a:lnTo>
                    <a:pt x="43674" y="14407"/>
                  </a:lnTo>
                  <a:lnTo>
                    <a:pt x="949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48394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43674" y="14407"/>
                  </a:lnTo>
                  <a:lnTo>
                    <a:pt x="0" y="0"/>
                  </a:lnTo>
                  <a:lnTo>
                    <a:pt x="949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30044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226199" y="457199"/>
                  </a:move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3" y="66954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5" y="17401"/>
                  </a:lnTo>
                  <a:lnTo>
                    <a:pt x="351696" y="38407"/>
                  </a:lnTo>
                  <a:lnTo>
                    <a:pt x="386149" y="66955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close/>
                </a:path>
              </a:pathLst>
            </a:custGeom>
            <a:solidFill>
              <a:srgbClr val="266D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30044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0" y="228599"/>
                  </a:move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2" y="66955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4" y="17401"/>
                  </a:lnTo>
                  <a:lnTo>
                    <a:pt x="351696" y="38407"/>
                  </a:lnTo>
                  <a:lnTo>
                    <a:pt x="386149" y="66954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4406" y="2000283"/>
              <a:ext cx="223724" cy="14992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382443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34542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34542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608424" y="2048883"/>
            <a:ext cx="305435" cy="41275"/>
            <a:chOff x="6608424" y="2048883"/>
            <a:chExt cx="305435" cy="41275"/>
          </a:xfrm>
        </p:grpSpPr>
        <p:sp>
          <p:nvSpPr>
            <p:cNvPr id="41" name="object 41"/>
            <p:cNvSpPr/>
            <p:nvPr/>
          </p:nvSpPr>
          <p:spPr>
            <a:xfrm>
              <a:off x="6613187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65286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65286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279635" y="1911149"/>
            <a:ext cx="1046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</a:tabLst>
            </a:pPr>
            <a:r>
              <a:rPr sz="1400" spc="-25" dirty="0">
                <a:latin typeface="Verdana"/>
                <a:cs typeface="Verdana"/>
              </a:rPr>
              <a:t>out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95" dirty="0">
                <a:latin typeface="Verdana"/>
                <a:cs typeface="Verdana"/>
              </a:rPr>
              <a:t>error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86617" y="1933946"/>
            <a:ext cx="508634" cy="254635"/>
          </a:xfrm>
          <a:prstGeom prst="rect">
            <a:avLst/>
          </a:prstGeom>
          <a:solidFill>
            <a:srgbClr val="DFE854"/>
          </a:solidFill>
          <a:ln w="28574">
            <a:solidFill>
              <a:srgbClr val="CC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229"/>
              </a:spcBef>
            </a:pPr>
            <a:r>
              <a:rPr sz="1800" spc="-37" baseline="20833" dirty="0">
                <a:latin typeface="Verdana"/>
                <a:cs typeface="Verdana"/>
              </a:rPr>
              <a:t>w</a:t>
            </a:r>
            <a:r>
              <a:rPr sz="800" spc="-25" dirty="0">
                <a:latin typeface="Verdana"/>
                <a:cs typeface="Verdana"/>
              </a:rPr>
              <a:t>10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215879" y="1844733"/>
            <a:ext cx="812165" cy="461645"/>
            <a:chOff x="4215879" y="1844733"/>
            <a:chExt cx="812165" cy="461645"/>
          </a:xfrm>
        </p:grpSpPr>
        <p:sp>
          <p:nvSpPr>
            <p:cNvPr id="47" name="object 47"/>
            <p:cNvSpPr/>
            <p:nvPr/>
          </p:nvSpPr>
          <p:spPr>
            <a:xfrm>
              <a:off x="4220641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72741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72741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50141" y="1849496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236399" y="451499"/>
                  </a:moveTo>
                  <a:lnTo>
                    <a:pt x="188759" y="446912"/>
                  </a:lnTo>
                  <a:lnTo>
                    <a:pt x="144386" y="433758"/>
                  </a:lnTo>
                  <a:lnTo>
                    <a:pt x="104230" y="412944"/>
                  </a:lnTo>
                  <a:lnTo>
                    <a:pt x="69243" y="385378"/>
                  </a:lnTo>
                  <a:lnTo>
                    <a:pt x="40375" y="351967"/>
                  </a:lnTo>
                  <a:lnTo>
                    <a:pt x="18578" y="313621"/>
                  </a:lnTo>
                  <a:lnTo>
                    <a:pt x="4803" y="271245"/>
                  </a:lnTo>
                  <a:lnTo>
                    <a:pt x="0" y="225749"/>
                  </a:lnTo>
                  <a:lnTo>
                    <a:pt x="4803" y="180253"/>
                  </a:lnTo>
                  <a:lnTo>
                    <a:pt x="18578" y="137877"/>
                  </a:lnTo>
                  <a:lnTo>
                    <a:pt x="40375" y="99531"/>
                  </a:lnTo>
                  <a:lnTo>
                    <a:pt x="69244" y="66119"/>
                  </a:lnTo>
                  <a:lnTo>
                    <a:pt x="104230" y="38554"/>
                  </a:lnTo>
                  <a:lnTo>
                    <a:pt x="144386" y="17740"/>
                  </a:lnTo>
                  <a:lnTo>
                    <a:pt x="188759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4" y="17184"/>
                  </a:lnTo>
                  <a:lnTo>
                    <a:pt x="367549" y="37928"/>
                  </a:lnTo>
                  <a:lnTo>
                    <a:pt x="403550" y="66120"/>
                  </a:lnTo>
                  <a:lnTo>
                    <a:pt x="433079" y="100503"/>
                  </a:lnTo>
                  <a:lnTo>
                    <a:pt x="454805" y="139359"/>
                  </a:lnTo>
                  <a:lnTo>
                    <a:pt x="468215" y="181502"/>
                  </a:lnTo>
                  <a:lnTo>
                    <a:pt x="472799" y="225749"/>
                  </a:lnTo>
                  <a:lnTo>
                    <a:pt x="467995" y="271245"/>
                  </a:lnTo>
                  <a:lnTo>
                    <a:pt x="454220" y="313621"/>
                  </a:lnTo>
                  <a:lnTo>
                    <a:pt x="432423" y="351967"/>
                  </a:lnTo>
                  <a:lnTo>
                    <a:pt x="403555" y="385378"/>
                  </a:lnTo>
                  <a:lnTo>
                    <a:pt x="368568" y="412944"/>
                  </a:lnTo>
                  <a:lnTo>
                    <a:pt x="328412" y="433758"/>
                  </a:lnTo>
                  <a:lnTo>
                    <a:pt x="284039" y="446912"/>
                  </a:lnTo>
                  <a:lnTo>
                    <a:pt x="236399" y="451499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50140" y="1849496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0" y="225749"/>
                  </a:moveTo>
                  <a:lnTo>
                    <a:pt x="4803" y="180253"/>
                  </a:lnTo>
                  <a:lnTo>
                    <a:pt x="18578" y="137877"/>
                  </a:lnTo>
                  <a:lnTo>
                    <a:pt x="40375" y="99531"/>
                  </a:lnTo>
                  <a:lnTo>
                    <a:pt x="69243" y="66120"/>
                  </a:lnTo>
                  <a:lnTo>
                    <a:pt x="104230" y="38554"/>
                  </a:lnTo>
                  <a:lnTo>
                    <a:pt x="144386" y="17740"/>
                  </a:lnTo>
                  <a:lnTo>
                    <a:pt x="188759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4" y="17184"/>
                  </a:lnTo>
                  <a:lnTo>
                    <a:pt x="367549" y="37928"/>
                  </a:lnTo>
                  <a:lnTo>
                    <a:pt x="403549" y="66119"/>
                  </a:lnTo>
                  <a:lnTo>
                    <a:pt x="433079" y="100503"/>
                  </a:lnTo>
                  <a:lnTo>
                    <a:pt x="454805" y="139359"/>
                  </a:lnTo>
                  <a:lnTo>
                    <a:pt x="468215" y="181502"/>
                  </a:lnTo>
                  <a:lnTo>
                    <a:pt x="472799" y="225749"/>
                  </a:lnTo>
                  <a:lnTo>
                    <a:pt x="467995" y="271245"/>
                  </a:lnTo>
                  <a:lnTo>
                    <a:pt x="454220" y="313621"/>
                  </a:lnTo>
                  <a:lnTo>
                    <a:pt x="432423" y="351967"/>
                  </a:lnTo>
                  <a:lnTo>
                    <a:pt x="403555" y="385378"/>
                  </a:lnTo>
                  <a:lnTo>
                    <a:pt x="368568" y="412944"/>
                  </a:lnTo>
                  <a:lnTo>
                    <a:pt x="328412" y="433758"/>
                  </a:lnTo>
                  <a:lnTo>
                    <a:pt x="284039" y="446912"/>
                  </a:lnTo>
                  <a:lnTo>
                    <a:pt x="236399" y="451499"/>
                  </a:lnTo>
                  <a:lnTo>
                    <a:pt x="188759" y="446912"/>
                  </a:lnTo>
                  <a:lnTo>
                    <a:pt x="144386" y="433758"/>
                  </a:lnTo>
                  <a:lnTo>
                    <a:pt x="104230" y="412944"/>
                  </a:lnTo>
                  <a:lnTo>
                    <a:pt x="69243" y="385378"/>
                  </a:lnTo>
                  <a:lnTo>
                    <a:pt x="40375" y="351967"/>
                  </a:lnTo>
                  <a:lnTo>
                    <a:pt x="18578" y="313621"/>
                  </a:lnTo>
                  <a:lnTo>
                    <a:pt x="4803" y="271245"/>
                  </a:lnTo>
                  <a:lnTo>
                    <a:pt x="0" y="2257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722213" y="1952611"/>
            <a:ext cx="128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Verdana"/>
                <a:cs typeface="Verdana"/>
              </a:rPr>
              <a:t>∑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992227" y="1841883"/>
            <a:ext cx="1205865" cy="466725"/>
            <a:chOff x="4992227" y="1841883"/>
            <a:chExt cx="1205865" cy="466725"/>
          </a:xfrm>
        </p:grpSpPr>
        <p:sp>
          <p:nvSpPr>
            <p:cNvPr id="54" name="object 54"/>
            <p:cNvSpPr/>
            <p:nvPr/>
          </p:nvSpPr>
          <p:spPr>
            <a:xfrm>
              <a:off x="4996989" y="2094385"/>
              <a:ext cx="367030" cy="11430"/>
            </a:xfrm>
            <a:custGeom>
              <a:avLst/>
              <a:gdLst/>
              <a:ahLst/>
              <a:cxnLst/>
              <a:rect l="l" t="t" r="r" b="b"/>
              <a:pathLst>
                <a:path w="367029" h="11430">
                  <a:moveTo>
                    <a:pt x="0" y="11159"/>
                  </a:moveTo>
                  <a:lnTo>
                    <a:pt x="366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62989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0" y="0"/>
                  </a:lnTo>
                  <a:lnTo>
                    <a:pt x="43674" y="14407"/>
                  </a:lnTo>
                  <a:lnTo>
                    <a:pt x="949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62989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43674" y="14407"/>
                  </a:lnTo>
                  <a:lnTo>
                    <a:pt x="0" y="0"/>
                  </a:lnTo>
                  <a:lnTo>
                    <a:pt x="949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44639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226199" y="457199"/>
                  </a:move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3" y="66954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5" y="17401"/>
                  </a:lnTo>
                  <a:lnTo>
                    <a:pt x="351696" y="38407"/>
                  </a:lnTo>
                  <a:lnTo>
                    <a:pt x="386149" y="66955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close/>
                </a:path>
              </a:pathLst>
            </a:custGeom>
            <a:solidFill>
              <a:srgbClr val="266D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44639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0" y="228599"/>
                  </a:move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2" y="66955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4" y="17401"/>
                  </a:lnTo>
                  <a:lnTo>
                    <a:pt x="351696" y="38407"/>
                  </a:lnTo>
                  <a:lnTo>
                    <a:pt x="386149" y="66954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8976" y="2000283"/>
              <a:ext cx="223724" cy="14992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897038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49137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49137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3" name="object 6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7039" y="3273061"/>
            <a:ext cx="5052289" cy="1153980"/>
          </a:xfrm>
          <a:prstGeom prst="rect">
            <a:avLst/>
          </a:prstGeom>
        </p:spPr>
      </p:pic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Multi-</a:t>
            </a:r>
            <a:r>
              <a:rPr spc="120" dirty="0"/>
              <a:t>layer</a:t>
            </a:r>
            <a:r>
              <a:rPr spc="15" dirty="0"/>
              <a:t> </a:t>
            </a:r>
            <a:r>
              <a:rPr spc="65" dirty="0"/>
              <a:t>perceptron</a:t>
            </a:r>
            <a:r>
              <a:rPr spc="15" dirty="0"/>
              <a:t> </a:t>
            </a:r>
            <a:r>
              <a:rPr spc="-20" dirty="0"/>
              <a:t>(NN)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6461" y="1663784"/>
            <a:ext cx="302260" cy="295275"/>
            <a:chOff x="346461" y="1663784"/>
            <a:chExt cx="302260" cy="295275"/>
          </a:xfrm>
        </p:grpSpPr>
        <p:sp>
          <p:nvSpPr>
            <p:cNvPr id="4" name="object 4"/>
            <p:cNvSpPr/>
            <p:nvPr/>
          </p:nvSpPr>
          <p:spPr>
            <a:xfrm>
              <a:off x="351224" y="1668546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146099" y="285299"/>
                  </a:move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174735" y="2766"/>
                  </a:lnTo>
                  <a:lnTo>
                    <a:pt x="227155" y="23967"/>
                  </a:lnTo>
                  <a:lnTo>
                    <a:pt x="267652" y="63507"/>
                  </a:lnTo>
                  <a:lnTo>
                    <a:pt x="289366" y="11469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1224" y="1668546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0" y="142649"/>
                  </a:move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202009" y="10859"/>
                  </a:lnTo>
                  <a:lnTo>
                    <a:pt x="249406" y="41782"/>
                  </a:lnTo>
                  <a:lnTo>
                    <a:pt x="281078" y="8806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6461" y="2150258"/>
            <a:ext cx="302260" cy="295275"/>
            <a:chOff x="346461" y="2150258"/>
            <a:chExt cx="302260" cy="295275"/>
          </a:xfrm>
        </p:grpSpPr>
        <p:sp>
          <p:nvSpPr>
            <p:cNvPr id="7" name="object 7"/>
            <p:cNvSpPr/>
            <p:nvPr/>
          </p:nvSpPr>
          <p:spPr>
            <a:xfrm>
              <a:off x="351224" y="2155020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146099" y="285299"/>
                  </a:move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174735" y="2766"/>
                  </a:lnTo>
                  <a:lnTo>
                    <a:pt x="227155" y="23966"/>
                  </a:lnTo>
                  <a:lnTo>
                    <a:pt x="267652" y="63506"/>
                  </a:lnTo>
                  <a:lnTo>
                    <a:pt x="289366" y="11469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1224" y="2155020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0" y="142649"/>
                  </a:move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202009" y="10858"/>
                  </a:lnTo>
                  <a:lnTo>
                    <a:pt x="249406" y="41779"/>
                  </a:lnTo>
                  <a:lnTo>
                    <a:pt x="281078" y="88059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9589" y="1690671"/>
            <a:ext cx="115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390" y="2145746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x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8661" y="1807698"/>
            <a:ext cx="448309" cy="41275"/>
            <a:chOff x="638661" y="1807698"/>
            <a:chExt cx="448309" cy="41275"/>
          </a:xfrm>
        </p:grpSpPr>
        <p:sp>
          <p:nvSpPr>
            <p:cNvPr id="12" name="object 12"/>
            <p:cNvSpPr/>
            <p:nvPr/>
          </p:nvSpPr>
          <p:spPr>
            <a:xfrm>
              <a:off x="643423" y="1827146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5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8630" y="181246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84" y="0"/>
                  </a:lnTo>
                  <a:lnTo>
                    <a:pt x="43267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8630" y="181246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67" y="15847"/>
                  </a:lnTo>
                  <a:lnTo>
                    <a:pt x="8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38661" y="2281697"/>
            <a:ext cx="448309" cy="41275"/>
            <a:chOff x="638661" y="2281697"/>
            <a:chExt cx="448309" cy="41275"/>
          </a:xfrm>
        </p:grpSpPr>
        <p:sp>
          <p:nvSpPr>
            <p:cNvPr id="16" name="object 16"/>
            <p:cNvSpPr/>
            <p:nvPr/>
          </p:nvSpPr>
          <p:spPr>
            <a:xfrm>
              <a:off x="643423" y="2301145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5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8630" y="22864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84" y="0"/>
                  </a:lnTo>
                  <a:lnTo>
                    <a:pt x="43267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8630" y="22864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67" y="15847"/>
                  </a:lnTo>
                  <a:lnTo>
                    <a:pt x="8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95822" y="1705346"/>
            <a:ext cx="508634" cy="254635"/>
          </a:xfrm>
          <a:prstGeom prst="rect">
            <a:avLst/>
          </a:prstGeom>
          <a:solidFill>
            <a:srgbClr val="DFE854"/>
          </a:solidFill>
          <a:ln w="28574">
            <a:solidFill>
              <a:srgbClr val="CC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229"/>
              </a:spcBef>
            </a:pPr>
            <a:r>
              <a:rPr sz="1800" spc="-37" baseline="20833" dirty="0">
                <a:latin typeface="Verdana"/>
                <a:cs typeface="Verdana"/>
              </a:rPr>
              <a:t>w</a:t>
            </a:r>
            <a:r>
              <a:rPr sz="800" spc="-25" dirty="0">
                <a:latin typeface="Verdana"/>
                <a:cs typeface="Verdana"/>
              </a:rPr>
              <a:t>00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5822" y="2170470"/>
            <a:ext cx="508634" cy="254635"/>
          </a:xfrm>
          <a:prstGeom prst="rect">
            <a:avLst/>
          </a:prstGeom>
          <a:solidFill>
            <a:srgbClr val="DFE854"/>
          </a:solidFill>
          <a:ln w="28574">
            <a:solidFill>
              <a:srgbClr val="CC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55"/>
              </a:spcBef>
            </a:pPr>
            <a:r>
              <a:rPr sz="1800" spc="-37" baseline="20833" dirty="0">
                <a:latin typeface="Verdana"/>
                <a:cs typeface="Verdana"/>
              </a:rPr>
              <a:t>w</a:t>
            </a:r>
            <a:r>
              <a:rPr sz="800" spc="-25" dirty="0">
                <a:latin typeface="Verdana"/>
                <a:cs typeface="Verdana"/>
              </a:rPr>
              <a:t>01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99259" y="1821733"/>
            <a:ext cx="914400" cy="484505"/>
            <a:chOff x="1599259" y="1821733"/>
            <a:chExt cx="914400" cy="484505"/>
          </a:xfrm>
        </p:grpSpPr>
        <p:sp>
          <p:nvSpPr>
            <p:cNvPr id="22" name="object 22"/>
            <p:cNvSpPr/>
            <p:nvPr/>
          </p:nvSpPr>
          <p:spPr>
            <a:xfrm>
              <a:off x="2035545" y="1849496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236399" y="451499"/>
                  </a:moveTo>
                  <a:lnTo>
                    <a:pt x="188756" y="446912"/>
                  </a:lnTo>
                  <a:lnTo>
                    <a:pt x="144382" y="433758"/>
                  </a:lnTo>
                  <a:lnTo>
                    <a:pt x="104226" y="412944"/>
                  </a:lnTo>
                  <a:lnTo>
                    <a:pt x="69239" y="385378"/>
                  </a:lnTo>
                  <a:lnTo>
                    <a:pt x="40373" y="351967"/>
                  </a:lnTo>
                  <a:lnTo>
                    <a:pt x="18577" y="313621"/>
                  </a:lnTo>
                  <a:lnTo>
                    <a:pt x="4802" y="271245"/>
                  </a:lnTo>
                  <a:lnTo>
                    <a:pt x="0" y="225749"/>
                  </a:lnTo>
                  <a:lnTo>
                    <a:pt x="4802" y="180253"/>
                  </a:lnTo>
                  <a:lnTo>
                    <a:pt x="18577" y="137877"/>
                  </a:lnTo>
                  <a:lnTo>
                    <a:pt x="40373" y="99531"/>
                  </a:lnTo>
                  <a:lnTo>
                    <a:pt x="69241" y="66119"/>
                  </a:lnTo>
                  <a:lnTo>
                    <a:pt x="104226" y="38554"/>
                  </a:lnTo>
                  <a:lnTo>
                    <a:pt x="144382" y="17740"/>
                  </a:lnTo>
                  <a:lnTo>
                    <a:pt x="188756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6" y="17184"/>
                  </a:lnTo>
                  <a:lnTo>
                    <a:pt x="367554" y="37928"/>
                  </a:lnTo>
                  <a:lnTo>
                    <a:pt x="403560" y="66120"/>
                  </a:lnTo>
                  <a:lnTo>
                    <a:pt x="433080" y="100503"/>
                  </a:lnTo>
                  <a:lnTo>
                    <a:pt x="454803" y="139359"/>
                  </a:lnTo>
                  <a:lnTo>
                    <a:pt x="468214" y="181502"/>
                  </a:lnTo>
                  <a:lnTo>
                    <a:pt x="472799" y="225749"/>
                  </a:lnTo>
                  <a:lnTo>
                    <a:pt x="467996" y="271245"/>
                  </a:lnTo>
                  <a:lnTo>
                    <a:pt x="454221" y="313621"/>
                  </a:lnTo>
                  <a:lnTo>
                    <a:pt x="432425" y="351967"/>
                  </a:lnTo>
                  <a:lnTo>
                    <a:pt x="403559" y="385378"/>
                  </a:lnTo>
                  <a:lnTo>
                    <a:pt x="368572" y="412944"/>
                  </a:lnTo>
                  <a:lnTo>
                    <a:pt x="328416" y="433758"/>
                  </a:lnTo>
                  <a:lnTo>
                    <a:pt x="284042" y="446912"/>
                  </a:lnTo>
                  <a:lnTo>
                    <a:pt x="236399" y="451499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4021" y="1849496"/>
              <a:ext cx="904875" cy="452120"/>
            </a:xfrm>
            <a:custGeom>
              <a:avLst/>
              <a:gdLst/>
              <a:ahLst/>
              <a:cxnLst/>
              <a:rect l="l" t="t" r="r" b="b"/>
              <a:pathLst>
                <a:path w="904875" h="452119">
                  <a:moveTo>
                    <a:pt x="431524" y="225749"/>
                  </a:moveTo>
                  <a:lnTo>
                    <a:pt x="436326" y="180253"/>
                  </a:lnTo>
                  <a:lnTo>
                    <a:pt x="450101" y="137877"/>
                  </a:lnTo>
                  <a:lnTo>
                    <a:pt x="471897" y="99531"/>
                  </a:lnTo>
                  <a:lnTo>
                    <a:pt x="500763" y="66120"/>
                  </a:lnTo>
                  <a:lnTo>
                    <a:pt x="535750" y="38554"/>
                  </a:lnTo>
                  <a:lnTo>
                    <a:pt x="575906" y="17740"/>
                  </a:lnTo>
                  <a:lnTo>
                    <a:pt x="620280" y="4586"/>
                  </a:lnTo>
                  <a:lnTo>
                    <a:pt x="667923" y="0"/>
                  </a:lnTo>
                  <a:lnTo>
                    <a:pt x="714258" y="4377"/>
                  </a:lnTo>
                  <a:lnTo>
                    <a:pt x="758390" y="17184"/>
                  </a:lnTo>
                  <a:lnTo>
                    <a:pt x="799078" y="37928"/>
                  </a:lnTo>
                  <a:lnTo>
                    <a:pt x="835083" y="66119"/>
                  </a:lnTo>
                  <a:lnTo>
                    <a:pt x="864604" y="100503"/>
                  </a:lnTo>
                  <a:lnTo>
                    <a:pt x="886327" y="139359"/>
                  </a:lnTo>
                  <a:lnTo>
                    <a:pt x="899738" y="181502"/>
                  </a:lnTo>
                  <a:lnTo>
                    <a:pt x="904323" y="225749"/>
                  </a:lnTo>
                  <a:lnTo>
                    <a:pt x="899520" y="271245"/>
                  </a:lnTo>
                  <a:lnTo>
                    <a:pt x="885745" y="313621"/>
                  </a:lnTo>
                  <a:lnTo>
                    <a:pt x="863949" y="351967"/>
                  </a:lnTo>
                  <a:lnTo>
                    <a:pt x="835083" y="385378"/>
                  </a:lnTo>
                  <a:lnTo>
                    <a:pt x="800096" y="412944"/>
                  </a:lnTo>
                  <a:lnTo>
                    <a:pt x="759940" y="433758"/>
                  </a:lnTo>
                  <a:lnTo>
                    <a:pt x="715566" y="446912"/>
                  </a:lnTo>
                  <a:lnTo>
                    <a:pt x="667923" y="451499"/>
                  </a:lnTo>
                  <a:lnTo>
                    <a:pt x="620280" y="446912"/>
                  </a:lnTo>
                  <a:lnTo>
                    <a:pt x="575906" y="433758"/>
                  </a:lnTo>
                  <a:lnTo>
                    <a:pt x="535750" y="412944"/>
                  </a:lnTo>
                  <a:lnTo>
                    <a:pt x="500763" y="385378"/>
                  </a:lnTo>
                  <a:lnTo>
                    <a:pt x="471897" y="351967"/>
                  </a:lnTo>
                  <a:lnTo>
                    <a:pt x="450101" y="313621"/>
                  </a:lnTo>
                  <a:lnTo>
                    <a:pt x="436326" y="271245"/>
                  </a:lnTo>
                  <a:lnTo>
                    <a:pt x="431524" y="225749"/>
                  </a:lnTo>
                  <a:close/>
                </a:path>
                <a:path w="904875" h="452119">
                  <a:moveTo>
                    <a:pt x="0" y="448174"/>
                  </a:moveTo>
                  <a:lnTo>
                    <a:pt x="380596" y="252051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77413" y="2081748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14412" y="33784"/>
                  </a:moveTo>
                  <a:lnTo>
                    <a:pt x="0" y="5814"/>
                  </a:lnTo>
                  <a:lnTo>
                    <a:pt x="45629" y="0"/>
                  </a:lnTo>
                  <a:lnTo>
                    <a:pt x="14412" y="3378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77413" y="2081748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14412" y="33784"/>
                  </a:moveTo>
                  <a:lnTo>
                    <a:pt x="45629" y="0"/>
                  </a:lnTo>
                  <a:lnTo>
                    <a:pt x="0" y="5814"/>
                  </a:lnTo>
                  <a:lnTo>
                    <a:pt x="14412" y="3378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04021" y="1826496"/>
              <a:ext cx="381000" cy="196215"/>
            </a:xfrm>
            <a:custGeom>
              <a:avLst/>
              <a:gdLst/>
              <a:ahLst/>
              <a:cxnLst/>
              <a:rect l="l" t="t" r="r" b="b"/>
              <a:pathLst>
                <a:path w="381000" h="196214">
                  <a:moveTo>
                    <a:pt x="0" y="0"/>
                  </a:moveTo>
                  <a:lnTo>
                    <a:pt x="380596" y="19612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77413" y="2008633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45629" y="33784"/>
                  </a:moveTo>
                  <a:lnTo>
                    <a:pt x="0" y="27969"/>
                  </a:lnTo>
                  <a:lnTo>
                    <a:pt x="14412" y="0"/>
                  </a:lnTo>
                  <a:lnTo>
                    <a:pt x="45629" y="3378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77413" y="2008633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0" y="27969"/>
                  </a:moveTo>
                  <a:lnTo>
                    <a:pt x="45629" y="33784"/>
                  </a:lnTo>
                  <a:lnTo>
                    <a:pt x="14412" y="0"/>
                  </a:lnTo>
                  <a:lnTo>
                    <a:pt x="0" y="2796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07618" y="1952611"/>
            <a:ext cx="128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Verdana"/>
                <a:cs typeface="Verdana"/>
              </a:rPr>
              <a:t>∑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77632" y="1841883"/>
            <a:ext cx="1205865" cy="466725"/>
            <a:chOff x="2477632" y="1841883"/>
            <a:chExt cx="1205865" cy="466725"/>
          </a:xfrm>
        </p:grpSpPr>
        <p:sp>
          <p:nvSpPr>
            <p:cNvPr id="31" name="object 31"/>
            <p:cNvSpPr/>
            <p:nvPr/>
          </p:nvSpPr>
          <p:spPr>
            <a:xfrm>
              <a:off x="2482394" y="2094385"/>
              <a:ext cx="367030" cy="11430"/>
            </a:xfrm>
            <a:custGeom>
              <a:avLst/>
              <a:gdLst/>
              <a:ahLst/>
              <a:cxnLst/>
              <a:rect l="l" t="t" r="r" b="b"/>
              <a:pathLst>
                <a:path w="367030" h="11430">
                  <a:moveTo>
                    <a:pt x="0" y="11159"/>
                  </a:moveTo>
                  <a:lnTo>
                    <a:pt x="366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48394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0" y="0"/>
                  </a:lnTo>
                  <a:lnTo>
                    <a:pt x="43674" y="14407"/>
                  </a:lnTo>
                  <a:lnTo>
                    <a:pt x="949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48394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43674" y="14407"/>
                  </a:lnTo>
                  <a:lnTo>
                    <a:pt x="0" y="0"/>
                  </a:lnTo>
                  <a:lnTo>
                    <a:pt x="949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30044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226199" y="457199"/>
                  </a:move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3" y="66954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5" y="17401"/>
                  </a:lnTo>
                  <a:lnTo>
                    <a:pt x="351696" y="38407"/>
                  </a:lnTo>
                  <a:lnTo>
                    <a:pt x="386149" y="66955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close/>
                </a:path>
              </a:pathLst>
            </a:custGeom>
            <a:solidFill>
              <a:srgbClr val="266D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30044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0" y="228599"/>
                  </a:move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2" y="66955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4" y="17401"/>
                  </a:lnTo>
                  <a:lnTo>
                    <a:pt x="351696" y="38407"/>
                  </a:lnTo>
                  <a:lnTo>
                    <a:pt x="386149" y="66954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4406" y="2000283"/>
              <a:ext cx="223724" cy="14992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382443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34542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34542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608424" y="2048883"/>
            <a:ext cx="305435" cy="41275"/>
            <a:chOff x="6608424" y="2048883"/>
            <a:chExt cx="305435" cy="41275"/>
          </a:xfrm>
        </p:grpSpPr>
        <p:sp>
          <p:nvSpPr>
            <p:cNvPr id="41" name="object 41"/>
            <p:cNvSpPr/>
            <p:nvPr/>
          </p:nvSpPr>
          <p:spPr>
            <a:xfrm>
              <a:off x="6613187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65286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65286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279635" y="1911149"/>
            <a:ext cx="1046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</a:tabLst>
            </a:pPr>
            <a:r>
              <a:rPr sz="1400" spc="-25" dirty="0">
                <a:latin typeface="Verdana"/>
                <a:cs typeface="Verdana"/>
              </a:rPr>
              <a:t>out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95" dirty="0">
                <a:latin typeface="Verdana"/>
                <a:cs typeface="Verdana"/>
              </a:rPr>
              <a:t>error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86617" y="1933946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9E9E9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229"/>
              </a:spcBef>
            </a:pPr>
            <a:r>
              <a:rPr sz="1800" spc="-37" baseline="20833" dirty="0">
                <a:latin typeface="Verdana"/>
                <a:cs typeface="Verdana"/>
              </a:rPr>
              <a:t>w</a:t>
            </a:r>
            <a:r>
              <a:rPr sz="800" spc="-25" dirty="0">
                <a:latin typeface="Verdana"/>
                <a:cs typeface="Verdana"/>
              </a:rPr>
              <a:t>10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215879" y="1844733"/>
            <a:ext cx="812165" cy="461645"/>
            <a:chOff x="4215879" y="1844733"/>
            <a:chExt cx="812165" cy="461645"/>
          </a:xfrm>
        </p:grpSpPr>
        <p:sp>
          <p:nvSpPr>
            <p:cNvPr id="47" name="object 47"/>
            <p:cNvSpPr/>
            <p:nvPr/>
          </p:nvSpPr>
          <p:spPr>
            <a:xfrm>
              <a:off x="4220641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72741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72741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50141" y="1849496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236399" y="451499"/>
                  </a:moveTo>
                  <a:lnTo>
                    <a:pt x="188759" y="446912"/>
                  </a:lnTo>
                  <a:lnTo>
                    <a:pt x="144386" y="433758"/>
                  </a:lnTo>
                  <a:lnTo>
                    <a:pt x="104230" y="412944"/>
                  </a:lnTo>
                  <a:lnTo>
                    <a:pt x="69243" y="385378"/>
                  </a:lnTo>
                  <a:lnTo>
                    <a:pt x="40375" y="351967"/>
                  </a:lnTo>
                  <a:lnTo>
                    <a:pt x="18578" y="313621"/>
                  </a:lnTo>
                  <a:lnTo>
                    <a:pt x="4803" y="271245"/>
                  </a:lnTo>
                  <a:lnTo>
                    <a:pt x="0" y="225749"/>
                  </a:lnTo>
                  <a:lnTo>
                    <a:pt x="4803" y="180253"/>
                  </a:lnTo>
                  <a:lnTo>
                    <a:pt x="18578" y="137877"/>
                  </a:lnTo>
                  <a:lnTo>
                    <a:pt x="40375" y="99531"/>
                  </a:lnTo>
                  <a:lnTo>
                    <a:pt x="69244" y="66119"/>
                  </a:lnTo>
                  <a:lnTo>
                    <a:pt x="104230" y="38554"/>
                  </a:lnTo>
                  <a:lnTo>
                    <a:pt x="144386" y="17740"/>
                  </a:lnTo>
                  <a:lnTo>
                    <a:pt x="188759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4" y="17184"/>
                  </a:lnTo>
                  <a:lnTo>
                    <a:pt x="367549" y="37928"/>
                  </a:lnTo>
                  <a:lnTo>
                    <a:pt x="403550" y="66120"/>
                  </a:lnTo>
                  <a:lnTo>
                    <a:pt x="433079" y="100503"/>
                  </a:lnTo>
                  <a:lnTo>
                    <a:pt x="454805" y="139359"/>
                  </a:lnTo>
                  <a:lnTo>
                    <a:pt x="468215" y="181502"/>
                  </a:lnTo>
                  <a:lnTo>
                    <a:pt x="472799" y="225749"/>
                  </a:lnTo>
                  <a:lnTo>
                    <a:pt x="467995" y="271245"/>
                  </a:lnTo>
                  <a:lnTo>
                    <a:pt x="454220" y="313621"/>
                  </a:lnTo>
                  <a:lnTo>
                    <a:pt x="432423" y="351967"/>
                  </a:lnTo>
                  <a:lnTo>
                    <a:pt x="403555" y="385378"/>
                  </a:lnTo>
                  <a:lnTo>
                    <a:pt x="368568" y="412944"/>
                  </a:lnTo>
                  <a:lnTo>
                    <a:pt x="328412" y="433758"/>
                  </a:lnTo>
                  <a:lnTo>
                    <a:pt x="284039" y="446912"/>
                  </a:lnTo>
                  <a:lnTo>
                    <a:pt x="236399" y="451499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50140" y="1849496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0" y="225749"/>
                  </a:moveTo>
                  <a:lnTo>
                    <a:pt x="4803" y="180253"/>
                  </a:lnTo>
                  <a:lnTo>
                    <a:pt x="18578" y="137877"/>
                  </a:lnTo>
                  <a:lnTo>
                    <a:pt x="40375" y="99531"/>
                  </a:lnTo>
                  <a:lnTo>
                    <a:pt x="69243" y="66120"/>
                  </a:lnTo>
                  <a:lnTo>
                    <a:pt x="104230" y="38554"/>
                  </a:lnTo>
                  <a:lnTo>
                    <a:pt x="144386" y="17740"/>
                  </a:lnTo>
                  <a:lnTo>
                    <a:pt x="188759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4" y="17184"/>
                  </a:lnTo>
                  <a:lnTo>
                    <a:pt x="367549" y="37928"/>
                  </a:lnTo>
                  <a:lnTo>
                    <a:pt x="403549" y="66119"/>
                  </a:lnTo>
                  <a:lnTo>
                    <a:pt x="433079" y="100503"/>
                  </a:lnTo>
                  <a:lnTo>
                    <a:pt x="454805" y="139359"/>
                  </a:lnTo>
                  <a:lnTo>
                    <a:pt x="468215" y="181502"/>
                  </a:lnTo>
                  <a:lnTo>
                    <a:pt x="472799" y="225749"/>
                  </a:lnTo>
                  <a:lnTo>
                    <a:pt x="467995" y="271245"/>
                  </a:lnTo>
                  <a:lnTo>
                    <a:pt x="454220" y="313621"/>
                  </a:lnTo>
                  <a:lnTo>
                    <a:pt x="432423" y="351967"/>
                  </a:lnTo>
                  <a:lnTo>
                    <a:pt x="403555" y="385378"/>
                  </a:lnTo>
                  <a:lnTo>
                    <a:pt x="368568" y="412944"/>
                  </a:lnTo>
                  <a:lnTo>
                    <a:pt x="328412" y="433758"/>
                  </a:lnTo>
                  <a:lnTo>
                    <a:pt x="284039" y="446912"/>
                  </a:lnTo>
                  <a:lnTo>
                    <a:pt x="236399" y="451499"/>
                  </a:lnTo>
                  <a:lnTo>
                    <a:pt x="188759" y="446912"/>
                  </a:lnTo>
                  <a:lnTo>
                    <a:pt x="144386" y="433758"/>
                  </a:lnTo>
                  <a:lnTo>
                    <a:pt x="104230" y="412944"/>
                  </a:lnTo>
                  <a:lnTo>
                    <a:pt x="69243" y="385378"/>
                  </a:lnTo>
                  <a:lnTo>
                    <a:pt x="40375" y="351967"/>
                  </a:lnTo>
                  <a:lnTo>
                    <a:pt x="18578" y="313621"/>
                  </a:lnTo>
                  <a:lnTo>
                    <a:pt x="4803" y="271245"/>
                  </a:lnTo>
                  <a:lnTo>
                    <a:pt x="0" y="2257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722213" y="1952611"/>
            <a:ext cx="128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Verdana"/>
                <a:cs typeface="Verdana"/>
              </a:rPr>
              <a:t>∑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992227" y="1841883"/>
            <a:ext cx="1205865" cy="466725"/>
            <a:chOff x="4992227" y="1841883"/>
            <a:chExt cx="1205865" cy="466725"/>
          </a:xfrm>
        </p:grpSpPr>
        <p:sp>
          <p:nvSpPr>
            <p:cNvPr id="54" name="object 54"/>
            <p:cNvSpPr/>
            <p:nvPr/>
          </p:nvSpPr>
          <p:spPr>
            <a:xfrm>
              <a:off x="4996989" y="2094385"/>
              <a:ext cx="367030" cy="11430"/>
            </a:xfrm>
            <a:custGeom>
              <a:avLst/>
              <a:gdLst/>
              <a:ahLst/>
              <a:cxnLst/>
              <a:rect l="l" t="t" r="r" b="b"/>
              <a:pathLst>
                <a:path w="367029" h="11430">
                  <a:moveTo>
                    <a:pt x="0" y="11159"/>
                  </a:moveTo>
                  <a:lnTo>
                    <a:pt x="366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62989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0" y="0"/>
                  </a:lnTo>
                  <a:lnTo>
                    <a:pt x="43674" y="14407"/>
                  </a:lnTo>
                  <a:lnTo>
                    <a:pt x="949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62989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43674" y="14407"/>
                  </a:lnTo>
                  <a:lnTo>
                    <a:pt x="0" y="0"/>
                  </a:lnTo>
                  <a:lnTo>
                    <a:pt x="949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44639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226199" y="457199"/>
                  </a:move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3" y="66954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5" y="17401"/>
                  </a:lnTo>
                  <a:lnTo>
                    <a:pt x="351696" y="38407"/>
                  </a:lnTo>
                  <a:lnTo>
                    <a:pt x="386149" y="66955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close/>
                </a:path>
              </a:pathLst>
            </a:custGeom>
            <a:solidFill>
              <a:srgbClr val="266D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44639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0" y="228599"/>
                  </a:move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2" y="66955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4" y="17401"/>
                  </a:lnTo>
                  <a:lnTo>
                    <a:pt x="351696" y="38407"/>
                  </a:lnTo>
                  <a:lnTo>
                    <a:pt x="386149" y="66954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8976" y="2000283"/>
              <a:ext cx="223724" cy="14992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897038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49137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49137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3" name="object 6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7039" y="3273061"/>
            <a:ext cx="5052289" cy="1153980"/>
          </a:xfrm>
          <a:prstGeom prst="rect">
            <a:avLst/>
          </a:prstGeom>
        </p:spPr>
      </p:pic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Multi-</a:t>
            </a:r>
            <a:r>
              <a:rPr spc="120" dirty="0"/>
              <a:t>layer</a:t>
            </a:r>
            <a:r>
              <a:rPr spc="15" dirty="0"/>
              <a:t> </a:t>
            </a:r>
            <a:r>
              <a:rPr spc="65" dirty="0"/>
              <a:t>perceptron</a:t>
            </a:r>
            <a:r>
              <a:rPr spc="15" dirty="0"/>
              <a:t> </a:t>
            </a:r>
            <a:r>
              <a:rPr spc="-20" dirty="0"/>
              <a:t>(NN)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6461" y="1663784"/>
            <a:ext cx="302260" cy="295275"/>
            <a:chOff x="346461" y="1663784"/>
            <a:chExt cx="302260" cy="295275"/>
          </a:xfrm>
        </p:grpSpPr>
        <p:sp>
          <p:nvSpPr>
            <p:cNvPr id="4" name="object 4"/>
            <p:cNvSpPr/>
            <p:nvPr/>
          </p:nvSpPr>
          <p:spPr>
            <a:xfrm>
              <a:off x="351224" y="1668546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146099" y="285299"/>
                  </a:move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174735" y="2766"/>
                  </a:lnTo>
                  <a:lnTo>
                    <a:pt x="227155" y="23967"/>
                  </a:lnTo>
                  <a:lnTo>
                    <a:pt x="267652" y="63507"/>
                  </a:lnTo>
                  <a:lnTo>
                    <a:pt x="289366" y="11469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1224" y="1668546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0" y="142649"/>
                  </a:move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202009" y="10859"/>
                  </a:lnTo>
                  <a:lnTo>
                    <a:pt x="249406" y="41782"/>
                  </a:lnTo>
                  <a:lnTo>
                    <a:pt x="281078" y="8806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6461" y="2150258"/>
            <a:ext cx="302260" cy="295275"/>
            <a:chOff x="346461" y="2150258"/>
            <a:chExt cx="302260" cy="295275"/>
          </a:xfrm>
        </p:grpSpPr>
        <p:sp>
          <p:nvSpPr>
            <p:cNvPr id="7" name="object 7"/>
            <p:cNvSpPr/>
            <p:nvPr/>
          </p:nvSpPr>
          <p:spPr>
            <a:xfrm>
              <a:off x="351224" y="2155020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146099" y="285299"/>
                  </a:move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174735" y="2766"/>
                  </a:lnTo>
                  <a:lnTo>
                    <a:pt x="227155" y="23966"/>
                  </a:lnTo>
                  <a:lnTo>
                    <a:pt x="267652" y="63506"/>
                  </a:lnTo>
                  <a:lnTo>
                    <a:pt x="289366" y="114690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1224" y="2155020"/>
              <a:ext cx="292735" cy="285750"/>
            </a:xfrm>
            <a:custGeom>
              <a:avLst/>
              <a:gdLst/>
              <a:ahLst/>
              <a:cxnLst/>
              <a:rect l="l" t="t" r="r" b="b"/>
              <a:pathLst>
                <a:path w="292734" h="285750">
                  <a:moveTo>
                    <a:pt x="0" y="142649"/>
                  </a:moveTo>
                  <a:lnTo>
                    <a:pt x="7448" y="97561"/>
                  </a:lnTo>
                  <a:lnTo>
                    <a:pt x="28188" y="58403"/>
                  </a:lnTo>
                  <a:lnTo>
                    <a:pt x="59814" y="27523"/>
                  </a:lnTo>
                  <a:lnTo>
                    <a:pt x="99920" y="7272"/>
                  </a:lnTo>
                  <a:lnTo>
                    <a:pt x="146099" y="0"/>
                  </a:lnTo>
                  <a:lnTo>
                    <a:pt x="202009" y="10858"/>
                  </a:lnTo>
                  <a:lnTo>
                    <a:pt x="249406" y="41779"/>
                  </a:lnTo>
                  <a:lnTo>
                    <a:pt x="281078" y="88059"/>
                  </a:lnTo>
                  <a:lnTo>
                    <a:pt x="292199" y="142649"/>
                  </a:lnTo>
                  <a:lnTo>
                    <a:pt x="284751" y="187737"/>
                  </a:lnTo>
                  <a:lnTo>
                    <a:pt x="264010" y="226896"/>
                  </a:lnTo>
                  <a:lnTo>
                    <a:pt x="232384" y="257776"/>
                  </a:lnTo>
                  <a:lnTo>
                    <a:pt x="192278" y="278026"/>
                  </a:lnTo>
                  <a:lnTo>
                    <a:pt x="146099" y="285299"/>
                  </a:lnTo>
                  <a:lnTo>
                    <a:pt x="99920" y="278026"/>
                  </a:lnTo>
                  <a:lnTo>
                    <a:pt x="59814" y="257776"/>
                  </a:lnTo>
                  <a:lnTo>
                    <a:pt x="28188" y="226896"/>
                  </a:lnTo>
                  <a:lnTo>
                    <a:pt x="7448" y="187737"/>
                  </a:lnTo>
                  <a:lnTo>
                    <a:pt x="0" y="1426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9589" y="1690671"/>
            <a:ext cx="115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390" y="2145746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x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8661" y="1807698"/>
            <a:ext cx="448309" cy="41275"/>
            <a:chOff x="638661" y="1807698"/>
            <a:chExt cx="448309" cy="41275"/>
          </a:xfrm>
        </p:grpSpPr>
        <p:sp>
          <p:nvSpPr>
            <p:cNvPr id="12" name="object 12"/>
            <p:cNvSpPr/>
            <p:nvPr/>
          </p:nvSpPr>
          <p:spPr>
            <a:xfrm>
              <a:off x="643423" y="1827146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5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8630" y="181246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84" y="0"/>
                  </a:lnTo>
                  <a:lnTo>
                    <a:pt x="43267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8630" y="181246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67" y="15847"/>
                  </a:lnTo>
                  <a:lnTo>
                    <a:pt x="8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38661" y="2281697"/>
            <a:ext cx="448309" cy="41275"/>
            <a:chOff x="638661" y="2281697"/>
            <a:chExt cx="448309" cy="41275"/>
          </a:xfrm>
        </p:grpSpPr>
        <p:sp>
          <p:nvSpPr>
            <p:cNvPr id="16" name="object 16"/>
            <p:cNvSpPr/>
            <p:nvPr/>
          </p:nvSpPr>
          <p:spPr>
            <a:xfrm>
              <a:off x="643423" y="2301145"/>
              <a:ext cx="395605" cy="1270"/>
            </a:xfrm>
            <a:custGeom>
              <a:avLst/>
              <a:gdLst/>
              <a:ahLst/>
              <a:cxnLst/>
              <a:rect l="l" t="t" r="r" b="b"/>
              <a:pathLst>
                <a:path w="395605" h="1269">
                  <a:moveTo>
                    <a:pt x="0" y="0"/>
                  </a:moveTo>
                  <a:lnTo>
                    <a:pt x="395249" y="1047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8630" y="22864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84" y="0"/>
                  </a:lnTo>
                  <a:lnTo>
                    <a:pt x="43267" y="15847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38630" y="22864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67" y="15847"/>
                  </a:lnTo>
                  <a:lnTo>
                    <a:pt x="84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95822" y="1705346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229"/>
              </a:spcBef>
            </a:pPr>
            <a:r>
              <a:rPr sz="1800" spc="-37" baseline="20833" dirty="0">
                <a:latin typeface="Verdana"/>
                <a:cs typeface="Verdana"/>
              </a:rPr>
              <a:t>w</a:t>
            </a:r>
            <a:r>
              <a:rPr sz="800" spc="-25" dirty="0">
                <a:latin typeface="Verdana"/>
                <a:cs typeface="Verdana"/>
              </a:rPr>
              <a:t>00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5822" y="2170470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55"/>
              </a:spcBef>
            </a:pPr>
            <a:r>
              <a:rPr sz="1800" spc="-37" baseline="20833" dirty="0">
                <a:latin typeface="Verdana"/>
                <a:cs typeface="Verdana"/>
              </a:rPr>
              <a:t>w</a:t>
            </a:r>
            <a:r>
              <a:rPr sz="800" spc="-25" dirty="0">
                <a:latin typeface="Verdana"/>
                <a:cs typeface="Verdana"/>
              </a:rPr>
              <a:t>01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99259" y="1821733"/>
            <a:ext cx="914400" cy="484505"/>
            <a:chOff x="1599259" y="1821733"/>
            <a:chExt cx="914400" cy="484505"/>
          </a:xfrm>
        </p:grpSpPr>
        <p:sp>
          <p:nvSpPr>
            <p:cNvPr id="22" name="object 22"/>
            <p:cNvSpPr/>
            <p:nvPr/>
          </p:nvSpPr>
          <p:spPr>
            <a:xfrm>
              <a:off x="2035545" y="1849496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236399" y="451499"/>
                  </a:moveTo>
                  <a:lnTo>
                    <a:pt x="188756" y="446912"/>
                  </a:lnTo>
                  <a:lnTo>
                    <a:pt x="144382" y="433758"/>
                  </a:lnTo>
                  <a:lnTo>
                    <a:pt x="104226" y="412944"/>
                  </a:lnTo>
                  <a:lnTo>
                    <a:pt x="69239" y="385378"/>
                  </a:lnTo>
                  <a:lnTo>
                    <a:pt x="40373" y="351967"/>
                  </a:lnTo>
                  <a:lnTo>
                    <a:pt x="18577" y="313621"/>
                  </a:lnTo>
                  <a:lnTo>
                    <a:pt x="4802" y="271245"/>
                  </a:lnTo>
                  <a:lnTo>
                    <a:pt x="0" y="225749"/>
                  </a:lnTo>
                  <a:lnTo>
                    <a:pt x="4802" y="180253"/>
                  </a:lnTo>
                  <a:lnTo>
                    <a:pt x="18577" y="137877"/>
                  </a:lnTo>
                  <a:lnTo>
                    <a:pt x="40373" y="99531"/>
                  </a:lnTo>
                  <a:lnTo>
                    <a:pt x="69241" y="66119"/>
                  </a:lnTo>
                  <a:lnTo>
                    <a:pt x="104226" y="38554"/>
                  </a:lnTo>
                  <a:lnTo>
                    <a:pt x="144382" y="17740"/>
                  </a:lnTo>
                  <a:lnTo>
                    <a:pt x="188756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6" y="17184"/>
                  </a:lnTo>
                  <a:lnTo>
                    <a:pt x="367554" y="37928"/>
                  </a:lnTo>
                  <a:lnTo>
                    <a:pt x="403560" y="66120"/>
                  </a:lnTo>
                  <a:lnTo>
                    <a:pt x="433080" y="100503"/>
                  </a:lnTo>
                  <a:lnTo>
                    <a:pt x="454803" y="139359"/>
                  </a:lnTo>
                  <a:lnTo>
                    <a:pt x="468214" y="181502"/>
                  </a:lnTo>
                  <a:lnTo>
                    <a:pt x="472799" y="225749"/>
                  </a:lnTo>
                  <a:lnTo>
                    <a:pt x="467996" y="271245"/>
                  </a:lnTo>
                  <a:lnTo>
                    <a:pt x="454221" y="313621"/>
                  </a:lnTo>
                  <a:lnTo>
                    <a:pt x="432425" y="351967"/>
                  </a:lnTo>
                  <a:lnTo>
                    <a:pt x="403559" y="385378"/>
                  </a:lnTo>
                  <a:lnTo>
                    <a:pt x="368572" y="412944"/>
                  </a:lnTo>
                  <a:lnTo>
                    <a:pt x="328416" y="433758"/>
                  </a:lnTo>
                  <a:lnTo>
                    <a:pt x="284042" y="446912"/>
                  </a:lnTo>
                  <a:lnTo>
                    <a:pt x="236399" y="451499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4021" y="1849496"/>
              <a:ext cx="904875" cy="452120"/>
            </a:xfrm>
            <a:custGeom>
              <a:avLst/>
              <a:gdLst/>
              <a:ahLst/>
              <a:cxnLst/>
              <a:rect l="l" t="t" r="r" b="b"/>
              <a:pathLst>
                <a:path w="904875" h="452119">
                  <a:moveTo>
                    <a:pt x="431524" y="225749"/>
                  </a:moveTo>
                  <a:lnTo>
                    <a:pt x="436326" y="180253"/>
                  </a:lnTo>
                  <a:lnTo>
                    <a:pt x="450101" y="137877"/>
                  </a:lnTo>
                  <a:lnTo>
                    <a:pt x="471897" y="99531"/>
                  </a:lnTo>
                  <a:lnTo>
                    <a:pt x="500763" y="66120"/>
                  </a:lnTo>
                  <a:lnTo>
                    <a:pt x="535750" y="38554"/>
                  </a:lnTo>
                  <a:lnTo>
                    <a:pt x="575906" y="17740"/>
                  </a:lnTo>
                  <a:lnTo>
                    <a:pt x="620280" y="4586"/>
                  </a:lnTo>
                  <a:lnTo>
                    <a:pt x="667923" y="0"/>
                  </a:lnTo>
                  <a:lnTo>
                    <a:pt x="714258" y="4377"/>
                  </a:lnTo>
                  <a:lnTo>
                    <a:pt x="758390" y="17184"/>
                  </a:lnTo>
                  <a:lnTo>
                    <a:pt x="799078" y="37928"/>
                  </a:lnTo>
                  <a:lnTo>
                    <a:pt x="835083" y="66119"/>
                  </a:lnTo>
                  <a:lnTo>
                    <a:pt x="864604" y="100503"/>
                  </a:lnTo>
                  <a:lnTo>
                    <a:pt x="886327" y="139359"/>
                  </a:lnTo>
                  <a:lnTo>
                    <a:pt x="899738" y="181502"/>
                  </a:lnTo>
                  <a:lnTo>
                    <a:pt x="904323" y="225749"/>
                  </a:lnTo>
                  <a:lnTo>
                    <a:pt x="899520" y="271245"/>
                  </a:lnTo>
                  <a:lnTo>
                    <a:pt x="885745" y="313621"/>
                  </a:lnTo>
                  <a:lnTo>
                    <a:pt x="863949" y="351967"/>
                  </a:lnTo>
                  <a:lnTo>
                    <a:pt x="835083" y="385378"/>
                  </a:lnTo>
                  <a:lnTo>
                    <a:pt x="800096" y="412944"/>
                  </a:lnTo>
                  <a:lnTo>
                    <a:pt x="759940" y="433758"/>
                  </a:lnTo>
                  <a:lnTo>
                    <a:pt x="715566" y="446912"/>
                  </a:lnTo>
                  <a:lnTo>
                    <a:pt x="667923" y="451499"/>
                  </a:lnTo>
                  <a:lnTo>
                    <a:pt x="620280" y="446912"/>
                  </a:lnTo>
                  <a:lnTo>
                    <a:pt x="575906" y="433758"/>
                  </a:lnTo>
                  <a:lnTo>
                    <a:pt x="535750" y="412944"/>
                  </a:lnTo>
                  <a:lnTo>
                    <a:pt x="500763" y="385378"/>
                  </a:lnTo>
                  <a:lnTo>
                    <a:pt x="471897" y="351967"/>
                  </a:lnTo>
                  <a:lnTo>
                    <a:pt x="450101" y="313621"/>
                  </a:lnTo>
                  <a:lnTo>
                    <a:pt x="436326" y="271245"/>
                  </a:lnTo>
                  <a:lnTo>
                    <a:pt x="431524" y="225749"/>
                  </a:lnTo>
                  <a:close/>
                </a:path>
                <a:path w="904875" h="452119">
                  <a:moveTo>
                    <a:pt x="0" y="448174"/>
                  </a:moveTo>
                  <a:lnTo>
                    <a:pt x="380596" y="252051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77413" y="2081748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14412" y="33784"/>
                  </a:moveTo>
                  <a:lnTo>
                    <a:pt x="0" y="5814"/>
                  </a:lnTo>
                  <a:lnTo>
                    <a:pt x="45629" y="0"/>
                  </a:lnTo>
                  <a:lnTo>
                    <a:pt x="14412" y="3378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77413" y="2081748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14412" y="33784"/>
                  </a:moveTo>
                  <a:lnTo>
                    <a:pt x="45629" y="0"/>
                  </a:lnTo>
                  <a:lnTo>
                    <a:pt x="0" y="5814"/>
                  </a:lnTo>
                  <a:lnTo>
                    <a:pt x="14412" y="3378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04021" y="1826496"/>
              <a:ext cx="381000" cy="196215"/>
            </a:xfrm>
            <a:custGeom>
              <a:avLst/>
              <a:gdLst/>
              <a:ahLst/>
              <a:cxnLst/>
              <a:rect l="l" t="t" r="r" b="b"/>
              <a:pathLst>
                <a:path w="381000" h="196214">
                  <a:moveTo>
                    <a:pt x="0" y="0"/>
                  </a:moveTo>
                  <a:lnTo>
                    <a:pt x="380596" y="196122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77413" y="2008633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45629" y="33784"/>
                  </a:moveTo>
                  <a:lnTo>
                    <a:pt x="0" y="27969"/>
                  </a:lnTo>
                  <a:lnTo>
                    <a:pt x="14412" y="0"/>
                  </a:lnTo>
                  <a:lnTo>
                    <a:pt x="45629" y="3378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77413" y="2008633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19" h="34289">
                  <a:moveTo>
                    <a:pt x="0" y="27969"/>
                  </a:moveTo>
                  <a:lnTo>
                    <a:pt x="45629" y="33784"/>
                  </a:lnTo>
                  <a:lnTo>
                    <a:pt x="14412" y="0"/>
                  </a:lnTo>
                  <a:lnTo>
                    <a:pt x="0" y="2796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07618" y="1952611"/>
            <a:ext cx="128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Verdana"/>
                <a:cs typeface="Verdana"/>
              </a:rPr>
              <a:t>∑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77632" y="1841883"/>
            <a:ext cx="1205865" cy="466725"/>
            <a:chOff x="2477632" y="1841883"/>
            <a:chExt cx="1205865" cy="466725"/>
          </a:xfrm>
        </p:grpSpPr>
        <p:sp>
          <p:nvSpPr>
            <p:cNvPr id="31" name="object 31"/>
            <p:cNvSpPr/>
            <p:nvPr/>
          </p:nvSpPr>
          <p:spPr>
            <a:xfrm>
              <a:off x="2482394" y="2094385"/>
              <a:ext cx="367030" cy="11430"/>
            </a:xfrm>
            <a:custGeom>
              <a:avLst/>
              <a:gdLst/>
              <a:ahLst/>
              <a:cxnLst/>
              <a:rect l="l" t="t" r="r" b="b"/>
              <a:pathLst>
                <a:path w="367030" h="11430">
                  <a:moveTo>
                    <a:pt x="0" y="11159"/>
                  </a:moveTo>
                  <a:lnTo>
                    <a:pt x="366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48394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0" y="0"/>
                  </a:lnTo>
                  <a:lnTo>
                    <a:pt x="43674" y="14407"/>
                  </a:lnTo>
                  <a:lnTo>
                    <a:pt x="949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48394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43674" y="14407"/>
                  </a:lnTo>
                  <a:lnTo>
                    <a:pt x="0" y="0"/>
                  </a:lnTo>
                  <a:lnTo>
                    <a:pt x="949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30044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226199" y="457199"/>
                  </a:move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3" y="66954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5" y="17401"/>
                  </a:lnTo>
                  <a:lnTo>
                    <a:pt x="351696" y="38407"/>
                  </a:lnTo>
                  <a:lnTo>
                    <a:pt x="386149" y="66955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close/>
                </a:path>
              </a:pathLst>
            </a:custGeom>
            <a:solidFill>
              <a:srgbClr val="266D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30044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0" y="228599"/>
                  </a:move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2" y="66955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4" y="17401"/>
                  </a:lnTo>
                  <a:lnTo>
                    <a:pt x="351696" y="38407"/>
                  </a:lnTo>
                  <a:lnTo>
                    <a:pt x="386149" y="66954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4406" y="2000283"/>
              <a:ext cx="223724" cy="14992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382443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34542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34542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608424" y="2048883"/>
            <a:ext cx="305435" cy="41275"/>
            <a:chOff x="6608424" y="2048883"/>
            <a:chExt cx="305435" cy="41275"/>
          </a:xfrm>
        </p:grpSpPr>
        <p:sp>
          <p:nvSpPr>
            <p:cNvPr id="41" name="object 41"/>
            <p:cNvSpPr/>
            <p:nvPr/>
          </p:nvSpPr>
          <p:spPr>
            <a:xfrm>
              <a:off x="6613187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65286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65286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279635" y="1911149"/>
            <a:ext cx="1046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</a:tabLst>
            </a:pPr>
            <a:r>
              <a:rPr sz="1400" spc="-25" dirty="0">
                <a:latin typeface="Verdana"/>
                <a:cs typeface="Verdana"/>
              </a:rPr>
              <a:t>out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95" dirty="0">
                <a:latin typeface="Verdana"/>
                <a:cs typeface="Verdana"/>
              </a:rPr>
              <a:t>error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86617" y="1933946"/>
            <a:ext cx="508634" cy="254635"/>
          </a:xfrm>
          <a:prstGeom prst="rect">
            <a:avLst/>
          </a:prstGeom>
          <a:solidFill>
            <a:srgbClr val="DFE854"/>
          </a:solidFill>
          <a:ln w="9524">
            <a:solidFill>
              <a:srgbClr val="66666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229"/>
              </a:spcBef>
            </a:pPr>
            <a:r>
              <a:rPr sz="1800" spc="-37" baseline="20833" dirty="0">
                <a:latin typeface="Verdana"/>
                <a:cs typeface="Verdana"/>
              </a:rPr>
              <a:t>w</a:t>
            </a:r>
            <a:r>
              <a:rPr sz="800" spc="-25" dirty="0">
                <a:latin typeface="Verdana"/>
                <a:cs typeface="Verdana"/>
              </a:rPr>
              <a:t>10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215879" y="1844733"/>
            <a:ext cx="812165" cy="461645"/>
            <a:chOff x="4215879" y="1844733"/>
            <a:chExt cx="812165" cy="461645"/>
          </a:xfrm>
        </p:grpSpPr>
        <p:sp>
          <p:nvSpPr>
            <p:cNvPr id="47" name="object 47"/>
            <p:cNvSpPr/>
            <p:nvPr/>
          </p:nvSpPr>
          <p:spPr>
            <a:xfrm>
              <a:off x="4220641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72741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72741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50141" y="1849496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236399" y="451499"/>
                  </a:moveTo>
                  <a:lnTo>
                    <a:pt x="188759" y="446912"/>
                  </a:lnTo>
                  <a:lnTo>
                    <a:pt x="144386" y="433758"/>
                  </a:lnTo>
                  <a:lnTo>
                    <a:pt x="104230" y="412944"/>
                  </a:lnTo>
                  <a:lnTo>
                    <a:pt x="69243" y="385378"/>
                  </a:lnTo>
                  <a:lnTo>
                    <a:pt x="40375" y="351967"/>
                  </a:lnTo>
                  <a:lnTo>
                    <a:pt x="18578" y="313621"/>
                  </a:lnTo>
                  <a:lnTo>
                    <a:pt x="4803" y="271245"/>
                  </a:lnTo>
                  <a:lnTo>
                    <a:pt x="0" y="225749"/>
                  </a:lnTo>
                  <a:lnTo>
                    <a:pt x="4803" y="180253"/>
                  </a:lnTo>
                  <a:lnTo>
                    <a:pt x="18578" y="137877"/>
                  </a:lnTo>
                  <a:lnTo>
                    <a:pt x="40375" y="99531"/>
                  </a:lnTo>
                  <a:lnTo>
                    <a:pt x="69244" y="66119"/>
                  </a:lnTo>
                  <a:lnTo>
                    <a:pt x="104230" y="38554"/>
                  </a:lnTo>
                  <a:lnTo>
                    <a:pt x="144386" y="17740"/>
                  </a:lnTo>
                  <a:lnTo>
                    <a:pt x="188759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4" y="17184"/>
                  </a:lnTo>
                  <a:lnTo>
                    <a:pt x="367549" y="37928"/>
                  </a:lnTo>
                  <a:lnTo>
                    <a:pt x="403550" y="66120"/>
                  </a:lnTo>
                  <a:lnTo>
                    <a:pt x="433079" y="100503"/>
                  </a:lnTo>
                  <a:lnTo>
                    <a:pt x="454805" y="139359"/>
                  </a:lnTo>
                  <a:lnTo>
                    <a:pt x="468215" y="181502"/>
                  </a:lnTo>
                  <a:lnTo>
                    <a:pt x="472799" y="225749"/>
                  </a:lnTo>
                  <a:lnTo>
                    <a:pt x="467995" y="271245"/>
                  </a:lnTo>
                  <a:lnTo>
                    <a:pt x="454220" y="313621"/>
                  </a:lnTo>
                  <a:lnTo>
                    <a:pt x="432423" y="351967"/>
                  </a:lnTo>
                  <a:lnTo>
                    <a:pt x="403555" y="385378"/>
                  </a:lnTo>
                  <a:lnTo>
                    <a:pt x="368568" y="412944"/>
                  </a:lnTo>
                  <a:lnTo>
                    <a:pt x="328412" y="433758"/>
                  </a:lnTo>
                  <a:lnTo>
                    <a:pt x="284039" y="446912"/>
                  </a:lnTo>
                  <a:lnTo>
                    <a:pt x="236399" y="451499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50140" y="1849496"/>
              <a:ext cx="473075" cy="452120"/>
            </a:xfrm>
            <a:custGeom>
              <a:avLst/>
              <a:gdLst/>
              <a:ahLst/>
              <a:cxnLst/>
              <a:rect l="l" t="t" r="r" b="b"/>
              <a:pathLst>
                <a:path w="473075" h="452119">
                  <a:moveTo>
                    <a:pt x="0" y="225749"/>
                  </a:moveTo>
                  <a:lnTo>
                    <a:pt x="4803" y="180253"/>
                  </a:lnTo>
                  <a:lnTo>
                    <a:pt x="18578" y="137877"/>
                  </a:lnTo>
                  <a:lnTo>
                    <a:pt x="40375" y="99531"/>
                  </a:lnTo>
                  <a:lnTo>
                    <a:pt x="69243" y="66120"/>
                  </a:lnTo>
                  <a:lnTo>
                    <a:pt x="104230" y="38554"/>
                  </a:lnTo>
                  <a:lnTo>
                    <a:pt x="144386" y="17740"/>
                  </a:lnTo>
                  <a:lnTo>
                    <a:pt x="188759" y="4586"/>
                  </a:lnTo>
                  <a:lnTo>
                    <a:pt x="236399" y="0"/>
                  </a:lnTo>
                  <a:lnTo>
                    <a:pt x="282734" y="4377"/>
                  </a:lnTo>
                  <a:lnTo>
                    <a:pt x="326864" y="17184"/>
                  </a:lnTo>
                  <a:lnTo>
                    <a:pt x="367549" y="37928"/>
                  </a:lnTo>
                  <a:lnTo>
                    <a:pt x="403549" y="66119"/>
                  </a:lnTo>
                  <a:lnTo>
                    <a:pt x="433079" y="100503"/>
                  </a:lnTo>
                  <a:lnTo>
                    <a:pt x="454805" y="139359"/>
                  </a:lnTo>
                  <a:lnTo>
                    <a:pt x="468215" y="181502"/>
                  </a:lnTo>
                  <a:lnTo>
                    <a:pt x="472799" y="225749"/>
                  </a:lnTo>
                  <a:lnTo>
                    <a:pt x="467995" y="271245"/>
                  </a:lnTo>
                  <a:lnTo>
                    <a:pt x="454220" y="313621"/>
                  </a:lnTo>
                  <a:lnTo>
                    <a:pt x="432423" y="351967"/>
                  </a:lnTo>
                  <a:lnTo>
                    <a:pt x="403555" y="385378"/>
                  </a:lnTo>
                  <a:lnTo>
                    <a:pt x="368568" y="412944"/>
                  </a:lnTo>
                  <a:lnTo>
                    <a:pt x="328412" y="433758"/>
                  </a:lnTo>
                  <a:lnTo>
                    <a:pt x="284039" y="446912"/>
                  </a:lnTo>
                  <a:lnTo>
                    <a:pt x="236399" y="451499"/>
                  </a:lnTo>
                  <a:lnTo>
                    <a:pt x="188759" y="446912"/>
                  </a:lnTo>
                  <a:lnTo>
                    <a:pt x="144386" y="433758"/>
                  </a:lnTo>
                  <a:lnTo>
                    <a:pt x="104230" y="412944"/>
                  </a:lnTo>
                  <a:lnTo>
                    <a:pt x="69243" y="385378"/>
                  </a:lnTo>
                  <a:lnTo>
                    <a:pt x="40375" y="351967"/>
                  </a:lnTo>
                  <a:lnTo>
                    <a:pt x="18578" y="313621"/>
                  </a:lnTo>
                  <a:lnTo>
                    <a:pt x="4803" y="271245"/>
                  </a:lnTo>
                  <a:lnTo>
                    <a:pt x="0" y="2257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722213" y="1952611"/>
            <a:ext cx="128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Verdana"/>
                <a:cs typeface="Verdana"/>
              </a:rPr>
              <a:t>∑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992227" y="1841883"/>
            <a:ext cx="1205865" cy="466725"/>
            <a:chOff x="4992227" y="1841883"/>
            <a:chExt cx="1205865" cy="466725"/>
          </a:xfrm>
        </p:grpSpPr>
        <p:sp>
          <p:nvSpPr>
            <p:cNvPr id="54" name="object 54"/>
            <p:cNvSpPr/>
            <p:nvPr/>
          </p:nvSpPr>
          <p:spPr>
            <a:xfrm>
              <a:off x="4996989" y="2094385"/>
              <a:ext cx="367030" cy="11430"/>
            </a:xfrm>
            <a:custGeom>
              <a:avLst/>
              <a:gdLst/>
              <a:ahLst/>
              <a:cxnLst/>
              <a:rect l="l" t="t" r="r" b="b"/>
              <a:pathLst>
                <a:path w="367029" h="11430">
                  <a:moveTo>
                    <a:pt x="0" y="11159"/>
                  </a:moveTo>
                  <a:lnTo>
                    <a:pt x="366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62989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0" y="0"/>
                  </a:lnTo>
                  <a:lnTo>
                    <a:pt x="43674" y="14407"/>
                  </a:lnTo>
                  <a:lnTo>
                    <a:pt x="949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62989" y="20786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949" y="31449"/>
                  </a:moveTo>
                  <a:lnTo>
                    <a:pt x="43674" y="14407"/>
                  </a:lnTo>
                  <a:lnTo>
                    <a:pt x="0" y="0"/>
                  </a:lnTo>
                  <a:lnTo>
                    <a:pt x="949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44639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226199" y="457199"/>
                  </a:move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3" y="66954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5" y="17401"/>
                  </a:lnTo>
                  <a:lnTo>
                    <a:pt x="351696" y="38407"/>
                  </a:lnTo>
                  <a:lnTo>
                    <a:pt x="386149" y="66955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close/>
                </a:path>
              </a:pathLst>
            </a:custGeom>
            <a:solidFill>
              <a:srgbClr val="266D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44639" y="1846646"/>
              <a:ext cx="452755" cy="457200"/>
            </a:xfrm>
            <a:custGeom>
              <a:avLst/>
              <a:gdLst/>
              <a:ahLst/>
              <a:cxnLst/>
              <a:rect l="l" t="t" r="r" b="b"/>
              <a:pathLst>
                <a:path w="452754" h="457200">
                  <a:moveTo>
                    <a:pt x="0" y="228599"/>
                  </a:moveTo>
                  <a:lnTo>
                    <a:pt x="4595" y="182528"/>
                  </a:lnTo>
                  <a:lnTo>
                    <a:pt x="17776" y="139618"/>
                  </a:lnTo>
                  <a:lnTo>
                    <a:pt x="38631" y="100787"/>
                  </a:lnTo>
                  <a:lnTo>
                    <a:pt x="66252" y="66955"/>
                  </a:lnTo>
                  <a:lnTo>
                    <a:pt x="99730" y="39041"/>
                  </a:lnTo>
                  <a:lnTo>
                    <a:pt x="138153" y="17964"/>
                  </a:lnTo>
                  <a:lnTo>
                    <a:pt x="180612" y="4644"/>
                  </a:lnTo>
                  <a:lnTo>
                    <a:pt x="226199" y="0"/>
                  </a:lnTo>
                  <a:lnTo>
                    <a:pt x="270538" y="4433"/>
                  </a:lnTo>
                  <a:lnTo>
                    <a:pt x="312764" y="17401"/>
                  </a:lnTo>
                  <a:lnTo>
                    <a:pt x="351696" y="38407"/>
                  </a:lnTo>
                  <a:lnTo>
                    <a:pt x="386149" y="66954"/>
                  </a:lnTo>
                  <a:lnTo>
                    <a:pt x="414398" y="101772"/>
                  </a:lnTo>
                  <a:lnTo>
                    <a:pt x="435183" y="141119"/>
                  </a:lnTo>
                  <a:lnTo>
                    <a:pt x="448013" y="183794"/>
                  </a:lnTo>
                  <a:lnTo>
                    <a:pt x="452399" y="228599"/>
                  </a:lnTo>
                  <a:lnTo>
                    <a:pt x="447803" y="274670"/>
                  </a:lnTo>
                  <a:lnTo>
                    <a:pt x="434622" y="317580"/>
                  </a:lnTo>
                  <a:lnTo>
                    <a:pt x="413767" y="356411"/>
                  </a:lnTo>
                  <a:lnTo>
                    <a:pt x="386146" y="390243"/>
                  </a:lnTo>
                  <a:lnTo>
                    <a:pt x="352669" y="418157"/>
                  </a:lnTo>
                  <a:lnTo>
                    <a:pt x="314245" y="439234"/>
                  </a:lnTo>
                  <a:lnTo>
                    <a:pt x="271786" y="452554"/>
                  </a:lnTo>
                  <a:lnTo>
                    <a:pt x="226199" y="457199"/>
                  </a:lnTo>
                  <a:lnTo>
                    <a:pt x="180612" y="452554"/>
                  </a:lnTo>
                  <a:lnTo>
                    <a:pt x="138153" y="439234"/>
                  </a:lnTo>
                  <a:lnTo>
                    <a:pt x="99730" y="418157"/>
                  </a:lnTo>
                  <a:lnTo>
                    <a:pt x="66252" y="390243"/>
                  </a:lnTo>
                  <a:lnTo>
                    <a:pt x="38631" y="356411"/>
                  </a:lnTo>
                  <a:lnTo>
                    <a:pt x="17776" y="317580"/>
                  </a:lnTo>
                  <a:lnTo>
                    <a:pt x="4595" y="274670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8976" y="2000283"/>
              <a:ext cx="223724" cy="14992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897038" y="2069375"/>
              <a:ext cx="252729" cy="6350"/>
            </a:xfrm>
            <a:custGeom>
              <a:avLst/>
              <a:gdLst/>
              <a:ahLst/>
              <a:cxnLst/>
              <a:rect l="l" t="t" r="r" b="b"/>
              <a:pathLst>
                <a:path w="252729" h="6350">
                  <a:moveTo>
                    <a:pt x="0" y="5869"/>
                  </a:moveTo>
                  <a:lnTo>
                    <a:pt x="252474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49137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0" y="0"/>
                  </a:lnTo>
                  <a:lnTo>
                    <a:pt x="43574" y="14724"/>
                  </a:lnTo>
                  <a:lnTo>
                    <a:pt x="724" y="3145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49137" y="205364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724" y="31457"/>
                  </a:moveTo>
                  <a:lnTo>
                    <a:pt x="43574" y="14724"/>
                  </a:lnTo>
                  <a:lnTo>
                    <a:pt x="0" y="0"/>
                  </a:lnTo>
                  <a:lnTo>
                    <a:pt x="724" y="31457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1087310" y="2916106"/>
            <a:ext cx="5851525" cy="582295"/>
            <a:chOff x="1087310" y="2916106"/>
            <a:chExt cx="5851525" cy="582295"/>
          </a:xfrm>
        </p:grpSpPr>
        <p:sp>
          <p:nvSpPr>
            <p:cNvPr id="64" name="object 64"/>
            <p:cNvSpPr/>
            <p:nvPr/>
          </p:nvSpPr>
          <p:spPr>
            <a:xfrm>
              <a:off x="1092072" y="2920869"/>
              <a:ext cx="5842000" cy="572770"/>
            </a:xfrm>
            <a:custGeom>
              <a:avLst/>
              <a:gdLst/>
              <a:ahLst/>
              <a:cxnLst/>
              <a:rect l="l" t="t" r="r" b="b"/>
              <a:pathLst>
                <a:path w="5842000" h="572770">
                  <a:moveTo>
                    <a:pt x="5555688" y="572398"/>
                  </a:moveTo>
                  <a:lnTo>
                    <a:pt x="5555688" y="429299"/>
                  </a:lnTo>
                  <a:lnTo>
                    <a:pt x="0" y="429299"/>
                  </a:lnTo>
                  <a:lnTo>
                    <a:pt x="0" y="143099"/>
                  </a:lnTo>
                  <a:lnTo>
                    <a:pt x="5555688" y="143099"/>
                  </a:lnTo>
                  <a:lnTo>
                    <a:pt x="5555688" y="0"/>
                  </a:lnTo>
                  <a:lnTo>
                    <a:pt x="5841888" y="286199"/>
                  </a:lnTo>
                  <a:lnTo>
                    <a:pt x="5555688" y="57239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92072" y="2920869"/>
              <a:ext cx="5842000" cy="572770"/>
            </a:xfrm>
            <a:custGeom>
              <a:avLst/>
              <a:gdLst/>
              <a:ahLst/>
              <a:cxnLst/>
              <a:rect l="l" t="t" r="r" b="b"/>
              <a:pathLst>
                <a:path w="5842000" h="572770">
                  <a:moveTo>
                    <a:pt x="0" y="143099"/>
                  </a:moveTo>
                  <a:lnTo>
                    <a:pt x="5555688" y="143099"/>
                  </a:lnTo>
                  <a:lnTo>
                    <a:pt x="5555688" y="0"/>
                  </a:lnTo>
                  <a:lnTo>
                    <a:pt x="5841888" y="286199"/>
                  </a:lnTo>
                  <a:lnTo>
                    <a:pt x="5555688" y="572398"/>
                  </a:lnTo>
                  <a:lnTo>
                    <a:pt x="5555688" y="429299"/>
                  </a:lnTo>
                  <a:lnTo>
                    <a:pt x="0" y="429299"/>
                  </a:lnTo>
                  <a:lnTo>
                    <a:pt x="0" y="1430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165102" y="3082479"/>
            <a:ext cx="1443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FORWARD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PASS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231754" y="3779229"/>
            <a:ext cx="2707005" cy="749935"/>
            <a:chOff x="4231754" y="3779229"/>
            <a:chExt cx="2707005" cy="749935"/>
          </a:xfrm>
        </p:grpSpPr>
        <p:sp>
          <p:nvSpPr>
            <p:cNvPr id="68" name="object 68"/>
            <p:cNvSpPr/>
            <p:nvPr/>
          </p:nvSpPr>
          <p:spPr>
            <a:xfrm>
              <a:off x="4236516" y="3783992"/>
              <a:ext cx="2697480" cy="740410"/>
            </a:xfrm>
            <a:custGeom>
              <a:avLst/>
              <a:gdLst/>
              <a:ahLst/>
              <a:cxnLst/>
              <a:rect l="l" t="t" r="r" b="b"/>
              <a:pathLst>
                <a:path w="2697479" h="740410">
                  <a:moveTo>
                    <a:pt x="370049" y="740098"/>
                  </a:moveTo>
                  <a:lnTo>
                    <a:pt x="0" y="370049"/>
                  </a:lnTo>
                  <a:lnTo>
                    <a:pt x="370049" y="0"/>
                  </a:lnTo>
                  <a:lnTo>
                    <a:pt x="370049" y="185024"/>
                  </a:lnTo>
                  <a:lnTo>
                    <a:pt x="2697294" y="185024"/>
                  </a:lnTo>
                  <a:lnTo>
                    <a:pt x="2697294" y="555073"/>
                  </a:lnTo>
                  <a:lnTo>
                    <a:pt x="370049" y="555073"/>
                  </a:lnTo>
                  <a:lnTo>
                    <a:pt x="370049" y="74009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36516" y="3783992"/>
              <a:ext cx="2697480" cy="740410"/>
            </a:xfrm>
            <a:custGeom>
              <a:avLst/>
              <a:gdLst/>
              <a:ahLst/>
              <a:cxnLst/>
              <a:rect l="l" t="t" r="r" b="b"/>
              <a:pathLst>
                <a:path w="2697479" h="740410">
                  <a:moveTo>
                    <a:pt x="0" y="370049"/>
                  </a:moveTo>
                  <a:lnTo>
                    <a:pt x="370049" y="0"/>
                  </a:lnTo>
                  <a:lnTo>
                    <a:pt x="370049" y="185024"/>
                  </a:lnTo>
                  <a:lnTo>
                    <a:pt x="2697294" y="185024"/>
                  </a:lnTo>
                  <a:lnTo>
                    <a:pt x="2697294" y="555073"/>
                  </a:lnTo>
                  <a:lnTo>
                    <a:pt x="370049" y="555073"/>
                  </a:lnTo>
                  <a:lnTo>
                    <a:pt x="370049" y="740098"/>
                  </a:lnTo>
                  <a:lnTo>
                    <a:pt x="0" y="3700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494568" y="4029459"/>
            <a:ext cx="1231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Backward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pass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091060" y="3779229"/>
            <a:ext cx="2707005" cy="749935"/>
            <a:chOff x="1091060" y="3779229"/>
            <a:chExt cx="2707005" cy="749935"/>
          </a:xfrm>
        </p:grpSpPr>
        <p:sp>
          <p:nvSpPr>
            <p:cNvPr id="72" name="object 72"/>
            <p:cNvSpPr/>
            <p:nvPr/>
          </p:nvSpPr>
          <p:spPr>
            <a:xfrm>
              <a:off x="1095822" y="3783992"/>
              <a:ext cx="2697480" cy="740410"/>
            </a:xfrm>
            <a:custGeom>
              <a:avLst/>
              <a:gdLst/>
              <a:ahLst/>
              <a:cxnLst/>
              <a:rect l="l" t="t" r="r" b="b"/>
              <a:pathLst>
                <a:path w="2697479" h="740410">
                  <a:moveTo>
                    <a:pt x="370049" y="740098"/>
                  </a:moveTo>
                  <a:lnTo>
                    <a:pt x="0" y="370049"/>
                  </a:lnTo>
                  <a:lnTo>
                    <a:pt x="370049" y="0"/>
                  </a:lnTo>
                  <a:lnTo>
                    <a:pt x="370049" y="185024"/>
                  </a:lnTo>
                  <a:lnTo>
                    <a:pt x="2697294" y="185024"/>
                  </a:lnTo>
                  <a:lnTo>
                    <a:pt x="2697294" y="555073"/>
                  </a:lnTo>
                  <a:lnTo>
                    <a:pt x="370049" y="555073"/>
                  </a:lnTo>
                  <a:lnTo>
                    <a:pt x="370049" y="74009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95822" y="3783992"/>
              <a:ext cx="2697480" cy="740410"/>
            </a:xfrm>
            <a:custGeom>
              <a:avLst/>
              <a:gdLst/>
              <a:ahLst/>
              <a:cxnLst/>
              <a:rect l="l" t="t" r="r" b="b"/>
              <a:pathLst>
                <a:path w="2697479" h="740410">
                  <a:moveTo>
                    <a:pt x="0" y="370049"/>
                  </a:moveTo>
                  <a:lnTo>
                    <a:pt x="370049" y="0"/>
                  </a:lnTo>
                  <a:lnTo>
                    <a:pt x="370049" y="185024"/>
                  </a:lnTo>
                  <a:lnTo>
                    <a:pt x="2697294" y="185024"/>
                  </a:lnTo>
                  <a:lnTo>
                    <a:pt x="2697294" y="555073"/>
                  </a:lnTo>
                  <a:lnTo>
                    <a:pt x="370049" y="555073"/>
                  </a:lnTo>
                  <a:lnTo>
                    <a:pt x="370049" y="740098"/>
                  </a:lnTo>
                  <a:lnTo>
                    <a:pt x="0" y="3700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353868" y="3924684"/>
            <a:ext cx="1231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Backward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pass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004273" y="3248405"/>
            <a:ext cx="356235" cy="915669"/>
            <a:chOff x="7004273" y="3248405"/>
            <a:chExt cx="356235" cy="915669"/>
          </a:xfrm>
        </p:grpSpPr>
        <p:sp>
          <p:nvSpPr>
            <p:cNvPr id="76" name="object 76"/>
            <p:cNvSpPr/>
            <p:nvPr/>
          </p:nvSpPr>
          <p:spPr>
            <a:xfrm>
              <a:off x="7009035" y="3647492"/>
              <a:ext cx="346710" cy="511809"/>
            </a:xfrm>
            <a:custGeom>
              <a:avLst/>
              <a:gdLst/>
              <a:ahLst/>
              <a:cxnLst/>
              <a:rect l="l" t="t" r="r" b="b"/>
              <a:pathLst>
                <a:path w="346709" h="511810">
                  <a:moveTo>
                    <a:pt x="228656" y="381824"/>
                  </a:moveTo>
                  <a:lnTo>
                    <a:pt x="86624" y="381824"/>
                  </a:lnTo>
                  <a:lnTo>
                    <a:pt x="131074" y="365059"/>
                  </a:lnTo>
                  <a:lnTo>
                    <a:pt x="172394" y="342107"/>
                  </a:lnTo>
                  <a:lnTo>
                    <a:pt x="210219" y="313503"/>
                  </a:lnTo>
                  <a:lnTo>
                    <a:pt x="244185" y="279782"/>
                  </a:lnTo>
                  <a:lnTo>
                    <a:pt x="273927" y="241480"/>
                  </a:lnTo>
                  <a:lnTo>
                    <a:pt x="299080" y="199133"/>
                  </a:lnTo>
                  <a:lnTo>
                    <a:pt x="319278" y="153276"/>
                  </a:lnTo>
                  <a:lnTo>
                    <a:pt x="334157" y="104444"/>
                  </a:lnTo>
                  <a:lnTo>
                    <a:pt x="343353" y="53174"/>
                  </a:lnTo>
                  <a:lnTo>
                    <a:pt x="346499" y="0"/>
                  </a:lnTo>
                  <a:lnTo>
                    <a:pt x="346499" y="86624"/>
                  </a:lnTo>
                  <a:lnTo>
                    <a:pt x="343353" y="139798"/>
                  </a:lnTo>
                  <a:lnTo>
                    <a:pt x="334157" y="191069"/>
                  </a:lnTo>
                  <a:lnTo>
                    <a:pt x="319278" y="239901"/>
                  </a:lnTo>
                  <a:lnTo>
                    <a:pt x="299080" y="285758"/>
                  </a:lnTo>
                  <a:lnTo>
                    <a:pt x="273927" y="328105"/>
                  </a:lnTo>
                  <a:lnTo>
                    <a:pt x="244185" y="366407"/>
                  </a:lnTo>
                  <a:lnTo>
                    <a:pt x="228656" y="381824"/>
                  </a:lnTo>
                  <a:close/>
                </a:path>
                <a:path w="346709" h="511810">
                  <a:moveTo>
                    <a:pt x="86624" y="511748"/>
                  </a:moveTo>
                  <a:lnTo>
                    <a:pt x="0" y="437649"/>
                  </a:lnTo>
                  <a:lnTo>
                    <a:pt x="86624" y="338499"/>
                  </a:lnTo>
                  <a:lnTo>
                    <a:pt x="86624" y="381824"/>
                  </a:lnTo>
                  <a:lnTo>
                    <a:pt x="228656" y="381824"/>
                  </a:lnTo>
                  <a:lnTo>
                    <a:pt x="210219" y="400127"/>
                  </a:lnTo>
                  <a:lnTo>
                    <a:pt x="172394" y="428732"/>
                  </a:lnTo>
                  <a:lnTo>
                    <a:pt x="131074" y="451684"/>
                  </a:lnTo>
                  <a:lnTo>
                    <a:pt x="86624" y="468449"/>
                  </a:lnTo>
                  <a:lnTo>
                    <a:pt x="86624" y="51174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09035" y="3253168"/>
              <a:ext cx="346710" cy="438150"/>
            </a:xfrm>
            <a:custGeom>
              <a:avLst/>
              <a:gdLst/>
              <a:ahLst/>
              <a:cxnLst/>
              <a:rect l="l" t="t" r="r" b="b"/>
              <a:pathLst>
                <a:path w="346709" h="438150">
                  <a:moveTo>
                    <a:pt x="344399" y="437649"/>
                  </a:moveTo>
                  <a:lnTo>
                    <a:pt x="336920" y="388770"/>
                  </a:lnTo>
                  <a:lnTo>
                    <a:pt x="324417" y="342272"/>
                  </a:lnTo>
                  <a:lnTo>
                    <a:pt x="307240" y="298511"/>
                  </a:lnTo>
                  <a:lnTo>
                    <a:pt x="285738" y="257843"/>
                  </a:lnTo>
                  <a:lnTo>
                    <a:pt x="260261" y="220624"/>
                  </a:lnTo>
                  <a:lnTo>
                    <a:pt x="231158" y="187212"/>
                  </a:lnTo>
                  <a:lnTo>
                    <a:pt x="198781" y="157962"/>
                  </a:lnTo>
                  <a:lnTo>
                    <a:pt x="163477" y="133231"/>
                  </a:lnTo>
                  <a:lnTo>
                    <a:pt x="125597" y="113375"/>
                  </a:lnTo>
                  <a:lnTo>
                    <a:pt x="85491" y="98751"/>
                  </a:lnTo>
                  <a:lnTo>
                    <a:pt x="43509" y="89715"/>
                  </a:lnTo>
                  <a:lnTo>
                    <a:pt x="0" y="86624"/>
                  </a:lnTo>
                  <a:lnTo>
                    <a:pt x="0" y="0"/>
                  </a:lnTo>
                  <a:lnTo>
                    <a:pt x="48766" y="3921"/>
                  </a:lnTo>
                  <a:lnTo>
                    <a:pt x="96104" y="15466"/>
                  </a:lnTo>
                  <a:lnTo>
                    <a:pt x="141362" y="34303"/>
                  </a:lnTo>
                  <a:lnTo>
                    <a:pt x="183886" y="60099"/>
                  </a:lnTo>
                  <a:lnTo>
                    <a:pt x="223025" y="92525"/>
                  </a:lnTo>
                  <a:lnTo>
                    <a:pt x="258124" y="131249"/>
                  </a:lnTo>
                  <a:lnTo>
                    <a:pt x="284166" y="168672"/>
                  </a:lnTo>
                  <a:lnTo>
                    <a:pt x="305864" y="209024"/>
                  </a:lnTo>
                  <a:lnTo>
                    <a:pt x="323082" y="251818"/>
                  </a:lnTo>
                  <a:lnTo>
                    <a:pt x="335682" y="296564"/>
                  </a:lnTo>
                  <a:lnTo>
                    <a:pt x="343526" y="342777"/>
                  </a:lnTo>
                  <a:lnTo>
                    <a:pt x="346477" y="389967"/>
                  </a:lnTo>
                  <a:lnTo>
                    <a:pt x="344399" y="437649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09035" y="3253168"/>
              <a:ext cx="346710" cy="906144"/>
            </a:xfrm>
            <a:custGeom>
              <a:avLst/>
              <a:gdLst/>
              <a:ahLst/>
              <a:cxnLst/>
              <a:rect l="l" t="t" r="r" b="b"/>
              <a:pathLst>
                <a:path w="346709" h="906145">
                  <a:moveTo>
                    <a:pt x="346499" y="394324"/>
                  </a:moveTo>
                  <a:lnTo>
                    <a:pt x="343353" y="447498"/>
                  </a:lnTo>
                  <a:lnTo>
                    <a:pt x="334157" y="498768"/>
                  </a:lnTo>
                  <a:lnTo>
                    <a:pt x="319278" y="547600"/>
                  </a:lnTo>
                  <a:lnTo>
                    <a:pt x="299080" y="593457"/>
                  </a:lnTo>
                  <a:lnTo>
                    <a:pt x="273927" y="635804"/>
                  </a:lnTo>
                  <a:lnTo>
                    <a:pt x="244185" y="674106"/>
                  </a:lnTo>
                  <a:lnTo>
                    <a:pt x="210219" y="707827"/>
                  </a:lnTo>
                  <a:lnTo>
                    <a:pt x="172394" y="736431"/>
                  </a:lnTo>
                  <a:lnTo>
                    <a:pt x="131074" y="759383"/>
                  </a:lnTo>
                  <a:lnTo>
                    <a:pt x="86624" y="776148"/>
                  </a:lnTo>
                  <a:lnTo>
                    <a:pt x="86624" y="732823"/>
                  </a:lnTo>
                  <a:lnTo>
                    <a:pt x="0" y="831973"/>
                  </a:lnTo>
                  <a:lnTo>
                    <a:pt x="86624" y="906073"/>
                  </a:lnTo>
                  <a:lnTo>
                    <a:pt x="86624" y="862773"/>
                  </a:lnTo>
                  <a:lnTo>
                    <a:pt x="131074" y="846008"/>
                  </a:lnTo>
                  <a:lnTo>
                    <a:pt x="172394" y="823056"/>
                  </a:lnTo>
                  <a:lnTo>
                    <a:pt x="210219" y="794452"/>
                  </a:lnTo>
                  <a:lnTo>
                    <a:pt x="244185" y="760731"/>
                  </a:lnTo>
                  <a:lnTo>
                    <a:pt x="273927" y="722429"/>
                  </a:lnTo>
                  <a:lnTo>
                    <a:pt x="299080" y="680082"/>
                  </a:lnTo>
                  <a:lnTo>
                    <a:pt x="319278" y="634225"/>
                  </a:lnTo>
                  <a:lnTo>
                    <a:pt x="334157" y="585393"/>
                  </a:lnTo>
                  <a:lnTo>
                    <a:pt x="343353" y="534123"/>
                  </a:lnTo>
                  <a:lnTo>
                    <a:pt x="346499" y="480949"/>
                  </a:lnTo>
                  <a:lnTo>
                    <a:pt x="346499" y="394324"/>
                  </a:lnTo>
                  <a:lnTo>
                    <a:pt x="343799" y="344861"/>
                  </a:lnTo>
                  <a:lnTo>
                    <a:pt x="335917" y="297232"/>
                  </a:lnTo>
                  <a:lnTo>
                    <a:pt x="323176" y="251806"/>
                  </a:lnTo>
                  <a:lnTo>
                    <a:pt x="305903" y="208952"/>
                  </a:lnTo>
                  <a:lnTo>
                    <a:pt x="284420" y="169040"/>
                  </a:lnTo>
                  <a:lnTo>
                    <a:pt x="259053" y="132439"/>
                  </a:lnTo>
                  <a:lnTo>
                    <a:pt x="230127" y="99520"/>
                  </a:lnTo>
                  <a:lnTo>
                    <a:pt x="197966" y="70651"/>
                  </a:lnTo>
                  <a:lnTo>
                    <a:pt x="162894" y="46202"/>
                  </a:lnTo>
                  <a:lnTo>
                    <a:pt x="125237" y="26543"/>
                  </a:lnTo>
                  <a:lnTo>
                    <a:pt x="85319" y="12043"/>
                  </a:lnTo>
                  <a:lnTo>
                    <a:pt x="43465" y="3072"/>
                  </a:lnTo>
                  <a:lnTo>
                    <a:pt x="0" y="0"/>
                  </a:lnTo>
                  <a:lnTo>
                    <a:pt x="0" y="86624"/>
                  </a:lnTo>
                  <a:lnTo>
                    <a:pt x="43509" y="89715"/>
                  </a:lnTo>
                  <a:lnTo>
                    <a:pt x="85491" y="98751"/>
                  </a:lnTo>
                  <a:lnTo>
                    <a:pt x="125597" y="113375"/>
                  </a:lnTo>
                  <a:lnTo>
                    <a:pt x="163477" y="133231"/>
                  </a:lnTo>
                  <a:lnTo>
                    <a:pt x="198781" y="157962"/>
                  </a:lnTo>
                  <a:lnTo>
                    <a:pt x="231158" y="187212"/>
                  </a:lnTo>
                  <a:lnTo>
                    <a:pt x="260261" y="220624"/>
                  </a:lnTo>
                  <a:lnTo>
                    <a:pt x="285738" y="257842"/>
                  </a:lnTo>
                  <a:lnTo>
                    <a:pt x="307240" y="298511"/>
                  </a:lnTo>
                  <a:lnTo>
                    <a:pt x="324417" y="342272"/>
                  </a:lnTo>
                  <a:lnTo>
                    <a:pt x="336920" y="388770"/>
                  </a:lnTo>
                  <a:lnTo>
                    <a:pt x="344399" y="4376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665723" y="3352955"/>
            <a:ext cx="356235" cy="915669"/>
            <a:chOff x="665723" y="3352955"/>
            <a:chExt cx="356235" cy="915669"/>
          </a:xfrm>
        </p:grpSpPr>
        <p:sp>
          <p:nvSpPr>
            <p:cNvPr id="80" name="object 80"/>
            <p:cNvSpPr/>
            <p:nvPr/>
          </p:nvSpPr>
          <p:spPr>
            <a:xfrm>
              <a:off x="670486" y="3357718"/>
              <a:ext cx="346710" cy="511809"/>
            </a:xfrm>
            <a:custGeom>
              <a:avLst/>
              <a:gdLst/>
              <a:ahLst/>
              <a:cxnLst/>
              <a:rect l="l" t="t" r="r" b="b"/>
              <a:pathLst>
                <a:path w="346709" h="511810">
                  <a:moveTo>
                    <a:pt x="0" y="511598"/>
                  </a:moveTo>
                  <a:lnTo>
                    <a:pt x="0" y="424974"/>
                  </a:lnTo>
                  <a:lnTo>
                    <a:pt x="3145" y="371821"/>
                  </a:lnTo>
                  <a:lnTo>
                    <a:pt x="12340" y="320568"/>
                  </a:lnTo>
                  <a:lnTo>
                    <a:pt x="27218" y="271753"/>
                  </a:lnTo>
                  <a:lnTo>
                    <a:pt x="47416" y="225911"/>
                  </a:lnTo>
                  <a:lnTo>
                    <a:pt x="72567" y="183577"/>
                  </a:lnTo>
                  <a:lnTo>
                    <a:pt x="102309" y="145288"/>
                  </a:lnTo>
                  <a:lnTo>
                    <a:pt x="136275" y="111580"/>
                  </a:lnTo>
                  <a:lnTo>
                    <a:pt x="174101" y="82989"/>
                  </a:lnTo>
                  <a:lnTo>
                    <a:pt x="215422" y="60050"/>
                  </a:lnTo>
                  <a:lnTo>
                    <a:pt x="259874" y="43299"/>
                  </a:lnTo>
                  <a:lnTo>
                    <a:pt x="259874" y="0"/>
                  </a:lnTo>
                  <a:lnTo>
                    <a:pt x="346499" y="74099"/>
                  </a:lnTo>
                  <a:lnTo>
                    <a:pt x="297726" y="129924"/>
                  </a:lnTo>
                  <a:lnTo>
                    <a:pt x="259874" y="129924"/>
                  </a:lnTo>
                  <a:lnTo>
                    <a:pt x="215422" y="146675"/>
                  </a:lnTo>
                  <a:lnTo>
                    <a:pt x="174101" y="169614"/>
                  </a:lnTo>
                  <a:lnTo>
                    <a:pt x="136275" y="198205"/>
                  </a:lnTo>
                  <a:lnTo>
                    <a:pt x="102309" y="231913"/>
                  </a:lnTo>
                  <a:lnTo>
                    <a:pt x="72567" y="270202"/>
                  </a:lnTo>
                  <a:lnTo>
                    <a:pt x="47416" y="312536"/>
                  </a:lnTo>
                  <a:lnTo>
                    <a:pt x="27218" y="358378"/>
                  </a:lnTo>
                  <a:lnTo>
                    <a:pt x="12340" y="407193"/>
                  </a:lnTo>
                  <a:lnTo>
                    <a:pt x="3145" y="458445"/>
                  </a:lnTo>
                  <a:lnTo>
                    <a:pt x="0" y="511598"/>
                  </a:lnTo>
                  <a:close/>
                </a:path>
                <a:path w="346709" h="511810">
                  <a:moveTo>
                    <a:pt x="259874" y="173249"/>
                  </a:moveTo>
                  <a:lnTo>
                    <a:pt x="259874" y="129924"/>
                  </a:lnTo>
                  <a:lnTo>
                    <a:pt x="297726" y="129924"/>
                  </a:lnTo>
                  <a:lnTo>
                    <a:pt x="259874" y="1732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0505" y="3825992"/>
              <a:ext cx="346710" cy="437515"/>
            </a:xfrm>
            <a:custGeom>
              <a:avLst/>
              <a:gdLst/>
              <a:ahLst/>
              <a:cxnLst/>
              <a:rect l="l" t="t" r="r" b="b"/>
              <a:pathLst>
                <a:path w="346709" h="437514">
                  <a:moveTo>
                    <a:pt x="346480" y="437499"/>
                  </a:moveTo>
                  <a:lnTo>
                    <a:pt x="297714" y="433577"/>
                  </a:lnTo>
                  <a:lnTo>
                    <a:pt x="250377" y="422033"/>
                  </a:lnTo>
                  <a:lnTo>
                    <a:pt x="205121" y="403199"/>
                  </a:lnTo>
                  <a:lnTo>
                    <a:pt x="162597" y="377406"/>
                  </a:lnTo>
                  <a:lnTo>
                    <a:pt x="123459" y="344987"/>
                  </a:lnTo>
                  <a:lnTo>
                    <a:pt x="88358" y="306274"/>
                  </a:lnTo>
                  <a:lnTo>
                    <a:pt x="62314" y="268871"/>
                  </a:lnTo>
                  <a:lnTo>
                    <a:pt x="40614" y="228537"/>
                  </a:lnTo>
                  <a:lnTo>
                    <a:pt x="23396" y="185760"/>
                  </a:lnTo>
                  <a:lnTo>
                    <a:pt x="10796" y="141030"/>
                  </a:lnTo>
                  <a:lnTo>
                    <a:pt x="2951" y="94834"/>
                  </a:lnTo>
                  <a:lnTo>
                    <a:pt x="0" y="47661"/>
                  </a:lnTo>
                  <a:lnTo>
                    <a:pt x="2078" y="0"/>
                  </a:lnTo>
                  <a:lnTo>
                    <a:pt x="9559" y="48859"/>
                  </a:lnTo>
                  <a:lnTo>
                    <a:pt x="22063" y="95339"/>
                  </a:lnTo>
                  <a:lnTo>
                    <a:pt x="39240" y="139082"/>
                  </a:lnTo>
                  <a:lnTo>
                    <a:pt x="60742" y="179733"/>
                  </a:lnTo>
                  <a:lnTo>
                    <a:pt x="86219" y="216936"/>
                  </a:lnTo>
                  <a:lnTo>
                    <a:pt x="115321" y="250333"/>
                  </a:lnTo>
                  <a:lnTo>
                    <a:pt x="147698" y="279570"/>
                  </a:lnTo>
                  <a:lnTo>
                    <a:pt x="183001" y="304290"/>
                  </a:lnTo>
                  <a:lnTo>
                    <a:pt x="220880" y="324136"/>
                  </a:lnTo>
                  <a:lnTo>
                    <a:pt x="260986" y="338753"/>
                  </a:lnTo>
                  <a:lnTo>
                    <a:pt x="302969" y="347784"/>
                  </a:lnTo>
                  <a:lnTo>
                    <a:pt x="346480" y="350874"/>
                  </a:lnTo>
                  <a:lnTo>
                    <a:pt x="346480" y="437499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0486" y="3357718"/>
              <a:ext cx="346710" cy="906144"/>
            </a:xfrm>
            <a:custGeom>
              <a:avLst/>
              <a:gdLst/>
              <a:ahLst/>
              <a:cxnLst/>
              <a:rect l="l" t="t" r="r" b="b"/>
              <a:pathLst>
                <a:path w="346709" h="906145">
                  <a:moveTo>
                    <a:pt x="0" y="511598"/>
                  </a:moveTo>
                  <a:lnTo>
                    <a:pt x="3145" y="458445"/>
                  </a:lnTo>
                  <a:lnTo>
                    <a:pt x="12340" y="407193"/>
                  </a:lnTo>
                  <a:lnTo>
                    <a:pt x="27218" y="358378"/>
                  </a:lnTo>
                  <a:lnTo>
                    <a:pt x="47416" y="312536"/>
                  </a:lnTo>
                  <a:lnTo>
                    <a:pt x="72567" y="270202"/>
                  </a:lnTo>
                  <a:lnTo>
                    <a:pt x="102309" y="231913"/>
                  </a:lnTo>
                  <a:lnTo>
                    <a:pt x="136275" y="198205"/>
                  </a:lnTo>
                  <a:lnTo>
                    <a:pt x="174101" y="169614"/>
                  </a:lnTo>
                  <a:lnTo>
                    <a:pt x="215422" y="146675"/>
                  </a:lnTo>
                  <a:lnTo>
                    <a:pt x="259874" y="129924"/>
                  </a:lnTo>
                  <a:lnTo>
                    <a:pt x="259874" y="173249"/>
                  </a:lnTo>
                  <a:lnTo>
                    <a:pt x="346499" y="74099"/>
                  </a:lnTo>
                  <a:lnTo>
                    <a:pt x="259874" y="0"/>
                  </a:lnTo>
                  <a:lnTo>
                    <a:pt x="259874" y="43299"/>
                  </a:lnTo>
                  <a:lnTo>
                    <a:pt x="215422" y="60050"/>
                  </a:lnTo>
                  <a:lnTo>
                    <a:pt x="174101" y="82989"/>
                  </a:lnTo>
                  <a:lnTo>
                    <a:pt x="136275" y="111580"/>
                  </a:lnTo>
                  <a:lnTo>
                    <a:pt x="102309" y="145288"/>
                  </a:lnTo>
                  <a:lnTo>
                    <a:pt x="72567" y="183577"/>
                  </a:lnTo>
                  <a:lnTo>
                    <a:pt x="47416" y="225911"/>
                  </a:lnTo>
                  <a:lnTo>
                    <a:pt x="27218" y="271753"/>
                  </a:lnTo>
                  <a:lnTo>
                    <a:pt x="12340" y="320568"/>
                  </a:lnTo>
                  <a:lnTo>
                    <a:pt x="3145" y="371821"/>
                  </a:lnTo>
                  <a:lnTo>
                    <a:pt x="0" y="424974"/>
                  </a:lnTo>
                  <a:lnTo>
                    <a:pt x="0" y="511598"/>
                  </a:lnTo>
                  <a:lnTo>
                    <a:pt x="2699" y="561043"/>
                  </a:lnTo>
                  <a:lnTo>
                    <a:pt x="10582" y="608655"/>
                  </a:lnTo>
                  <a:lnTo>
                    <a:pt x="23323" y="654065"/>
                  </a:lnTo>
                  <a:lnTo>
                    <a:pt x="40597" y="696903"/>
                  </a:lnTo>
                  <a:lnTo>
                    <a:pt x="62080" y="736800"/>
                  </a:lnTo>
                  <a:lnTo>
                    <a:pt x="87448" y="773387"/>
                  </a:lnTo>
                  <a:lnTo>
                    <a:pt x="116374" y="806293"/>
                  </a:lnTo>
                  <a:lnTo>
                    <a:pt x="148536" y="835151"/>
                  </a:lnTo>
                  <a:lnTo>
                    <a:pt x="183607" y="859590"/>
                  </a:lnTo>
                  <a:lnTo>
                    <a:pt x="221264" y="879241"/>
                  </a:lnTo>
                  <a:lnTo>
                    <a:pt x="261181" y="893734"/>
                  </a:lnTo>
                  <a:lnTo>
                    <a:pt x="303035" y="902702"/>
                  </a:lnTo>
                  <a:lnTo>
                    <a:pt x="346499" y="905773"/>
                  </a:lnTo>
                  <a:lnTo>
                    <a:pt x="346499" y="819148"/>
                  </a:lnTo>
                  <a:lnTo>
                    <a:pt x="302988" y="816058"/>
                  </a:lnTo>
                  <a:lnTo>
                    <a:pt x="261005" y="807027"/>
                  </a:lnTo>
                  <a:lnTo>
                    <a:pt x="220899" y="792410"/>
                  </a:lnTo>
                  <a:lnTo>
                    <a:pt x="183020" y="772564"/>
                  </a:lnTo>
                  <a:lnTo>
                    <a:pt x="147717" y="747844"/>
                  </a:lnTo>
                  <a:lnTo>
                    <a:pt x="115340" y="718607"/>
                  </a:lnTo>
                  <a:lnTo>
                    <a:pt x="86238" y="685210"/>
                  </a:lnTo>
                  <a:lnTo>
                    <a:pt x="60761" y="648007"/>
                  </a:lnTo>
                  <a:lnTo>
                    <a:pt x="39259" y="607356"/>
                  </a:lnTo>
                  <a:lnTo>
                    <a:pt x="22082" y="563613"/>
                  </a:lnTo>
                  <a:lnTo>
                    <a:pt x="9578" y="517133"/>
                  </a:lnTo>
                  <a:lnTo>
                    <a:pt x="2097" y="46827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10" h="1140460">
                <a:moveTo>
                  <a:pt x="573290" y="567969"/>
                </a:moveTo>
                <a:lnTo>
                  <a:pt x="0" y="567969"/>
                </a:lnTo>
                <a:lnTo>
                  <a:pt x="0" y="1140371"/>
                </a:lnTo>
                <a:lnTo>
                  <a:pt x="573290" y="1140371"/>
                </a:lnTo>
                <a:lnTo>
                  <a:pt x="573290" y="567969"/>
                </a:lnTo>
                <a:close/>
              </a:path>
              <a:path w="1146810" h="1140460">
                <a:moveTo>
                  <a:pt x="1146721" y="0"/>
                </a:moveTo>
                <a:lnTo>
                  <a:pt x="573430" y="0"/>
                </a:lnTo>
                <a:lnTo>
                  <a:pt x="573430" y="567855"/>
                </a:lnTo>
                <a:lnTo>
                  <a:pt x="1146721" y="567855"/>
                </a:lnTo>
                <a:lnTo>
                  <a:pt x="114672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431409" y="0"/>
            <a:ext cx="1139190" cy="568325"/>
            <a:chOff x="7431409" y="0"/>
            <a:chExt cx="1139190" cy="568325"/>
          </a:xfrm>
        </p:grpSpPr>
        <p:sp>
          <p:nvSpPr>
            <p:cNvPr id="23" name="object 23"/>
            <p:cNvSpPr/>
            <p:nvPr/>
          </p:nvSpPr>
          <p:spPr>
            <a:xfrm>
              <a:off x="8004708" y="0"/>
              <a:ext cx="565785" cy="568325"/>
            </a:xfrm>
            <a:custGeom>
              <a:avLst/>
              <a:gdLst/>
              <a:ahLst/>
              <a:cxnLst/>
              <a:rect l="l" t="t" r="r" b="b"/>
              <a:pathLst>
                <a:path w="565784" h="568325">
                  <a:moveTo>
                    <a:pt x="0" y="567848"/>
                  </a:moveTo>
                  <a:lnTo>
                    <a:pt x="565673" y="567848"/>
                  </a:lnTo>
                  <a:lnTo>
                    <a:pt x="565673" y="0"/>
                  </a:lnTo>
                  <a:lnTo>
                    <a:pt x="0" y="0"/>
                  </a:lnTo>
                  <a:lnTo>
                    <a:pt x="0" y="567848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31409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4116" y="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848"/>
                </a:moveTo>
                <a:lnTo>
                  <a:pt x="557873" y="567848"/>
                </a:lnTo>
                <a:lnTo>
                  <a:pt x="5578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708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796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124001" y="1700529"/>
            <a:ext cx="6828790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-285" dirty="0">
                <a:solidFill>
                  <a:srgbClr val="266D77"/>
                </a:solidFill>
                <a:latin typeface="Verdana"/>
                <a:cs typeface="Verdana"/>
              </a:rPr>
              <a:t>There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4" dirty="0">
                <a:solidFill>
                  <a:srgbClr val="266D77"/>
                </a:solidFill>
                <a:latin typeface="Verdana"/>
                <a:cs typeface="Verdana"/>
              </a:rPr>
              <a:t>are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29" dirty="0">
                <a:solidFill>
                  <a:srgbClr val="266D77"/>
                </a:solidFill>
                <a:latin typeface="Verdana"/>
                <a:cs typeface="Verdana"/>
              </a:rPr>
              <a:t>infinite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4" dirty="0">
                <a:solidFill>
                  <a:srgbClr val="266D77"/>
                </a:solidFill>
                <a:latin typeface="Verdana"/>
                <a:cs typeface="Verdana"/>
              </a:rPr>
              <a:t>sets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95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4" dirty="0">
                <a:solidFill>
                  <a:srgbClr val="266D77"/>
                </a:solidFill>
                <a:latin typeface="Verdana"/>
                <a:cs typeface="Verdana"/>
              </a:rPr>
              <a:t>weights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15" dirty="0">
                <a:solidFill>
                  <a:srgbClr val="266D77"/>
                </a:solidFill>
                <a:latin typeface="Verdana"/>
                <a:cs typeface="Verdana"/>
              </a:rPr>
              <a:t>that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10" dirty="0">
                <a:solidFill>
                  <a:srgbClr val="266D77"/>
                </a:solidFill>
                <a:latin typeface="Verdana"/>
                <a:cs typeface="Verdana"/>
              </a:rPr>
              <a:t>can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25" dirty="0">
                <a:solidFill>
                  <a:srgbClr val="266D77"/>
                </a:solidFill>
                <a:latin typeface="Verdana"/>
                <a:cs typeface="Verdana"/>
              </a:rPr>
              <a:t>yield </a:t>
            </a:r>
            <a:r>
              <a:rPr sz="2400" b="1" spc="-135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35" dirty="0">
                <a:solidFill>
                  <a:srgbClr val="266D77"/>
                </a:solidFill>
                <a:latin typeface="Verdana"/>
                <a:cs typeface="Verdana"/>
              </a:rPr>
              <a:t>reasonable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85" dirty="0">
                <a:solidFill>
                  <a:srgbClr val="266D77"/>
                </a:solidFill>
                <a:latin typeface="Verdana"/>
                <a:cs typeface="Verdana"/>
              </a:rPr>
              <a:t>outcome.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25" dirty="0">
                <a:solidFill>
                  <a:srgbClr val="266D77"/>
                </a:solidFill>
                <a:latin typeface="Verdana"/>
                <a:cs typeface="Verdana"/>
              </a:rPr>
              <a:t>How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25" dirty="0">
                <a:solidFill>
                  <a:srgbClr val="266D77"/>
                </a:solidFill>
                <a:latin typeface="Verdana"/>
                <a:cs typeface="Verdana"/>
              </a:rPr>
              <a:t>do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05" dirty="0">
                <a:solidFill>
                  <a:srgbClr val="266D77"/>
                </a:solidFill>
                <a:latin typeface="Verdana"/>
                <a:cs typeface="Verdana"/>
              </a:rPr>
              <a:t>we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95" dirty="0">
                <a:solidFill>
                  <a:srgbClr val="266D77"/>
                </a:solidFill>
                <a:latin typeface="Verdana"/>
                <a:cs typeface="Verdana"/>
              </a:rPr>
              <a:t>make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10" dirty="0">
                <a:solidFill>
                  <a:srgbClr val="266D77"/>
                </a:solidFill>
                <a:latin typeface="Verdana"/>
                <a:cs typeface="Verdana"/>
              </a:rPr>
              <a:t>sure </a:t>
            </a:r>
            <a:r>
              <a:rPr sz="2400" b="1" spc="-215" dirty="0">
                <a:solidFill>
                  <a:srgbClr val="266D77"/>
                </a:solidFill>
                <a:latin typeface="Verdana"/>
                <a:cs typeface="Verdana"/>
              </a:rPr>
              <a:t>that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8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8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70" dirty="0">
                <a:solidFill>
                  <a:srgbClr val="266D77"/>
                </a:solidFill>
                <a:latin typeface="Verdana"/>
                <a:cs typeface="Verdana"/>
              </a:rPr>
              <a:t>set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05" dirty="0">
                <a:solidFill>
                  <a:srgbClr val="266D77"/>
                </a:solidFill>
                <a:latin typeface="Verdana"/>
                <a:cs typeface="Verdana"/>
              </a:rPr>
              <a:t>we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85" dirty="0">
                <a:solidFill>
                  <a:srgbClr val="266D77"/>
                </a:solidFill>
                <a:latin typeface="Verdana"/>
                <a:cs typeface="Verdana"/>
              </a:rPr>
              <a:t>end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45" dirty="0">
                <a:solidFill>
                  <a:srgbClr val="266D77"/>
                </a:solidFill>
                <a:latin typeface="Verdana"/>
                <a:cs typeface="Verdana"/>
              </a:rPr>
              <a:t>up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45" dirty="0">
                <a:solidFill>
                  <a:srgbClr val="266D77"/>
                </a:solidFill>
                <a:latin typeface="Verdana"/>
                <a:cs typeface="Verdana"/>
              </a:rPr>
              <a:t>with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generalizes </a:t>
            </a:r>
            <a:r>
              <a:rPr sz="2400" b="1" spc="-254" dirty="0">
                <a:solidFill>
                  <a:srgbClr val="266D77"/>
                </a:solidFill>
                <a:latin typeface="Verdana"/>
                <a:cs typeface="Verdana"/>
              </a:rPr>
              <a:t>well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20" dirty="0">
                <a:solidFill>
                  <a:srgbClr val="266D77"/>
                </a:solidFill>
                <a:latin typeface="Verdana"/>
                <a:cs typeface="Verdana"/>
              </a:rPr>
              <a:t>(i.e.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4" dirty="0">
                <a:solidFill>
                  <a:srgbClr val="266D77"/>
                </a:solidFill>
                <a:latin typeface="Verdana"/>
                <a:cs typeface="Verdana"/>
              </a:rPr>
              <a:t>does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4" dirty="0">
                <a:solidFill>
                  <a:srgbClr val="266D77"/>
                </a:solidFill>
                <a:latin typeface="Verdana"/>
                <a:cs typeface="Verdana"/>
              </a:rPr>
              <a:t>well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00" dirty="0">
                <a:solidFill>
                  <a:srgbClr val="266D77"/>
                </a:solidFill>
                <a:latin typeface="Verdana"/>
                <a:cs typeface="Verdana"/>
              </a:rPr>
              <a:t>also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4" dirty="0">
                <a:solidFill>
                  <a:srgbClr val="266D77"/>
                </a:solidFill>
                <a:latin typeface="Verdana"/>
                <a:cs typeface="Verdana"/>
              </a:rPr>
              <a:t>on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4" dirty="0">
                <a:solidFill>
                  <a:srgbClr val="266D77"/>
                </a:solidFill>
                <a:latin typeface="Verdana"/>
                <a:cs typeface="Verdana"/>
              </a:rPr>
              <a:t>test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05" dirty="0">
                <a:solidFill>
                  <a:srgbClr val="266D77"/>
                </a:solidFill>
                <a:latin typeface="Verdana"/>
                <a:cs typeface="Verdana"/>
              </a:rPr>
              <a:t>set)??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49" name="object 49"/>
          <p:cNvSpPr txBox="1"/>
          <p:nvPr/>
        </p:nvSpPr>
        <p:spPr>
          <a:xfrm>
            <a:off x="3239366" y="3772753"/>
            <a:ext cx="2661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80" dirty="0">
                <a:solidFill>
                  <a:srgbClr val="9ED154"/>
                </a:solidFill>
                <a:latin typeface="Roboto Medium"/>
                <a:cs typeface="Roboto Medium"/>
              </a:rPr>
              <a:t>Regularization</a:t>
            </a:r>
            <a:endParaRPr sz="30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10" h="1140460">
                <a:moveTo>
                  <a:pt x="573290" y="567969"/>
                </a:moveTo>
                <a:lnTo>
                  <a:pt x="0" y="567969"/>
                </a:lnTo>
                <a:lnTo>
                  <a:pt x="0" y="1140371"/>
                </a:lnTo>
                <a:lnTo>
                  <a:pt x="573290" y="1140371"/>
                </a:lnTo>
                <a:lnTo>
                  <a:pt x="573290" y="567969"/>
                </a:lnTo>
                <a:close/>
              </a:path>
              <a:path w="1146810" h="1140460">
                <a:moveTo>
                  <a:pt x="1146721" y="0"/>
                </a:moveTo>
                <a:lnTo>
                  <a:pt x="573430" y="0"/>
                </a:lnTo>
                <a:lnTo>
                  <a:pt x="573430" y="567855"/>
                </a:lnTo>
                <a:lnTo>
                  <a:pt x="1146721" y="567855"/>
                </a:lnTo>
                <a:lnTo>
                  <a:pt x="114672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431409" y="0"/>
            <a:ext cx="1139190" cy="568325"/>
            <a:chOff x="7431409" y="0"/>
            <a:chExt cx="1139190" cy="568325"/>
          </a:xfrm>
        </p:grpSpPr>
        <p:sp>
          <p:nvSpPr>
            <p:cNvPr id="23" name="object 23"/>
            <p:cNvSpPr/>
            <p:nvPr/>
          </p:nvSpPr>
          <p:spPr>
            <a:xfrm>
              <a:off x="8004708" y="0"/>
              <a:ext cx="565785" cy="568325"/>
            </a:xfrm>
            <a:custGeom>
              <a:avLst/>
              <a:gdLst/>
              <a:ahLst/>
              <a:cxnLst/>
              <a:rect l="l" t="t" r="r" b="b"/>
              <a:pathLst>
                <a:path w="565784" h="568325">
                  <a:moveTo>
                    <a:pt x="0" y="567848"/>
                  </a:moveTo>
                  <a:lnTo>
                    <a:pt x="565673" y="567848"/>
                  </a:lnTo>
                  <a:lnTo>
                    <a:pt x="565673" y="0"/>
                  </a:lnTo>
                  <a:lnTo>
                    <a:pt x="0" y="0"/>
                  </a:lnTo>
                  <a:lnTo>
                    <a:pt x="0" y="567848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31409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4116" y="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848"/>
                </a:moveTo>
                <a:lnTo>
                  <a:pt x="557873" y="567848"/>
                </a:lnTo>
                <a:lnTo>
                  <a:pt x="5578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708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796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093216" y="1700529"/>
            <a:ext cx="6765925" cy="22009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00380" marR="481330" indent="-488315">
              <a:lnSpc>
                <a:spcPts val="2850"/>
              </a:lnSpc>
              <a:spcBef>
                <a:spcPts val="219"/>
              </a:spcBef>
              <a:buAutoNum type="arabicPeriod"/>
              <a:tabLst>
                <a:tab pos="500380" algn="l"/>
              </a:tabLst>
            </a:pPr>
            <a:r>
              <a:rPr sz="2400" b="1" spc="-190" dirty="0">
                <a:solidFill>
                  <a:srgbClr val="266D77"/>
                </a:solidFill>
                <a:latin typeface="Verdana"/>
                <a:cs typeface="Verdana"/>
              </a:rPr>
              <a:t>Adding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35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29" dirty="0">
                <a:solidFill>
                  <a:srgbClr val="266D77"/>
                </a:solidFill>
                <a:latin typeface="Verdana"/>
                <a:cs typeface="Verdana"/>
              </a:rPr>
              <a:t>regularization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05" dirty="0">
                <a:solidFill>
                  <a:srgbClr val="266D77"/>
                </a:solidFill>
                <a:latin typeface="Verdana"/>
                <a:cs typeface="Verdana"/>
              </a:rPr>
              <a:t>term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25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8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10" dirty="0">
                <a:solidFill>
                  <a:srgbClr val="266D77"/>
                </a:solidFill>
                <a:latin typeface="Verdana"/>
                <a:cs typeface="Verdana"/>
              </a:rPr>
              <a:t>loss </a:t>
            </a:r>
            <a:r>
              <a:rPr sz="2400" b="1" spc="-254" dirty="0">
                <a:solidFill>
                  <a:srgbClr val="266D77"/>
                </a:solidFill>
                <a:latin typeface="Verdana"/>
                <a:cs typeface="Verdana"/>
              </a:rPr>
              <a:t>function: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20" dirty="0">
                <a:solidFill>
                  <a:srgbClr val="266D77"/>
                </a:solidFill>
                <a:latin typeface="Verdana"/>
                <a:cs typeface="Verdana"/>
              </a:rPr>
              <a:t>L1/L2/Elastic</a:t>
            </a:r>
            <a:r>
              <a:rPr sz="2400" b="1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95" dirty="0">
                <a:solidFill>
                  <a:srgbClr val="266D77"/>
                </a:solidFill>
                <a:latin typeface="Verdana"/>
                <a:cs typeface="Verdana"/>
              </a:rPr>
              <a:t>Net</a:t>
            </a:r>
            <a:endParaRPr sz="2400">
              <a:latin typeface="Verdana"/>
              <a:cs typeface="Verdana"/>
            </a:endParaRPr>
          </a:p>
          <a:p>
            <a:pPr marL="500380" marR="242570" indent="-488315">
              <a:lnSpc>
                <a:spcPts val="2850"/>
              </a:lnSpc>
              <a:buAutoNum type="arabicPeriod"/>
              <a:tabLst>
                <a:tab pos="500380" algn="l"/>
              </a:tabLst>
            </a:pPr>
            <a:r>
              <a:rPr sz="2400" b="1" spc="-225" dirty="0">
                <a:solidFill>
                  <a:srgbClr val="266D77"/>
                </a:solidFill>
                <a:latin typeface="Verdana"/>
                <a:cs typeface="Verdana"/>
              </a:rPr>
              <a:t>Explicit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95" dirty="0">
                <a:solidFill>
                  <a:srgbClr val="266D77"/>
                </a:solidFill>
                <a:latin typeface="Verdana"/>
                <a:cs typeface="Verdana"/>
              </a:rPr>
              <a:t>method: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400" dirty="0">
                <a:solidFill>
                  <a:srgbClr val="266D77"/>
                </a:solidFill>
                <a:latin typeface="Verdana"/>
                <a:cs typeface="Verdana"/>
              </a:rPr>
              <a:t>by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00" dirty="0">
                <a:solidFill>
                  <a:srgbClr val="266D77"/>
                </a:solidFill>
                <a:latin typeface="Verdana"/>
                <a:cs typeface="Verdana"/>
              </a:rPr>
              <a:t>adding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45" dirty="0">
                <a:solidFill>
                  <a:srgbClr val="266D77"/>
                </a:solidFill>
                <a:latin typeface="Verdana"/>
                <a:cs typeface="Verdana"/>
              </a:rPr>
              <a:t>dropout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25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05" dirty="0">
                <a:solidFill>
                  <a:srgbClr val="266D77"/>
                </a:solidFill>
                <a:latin typeface="Verdana"/>
                <a:cs typeface="Verdana"/>
              </a:rPr>
              <a:t>the </a:t>
            </a:r>
            <a:r>
              <a:rPr sz="2400" b="1" spc="-250" dirty="0">
                <a:solidFill>
                  <a:srgbClr val="266D77"/>
                </a:solidFill>
                <a:latin typeface="Verdana"/>
                <a:cs typeface="Verdana"/>
              </a:rPr>
              <a:t>NN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65" dirty="0">
                <a:solidFill>
                  <a:srgbClr val="266D77"/>
                </a:solidFill>
                <a:latin typeface="Verdana"/>
                <a:cs typeface="Verdana"/>
              </a:rPr>
              <a:t>architecture</a:t>
            </a:r>
            <a:endParaRPr sz="2400">
              <a:latin typeface="Verdana"/>
              <a:cs typeface="Verdana"/>
            </a:endParaRPr>
          </a:p>
          <a:p>
            <a:pPr marL="500380" marR="5080" indent="-488315">
              <a:lnSpc>
                <a:spcPts val="2850"/>
              </a:lnSpc>
              <a:buAutoNum type="arabicPeriod"/>
              <a:tabLst>
                <a:tab pos="500380" algn="l"/>
              </a:tabLst>
            </a:pPr>
            <a:r>
              <a:rPr sz="2400" b="1" spc="-280" dirty="0">
                <a:solidFill>
                  <a:srgbClr val="266D77"/>
                </a:solidFill>
                <a:latin typeface="Verdana"/>
                <a:cs typeface="Verdana"/>
              </a:rPr>
              <a:t>Implicit</a:t>
            </a:r>
            <a:r>
              <a:rPr sz="2400" b="1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90" dirty="0">
                <a:solidFill>
                  <a:srgbClr val="266D77"/>
                </a:solidFill>
                <a:latin typeface="Verdana"/>
                <a:cs typeface="Verdana"/>
              </a:rPr>
              <a:t>methods:</a:t>
            </a:r>
            <a:r>
              <a:rPr sz="2400" b="1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70" dirty="0">
                <a:solidFill>
                  <a:srgbClr val="266D77"/>
                </a:solidFill>
                <a:latin typeface="Verdana"/>
                <a:cs typeface="Verdana"/>
              </a:rPr>
              <a:t>data</a:t>
            </a:r>
            <a:r>
              <a:rPr sz="2400" b="1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45" dirty="0">
                <a:solidFill>
                  <a:srgbClr val="266D77"/>
                </a:solidFill>
                <a:latin typeface="Verdana"/>
                <a:cs typeface="Verdana"/>
              </a:rPr>
              <a:t>augmentation,</a:t>
            </a:r>
            <a:r>
              <a:rPr sz="2400" b="1" spc="-1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25" dirty="0">
                <a:solidFill>
                  <a:srgbClr val="266D77"/>
                </a:solidFill>
                <a:latin typeface="Verdana"/>
                <a:cs typeface="Verdana"/>
              </a:rPr>
              <a:t>early </a:t>
            </a:r>
            <a:r>
              <a:rPr sz="2400" b="1" spc="-225" dirty="0">
                <a:solidFill>
                  <a:srgbClr val="266D77"/>
                </a:solidFill>
                <a:latin typeface="Verdana"/>
                <a:cs typeface="Verdana"/>
              </a:rPr>
              <a:t>stopping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95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90" dirty="0">
                <a:solidFill>
                  <a:srgbClr val="266D77"/>
                </a:solidFill>
                <a:latin typeface="Verdana"/>
                <a:cs typeface="Verdana"/>
              </a:rPr>
              <a:t>training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261045" y="1068832"/>
            <a:ext cx="2661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Regularization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10" h="1140460">
                <a:moveTo>
                  <a:pt x="573290" y="567969"/>
                </a:moveTo>
                <a:lnTo>
                  <a:pt x="0" y="567969"/>
                </a:lnTo>
                <a:lnTo>
                  <a:pt x="0" y="1140371"/>
                </a:lnTo>
                <a:lnTo>
                  <a:pt x="573290" y="1140371"/>
                </a:lnTo>
                <a:lnTo>
                  <a:pt x="573290" y="567969"/>
                </a:lnTo>
                <a:close/>
              </a:path>
              <a:path w="1146810" h="1140460">
                <a:moveTo>
                  <a:pt x="1146721" y="0"/>
                </a:moveTo>
                <a:lnTo>
                  <a:pt x="573430" y="0"/>
                </a:lnTo>
                <a:lnTo>
                  <a:pt x="573430" y="567855"/>
                </a:lnTo>
                <a:lnTo>
                  <a:pt x="1146721" y="567855"/>
                </a:lnTo>
                <a:lnTo>
                  <a:pt x="114672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431409" y="0"/>
            <a:ext cx="1139190" cy="568325"/>
            <a:chOff x="7431409" y="0"/>
            <a:chExt cx="1139190" cy="568325"/>
          </a:xfrm>
        </p:grpSpPr>
        <p:sp>
          <p:nvSpPr>
            <p:cNvPr id="23" name="object 23"/>
            <p:cNvSpPr/>
            <p:nvPr/>
          </p:nvSpPr>
          <p:spPr>
            <a:xfrm>
              <a:off x="8004708" y="0"/>
              <a:ext cx="565785" cy="568325"/>
            </a:xfrm>
            <a:custGeom>
              <a:avLst/>
              <a:gdLst/>
              <a:ahLst/>
              <a:cxnLst/>
              <a:rect l="l" t="t" r="r" b="b"/>
              <a:pathLst>
                <a:path w="565784" h="568325">
                  <a:moveTo>
                    <a:pt x="0" y="567848"/>
                  </a:moveTo>
                  <a:lnTo>
                    <a:pt x="565673" y="567848"/>
                  </a:lnTo>
                  <a:lnTo>
                    <a:pt x="565673" y="0"/>
                  </a:lnTo>
                  <a:lnTo>
                    <a:pt x="0" y="0"/>
                  </a:lnTo>
                  <a:lnTo>
                    <a:pt x="0" y="567848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31409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4116" y="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848"/>
                </a:moveTo>
                <a:lnTo>
                  <a:pt x="557873" y="567848"/>
                </a:lnTo>
                <a:lnTo>
                  <a:pt x="5578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708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796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093216" y="1700529"/>
            <a:ext cx="6289675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00380" marR="5080" indent="-488315">
              <a:lnSpc>
                <a:spcPts val="2850"/>
              </a:lnSpc>
              <a:spcBef>
                <a:spcPts val="219"/>
              </a:spcBef>
              <a:tabLst>
                <a:tab pos="500380" algn="l"/>
              </a:tabLst>
            </a:pPr>
            <a:r>
              <a:rPr sz="2400" b="1" spc="-300" dirty="0">
                <a:solidFill>
                  <a:srgbClr val="266D77"/>
                </a:solidFill>
                <a:latin typeface="Verdana"/>
                <a:cs typeface="Verdana"/>
              </a:rPr>
              <a:t>1.</a:t>
            </a:r>
            <a:r>
              <a:rPr sz="2400" b="1" dirty="0">
                <a:solidFill>
                  <a:srgbClr val="266D77"/>
                </a:solidFill>
                <a:latin typeface="Verdana"/>
                <a:cs typeface="Verdana"/>
              </a:rPr>
              <a:t>	</a:t>
            </a:r>
            <a:r>
              <a:rPr sz="2400" b="1" spc="-190" dirty="0">
                <a:solidFill>
                  <a:srgbClr val="266D77"/>
                </a:solidFill>
                <a:latin typeface="Verdana"/>
                <a:cs typeface="Verdana"/>
              </a:rPr>
              <a:t>Adding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35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29" dirty="0">
                <a:solidFill>
                  <a:srgbClr val="266D77"/>
                </a:solidFill>
                <a:latin typeface="Verdana"/>
                <a:cs typeface="Verdana"/>
              </a:rPr>
              <a:t>regularization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05" dirty="0">
                <a:solidFill>
                  <a:srgbClr val="266D77"/>
                </a:solidFill>
                <a:latin typeface="Verdana"/>
                <a:cs typeface="Verdana"/>
              </a:rPr>
              <a:t>term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25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8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10" dirty="0">
                <a:solidFill>
                  <a:srgbClr val="266D77"/>
                </a:solidFill>
                <a:latin typeface="Verdana"/>
                <a:cs typeface="Verdana"/>
              </a:rPr>
              <a:t>loss </a:t>
            </a:r>
            <a:r>
              <a:rPr sz="2400" b="1" spc="-254" dirty="0">
                <a:solidFill>
                  <a:srgbClr val="266D77"/>
                </a:solidFill>
                <a:latin typeface="Verdana"/>
                <a:cs typeface="Verdana"/>
              </a:rPr>
              <a:t>function: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20" dirty="0">
                <a:solidFill>
                  <a:srgbClr val="266D77"/>
                </a:solidFill>
                <a:latin typeface="Verdana"/>
                <a:cs typeface="Verdana"/>
              </a:rPr>
              <a:t>L1/L2/Elastic</a:t>
            </a:r>
            <a:r>
              <a:rPr sz="2400" b="1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95" dirty="0">
                <a:solidFill>
                  <a:srgbClr val="266D77"/>
                </a:solidFill>
                <a:latin typeface="Verdana"/>
                <a:cs typeface="Verdana"/>
              </a:rPr>
              <a:t>Net</a:t>
            </a:r>
            <a:endParaRPr sz="2400">
              <a:latin typeface="Verdana"/>
              <a:cs typeface="Verdana"/>
            </a:endParaRPr>
          </a:p>
          <a:p>
            <a:pPr marL="43180">
              <a:lnSpc>
                <a:spcPct val="100000"/>
              </a:lnSpc>
              <a:spcBef>
                <a:spcPts val="2730"/>
              </a:spcBef>
            </a:pPr>
            <a:r>
              <a:rPr sz="2400" b="1" spc="-305" dirty="0">
                <a:solidFill>
                  <a:srgbClr val="266D77"/>
                </a:solidFill>
                <a:latin typeface="Verdana"/>
                <a:cs typeface="Verdana"/>
              </a:rPr>
              <a:t>L2: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366344" y="1068832"/>
            <a:ext cx="2451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Regulariztion</a:t>
            </a:r>
          </a:p>
        </p:txBody>
      </p:sp>
      <p:grpSp>
        <p:nvGrpSpPr>
          <p:cNvPr id="50" name="object 50"/>
          <p:cNvGrpSpPr/>
          <p:nvPr/>
        </p:nvGrpSpPr>
        <p:grpSpPr>
          <a:xfrm>
            <a:off x="1843083" y="2759219"/>
            <a:ext cx="3171825" cy="1641475"/>
            <a:chOff x="1843083" y="2759219"/>
            <a:chExt cx="3171825" cy="1641475"/>
          </a:xfrm>
        </p:grpSpPr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4021" y="2759219"/>
              <a:ext cx="2786419" cy="70857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083" y="3486143"/>
              <a:ext cx="3171818" cy="914398"/>
            </a:xfrm>
            <a:prstGeom prst="rect">
              <a:avLst/>
            </a:prstGeom>
          </p:spPr>
        </p:pic>
      </p:grp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Neural</a:t>
            </a:r>
            <a:r>
              <a:rPr spc="10" dirty="0"/>
              <a:t> </a:t>
            </a:r>
            <a:r>
              <a:rPr spc="110" dirty="0"/>
              <a:t>Networks</a:t>
            </a:r>
            <a:r>
              <a:rPr spc="20" dirty="0"/>
              <a:t> </a:t>
            </a:r>
            <a:r>
              <a:rPr spc="125" dirty="0"/>
              <a:t>intuition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5479" y="4737921"/>
            <a:ext cx="2235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5" dirty="0">
                <a:solidFill>
                  <a:srgbClr val="FFFFFF"/>
                </a:solidFill>
                <a:latin typeface="UnDotum"/>
                <a:cs typeface="UnDotum"/>
              </a:rPr>
              <a:t>50</a:t>
            </a:r>
            <a:endParaRPr sz="1300">
              <a:latin typeface="UnDotum"/>
              <a:cs typeface="UnDot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9541" y="1864724"/>
            <a:ext cx="158749" cy="2190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4199" y="1766299"/>
            <a:ext cx="6923405" cy="32867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  <a:tabLst>
                <a:tab pos="5146675" algn="l"/>
              </a:tabLst>
            </a:pPr>
            <a:r>
              <a:rPr sz="2400" b="1" spc="-340" dirty="0">
                <a:solidFill>
                  <a:srgbClr val="266D77"/>
                </a:solidFill>
                <a:latin typeface="Verdana"/>
                <a:cs typeface="Verdana"/>
              </a:rPr>
              <a:t>hťťps://plaQground.ťgnsorﬂow.org/</a:t>
            </a:r>
            <a:r>
              <a:rPr sz="2400" b="1" dirty="0">
                <a:solidFill>
                  <a:srgbClr val="266D77"/>
                </a:solidFill>
                <a:latin typeface="Verdana"/>
                <a:cs typeface="Verdana"/>
              </a:rPr>
              <a:t>	</a:t>
            </a:r>
            <a:r>
              <a:rPr sz="2400" b="1" spc="-165" dirty="0">
                <a:solidFill>
                  <a:srgbClr val="266D77"/>
                </a:solidFill>
                <a:latin typeface="Verdana"/>
                <a:cs typeface="Verdana"/>
              </a:rPr>
              <a:t>acťivaťion= </a:t>
            </a:r>
            <a:r>
              <a:rPr sz="2400" b="1" spc="-204" dirty="0">
                <a:solidFill>
                  <a:srgbClr val="266D77"/>
                </a:solidFill>
                <a:latin typeface="Verdana"/>
                <a:cs typeface="Verdana"/>
              </a:rPr>
              <a:t>sigmoidsbaťchSizg=8sdaťasgť=spiralsrggDaťa </a:t>
            </a:r>
            <a:r>
              <a:rPr sz="2400" b="1" spc="-310" dirty="0">
                <a:solidFill>
                  <a:srgbClr val="266D77"/>
                </a:solidFill>
                <a:latin typeface="Verdana"/>
                <a:cs typeface="Verdana"/>
              </a:rPr>
              <a:t>sgť=rgg-</a:t>
            </a:r>
            <a:r>
              <a:rPr sz="2400" b="1" spc="-220" dirty="0">
                <a:solidFill>
                  <a:srgbClr val="266D77"/>
                </a:solidFill>
                <a:latin typeface="Verdana"/>
                <a:cs typeface="Verdana"/>
              </a:rPr>
              <a:t>plangslgarningRaťg=0.003srggularizať </a:t>
            </a:r>
            <a:r>
              <a:rPr sz="2400" b="1" spc="-265" dirty="0">
                <a:solidFill>
                  <a:srgbClr val="266D77"/>
                </a:solidFill>
                <a:latin typeface="Verdana"/>
                <a:cs typeface="Verdana"/>
              </a:rPr>
              <a:t>ionRaťg=0snoisg=20sngťworkShapg=1,2ssggd</a:t>
            </a:r>
            <a:endParaRPr sz="2400">
              <a:latin typeface="Verdana"/>
              <a:cs typeface="Verdana"/>
            </a:endParaRPr>
          </a:p>
          <a:p>
            <a:pPr marL="12700" marR="51435">
              <a:lnSpc>
                <a:spcPts val="2850"/>
              </a:lnSpc>
            </a:pPr>
            <a:r>
              <a:rPr sz="2400" b="1" spc="-240" dirty="0">
                <a:solidFill>
                  <a:srgbClr val="266D77"/>
                </a:solidFill>
                <a:latin typeface="Verdana"/>
                <a:cs typeface="Verdana"/>
              </a:rPr>
              <a:t>=0.ee530sshowTgsťDaťa=falsgsdiscrgťizg=fals </a:t>
            </a:r>
            <a:r>
              <a:rPr sz="2400" b="1" spc="-265" dirty="0">
                <a:solidFill>
                  <a:srgbClr val="266D77"/>
                </a:solidFill>
                <a:latin typeface="Verdana"/>
                <a:cs typeface="Verdana"/>
              </a:rPr>
              <a:t>gspgrcTrainDaťa=70sx=ťrugsQ=ťrugsxTimgsV</a:t>
            </a:r>
            <a:endParaRPr sz="2400">
              <a:latin typeface="Verdana"/>
              <a:cs typeface="Verdana"/>
            </a:endParaRPr>
          </a:p>
          <a:p>
            <a:pPr marL="12700" marR="5715" algn="just">
              <a:lnSpc>
                <a:spcPts val="2850"/>
              </a:lnSpc>
            </a:pPr>
            <a:r>
              <a:rPr sz="2400" b="1" spc="-220" dirty="0">
                <a:solidFill>
                  <a:srgbClr val="266D77"/>
                </a:solidFill>
                <a:latin typeface="Verdana"/>
                <a:cs typeface="Verdana"/>
              </a:rPr>
              <a:t>=ťrugsxSquargd=falsgsQSquargd=falsgscos:= </a:t>
            </a:r>
            <a:r>
              <a:rPr sz="2400" b="1" spc="-200" dirty="0">
                <a:solidFill>
                  <a:srgbClr val="266D77"/>
                </a:solidFill>
                <a:latin typeface="Verdana"/>
                <a:cs typeface="Verdana"/>
              </a:rPr>
              <a:t>falsgssin:=falsgscosV=falsgssinV=falsgscollgc </a:t>
            </a:r>
            <a:r>
              <a:rPr sz="2400" b="1" spc="-225" dirty="0">
                <a:solidFill>
                  <a:srgbClr val="266D77"/>
                </a:solidFill>
                <a:latin typeface="Verdana"/>
                <a:cs typeface="Verdana"/>
              </a:rPr>
              <a:t>ťSťaťs=falsgsproblgm=classificaťionsiniťZgro=f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9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Backprop</a:t>
            </a:r>
            <a:r>
              <a:rPr spc="15" dirty="0"/>
              <a:t> </a:t>
            </a:r>
            <a:r>
              <a:rPr dirty="0"/>
              <a:t>vs.</a:t>
            </a:r>
            <a:r>
              <a:rPr spc="25" dirty="0"/>
              <a:t> </a:t>
            </a:r>
            <a:r>
              <a:rPr spc="60" dirty="0"/>
              <a:t>logistic</a:t>
            </a:r>
            <a:r>
              <a:rPr spc="20" dirty="0"/>
              <a:t> </a:t>
            </a:r>
            <a:r>
              <a:rPr spc="-10" dirty="0"/>
              <a:t>regression: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107" y="1354707"/>
            <a:ext cx="5656519" cy="23232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5414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5414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199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8861" y="2858020"/>
            <a:ext cx="1139190" cy="1144905"/>
          </a:xfrm>
          <a:custGeom>
            <a:avLst/>
            <a:gdLst/>
            <a:ahLst/>
            <a:cxnLst/>
            <a:rect l="l" t="t" r="r" b="b"/>
            <a:pathLst>
              <a:path w="1139190" h="1144904">
                <a:moveTo>
                  <a:pt x="573290" y="572503"/>
                </a:moveTo>
                <a:lnTo>
                  <a:pt x="0" y="572503"/>
                </a:lnTo>
                <a:lnTo>
                  <a:pt x="0" y="1144905"/>
                </a:lnTo>
                <a:lnTo>
                  <a:pt x="573290" y="1144905"/>
                </a:lnTo>
                <a:lnTo>
                  <a:pt x="573290" y="572503"/>
                </a:lnTo>
                <a:close/>
              </a:path>
              <a:path w="1139190" h="1144904">
                <a:moveTo>
                  <a:pt x="1139088" y="0"/>
                </a:moveTo>
                <a:lnTo>
                  <a:pt x="573443" y="0"/>
                </a:lnTo>
                <a:lnTo>
                  <a:pt x="573443" y="572401"/>
                </a:lnTo>
                <a:lnTo>
                  <a:pt x="1139088" y="572401"/>
                </a:lnTo>
                <a:lnTo>
                  <a:pt x="1139088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1409" y="2858019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5611" y="1140475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4709" y="1712986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199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199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92312" y="567961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2312" y="2285500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3"/>
                </a:moveTo>
                <a:lnTo>
                  <a:pt x="565648" y="572393"/>
                </a:lnTo>
                <a:lnTo>
                  <a:pt x="565648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92312" y="4003042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8863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65607" y="3430523"/>
            <a:ext cx="1131570" cy="1145540"/>
          </a:xfrm>
          <a:custGeom>
            <a:avLst/>
            <a:gdLst/>
            <a:ahLst/>
            <a:cxnLst/>
            <a:rect l="l" t="t" r="r" b="b"/>
            <a:pathLst>
              <a:path w="1131570" h="1145539">
                <a:moveTo>
                  <a:pt x="565645" y="0"/>
                </a:moveTo>
                <a:lnTo>
                  <a:pt x="0" y="0"/>
                </a:lnTo>
                <a:lnTo>
                  <a:pt x="0" y="572401"/>
                </a:lnTo>
                <a:lnTo>
                  <a:pt x="565645" y="572401"/>
                </a:lnTo>
                <a:lnTo>
                  <a:pt x="565645" y="0"/>
                </a:lnTo>
                <a:close/>
              </a:path>
              <a:path w="1131570" h="1145539">
                <a:moveTo>
                  <a:pt x="1131468" y="572528"/>
                </a:moveTo>
                <a:lnTo>
                  <a:pt x="565797" y="572528"/>
                </a:lnTo>
                <a:lnTo>
                  <a:pt x="565797" y="1144917"/>
                </a:lnTo>
                <a:lnTo>
                  <a:pt x="1131468" y="1144917"/>
                </a:lnTo>
                <a:lnTo>
                  <a:pt x="1131468" y="57252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886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5414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45414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199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8861" y="3430523"/>
            <a:ext cx="1146810" cy="1145540"/>
          </a:xfrm>
          <a:custGeom>
            <a:avLst/>
            <a:gdLst/>
            <a:ahLst/>
            <a:cxnLst/>
            <a:rect l="l" t="t" r="r" b="b"/>
            <a:pathLst>
              <a:path w="1146809" h="1145539">
                <a:moveTo>
                  <a:pt x="573290" y="572528"/>
                </a:moveTo>
                <a:lnTo>
                  <a:pt x="0" y="572528"/>
                </a:lnTo>
                <a:lnTo>
                  <a:pt x="0" y="1144917"/>
                </a:lnTo>
                <a:lnTo>
                  <a:pt x="573290" y="1144917"/>
                </a:lnTo>
                <a:lnTo>
                  <a:pt x="573290" y="572528"/>
                </a:lnTo>
                <a:close/>
              </a:path>
              <a:path w="1146809" h="1145539">
                <a:moveTo>
                  <a:pt x="1146746" y="0"/>
                </a:moveTo>
                <a:lnTo>
                  <a:pt x="573443" y="0"/>
                </a:lnTo>
                <a:lnTo>
                  <a:pt x="573443" y="572401"/>
                </a:lnTo>
                <a:lnTo>
                  <a:pt x="1146746" y="572401"/>
                </a:lnTo>
                <a:lnTo>
                  <a:pt x="1146746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31409" y="1140475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7961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7961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04708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73" y="567848"/>
                </a:lnTo>
                <a:lnTo>
                  <a:pt x="5656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04709" y="2285500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3"/>
                </a:moveTo>
                <a:lnTo>
                  <a:pt x="565673" y="572393"/>
                </a:lnTo>
                <a:lnTo>
                  <a:pt x="565673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3140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45414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1990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92312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8863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31409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7949" y="3430523"/>
            <a:ext cx="1139190" cy="1145540"/>
          </a:xfrm>
          <a:custGeom>
            <a:avLst/>
            <a:gdLst/>
            <a:ahLst/>
            <a:cxnLst/>
            <a:rect l="l" t="t" r="r" b="b"/>
            <a:pathLst>
              <a:path w="1139190" h="1145539">
                <a:moveTo>
                  <a:pt x="573303" y="572528"/>
                </a:moveTo>
                <a:lnTo>
                  <a:pt x="0" y="572528"/>
                </a:lnTo>
                <a:lnTo>
                  <a:pt x="0" y="1144917"/>
                </a:lnTo>
                <a:lnTo>
                  <a:pt x="573303" y="1144917"/>
                </a:lnTo>
                <a:lnTo>
                  <a:pt x="573303" y="572528"/>
                </a:lnTo>
                <a:close/>
              </a:path>
              <a:path w="1139190" h="1145539">
                <a:moveTo>
                  <a:pt x="1139126" y="0"/>
                </a:moveTo>
                <a:lnTo>
                  <a:pt x="573455" y="0"/>
                </a:lnTo>
                <a:lnTo>
                  <a:pt x="573455" y="572401"/>
                </a:lnTo>
                <a:lnTo>
                  <a:pt x="1139126" y="572401"/>
                </a:lnTo>
                <a:lnTo>
                  <a:pt x="1139126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9708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9708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45414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199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92312" y="1712986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8863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31409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7961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04709" y="567961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7997083" y="4003042"/>
            <a:ext cx="573405" cy="1140460"/>
            <a:chOff x="7997083" y="4003042"/>
            <a:chExt cx="573405" cy="1140460"/>
          </a:xfrm>
        </p:grpSpPr>
        <p:sp>
          <p:nvSpPr>
            <p:cNvPr id="59" name="object 59"/>
            <p:cNvSpPr/>
            <p:nvPr/>
          </p:nvSpPr>
          <p:spPr>
            <a:xfrm>
              <a:off x="7997083" y="400304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573298" y="572398"/>
                  </a:moveTo>
                  <a:lnTo>
                    <a:pt x="0" y="57239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72398"/>
                  </a:lnTo>
                  <a:close/>
                </a:path>
              </a:pathLst>
            </a:custGeom>
            <a:solidFill>
              <a:srgbClr val="268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97083" y="457554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0" y="0"/>
                  </a:moveTo>
                  <a:lnTo>
                    <a:pt x="573298" y="0"/>
                  </a:lnTo>
                  <a:lnTo>
                    <a:pt x="573298" y="567948"/>
                  </a:lnTo>
                  <a:lnTo>
                    <a:pt x="0" y="56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4571987" y="2858020"/>
            <a:ext cx="1146810" cy="1144905"/>
          </a:xfrm>
          <a:custGeom>
            <a:avLst/>
            <a:gdLst/>
            <a:ahLst/>
            <a:cxnLst/>
            <a:rect l="l" t="t" r="r" b="b"/>
            <a:pathLst>
              <a:path w="1146810" h="1144904">
                <a:moveTo>
                  <a:pt x="573290" y="572503"/>
                </a:moveTo>
                <a:lnTo>
                  <a:pt x="0" y="572503"/>
                </a:lnTo>
                <a:lnTo>
                  <a:pt x="0" y="1144905"/>
                </a:lnTo>
                <a:lnTo>
                  <a:pt x="573290" y="1144905"/>
                </a:lnTo>
                <a:lnTo>
                  <a:pt x="573290" y="572503"/>
                </a:lnTo>
                <a:close/>
              </a:path>
              <a:path w="1146810" h="1144904">
                <a:moveTo>
                  <a:pt x="1146721" y="0"/>
                </a:moveTo>
                <a:lnTo>
                  <a:pt x="573417" y="0"/>
                </a:lnTo>
                <a:lnTo>
                  <a:pt x="573417" y="572401"/>
                </a:lnTo>
                <a:lnTo>
                  <a:pt x="1146721" y="572401"/>
                </a:lnTo>
                <a:lnTo>
                  <a:pt x="1146721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1886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57949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09" h="1140460">
                <a:moveTo>
                  <a:pt x="573303" y="0"/>
                </a:moveTo>
                <a:lnTo>
                  <a:pt x="0" y="0"/>
                </a:lnTo>
                <a:lnTo>
                  <a:pt x="0" y="567855"/>
                </a:lnTo>
                <a:lnTo>
                  <a:pt x="573303" y="567855"/>
                </a:lnTo>
                <a:lnTo>
                  <a:pt x="573303" y="0"/>
                </a:lnTo>
                <a:close/>
              </a:path>
              <a:path w="1146809" h="1140460">
                <a:moveTo>
                  <a:pt x="1146759" y="567969"/>
                </a:moveTo>
                <a:lnTo>
                  <a:pt x="573455" y="567969"/>
                </a:lnTo>
                <a:lnTo>
                  <a:pt x="573455" y="1140371"/>
                </a:lnTo>
                <a:lnTo>
                  <a:pt x="1146759" y="1140371"/>
                </a:lnTo>
                <a:lnTo>
                  <a:pt x="1146759" y="56796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57961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97083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549823" y="369877"/>
            <a:ext cx="259461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305" dirty="0"/>
              <a:t>An</a:t>
            </a:r>
            <a:r>
              <a:rPr sz="3600" spc="-10" dirty="0"/>
              <a:t> </a:t>
            </a:r>
            <a:r>
              <a:rPr sz="3600" spc="85" dirty="0"/>
              <a:t>artificial </a:t>
            </a:r>
            <a:r>
              <a:rPr sz="3600" spc="130" dirty="0"/>
              <a:t>neuron</a:t>
            </a:r>
            <a:endParaRPr sz="3600"/>
          </a:p>
        </p:txBody>
      </p:sp>
      <p:pic>
        <p:nvPicPr>
          <p:cNvPr id="70" name="object 7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49" y="1766571"/>
            <a:ext cx="4234986" cy="227072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0639" y="2024071"/>
            <a:ext cx="3776917" cy="2161870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5157897" y="369877"/>
            <a:ext cx="2609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285" dirty="0">
                <a:latin typeface="Roboto Medium"/>
                <a:cs typeface="Roboto Medium"/>
              </a:rPr>
              <a:t>A</a:t>
            </a:r>
            <a:r>
              <a:rPr sz="3600" b="0" spc="-10" dirty="0">
                <a:latin typeface="Roboto Medium"/>
                <a:cs typeface="Roboto Medium"/>
              </a:rPr>
              <a:t> </a:t>
            </a:r>
            <a:r>
              <a:rPr sz="3600" b="0" spc="60" dirty="0">
                <a:latin typeface="Roboto Medium"/>
                <a:cs typeface="Roboto Medium"/>
              </a:rPr>
              <a:t>Biological</a:t>
            </a:r>
            <a:endParaRPr sz="3600">
              <a:latin typeface="Roboto Medium"/>
              <a:cs typeface="Roboto Medium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157897" y="922328"/>
            <a:ext cx="1859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90" dirty="0">
                <a:latin typeface="Roboto Medium"/>
                <a:cs typeface="Roboto Medium"/>
              </a:rPr>
              <a:t>Neurons</a:t>
            </a:r>
            <a:endParaRPr sz="36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85" dirty="0"/>
              <a:t>Why</a:t>
            </a:r>
            <a:r>
              <a:rPr spc="-10" dirty="0"/>
              <a:t> </a:t>
            </a:r>
            <a:r>
              <a:rPr spc="105" dirty="0"/>
              <a:t>did</a:t>
            </a:r>
            <a:r>
              <a:rPr spc="-10" dirty="0"/>
              <a:t> </a:t>
            </a:r>
            <a:r>
              <a:rPr spc="120" dirty="0"/>
              <a:t>it</a:t>
            </a:r>
            <a:r>
              <a:rPr spc="-5" dirty="0"/>
              <a:t> </a:t>
            </a:r>
            <a:r>
              <a:rPr spc="60" dirty="0"/>
              <a:t>take</a:t>
            </a:r>
            <a:r>
              <a:rPr spc="-5" dirty="0"/>
              <a:t> </a:t>
            </a:r>
            <a:r>
              <a:rPr dirty="0"/>
              <a:t>so</a:t>
            </a:r>
            <a:r>
              <a:rPr spc="-15" dirty="0"/>
              <a:t> </a:t>
            </a:r>
            <a:r>
              <a:rPr spc="90" dirty="0"/>
              <a:t>long</a:t>
            </a:r>
            <a:r>
              <a:rPr spc="-1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185" dirty="0"/>
              <a:t>NN</a:t>
            </a:r>
            <a:r>
              <a:rPr spc="-5" dirty="0"/>
              <a:t> </a:t>
            </a:r>
            <a:r>
              <a:rPr spc="-25" dirty="0"/>
              <a:t>to </a:t>
            </a:r>
            <a:r>
              <a:rPr spc="-10" dirty="0"/>
              <a:t>boom?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14199" y="1766299"/>
            <a:ext cx="662940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-270" dirty="0">
                <a:solidFill>
                  <a:srgbClr val="266D77"/>
                </a:solidFill>
                <a:latin typeface="Verdana"/>
                <a:cs typeface="Verdana"/>
              </a:rPr>
              <a:t>Thg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4" dirty="0">
                <a:solidFill>
                  <a:srgbClr val="266D77"/>
                </a:solidFill>
                <a:latin typeface="Verdana"/>
                <a:cs typeface="Verdana"/>
              </a:rPr>
              <a:t>answgr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20" dirty="0">
                <a:solidFill>
                  <a:srgbClr val="266D77"/>
                </a:solidFill>
                <a:latin typeface="Verdana"/>
                <a:cs typeface="Verdana"/>
              </a:rPr>
              <a:t>is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4" dirty="0">
                <a:solidFill>
                  <a:srgbClr val="266D77"/>
                </a:solidFill>
                <a:latin typeface="Verdana"/>
                <a:cs typeface="Verdana"/>
              </a:rPr>
              <a:t>raťhgr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70" dirty="0">
                <a:solidFill>
                  <a:srgbClr val="266D77"/>
                </a:solidFill>
                <a:latin typeface="Verdana"/>
                <a:cs typeface="Verdana"/>
              </a:rPr>
              <a:t>simplg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10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0" dirty="0">
                <a:solidFill>
                  <a:srgbClr val="266D77"/>
                </a:solidFill>
                <a:latin typeface="Verdana"/>
                <a:cs typeface="Verdana"/>
              </a:rPr>
              <a:t>NN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90" dirty="0">
                <a:solidFill>
                  <a:srgbClr val="266D77"/>
                </a:solidFill>
                <a:latin typeface="Verdana"/>
                <a:cs typeface="Verdana"/>
              </a:rPr>
              <a:t>rgquirg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35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35" dirty="0">
                <a:solidFill>
                  <a:srgbClr val="266D77"/>
                </a:solidFill>
                <a:latin typeface="Verdana"/>
                <a:cs typeface="Verdana"/>
              </a:rPr>
              <a:t>loť </a:t>
            </a:r>
            <a:r>
              <a:rPr sz="2400" b="1" spc="-195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400" b="1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70" dirty="0">
                <a:solidFill>
                  <a:srgbClr val="266D77"/>
                </a:solidFill>
                <a:latin typeface="Verdana"/>
                <a:cs typeface="Verdana"/>
              </a:rPr>
              <a:t>daťa</a:t>
            </a:r>
            <a:r>
              <a:rPr sz="2400" b="1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04" dirty="0">
                <a:solidFill>
                  <a:srgbClr val="266D77"/>
                </a:solidFill>
                <a:latin typeface="Verdana"/>
                <a:cs typeface="Verdana"/>
              </a:rPr>
              <a:t>and</a:t>
            </a:r>
            <a:r>
              <a:rPr sz="2400" b="1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29" dirty="0">
                <a:solidFill>
                  <a:srgbClr val="266D77"/>
                </a:solidFill>
                <a:latin typeface="Verdana"/>
                <a:cs typeface="Verdana"/>
              </a:rPr>
              <a:t>compuťaťional</a:t>
            </a:r>
            <a:r>
              <a:rPr sz="2400" b="1" spc="-1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90" dirty="0">
                <a:solidFill>
                  <a:srgbClr val="266D77"/>
                </a:solidFill>
                <a:latin typeface="Verdana"/>
                <a:cs typeface="Verdana"/>
              </a:rPr>
              <a:t>powgr.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40109"/>
            <a:ext cx="58515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85" dirty="0"/>
              <a:t>Why</a:t>
            </a:r>
            <a:r>
              <a:rPr spc="-10" dirty="0"/>
              <a:t> </a:t>
            </a:r>
            <a:r>
              <a:rPr spc="105" dirty="0"/>
              <a:t>did</a:t>
            </a:r>
            <a:r>
              <a:rPr spc="-10" dirty="0"/>
              <a:t> </a:t>
            </a:r>
            <a:r>
              <a:rPr spc="120" dirty="0"/>
              <a:t>it</a:t>
            </a:r>
            <a:r>
              <a:rPr spc="-5" dirty="0"/>
              <a:t> </a:t>
            </a:r>
            <a:r>
              <a:rPr spc="60" dirty="0"/>
              <a:t>take</a:t>
            </a:r>
            <a:r>
              <a:rPr spc="-5" dirty="0"/>
              <a:t> </a:t>
            </a:r>
            <a:r>
              <a:rPr dirty="0"/>
              <a:t>so</a:t>
            </a:r>
            <a:r>
              <a:rPr spc="-15" dirty="0"/>
              <a:t> </a:t>
            </a:r>
            <a:r>
              <a:rPr spc="90" dirty="0"/>
              <a:t>long</a:t>
            </a:r>
            <a:r>
              <a:rPr spc="-1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185" dirty="0"/>
              <a:t>NN</a:t>
            </a:r>
            <a:r>
              <a:rPr spc="-5" dirty="0"/>
              <a:t> </a:t>
            </a:r>
            <a:r>
              <a:rPr spc="-25" dirty="0"/>
              <a:t>to </a:t>
            </a:r>
            <a:r>
              <a:rPr spc="-10" dirty="0"/>
              <a:t>boom?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689" y="1418487"/>
            <a:ext cx="5551675" cy="327784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4597" y="818323"/>
            <a:ext cx="1923414" cy="1670050"/>
            <a:chOff x="1154597" y="818323"/>
            <a:chExt cx="1923414" cy="1670050"/>
          </a:xfrm>
        </p:grpSpPr>
        <p:sp>
          <p:nvSpPr>
            <p:cNvPr id="3" name="object 3"/>
            <p:cNvSpPr/>
            <p:nvPr/>
          </p:nvSpPr>
          <p:spPr>
            <a:xfrm>
              <a:off x="1154597" y="818323"/>
              <a:ext cx="1923414" cy="1670050"/>
            </a:xfrm>
            <a:custGeom>
              <a:avLst/>
              <a:gdLst/>
              <a:ahLst/>
              <a:cxnLst/>
              <a:rect l="l" t="t" r="r" b="b"/>
              <a:pathLst>
                <a:path w="1923414" h="1670050">
                  <a:moveTo>
                    <a:pt x="1923296" y="1669796"/>
                  </a:moveTo>
                  <a:lnTo>
                    <a:pt x="0" y="1669796"/>
                  </a:lnTo>
                  <a:lnTo>
                    <a:pt x="0" y="0"/>
                  </a:lnTo>
                  <a:lnTo>
                    <a:pt x="1923296" y="0"/>
                  </a:lnTo>
                  <a:lnTo>
                    <a:pt x="1923296" y="166979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8309" y="993285"/>
              <a:ext cx="166124" cy="1661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9906" y="2136283"/>
              <a:ext cx="166124" cy="1661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9906" y="993285"/>
              <a:ext cx="166124" cy="1661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8309" y="2180183"/>
              <a:ext cx="166124" cy="1661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15364" y="2590480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6961" y="2590480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037" y="884235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1037" y="2071130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3942" y="602136"/>
            <a:ext cx="283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Verdana"/>
                <a:cs typeface="Verdana"/>
              </a:rPr>
              <a:t>OR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14517" y="854773"/>
            <a:ext cx="1923414" cy="1670050"/>
            <a:chOff x="3814517" y="854773"/>
            <a:chExt cx="1923414" cy="1670050"/>
          </a:xfrm>
        </p:grpSpPr>
        <p:sp>
          <p:nvSpPr>
            <p:cNvPr id="14" name="object 14"/>
            <p:cNvSpPr/>
            <p:nvPr/>
          </p:nvSpPr>
          <p:spPr>
            <a:xfrm>
              <a:off x="3814517" y="854773"/>
              <a:ext cx="1923414" cy="1670050"/>
            </a:xfrm>
            <a:custGeom>
              <a:avLst/>
              <a:gdLst/>
              <a:ahLst/>
              <a:cxnLst/>
              <a:rect l="l" t="t" r="r" b="b"/>
              <a:pathLst>
                <a:path w="1923414" h="1670050">
                  <a:moveTo>
                    <a:pt x="1923296" y="1669796"/>
                  </a:moveTo>
                  <a:lnTo>
                    <a:pt x="0" y="1669796"/>
                  </a:lnTo>
                  <a:lnTo>
                    <a:pt x="0" y="0"/>
                  </a:lnTo>
                  <a:lnTo>
                    <a:pt x="1923296" y="0"/>
                  </a:lnTo>
                  <a:lnTo>
                    <a:pt x="1923296" y="166979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904" y="940310"/>
              <a:ext cx="166124" cy="1661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1501" y="2083308"/>
              <a:ext cx="166124" cy="1661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1501" y="940310"/>
              <a:ext cx="166124" cy="1661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904" y="2127208"/>
              <a:ext cx="166124" cy="16612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946961" y="2590480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18558" y="2590480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5029" y="884235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75029" y="2071130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53854" y="602136"/>
            <a:ext cx="4184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98511" y="818323"/>
            <a:ext cx="1923414" cy="1670050"/>
            <a:chOff x="6498511" y="818323"/>
            <a:chExt cx="1923414" cy="1670050"/>
          </a:xfrm>
        </p:grpSpPr>
        <p:sp>
          <p:nvSpPr>
            <p:cNvPr id="25" name="object 25"/>
            <p:cNvSpPr/>
            <p:nvPr/>
          </p:nvSpPr>
          <p:spPr>
            <a:xfrm>
              <a:off x="6498511" y="818323"/>
              <a:ext cx="1923414" cy="1670050"/>
            </a:xfrm>
            <a:custGeom>
              <a:avLst/>
              <a:gdLst/>
              <a:ahLst/>
              <a:cxnLst/>
              <a:rect l="l" t="t" r="r" b="b"/>
              <a:pathLst>
                <a:path w="1923415" h="1670050">
                  <a:moveTo>
                    <a:pt x="1923296" y="1669796"/>
                  </a:moveTo>
                  <a:lnTo>
                    <a:pt x="0" y="1669796"/>
                  </a:lnTo>
                  <a:lnTo>
                    <a:pt x="0" y="0"/>
                  </a:lnTo>
                  <a:lnTo>
                    <a:pt x="1923296" y="0"/>
                  </a:lnTo>
                  <a:lnTo>
                    <a:pt x="1923296" y="166979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42223" y="993285"/>
              <a:ext cx="166124" cy="1661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13821" y="2136283"/>
              <a:ext cx="166124" cy="1661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13821" y="993285"/>
              <a:ext cx="166124" cy="1661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2223" y="2180183"/>
              <a:ext cx="166124" cy="16612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759278" y="2590480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31" name="object 31"/>
          <p:cNvSpPr txBox="1"/>
          <p:nvPr/>
        </p:nvSpPr>
        <p:spPr>
          <a:xfrm>
            <a:off x="8130875" y="2590480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34957" y="884235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34957" y="2071130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09134" y="602136"/>
            <a:ext cx="394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Verdana"/>
                <a:cs typeface="Verdana"/>
              </a:rPr>
              <a:t>XOR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651061" y="2874431"/>
          <a:ext cx="7728584" cy="1202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1345">
                <a:tc>
                  <a:txBody>
                    <a:bodyPr/>
                    <a:lstStyle/>
                    <a:p>
                      <a:pPr marL="85090" marR="13525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Bias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345">
                <a:tc>
                  <a:txBody>
                    <a:bodyPr/>
                    <a:lstStyle/>
                    <a:p>
                      <a:pPr marL="85090" marR="125730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With Bias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4597" y="1046922"/>
            <a:ext cx="1923414" cy="1670050"/>
            <a:chOff x="1154597" y="1046922"/>
            <a:chExt cx="1923414" cy="1670050"/>
          </a:xfrm>
        </p:grpSpPr>
        <p:sp>
          <p:nvSpPr>
            <p:cNvPr id="3" name="object 3"/>
            <p:cNvSpPr/>
            <p:nvPr/>
          </p:nvSpPr>
          <p:spPr>
            <a:xfrm>
              <a:off x="1154597" y="1046922"/>
              <a:ext cx="1923414" cy="1670050"/>
            </a:xfrm>
            <a:custGeom>
              <a:avLst/>
              <a:gdLst/>
              <a:ahLst/>
              <a:cxnLst/>
              <a:rect l="l" t="t" r="r" b="b"/>
              <a:pathLst>
                <a:path w="1923414" h="1670050">
                  <a:moveTo>
                    <a:pt x="1923296" y="1669796"/>
                  </a:moveTo>
                  <a:lnTo>
                    <a:pt x="0" y="1669796"/>
                  </a:lnTo>
                  <a:lnTo>
                    <a:pt x="0" y="0"/>
                  </a:lnTo>
                  <a:lnTo>
                    <a:pt x="1923296" y="0"/>
                  </a:lnTo>
                  <a:lnTo>
                    <a:pt x="1923296" y="166979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8309" y="1221885"/>
              <a:ext cx="166124" cy="1661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9906" y="2364882"/>
              <a:ext cx="166124" cy="1661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9906" y="1221885"/>
              <a:ext cx="166124" cy="1661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8309" y="2408782"/>
              <a:ext cx="166124" cy="1661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91037" y="1112831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037" y="2299729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9173" y="2037195"/>
            <a:ext cx="1364615" cy="909319"/>
          </a:xfrm>
          <a:custGeom>
            <a:avLst/>
            <a:gdLst/>
            <a:ahLst/>
            <a:cxnLst/>
            <a:rect l="l" t="t" r="r" b="b"/>
            <a:pathLst>
              <a:path w="1364614" h="909319">
                <a:moveTo>
                  <a:pt x="1364397" y="909298"/>
                </a:moveTo>
                <a:lnTo>
                  <a:pt x="0" y="0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53942" y="830736"/>
            <a:ext cx="283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Verdana"/>
                <a:cs typeface="Verdana"/>
              </a:rPr>
              <a:t>OR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14517" y="1083372"/>
            <a:ext cx="1945639" cy="1670050"/>
            <a:chOff x="3814517" y="1083372"/>
            <a:chExt cx="1945639" cy="1670050"/>
          </a:xfrm>
        </p:grpSpPr>
        <p:sp>
          <p:nvSpPr>
            <p:cNvPr id="13" name="object 13"/>
            <p:cNvSpPr/>
            <p:nvPr/>
          </p:nvSpPr>
          <p:spPr>
            <a:xfrm>
              <a:off x="3814517" y="1083372"/>
              <a:ext cx="1923414" cy="1670050"/>
            </a:xfrm>
            <a:custGeom>
              <a:avLst/>
              <a:gdLst/>
              <a:ahLst/>
              <a:cxnLst/>
              <a:rect l="l" t="t" r="r" b="b"/>
              <a:pathLst>
                <a:path w="1923414" h="1670050">
                  <a:moveTo>
                    <a:pt x="1923296" y="1669796"/>
                  </a:moveTo>
                  <a:lnTo>
                    <a:pt x="0" y="1669796"/>
                  </a:lnTo>
                  <a:lnTo>
                    <a:pt x="0" y="0"/>
                  </a:lnTo>
                  <a:lnTo>
                    <a:pt x="1923296" y="0"/>
                  </a:lnTo>
                  <a:lnTo>
                    <a:pt x="1923296" y="166979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904" y="1168910"/>
              <a:ext cx="166124" cy="1661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1501" y="2311907"/>
              <a:ext cx="166124" cy="1661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1501" y="1168910"/>
              <a:ext cx="166124" cy="1661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904" y="2355807"/>
              <a:ext cx="166124" cy="1661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49040" y="1134397"/>
              <a:ext cx="1296670" cy="953769"/>
            </a:xfrm>
            <a:custGeom>
              <a:avLst/>
              <a:gdLst/>
              <a:ahLst/>
              <a:cxnLst/>
              <a:rect l="l" t="t" r="r" b="b"/>
              <a:pathLst>
                <a:path w="1296670" h="953769">
                  <a:moveTo>
                    <a:pt x="1296597" y="95339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75029" y="1112831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3854" y="830736"/>
            <a:ext cx="4184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02995" y="3334949"/>
            <a:ext cx="5704840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130" dirty="0">
                <a:solidFill>
                  <a:srgbClr val="266D77"/>
                </a:solidFill>
                <a:latin typeface="Verdana"/>
                <a:cs typeface="Verdana"/>
              </a:rPr>
              <a:t>Perceptron</a:t>
            </a:r>
            <a:r>
              <a:rPr sz="2400" spc="-16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266D77"/>
                </a:solidFill>
                <a:latin typeface="Verdana"/>
                <a:cs typeface="Verdana"/>
              </a:rPr>
              <a:t>solves</a:t>
            </a:r>
            <a:r>
              <a:rPr sz="2400" spc="-16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266D77"/>
                </a:solidFill>
                <a:latin typeface="Verdana"/>
                <a:cs typeface="Verdana"/>
              </a:rPr>
              <a:t>only</a:t>
            </a:r>
            <a:r>
              <a:rPr sz="24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266D77"/>
                </a:solidFill>
                <a:latin typeface="Verdana"/>
                <a:cs typeface="Verdana"/>
              </a:rPr>
              <a:t>linearly-</a:t>
            </a:r>
            <a:r>
              <a:rPr sz="2400" spc="-80" dirty="0">
                <a:solidFill>
                  <a:srgbClr val="266D77"/>
                </a:solidFill>
                <a:latin typeface="Verdana"/>
                <a:cs typeface="Verdana"/>
              </a:rPr>
              <a:t>separable </a:t>
            </a:r>
            <a:r>
              <a:rPr sz="2400" spc="-65" dirty="0">
                <a:solidFill>
                  <a:srgbClr val="266D77"/>
                </a:solidFill>
                <a:latin typeface="Verdana"/>
                <a:cs typeface="Verdana"/>
              </a:rPr>
              <a:t>problems!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498511" y="1046922"/>
            <a:ext cx="1923414" cy="1670050"/>
            <a:chOff x="6498511" y="1046922"/>
            <a:chExt cx="1923414" cy="1670050"/>
          </a:xfrm>
        </p:grpSpPr>
        <p:sp>
          <p:nvSpPr>
            <p:cNvPr id="23" name="object 23"/>
            <p:cNvSpPr/>
            <p:nvPr/>
          </p:nvSpPr>
          <p:spPr>
            <a:xfrm>
              <a:off x="6498511" y="1046922"/>
              <a:ext cx="1923414" cy="1670050"/>
            </a:xfrm>
            <a:custGeom>
              <a:avLst/>
              <a:gdLst/>
              <a:ahLst/>
              <a:cxnLst/>
              <a:rect l="l" t="t" r="r" b="b"/>
              <a:pathLst>
                <a:path w="1923415" h="1670050">
                  <a:moveTo>
                    <a:pt x="1923296" y="1669796"/>
                  </a:moveTo>
                  <a:lnTo>
                    <a:pt x="0" y="1669796"/>
                  </a:lnTo>
                  <a:lnTo>
                    <a:pt x="0" y="0"/>
                  </a:lnTo>
                  <a:lnTo>
                    <a:pt x="1923296" y="0"/>
                  </a:lnTo>
                  <a:lnTo>
                    <a:pt x="1923296" y="166979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42223" y="1221885"/>
              <a:ext cx="166124" cy="1661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13821" y="2364882"/>
              <a:ext cx="166124" cy="1661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13821" y="1221885"/>
              <a:ext cx="166124" cy="1661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42223" y="2408782"/>
              <a:ext cx="166124" cy="16612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415364" y="2299729"/>
            <a:ext cx="547624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2335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z="1400" spc="-50" dirty="0">
                <a:latin typeface="Verdana"/>
                <a:cs typeface="Verdana"/>
              </a:rPr>
              <a:t>0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50" dirty="0"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383665" algn="l"/>
                <a:tab pos="2543810" algn="l"/>
                <a:tab pos="3915410" algn="l"/>
                <a:tab pos="5356225" algn="l"/>
              </a:tabLst>
            </a:pPr>
            <a:r>
              <a:rPr sz="1400" spc="-50" dirty="0">
                <a:latin typeface="Verdana"/>
                <a:cs typeface="Verdana"/>
              </a:rPr>
              <a:t>0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50" dirty="0">
                <a:latin typeface="Verdana"/>
                <a:cs typeface="Verdana"/>
              </a:rPr>
              <a:t>1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50" dirty="0">
                <a:latin typeface="Verdana"/>
                <a:cs typeface="Verdana"/>
              </a:rPr>
              <a:t>0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50" dirty="0">
                <a:latin typeface="Verdana"/>
                <a:cs typeface="Verdana"/>
              </a:rPr>
              <a:t>1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50" dirty="0"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29" name="object 29"/>
          <p:cNvSpPr txBox="1"/>
          <p:nvPr/>
        </p:nvSpPr>
        <p:spPr>
          <a:xfrm>
            <a:off x="8130875" y="2819079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34957" y="1112831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09134" y="830736"/>
            <a:ext cx="394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Verdana"/>
                <a:cs typeface="Verdana"/>
              </a:rPr>
              <a:t>XOR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066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10" h="1140460">
                <a:moveTo>
                  <a:pt x="573290" y="567969"/>
                </a:moveTo>
                <a:lnTo>
                  <a:pt x="0" y="567969"/>
                </a:lnTo>
                <a:lnTo>
                  <a:pt x="0" y="1140371"/>
                </a:lnTo>
                <a:lnTo>
                  <a:pt x="573290" y="1140371"/>
                </a:lnTo>
                <a:lnTo>
                  <a:pt x="573290" y="567969"/>
                </a:lnTo>
                <a:close/>
              </a:path>
              <a:path w="1146810" h="1140460">
                <a:moveTo>
                  <a:pt x="1146721" y="0"/>
                </a:moveTo>
                <a:lnTo>
                  <a:pt x="573430" y="0"/>
                </a:lnTo>
                <a:lnTo>
                  <a:pt x="573430" y="567855"/>
                </a:lnTo>
                <a:lnTo>
                  <a:pt x="1146721" y="567855"/>
                </a:lnTo>
                <a:lnTo>
                  <a:pt x="114672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033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31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21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219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68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4116" y="457554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948"/>
                </a:moveTo>
                <a:lnTo>
                  <a:pt x="557873" y="567948"/>
                </a:lnTo>
                <a:lnTo>
                  <a:pt x="5578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066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431409" y="0"/>
            <a:ext cx="1139190" cy="568325"/>
            <a:chOff x="7431409" y="0"/>
            <a:chExt cx="1139190" cy="568325"/>
          </a:xfrm>
        </p:grpSpPr>
        <p:sp>
          <p:nvSpPr>
            <p:cNvPr id="23" name="object 23"/>
            <p:cNvSpPr/>
            <p:nvPr/>
          </p:nvSpPr>
          <p:spPr>
            <a:xfrm>
              <a:off x="8004708" y="0"/>
              <a:ext cx="565785" cy="568325"/>
            </a:xfrm>
            <a:custGeom>
              <a:avLst/>
              <a:gdLst/>
              <a:ahLst/>
              <a:cxnLst/>
              <a:rect l="l" t="t" r="r" b="b"/>
              <a:pathLst>
                <a:path w="565784" h="568325">
                  <a:moveTo>
                    <a:pt x="0" y="567848"/>
                  </a:moveTo>
                  <a:lnTo>
                    <a:pt x="565673" y="567848"/>
                  </a:lnTo>
                  <a:lnTo>
                    <a:pt x="565673" y="0"/>
                  </a:lnTo>
                  <a:lnTo>
                    <a:pt x="0" y="0"/>
                  </a:lnTo>
                  <a:lnTo>
                    <a:pt x="0" y="567848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31409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4FB8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68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377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573291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1" y="0"/>
                </a:lnTo>
                <a:lnTo>
                  <a:pt x="573291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77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1" y="0"/>
                </a:lnTo>
                <a:lnTo>
                  <a:pt x="573291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14116" y="0"/>
            <a:ext cx="558165" cy="568325"/>
          </a:xfrm>
          <a:custGeom>
            <a:avLst/>
            <a:gdLst/>
            <a:ahLst/>
            <a:cxnLst/>
            <a:rect l="l" t="t" r="r" b="b"/>
            <a:pathLst>
              <a:path w="558164" h="568325">
                <a:moveTo>
                  <a:pt x="0" y="567848"/>
                </a:moveTo>
                <a:lnTo>
                  <a:pt x="557873" y="567848"/>
                </a:lnTo>
                <a:lnTo>
                  <a:pt x="5578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708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5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033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5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7961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3966879" y="889760"/>
            <a:ext cx="1956435" cy="1710689"/>
            <a:chOff x="3966879" y="889760"/>
            <a:chExt cx="1956435" cy="1710689"/>
          </a:xfrm>
        </p:grpSpPr>
        <p:sp>
          <p:nvSpPr>
            <p:cNvPr id="49" name="object 49"/>
            <p:cNvSpPr/>
            <p:nvPr/>
          </p:nvSpPr>
          <p:spPr>
            <a:xfrm>
              <a:off x="3999667" y="894523"/>
              <a:ext cx="1923414" cy="1670050"/>
            </a:xfrm>
            <a:custGeom>
              <a:avLst/>
              <a:gdLst/>
              <a:ahLst/>
              <a:cxnLst/>
              <a:rect l="l" t="t" r="r" b="b"/>
              <a:pathLst>
                <a:path w="1923414" h="1670050">
                  <a:moveTo>
                    <a:pt x="1923296" y="1669796"/>
                  </a:moveTo>
                  <a:lnTo>
                    <a:pt x="0" y="1669796"/>
                  </a:lnTo>
                  <a:lnTo>
                    <a:pt x="0" y="0"/>
                  </a:lnTo>
                  <a:lnTo>
                    <a:pt x="1923296" y="0"/>
                  </a:lnTo>
                  <a:lnTo>
                    <a:pt x="1923296" y="166979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103" y="1306109"/>
              <a:ext cx="166124" cy="16612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493691" y="1746096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5" h="156844">
                  <a:moveTo>
                    <a:pt x="78299" y="156599"/>
                  </a:moveTo>
                  <a:lnTo>
                    <a:pt x="47819" y="150446"/>
                  </a:lnTo>
                  <a:lnTo>
                    <a:pt x="22931" y="133666"/>
                  </a:lnTo>
                  <a:lnTo>
                    <a:pt x="6152" y="108778"/>
                  </a:lnTo>
                  <a:lnTo>
                    <a:pt x="0" y="78299"/>
                  </a:lnTo>
                  <a:lnTo>
                    <a:pt x="6152" y="47821"/>
                  </a:lnTo>
                  <a:lnTo>
                    <a:pt x="22932" y="22932"/>
                  </a:lnTo>
                  <a:lnTo>
                    <a:pt x="47819" y="6153"/>
                  </a:lnTo>
                  <a:lnTo>
                    <a:pt x="78299" y="0"/>
                  </a:lnTo>
                  <a:lnTo>
                    <a:pt x="93649" y="1518"/>
                  </a:lnTo>
                  <a:lnTo>
                    <a:pt x="133675" y="22933"/>
                  </a:lnTo>
                  <a:lnTo>
                    <a:pt x="155081" y="62952"/>
                  </a:lnTo>
                  <a:lnTo>
                    <a:pt x="156599" y="78299"/>
                  </a:lnTo>
                  <a:lnTo>
                    <a:pt x="150447" y="108778"/>
                  </a:lnTo>
                  <a:lnTo>
                    <a:pt x="133668" y="133666"/>
                  </a:lnTo>
                  <a:lnTo>
                    <a:pt x="108780" y="150446"/>
                  </a:lnTo>
                  <a:lnTo>
                    <a:pt x="78299" y="156599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93691" y="1746096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5" h="156844">
                  <a:moveTo>
                    <a:pt x="0" y="78299"/>
                  </a:moveTo>
                  <a:lnTo>
                    <a:pt x="6152" y="47821"/>
                  </a:lnTo>
                  <a:lnTo>
                    <a:pt x="22931" y="22933"/>
                  </a:lnTo>
                  <a:lnTo>
                    <a:pt x="47819" y="6153"/>
                  </a:lnTo>
                  <a:lnTo>
                    <a:pt x="78299" y="0"/>
                  </a:lnTo>
                  <a:lnTo>
                    <a:pt x="121742" y="13155"/>
                  </a:lnTo>
                  <a:lnTo>
                    <a:pt x="150640" y="48335"/>
                  </a:lnTo>
                  <a:lnTo>
                    <a:pt x="156599" y="78299"/>
                  </a:lnTo>
                  <a:lnTo>
                    <a:pt x="150447" y="108778"/>
                  </a:lnTo>
                  <a:lnTo>
                    <a:pt x="133668" y="133666"/>
                  </a:lnTo>
                  <a:lnTo>
                    <a:pt x="108780" y="150446"/>
                  </a:lnTo>
                  <a:lnTo>
                    <a:pt x="78299" y="156599"/>
                  </a:lnTo>
                  <a:lnTo>
                    <a:pt x="47819" y="150446"/>
                  </a:lnTo>
                  <a:lnTo>
                    <a:pt x="22931" y="133666"/>
                  </a:lnTo>
                  <a:lnTo>
                    <a:pt x="6152" y="108778"/>
                  </a:lnTo>
                  <a:lnTo>
                    <a:pt x="0" y="782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4904" y="1741334"/>
              <a:ext cx="166124" cy="16612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646090" y="1898496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5" h="156844">
                  <a:moveTo>
                    <a:pt x="78299" y="156599"/>
                  </a:moveTo>
                  <a:lnTo>
                    <a:pt x="47819" y="150446"/>
                  </a:lnTo>
                  <a:lnTo>
                    <a:pt x="22931" y="133666"/>
                  </a:lnTo>
                  <a:lnTo>
                    <a:pt x="6152" y="108778"/>
                  </a:lnTo>
                  <a:lnTo>
                    <a:pt x="0" y="78299"/>
                  </a:lnTo>
                  <a:lnTo>
                    <a:pt x="6152" y="47821"/>
                  </a:lnTo>
                  <a:lnTo>
                    <a:pt x="22932" y="22932"/>
                  </a:lnTo>
                  <a:lnTo>
                    <a:pt x="47819" y="6153"/>
                  </a:lnTo>
                  <a:lnTo>
                    <a:pt x="78299" y="0"/>
                  </a:lnTo>
                  <a:lnTo>
                    <a:pt x="93649" y="1518"/>
                  </a:lnTo>
                  <a:lnTo>
                    <a:pt x="133675" y="22933"/>
                  </a:lnTo>
                  <a:lnTo>
                    <a:pt x="155081" y="62952"/>
                  </a:lnTo>
                  <a:lnTo>
                    <a:pt x="156599" y="78299"/>
                  </a:lnTo>
                  <a:lnTo>
                    <a:pt x="150447" y="108778"/>
                  </a:lnTo>
                  <a:lnTo>
                    <a:pt x="133668" y="133666"/>
                  </a:lnTo>
                  <a:lnTo>
                    <a:pt x="108780" y="150446"/>
                  </a:lnTo>
                  <a:lnTo>
                    <a:pt x="78299" y="156599"/>
                  </a:lnTo>
                  <a:close/>
                </a:path>
              </a:pathLst>
            </a:custGeom>
            <a:solidFill>
              <a:srgbClr val="DFE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46090" y="1898496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5" h="156844">
                  <a:moveTo>
                    <a:pt x="0" y="78299"/>
                  </a:moveTo>
                  <a:lnTo>
                    <a:pt x="6152" y="47821"/>
                  </a:lnTo>
                  <a:lnTo>
                    <a:pt x="22931" y="22933"/>
                  </a:lnTo>
                  <a:lnTo>
                    <a:pt x="47819" y="6153"/>
                  </a:lnTo>
                  <a:lnTo>
                    <a:pt x="78299" y="0"/>
                  </a:lnTo>
                  <a:lnTo>
                    <a:pt x="121742" y="13155"/>
                  </a:lnTo>
                  <a:lnTo>
                    <a:pt x="150640" y="48335"/>
                  </a:lnTo>
                  <a:lnTo>
                    <a:pt x="156599" y="78299"/>
                  </a:lnTo>
                  <a:lnTo>
                    <a:pt x="150447" y="108778"/>
                  </a:lnTo>
                  <a:lnTo>
                    <a:pt x="133668" y="133666"/>
                  </a:lnTo>
                  <a:lnTo>
                    <a:pt x="108780" y="150446"/>
                  </a:lnTo>
                  <a:lnTo>
                    <a:pt x="78299" y="156599"/>
                  </a:lnTo>
                  <a:lnTo>
                    <a:pt x="47819" y="150446"/>
                  </a:lnTo>
                  <a:lnTo>
                    <a:pt x="22931" y="133666"/>
                  </a:lnTo>
                  <a:lnTo>
                    <a:pt x="6152" y="108778"/>
                  </a:lnTo>
                  <a:lnTo>
                    <a:pt x="0" y="7829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9127" y="1306109"/>
              <a:ext cx="166124" cy="16612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0276" y="889760"/>
              <a:ext cx="166124" cy="16612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022916" y="929673"/>
              <a:ext cx="1768475" cy="1190625"/>
            </a:xfrm>
            <a:custGeom>
              <a:avLst/>
              <a:gdLst/>
              <a:ahLst/>
              <a:cxnLst/>
              <a:rect l="l" t="t" r="r" b="b"/>
              <a:pathLst>
                <a:path w="1768475" h="1190625">
                  <a:moveTo>
                    <a:pt x="0" y="1190097"/>
                  </a:moveTo>
                  <a:lnTo>
                    <a:pt x="1767896" y="0"/>
                  </a:lnTo>
                </a:path>
              </a:pathLst>
            </a:custGeom>
            <a:ln w="38099">
              <a:solidFill>
                <a:srgbClr val="9ED1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81167" y="917455"/>
              <a:ext cx="1487170" cy="1668780"/>
            </a:xfrm>
            <a:custGeom>
              <a:avLst/>
              <a:gdLst/>
              <a:ahLst/>
              <a:cxnLst/>
              <a:rect l="l" t="t" r="r" b="b"/>
              <a:pathLst>
                <a:path w="1487170" h="1668780">
                  <a:moveTo>
                    <a:pt x="0" y="1668589"/>
                  </a:moveTo>
                  <a:lnTo>
                    <a:pt x="1486797" y="0"/>
                  </a:lnTo>
                </a:path>
              </a:pathLst>
            </a:custGeom>
            <a:ln w="28574">
              <a:solidFill>
                <a:srgbClr val="2685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860625" y="2719657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61" name="object 61"/>
          <p:cNvSpPr txBox="1"/>
          <p:nvPr/>
        </p:nvSpPr>
        <p:spPr>
          <a:xfrm>
            <a:off x="3736106" y="784811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36106" y="2657507"/>
            <a:ext cx="132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02995" y="3063497"/>
            <a:ext cx="7018020" cy="11912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-190" dirty="0">
                <a:solidFill>
                  <a:srgbClr val="266D77"/>
                </a:solidFill>
                <a:latin typeface="Verdana"/>
                <a:cs typeface="Verdana"/>
              </a:rPr>
              <a:t>Bias</a:t>
            </a:r>
            <a:r>
              <a:rPr sz="2400" b="1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266D77"/>
                </a:solidFill>
                <a:latin typeface="Verdana"/>
                <a:cs typeface="Verdana"/>
              </a:rPr>
              <a:t>another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266D77"/>
                </a:solidFill>
                <a:latin typeface="Verdana"/>
                <a:cs typeface="Verdana"/>
              </a:rPr>
              <a:t>variable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266D77"/>
                </a:solidFill>
                <a:latin typeface="Verdana"/>
                <a:cs typeface="Verdana"/>
              </a:rPr>
              <a:t>that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266D77"/>
                </a:solidFill>
                <a:latin typeface="Verdana"/>
                <a:cs typeface="Verdana"/>
              </a:rPr>
              <a:t>is</a:t>
            </a:r>
            <a:r>
              <a:rPr sz="2400" spc="-2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not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266D77"/>
                </a:solidFill>
                <a:latin typeface="Verdana"/>
                <a:cs typeface="Verdana"/>
              </a:rPr>
              <a:t>input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266D77"/>
                </a:solidFill>
                <a:latin typeface="Verdana"/>
                <a:cs typeface="Verdana"/>
              </a:rPr>
              <a:t>dependent </a:t>
            </a:r>
            <a:r>
              <a:rPr sz="2400" spc="-175" dirty="0">
                <a:solidFill>
                  <a:srgbClr val="266D77"/>
                </a:solidFill>
                <a:latin typeface="Verdana"/>
                <a:cs typeface="Verdana"/>
              </a:rPr>
              <a:t>(as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66D77"/>
                </a:solidFill>
                <a:latin typeface="Verdana"/>
                <a:cs typeface="Verdana"/>
              </a:rPr>
              <a:t>opposed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400" spc="-20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66D77"/>
                </a:solidFill>
                <a:latin typeface="Verdana"/>
                <a:cs typeface="Verdana"/>
              </a:rPr>
              <a:t>weights).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1" spc="-225" dirty="0">
                <a:solidFill>
                  <a:srgbClr val="266D77"/>
                </a:solidFill>
                <a:latin typeface="Verdana"/>
                <a:cs typeface="Verdana"/>
              </a:rPr>
              <a:t>Normalizaťion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95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40" dirty="0">
                <a:solidFill>
                  <a:srgbClr val="266D77"/>
                </a:solidFill>
                <a:latin typeface="Verdana"/>
                <a:cs typeface="Verdana"/>
              </a:rPr>
              <a:t>inpuťs</a:t>
            </a:r>
            <a:r>
              <a:rPr sz="2400" b="1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04" dirty="0">
                <a:solidFill>
                  <a:srgbClr val="266D77"/>
                </a:solidFill>
                <a:latin typeface="Verdana"/>
                <a:cs typeface="Verdana"/>
              </a:rPr>
              <a:t>and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80" dirty="0">
                <a:solidFill>
                  <a:srgbClr val="266D77"/>
                </a:solidFill>
                <a:latin typeface="Verdana"/>
                <a:cs typeface="Verdana"/>
              </a:rPr>
              <a:t>ouťpuťs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949998" y="1261875"/>
            <a:ext cx="146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80" dirty="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sz="2400" b="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530" dirty="0">
                <a:solidFill>
                  <a:srgbClr val="000000"/>
                </a:solidFill>
                <a:latin typeface="Verdana"/>
                <a:cs typeface="Verdana"/>
              </a:rPr>
              <a:t>=</a:t>
            </a:r>
            <a:r>
              <a:rPr sz="2400" b="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50" dirty="0">
                <a:solidFill>
                  <a:srgbClr val="000000"/>
                </a:solidFill>
                <a:latin typeface="Verdana"/>
                <a:cs typeface="Verdana"/>
              </a:rPr>
              <a:t>wx</a:t>
            </a:r>
            <a:r>
              <a:rPr sz="2400" b="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530" dirty="0">
                <a:solidFill>
                  <a:srgbClr val="000000"/>
                </a:solidFill>
                <a:latin typeface="Verdana"/>
                <a:cs typeface="Verdana"/>
              </a:rPr>
              <a:t>+</a:t>
            </a:r>
            <a:r>
              <a:rPr sz="2400" b="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spc="-50" dirty="0">
                <a:solidFill>
                  <a:srgbClr val="000000"/>
                </a:solidFill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Neural</a:t>
            </a:r>
            <a:r>
              <a:rPr spc="10" dirty="0"/>
              <a:t> </a:t>
            </a:r>
            <a:r>
              <a:rPr spc="110" dirty="0"/>
              <a:t>Networks</a:t>
            </a:r>
            <a:r>
              <a:rPr spc="20" dirty="0"/>
              <a:t> </a:t>
            </a:r>
            <a:r>
              <a:rPr spc="110" dirty="0"/>
              <a:t>Tuning?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15799" y="1652400"/>
            <a:ext cx="6786245" cy="177418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00" b="1" spc="-260" dirty="0">
                <a:solidFill>
                  <a:srgbClr val="266D77"/>
                </a:solidFill>
                <a:latin typeface="Verdana"/>
                <a:cs typeface="Verdana"/>
              </a:rPr>
              <a:t>Archiťgcťurg: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60" dirty="0">
                <a:solidFill>
                  <a:srgbClr val="266D77"/>
                </a:solidFill>
                <a:latin typeface="Verdana"/>
                <a:cs typeface="Verdana"/>
              </a:rPr>
              <a:t>Rulgs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95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400" b="1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90" dirty="0">
                <a:solidFill>
                  <a:srgbClr val="266D77"/>
                </a:solidFill>
                <a:latin typeface="Verdana"/>
                <a:cs typeface="Verdana"/>
              </a:rPr>
              <a:t>ťhumb</a:t>
            </a:r>
            <a:endParaRPr sz="2400">
              <a:latin typeface="Verdana"/>
              <a:cs typeface="Verdana"/>
            </a:endParaRPr>
          </a:p>
          <a:p>
            <a:pPr marL="469265" indent="-44450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469265" algn="l"/>
              </a:tabLst>
            </a:pPr>
            <a:r>
              <a:rPr sz="2000" b="1" spc="-170" dirty="0">
                <a:solidFill>
                  <a:srgbClr val="266D77"/>
                </a:solidFill>
                <a:latin typeface="Verdana"/>
                <a:cs typeface="Verdana"/>
              </a:rPr>
              <a:t>Widťh</a:t>
            </a:r>
            <a:r>
              <a:rPr sz="2000" b="1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95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50" dirty="0">
                <a:solidFill>
                  <a:srgbClr val="266D77"/>
                </a:solidFill>
                <a:latin typeface="Verdana"/>
                <a:cs typeface="Verdana"/>
              </a:rPr>
              <a:t>bgťwggn</a:t>
            </a:r>
            <a:r>
              <a:rPr sz="2000" b="1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50" dirty="0">
                <a:solidFill>
                  <a:srgbClr val="266D77"/>
                </a:solidFill>
                <a:latin typeface="Verdana"/>
                <a:cs typeface="Verdana"/>
              </a:rPr>
              <a:t>numbgr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17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000" b="1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15" dirty="0">
                <a:solidFill>
                  <a:srgbClr val="266D77"/>
                </a:solidFill>
                <a:latin typeface="Verdana"/>
                <a:cs typeface="Verdana"/>
              </a:rPr>
              <a:t>fgaťurg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175" dirty="0">
                <a:solidFill>
                  <a:srgbClr val="266D77"/>
                </a:solidFill>
                <a:latin typeface="Verdana"/>
                <a:cs typeface="Verdana"/>
              </a:rPr>
              <a:t>and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00" dirty="0">
                <a:solidFill>
                  <a:srgbClr val="266D77"/>
                </a:solidFill>
                <a:latin typeface="Verdana"/>
                <a:cs typeface="Verdana"/>
              </a:rPr>
              <a:t>ouťpuť</a:t>
            </a:r>
            <a:r>
              <a:rPr sz="2000" b="1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266D77"/>
                </a:solidFill>
                <a:latin typeface="Verdana"/>
                <a:cs typeface="Verdana"/>
              </a:rPr>
              <a:t>sizg</a:t>
            </a:r>
            <a:endParaRPr sz="2000">
              <a:latin typeface="Verdana"/>
              <a:cs typeface="Verdana"/>
            </a:endParaRPr>
          </a:p>
          <a:p>
            <a:pPr marL="469265" marR="5080" indent="-445134">
              <a:lnSpc>
                <a:spcPct val="100000"/>
              </a:lnSpc>
              <a:buAutoNum type="arabicPeriod"/>
              <a:tabLst>
                <a:tab pos="469265" algn="l"/>
                <a:tab pos="1527810" algn="l"/>
              </a:tabLst>
            </a:pPr>
            <a:r>
              <a:rPr sz="2000" b="1" spc="-210" dirty="0">
                <a:solidFill>
                  <a:srgbClr val="266D77"/>
                </a:solidFill>
                <a:latin typeface="Verdana"/>
                <a:cs typeface="Verdana"/>
              </a:rPr>
              <a:t>Dgpťh</a:t>
            </a:r>
            <a:r>
              <a:rPr sz="2000" b="1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000" b="1" dirty="0">
                <a:solidFill>
                  <a:srgbClr val="266D77"/>
                </a:solidFill>
                <a:latin typeface="Verdana"/>
                <a:cs typeface="Verdana"/>
              </a:rPr>
              <a:t>	</a:t>
            </a:r>
            <a:r>
              <a:rPr sz="2000" b="1" spc="-245" dirty="0">
                <a:solidFill>
                  <a:srgbClr val="266D77"/>
                </a:solidFill>
                <a:latin typeface="Verdana"/>
                <a:cs typeface="Verdana"/>
              </a:rPr>
              <a:t>ťhg</a:t>
            </a:r>
            <a:r>
              <a:rPr sz="2000" b="1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66D77"/>
                </a:solidFill>
                <a:latin typeface="Verdana"/>
                <a:cs typeface="Verdana"/>
              </a:rPr>
              <a:t>morg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25" dirty="0">
                <a:solidFill>
                  <a:srgbClr val="266D77"/>
                </a:solidFill>
                <a:latin typeface="Verdana"/>
                <a:cs typeface="Verdana"/>
              </a:rPr>
              <a:t>complgx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45" dirty="0">
                <a:solidFill>
                  <a:srgbClr val="266D77"/>
                </a:solidFill>
                <a:latin typeface="Verdana"/>
                <a:cs typeface="Verdana"/>
              </a:rPr>
              <a:t>ťhg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29" dirty="0">
                <a:solidFill>
                  <a:srgbClr val="266D77"/>
                </a:solidFill>
                <a:latin typeface="Verdana"/>
                <a:cs typeface="Verdana"/>
              </a:rPr>
              <a:t>problgm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114" dirty="0">
                <a:solidFill>
                  <a:srgbClr val="266D77"/>
                </a:solidFill>
                <a:latin typeface="Verdana"/>
                <a:cs typeface="Verdana"/>
              </a:rPr>
              <a:t>(complgx </a:t>
            </a:r>
            <a:r>
              <a:rPr sz="2000" b="1" spc="-240" dirty="0">
                <a:solidFill>
                  <a:srgbClr val="266D77"/>
                </a:solidFill>
                <a:latin typeface="Verdana"/>
                <a:cs typeface="Verdana"/>
              </a:rPr>
              <a:t>boundarQ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10" dirty="0">
                <a:solidFill>
                  <a:srgbClr val="266D77"/>
                </a:solidFill>
                <a:latin typeface="Verdana"/>
                <a:cs typeface="Verdana"/>
              </a:rPr>
              <a:t>condiťion)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45" dirty="0">
                <a:solidFill>
                  <a:srgbClr val="266D77"/>
                </a:solidFill>
                <a:latin typeface="Verdana"/>
                <a:cs typeface="Verdana"/>
              </a:rPr>
              <a:t>ťhg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54" dirty="0">
                <a:solidFill>
                  <a:srgbClr val="266D77"/>
                </a:solidFill>
                <a:latin typeface="Verdana"/>
                <a:cs typeface="Verdana"/>
              </a:rPr>
              <a:t>dggpgr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370" dirty="0">
                <a:solidFill>
                  <a:srgbClr val="266D77"/>
                </a:solidFill>
                <a:latin typeface="Verdana"/>
                <a:cs typeface="Verdana"/>
              </a:rPr>
              <a:t>Qou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10" dirty="0">
                <a:solidFill>
                  <a:srgbClr val="266D77"/>
                </a:solidFill>
                <a:latin typeface="Verdana"/>
                <a:cs typeface="Verdana"/>
              </a:rPr>
              <a:t>go.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150" dirty="0">
                <a:solidFill>
                  <a:srgbClr val="266D77"/>
                </a:solidFill>
                <a:latin typeface="Verdana"/>
                <a:cs typeface="Verdana"/>
              </a:rPr>
              <a:t>Sťarť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185" dirty="0">
                <a:solidFill>
                  <a:srgbClr val="266D77"/>
                </a:solidFill>
                <a:latin typeface="Verdana"/>
                <a:cs typeface="Verdana"/>
              </a:rPr>
              <a:t>simplg </a:t>
            </a:r>
            <a:r>
              <a:rPr sz="2000" b="1" spc="-175" dirty="0">
                <a:solidFill>
                  <a:srgbClr val="266D77"/>
                </a:solidFill>
                <a:latin typeface="Verdana"/>
                <a:cs typeface="Verdana"/>
              </a:rPr>
              <a:t>and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15" dirty="0">
                <a:solidFill>
                  <a:srgbClr val="266D77"/>
                </a:solidFill>
                <a:latin typeface="Verdana"/>
                <a:cs typeface="Verdana"/>
              </a:rPr>
              <a:t>incrgasg</a:t>
            </a:r>
            <a:r>
              <a:rPr sz="20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54" dirty="0">
                <a:solidFill>
                  <a:srgbClr val="266D77"/>
                </a:solidFill>
                <a:latin typeface="Verdana"/>
                <a:cs typeface="Verdana"/>
              </a:rPr>
              <a:t>complgxiťQ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160" dirty="0">
                <a:solidFill>
                  <a:srgbClr val="266D77"/>
                </a:solidFill>
                <a:latin typeface="Verdana"/>
                <a:cs typeface="Verdana"/>
              </a:rPr>
              <a:t>as</a:t>
            </a:r>
            <a:r>
              <a:rPr sz="20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370" dirty="0">
                <a:solidFill>
                  <a:srgbClr val="266D77"/>
                </a:solidFill>
                <a:latin typeface="Verdana"/>
                <a:cs typeface="Verdana"/>
              </a:rPr>
              <a:t>Qou</a:t>
            </a:r>
            <a:r>
              <a:rPr sz="20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266D77"/>
                </a:solidFill>
                <a:latin typeface="Verdana"/>
                <a:cs typeface="Verdana"/>
              </a:rPr>
              <a:t>go.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74" y="858037"/>
            <a:ext cx="6049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220" dirty="0">
                <a:solidFill>
                  <a:srgbClr val="266D77"/>
                </a:solidFill>
                <a:latin typeface="Verdana"/>
                <a:cs typeface="Verdana"/>
              </a:rPr>
              <a:t>Oťhgr</a:t>
            </a:r>
            <a:r>
              <a:rPr sz="20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45" dirty="0">
                <a:solidFill>
                  <a:srgbClr val="266D77"/>
                </a:solidFill>
                <a:latin typeface="Verdana"/>
                <a:cs typeface="Verdana"/>
              </a:rPr>
              <a:t>HQpgrParamgťgrs</a:t>
            </a:r>
            <a:r>
              <a:rPr sz="2000" b="1" spc="-10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10" dirty="0">
                <a:solidFill>
                  <a:srgbClr val="266D77"/>
                </a:solidFill>
                <a:latin typeface="Verdana"/>
                <a:cs typeface="Verdana"/>
              </a:rPr>
              <a:t>(baťch</a:t>
            </a:r>
            <a:r>
              <a:rPr sz="2000" b="1" spc="-10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20" dirty="0">
                <a:solidFill>
                  <a:srgbClr val="266D77"/>
                </a:solidFill>
                <a:latin typeface="Verdana"/>
                <a:cs typeface="Verdana"/>
              </a:rPr>
              <a:t>sizg,</a:t>
            </a:r>
            <a:r>
              <a:rPr sz="2000" b="1" spc="-10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04" dirty="0">
                <a:solidFill>
                  <a:srgbClr val="266D77"/>
                </a:solidFill>
                <a:latin typeface="Verdana"/>
                <a:cs typeface="Verdana"/>
              </a:rPr>
              <a:t>lgarning</a:t>
            </a:r>
            <a:r>
              <a:rPr sz="2000" b="1" spc="-10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170" dirty="0">
                <a:solidFill>
                  <a:srgbClr val="266D77"/>
                </a:solidFill>
                <a:latin typeface="Verdana"/>
                <a:cs typeface="Verdana"/>
              </a:rPr>
              <a:t>raťg, </a:t>
            </a:r>
            <a:r>
              <a:rPr sz="2000" b="1" spc="-260" dirty="0">
                <a:solidFill>
                  <a:srgbClr val="266D77"/>
                </a:solidFill>
                <a:latin typeface="Verdana"/>
                <a:cs typeface="Verdana"/>
              </a:rPr>
              <a:t>momgnťum,</a:t>
            </a:r>
            <a:r>
              <a:rPr sz="20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130" dirty="0">
                <a:solidFill>
                  <a:srgbClr val="266D77"/>
                </a:solidFill>
                <a:latin typeface="Verdana"/>
                <a:cs typeface="Verdana"/>
              </a:rPr>
              <a:t>dropouť...)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91174" y="1543836"/>
            <a:ext cx="3374390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20" dirty="0">
                <a:solidFill>
                  <a:srgbClr val="266D77"/>
                </a:solidFill>
                <a:latin typeface="Verdana"/>
                <a:cs typeface="Verdana"/>
              </a:rPr>
              <a:t>Ordgr</a:t>
            </a:r>
            <a:r>
              <a:rPr sz="20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17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0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imporťancg: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000">
              <a:latin typeface="Verdana"/>
              <a:cs typeface="Verdana"/>
            </a:endParaRPr>
          </a:p>
          <a:p>
            <a:pPr marL="469265" indent="-397510">
              <a:lnSpc>
                <a:spcPts val="1910"/>
              </a:lnSpc>
              <a:buAutoNum type="arabicPeriod"/>
              <a:tabLst>
                <a:tab pos="469265" algn="l"/>
              </a:tabLst>
            </a:pPr>
            <a:r>
              <a:rPr sz="1600" dirty="0">
                <a:solidFill>
                  <a:srgbClr val="282828"/>
                </a:solidFill>
                <a:latin typeface="Arial"/>
                <a:cs typeface="Arial"/>
              </a:rPr>
              <a:t>learning</a:t>
            </a:r>
            <a:r>
              <a:rPr sz="1600" spc="-4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282828"/>
                </a:solidFill>
                <a:latin typeface="Arial"/>
                <a:cs typeface="Arial"/>
              </a:rPr>
              <a:t>rate</a:t>
            </a:r>
            <a:endParaRPr sz="1600">
              <a:latin typeface="Arial"/>
              <a:cs typeface="Arial"/>
            </a:endParaRPr>
          </a:p>
          <a:p>
            <a:pPr marL="469265" indent="-397510">
              <a:lnSpc>
                <a:spcPts val="1910"/>
              </a:lnSpc>
              <a:buAutoNum type="arabicPeriod"/>
              <a:tabLst>
                <a:tab pos="469265" algn="l"/>
              </a:tabLst>
            </a:pPr>
            <a:r>
              <a:rPr sz="1600" dirty="0">
                <a:solidFill>
                  <a:srgbClr val="282828"/>
                </a:solidFill>
                <a:latin typeface="Arial"/>
                <a:cs typeface="Arial"/>
              </a:rPr>
              <a:t>Momentum</a:t>
            </a:r>
            <a:r>
              <a:rPr sz="1600" spc="-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82828"/>
                </a:solidFill>
                <a:latin typeface="Arial"/>
                <a:cs typeface="Arial"/>
              </a:rPr>
              <a:t>β,</a:t>
            </a:r>
            <a:r>
              <a:rPr sz="1600" spc="-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82828"/>
                </a:solidFill>
                <a:latin typeface="Arial"/>
                <a:cs typeface="Arial"/>
              </a:rPr>
              <a:t>for</a:t>
            </a:r>
            <a:r>
              <a:rPr sz="1600" spc="-4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82828"/>
                </a:solidFill>
                <a:latin typeface="Arial"/>
                <a:cs typeface="Arial"/>
              </a:rPr>
              <a:t>RMSprop,</a:t>
            </a:r>
            <a:r>
              <a:rPr sz="1600" spc="-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282828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 marL="469265" indent="-39751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469265" algn="l"/>
              </a:tabLst>
            </a:pPr>
            <a:r>
              <a:rPr sz="1600" spc="-10" dirty="0">
                <a:solidFill>
                  <a:srgbClr val="282828"/>
                </a:solidFill>
                <a:latin typeface="Arial"/>
                <a:cs typeface="Arial"/>
              </a:rPr>
              <a:t>Mini-</a:t>
            </a:r>
            <a:r>
              <a:rPr sz="1600" dirty="0">
                <a:solidFill>
                  <a:srgbClr val="282828"/>
                </a:solidFill>
                <a:latin typeface="Arial"/>
                <a:cs typeface="Arial"/>
              </a:rPr>
              <a:t>batch </a:t>
            </a:r>
            <a:r>
              <a:rPr sz="1600" spc="-20" dirty="0">
                <a:solidFill>
                  <a:srgbClr val="282828"/>
                </a:solidFill>
                <a:latin typeface="Arial"/>
                <a:cs typeface="Arial"/>
              </a:rPr>
              <a:t>size</a:t>
            </a:r>
            <a:endParaRPr sz="1600">
              <a:latin typeface="Arial"/>
              <a:cs typeface="Arial"/>
            </a:endParaRPr>
          </a:p>
          <a:p>
            <a:pPr marL="469265" indent="-39751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469265" algn="l"/>
              </a:tabLst>
            </a:pPr>
            <a:r>
              <a:rPr sz="1600" dirty="0">
                <a:solidFill>
                  <a:srgbClr val="282828"/>
                </a:solidFill>
                <a:latin typeface="Arial"/>
                <a:cs typeface="Arial"/>
              </a:rPr>
              <a:t>Number</a:t>
            </a:r>
            <a:r>
              <a:rPr sz="1600" spc="-2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82828"/>
                </a:solidFill>
                <a:latin typeface="Arial"/>
                <a:cs typeface="Arial"/>
              </a:rPr>
              <a:t>of</a:t>
            </a:r>
            <a:r>
              <a:rPr sz="1600" spc="-2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82828"/>
                </a:solidFill>
                <a:latin typeface="Arial"/>
                <a:cs typeface="Arial"/>
              </a:rPr>
              <a:t>hidden</a:t>
            </a:r>
            <a:r>
              <a:rPr sz="1600" spc="-2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82828"/>
                </a:solidFill>
                <a:latin typeface="Arial"/>
                <a:cs typeface="Arial"/>
              </a:rPr>
              <a:t>layers</a:t>
            </a:r>
            <a:endParaRPr sz="1600">
              <a:latin typeface="Arial"/>
              <a:cs typeface="Arial"/>
            </a:endParaRPr>
          </a:p>
          <a:p>
            <a:pPr marL="469265" indent="-39751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469265" algn="l"/>
              </a:tabLst>
            </a:pPr>
            <a:r>
              <a:rPr sz="1600" dirty="0">
                <a:solidFill>
                  <a:srgbClr val="282828"/>
                </a:solidFill>
                <a:latin typeface="Arial"/>
                <a:cs typeface="Arial"/>
              </a:rPr>
              <a:t>learning</a:t>
            </a:r>
            <a:r>
              <a:rPr sz="1600" spc="-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82828"/>
                </a:solidFill>
                <a:latin typeface="Arial"/>
                <a:cs typeface="Arial"/>
              </a:rPr>
              <a:t>rate</a:t>
            </a:r>
            <a:r>
              <a:rPr sz="1600" spc="-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282828"/>
                </a:solidFill>
                <a:latin typeface="Arial"/>
                <a:cs typeface="Arial"/>
              </a:rPr>
              <a:t>decay</a:t>
            </a:r>
            <a:endParaRPr sz="1600">
              <a:latin typeface="Arial"/>
              <a:cs typeface="Arial"/>
            </a:endParaRPr>
          </a:p>
          <a:p>
            <a:pPr marL="469265" indent="-39751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469265" algn="l"/>
              </a:tabLst>
            </a:pPr>
            <a:r>
              <a:rPr sz="1600" spc="-10" dirty="0">
                <a:solidFill>
                  <a:srgbClr val="282828"/>
                </a:solidFill>
                <a:latin typeface="Arial"/>
                <a:cs typeface="Arial"/>
              </a:rPr>
              <a:t>Regu</a:t>
            </a:r>
            <a:r>
              <a:rPr sz="1600" spc="-10" dirty="0">
                <a:solidFill>
                  <a:srgbClr val="282828"/>
                </a:solidFill>
                <a:latin typeface="Georgia"/>
                <a:cs typeface="Georgia"/>
              </a:rPr>
              <a:t>larization</a:t>
            </a:r>
            <a:r>
              <a:rPr sz="1600" dirty="0">
                <a:solidFill>
                  <a:srgbClr val="282828"/>
                </a:solidFill>
                <a:latin typeface="Georgia"/>
                <a:cs typeface="Georgia"/>
              </a:rPr>
              <a:t> </a:t>
            </a:r>
            <a:r>
              <a:rPr sz="1600" spc="-50" dirty="0">
                <a:solidFill>
                  <a:srgbClr val="282828"/>
                </a:solidFill>
                <a:latin typeface="Georgia"/>
                <a:cs typeface="Georgia"/>
              </a:rPr>
              <a:t>λ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74" y="316788"/>
            <a:ext cx="65347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295" dirty="0">
                <a:solidFill>
                  <a:srgbClr val="266D77"/>
                </a:solidFill>
                <a:latin typeface="Verdana"/>
                <a:cs typeface="Verdana"/>
              </a:rPr>
              <a:t>Grid/</a:t>
            </a:r>
            <a:r>
              <a:rPr sz="20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266D77"/>
                </a:solidFill>
                <a:latin typeface="Verdana"/>
                <a:cs typeface="Verdana"/>
              </a:rPr>
              <a:t>Random/</a:t>
            </a:r>
            <a:r>
              <a:rPr sz="20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45" dirty="0">
                <a:solidFill>
                  <a:srgbClr val="266D77"/>
                </a:solidFill>
                <a:latin typeface="Verdana"/>
                <a:cs typeface="Verdana"/>
              </a:rPr>
              <a:t>HQpgrband</a:t>
            </a:r>
            <a:r>
              <a:rPr sz="20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20" dirty="0">
                <a:solidFill>
                  <a:srgbClr val="266D77"/>
                </a:solidFill>
                <a:latin typeface="Verdana"/>
                <a:cs typeface="Verdana"/>
              </a:rPr>
              <a:t>Sgarch:</a:t>
            </a:r>
            <a:r>
              <a:rPr sz="20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155" dirty="0">
                <a:solidFill>
                  <a:srgbClr val="266D77"/>
                </a:solidFill>
                <a:latin typeface="Verdana"/>
                <a:cs typeface="Verdana"/>
              </a:rPr>
              <a:t>if</a:t>
            </a:r>
            <a:r>
              <a:rPr sz="20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220" dirty="0">
                <a:solidFill>
                  <a:srgbClr val="266D77"/>
                </a:solidFill>
                <a:latin typeface="Verdana"/>
                <a:cs typeface="Verdana"/>
              </a:rPr>
              <a:t>paramgťgr</a:t>
            </a:r>
            <a:r>
              <a:rPr sz="20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150" dirty="0">
                <a:solidFill>
                  <a:srgbClr val="266D77"/>
                </a:solidFill>
                <a:latin typeface="Verdana"/>
                <a:cs typeface="Verdana"/>
              </a:rPr>
              <a:t>spacg </a:t>
            </a:r>
            <a:r>
              <a:rPr sz="2000" b="1" spc="-210" dirty="0">
                <a:solidFill>
                  <a:srgbClr val="266D77"/>
                </a:solidFill>
                <a:latin typeface="Verdana"/>
                <a:cs typeface="Verdana"/>
              </a:rPr>
              <a:t>noť</a:t>
            </a:r>
            <a:r>
              <a:rPr sz="2000" b="1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190" dirty="0">
                <a:solidFill>
                  <a:srgbClr val="266D77"/>
                </a:solidFill>
                <a:latin typeface="Verdana"/>
                <a:cs typeface="Verdana"/>
              </a:rPr>
              <a:t>ťo</a:t>
            </a:r>
            <a:r>
              <a:rPr sz="20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b="1" spc="-35" dirty="0">
                <a:solidFill>
                  <a:srgbClr val="266D77"/>
                </a:solidFill>
                <a:latin typeface="Verdana"/>
                <a:cs typeface="Verdana"/>
              </a:rPr>
              <a:t>big...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48" y="1249497"/>
            <a:ext cx="5469988" cy="275911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Vanishing</a:t>
            </a:r>
            <a:r>
              <a:rPr spc="20" dirty="0"/>
              <a:t> </a:t>
            </a:r>
            <a:r>
              <a:rPr spc="65" dirty="0"/>
              <a:t>gradients</a:t>
            </a:r>
            <a:r>
              <a:rPr spc="30" dirty="0"/>
              <a:t> </a:t>
            </a:r>
            <a:r>
              <a:rPr spc="50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2974" y="1546913"/>
            <a:ext cx="6842125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1F2121"/>
                </a:solidFill>
                <a:latin typeface="Verdana"/>
                <a:cs typeface="Verdana"/>
              </a:rPr>
              <a:t>neural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1F2121"/>
                </a:solidFill>
                <a:latin typeface="Verdana"/>
                <a:cs typeface="Verdana"/>
              </a:rPr>
              <a:t>network's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1F2121"/>
                </a:solidFill>
                <a:latin typeface="Verdana"/>
                <a:cs typeface="Verdana"/>
              </a:rPr>
              <a:t>weights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1F2121"/>
                </a:solidFill>
                <a:latin typeface="Verdana"/>
                <a:cs typeface="Verdana"/>
              </a:rPr>
              <a:t>receives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1F2121"/>
                </a:solidFill>
                <a:latin typeface="Verdana"/>
                <a:cs typeface="Verdana"/>
              </a:rPr>
              <a:t>an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1F2121"/>
                </a:solidFill>
                <a:latin typeface="Verdana"/>
                <a:cs typeface="Verdana"/>
              </a:rPr>
              <a:t>update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1F2121"/>
                </a:solidFill>
                <a:latin typeface="Verdana"/>
                <a:cs typeface="Verdana"/>
              </a:rPr>
              <a:t>proportional </a:t>
            </a:r>
            <a:r>
              <a:rPr sz="2000" spc="-80" dirty="0">
                <a:solidFill>
                  <a:srgbClr val="1F2121"/>
                </a:solidFill>
                <a:latin typeface="Verdana"/>
                <a:cs typeface="Verdana"/>
              </a:rPr>
              <a:t>to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1F2121"/>
                </a:solidFill>
                <a:latin typeface="Verdana"/>
                <a:cs typeface="Verdana"/>
              </a:rPr>
              <a:t>the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B0080"/>
                </a:solidFill>
                <a:latin typeface="Verdana"/>
                <a:cs typeface="Verdana"/>
                <a:hlinkClick r:id="rId2"/>
              </a:rPr>
              <a:t>partial</a:t>
            </a:r>
            <a:r>
              <a:rPr sz="2000" spc="-150" dirty="0">
                <a:solidFill>
                  <a:srgbClr val="0B0080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2000" spc="-100" dirty="0">
                <a:solidFill>
                  <a:srgbClr val="0B0080"/>
                </a:solidFill>
                <a:latin typeface="Verdana"/>
                <a:cs typeface="Verdana"/>
                <a:hlinkClick r:id="rId2"/>
              </a:rPr>
              <a:t>derivative</a:t>
            </a:r>
            <a:r>
              <a:rPr sz="2000" spc="-155" dirty="0">
                <a:solidFill>
                  <a:srgbClr val="0B008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1F2121"/>
                </a:solidFill>
                <a:latin typeface="Verdana"/>
                <a:cs typeface="Verdana"/>
              </a:rPr>
              <a:t>of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1F2121"/>
                </a:solidFill>
                <a:latin typeface="Verdana"/>
                <a:cs typeface="Verdana"/>
              </a:rPr>
              <a:t>the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1F2121"/>
                </a:solidFill>
                <a:latin typeface="Verdana"/>
                <a:cs typeface="Verdana"/>
              </a:rPr>
              <a:t>loss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1F2121"/>
                </a:solidFill>
                <a:latin typeface="Verdana"/>
                <a:cs typeface="Verdana"/>
              </a:rPr>
              <a:t>function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1F2121"/>
                </a:solidFill>
                <a:latin typeface="Verdana"/>
                <a:cs typeface="Verdana"/>
              </a:rPr>
              <a:t>with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1F2121"/>
                </a:solidFill>
                <a:latin typeface="Verdana"/>
                <a:cs typeface="Verdana"/>
              </a:rPr>
              <a:t>respect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1F2121"/>
                </a:solidFill>
                <a:latin typeface="Verdana"/>
                <a:cs typeface="Verdana"/>
              </a:rPr>
              <a:t>to </a:t>
            </a:r>
            <a:r>
              <a:rPr sz="2000" spc="-105" dirty="0">
                <a:solidFill>
                  <a:srgbClr val="1F2121"/>
                </a:solidFill>
                <a:latin typeface="Verdana"/>
                <a:cs typeface="Verdana"/>
              </a:rPr>
              <a:t>the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1F2121"/>
                </a:solidFill>
                <a:latin typeface="Verdana"/>
                <a:cs typeface="Verdana"/>
              </a:rPr>
              <a:t>current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1F2121"/>
                </a:solidFill>
                <a:latin typeface="Verdana"/>
                <a:cs typeface="Verdana"/>
              </a:rPr>
              <a:t>weight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1F2121"/>
                </a:solidFill>
                <a:latin typeface="Verdana"/>
                <a:cs typeface="Verdana"/>
              </a:rPr>
              <a:t>in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1F2121"/>
                </a:solidFill>
                <a:latin typeface="Verdana"/>
                <a:cs typeface="Verdana"/>
              </a:rPr>
              <a:t>each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1F2121"/>
                </a:solidFill>
                <a:latin typeface="Verdana"/>
                <a:cs typeface="Verdana"/>
              </a:rPr>
              <a:t>iteration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1F2121"/>
                </a:solidFill>
                <a:latin typeface="Verdana"/>
                <a:cs typeface="Verdana"/>
              </a:rPr>
              <a:t>of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1F2121"/>
                </a:solidFill>
                <a:latin typeface="Verdana"/>
                <a:cs typeface="Verdana"/>
              </a:rPr>
              <a:t>training.</a:t>
            </a:r>
            <a:endParaRPr sz="2000">
              <a:latin typeface="Verdana"/>
              <a:cs typeface="Verdana"/>
            </a:endParaRPr>
          </a:p>
          <a:p>
            <a:pPr marL="12700" marR="107314">
              <a:lnSpc>
                <a:spcPct val="100000"/>
              </a:lnSpc>
              <a:spcBef>
                <a:spcPts val="600"/>
              </a:spcBef>
            </a:pPr>
            <a:r>
              <a:rPr sz="2000" spc="-95" dirty="0">
                <a:solidFill>
                  <a:srgbClr val="1F2121"/>
                </a:solidFill>
                <a:latin typeface="Verdana"/>
                <a:cs typeface="Verdana"/>
              </a:rPr>
              <a:t>The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1F2121"/>
                </a:solidFill>
                <a:latin typeface="Verdana"/>
                <a:cs typeface="Verdana"/>
              </a:rPr>
              <a:t>problem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1F2121"/>
                </a:solidFill>
                <a:latin typeface="Verdana"/>
                <a:cs typeface="Verdana"/>
              </a:rPr>
              <a:t>is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1F2121"/>
                </a:solidFill>
                <a:latin typeface="Verdana"/>
                <a:cs typeface="Verdana"/>
              </a:rPr>
              <a:t>that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1F2121"/>
                </a:solidFill>
                <a:latin typeface="Verdana"/>
                <a:cs typeface="Verdana"/>
              </a:rPr>
              <a:t>in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1F2121"/>
                </a:solidFill>
                <a:latin typeface="Verdana"/>
                <a:cs typeface="Verdana"/>
              </a:rPr>
              <a:t>some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1F2121"/>
                </a:solidFill>
                <a:latin typeface="Verdana"/>
                <a:cs typeface="Verdana"/>
              </a:rPr>
              <a:t>cases,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1F2121"/>
                </a:solidFill>
                <a:latin typeface="Verdana"/>
                <a:cs typeface="Verdana"/>
              </a:rPr>
              <a:t>the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1F2121"/>
                </a:solidFill>
                <a:latin typeface="Verdana"/>
                <a:cs typeface="Verdana"/>
              </a:rPr>
              <a:t>gradient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1F2121"/>
                </a:solidFill>
                <a:latin typeface="Verdana"/>
                <a:cs typeface="Verdana"/>
              </a:rPr>
              <a:t>will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1F2121"/>
                </a:solidFill>
                <a:latin typeface="Verdana"/>
                <a:cs typeface="Verdana"/>
              </a:rPr>
              <a:t>be </a:t>
            </a:r>
            <a:r>
              <a:rPr sz="2000" spc="-95" dirty="0">
                <a:solidFill>
                  <a:srgbClr val="1F2121"/>
                </a:solidFill>
                <a:latin typeface="Verdana"/>
                <a:cs typeface="Verdana"/>
              </a:rPr>
              <a:t>vanishingly</a:t>
            </a:r>
            <a:r>
              <a:rPr sz="2000" spc="-13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1F2121"/>
                </a:solidFill>
                <a:latin typeface="Verdana"/>
                <a:cs typeface="Verdana"/>
              </a:rPr>
              <a:t>small,</a:t>
            </a:r>
            <a:r>
              <a:rPr sz="2000" spc="-12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1F2121"/>
                </a:solidFill>
                <a:latin typeface="Verdana"/>
                <a:cs typeface="Verdana"/>
              </a:rPr>
              <a:t>effectively</a:t>
            </a:r>
            <a:r>
              <a:rPr sz="2000" spc="-12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1F2121"/>
                </a:solidFill>
                <a:latin typeface="Verdana"/>
                <a:cs typeface="Verdana"/>
              </a:rPr>
              <a:t>preventing</a:t>
            </a:r>
            <a:r>
              <a:rPr sz="2000" spc="-12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1F2121"/>
                </a:solidFill>
                <a:latin typeface="Verdana"/>
                <a:cs typeface="Verdana"/>
              </a:rPr>
              <a:t>the</a:t>
            </a:r>
            <a:r>
              <a:rPr sz="2000" spc="-12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1F2121"/>
                </a:solidFill>
                <a:latin typeface="Verdana"/>
                <a:cs typeface="Verdana"/>
              </a:rPr>
              <a:t>weight</a:t>
            </a:r>
            <a:r>
              <a:rPr sz="2000" spc="-13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1F2121"/>
                </a:solidFill>
                <a:latin typeface="Verdana"/>
                <a:cs typeface="Verdana"/>
              </a:rPr>
              <a:t>from </a:t>
            </a:r>
            <a:r>
              <a:rPr sz="2000" spc="-75" dirty="0">
                <a:solidFill>
                  <a:srgbClr val="1F2121"/>
                </a:solidFill>
                <a:latin typeface="Verdana"/>
                <a:cs typeface="Verdana"/>
              </a:rPr>
              <a:t>changing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1F2121"/>
                </a:solidFill>
                <a:latin typeface="Verdana"/>
                <a:cs typeface="Verdana"/>
              </a:rPr>
              <a:t>its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1F2121"/>
                </a:solidFill>
                <a:latin typeface="Verdana"/>
                <a:cs typeface="Verdana"/>
              </a:rPr>
              <a:t>value.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210" dirty="0">
                <a:solidFill>
                  <a:srgbClr val="1F2121"/>
                </a:solidFill>
                <a:latin typeface="Verdana"/>
                <a:cs typeface="Verdana"/>
              </a:rPr>
              <a:t>In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1F2121"/>
                </a:solidFill>
                <a:latin typeface="Verdana"/>
                <a:cs typeface="Verdana"/>
              </a:rPr>
              <a:t>the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1F2121"/>
                </a:solidFill>
                <a:latin typeface="Verdana"/>
                <a:cs typeface="Verdana"/>
              </a:rPr>
              <a:t>worst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1F2121"/>
                </a:solidFill>
                <a:latin typeface="Verdana"/>
                <a:cs typeface="Verdana"/>
              </a:rPr>
              <a:t>case,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1F2121"/>
                </a:solidFill>
                <a:latin typeface="Verdana"/>
                <a:cs typeface="Verdana"/>
              </a:rPr>
              <a:t>this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1F2121"/>
                </a:solidFill>
                <a:latin typeface="Verdana"/>
                <a:cs typeface="Verdana"/>
              </a:rPr>
              <a:t>may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1F2121"/>
                </a:solidFill>
                <a:latin typeface="Verdana"/>
                <a:cs typeface="Verdana"/>
              </a:rPr>
              <a:t>completely </a:t>
            </a:r>
            <a:r>
              <a:rPr sz="2000" spc="-80" dirty="0">
                <a:solidFill>
                  <a:srgbClr val="1F2121"/>
                </a:solidFill>
                <a:latin typeface="Verdana"/>
                <a:cs typeface="Verdana"/>
              </a:rPr>
              <a:t>stop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1F2121"/>
                </a:solidFill>
                <a:latin typeface="Verdana"/>
                <a:cs typeface="Verdana"/>
              </a:rPr>
              <a:t>the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1F2121"/>
                </a:solidFill>
                <a:latin typeface="Verdana"/>
                <a:cs typeface="Verdana"/>
              </a:rPr>
              <a:t>neural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1F2121"/>
                </a:solidFill>
                <a:latin typeface="Verdana"/>
                <a:cs typeface="Verdana"/>
              </a:rPr>
              <a:t>network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1F2121"/>
                </a:solidFill>
                <a:latin typeface="Verdana"/>
                <a:cs typeface="Verdana"/>
              </a:rPr>
              <a:t>from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1F2121"/>
                </a:solidFill>
                <a:latin typeface="Verdana"/>
                <a:cs typeface="Verdana"/>
              </a:rPr>
              <a:t>further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1F2121"/>
                </a:solidFill>
                <a:latin typeface="Verdana"/>
                <a:cs typeface="Verdana"/>
              </a:rPr>
              <a:t>training.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Vanishing</a:t>
            </a:r>
            <a:r>
              <a:rPr spc="20" dirty="0"/>
              <a:t> </a:t>
            </a:r>
            <a:r>
              <a:rPr spc="65" dirty="0"/>
              <a:t>gradients</a:t>
            </a:r>
            <a:r>
              <a:rPr spc="30" dirty="0"/>
              <a:t> </a:t>
            </a:r>
            <a:r>
              <a:rPr spc="5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374" y="1507232"/>
            <a:ext cx="677481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35" dirty="0">
                <a:solidFill>
                  <a:srgbClr val="1F2121"/>
                </a:solidFill>
                <a:latin typeface="Verdana"/>
                <a:cs typeface="Verdana"/>
              </a:rPr>
              <a:t>Some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1F2121"/>
                </a:solidFill>
                <a:latin typeface="Verdana"/>
                <a:cs typeface="Verdana"/>
              </a:rPr>
              <a:t>activation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1F2121"/>
                </a:solidFill>
                <a:latin typeface="Verdana"/>
                <a:cs typeface="Verdana"/>
              </a:rPr>
              <a:t>function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1F2121"/>
                </a:solidFill>
                <a:latin typeface="Verdana"/>
                <a:cs typeface="Verdana"/>
              </a:rPr>
              <a:t>are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more</a:t>
            </a:r>
            <a:r>
              <a:rPr sz="2000" spc="-16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1F2121"/>
                </a:solidFill>
                <a:latin typeface="Verdana"/>
                <a:cs typeface="Verdana"/>
              </a:rPr>
              <a:t>susceptible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1F2121"/>
                </a:solidFill>
                <a:latin typeface="Verdana"/>
                <a:cs typeface="Verdana"/>
              </a:rPr>
              <a:t>to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1F2121"/>
                </a:solidFill>
                <a:latin typeface="Verdana"/>
                <a:cs typeface="Verdana"/>
              </a:rPr>
              <a:t>this </a:t>
            </a:r>
            <a:r>
              <a:rPr sz="2000" spc="-130" dirty="0">
                <a:solidFill>
                  <a:srgbClr val="1F2121"/>
                </a:solidFill>
                <a:latin typeface="Verdana"/>
                <a:cs typeface="Verdana"/>
              </a:rPr>
              <a:t>problem.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1F2121"/>
                </a:solidFill>
                <a:latin typeface="Verdana"/>
                <a:cs typeface="Verdana"/>
              </a:rPr>
              <a:t>The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1F2121"/>
                </a:solidFill>
                <a:latin typeface="Verdana"/>
                <a:cs typeface="Verdana"/>
              </a:rPr>
              <a:t>sigmoid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1F2121"/>
                </a:solidFill>
                <a:latin typeface="Verdana"/>
                <a:cs typeface="Verdana"/>
              </a:rPr>
              <a:t>has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1F2121"/>
                </a:solidFill>
                <a:latin typeface="Verdana"/>
                <a:cs typeface="Verdana"/>
              </a:rPr>
              <a:t>gradient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1F2121"/>
                </a:solidFill>
                <a:latin typeface="Verdana"/>
                <a:cs typeface="Verdana"/>
              </a:rPr>
              <a:t>between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0-</a:t>
            </a:r>
            <a:r>
              <a:rPr sz="2000" spc="-120" dirty="0">
                <a:solidFill>
                  <a:srgbClr val="1F2121"/>
                </a:solidFill>
                <a:latin typeface="Verdana"/>
                <a:cs typeface="Verdana"/>
              </a:rPr>
              <a:t>1.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1F2121"/>
                </a:solidFill>
                <a:latin typeface="Verdana"/>
                <a:cs typeface="Verdana"/>
              </a:rPr>
              <a:t>The </a:t>
            </a:r>
            <a:r>
              <a:rPr sz="2000" spc="-85" dirty="0">
                <a:solidFill>
                  <a:srgbClr val="1F2121"/>
                </a:solidFill>
                <a:latin typeface="Verdana"/>
                <a:cs typeface="Verdana"/>
              </a:rPr>
              <a:t>gradient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1F2121"/>
                </a:solidFill>
                <a:latin typeface="Verdana"/>
                <a:cs typeface="Verdana"/>
              </a:rPr>
              <a:t>is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1F2121"/>
                </a:solidFill>
                <a:latin typeface="Verdana"/>
                <a:cs typeface="Verdana"/>
              </a:rPr>
              <a:t>actually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1F2121"/>
                </a:solidFill>
                <a:latin typeface="Verdana"/>
                <a:cs typeface="Verdana"/>
              </a:rPr>
              <a:t>very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1F2121"/>
                </a:solidFill>
                <a:latin typeface="Verdana"/>
                <a:cs typeface="Verdana"/>
              </a:rPr>
              <a:t>small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1F2121"/>
                </a:solidFill>
                <a:latin typeface="Verdana"/>
                <a:cs typeface="Verdana"/>
              </a:rPr>
              <a:t>close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1F2121"/>
                </a:solidFill>
                <a:latin typeface="Verdana"/>
                <a:cs typeface="Verdana"/>
              </a:rPr>
              <a:t>to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204" dirty="0">
                <a:solidFill>
                  <a:srgbClr val="1F2121"/>
                </a:solidFill>
                <a:latin typeface="Verdana"/>
                <a:cs typeface="Verdana"/>
              </a:rPr>
              <a:t>0/1.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1F2121"/>
                </a:solidFill>
                <a:latin typeface="Verdana"/>
                <a:cs typeface="Verdana"/>
              </a:rPr>
              <a:t>Computing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1F2121"/>
                </a:solidFill>
                <a:latin typeface="Verdana"/>
                <a:cs typeface="Verdana"/>
              </a:rPr>
              <a:t>the </a:t>
            </a:r>
            <a:r>
              <a:rPr sz="2000" spc="-85" dirty="0">
                <a:solidFill>
                  <a:srgbClr val="1F2121"/>
                </a:solidFill>
                <a:latin typeface="Verdana"/>
                <a:cs typeface="Verdana"/>
              </a:rPr>
              <a:t>gradient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1F2121"/>
                </a:solidFill>
                <a:latin typeface="Verdana"/>
                <a:cs typeface="Verdana"/>
              </a:rPr>
              <a:t>using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1F2121"/>
                </a:solidFill>
                <a:latin typeface="Verdana"/>
                <a:cs typeface="Verdana"/>
              </a:rPr>
              <a:t>the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1F2121"/>
                </a:solidFill>
                <a:latin typeface="Verdana"/>
                <a:cs typeface="Verdana"/>
              </a:rPr>
              <a:t>chain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1F2121"/>
                </a:solidFill>
                <a:latin typeface="Verdana"/>
                <a:cs typeface="Verdana"/>
              </a:rPr>
              <a:t>rule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1F2121"/>
                </a:solidFill>
                <a:latin typeface="Verdana"/>
                <a:cs typeface="Verdana"/>
              </a:rPr>
              <a:t>will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1F2121"/>
                </a:solidFill>
                <a:latin typeface="Verdana"/>
                <a:cs typeface="Verdana"/>
              </a:rPr>
              <a:t>result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1F2121"/>
                </a:solidFill>
                <a:latin typeface="Verdana"/>
                <a:cs typeface="Verdana"/>
              </a:rPr>
              <a:t>in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1F2121"/>
                </a:solidFill>
                <a:latin typeface="Verdana"/>
                <a:cs typeface="Verdana"/>
              </a:rPr>
              <a:t>multiplying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1F2121"/>
                </a:solidFill>
                <a:latin typeface="Verdana"/>
                <a:cs typeface="Verdana"/>
              </a:rPr>
              <a:t>this </a:t>
            </a:r>
            <a:r>
              <a:rPr sz="2000" spc="-90" dirty="0">
                <a:solidFill>
                  <a:srgbClr val="1F2121"/>
                </a:solidFill>
                <a:latin typeface="Verdana"/>
                <a:cs typeface="Verdana"/>
              </a:rPr>
              <a:t>small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1F2121"/>
                </a:solidFill>
                <a:latin typeface="Verdana"/>
                <a:cs typeface="Verdana"/>
              </a:rPr>
              <a:t>gradient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1F2121"/>
                </a:solidFill>
                <a:latin typeface="Verdana"/>
                <a:cs typeface="Verdana"/>
              </a:rPr>
              <a:t>n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1F2121"/>
                </a:solidFill>
                <a:latin typeface="Verdana"/>
                <a:cs typeface="Verdana"/>
              </a:rPr>
              <a:t>times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204" dirty="0">
                <a:solidFill>
                  <a:srgbClr val="1F2121"/>
                </a:solidFill>
                <a:latin typeface="Verdana"/>
                <a:cs typeface="Verdana"/>
              </a:rPr>
              <a:t>(n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445" dirty="0">
                <a:solidFill>
                  <a:srgbClr val="1F2121"/>
                </a:solidFill>
                <a:latin typeface="Verdana"/>
                <a:cs typeface="Verdana"/>
              </a:rPr>
              <a:t>=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1F2121"/>
                </a:solidFill>
                <a:latin typeface="Verdana"/>
                <a:cs typeface="Verdana"/>
              </a:rPr>
              <a:t>number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1F2121"/>
                </a:solidFill>
                <a:latin typeface="Verdana"/>
                <a:cs typeface="Verdana"/>
              </a:rPr>
              <a:t>of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layers).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1F2121"/>
                </a:solidFill>
                <a:latin typeface="Verdana"/>
                <a:cs typeface="Verdana"/>
              </a:rPr>
              <a:t>Thus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1F2121"/>
                </a:solidFill>
                <a:latin typeface="Verdana"/>
                <a:cs typeface="Verdana"/>
              </a:rPr>
              <a:t>the </a:t>
            </a:r>
            <a:r>
              <a:rPr sz="2000" spc="-85" dirty="0">
                <a:solidFill>
                  <a:srgbClr val="1F2121"/>
                </a:solidFill>
                <a:latin typeface="Verdana"/>
                <a:cs typeface="Verdana"/>
              </a:rPr>
              <a:t>gradient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1F2121"/>
                </a:solidFill>
                <a:latin typeface="Verdana"/>
                <a:cs typeface="Verdana"/>
              </a:rPr>
              <a:t>becomes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1F2121"/>
                </a:solidFill>
                <a:latin typeface="Verdana"/>
                <a:cs typeface="Verdana"/>
              </a:rPr>
              <a:t>exponentially</a:t>
            </a:r>
            <a:r>
              <a:rPr sz="2000" spc="-15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1F2121"/>
                </a:solidFill>
                <a:latin typeface="Verdana"/>
                <a:cs typeface="Verdana"/>
              </a:rPr>
              <a:t>small</a:t>
            </a:r>
            <a:r>
              <a:rPr sz="2000" spc="-13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1F2121"/>
                </a:solidFill>
                <a:latin typeface="Verdana"/>
                <a:cs typeface="Verdana"/>
              </a:rPr>
              <a:t>the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1F2121"/>
                </a:solidFill>
                <a:latin typeface="Verdana"/>
                <a:cs typeface="Verdana"/>
              </a:rPr>
              <a:t>deeper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1F2121"/>
                </a:solidFill>
                <a:latin typeface="Verdana"/>
                <a:cs typeface="Verdana"/>
              </a:rPr>
              <a:t>the </a:t>
            </a:r>
            <a:r>
              <a:rPr sz="2000" spc="-110" dirty="0">
                <a:solidFill>
                  <a:srgbClr val="1F2121"/>
                </a:solidFill>
                <a:latin typeface="Verdana"/>
                <a:cs typeface="Verdana"/>
              </a:rPr>
              <a:t>network,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1F2121"/>
                </a:solidFill>
                <a:latin typeface="Verdana"/>
                <a:cs typeface="Verdana"/>
              </a:rPr>
              <a:t>resulting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1F2121"/>
                </a:solidFill>
                <a:latin typeface="Verdana"/>
                <a:cs typeface="Verdana"/>
              </a:rPr>
              <a:t>in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1F2121"/>
                </a:solidFill>
                <a:latin typeface="Verdana"/>
                <a:cs typeface="Verdana"/>
              </a:rPr>
              <a:t>very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1F2121"/>
                </a:solidFill>
                <a:latin typeface="Verdana"/>
                <a:cs typeface="Verdana"/>
              </a:rPr>
              <a:t>small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1F2121"/>
                </a:solidFill>
                <a:latin typeface="Verdana"/>
                <a:cs typeface="Verdana"/>
              </a:rPr>
              <a:t>gradients</a:t>
            </a:r>
            <a:r>
              <a:rPr sz="2000" spc="-14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1F2121"/>
                </a:solidFill>
                <a:latin typeface="Verdana"/>
                <a:cs typeface="Verdana"/>
              </a:rPr>
              <a:t>for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1F2121"/>
                </a:solidFill>
                <a:latin typeface="Verdana"/>
                <a:cs typeface="Verdana"/>
              </a:rPr>
              <a:t>the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1F2121"/>
                </a:solidFill>
                <a:latin typeface="Verdana"/>
                <a:cs typeface="Verdana"/>
              </a:rPr>
              <a:t>initial layers.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8243" y="3787948"/>
            <a:ext cx="2790356" cy="1217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5414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5414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199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8861" y="2858020"/>
            <a:ext cx="1139190" cy="1144905"/>
          </a:xfrm>
          <a:custGeom>
            <a:avLst/>
            <a:gdLst/>
            <a:ahLst/>
            <a:cxnLst/>
            <a:rect l="l" t="t" r="r" b="b"/>
            <a:pathLst>
              <a:path w="1139190" h="1144904">
                <a:moveTo>
                  <a:pt x="573290" y="572503"/>
                </a:moveTo>
                <a:lnTo>
                  <a:pt x="0" y="572503"/>
                </a:lnTo>
                <a:lnTo>
                  <a:pt x="0" y="1144905"/>
                </a:lnTo>
                <a:lnTo>
                  <a:pt x="573290" y="1144905"/>
                </a:lnTo>
                <a:lnTo>
                  <a:pt x="573290" y="572503"/>
                </a:lnTo>
                <a:close/>
              </a:path>
              <a:path w="1139190" h="1144904">
                <a:moveTo>
                  <a:pt x="1139088" y="0"/>
                </a:moveTo>
                <a:lnTo>
                  <a:pt x="573443" y="0"/>
                </a:lnTo>
                <a:lnTo>
                  <a:pt x="573443" y="572401"/>
                </a:lnTo>
                <a:lnTo>
                  <a:pt x="1139088" y="572401"/>
                </a:lnTo>
                <a:lnTo>
                  <a:pt x="1139088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1409" y="2858019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5611" y="1140475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4709" y="1712986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199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199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92312" y="567961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2312" y="2285500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3"/>
                </a:moveTo>
                <a:lnTo>
                  <a:pt x="565648" y="572393"/>
                </a:lnTo>
                <a:lnTo>
                  <a:pt x="565648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92312" y="4003042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8863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65607" y="3430523"/>
            <a:ext cx="1131570" cy="1145540"/>
          </a:xfrm>
          <a:custGeom>
            <a:avLst/>
            <a:gdLst/>
            <a:ahLst/>
            <a:cxnLst/>
            <a:rect l="l" t="t" r="r" b="b"/>
            <a:pathLst>
              <a:path w="1131570" h="1145539">
                <a:moveTo>
                  <a:pt x="565645" y="0"/>
                </a:moveTo>
                <a:lnTo>
                  <a:pt x="0" y="0"/>
                </a:lnTo>
                <a:lnTo>
                  <a:pt x="0" y="572401"/>
                </a:lnTo>
                <a:lnTo>
                  <a:pt x="565645" y="572401"/>
                </a:lnTo>
                <a:lnTo>
                  <a:pt x="565645" y="0"/>
                </a:lnTo>
                <a:close/>
              </a:path>
              <a:path w="1131570" h="1145539">
                <a:moveTo>
                  <a:pt x="1131468" y="572528"/>
                </a:moveTo>
                <a:lnTo>
                  <a:pt x="565797" y="572528"/>
                </a:lnTo>
                <a:lnTo>
                  <a:pt x="565797" y="1144917"/>
                </a:lnTo>
                <a:lnTo>
                  <a:pt x="1131468" y="1144917"/>
                </a:lnTo>
                <a:lnTo>
                  <a:pt x="1131468" y="57252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886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5414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45414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199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8861" y="3430523"/>
            <a:ext cx="1146810" cy="1145540"/>
          </a:xfrm>
          <a:custGeom>
            <a:avLst/>
            <a:gdLst/>
            <a:ahLst/>
            <a:cxnLst/>
            <a:rect l="l" t="t" r="r" b="b"/>
            <a:pathLst>
              <a:path w="1146809" h="1145539">
                <a:moveTo>
                  <a:pt x="573290" y="572528"/>
                </a:moveTo>
                <a:lnTo>
                  <a:pt x="0" y="572528"/>
                </a:lnTo>
                <a:lnTo>
                  <a:pt x="0" y="1144917"/>
                </a:lnTo>
                <a:lnTo>
                  <a:pt x="573290" y="1144917"/>
                </a:lnTo>
                <a:lnTo>
                  <a:pt x="573290" y="572528"/>
                </a:lnTo>
                <a:close/>
              </a:path>
              <a:path w="1146809" h="1145539">
                <a:moveTo>
                  <a:pt x="1146746" y="0"/>
                </a:moveTo>
                <a:lnTo>
                  <a:pt x="573443" y="0"/>
                </a:lnTo>
                <a:lnTo>
                  <a:pt x="573443" y="572401"/>
                </a:lnTo>
                <a:lnTo>
                  <a:pt x="1146746" y="572401"/>
                </a:lnTo>
                <a:lnTo>
                  <a:pt x="1146746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31409" y="1140475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7961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7961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04708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73" y="567848"/>
                </a:lnTo>
                <a:lnTo>
                  <a:pt x="5656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04709" y="2285500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3"/>
                </a:moveTo>
                <a:lnTo>
                  <a:pt x="565673" y="572393"/>
                </a:lnTo>
                <a:lnTo>
                  <a:pt x="565673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3140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45414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1990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92312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8863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31409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7949" y="3430523"/>
            <a:ext cx="1139190" cy="1145540"/>
          </a:xfrm>
          <a:custGeom>
            <a:avLst/>
            <a:gdLst/>
            <a:ahLst/>
            <a:cxnLst/>
            <a:rect l="l" t="t" r="r" b="b"/>
            <a:pathLst>
              <a:path w="1139190" h="1145539">
                <a:moveTo>
                  <a:pt x="573303" y="572528"/>
                </a:moveTo>
                <a:lnTo>
                  <a:pt x="0" y="572528"/>
                </a:lnTo>
                <a:lnTo>
                  <a:pt x="0" y="1144917"/>
                </a:lnTo>
                <a:lnTo>
                  <a:pt x="573303" y="1144917"/>
                </a:lnTo>
                <a:lnTo>
                  <a:pt x="573303" y="572528"/>
                </a:lnTo>
                <a:close/>
              </a:path>
              <a:path w="1139190" h="1145539">
                <a:moveTo>
                  <a:pt x="1139126" y="0"/>
                </a:moveTo>
                <a:lnTo>
                  <a:pt x="573455" y="0"/>
                </a:lnTo>
                <a:lnTo>
                  <a:pt x="573455" y="572401"/>
                </a:lnTo>
                <a:lnTo>
                  <a:pt x="1139126" y="572401"/>
                </a:lnTo>
                <a:lnTo>
                  <a:pt x="1139126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9708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9708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45414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199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92312" y="1712986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8863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31409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7961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04709" y="567961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7997083" y="4003042"/>
            <a:ext cx="573405" cy="1140460"/>
            <a:chOff x="7997083" y="4003042"/>
            <a:chExt cx="573405" cy="1140460"/>
          </a:xfrm>
        </p:grpSpPr>
        <p:sp>
          <p:nvSpPr>
            <p:cNvPr id="59" name="object 59"/>
            <p:cNvSpPr/>
            <p:nvPr/>
          </p:nvSpPr>
          <p:spPr>
            <a:xfrm>
              <a:off x="7997083" y="400304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573298" y="572398"/>
                  </a:moveTo>
                  <a:lnTo>
                    <a:pt x="0" y="57239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72398"/>
                  </a:lnTo>
                  <a:close/>
                </a:path>
              </a:pathLst>
            </a:custGeom>
            <a:solidFill>
              <a:srgbClr val="268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97083" y="457554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0" y="0"/>
                  </a:moveTo>
                  <a:lnTo>
                    <a:pt x="573298" y="0"/>
                  </a:lnTo>
                  <a:lnTo>
                    <a:pt x="573298" y="567948"/>
                  </a:lnTo>
                  <a:lnTo>
                    <a:pt x="0" y="56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4571987" y="2858020"/>
            <a:ext cx="1146810" cy="1144905"/>
          </a:xfrm>
          <a:custGeom>
            <a:avLst/>
            <a:gdLst/>
            <a:ahLst/>
            <a:cxnLst/>
            <a:rect l="l" t="t" r="r" b="b"/>
            <a:pathLst>
              <a:path w="1146810" h="1144904">
                <a:moveTo>
                  <a:pt x="573290" y="572503"/>
                </a:moveTo>
                <a:lnTo>
                  <a:pt x="0" y="572503"/>
                </a:lnTo>
                <a:lnTo>
                  <a:pt x="0" y="1144905"/>
                </a:lnTo>
                <a:lnTo>
                  <a:pt x="573290" y="1144905"/>
                </a:lnTo>
                <a:lnTo>
                  <a:pt x="573290" y="572503"/>
                </a:lnTo>
                <a:close/>
              </a:path>
              <a:path w="1146810" h="1144904">
                <a:moveTo>
                  <a:pt x="1146721" y="0"/>
                </a:moveTo>
                <a:lnTo>
                  <a:pt x="573417" y="0"/>
                </a:lnTo>
                <a:lnTo>
                  <a:pt x="573417" y="572401"/>
                </a:lnTo>
                <a:lnTo>
                  <a:pt x="1146721" y="572401"/>
                </a:lnTo>
                <a:lnTo>
                  <a:pt x="1146721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1886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57949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09" h="1140460">
                <a:moveTo>
                  <a:pt x="573303" y="0"/>
                </a:moveTo>
                <a:lnTo>
                  <a:pt x="0" y="0"/>
                </a:lnTo>
                <a:lnTo>
                  <a:pt x="0" y="567855"/>
                </a:lnTo>
                <a:lnTo>
                  <a:pt x="573303" y="567855"/>
                </a:lnTo>
                <a:lnTo>
                  <a:pt x="573303" y="0"/>
                </a:lnTo>
                <a:close/>
              </a:path>
              <a:path w="1146809" h="1140460">
                <a:moveTo>
                  <a:pt x="1146759" y="567969"/>
                </a:moveTo>
                <a:lnTo>
                  <a:pt x="573455" y="567969"/>
                </a:lnTo>
                <a:lnTo>
                  <a:pt x="573455" y="1140371"/>
                </a:lnTo>
                <a:lnTo>
                  <a:pt x="1146759" y="1140371"/>
                </a:lnTo>
                <a:lnTo>
                  <a:pt x="1146759" y="56796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57961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97083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4571990" y="0"/>
            <a:ext cx="4434205" cy="4675505"/>
            <a:chOff x="4571990" y="0"/>
            <a:chExt cx="4434205" cy="4675505"/>
          </a:xfrm>
        </p:grpSpPr>
        <p:sp>
          <p:nvSpPr>
            <p:cNvPr id="69" name="object 69"/>
            <p:cNvSpPr/>
            <p:nvPr/>
          </p:nvSpPr>
          <p:spPr>
            <a:xfrm>
              <a:off x="4571990" y="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573298" y="567848"/>
                  </a:moveTo>
                  <a:lnTo>
                    <a:pt x="0" y="56784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67848"/>
                  </a:lnTo>
                  <a:close/>
                </a:path>
              </a:pathLst>
            </a:custGeom>
            <a:solidFill>
              <a:srgbClr val="5E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4565" y="468099"/>
              <a:ext cx="4311491" cy="4207291"/>
            </a:xfrm>
            <a:prstGeom prst="rect">
              <a:avLst/>
            </a:prstGeom>
          </p:spPr>
        </p:pic>
      </p:grp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73024" y="1065975"/>
            <a:ext cx="4080510" cy="3313429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620"/>
              </a:lnSpc>
              <a:spcBef>
                <a:spcPts val="229"/>
              </a:spcBef>
            </a:pPr>
            <a:r>
              <a:rPr sz="7200" b="1" spc="229" dirty="0">
                <a:solidFill>
                  <a:srgbClr val="4FB883"/>
                </a:solidFill>
                <a:latin typeface="Roboto"/>
                <a:cs typeface="Roboto"/>
              </a:rPr>
              <a:t>The </a:t>
            </a:r>
            <a:r>
              <a:rPr sz="7200" b="1" spc="265" dirty="0">
                <a:solidFill>
                  <a:srgbClr val="4FB883"/>
                </a:solidFill>
                <a:latin typeface="Roboto"/>
                <a:cs typeface="Roboto"/>
              </a:rPr>
              <a:t>Neuronal </a:t>
            </a:r>
            <a:r>
              <a:rPr sz="7200" b="1" spc="204" dirty="0">
                <a:solidFill>
                  <a:srgbClr val="4FB883"/>
                </a:solidFill>
                <a:latin typeface="Roboto"/>
                <a:cs typeface="Roboto"/>
              </a:rPr>
              <a:t>Jungle</a:t>
            </a:r>
            <a:endParaRPr sz="7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Vanishing</a:t>
            </a:r>
            <a:r>
              <a:rPr spc="20" dirty="0"/>
              <a:t> </a:t>
            </a:r>
            <a:r>
              <a:rPr spc="65" dirty="0"/>
              <a:t>gradients</a:t>
            </a:r>
            <a:r>
              <a:rPr spc="30" dirty="0"/>
              <a:t> </a:t>
            </a:r>
            <a:r>
              <a:rPr spc="5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974" y="1388713"/>
            <a:ext cx="5194300" cy="1930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30" dirty="0">
                <a:solidFill>
                  <a:srgbClr val="1F2121"/>
                </a:solidFill>
                <a:latin typeface="Verdana"/>
                <a:cs typeface="Verdana"/>
              </a:rPr>
              <a:t>Solutions:</a:t>
            </a:r>
            <a:endParaRPr sz="2000">
              <a:latin typeface="Verdana"/>
              <a:cs typeface="Verdana"/>
            </a:endParaRPr>
          </a:p>
          <a:p>
            <a:pPr marL="469265" marR="5080" indent="-337820">
              <a:lnSpc>
                <a:spcPct val="125000"/>
              </a:lnSpc>
              <a:buChar char="-"/>
              <a:tabLst>
                <a:tab pos="926465" algn="l"/>
              </a:tabLst>
            </a:pPr>
            <a:r>
              <a:rPr sz="2000" spc="-100" dirty="0">
                <a:solidFill>
                  <a:srgbClr val="1F2121"/>
                </a:solidFill>
                <a:latin typeface="Verdana"/>
                <a:cs typeface="Verdana"/>
              </a:rPr>
              <a:t>Other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1F2121"/>
                </a:solidFill>
                <a:latin typeface="Verdana"/>
                <a:cs typeface="Verdana"/>
              </a:rPr>
              <a:t>activation</a:t>
            </a:r>
            <a:r>
              <a:rPr sz="2000" spc="-13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1F2121"/>
                </a:solidFill>
                <a:latin typeface="Verdana"/>
                <a:cs typeface="Verdana"/>
              </a:rPr>
              <a:t>functions</a:t>
            </a:r>
            <a:r>
              <a:rPr sz="2000" spc="-14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1F2121"/>
                </a:solidFill>
                <a:latin typeface="Verdana"/>
                <a:cs typeface="Verdana"/>
              </a:rPr>
              <a:t>such</a:t>
            </a:r>
            <a:r>
              <a:rPr sz="2000" spc="-13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1F2121"/>
                </a:solidFill>
                <a:latin typeface="Verdana"/>
                <a:cs typeface="Verdana"/>
              </a:rPr>
              <a:t>as</a:t>
            </a:r>
            <a:r>
              <a:rPr sz="2000" spc="-13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1F2121"/>
                </a:solidFill>
                <a:latin typeface="Verdana"/>
                <a:cs typeface="Verdana"/>
              </a:rPr>
              <a:t>Relu: 	</a:t>
            </a:r>
            <a:r>
              <a:rPr sz="2000" spc="-85" dirty="0">
                <a:solidFill>
                  <a:srgbClr val="1F2121"/>
                </a:solidFill>
                <a:latin typeface="Verdana"/>
                <a:cs typeface="Verdana"/>
              </a:rPr>
              <a:t>Relu</a:t>
            </a:r>
            <a:r>
              <a:rPr sz="2000" spc="-16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1F2121"/>
                </a:solidFill>
                <a:latin typeface="Verdana"/>
                <a:cs typeface="Verdana"/>
              </a:rPr>
              <a:t>derivative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1F2121"/>
                </a:solidFill>
                <a:latin typeface="Verdana"/>
                <a:cs typeface="Verdana"/>
              </a:rPr>
              <a:t>is</a:t>
            </a:r>
            <a:r>
              <a:rPr sz="2000" spc="-16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1F2121"/>
                </a:solidFill>
                <a:latin typeface="Verdana"/>
                <a:cs typeface="Verdana"/>
              </a:rPr>
              <a:t>1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1F2121"/>
                </a:solidFill>
                <a:latin typeface="Verdana"/>
                <a:cs typeface="Verdana"/>
              </a:rPr>
              <a:t>if</a:t>
            </a:r>
            <a:r>
              <a:rPr sz="2000" spc="-160" dirty="0">
                <a:solidFill>
                  <a:srgbClr val="1F2121"/>
                </a:solidFill>
                <a:latin typeface="Verdana"/>
                <a:cs typeface="Verdana"/>
              </a:rPr>
              <a:t> input&gt;0,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1F2121"/>
                </a:solidFill>
                <a:latin typeface="Verdana"/>
                <a:cs typeface="Verdana"/>
              </a:rPr>
              <a:t>else</a:t>
            </a:r>
            <a:r>
              <a:rPr sz="2000" spc="-155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1F2121"/>
                </a:solidFill>
                <a:latin typeface="Verdana"/>
                <a:cs typeface="Verdana"/>
              </a:rPr>
              <a:t>0.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65"/>
              </a:spcBef>
              <a:buClr>
                <a:srgbClr val="1F2121"/>
              </a:buClr>
              <a:buFont typeface="Verdana"/>
              <a:buChar char="-"/>
            </a:pPr>
            <a:endParaRPr sz="2000">
              <a:latin typeface="Verdana"/>
              <a:cs typeface="Verdana"/>
            </a:endParaRPr>
          </a:p>
          <a:p>
            <a:pPr marL="469265" indent="-337185">
              <a:lnSpc>
                <a:spcPct val="100000"/>
              </a:lnSpc>
              <a:spcBef>
                <a:spcPts val="5"/>
              </a:spcBef>
              <a:buChar char="-"/>
              <a:tabLst>
                <a:tab pos="469265" algn="l"/>
              </a:tabLst>
            </a:pPr>
            <a:r>
              <a:rPr sz="2000" spc="-114" dirty="0">
                <a:solidFill>
                  <a:srgbClr val="1F2121"/>
                </a:solidFill>
                <a:latin typeface="Verdana"/>
                <a:cs typeface="Verdana"/>
              </a:rPr>
              <a:t>Skip</a:t>
            </a:r>
            <a:r>
              <a:rPr sz="2000" spc="-160" dirty="0">
                <a:solidFill>
                  <a:srgbClr val="1F2121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1F2121"/>
                </a:solidFill>
                <a:latin typeface="Verdana"/>
                <a:cs typeface="Verdana"/>
              </a:rPr>
              <a:t>connections: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0899" y="3015569"/>
            <a:ext cx="3196286" cy="18361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Using</a:t>
            </a:r>
            <a:r>
              <a:rPr spc="20" dirty="0"/>
              <a:t> </a:t>
            </a:r>
            <a:r>
              <a:rPr spc="55" dirty="0"/>
              <a:t>Backprop</a:t>
            </a:r>
            <a:r>
              <a:rPr spc="15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dirty="0"/>
              <a:t>Fool</a:t>
            </a:r>
            <a:r>
              <a:rPr spc="20" dirty="0"/>
              <a:t> </a:t>
            </a:r>
            <a:r>
              <a:rPr spc="100" dirty="0"/>
              <a:t>Neural </a:t>
            </a:r>
            <a:r>
              <a:rPr spc="70" dirty="0"/>
              <a:t>Networks: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14199" y="1996931"/>
            <a:ext cx="69157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How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266D77"/>
                </a:solidFill>
                <a:latin typeface="Verdana"/>
                <a:cs typeface="Verdana"/>
              </a:rPr>
              <a:t>can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266D77"/>
                </a:solidFill>
                <a:latin typeface="Verdana"/>
                <a:cs typeface="Verdana"/>
              </a:rPr>
              <a:t>you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generate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266D77"/>
                </a:solidFill>
                <a:latin typeface="Verdana"/>
                <a:cs typeface="Verdana"/>
              </a:rPr>
              <a:t>an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input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network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that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266D77"/>
                </a:solidFill>
                <a:latin typeface="Verdana"/>
                <a:cs typeface="Verdana"/>
              </a:rPr>
              <a:t>will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66D77"/>
                </a:solidFill>
                <a:latin typeface="Verdana"/>
                <a:cs typeface="Verdana"/>
              </a:rPr>
              <a:t>cause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it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266D77"/>
                </a:solidFill>
                <a:latin typeface="Verdana"/>
                <a:cs typeface="Verdana"/>
              </a:rPr>
              <a:t>misclassify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it,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although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266D77"/>
                </a:solidFill>
                <a:latin typeface="Verdana"/>
                <a:cs typeface="Verdana"/>
              </a:rPr>
              <a:t>human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it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266D77"/>
                </a:solidFill>
                <a:latin typeface="Verdana"/>
                <a:cs typeface="Verdana"/>
              </a:rPr>
              <a:t>will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266D77"/>
                </a:solidFill>
                <a:latin typeface="Verdana"/>
                <a:cs typeface="Verdana"/>
              </a:rPr>
              <a:t>seem </a:t>
            </a:r>
            <a:r>
              <a:rPr sz="2000" spc="-120" dirty="0">
                <a:solidFill>
                  <a:srgbClr val="266D77"/>
                </a:solidFill>
                <a:latin typeface="Verdana"/>
                <a:cs typeface="Verdana"/>
              </a:rPr>
              <a:t>completely</a:t>
            </a:r>
            <a:r>
              <a:rPr sz="2000" spc="-1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normal?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40109"/>
            <a:ext cx="54756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Using</a:t>
            </a:r>
            <a:r>
              <a:rPr spc="20" dirty="0"/>
              <a:t> </a:t>
            </a:r>
            <a:r>
              <a:rPr spc="55" dirty="0"/>
              <a:t>Backprop</a:t>
            </a:r>
            <a:r>
              <a:rPr spc="15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dirty="0"/>
              <a:t>Fool</a:t>
            </a:r>
            <a:r>
              <a:rPr spc="20" dirty="0"/>
              <a:t> </a:t>
            </a:r>
            <a:r>
              <a:rPr spc="100" dirty="0"/>
              <a:t>Neural </a:t>
            </a:r>
            <a:r>
              <a:rPr spc="80" dirty="0"/>
              <a:t>Networks:</a:t>
            </a:r>
            <a:r>
              <a:rPr spc="15" dirty="0"/>
              <a:t> </a:t>
            </a:r>
            <a:r>
              <a:rPr spc="70" dirty="0"/>
              <a:t>Gradient</a:t>
            </a:r>
            <a:r>
              <a:rPr spc="15" dirty="0"/>
              <a:t> </a:t>
            </a:r>
            <a:r>
              <a:rPr spc="55" dirty="0"/>
              <a:t>Ascent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1499" y="1690099"/>
            <a:ext cx="5565140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5400" marR="17780">
              <a:lnSpc>
                <a:spcPts val="2850"/>
              </a:lnSpc>
              <a:spcBef>
                <a:spcPts val="219"/>
              </a:spcBef>
            </a:pPr>
            <a:r>
              <a:rPr sz="2400" b="1" spc="-300" dirty="0">
                <a:solidFill>
                  <a:srgbClr val="266D77"/>
                </a:solidFill>
                <a:latin typeface="Verdana"/>
                <a:cs typeface="Verdana"/>
              </a:rPr>
              <a:t>Insťgad</a:t>
            </a:r>
            <a:r>
              <a:rPr sz="2400" b="1" spc="-16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95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10" dirty="0">
                <a:solidFill>
                  <a:srgbClr val="266D77"/>
                </a:solidFill>
                <a:latin typeface="Verdana"/>
                <a:cs typeface="Verdana"/>
              </a:rPr>
              <a:t>updaťing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85" dirty="0">
                <a:solidFill>
                  <a:srgbClr val="266D77"/>
                </a:solidFill>
                <a:latin typeface="Verdana"/>
                <a:cs typeface="Verdana"/>
              </a:rPr>
              <a:t>ťhg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54" dirty="0">
                <a:solidFill>
                  <a:srgbClr val="266D77"/>
                </a:solidFill>
                <a:latin typeface="Verdana"/>
                <a:cs typeface="Verdana"/>
              </a:rPr>
              <a:t>wgighťs</a:t>
            </a:r>
            <a:r>
              <a:rPr sz="2400" b="1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195" dirty="0">
                <a:solidFill>
                  <a:srgbClr val="266D77"/>
                </a:solidFill>
                <a:latin typeface="Verdana"/>
                <a:cs typeface="Verdana"/>
              </a:rPr>
              <a:t>using </a:t>
            </a:r>
            <a:r>
              <a:rPr sz="2400" b="1" spc="-220" dirty="0">
                <a:solidFill>
                  <a:srgbClr val="266D77"/>
                </a:solidFill>
                <a:latin typeface="Verdana"/>
                <a:cs typeface="Verdana"/>
              </a:rPr>
              <a:t>backprop</a:t>
            </a:r>
            <a:r>
              <a:rPr sz="2400" b="1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45" dirty="0">
                <a:solidFill>
                  <a:srgbClr val="266D77"/>
                </a:solidFill>
                <a:latin typeface="Verdana"/>
                <a:cs typeface="Verdana"/>
              </a:rPr>
              <a:t>updaťg</a:t>
            </a:r>
            <a:r>
              <a:rPr sz="2400" b="1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04" dirty="0">
                <a:solidFill>
                  <a:srgbClr val="266D77"/>
                </a:solidFill>
                <a:latin typeface="Verdana"/>
                <a:cs typeface="Verdana"/>
              </a:rPr>
              <a:t>an</a:t>
            </a:r>
            <a:r>
              <a:rPr sz="2400" b="1" spc="-13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275" dirty="0">
                <a:solidFill>
                  <a:srgbClr val="266D77"/>
                </a:solidFill>
                <a:latin typeface="Verdana"/>
                <a:cs typeface="Verdana"/>
              </a:rPr>
              <a:t>inpuť:</a:t>
            </a:r>
            <a:endParaRPr sz="2400">
              <a:latin typeface="Verdana"/>
              <a:cs typeface="Verdana"/>
            </a:endParaRPr>
          </a:p>
          <a:p>
            <a:pPr marL="25400">
              <a:lnSpc>
                <a:spcPts val="2760"/>
              </a:lnSpc>
            </a:pPr>
            <a:r>
              <a:rPr sz="2400" b="1" spc="-204" dirty="0">
                <a:solidFill>
                  <a:srgbClr val="266D77"/>
                </a:solidFill>
                <a:latin typeface="Verdana"/>
                <a:cs typeface="Verdana"/>
              </a:rPr>
              <a:t>x</a:t>
            </a:r>
            <a:r>
              <a:rPr sz="2400" b="1" spc="-307" baseline="-31250" dirty="0">
                <a:solidFill>
                  <a:srgbClr val="266D77"/>
                </a:solidFill>
                <a:latin typeface="Verdana"/>
                <a:cs typeface="Verdana"/>
              </a:rPr>
              <a:t>i,j</a:t>
            </a:r>
            <a:r>
              <a:rPr sz="2400" b="1" spc="157" baseline="-312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670" dirty="0">
                <a:solidFill>
                  <a:srgbClr val="266D77"/>
                </a:solidFill>
                <a:latin typeface="Verdana"/>
                <a:cs typeface="Verdana"/>
              </a:rPr>
              <a:t>=</a:t>
            </a:r>
            <a:r>
              <a:rPr sz="2400" b="1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05" dirty="0">
                <a:solidFill>
                  <a:srgbClr val="266D77"/>
                </a:solidFill>
                <a:latin typeface="Verdana"/>
                <a:cs typeface="Verdana"/>
              </a:rPr>
              <a:t>x</a:t>
            </a:r>
            <a:r>
              <a:rPr sz="2400" b="1" spc="-457" baseline="-31250" dirty="0">
                <a:solidFill>
                  <a:srgbClr val="266D77"/>
                </a:solidFill>
                <a:latin typeface="Verdana"/>
                <a:cs typeface="Verdana"/>
              </a:rPr>
              <a:t>i,j</a:t>
            </a:r>
            <a:r>
              <a:rPr sz="2400" b="1" spc="-305" dirty="0">
                <a:solidFill>
                  <a:srgbClr val="266D77"/>
                </a:solidFill>
                <a:latin typeface="Verdana"/>
                <a:cs typeface="Verdana"/>
              </a:rPr>
              <a:t>+</a:t>
            </a:r>
            <a:r>
              <a:rPr sz="2400" b="1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b="1" spc="-305" dirty="0">
                <a:solidFill>
                  <a:srgbClr val="266D77"/>
                </a:solidFill>
                <a:latin typeface="Verdana"/>
                <a:cs typeface="Verdana"/>
              </a:rPr>
              <a:t>dloss/dx</a:t>
            </a:r>
            <a:r>
              <a:rPr sz="2400" b="1" spc="-457" baseline="-31250" dirty="0">
                <a:solidFill>
                  <a:srgbClr val="266D77"/>
                </a:solidFill>
                <a:latin typeface="Verdana"/>
                <a:cs typeface="Verdana"/>
              </a:rPr>
              <a:t>i,j</a:t>
            </a:r>
            <a:endParaRPr sz="2400" baseline="-3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Using</a:t>
            </a:r>
            <a:r>
              <a:rPr spc="20" dirty="0"/>
              <a:t> </a:t>
            </a:r>
            <a:r>
              <a:rPr spc="55" dirty="0"/>
              <a:t>Backprop</a:t>
            </a:r>
            <a:r>
              <a:rPr spc="15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dirty="0"/>
              <a:t>Fool</a:t>
            </a:r>
            <a:r>
              <a:rPr spc="20" dirty="0"/>
              <a:t> </a:t>
            </a:r>
            <a:r>
              <a:rPr spc="100" dirty="0"/>
              <a:t>Neural </a:t>
            </a:r>
            <a:r>
              <a:rPr spc="70" dirty="0"/>
              <a:t>Networks: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434" y="1650987"/>
            <a:ext cx="3116958" cy="31448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1377" y="1650987"/>
            <a:ext cx="3116958" cy="31448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3024" y="1400562"/>
            <a:ext cx="4966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2025" algn="l"/>
              </a:tabLst>
            </a:pPr>
            <a:r>
              <a:rPr sz="1400" spc="-10" dirty="0">
                <a:latin typeface="Verdana"/>
                <a:cs typeface="Verdana"/>
              </a:rPr>
              <a:t>labrador_retrieve</a:t>
            </a:r>
            <a:r>
              <a:rPr sz="1400" dirty="0">
                <a:latin typeface="Verdana"/>
                <a:cs typeface="Verdana"/>
              </a:rPr>
              <a:t>	</a:t>
            </a:r>
            <a:r>
              <a:rPr sz="1400" spc="-90" dirty="0">
                <a:latin typeface="Verdana"/>
                <a:cs typeface="Verdana"/>
              </a:rPr>
              <a:t>Italien_grayhound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5479" y="4737095"/>
            <a:ext cx="22352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-25" dirty="0">
                <a:solidFill>
                  <a:srgbClr val="FFFFFF"/>
                </a:solidFill>
                <a:latin typeface="UnDotum"/>
                <a:cs typeface="UnDotum"/>
              </a:rPr>
              <a:t>65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024" y="4807311"/>
            <a:ext cx="2129155" cy="248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latin typeface="Verdana"/>
                <a:cs typeface="Verdana"/>
              </a:rPr>
              <a:t>Inception, </a:t>
            </a:r>
            <a:r>
              <a:rPr sz="1400" spc="-160" dirty="0">
                <a:latin typeface="Verdana"/>
                <a:cs typeface="Verdana"/>
              </a:rPr>
              <a:t>46%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confidence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2969" y="4807311"/>
            <a:ext cx="2275205" cy="248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latin typeface="Verdana"/>
                <a:cs typeface="Verdana"/>
              </a:rPr>
              <a:t>Inception,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99.9%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confidence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40109"/>
            <a:ext cx="54203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Using</a:t>
            </a:r>
            <a:r>
              <a:rPr spc="-10" dirty="0"/>
              <a:t> </a:t>
            </a:r>
            <a:r>
              <a:rPr spc="55" dirty="0"/>
              <a:t>Backprop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spc="165" dirty="0"/>
              <a:t>Full</a:t>
            </a:r>
            <a:r>
              <a:rPr spc="-5" dirty="0"/>
              <a:t> </a:t>
            </a:r>
            <a:r>
              <a:rPr spc="100" dirty="0"/>
              <a:t>Neural </a:t>
            </a:r>
            <a:r>
              <a:rPr spc="70" dirty="0"/>
              <a:t>Networks: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49" y="1368172"/>
            <a:ext cx="6972285" cy="34385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84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0" dirty="0"/>
              <a:t>Neural</a:t>
            </a:r>
            <a:r>
              <a:rPr sz="4800" spc="15" dirty="0"/>
              <a:t> </a:t>
            </a:r>
            <a:r>
              <a:rPr sz="4800" spc="170" dirty="0"/>
              <a:t>Networks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676823" y="1627606"/>
            <a:ext cx="661352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b="1" spc="-33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3600" b="1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80" dirty="0">
                <a:solidFill>
                  <a:srgbClr val="FFFFFF"/>
                </a:solidFill>
                <a:latin typeface="Verdana"/>
                <a:cs typeface="Verdana"/>
              </a:rPr>
              <a:t>closg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95" dirty="0">
                <a:solidFill>
                  <a:srgbClr val="FFFFFF"/>
                </a:solidFill>
                <a:latin typeface="Verdana"/>
                <a:cs typeface="Verdana"/>
              </a:rPr>
              <a:t>arg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270" dirty="0">
                <a:solidFill>
                  <a:srgbClr val="FFFFFF"/>
                </a:solidFill>
                <a:latin typeface="Verdana"/>
                <a:cs typeface="Verdana"/>
              </a:rPr>
              <a:t>ANN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35" dirty="0">
                <a:solidFill>
                  <a:srgbClr val="FFFFFF"/>
                </a:solidFill>
                <a:latin typeface="Verdana"/>
                <a:cs typeface="Verdana"/>
              </a:rPr>
              <a:t>ťo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430" dirty="0">
                <a:solidFill>
                  <a:srgbClr val="FFFFFF"/>
                </a:solidFill>
                <a:latin typeface="Verdana"/>
                <a:cs typeface="Verdana"/>
              </a:rPr>
              <a:t>ťhg</a:t>
            </a:r>
            <a:r>
              <a:rPr sz="3600" b="1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90" dirty="0">
                <a:solidFill>
                  <a:srgbClr val="FFFFFF"/>
                </a:solidFill>
                <a:latin typeface="Verdana"/>
                <a:cs typeface="Verdana"/>
              </a:rPr>
              <a:t>rgal </a:t>
            </a:r>
            <a:r>
              <a:rPr sz="3600" b="1" spc="-395" dirty="0">
                <a:solidFill>
                  <a:srgbClr val="FFFFFF"/>
                </a:solidFill>
                <a:latin typeface="Verdana"/>
                <a:cs typeface="Verdana"/>
              </a:rPr>
              <a:t>ťhing?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Scale</a:t>
            </a:r>
            <a:r>
              <a:rPr spc="25" dirty="0"/>
              <a:t> </a:t>
            </a:r>
            <a:r>
              <a:rPr spc="125" dirty="0"/>
              <a:t>and</a:t>
            </a:r>
            <a:r>
              <a:rPr spc="20" dirty="0"/>
              <a:t> </a:t>
            </a:r>
            <a:r>
              <a:rPr spc="40" dirty="0"/>
              <a:t>architecture: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5099" y="1625009"/>
            <a:ext cx="295592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Our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brain:</a:t>
            </a:r>
            <a:endParaRPr sz="2000">
              <a:latin typeface="Verdana"/>
              <a:cs typeface="Verdana"/>
            </a:endParaRPr>
          </a:p>
          <a:p>
            <a:pPr marL="494665" indent="-381635">
              <a:lnSpc>
                <a:spcPct val="100000"/>
              </a:lnSpc>
              <a:buFont typeface="Arial"/>
              <a:buChar char="●"/>
              <a:tabLst>
                <a:tab pos="494665" algn="l"/>
              </a:tabLst>
            </a:pPr>
            <a:r>
              <a:rPr sz="2000" spc="-445" dirty="0">
                <a:solidFill>
                  <a:srgbClr val="266D77"/>
                </a:solidFill>
                <a:latin typeface="Verdana"/>
                <a:cs typeface="Verdana"/>
              </a:rPr>
              <a:t>~</a:t>
            </a:r>
            <a:r>
              <a:rPr sz="2000" spc="-1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266D77"/>
                </a:solidFill>
                <a:latin typeface="Verdana"/>
                <a:cs typeface="Verdana"/>
              </a:rPr>
              <a:t>10</a:t>
            </a:r>
            <a:r>
              <a:rPr sz="1950" spc="-30" baseline="32051" dirty="0">
                <a:solidFill>
                  <a:srgbClr val="266D77"/>
                </a:solidFill>
                <a:latin typeface="Verdana"/>
                <a:cs typeface="Verdana"/>
              </a:rPr>
              <a:t>12</a:t>
            </a:r>
            <a:r>
              <a:rPr sz="1950" spc="-127" baseline="32051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Neurons</a:t>
            </a:r>
            <a:endParaRPr sz="2000">
              <a:latin typeface="Verdana"/>
              <a:cs typeface="Verdana"/>
            </a:endParaRPr>
          </a:p>
          <a:p>
            <a:pPr marL="494665" marR="30480" indent="-382270">
              <a:lnSpc>
                <a:spcPct val="100000"/>
              </a:lnSpc>
              <a:buFont typeface="Arial"/>
              <a:buChar char="●"/>
              <a:tabLst>
                <a:tab pos="494665" algn="l"/>
              </a:tabLst>
            </a:pPr>
            <a:r>
              <a:rPr sz="2000" spc="-80" dirty="0">
                <a:solidFill>
                  <a:srgbClr val="266D77"/>
                </a:solidFill>
                <a:latin typeface="Verdana"/>
                <a:cs typeface="Verdana"/>
              </a:rPr>
              <a:t>1000-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100000</a:t>
            </a:r>
            <a:r>
              <a:rPr sz="2000" spc="-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inputs </a:t>
            </a: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per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neuron</a:t>
            </a:r>
            <a:endParaRPr sz="2000">
              <a:latin typeface="Verdana"/>
              <a:cs typeface="Verdana"/>
            </a:endParaRPr>
          </a:p>
          <a:p>
            <a:pPr marL="494665" marR="210185" indent="-382270">
              <a:lnSpc>
                <a:spcPct val="100000"/>
              </a:lnSpc>
              <a:buFont typeface="Arial"/>
              <a:buChar char="●"/>
              <a:tabLst>
                <a:tab pos="494665" algn="l"/>
              </a:tabLst>
            </a:pP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Information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266D77"/>
                </a:solidFill>
                <a:latin typeface="Verdana"/>
                <a:cs typeface="Verdana"/>
              </a:rPr>
              <a:t>passes 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continuously, </a:t>
            </a:r>
            <a:r>
              <a:rPr sz="2000" spc="-20" dirty="0">
                <a:solidFill>
                  <a:srgbClr val="266D77"/>
                </a:solidFill>
                <a:latin typeface="Verdana"/>
                <a:cs typeface="Verdana"/>
              </a:rPr>
              <a:t>with </a:t>
            </a:r>
            <a:r>
              <a:rPr sz="2000" spc="-120" dirty="0">
                <a:solidFill>
                  <a:srgbClr val="266D77"/>
                </a:solidFill>
                <a:latin typeface="Verdana"/>
                <a:cs typeface="Verdana"/>
              </a:rPr>
              <a:t>many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recurrent connections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3588" y="1625009"/>
            <a:ext cx="438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80" dirty="0">
                <a:solidFill>
                  <a:srgbClr val="266D77"/>
                </a:solidFill>
                <a:latin typeface="Verdana"/>
                <a:cs typeface="Verdana"/>
              </a:rPr>
              <a:t>NN: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8830" y="1929808"/>
            <a:ext cx="25120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 indent="-38163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81635" algn="l"/>
              </a:tabLst>
            </a:pPr>
            <a:r>
              <a:rPr sz="2000" spc="-445" dirty="0">
                <a:solidFill>
                  <a:srgbClr val="266D77"/>
                </a:solidFill>
                <a:latin typeface="Verdana"/>
                <a:cs typeface="Verdana"/>
              </a:rPr>
              <a:t>~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1000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Neurons</a:t>
            </a:r>
            <a:endParaRPr sz="2000">
              <a:latin typeface="Verdana"/>
              <a:cs typeface="Verdana"/>
            </a:endParaRPr>
          </a:p>
          <a:p>
            <a:pPr marL="381635" indent="-381635">
              <a:lnSpc>
                <a:spcPct val="100000"/>
              </a:lnSpc>
              <a:buFont typeface="Arial"/>
              <a:buChar char="●"/>
              <a:tabLst>
                <a:tab pos="381635" algn="l"/>
              </a:tabLst>
            </a:pPr>
            <a:r>
              <a:rPr sz="2000" spc="-80" dirty="0">
                <a:solidFill>
                  <a:srgbClr val="266D77"/>
                </a:solidFill>
                <a:latin typeface="Verdana"/>
                <a:cs typeface="Verdana"/>
              </a:rPr>
              <a:t>100-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10000</a:t>
            </a:r>
            <a:r>
              <a:rPr sz="2000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266D77"/>
                </a:solidFill>
                <a:latin typeface="Verdana"/>
                <a:cs typeface="Verdana"/>
              </a:rPr>
              <a:t>inputs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6130" y="2844206"/>
            <a:ext cx="2649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</a:tabLst>
            </a:pP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Information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266D77"/>
                </a:solidFill>
                <a:latin typeface="Verdana"/>
                <a:cs typeface="Verdana"/>
              </a:rPr>
              <a:t>passes </a:t>
            </a:r>
            <a:r>
              <a:rPr sz="2000" spc="-90" dirty="0">
                <a:solidFill>
                  <a:srgbClr val="266D77"/>
                </a:solidFill>
                <a:latin typeface="Verdana"/>
                <a:cs typeface="Verdana"/>
              </a:rPr>
              <a:t>sequentially</a:t>
            </a:r>
            <a:r>
              <a:rPr sz="2000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2000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266D77"/>
                </a:solidFill>
                <a:latin typeface="Verdana"/>
                <a:cs typeface="Verdana"/>
              </a:rPr>
              <a:t>a </a:t>
            </a:r>
            <a:r>
              <a:rPr sz="2000" spc="-90" dirty="0">
                <a:solidFill>
                  <a:srgbClr val="266D77"/>
                </a:solidFill>
                <a:latin typeface="Verdana"/>
                <a:cs typeface="Verdana"/>
              </a:rPr>
              <a:t>directional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266D77"/>
                </a:solidFill>
                <a:latin typeface="Verdana"/>
                <a:cs typeface="Verdana"/>
              </a:rPr>
              <a:t>manner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499" y="1625009"/>
            <a:ext cx="15303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solidFill>
                  <a:srgbClr val="266D77"/>
                </a:solidFill>
                <a:latin typeface="Verdana"/>
                <a:cs typeface="Verdana"/>
              </a:rPr>
              <a:t>Our</a:t>
            </a:r>
            <a:r>
              <a:rPr sz="20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6D77"/>
                </a:solidFill>
                <a:latin typeface="Verdana"/>
                <a:cs typeface="Verdana"/>
              </a:rPr>
              <a:t>brain:</a:t>
            </a:r>
            <a:endParaRPr sz="2000">
              <a:latin typeface="Verdana"/>
              <a:cs typeface="Verdana"/>
            </a:endParaRPr>
          </a:p>
          <a:p>
            <a:pPr marL="469265" indent="-38163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20</a:t>
            </a:r>
            <a:r>
              <a:rPr sz="2000" spc="-17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266D77"/>
                </a:solidFill>
                <a:latin typeface="Verdana"/>
                <a:cs typeface="Verdana"/>
              </a:rPr>
              <a:t>watts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5741" y="2539407"/>
            <a:ext cx="1032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 indent="-44767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0375" algn="l"/>
              </a:tabLst>
            </a:pPr>
            <a:r>
              <a:rPr sz="2000" spc="-40" dirty="0">
                <a:solidFill>
                  <a:srgbClr val="266D77"/>
                </a:solidFill>
                <a:latin typeface="Verdana"/>
                <a:cs typeface="Verdana"/>
              </a:rPr>
              <a:t>37</a:t>
            </a:r>
            <a:r>
              <a:rPr sz="2000" spc="-40" dirty="0">
                <a:solidFill>
                  <a:srgbClr val="266D77"/>
                </a:solidFill>
                <a:latin typeface="AoyagiKouzanFontT"/>
                <a:cs typeface="AoyagiKouzanFontT"/>
              </a:rPr>
              <a:t>℃</a:t>
            </a:r>
            <a:endParaRPr sz="2000">
              <a:latin typeface="AoyagiKouzanFontT"/>
              <a:cs typeface="AoyagiKouzanFont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888" y="1625009"/>
            <a:ext cx="30397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266D77"/>
                </a:solidFill>
                <a:latin typeface="Verdana"/>
                <a:cs typeface="Verdana"/>
              </a:rPr>
              <a:t>NN:</a:t>
            </a:r>
            <a:endParaRPr sz="2000">
              <a:latin typeface="Verdana"/>
              <a:cs typeface="Verdana"/>
            </a:endParaRPr>
          </a:p>
          <a:p>
            <a:pPr marL="469265" marR="5080" indent="-382270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000" spc="-70" dirty="0">
                <a:solidFill>
                  <a:srgbClr val="266D77"/>
                </a:solidFill>
                <a:latin typeface="Verdana"/>
                <a:cs typeface="Verdana"/>
              </a:rPr>
              <a:t>Nvidia</a:t>
            </a:r>
            <a:r>
              <a:rPr sz="2000" spc="-1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GeForce</a:t>
            </a:r>
            <a:r>
              <a:rPr sz="2000" spc="-1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266D77"/>
                </a:solidFill>
                <a:latin typeface="Verdana"/>
                <a:cs typeface="Verdana"/>
              </a:rPr>
              <a:t>works </a:t>
            </a:r>
            <a:r>
              <a:rPr sz="2000" spc="-100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266D77"/>
                </a:solidFill>
                <a:latin typeface="Verdana"/>
                <a:cs typeface="Verdana"/>
              </a:rPr>
              <a:t>250</a:t>
            </a:r>
            <a:r>
              <a:rPr sz="2000" spc="-16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266D77"/>
                </a:solidFill>
                <a:latin typeface="Verdana"/>
                <a:cs typeface="Verdana"/>
              </a:rPr>
              <a:t>watts</a:t>
            </a:r>
            <a:endParaRPr sz="2000">
              <a:latin typeface="Verdana"/>
              <a:cs typeface="Verdana"/>
            </a:endParaRPr>
          </a:p>
          <a:p>
            <a:pPr marL="469265" indent="-381635">
              <a:lnSpc>
                <a:spcPct val="100000"/>
              </a:lnSpc>
              <a:buFont typeface="Arial"/>
              <a:buChar char="●"/>
              <a:tabLst>
                <a:tab pos="469265" algn="l"/>
              </a:tabLst>
            </a:pPr>
            <a:r>
              <a:rPr sz="2000" spc="-55" dirty="0">
                <a:solidFill>
                  <a:srgbClr val="266D77"/>
                </a:solidFill>
                <a:latin typeface="Verdana"/>
                <a:cs typeface="Verdana"/>
              </a:rPr>
              <a:t>Heats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2000" spc="-15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266D77"/>
                </a:solidFill>
                <a:latin typeface="Verdana"/>
                <a:cs typeface="Verdana"/>
              </a:rPr>
              <a:t>50-</a:t>
            </a:r>
            <a:r>
              <a:rPr sz="2000" spc="-25" dirty="0">
                <a:solidFill>
                  <a:srgbClr val="266D77"/>
                </a:solidFill>
                <a:latin typeface="Verdana"/>
                <a:cs typeface="Verdana"/>
              </a:rPr>
              <a:t>80</a:t>
            </a:r>
            <a:r>
              <a:rPr sz="2000" spc="-25" dirty="0">
                <a:solidFill>
                  <a:srgbClr val="266D77"/>
                </a:solidFill>
                <a:latin typeface="AoyagiKouzanFontT"/>
                <a:cs typeface="AoyagiKouzanFontT"/>
              </a:rPr>
              <a:t>℃</a:t>
            </a:r>
            <a:endParaRPr sz="2000">
              <a:latin typeface="AoyagiKouzanFontT"/>
              <a:cs typeface="AoyagiKouzanFont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Efficiency: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5414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5414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199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8861" y="2858020"/>
            <a:ext cx="1139190" cy="1144905"/>
          </a:xfrm>
          <a:custGeom>
            <a:avLst/>
            <a:gdLst/>
            <a:ahLst/>
            <a:cxnLst/>
            <a:rect l="l" t="t" r="r" b="b"/>
            <a:pathLst>
              <a:path w="1139190" h="1144904">
                <a:moveTo>
                  <a:pt x="573290" y="572503"/>
                </a:moveTo>
                <a:lnTo>
                  <a:pt x="0" y="572503"/>
                </a:lnTo>
                <a:lnTo>
                  <a:pt x="0" y="1144905"/>
                </a:lnTo>
                <a:lnTo>
                  <a:pt x="573290" y="1144905"/>
                </a:lnTo>
                <a:lnTo>
                  <a:pt x="573290" y="572503"/>
                </a:lnTo>
                <a:close/>
              </a:path>
              <a:path w="1139190" h="1144904">
                <a:moveTo>
                  <a:pt x="1139088" y="0"/>
                </a:moveTo>
                <a:lnTo>
                  <a:pt x="573443" y="0"/>
                </a:lnTo>
                <a:lnTo>
                  <a:pt x="573443" y="572401"/>
                </a:lnTo>
                <a:lnTo>
                  <a:pt x="1139088" y="572401"/>
                </a:lnTo>
                <a:lnTo>
                  <a:pt x="1139088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1409" y="2858019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5611" y="1140475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4709" y="1712986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199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199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92312" y="567961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2312" y="2285500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3"/>
                </a:moveTo>
                <a:lnTo>
                  <a:pt x="565648" y="572393"/>
                </a:lnTo>
                <a:lnTo>
                  <a:pt x="565648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92312" y="4003042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8863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65607" y="3430523"/>
            <a:ext cx="1131570" cy="1145540"/>
          </a:xfrm>
          <a:custGeom>
            <a:avLst/>
            <a:gdLst/>
            <a:ahLst/>
            <a:cxnLst/>
            <a:rect l="l" t="t" r="r" b="b"/>
            <a:pathLst>
              <a:path w="1131570" h="1145539">
                <a:moveTo>
                  <a:pt x="565645" y="0"/>
                </a:moveTo>
                <a:lnTo>
                  <a:pt x="0" y="0"/>
                </a:lnTo>
                <a:lnTo>
                  <a:pt x="0" y="572401"/>
                </a:lnTo>
                <a:lnTo>
                  <a:pt x="565645" y="572401"/>
                </a:lnTo>
                <a:lnTo>
                  <a:pt x="565645" y="0"/>
                </a:lnTo>
                <a:close/>
              </a:path>
              <a:path w="1131570" h="1145539">
                <a:moveTo>
                  <a:pt x="1131468" y="572528"/>
                </a:moveTo>
                <a:lnTo>
                  <a:pt x="565797" y="572528"/>
                </a:lnTo>
                <a:lnTo>
                  <a:pt x="565797" y="1144917"/>
                </a:lnTo>
                <a:lnTo>
                  <a:pt x="1131468" y="1144917"/>
                </a:lnTo>
                <a:lnTo>
                  <a:pt x="1131468" y="57252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886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5414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45414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199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8861" y="3430523"/>
            <a:ext cx="1146810" cy="1145540"/>
          </a:xfrm>
          <a:custGeom>
            <a:avLst/>
            <a:gdLst/>
            <a:ahLst/>
            <a:cxnLst/>
            <a:rect l="l" t="t" r="r" b="b"/>
            <a:pathLst>
              <a:path w="1146809" h="1145539">
                <a:moveTo>
                  <a:pt x="573290" y="572528"/>
                </a:moveTo>
                <a:lnTo>
                  <a:pt x="0" y="572528"/>
                </a:lnTo>
                <a:lnTo>
                  <a:pt x="0" y="1144917"/>
                </a:lnTo>
                <a:lnTo>
                  <a:pt x="573290" y="1144917"/>
                </a:lnTo>
                <a:lnTo>
                  <a:pt x="573290" y="572528"/>
                </a:lnTo>
                <a:close/>
              </a:path>
              <a:path w="1146809" h="1145539">
                <a:moveTo>
                  <a:pt x="1146746" y="0"/>
                </a:moveTo>
                <a:lnTo>
                  <a:pt x="573443" y="0"/>
                </a:lnTo>
                <a:lnTo>
                  <a:pt x="573443" y="572401"/>
                </a:lnTo>
                <a:lnTo>
                  <a:pt x="1146746" y="572401"/>
                </a:lnTo>
                <a:lnTo>
                  <a:pt x="1146746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31409" y="1140475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7961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7961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04708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73" y="567848"/>
                </a:lnTo>
                <a:lnTo>
                  <a:pt x="5656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04709" y="2285500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3"/>
                </a:moveTo>
                <a:lnTo>
                  <a:pt x="565673" y="572393"/>
                </a:lnTo>
                <a:lnTo>
                  <a:pt x="565673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3140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45414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1990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92312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8863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31409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7949" y="3430523"/>
            <a:ext cx="1139190" cy="1145540"/>
          </a:xfrm>
          <a:custGeom>
            <a:avLst/>
            <a:gdLst/>
            <a:ahLst/>
            <a:cxnLst/>
            <a:rect l="l" t="t" r="r" b="b"/>
            <a:pathLst>
              <a:path w="1139190" h="1145539">
                <a:moveTo>
                  <a:pt x="573303" y="572528"/>
                </a:moveTo>
                <a:lnTo>
                  <a:pt x="0" y="572528"/>
                </a:lnTo>
                <a:lnTo>
                  <a:pt x="0" y="1144917"/>
                </a:lnTo>
                <a:lnTo>
                  <a:pt x="573303" y="1144917"/>
                </a:lnTo>
                <a:lnTo>
                  <a:pt x="573303" y="572528"/>
                </a:lnTo>
                <a:close/>
              </a:path>
              <a:path w="1139190" h="1145539">
                <a:moveTo>
                  <a:pt x="1139126" y="0"/>
                </a:moveTo>
                <a:lnTo>
                  <a:pt x="573455" y="0"/>
                </a:lnTo>
                <a:lnTo>
                  <a:pt x="573455" y="572401"/>
                </a:lnTo>
                <a:lnTo>
                  <a:pt x="1139126" y="572401"/>
                </a:lnTo>
                <a:lnTo>
                  <a:pt x="1139126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9708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9708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45414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199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92312" y="1712986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8863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31409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7961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04709" y="567961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7997083" y="4003042"/>
            <a:ext cx="573405" cy="1140460"/>
            <a:chOff x="7997083" y="4003042"/>
            <a:chExt cx="573405" cy="1140460"/>
          </a:xfrm>
        </p:grpSpPr>
        <p:sp>
          <p:nvSpPr>
            <p:cNvPr id="59" name="object 59"/>
            <p:cNvSpPr/>
            <p:nvPr/>
          </p:nvSpPr>
          <p:spPr>
            <a:xfrm>
              <a:off x="7997083" y="400304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573298" y="572398"/>
                  </a:moveTo>
                  <a:lnTo>
                    <a:pt x="0" y="57239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72398"/>
                  </a:lnTo>
                  <a:close/>
                </a:path>
              </a:pathLst>
            </a:custGeom>
            <a:solidFill>
              <a:srgbClr val="268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97083" y="457554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0" y="0"/>
                  </a:moveTo>
                  <a:lnTo>
                    <a:pt x="573298" y="0"/>
                  </a:lnTo>
                  <a:lnTo>
                    <a:pt x="573298" y="567948"/>
                  </a:lnTo>
                  <a:lnTo>
                    <a:pt x="0" y="56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4571987" y="2858020"/>
            <a:ext cx="1146810" cy="1144905"/>
          </a:xfrm>
          <a:custGeom>
            <a:avLst/>
            <a:gdLst/>
            <a:ahLst/>
            <a:cxnLst/>
            <a:rect l="l" t="t" r="r" b="b"/>
            <a:pathLst>
              <a:path w="1146810" h="1144904">
                <a:moveTo>
                  <a:pt x="573290" y="572503"/>
                </a:moveTo>
                <a:lnTo>
                  <a:pt x="0" y="572503"/>
                </a:lnTo>
                <a:lnTo>
                  <a:pt x="0" y="1144905"/>
                </a:lnTo>
                <a:lnTo>
                  <a:pt x="573290" y="1144905"/>
                </a:lnTo>
                <a:lnTo>
                  <a:pt x="573290" y="572503"/>
                </a:lnTo>
                <a:close/>
              </a:path>
              <a:path w="1146810" h="1144904">
                <a:moveTo>
                  <a:pt x="1146721" y="0"/>
                </a:moveTo>
                <a:lnTo>
                  <a:pt x="573417" y="0"/>
                </a:lnTo>
                <a:lnTo>
                  <a:pt x="573417" y="572401"/>
                </a:lnTo>
                <a:lnTo>
                  <a:pt x="1146721" y="572401"/>
                </a:lnTo>
                <a:lnTo>
                  <a:pt x="1146721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1886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57949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09" h="1140460">
                <a:moveTo>
                  <a:pt x="573303" y="0"/>
                </a:moveTo>
                <a:lnTo>
                  <a:pt x="0" y="0"/>
                </a:lnTo>
                <a:lnTo>
                  <a:pt x="0" y="567855"/>
                </a:lnTo>
                <a:lnTo>
                  <a:pt x="573303" y="567855"/>
                </a:lnTo>
                <a:lnTo>
                  <a:pt x="573303" y="0"/>
                </a:lnTo>
                <a:close/>
              </a:path>
              <a:path w="1146809" h="1140460">
                <a:moveTo>
                  <a:pt x="1146759" y="567969"/>
                </a:moveTo>
                <a:lnTo>
                  <a:pt x="573455" y="567969"/>
                </a:lnTo>
                <a:lnTo>
                  <a:pt x="573455" y="1140371"/>
                </a:lnTo>
                <a:lnTo>
                  <a:pt x="1146759" y="1140371"/>
                </a:lnTo>
                <a:lnTo>
                  <a:pt x="1146759" y="56796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57961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97083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5726626" y="288946"/>
            <a:ext cx="2270760" cy="4545965"/>
            <a:chOff x="5726626" y="288946"/>
            <a:chExt cx="2270760" cy="4545965"/>
          </a:xfrm>
        </p:grpSpPr>
        <p:sp>
          <p:nvSpPr>
            <p:cNvPr id="70" name="object 70"/>
            <p:cNvSpPr/>
            <p:nvPr/>
          </p:nvSpPr>
          <p:spPr>
            <a:xfrm>
              <a:off x="5731388" y="293709"/>
              <a:ext cx="2261235" cy="4536440"/>
            </a:xfrm>
            <a:custGeom>
              <a:avLst/>
              <a:gdLst/>
              <a:ahLst/>
              <a:cxnLst/>
              <a:rect l="l" t="t" r="r" b="b"/>
              <a:pathLst>
                <a:path w="2261234" h="4536440">
                  <a:moveTo>
                    <a:pt x="1130397" y="4536430"/>
                  </a:moveTo>
                  <a:lnTo>
                    <a:pt x="637348" y="4521456"/>
                  </a:lnTo>
                  <a:lnTo>
                    <a:pt x="502949" y="4511481"/>
                  </a:lnTo>
                  <a:lnTo>
                    <a:pt x="169324" y="4471656"/>
                  </a:lnTo>
                  <a:lnTo>
                    <a:pt x="99549" y="4446781"/>
                  </a:lnTo>
                  <a:lnTo>
                    <a:pt x="44824" y="4406931"/>
                  </a:lnTo>
                  <a:lnTo>
                    <a:pt x="9899" y="4347156"/>
                  </a:lnTo>
                  <a:lnTo>
                    <a:pt x="0" y="4317306"/>
                  </a:lnTo>
                  <a:lnTo>
                    <a:pt x="0" y="199164"/>
                  </a:lnTo>
                  <a:lnTo>
                    <a:pt x="9899" y="164319"/>
                  </a:lnTo>
                  <a:lnTo>
                    <a:pt x="24874" y="139379"/>
                  </a:lnTo>
                  <a:lnTo>
                    <a:pt x="39824" y="109522"/>
                  </a:lnTo>
                  <a:lnTo>
                    <a:pt x="94549" y="74677"/>
                  </a:lnTo>
                  <a:lnTo>
                    <a:pt x="169324" y="49809"/>
                  </a:lnTo>
                  <a:lnTo>
                    <a:pt x="234024" y="39832"/>
                  </a:lnTo>
                  <a:lnTo>
                    <a:pt x="323649" y="29857"/>
                  </a:lnTo>
                  <a:lnTo>
                    <a:pt x="567648" y="14892"/>
                  </a:lnTo>
                  <a:lnTo>
                    <a:pt x="851473" y="4987"/>
                  </a:lnTo>
                  <a:lnTo>
                    <a:pt x="1130397" y="0"/>
                  </a:lnTo>
                  <a:lnTo>
                    <a:pt x="1409247" y="4987"/>
                  </a:lnTo>
                  <a:lnTo>
                    <a:pt x="1693071" y="14892"/>
                  </a:lnTo>
                  <a:lnTo>
                    <a:pt x="1937071" y="29857"/>
                  </a:lnTo>
                  <a:lnTo>
                    <a:pt x="2026720" y="39832"/>
                  </a:lnTo>
                  <a:lnTo>
                    <a:pt x="1130397" y="39832"/>
                  </a:lnTo>
                  <a:lnTo>
                    <a:pt x="856473" y="44822"/>
                  </a:lnTo>
                  <a:lnTo>
                    <a:pt x="572648" y="54724"/>
                  </a:lnTo>
                  <a:lnTo>
                    <a:pt x="328649" y="69689"/>
                  </a:lnTo>
                  <a:lnTo>
                    <a:pt x="238999" y="79667"/>
                  </a:lnTo>
                  <a:lnTo>
                    <a:pt x="179224" y="84654"/>
                  </a:lnTo>
                  <a:lnTo>
                    <a:pt x="114524" y="104534"/>
                  </a:lnTo>
                  <a:lnTo>
                    <a:pt x="69699" y="134464"/>
                  </a:lnTo>
                  <a:lnTo>
                    <a:pt x="44824" y="179212"/>
                  </a:lnTo>
                  <a:lnTo>
                    <a:pt x="34849" y="238999"/>
                  </a:lnTo>
                  <a:lnTo>
                    <a:pt x="34849" y="4277456"/>
                  </a:lnTo>
                  <a:lnTo>
                    <a:pt x="44824" y="4337181"/>
                  </a:lnTo>
                  <a:lnTo>
                    <a:pt x="69699" y="4382006"/>
                  </a:lnTo>
                  <a:lnTo>
                    <a:pt x="144374" y="4426831"/>
                  </a:lnTo>
                  <a:lnTo>
                    <a:pt x="179224" y="4431806"/>
                  </a:lnTo>
                  <a:lnTo>
                    <a:pt x="298724" y="4451756"/>
                  </a:lnTo>
                  <a:lnTo>
                    <a:pt x="507873" y="4471656"/>
                  </a:lnTo>
                  <a:lnTo>
                    <a:pt x="637348" y="4481631"/>
                  </a:lnTo>
                  <a:lnTo>
                    <a:pt x="786773" y="4491606"/>
                  </a:lnTo>
                  <a:lnTo>
                    <a:pt x="951098" y="4496581"/>
                  </a:lnTo>
                  <a:lnTo>
                    <a:pt x="1883126" y="4496581"/>
                  </a:lnTo>
                  <a:lnTo>
                    <a:pt x="1757846" y="4511481"/>
                  </a:lnTo>
                  <a:lnTo>
                    <a:pt x="1623371" y="4521456"/>
                  </a:lnTo>
                  <a:lnTo>
                    <a:pt x="1130397" y="4536430"/>
                  </a:lnTo>
                  <a:close/>
                </a:path>
                <a:path w="2261234" h="4536440">
                  <a:moveTo>
                    <a:pt x="1883126" y="4496581"/>
                  </a:moveTo>
                  <a:lnTo>
                    <a:pt x="1309622" y="4496581"/>
                  </a:lnTo>
                  <a:lnTo>
                    <a:pt x="1473947" y="4491606"/>
                  </a:lnTo>
                  <a:lnTo>
                    <a:pt x="1623371" y="4481631"/>
                  </a:lnTo>
                  <a:lnTo>
                    <a:pt x="1752846" y="4471656"/>
                  </a:lnTo>
                  <a:lnTo>
                    <a:pt x="1961996" y="4451756"/>
                  </a:lnTo>
                  <a:lnTo>
                    <a:pt x="2081520" y="4431806"/>
                  </a:lnTo>
                  <a:lnTo>
                    <a:pt x="2116345" y="4426831"/>
                  </a:lnTo>
                  <a:lnTo>
                    <a:pt x="2146220" y="4411931"/>
                  </a:lnTo>
                  <a:lnTo>
                    <a:pt x="2171145" y="4401956"/>
                  </a:lnTo>
                  <a:lnTo>
                    <a:pt x="2191045" y="4382006"/>
                  </a:lnTo>
                  <a:lnTo>
                    <a:pt x="2205995" y="4362131"/>
                  </a:lnTo>
                  <a:lnTo>
                    <a:pt x="2215970" y="4337181"/>
                  </a:lnTo>
                  <a:lnTo>
                    <a:pt x="2220970" y="4307331"/>
                  </a:lnTo>
                  <a:lnTo>
                    <a:pt x="2225945" y="4277456"/>
                  </a:lnTo>
                  <a:lnTo>
                    <a:pt x="2225945" y="238999"/>
                  </a:lnTo>
                  <a:lnTo>
                    <a:pt x="2215970" y="179212"/>
                  </a:lnTo>
                  <a:lnTo>
                    <a:pt x="2191045" y="134464"/>
                  </a:lnTo>
                  <a:lnTo>
                    <a:pt x="2146220" y="104534"/>
                  </a:lnTo>
                  <a:lnTo>
                    <a:pt x="2081520" y="84654"/>
                  </a:lnTo>
                  <a:lnTo>
                    <a:pt x="2021720" y="79667"/>
                  </a:lnTo>
                  <a:lnTo>
                    <a:pt x="1932146" y="69689"/>
                  </a:lnTo>
                  <a:lnTo>
                    <a:pt x="1688071" y="54724"/>
                  </a:lnTo>
                  <a:lnTo>
                    <a:pt x="1404247" y="44822"/>
                  </a:lnTo>
                  <a:lnTo>
                    <a:pt x="1130397" y="39832"/>
                  </a:lnTo>
                  <a:lnTo>
                    <a:pt x="2026720" y="39832"/>
                  </a:lnTo>
                  <a:lnTo>
                    <a:pt x="2091495" y="49809"/>
                  </a:lnTo>
                  <a:lnTo>
                    <a:pt x="2131320" y="59712"/>
                  </a:lnTo>
                  <a:lnTo>
                    <a:pt x="2196020" y="89642"/>
                  </a:lnTo>
                  <a:lnTo>
                    <a:pt x="2240845" y="139379"/>
                  </a:lnTo>
                  <a:lnTo>
                    <a:pt x="2260795" y="199164"/>
                  </a:lnTo>
                  <a:lnTo>
                    <a:pt x="2260795" y="4317306"/>
                  </a:lnTo>
                  <a:lnTo>
                    <a:pt x="2235870" y="4382006"/>
                  </a:lnTo>
                  <a:lnTo>
                    <a:pt x="2191045" y="4426831"/>
                  </a:lnTo>
                  <a:lnTo>
                    <a:pt x="2126345" y="4461731"/>
                  </a:lnTo>
                  <a:lnTo>
                    <a:pt x="2091495" y="4471656"/>
                  </a:lnTo>
                  <a:lnTo>
                    <a:pt x="1883126" y="4496581"/>
                  </a:lnTo>
                  <a:close/>
                </a:path>
                <a:path w="2261234" h="4536440">
                  <a:moveTo>
                    <a:pt x="1309622" y="4491606"/>
                  </a:moveTo>
                  <a:lnTo>
                    <a:pt x="951098" y="4491606"/>
                  </a:lnTo>
                  <a:lnTo>
                    <a:pt x="786773" y="4486606"/>
                  </a:lnTo>
                  <a:lnTo>
                    <a:pt x="637348" y="4476631"/>
                  </a:lnTo>
                  <a:lnTo>
                    <a:pt x="507873" y="4466656"/>
                  </a:lnTo>
                  <a:lnTo>
                    <a:pt x="298724" y="4446781"/>
                  </a:lnTo>
                  <a:lnTo>
                    <a:pt x="179224" y="4431806"/>
                  </a:lnTo>
                  <a:lnTo>
                    <a:pt x="119499" y="4411931"/>
                  </a:lnTo>
                  <a:lnTo>
                    <a:pt x="74674" y="4377081"/>
                  </a:lnTo>
                  <a:lnTo>
                    <a:pt x="49724" y="4337181"/>
                  </a:lnTo>
                  <a:lnTo>
                    <a:pt x="39824" y="4307331"/>
                  </a:lnTo>
                  <a:lnTo>
                    <a:pt x="39824" y="209142"/>
                  </a:lnTo>
                  <a:lnTo>
                    <a:pt x="59724" y="159332"/>
                  </a:lnTo>
                  <a:lnTo>
                    <a:pt x="94549" y="124487"/>
                  </a:lnTo>
                  <a:lnTo>
                    <a:pt x="144374" y="99547"/>
                  </a:lnTo>
                  <a:lnTo>
                    <a:pt x="238999" y="79667"/>
                  </a:lnTo>
                  <a:lnTo>
                    <a:pt x="572648" y="59712"/>
                  </a:lnTo>
                  <a:lnTo>
                    <a:pt x="856473" y="49809"/>
                  </a:lnTo>
                  <a:lnTo>
                    <a:pt x="1130397" y="44822"/>
                  </a:lnTo>
                  <a:lnTo>
                    <a:pt x="1404247" y="49809"/>
                  </a:lnTo>
                  <a:lnTo>
                    <a:pt x="1688071" y="59712"/>
                  </a:lnTo>
                  <a:lnTo>
                    <a:pt x="2021720" y="79667"/>
                  </a:lnTo>
                  <a:lnTo>
                    <a:pt x="2081520" y="89642"/>
                  </a:lnTo>
                  <a:lnTo>
                    <a:pt x="2141295" y="109522"/>
                  </a:lnTo>
                  <a:lnTo>
                    <a:pt x="2186045" y="139379"/>
                  </a:lnTo>
                  <a:lnTo>
                    <a:pt x="2203523" y="164319"/>
                  </a:lnTo>
                  <a:lnTo>
                    <a:pt x="1130397" y="164319"/>
                  </a:lnTo>
                  <a:lnTo>
                    <a:pt x="1110447" y="169309"/>
                  </a:lnTo>
                  <a:lnTo>
                    <a:pt x="1095472" y="179212"/>
                  </a:lnTo>
                  <a:lnTo>
                    <a:pt x="1088872" y="189189"/>
                  </a:lnTo>
                  <a:lnTo>
                    <a:pt x="358499" y="189189"/>
                  </a:lnTo>
                  <a:lnTo>
                    <a:pt x="348524" y="194177"/>
                  </a:lnTo>
                  <a:lnTo>
                    <a:pt x="343549" y="204154"/>
                  </a:lnTo>
                  <a:lnTo>
                    <a:pt x="343549" y="224034"/>
                  </a:lnTo>
                  <a:lnTo>
                    <a:pt x="348524" y="234009"/>
                  </a:lnTo>
                  <a:lnTo>
                    <a:pt x="358499" y="238999"/>
                  </a:lnTo>
                  <a:lnTo>
                    <a:pt x="1088873" y="238999"/>
                  </a:lnTo>
                  <a:lnTo>
                    <a:pt x="1095472" y="248974"/>
                  </a:lnTo>
                  <a:lnTo>
                    <a:pt x="1110447" y="258951"/>
                  </a:lnTo>
                  <a:lnTo>
                    <a:pt x="1130397" y="263866"/>
                  </a:lnTo>
                  <a:lnTo>
                    <a:pt x="2220970" y="263866"/>
                  </a:lnTo>
                  <a:lnTo>
                    <a:pt x="2220970" y="383439"/>
                  </a:lnTo>
                  <a:lnTo>
                    <a:pt x="109524" y="383439"/>
                  </a:lnTo>
                  <a:lnTo>
                    <a:pt x="104524" y="388426"/>
                  </a:lnTo>
                  <a:lnTo>
                    <a:pt x="104524" y="4023507"/>
                  </a:lnTo>
                  <a:lnTo>
                    <a:pt x="2220970" y="4023507"/>
                  </a:lnTo>
                  <a:lnTo>
                    <a:pt x="2220970" y="4307331"/>
                  </a:lnTo>
                  <a:lnTo>
                    <a:pt x="2201020" y="4357131"/>
                  </a:lnTo>
                  <a:lnTo>
                    <a:pt x="2166170" y="4396956"/>
                  </a:lnTo>
                  <a:lnTo>
                    <a:pt x="2116345" y="4421831"/>
                  </a:lnTo>
                  <a:lnTo>
                    <a:pt x="1961996" y="4446781"/>
                  </a:lnTo>
                  <a:lnTo>
                    <a:pt x="1752846" y="4466656"/>
                  </a:lnTo>
                  <a:lnTo>
                    <a:pt x="1623371" y="4476631"/>
                  </a:lnTo>
                  <a:lnTo>
                    <a:pt x="1473947" y="4486606"/>
                  </a:lnTo>
                  <a:lnTo>
                    <a:pt x="1309622" y="4491606"/>
                  </a:lnTo>
                  <a:close/>
                </a:path>
                <a:path w="2261234" h="4536440">
                  <a:moveTo>
                    <a:pt x="2220970" y="263866"/>
                  </a:moveTo>
                  <a:lnTo>
                    <a:pt x="1130397" y="263866"/>
                  </a:lnTo>
                  <a:lnTo>
                    <a:pt x="1150272" y="258951"/>
                  </a:lnTo>
                  <a:lnTo>
                    <a:pt x="1165247" y="248974"/>
                  </a:lnTo>
                  <a:lnTo>
                    <a:pt x="1175222" y="234009"/>
                  </a:lnTo>
                  <a:lnTo>
                    <a:pt x="1180147" y="214129"/>
                  </a:lnTo>
                  <a:lnTo>
                    <a:pt x="1175222" y="194177"/>
                  </a:lnTo>
                  <a:lnTo>
                    <a:pt x="1165247" y="179212"/>
                  </a:lnTo>
                  <a:lnTo>
                    <a:pt x="1150272" y="169309"/>
                  </a:lnTo>
                  <a:lnTo>
                    <a:pt x="1130397" y="164319"/>
                  </a:lnTo>
                  <a:lnTo>
                    <a:pt x="2203523" y="164319"/>
                  </a:lnTo>
                  <a:lnTo>
                    <a:pt x="2210995" y="179212"/>
                  </a:lnTo>
                  <a:lnTo>
                    <a:pt x="2220970" y="209142"/>
                  </a:lnTo>
                  <a:lnTo>
                    <a:pt x="2220970" y="263866"/>
                  </a:lnTo>
                  <a:close/>
                </a:path>
                <a:path w="2261234" h="4536440">
                  <a:moveTo>
                    <a:pt x="1088873" y="238999"/>
                  </a:moveTo>
                  <a:lnTo>
                    <a:pt x="378449" y="238999"/>
                  </a:lnTo>
                  <a:lnTo>
                    <a:pt x="388374" y="234009"/>
                  </a:lnTo>
                  <a:lnTo>
                    <a:pt x="393349" y="224034"/>
                  </a:lnTo>
                  <a:lnTo>
                    <a:pt x="393349" y="204154"/>
                  </a:lnTo>
                  <a:lnTo>
                    <a:pt x="388374" y="194177"/>
                  </a:lnTo>
                  <a:lnTo>
                    <a:pt x="378449" y="189189"/>
                  </a:lnTo>
                  <a:lnTo>
                    <a:pt x="1088872" y="189189"/>
                  </a:lnTo>
                  <a:lnTo>
                    <a:pt x="1085572" y="194177"/>
                  </a:lnTo>
                  <a:lnTo>
                    <a:pt x="1080597" y="214129"/>
                  </a:lnTo>
                  <a:lnTo>
                    <a:pt x="1085572" y="234009"/>
                  </a:lnTo>
                  <a:lnTo>
                    <a:pt x="1088873" y="238999"/>
                  </a:lnTo>
                  <a:close/>
                </a:path>
                <a:path w="2261234" h="4536440">
                  <a:moveTo>
                    <a:pt x="2220970" y="4023507"/>
                  </a:moveTo>
                  <a:lnTo>
                    <a:pt x="2161170" y="4023507"/>
                  </a:lnTo>
                  <a:lnTo>
                    <a:pt x="2161170" y="388426"/>
                  </a:lnTo>
                  <a:lnTo>
                    <a:pt x="2156195" y="383439"/>
                  </a:lnTo>
                  <a:lnTo>
                    <a:pt x="2220970" y="383439"/>
                  </a:lnTo>
                  <a:lnTo>
                    <a:pt x="2220970" y="4023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74937" y="482899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5">
                  <a:moveTo>
                    <a:pt x="34899" y="0"/>
                  </a:moveTo>
                  <a:lnTo>
                    <a:pt x="44824" y="4987"/>
                  </a:lnTo>
                  <a:lnTo>
                    <a:pt x="49799" y="14964"/>
                  </a:lnTo>
                  <a:lnTo>
                    <a:pt x="49799" y="24939"/>
                  </a:lnTo>
                  <a:lnTo>
                    <a:pt x="49799" y="34844"/>
                  </a:lnTo>
                  <a:lnTo>
                    <a:pt x="44824" y="44819"/>
                  </a:lnTo>
                  <a:lnTo>
                    <a:pt x="34899" y="49809"/>
                  </a:lnTo>
                  <a:lnTo>
                    <a:pt x="14949" y="49809"/>
                  </a:lnTo>
                  <a:lnTo>
                    <a:pt x="4974" y="44819"/>
                  </a:lnTo>
                  <a:lnTo>
                    <a:pt x="0" y="34844"/>
                  </a:lnTo>
                  <a:lnTo>
                    <a:pt x="0" y="24939"/>
                  </a:lnTo>
                  <a:lnTo>
                    <a:pt x="0" y="14964"/>
                  </a:lnTo>
                  <a:lnTo>
                    <a:pt x="4974" y="4987"/>
                  </a:lnTo>
                  <a:lnTo>
                    <a:pt x="14949" y="0"/>
                  </a:lnTo>
                  <a:lnTo>
                    <a:pt x="34899" y="0"/>
                  </a:lnTo>
                  <a:close/>
                </a:path>
              </a:pathLst>
            </a:custGeom>
            <a:ln w="9524">
              <a:solidFill>
                <a:srgbClr val="266D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7223" y="453266"/>
              <a:ext cx="109074" cy="10907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731388" y="293709"/>
              <a:ext cx="2261235" cy="4536440"/>
            </a:xfrm>
            <a:custGeom>
              <a:avLst/>
              <a:gdLst/>
              <a:ahLst/>
              <a:cxnLst/>
              <a:rect l="l" t="t" r="r" b="b"/>
              <a:pathLst>
                <a:path w="2261234" h="4536440">
                  <a:moveTo>
                    <a:pt x="1130397" y="39832"/>
                  </a:moveTo>
                  <a:lnTo>
                    <a:pt x="1404247" y="44822"/>
                  </a:lnTo>
                  <a:lnTo>
                    <a:pt x="1688071" y="54724"/>
                  </a:lnTo>
                  <a:lnTo>
                    <a:pt x="1932146" y="69689"/>
                  </a:lnTo>
                  <a:lnTo>
                    <a:pt x="2021720" y="79667"/>
                  </a:lnTo>
                  <a:lnTo>
                    <a:pt x="1932146" y="74677"/>
                  </a:lnTo>
                  <a:lnTo>
                    <a:pt x="1688071" y="59712"/>
                  </a:lnTo>
                  <a:lnTo>
                    <a:pt x="1404247" y="49809"/>
                  </a:lnTo>
                  <a:lnTo>
                    <a:pt x="1130397" y="44822"/>
                  </a:lnTo>
                  <a:lnTo>
                    <a:pt x="856473" y="49809"/>
                  </a:lnTo>
                  <a:lnTo>
                    <a:pt x="572648" y="59712"/>
                  </a:lnTo>
                  <a:lnTo>
                    <a:pt x="328649" y="74677"/>
                  </a:lnTo>
                  <a:lnTo>
                    <a:pt x="238999" y="79667"/>
                  </a:lnTo>
                  <a:lnTo>
                    <a:pt x="179224" y="89642"/>
                  </a:lnTo>
                  <a:lnTo>
                    <a:pt x="119499" y="109522"/>
                  </a:lnTo>
                  <a:lnTo>
                    <a:pt x="74674" y="139379"/>
                  </a:lnTo>
                  <a:lnTo>
                    <a:pt x="49724" y="179212"/>
                  </a:lnTo>
                  <a:lnTo>
                    <a:pt x="39824" y="209142"/>
                  </a:lnTo>
                  <a:lnTo>
                    <a:pt x="39824" y="238999"/>
                  </a:lnTo>
                  <a:lnTo>
                    <a:pt x="39824" y="4277456"/>
                  </a:lnTo>
                  <a:lnTo>
                    <a:pt x="39824" y="4307331"/>
                  </a:lnTo>
                  <a:lnTo>
                    <a:pt x="34849" y="4277456"/>
                  </a:lnTo>
                  <a:lnTo>
                    <a:pt x="34849" y="238999"/>
                  </a:lnTo>
                  <a:lnTo>
                    <a:pt x="44824" y="179212"/>
                  </a:lnTo>
                  <a:lnTo>
                    <a:pt x="69699" y="134464"/>
                  </a:lnTo>
                  <a:lnTo>
                    <a:pt x="114524" y="104534"/>
                  </a:lnTo>
                  <a:lnTo>
                    <a:pt x="179224" y="84654"/>
                  </a:lnTo>
                  <a:lnTo>
                    <a:pt x="238999" y="79667"/>
                  </a:lnTo>
                  <a:lnTo>
                    <a:pt x="328649" y="69689"/>
                  </a:lnTo>
                  <a:lnTo>
                    <a:pt x="572648" y="54724"/>
                  </a:lnTo>
                  <a:lnTo>
                    <a:pt x="856473" y="44822"/>
                  </a:lnTo>
                  <a:lnTo>
                    <a:pt x="1130397" y="39832"/>
                  </a:lnTo>
                  <a:close/>
                </a:path>
                <a:path w="2261234" h="4536440">
                  <a:moveTo>
                    <a:pt x="2021720" y="79667"/>
                  </a:moveTo>
                  <a:lnTo>
                    <a:pt x="2081520" y="84654"/>
                  </a:lnTo>
                  <a:lnTo>
                    <a:pt x="2146220" y="104534"/>
                  </a:lnTo>
                  <a:lnTo>
                    <a:pt x="2191045" y="134464"/>
                  </a:lnTo>
                  <a:lnTo>
                    <a:pt x="2215970" y="179212"/>
                  </a:lnTo>
                  <a:lnTo>
                    <a:pt x="2225945" y="238999"/>
                  </a:lnTo>
                  <a:lnTo>
                    <a:pt x="2225945" y="4277456"/>
                  </a:lnTo>
                  <a:lnTo>
                    <a:pt x="2215970" y="4337181"/>
                  </a:lnTo>
                  <a:lnTo>
                    <a:pt x="2191045" y="4382006"/>
                  </a:lnTo>
                  <a:lnTo>
                    <a:pt x="2146220" y="4411931"/>
                  </a:lnTo>
                  <a:lnTo>
                    <a:pt x="2116345" y="4426831"/>
                  </a:lnTo>
                  <a:lnTo>
                    <a:pt x="2081520" y="4431806"/>
                  </a:lnTo>
                  <a:lnTo>
                    <a:pt x="1961996" y="4451756"/>
                  </a:lnTo>
                  <a:lnTo>
                    <a:pt x="1752846" y="4471655"/>
                  </a:lnTo>
                  <a:lnTo>
                    <a:pt x="1623371" y="4481630"/>
                  </a:lnTo>
                  <a:lnTo>
                    <a:pt x="1473947" y="4491605"/>
                  </a:lnTo>
                  <a:lnTo>
                    <a:pt x="1309622" y="4496580"/>
                  </a:lnTo>
                  <a:lnTo>
                    <a:pt x="951098" y="4496580"/>
                  </a:lnTo>
                  <a:lnTo>
                    <a:pt x="786773" y="4491605"/>
                  </a:lnTo>
                  <a:lnTo>
                    <a:pt x="637348" y="4481630"/>
                  </a:lnTo>
                  <a:lnTo>
                    <a:pt x="507873" y="4471655"/>
                  </a:lnTo>
                  <a:lnTo>
                    <a:pt x="298724" y="4451756"/>
                  </a:lnTo>
                  <a:lnTo>
                    <a:pt x="179224" y="4431806"/>
                  </a:lnTo>
                  <a:lnTo>
                    <a:pt x="144374" y="4426831"/>
                  </a:lnTo>
                  <a:lnTo>
                    <a:pt x="94549" y="4401956"/>
                  </a:lnTo>
                  <a:lnTo>
                    <a:pt x="54724" y="4362131"/>
                  </a:lnTo>
                  <a:lnTo>
                    <a:pt x="39824" y="4307331"/>
                  </a:lnTo>
                  <a:lnTo>
                    <a:pt x="59724" y="4357131"/>
                  </a:lnTo>
                  <a:lnTo>
                    <a:pt x="94549" y="4396956"/>
                  </a:lnTo>
                  <a:lnTo>
                    <a:pt x="149349" y="4421831"/>
                  </a:lnTo>
                  <a:lnTo>
                    <a:pt x="179224" y="4431806"/>
                  </a:lnTo>
                  <a:lnTo>
                    <a:pt x="298724" y="4446781"/>
                  </a:lnTo>
                  <a:lnTo>
                    <a:pt x="507873" y="4466656"/>
                  </a:lnTo>
                  <a:lnTo>
                    <a:pt x="637348" y="4476630"/>
                  </a:lnTo>
                  <a:lnTo>
                    <a:pt x="786773" y="4486605"/>
                  </a:lnTo>
                  <a:lnTo>
                    <a:pt x="951098" y="4491605"/>
                  </a:lnTo>
                  <a:lnTo>
                    <a:pt x="1309622" y="4491605"/>
                  </a:lnTo>
                  <a:lnTo>
                    <a:pt x="1473947" y="4486605"/>
                  </a:lnTo>
                  <a:lnTo>
                    <a:pt x="1623371" y="4476630"/>
                  </a:lnTo>
                  <a:lnTo>
                    <a:pt x="1752846" y="4466656"/>
                  </a:lnTo>
                  <a:lnTo>
                    <a:pt x="1961996" y="4446781"/>
                  </a:lnTo>
                  <a:lnTo>
                    <a:pt x="2081520" y="4431806"/>
                  </a:lnTo>
                  <a:lnTo>
                    <a:pt x="2141295" y="4411931"/>
                  </a:lnTo>
                  <a:lnTo>
                    <a:pt x="2186045" y="4377081"/>
                  </a:lnTo>
                  <a:lnTo>
                    <a:pt x="2210995" y="4337181"/>
                  </a:lnTo>
                  <a:lnTo>
                    <a:pt x="2220970" y="4307331"/>
                  </a:lnTo>
                  <a:lnTo>
                    <a:pt x="2220970" y="4277456"/>
                  </a:lnTo>
                  <a:lnTo>
                    <a:pt x="2220970" y="238999"/>
                  </a:lnTo>
                  <a:lnTo>
                    <a:pt x="2220970" y="209142"/>
                  </a:lnTo>
                  <a:lnTo>
                    <a:pt x="2210995" y="179212"/>
                  </a:lnTo>
                  <a:lnTo>
                    <a:pt x="2186045" y="139379"/>
                  </a:lnTo>
                  <a:lnTo>
                    <a:pt x="2141295" y="109522"/>
                  </a:lnTo>
                  <a:lnTo>
                    <a:pt x="2081520" y="89642"/>
                  </a:lnTo>
                  <a:lnTo>
                    <a:pt x="2021720" y="79667"/>
                  </a:lnTo>
                  <a:close/>
                </a:path>
                <a:path w="2261234" h="4536440">
                  <a:moveTo>
                    <a:pt x="1130397" y="0"/>
                  </a:moveTo>
                  <a:lnTo>
                    <a:pt x="851473" y="4987"/>
                  </a:lnTo>
                  <a:lnTo>
                    <a:pt x="567648" y="14892"/>
                  </a:lnTo>
                  <a:lnTo>
                    <a:pt x="323649" y="29857"/>
                  </a:lnTo>
                  <a:lnTo>
                    <a:pt x="234024" y="39832"/>
                  </a:lnTo>
                  <a:lnTo>
                    <a:pt x="169324" y="49809"/>
                  </a:lnTo>
                  <a:lnTo>
                    <a:pt x="129399" y="59712"/>
                  </a:lnTo>
                  <a:lnTo>
                    <a:pt x="64699" y="89642"/>
                  </a:lnTo>
                  <a:lnTo>
                    <a:pt x="24874" y="139379"/>
                  </a:lnTo>
                  <a:lnTo>
                    <a:pt x="9899" y="164319"/>
                  </a:lnTo>
                  <a:lnTo>
                    <a:pt x="0" y="199164"/>
                  </a:lnTo>
                  <a:lnTo>
                    <a:pt x="0" y="238999"/>
                  </a:lnTo>
                  <a:lnTo>
                    <a:pt x="0" y="4277456"/>
                  </a:lnTo>
                  <a:lnTo>
                    <a:pt x="0" y="4317306"/>
                  </a:lnTo>
                  <a:lnTo>
                    <a:pt x="9899" y="4347156"/>
                  </a:lnTo>
                  <a:lnTo>
                    <a:pt x="44824" y="4406931"/>
                  </a:lnTo>
                  <a:lnTo>
                    <a:pt x="99549" y="4446781"/>
                  </a:lnTo>
                  <a:lnTo>
                    <a:pt x="169324" y="4471655"/>
                  </a:lnTo>
                  <a:lnTo>
                    <a:pt x="293799" y="4486605"/>
                  </a:lnTo>
                  <a:lnTo>
                    <a:pt x="502948" y="4511480"/>
                  </a:lnTo>
                  <a:lnTo>
                    <a:pt x="637348" y="4521455"/>
                  </a:lnTo>
                  <a:lnTo>
                    <a:pt x="786773" y="4526430"/>
                  </a:lnTo>
                  <a:lnTo>
                    <a:pt x="951098" y="4531430"/>
                  </a:lnTo>
                  <a:lnTo>
                    <a:pt x="1130397" y="4536430"/>
                  </a:lnTo>
                  <a:lnTo>
                    <a:pt x="1309622" y="4531430"/>
                  </a:lnTo>
                  <a:lnTo>
                    <a:pt x="1473947" y="4526430"/>
                  </a:lnTo>
                  <a:lnTo>
                    <a:pt x="1623371" y="4521455"/>
                  </a:lnTo>
                  <a:lnTo>
                    <a:pt x="1757846" y="4511480"/>
                  </a:lnTo>
                  <a:lnTo>
                    <a:pt x="1966996" y="4486605"/>
                  </a:lnTo>
                  <a:lnTo>
                    <a:pt x="2091495" y="4471655"/>
                  </a:lnTo>
                  <a:lnTo>
                    <a:pt x="2161170" y="4446781"/>
                  </a:lnTo>
                  <a:lnTo>
                    <a:pt x="2215970" y="4406931"/>
                  </a:lnTo>
                  <a:lnTo>
                    <a:pt x="2250820" y="4347156"/>
                  </a:lnTo>
                  <a:lnTo>
                    <a:pt x="2260795" y="4317306"/>
                  </a:lnTo>
                  <a:lnTo>
                    <a:pt x="2260795" y="4277456"/>
                  </a:lnTo>
                  <a:lnTo>
                    <a:pt x="2260795" y="238999"/>
                  </a:lnTo>
                  <a:lnTo>
                    <a:pt x="2260795" y="199164"/>
                  </a:lnTo>
                  <a:lnTo>
                    <a:pt x="2250820" y="164319"/>
                  </a:lnTo>
                  <a:lnTo>
                    <a:pt x="2220970" y="109522"/>
                  </a:lnTo>
                  <a:lnTo>
                    <a:pt x="2166170" y="74677"/>
                  </a:lnTo>
                  <a:lnTo>
                    <a:pt x="2091495" y="49809"/>
                  </a:lnTo>
                  <a:lnTo>
                    <a:pt x="2026720" y="39832"/>
                  </a:lnTo>
                  <a:lnTo>
                    <a:pt x="1937071" y="29857"/>
                  </a:lnTo>
                  <a:lnTo>
                    <a:pt x="1693071" y="14892"/>
                  </a:lnTo>
                  <a:lnTo>
                    <a:pt x="1409247" y="4987"/>
                  </a:lnTo>
                  <a:lnTo>
                    <a:pt x="1130397" y="0"/>
                  </a:lnTo>
                  <a:close/>
                </a:path>
              </a:pathLst>
            </a:custGeom>
            <a:ln w="9524">
              <a:solidFill>
                <a:srgbClr val="266D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832988" y="674091"/>
              <a:ext cx="2058035" cy="3656965"/>
            </a:xfrm>
            <a:custGeom>
              <a:avLst/>
              <a:gdLst/>
              <a:ahLst/>
              <a:cxnLst/>
              <a:rect l="l" t="t" r="r" b="b"/>
              <a:pathLst>
                <a:path w="2058034" h="3656965">
                  <a:moveTo>
                    <a:pt x="2057695" y="3656400"/>
                  </a:moveTo>
                  <a:lnTo>
                    <a:pt x="0" y="3656400"/>
                  </a:lnTo>
                  <a:lnTo>
                    <a:pt x="0" y="0"/>
                  </a:lnTo>
                  <a:lnTo>
                    <a:pt x="2057695" y="0"/>
                  </a:lnTo>
                  <a:lnTo>
                    <a:pt x="2057695" y="3656400"/>
                  </a:lnTo>
                  <a:close/>
                </a:path>
              </a:pathLst>
            </a:custGeom>
            <a:solidFill>
              <a:srgbClr val="266D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530223" y="1641979"/>
            <a:ext cx="2400935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120" dirty="0">
                <a:solidFill>
                  <a:srgbClr val="266D77"/>
                </a:solidFill>
                <a:latin typeface="Verdana"/>
                <a:cs typeface="Verdana"/>
              </a:rPr>
              <a:t>Nervous</a:t>
            </a:r>
            <a:r>
              <a:rPr sz="2400" spc="-19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266D77"/>
                </a:solidFill>
                <a:latin typeface="Verdana"/>
                <a:cs typeface="Verdana"/>
              </a:rPr>
              <a:t>systems </a:t>
            </a:r>
            <a:r>
              <a:rPr sz="2400" spc="-135" dirty="0">
                <a:solidFill>
                  <a:srgbClr val="266D77"/>
                </a:solidFill>
                <a:latin typeface="Verdana"/>
                <a:cs typeface="Verdana"/>
              </a:rPr>
              <a:t>developed</a:t>
            </a:r>
            <a:r>
              <a:rPr sz="24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66D77"/>
                </a:solidFill>
                <a:latin typeface="Verdana"/>
                <a:cs typeface="Verdana"/>
              </a:rPr>
              <a:t>when </a:t>
            </a:r>
            <a:r>
              <a:rPr sz="2400" spc="-140" dirty="0">
                <a:solidFill>
                  <a:srgbClr val="266D77"/>
                </a:solidFill>
                <a:latin typeface="Verdana"/>
                <a:cs typeface="Verdana"/>
              </a:rPr>
              <a:t>locomotion</a:t>
            </a:r>
            <a:r>
              <a:rPr sz="2400" spc="-16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66D77"/>
                </a:solidFill>
                <a:latin typeface="Verdana"/>
                <a:cs typeface="Verdana"/>
              </a:rPr>
              <a:t>was </a:t>
            </a:r>
            <a:r>
              <a:rPr sz="2400" spc="-50" dirty="0">
                <a:solidFill>
                  <a:srgbClr val="266D77"/>
                </a:solidFill>
                <a:latin typeface="Verdana"/>
                <a:cs typeface="Verdana"/>
              </a:rPr>
              <a:t>developed.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718863" y="2408307"/>
            <a:ext cx="22783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Place</a:t>
            </a: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Verdana"/>
                <a:cs typeface="Verdana"/>
              </a:rPr>
              <a:t>screenshot</a:t>
            </a: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here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Evolution</a:t>
            </a:r>
          </a:p>
        </p:txBody>
      </p:sp>
      <p:pic>
        <p:nvPicPr>
          <p:cNvPr id="78" name="object 7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2392" y="0"/>
            <a:ext cx="4039791" cy="5133639"/>
          </a:xfrm>
          <a:prstGeom prst="rect">
            <a:avLst/>
          </a:prstGeom>
        </p:spPr>
      </p:pic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648" y="-39915"/>
            <a:ext cx="53809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8335" marR="5080" indent="-190627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No</a:t>
            </a:r>
            <a:r>
              <a:rPr spc="-20" dirty="0"/>
              <a:t> </a:t>
            </a:r>
            <a:r>
              <a:rPr spc="110" dirty="0"/>
              <a:t>backward</a:t>
            </a:r>
            <a:r>
              <a:rPr spc="-15" dirty="0"/>
              <a:t> </a:t>
            </a:r>
            <a:r>
              <a:rPr dirty="0"/>
              <a:t>pass</a:t>
            </a:r>
            <a:r>
              <a:rPr spc="-15" dirty="0"/>
              <a:t> </a:t>
            </a:r>
            <a:r>
              <a:rPr spc="65" dirty="0"/>
              <a:t>but</a:t>
            </a:r>
            <a:r>
              <a:rPr spc="-15" dirty="0"/>
              <a:t> </a:t>
            </a:r>
            <a:r>
              <a:rPr spc="125" dirty="0"/>
              <a:t>similar </a:t>
            </a:r>
            <a:r>
              <a:rPr spc="-10" dirty="0"/>
              <a:t>outcome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0499" y="1626025"/>
            <a:ext cx="6741159" cy="25679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90" dirty="0">
                <a:solidFill>
                  <a:srgbClr val="266D77"/>
                </a:solidFill>
                <a:latin typeface="Verdana"/>
                <a:cs typeface="Verdana"/>
              </a:rPr>
              <a:t>“Let</a:t>
            </a:r>
            <a:r>
              <a:rPr sz="1800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266D77"/>
                </a:solidFill>
                <a:latin typeface="Verdana"/>
                <a:cs typeface="Verdana"/>
              </a:rPr>
              <a:t>us</a:t>
            </a:r>
            <a:r>
              <a:rPr sz="1800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266D77"/>
                </a:solidFill>
                <a:latin typeface="Verdana"/>
                <a:cs typeface="Verdana"/>
              </a:rPr>
              <a:t>assume</a:t>
            </a:r>
            <a:r>
              <a:rPr sz="1800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266D77"/>
                </a:solidFill>
                <a:latin typeface="Verdana"/>
                <a:cs typeface="Verdana"/>
              </a:rPr>
              <a:t>that</a:t>
            </a:r>
            <a:r>
              <a:rPr sz="1800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266D77"/>
                </a:solidFill>
                <a:latin typeface="Verdana"/>
                <a:cs typeface="Verdana"/>
              </a:rPr>
              <a:t>the</a:t>
            </a:r>
            <a:r>
              <a:rPr sz="1800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266D77"/>
                </a:solidFill>
                <a:latin typeface="Verdana"/>
                <a:cs typeface="Verdana"/>
              </a:rPr>
              <a:t>persistence</a:t>
            </a:r>
            <a:r>
              <a:rPr sz="1800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266D77"/>
                </a:solidFill>
                <a:latin typeface="Verdana"/>
                <a:cs typeface="Verdana"/>
              </a:rPr>
              <a:t>or</a:t>
            </a:r>
            <a:r>
              <a:rPr sz="1800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266D77"/>
                </a:solidFill>
                <a:latin typeface="Verdana"/>
                <a:cs typeface="Verdana"/>
              </a:rPr>
              <a:t>repetition</a:t>
            </a:r>
            <a:r>
              <a:rPr sz="1800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1800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266D77"/>
                </a:solidFill>
                <a:latin typeface="Verdana"/>
                <a:cs typeface="Verdana"/>
              </a:rPr>
              <a:t>a </a:t>
            </a:r>
            <a:r>
              <a:rPr sz="1800" spc="-100" dirty="0">
                <a:solidFill>
                  <a:srgbClr val="266D77"/>
                </a:solidFill>
                <a:latin typeface="Verdana"/>
                <a:cs typeface="Verdana"/>
              </a:rPr>
              <a:t>reverberatory</a:t>
            </a:r>
            <a:r>
              <a:rPr sz="1800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266D77"/>
                </a:solidFill>
                <a:latin typeface="Verdana"/>
                <a:cs typeface="Verdana"/>
              </a:rPr>
              <a:t>activity</a:t>
            </a:r>
            <a:r>
              <a:rPr sz="1800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266D77"/>
                </a:solidFill>
                <a:latin typeface="Verdana"/>
                <a:cs typeface="Verdana"/>
              </a:rPr>
              <a:t>(or</a:t>
            </a:r>
            <a:r>
              <a:rPr sz="1800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266D77"/>
                </a:solidFill>
                <a:latin typeface="Verdana"/>
                <a:cs typeface="Verdana"/>
              </a:rPr>
              <a:t>"trace")</a:t>
            </a:r>
            <a:r>
              <a:rPr sz="1800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266D77"/>
                </a:solidFill>
                <a:latin typeface="Verdana"/>
                <a:cs typeface="Verdana"/>
              </a:rPr>
              <a:t>tends</a:t>
            </a:r>
            <a:r>
              <a:rPr sz="1800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266D77"/>
                </a:solidFill>
                <a:latin typeface="Verdana"/>
                <a:cs typeface="Verdana"/>
              </a:rPr>
              <a:t>induce</a:t>
            </a:r>
            <a:r>
              <a:rPr sz="1800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266D77"/>
                </a:solidFill>
                <a:latin typeface="Verdana"/>
                <a:cs typeface="Verdana"/>
              </a:rPr>
              <a:t>lasting</a:t>
            </a:r>
            <a:r>
              <a:rPr sz="1800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266D77"/>
                </a:solidFill>
                <a:latin typeface="Verdana"/>
                <a:cs typeface="Verdana"/>
              </a:rPr>
              <a:t>cellular </a:t>
            </a:r>
            <a:r>
              <a:rPr sz="1800" spc="-70" dirty="0">
                <a:solidFill>
                  <a:srgbClr val="266D77"/>
                </a:solidFill>
                <a:latin typeface="Verdana"/>
                <a:cs typeface="Verdana"/>
              </a:rPr>
              <a:t>changes</a:t>
            </a:r>
            <a:r>
              <a:rPr sz="18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266D77"/>
                </a:solidFill>
                <a:latin typeface="Verdana"/>
                <a:cs typeface="Verdana"/>
              </a:rPr>
              <a:t>that</a:t>
            </a:r>
            <a:r>
              <a:rPr sz="18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266D77"/>
                </a:solidFill>
                <a:latin typeface="Verdana"/>
                <a:cs typeface="Verdana"/>
              </a:rPr>
              <a:t>add</a:t>
            </a:r>
            <a:r>
              <a:rPr sz="18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266D77"/>
                </a:solidFill>
                <a:latin typeface="Verdana"/>
                <a:cs typeface="Verdana"/>
              </a:rPr>
              <a:t>to</a:t>
            </a:r>
            <a:r>
              <a:rPr sz="18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266D77"/>
                </a:solidFill>
                <a:latin typeface="Verdana"/>
                <a:cs typeface="Verdana"/>
              </a:rPr>
              <a:t>its</a:t>
            </a:r>
            <a:r>
              <a:rPr sz="18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266D77"/>
                </a:solidFill>
                <a:latin typeface="Verdana"/>
                <a:cs typeface="Verdana"/>
              </a:rPr>
              <a:t>stability.</a:t>
            </a:r>
            <a:r>
              <a:rPr sz="1800" spc="-14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250" dirty="0">
                <a:solidFill>
                  <a:srgbClr val="266D77"/>
                </a:solidFill>
                <a:latin typeface="Verdana"/>
                <a:cs typeface="Verdana"/>
              </a:rPr>
              <a:t>...</a:t>
            </a:r>
            <a:r>
              <a:rPr sz="18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266D77"/>
                </a:solidFill>
                <a:latin typeface="Verdana"/>
                <a:cs typeface="Verdana"/>
              </a:rPr>
              <a:t>Whgn</a:t>
            </a:r>
            <a:r>
              <a:rPr sz="1800" b="1" spc="-1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55" dirty="0">
                <a:solidFill>
                  <a:srgbClr val="266D77"/>
                </a:solidFill>
                <a:latin typeface="Verdana"/>
                <a:cs typeface="Verdana"/>
              </a:rPr>
              <a:t>an</a:t>
            </a:r>
            <a:r>
              <a:rPr sz="1800" b="1" spc="-1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80" dirty="0">
                <a:solidFill>
                  <a:srgbClr val="266D77"/>
                </a:solidFill>
                <a:latin typeface="Verdana"/>
                <a:cs typeface="Verdana"/>
                <a:hlinkClick r:id="rId2"/>
              </a:rPr>
              <a:t>axon</a:t>
            </a:r>
            <a:r>
              <a:rPr sz="1800" b="1" spc="-1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1800" b="1" spc="-1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266D77"/>
                </a:solidFill>
                <a:latin typeface="Verdana"/>
                <a:cs typeface="Verdana"/>
              </a:rPr>
              <a:t>cgll</a:t>
            </a:r>
            <a:r>
              <a:rPr sz="1800" b="1" spc="-1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i="1" spc="-60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1800" b="1" i="1" spc="-1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266D77"/>
                </a:solidFill>
                <a:latin typeface="Verdana"/>
                <a:cs typeface="Verdana"/>
              </a:rPr>
              <a:t>is </a:t>
            </a:r>
            <a:r>
              <a:rPr sz="1800" b="1" spc="-200" dirty="0">
                <a:solidFill>
                  <a:srgbClr val="266D77"/>
                </a:solidFill>
                <a:latin typeface="Verdana"/>
                <a:cs typeface="Verdana"/>
              </a:rPr>
              <a:t>ngar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204" dirty="0">
                <a:solidFill>
                  <a:srgbClr val="266D77"/>
                </a:solidFill>
                <a:latin typeface="Verdana"/>
                <a:cs typeface="Verdana"/>
              </a:rPr>
              <a:t>gnough</a:t>
            </a:r>
            <a:r>
              <a:rPr sz="18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75" dirty="0">
                <a:solidFill>
                  <a:srgbClr val="266D77"/>
                </a:solidFill>
                <a:latin typeface="Verdana"/>
                <a:cs typeface="Verdana"/>
              </a:rPr>
              <a:t>ťo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215" dirty="0">
                <a:solidFill>
                  <a:srgbClr val="266D77"/>
                </a:solidFill>
                <a:latin typeface="Verdana"/>
                <a:cs typeface="Verdana"/>
              </a:rPr>
              <a:t>gxciťg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266D77"/>
                </a:solidFill>
                <a:latin typeface="Verdana"/>
                <a:cs typeface="Verdana"/>
              </a:rPr>
              <a:t>cgll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i="1" spc="-145" dirty="0">
                <a:solidFill>
                  <a:srgbClr val="266D77"/>
                </a:solidFill>
                <a:latin typeface="Verdana"/>
                <a:cs typeface="Verdana"/>
              </a:rPr>
              <a:t>B</a:t>
            </a:r>
            <a:r>
              <a:rPr sz="1800" b="1" i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266D77"/>
                </a:solidFill>
                <a:latin typeface="Verdana"/>
                <a:cs typeface="Verdana"/>
              </a:rPr>
              <a:t>and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266D77"/>
                </a:solidFill>
                <a:latin typeface="Verdana"/>
                <a:cs typeface="Verdana"/>
              </a:rPr>
              <a:t>rgpgaťgdlQ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266D77"/>
                </a:solidFill>
                <a:latin typeface="Verdana"/>
                <a:cs typeface="Verdana"/>
              </a:rPr>
              <a:t>or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266D77"/>
                </a:solidFill>
                <a:latin typeface="Verdana"/>
                <a:cs typeface="Verdana"/>
              </a:rPr>
              <a:t>pgrsisťgnťlQ </a:t>
            </a:r>
            <a:r>
              <a:rPr sz="1800" b="1" spc="-190" dirty="0">
                <a:solidFill>
                  <a:srgbClr val="266D77"/>
                </a:solidFill>
                <a:latin typeface="Verdana"/>
                <a:cs typeface="Verdana"/>
              </a:rPr>
              <a:t>ťakgs</a:t>
            </a:r>
            <a:r>
              <a:rPr sz="18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266D77"/>
                </a:solidFill>
                <a:latin typeface="Verdana"/>
                <a:cs typeface="Verdana"/>
              </a:rPr>
              <a:t>parť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266D77"/>
                </a:solidFill>
                <a:latin typeface="Verdana"/>
                <a:cs typeface="Verdana"/>
              </a:rPr>
              <a:t>firing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266D77"/>
                </a:solidFill>
                <a:latin typeface="Verdana"/>
                <a:cs typeface="Verdana"/>
              </a:rPr>
              <a:t>iť,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266D77"/>
                </a:solidFill>
                <a:latin typeface="Verdana"/>
                <a:cs typeface="Verdana"/>
              </a:rPr>
              <a:t>somg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80" dirty="0">
                <a:solidFill>
                  <a:srgbClr val="266D77"/>
                </a:solidFill>
                <a:latin typeface="Verdana"/>
                <a:cs typeface="Verdana"/>
              </a:rPr>
              <a:t>growťh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266D77"/>
                </a:solidFill>
                <a:latin typeface="Verdana"/>
                <a:cs typeface="Verdana"/>
              </a:rPr>
              <a:t>procgss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266D77"/>
                </a:solidFill>
                <a:latin typeface="Verdana"/>
                <a:cs typeface="Verdana"/>
              </a:rPr>
              <a:t>or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266D77"/>
                </a:solidFill>
                <a:latin typeface="Verdana"/>
                <a:cs typeface="Verdana"/>
              </a:rPr>
              <a:t>mgťabolic </a:t>
            </a:r>
            <a:r>
              <a:rPr sz="1800" b="1" spc="-185" dirty="0">
                <a:solidFill>
                  <a:srgbClr val="266D77"/>
                </a:solidFill>
                <a:latin typeface="Verdana"/>
                <a:cs typeface="Verdana"/>
              </a:rPr>
              <a:t>changg</a:t>
            </a:r>
            <a:r>
              <a:rPr sz="18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266D77"/>
                </a:solidFill>
                <a:latin typeface="Verdana"/>
                <a:cs typeface="Verdana"/>
              </a:rPr>
              <a:t>ťakgs</a:t>
            </a:r>
            <a:r>
              <a:rPr sz="18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266D77"/>
                </a:solidFill>
                <a:latin typeface="Verdana"/>
                <a:cs typeface="Verdana"/>
              </a:rPr>
              <a:t>placg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18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266D77"/>
                </a:solidFill>
                <a:latin typeface="Verdana"/>
                <a:cs typeface="Verdana"/>
              </a:rPr>
              <a:t>ong</a:t>
            </a:r>
            <a:r>
              <a:rPr sz="18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266D77"/>
                </a:solidFill>
                <a:latin typeface="Verdana"/>
                <a:cs typeface="Verdana"/>
              </a:rPr>
              <a:t>or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75" dirty="0">
                <a:solidFill>
                  <a:srgbClr val="266D77"/>
                </a:solidFill>
                <a:latin typeface="Verdana"/>
                <a:cs typeface="Verdana"/>
              </a:rPr>
              <a:t>boťh</a:t>
            </a:r>
            <a:r>
              <a:rPr sz="18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266D77"/>
                </a:solidFill>
                <a:latin typeface="Verdana"/>
                <a:cs typeface="Verdana"/>
              </a:rPr>
              <a:t>cglls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266D77"/>
                </a:solidFill>
                <a:latin typeface="Verdana"/>
                <a:cs typeface="Verdana"/>
              </a:rPr>
              <a:t>such</a:t>
            </a:r>
            <a:r>
              <a:rPr sz="18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266D77"/>
                </a:solidFill>
                <a:latin typeface="Verdana"/>
                <a:cs typeface="Verdana"/>
              </a:rPr>
              <a:t>ťhať</a:t>
            </a:r>
            <a:r>
              <a:rPr sz="1800" b="1" spc="-12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i="1" spc="-25" dirty="0">
                <a:solidFill>
                  <a:srgbClr val="266D77"/>
                </a:solidFill>
                <a:latin typeface="Verdana"/>
                <a:cs typeface="Verdana"/>
              </a:rPr>
              <a:t>A</a:t>
            </a:r>
            <a:r>
              <a:rPr sz="1800" b="1" spc="-25" dirty="0">
                <a:solidFill>
                  <a:srgbClr val="266D77"/>
                </a:solidFill>
                <a:latin typeface="Verdana"/>
                <a:cs typeface="Verdana"/>
              </a:rPr>
              <a:t>'s </a:t>
            </a:r>
            <a:r>
              <a:rPr sz="1800" b="1" spc="-229" dirty="0">
                <a:solidFill>
                  <a:srgbClr val="266D77"/>
                </a:solidFill>
                <a:latin typeface="Verdana"/>
                <a:cs typeface="Verdana"/>
              </a:rPr>
              <a:t>gfficigncQ,</a:t>
            </a:r>
            <a:r>
              <a:rPr sz="18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266D77"/>
                </a:solidFill>
                <a:latin typeface="Verdana"/>
                <a:cs typeface="Verdana"/>
              </a:rPr>
              <a:t>as</a:t>
            </a:r>
            <a:r>
              <a:rPr sz="18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266D77"/>
                </a:solidFill>
                <a:latin typeface="Verdana"/>
                <a:cs typeface="Verdana"/>
              </a:rPr>
              <a:t>ong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266D77"/>
                </a:solidFill>
                <a:latin typeface="Verdana"/>
                <a:cs typeface="Verdana"/>
              </a:rPr>
              <a:t>of</a:t>
            </a:r>
            <a:r>
              <a:rPr sz="18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215" dirty="0">
                <a:solidFill>
                  <a:srgbClr val="266D77"/>
                </a:solidFill>
                <a:latin typeface="Verdana"/>
                <a:cs typeface="Verdana"/>
              </a:rPr>
              <a:t>ťhg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266D77"/>
                </a:solidFill>
                <a:latin typeface="Verdana"/>
                <a:cs typeface="Verdana"/>
              </a:rPr>
              <a:t>cglls</a:t>
            </a:r>
            <a:r>
              <a:rPr sz="18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266D77"/>
                </a:solidFill>
                <a:latin typeface="Verdana"/>
                <a:cs typeface="Verdana"/>
              </a:rPr>
              <a:t>firing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i="1" spc="-175" dirty="0">
                <a:solidFill>
                  <a:srgbClr val="266D77"/>
                </a:solidFill>
                <a:latin typeface="Verdana"/>
                <a:cs typeface="Verdana"/>
              </a:rPr>
              <a:t>B</a:t>
            </a:r>
            <a:r>
              <a:rPr sz="1800" b="1" spc="-175" dirty="0">
                <a:solidFill>
                  <a:srgbClr val="266D77"/>
                </a:solidFill>
                <a:latin typeface="Verdana"/>
                <a:cs typeface="Verdana"/>
              </a:rPr>
              <a:t>,</a:t>
            </a:r>
            <a:r>
              <a:rPr sz="1800" b="1" spc="-114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266D77"/>
                </a:solidFill>
                <a:latin typeface="Verdana"/>
                <a:cs typeface="Verdana"/>
              </a:rPr>
              <a:t>is</a:t>
            </a:r>
            <a:r>
              <a:rPr sz="1800" b="1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266D77"/>
                </a:solidFill>
                <a:latin typeface="Verdana"/>
                <a:cs typeface="Verdana"/>
              </a:rPr>
              <a:t>incrgasgd.”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65" dirty="0">
                <a:solidFill>
                  <a:srgbClr val="266D77"/>
                </a:solidFill>
                <a:latin typeface="Verdana"/>
                <a:cs typeface="Verdana"/>
              </a:rPr>
              <a:t>Donald</a:t>
            </a:r>
            <a:r>
              <a:rPr sz="2000" spc="-15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266D77"/>
                </a:solidFill>
                <a:latin typeface="Verdana"/>
                <a:cs typeface="Verdana"/>
              </a:rPr>
              <a:t>Hebb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5414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5414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199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8861" y="2858020"/>
            <a:ext cx="1139190" cy="1144905"/>
          </a:xfrm>
          <a:custGeom>
            <a:avLst/>
            <a:gdLst/>
            <a:ahLst/>
            <a:cxnLst/>
            <a:rect l="l" t="t" r="r" b="b"/>
            <a:pathLst>
              <a:path w="1139190" h="1144904">
                <a:moveTo>
                  <a:pt x="573290" y="572503"/>
                </a:moveTo>
                <a:lnTo>
                  <a:pt x="0" y="572503"/>
                </a:lnTo>
                <a:lnTo>
                  <a:pt x="0" y="1144905"/>
                </a:lnTo>
                <a:lnTo>
                  <a:pt x="573290" y="1144905"/>
                </a:lnTo>
                <a:lnTo>
                  <a:pt x="573290" y="572503"/>
                </a:lnTo>
                <a:close/>
              </a:path>
              <a:path w="1139190" h="1144904">
                <a:moveTo>
                  <a:pt x="1139088" y="0"/>
                </a:moveTo>
                <a:lnTo>
                  <a:pt x="573443" y="0"/>
                </a:lnTo>
                <a:lnTo>
                  <a:pt x="573443" y="572401"/>
                </a:lnTo>
                <a:lnTo>
                  <a:pt x="1139088" y="572401"/>
                </a:lnTo>
                <a:lnTo>
                  <a:pt x="1139088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1409" y="2858019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5611" y="1140475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4709" y="1712986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199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199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92312" y="567961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2312" y="2285500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3"/>
                </a:moveTo>
                <a:lnTo>
                  <a:pt x="565648" y="572393"/>
                </a:lnTo>
                <a:lnTo>
                  <a:pt x="565648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92312" y="4003042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8863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65607" y="3430523"/>
            <a:ext cx="1131570" cy="1145540"/>
          </a:xfrm>
          <a:custGeom>
            <a:avLst/>
            <a:gdLst/>
            <a:ahLst/>
            <a:cxnLst/>
            <a:rect l="l" t="t" r="r" b="b"/>
            <a:pathLst>
              <a:path w="1131570" h="1145539">
                <a:moveTo>
                  <a:pt x="565645" y="0"/>
                </a:moveTo>
                <a:lnTo>
                  <a:pt x="0" y="0"/>
                </a:lnTo>
                <a:lnTo>
                  <a:pt x="0" y="572401"/>
                </a:lnTo>
                <a:lnTo>
                  <a:pt x="565645" y="572401"/>
                </a:lnTo>
                <a:lnTo>
                  <a:pt x="565645" y="0"/>
                </a:lnTo>
                <a:close/>
              </a:path>
              <a:path w="1131570" h="1145539">
                <a:moveTo>
                  <a:pt x="1131468" y="572528"/>
                </a:moveTo>
                <a:lnTo>
                  <a:pt x="565797" y="572528"/>
                </a:lnTo>
                <a:lnTo>
                  <a:pt x="565797" y="1144917"/>
                </a:lnTo>
                <a:lnTo>
                  <a:pt x="1131468" y="1144917"/>
                </a:lnTo>
                <a:lnTo>
                  <a:pt x="1131468" y="57252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886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5414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45414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199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8861" y="3430523"/>
            <a:ext cx="1146810" cy="1145540"/>
          </a:xfrm>
          <a:custGeom>
            <a:avLst/>
            <a:gdLst/>
            <a:ahLst/>
            <a:cxnLst/>
            <a:rect l="l" t="t" r="r" b="b"/>
            <a:pathLst>
              <a:path w="1146809" h="1145539">
                <a:moveTo>
                  <a:pt x="573290" y="572528"/>
                </a:moveTo>
                <a:lnTo>
                  <a:pt x="0" y="572528"/>
                </a:lnTo>
                <a:lnTo>
                  <a:pt x="0" y="1144917"/>
                </a:lnTo>
                <a:lnTo>
                  <a:pt x="573290" y="1144917"/>
                </a:lnTo>
                <a:lnTo>
                  <a:pt x="573290" y="572528"/>
                </a:lnTo>
                <a:close/>
              </a:path>
              <a:path w="1146809" h="1145539">
                <a:moveTo>
                  <a:pt x="1146746" y="0"/>
                </a:moveTo>
                <a:lnTo>
                  <a:pt x="573443" y="0"/>
                </a:lnTo>
                <a:lnTo>
                  <a:pt x="573443" y="572401"/>
                </a:lnTo>
                <a:lnTo>
                  <a:pt x="1146746" y="572401"/>
                </a:lnTo>
                <a:lnTo>
                  <a:pt x="1146746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31409" y="1140475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7961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7961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04708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73" y="567848"/>
                </a:lnTo>
                <a:lnTo>
                  <a:pt x="5656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04709" y="2285500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3"/>
                </a:moveTo>
                <a:lnTo>
                  <a:pt x="565673" y="572393"/>
                </a:lnTo>
                <a:lnTo>
                  <a:pt x="565673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3140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45414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1990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92312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8863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31409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7949" y="3430523"/>
            <a:ext cx="1139190" cy="1145540"/>
          </a:xfrm>
          <a:custGeom>
            <a:avLst/>
            <a:gdLst/>
            <a:ahLst/>
            <a:cxnLst/>
            <a:rect l="l" t="t" r="r" b="b"/>
            <a:pathLst>
              <a:path w="1139190" h="1145539">
                <a:moveTo>
                  <a:pt x="573303" y="572528"/>
                </a:moveTo>
                <a:lnTo>
                  <a:pt x="0" y="572528"/>
                </a:lnTo>
                <a:lnTo>
                  <a:pt x="0" y="1144917"/>
                </a:lnTo>
                <a:lnTo>
                  <a:pt x="573303" y="1144917"/>
                </a:lnTo>
                <a:lnTo>
                  <a:pt x="573303" y="572528"/>
                </a:lnTo>
                <a:close/>
              </a:path>
              <a:path w="1139190" h="1145539">
                <a:moveTo>
                  <a:pt x="1139126" y="0"/>
                </a:moveTo>
                <a:lnTo>
                  <a:pt x="573455" y="0"/>
                </a:lnTo>
                <a:lnTo>
                  <a:pt x="573455" y="572401"/>
                </a:lnTo>
                <a:lnTo>
                  <a:pt x="1139126" y="572401"/>
                </a:lnTo>
                <a:lnTo>
                  <a:pt x="1139126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9708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9708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45414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199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92312" y="1712986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8863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31409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7961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04709" y="567961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7997083" y="4003042"/>
            <a:ext cx="573405" cy="1140460"/>
            <a:chOff x="7997083" y="4003042"/>
            <a:chExt cx="573405" cy="1140460"/>
          </a:xfrm>
        </p:grpSpPr>
        <p:sp>
          <p:nvSpPr>
            <p:cNvPr id="59" name="object 59"/>
            <p:cNvSpPr/>
            <p:nvPr/>
          </p:nvSpPr>
          <p:spPr>
            <a:xfrm>
              <a:off x="7997083" y="400304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573298" y="572398"/>
                  </a:moveTo>
                  <a:lnTo>
                    <a:pt x="0" y="57239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72398"/>
                  </a:lnTo>
                  <a:close/>
                </a:path>
              </a:pathLst>
            </a:custGeom>
            <a:solidFill>
              <a:srgbClr val="268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97083" y="457554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0" y="0"/>
                  </a:moveTo>
                  <a:lnTo>
                    <a:pt x="573298" y="0"/>
                  </a:lnTo>
                  <a:lnTo>
                    <a:pt x="573298" y="567948"/>
                  </a:lnTo>
                  <a:lnTo>
                    <a:pt x="0" y="56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4571987" y="2858020"/>
            <a:ext cx="1146810" cy="1144905"/>
          </a:xfrm>
          <a:custGeom>
            <a:avLst/>
            <a:gdLst/>
            <a:ahLst/>
            <a:cxnLst/>
            <a:rect l="l" t="t" r="r" b="b"/>
            <a:pathLst>
              <a:path w="1146810" h="1144904">
                <a:moveTo>
                  <a:pt x="573290" y="572503"/>
                </a:moveTo>
                <a:lnTo>
                  <a:pt x="0" y="572503"/>
                </a:lnTo>
                <a:lnTo>
                  <a:pt x="0" y="1144905"/>
                </a:lnTo>
                <a:lnTo>
                  <a:pt x="573290" y="1144905"/>
                </a:lnTo>
                <a:lnTo>
                  <a:pt x="573290" y="572503"/>
                </a:lnTo>
                <a:close/>
              </a:path>
              <a:path w="1146810" h="1144904">
                <a:moveTo>
                  <a:pt x="1146721" y="0"/>
                </a:moveTo>
                <a:lnTo>
                  <a:pt x="573417" y="0"/>
                </a:lnTo>
                <a:lnTo>
                  <a:pt x="573417" y="572401"/>
                </a:lnTo>
                <a:lnTo>
                  <a:pt x="1146721" y="572401"/>
                </a:lnTo>
                <a:lnTo>
                  <a:pt x="1146721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1886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57949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09" h="1140460">
                <a:moveTo>
                  <a:pt x="573303" y="0"/>
                </a:moveTo>
                <a:lnTo>
                  <a:pt x="0" y="0"/>
                </a:lnTo>
                <a:lnTo>
                  <a:pt x="0" y="567855"/>
                </a:lnTo>
                <a:lnTo>
                  <a:pt x="573303" y="567855"/>
                </a:lnTo>
                <a:lnTo>
                  <a:pt x="573303" y="0"/>
                </a:lnTo>
                <a:close/>
              </a:path>
              <a:path w="1146809" h="1140460">
                <a:moveTo>
                  <a:pt x="1146759" y="567969"/>
                </a:moveTo>
                <a:lnTo>
                  <a:pt x="573455" y="567969"/>
                </a:lnTo>
                <a:lnTo>
                  <a:pt x="573455" y="1140371"/>
                </a:lnTo>
                <a:lnTo>
                  <a:pt x="1146759" y="1140371"/>
                </a:lnTo>
                <a:lnTo>
                  <a:pt x="1146759" y="56796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57961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97083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549823" y="369877"/>
            <a:ext cx="322135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285" dirty="0"/>
              <a:t>A</a:t>
            </a:r>
            <a:r>
              <a:rPr sz="3600" spc="-10" dirty="0"/>
              <a:t> </a:t>
            </a:r>
            <a:r>
              <a:rPr sz="3600" spc="145" dirty="0"/>
              <a:t>trip</a:t>
            </a:r>
            <a:r>
              <a:rPr sz="3600" spc="-10" dirty="0"/>
              <a:t> </a:t>
            </a:r>
            <a:r>
              <a:rPr sz="3600" spc="180" dirty="0"/>
              <a:t>down </a:t>
            </a:r>
            <a:r>
              <a:rPr sz="3600" spc="160" dirty="0"/>
              <a:t>memory</a:t>
            </a:r>
            <a:r>
              <a:rPr sz="3600" spc="20" dirty="0"/>
              <a:t> </a:t>
            </a:r>
            <a:r>
              <a:rPr sz="3600" spc="-10" dirty="0"/>
              <a:t>lane...</a:t>
            </a:r>
            <a:endParaRPr sz="3600"/>
          </a:p>
        </p:txBody>
      </p:sp>
      <p:sp>
        <p:nvSpPr>
          <p:cNvPr id="70" name="object 70"/>
          <p:cNvSpPr txBox="1"/>
          <p:nvPr/>
        </p:nvSpPr>
        <p:spPr>
          <a:xfrm>
            <a:off x="327327" y="1912355"/>
            <a:ext cx="3489960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 indent="-478790">
              <a:lnSpc>
                <a:spcPts val="2865"/>
              </a:lnSpc>
              <a:spcBef>
                <a:spcPts val="100"/>
              </a:spcBef>
              <a:buClr>
                <a:srgbClr val="9ED154"/>
              </a:buClr>
              <a:buAutoNum type="arabicPeriod"/>
              <a:tabLst>
                <a:tab pos="491490" algn="l"/>
              </a:tabLst>
            </a:pPr>
            <a:r>
              <a:rPr sz="2400" spc="-30" dirty="0">
                <a:solidFill>
                  <a:srgbClr val="266D77"/>
                </a:solidFill>
                <a:latin typeface="Verdana"/>
                <a:cs typeface="Verdana"/>
              </a:rPr>
              <a:t>Perceptron</a:t>
            </a:r>
            <a:endParaRPr sz="2400">
              <a:latin typeface="Verdana"/>
              <a:cs typeface="Verdana"/>
            </a:endParaRPr>
          </a:p>
          <a:p>
            <a:pPr marL="491490" indent="-478790">
              <a:lnSpc>
                <a:spcPts val="2850"/>
              </a:lnSpc>
              <a:buClr>
                <a:srgbClr val="9ED154"/>
              </a:buClr>
              <a:buAutoNum type="arabicPeriod"/>
              <a:tabLst>
                <a:tab pos="491490" algn="l"/>
              </a:tabLst>
            </a:pPr>
            <a:r>
              <a:rPr sz="2400" spc="-125" dirty="0">
                <a:solidFill>
                  <a:srgbClr val="266D77"/>
                </a:solidFill>
                <a:latin typeface="Verdana"/>
                <a:cs typeface="Verdana"/>
              </a:rPr>
              <a:t>Optimization</a:t>
            </a:r>
            <a:r>
              <a:rPr sz="2400" spc="-14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266D77"/>
                </a:solidFill>
                <a:latin typeface="Verdana"/>
                <a:cs typeface="Verdana"/>
              </a:rPr>
              <a:t>problem</a:t>
            </a:r>
            <a:endParaRPr sz="2400">
              <a:latin typeface="Verdana"/>
              <a:cs typeface="Verdana"/>
            </a:endParaRPr>
          </a:p>
          <a:p>
            <a:pPr marL="491490" indent="-478790">
              <a:lnSpc>
                <a:spcPts val="2850"/>
              </a:lnSpc>
              <a:buClr>
                <a:srgbClr val="9ED154"/>
              </a:buClr>
              <a:buAutoNum type="arabicPeriod"/>
              <a:tabLst>
                <a:tab pos="491490" algn="l"/>
              </a:tabLst>
            </a:pPr>
            <a:r>
              <a:rPr sz="2400" spc="-135" dirty="0">
                <a:solidFill>
                  <a:srgbClr val="266D77"/>
                </a:solidFill>
                <a:latin typeface="Verdana"/>
                <a:cs typeface="Verdana"/>
              </a:rPr>
              <a:t>Gradient</a:t>
            </a:r>
            <a:r>
              <a:rPr sz="2400" spc="-17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66D77"/>
                </a:solidFill>
                <a:latin typeface="Verdana"/>
                <a:cs typeface="Verdana"/>
              </a:rPr>
              <a:t>descent</a:t>
            </a:r>
            <a:endParaRPr sz="2400">
              <a:latin typeface="Verdana"/>
              <a:cs typeface="Verdana"/>
            </a:endParaRPr>
          </a:p>
          <a:p>
            <a:pPr marL="491490" indent="-478790">
              <a:lnSpc>
                <a:spcPts val="2850"/>
              </a:lnSpc>
              <a:buClr>
                <a:srgbClr val="9ED154"/>
              </a:buClr>
              <a:buAutoNum type="arabicPeriod"/>
              <a:tabLst>
                <a:tab pos="491490" algn="l"/>
              </a:tabLst>
            </a:pPr>
            <a:r>
              <a:rPr sz="2400" spc="-125" dirty="0">
                <a:solidFill>
                  <a:srgbClr val="266D77"/>
                </a:solidFill>
                <a:latin typeface="Verdana"/>
                <a:cs typeface="Verdana"/>
              </a:rPr>
              <a:t>Multilayer</a:t>
            </a:r>
            <a:r>
              <a:rPr sz="2400" spc="-16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66D77"/>
                </a:solidFill>
                <a:latin typeface="Verdana"/>
                <a:cs typeface="Verdana"/>
              </a:rPr>
              <a:t>NN</a:t>
            </a:r>
            <a:endParaRPr sz="2400">
              <a:latin typeface="Verdana"/>
              <a:cs typeface="Verdana"/>
            </a:endParaRPr>
          </a:p>
          <a:p>
            <a:pPr marL="491490" indent="-478790">
              <a:lnSpc>
                <a:spcPts val="2865"/>
              </a:lnSpc>
              <a:buClr>
                <a:srgbClr val="9ED154"/>
              </a:buClr>
              <a:buAutoNum type="arabicPeriod"/>
              <a:tabLst>
                <a:tab pos="491490" algn="l"/>
              </a:tabLst>
            </a:pPr>
            <a:r>
              <a:rPr sz="2400" dirty="0">
                <a:solidFill>
                  <a:srgbClr val="266D77"/>
                </a:solidFill>
                <a:latin typeface="Verdana"/>
                <a:cs typeface="Verdana"/>
              </a:rPr>
              <a:t>ANN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220" dirty="0">
                <a:solidFill>
                  <a:srgbClr val="266D77"/>
                </a:solidFill>
                <a:latin typeface="Verdana"/>
                <a:cs typeface="Verdana"/>
              </a:rPr>
              <a:t>vs.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66D77"/>
                </a:solidFill>
                <a:latin typeface="Verdana"/>
                <a:cs typeface="Verdana"/>
              </a:rPr>
              <a:t>BNN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71" name="object 7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1640" y="2037121"/>
            <a:ext cx="4000766" cy="1069272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Further</a:t>
            </a:r>
            <a:r>
              <a:rPr spc="-5" dirty="0"/>
              <a:t> </a:t>
            </a:r>
            <a:r>
              <a:rPr spc="75" dirty="0"/>
              <a:t>Reading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2449" y="1547053"/>
            <a:ext cx="6868159" cy="206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66D77"/>
                </a:solidFill>
                <a:latin typeface="Verdana"/>
                <a:cs typeface="Verdana"/>
              </a:rPr>
              <a:t>Books:</a:t>
            </a:r>
            <a:endParaRPr sz="1800">
              <a:latin typeface="Verdana"/>
              <a:cs typeface="Verdana"/>
            </a:endParaRPr>
          </a:p>
          <a:p>
            <a:pPr marL="469265" indent="-4184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</a:tabLst>
            </a:pPr>
            <a:r>
              <a:rPr sz="1800" spc="-70" dirty="0">
                <a:solidFill>
                  <a:srgbClr val="266D77"/>
                </a:solidFill>
                <a:latin typeface="Verdana"/>
                <a:cs typeface="Verdana"/>
              </a:rPr>
              <a:t>Pattern</a:t>
            </a:r>
            <a:r>
              <a:rPr sz="1800" spc="-1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266D77"/>
                </a:solidFill>
                <a:latin typeface="Verdana"/>
                <a:cs typeface="Verdana"/>
              </a:rPr>
              <a:t>Recognition</a:t>
            </a:r>
            <a:r>
              <a:rPr sz="1800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266D77"/>
                </a:solidFill>
                <a:latin typeface="Verdana"/>
                <a:cs typeface="Verdana"/>
              </a:rPr>
              <a:t>and</a:t>
            </a:r>
            <a:r>
              <a:rPr sz="1800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266D77"/>
                </a:solidFill>
                <a:latin typeface="Verdana"/>
                <a:cs typeface="Verdana"/>
              </a:rPr>
              <a:t>Machine</a:t>
            </a:r>
            <a:r>
              <a:rPr sz="1800" spc="-13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266D77"/>
                </a:solidFill>
                <a:latin typeface="Verdana"/>
                <a:cs typeface="Verdana"/>
              </a:rPr>
              <a:t>Learning</a:t>
            </a:r>
            <a:r>
              <a:rPr sz="1800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1800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266D77"/>
                </a:solidFill>
                <a:latin typeface="Verdana"/>
                <a:cs typeface="Verdana"/>
              </a:rPr>
              <a:t>CM</a:t>
            </a:r>
            <a:r>
              <a:rPr sz="1800" spc="-12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66D77"/>
                </a:solidFill>
                <a:latin typeface="Verdana"/>
                <a:cs typeface="Verdana"/>
              </a:rPr>
              <a:t>Bishop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266D77"/>
              </a:buClr>
              <a:buFont typeface="Verdana"/>
              <a:buAutoNum type="arabicPeriod"/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266D77"/>
                </a:solidFill>
                <a:latin typeface="Verdana"/>
                <a:cs typeface="Verdana"/>
              </a:rPr>
              <a:t>Articles: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670"/>
              </a:lnSpc>
              <a:spcBef>
                <a:spcPts val="30"/>
              </a:spcBef>
            </a:pPr>
            <a:r>
              <a:rPr sz="1400" spc="-10" dirty="0">
                <a:solidFill>
                  <a:srgbClr val="266D77"/>
                </a:solidFill>
                <a:latin typeface="Verdana"/>
                <a:cs typeface="Verdana"/>
              </a:rPr>
              <a:t>backpropogation:</a:t>
            </a:r>
            <a:endParaRPr sz="1400">
              <a:latin typeface="Verdana"/>
              <a:cs typeface="Verdana"/>
            </a:endParaRPr>
          </a:p>
          <a:p>
            <a:pPr marL="469265" lvl="1" indent="-354965">
              <a:lnSpc>
                <a:spcPts val="1420"/>
              </a:lnSpc>
              <a:buClr>
                <a:srgbClr val="266D77"/>
              </a:buClr>
              <a:buFont typeface="Verdana"/>
              <a:buAutoNum type="arabicPeriod"/>
              <a:tabLst>
                <a:tab pos="469265" algn="l"/>
              </a:tabLst>
            </a:pPr>
            <a:r>
              <a:rPr sz="12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https://mattmazur.com/2015/03/17/a-step-by-step-backpropagation-example/</a:t>
            </a:r>
            <a:endParaRPr sz="1200">
              <a:latin typeface="Arial"/>
              <a:cs typeface="Arial"/>
            </a:endParaRPr>
          </a:p>
          <a:p>
            <a:pPr marL="469265" marR="5080" lvl="1" indent="-355600">
              <a:lnSpc>
                <a:spcPts val="1420"/>
              </a:lnSpc>
              <a:spcBef>
                <a:spcPts val="60"/>
              </a:spcBef>
              <a:buClr>
                <a:srgbClr val="266D77"/>
              </a:buClr>
              <a:buFont typeface="Verdana"/>
              <a:buAutoNum type="arabicPeriod"/>
              <a:tabLst>
                <a:tab pos="469265" algn="l"/>
              </a:tabLst>
            </a:pPr>
            <a:r>
              <a:rPr sz="12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https://becominghuman.ai/back-propagation-in-convolutional-neural-networks-intuition-and-</a:t>
            </a:r>
            <a:r>
              <a:rPr sz="1200" u="heavy" spc="-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cod</a:t>
            </a:r>
            <a:r>
              <a:rPr sz="1200" u="none" spc="-2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2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e-</a:t>
            </a:r>
            <a:r>
              <a:rPr sz="12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714ef1c38199</a:t>
            </a:r>
            <a:r>
              <a:rPr sz="1200" u="none" spc="-5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200" u="none" spc="-60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1200" u="none" spc="-11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200" u="none" spc="-25" dirty="0">
                <a:solidFill>
                  <a:srgbClr val="266D77"/>
                </a:solidFill>
                <a:latin typeface="Verdana"/>
                <a:cs typeface="Verdana"/>
              </a:rPr>
              <a:t>CNN</a:t>
            </a:r>
            <a:endParaRPr sz="1200">
              <a:latin typeface="Verdana"/>
              <a:cs typeface="Verdana"/>
            </a:endParaRPr>
          </a:p>
          <a:p>
            <a:pPr marL="469265" lvl="1" indent="-354965">
              <a:lnSpc>
                <a:spcPts val="1385"/>
              </a:lnSpc>
              <a:buClr>
                <a:srgbClr val="266D77"/>
              </a:buClr>
              <a:buFont typeface="Verdana"/>
              <a:buAutoNum type="arabicPeriod"/>
              <a:tabLst>
                <a:tab pos="469265" algn="l"/>
              </a:tabLst>
            </a:pPr>
            <a:r>
              <a:rPr sz="1200" u="heavy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4"/>
              </a:rPr>
              <a:t>http://axon.cs.byu.edu/~martinez/classes/678/Papers/Werbos_BPTT.pdf</a:t>
            </a:r>
            <a:r>
              <a:rPr sz="1200" u="none" spc="15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200" u="none" spc="-135" dirty="0">
                <a:solidFill>
                  <a:srgbClr val="266D77"/>
                </a:solidFill>
                <a:latin typeface="Verdana"/>
                <a:cs typeface="Verdana"/>
              </a:rPr>
              <a:t>In</a:t>
            </a:r>
            <a:r>
              <a:rPr sz="1200" u="none" spc="-1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1200" u="none" spc="-20" dirty="0">
                <a:solidFill>
                  <a:srgbClr val="266D77"/>
                </a:solidFill>
                <a:latin typeface="Verdana"/>
                <a:cs typeface="Verdana"/>
              </a:rPr>
              <a:t>RNNs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5414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5414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1990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8861" y="2858020"/>
            <a:ext cx="1139190" cy="1144905"/>
          </a:xfrm>
          <a:custGeom>
            <a:avLst/>
            <a:gdLst/>
            <a:ahLst/>
            <a:cxnLst/>
            <a:rect l="l" t="t" r="r" b="b"/>
            <a:pathLst>
              <a:path w="1139190" h="1144904">
                <a:moveTo>
                  <a:pt x="573290" y="572503"/>
                </a:moveTo>
                <a:lnTo>
                  <a:pt x="0" y="572503"/>
                </a:lnTo>
                <a:lnTo>
                  <a:pt x="0" y="1144905"/>
                </a:lnTo>
                <a:lnTo>
                  <a:pt x="573290" y="1144905"/>
                </a:lnTo>
                <a:lnTo>
                  <a:pt x="573290" y="572503"/>
                </a:lnTo>
                <a:close/>
              </a:path>
              <a:path w="1139190" h="1144904">
                <a:moveTo>
                  <a:pt x="1139088" y="0"/>
                </a:moveTo>
                <a:lnTo>
                  <a:pt x="573443" y="0"/>
                </a:lnTo>
                <a:lnTo>
                  <a:pt x="573443" y="572401"/>
                </a:lnTo>
                <a:lnTo>
                  <a:pt x="1139088" y="572401"/>
                </a:lnTo>
                <a:lnTo>
                  <a:pt x="1139088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8863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1409" y="2858019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5611" y="1140475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0507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0507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4709" y="1712986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1990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1990" y="4003042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92312" y="567961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2312" y="2285500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3"/>
                </a:moveTo>
                <a:lnTo>
                  <a:pt x="565648" y="572393"/>
                </a:lnTo>
                <a:lnTo>
                  <a:pt x="565648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92312" y="4003042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70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8863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8863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65607" y="3430523"/>
            <a:ext cx="1131570" cy="1145540"/>
          </a:xfrm>
          <a:custGeom>
            <a:avLst/>
            <a:gdLst/>
            <a:ahLst/>
            <a:cxnLst/>
            <a:rect l="l" t="t" r="r" b="b"/>
            <a:pathLst>
              <a:path w="1131570" h="1145539">
                <a:moveTo>
                  <a:pt x="565645" y="0"/>
                </a:moveTo>
                <a:lnTo>
                  <a:pt x="0" y="0"/>
                </a:lnTo>
                <a:lnTo>
                  <a:pt x="0" y="572401"/>
                </a:lnTo>
                <a:lnTo>
                  <a:pt x="565645" y="572401"/>
                </a:lnTo>
                <a:lnTo>
                  <a:pt x="565645" y="0"/>
                </a:lnTo>
                <a:close/>
              </a:path>
              <a:path w="1131570" h="1145539">
                <a:moveTo>
                  <a:pt x="1131468" y="572528"/>
                </a:moveTo>
                <a:lnTo>
                  <a:pt x="565797" y="572528"/>
                </a:lnTo>
                <a:lnTo>
                  <a:pt x="565797" y="1144917"/>
                </a:lnTo>
                <a:lnTo>
                  <a:pt x="1131468" y="1144917"/>
                </a:lnTo>
                <a:lnTo>
                  <a:pt x="1131468" y="57252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70507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886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45414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45414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1990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8861" y="3430523"/>
            <a:ext cx="1146810" cy="1145540"/>
          </a:xfrm>
          <a:custGeom>
            <a:avLst/>
            <a:gdLst/>
            <a:ahLst/>
            <a:cxnLst/>
            <a:rect l="l" t="t" r="r" b="b"/>
            <a:pathLst>
              <a:path w="1146809" h="1145539">
                <a:moveTo>
                  <a:pt x="573290" y="572528"/>
                </a:moveTo>
                <a:lnTo>
                  <a:pt x="0" y="572528"/>
                </a:lnTo>
                <a:lnTo>
                  <a:pt x="0" y="1144917"/>
                </a:lnTo>
                <a:lnTo>
                  <a:pt x="573290" y="1144917"/>
                </a:lnTo>
                <a:lnTo>
                  <a:pt x="573290" y="572528"/>
                </a:lnTo>
                <a:close/>
              </a:path>
              <a:path w="1146809" h="1145539">
                <a:moveTo>
                  <a:pt x="1146746" y="0"/>
                </a:moveTo>
                <a:lnTo>
                  <a:pt x="573443" y="0"/>
                </a:lnTo>
                <a:lnTo>
                  <a:pt x="573443" y="572401"/>
                </a:lnTo>
                <a:lnTo>
                  <a:pt x="1146746" y="572401"/>
                </a:lnTo>
                <a:lnTo>
                  <a:pt x="1146746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31409" y="1140475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31409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73" y="567948"/>
                </a:lnTo>
                <a:lnTo>
                  <a:pt x="565673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7961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7961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70507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04708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73" y="567848"/>
                </a:lnTo>
                <a:lnTo>
                  <a:pt x="565673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04709" y="2285500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3"/>
                </a:moveTo>
                <a:lnTo>
                  <a:pt x="565673" y="572393"/>
                </a:lnTo>
                <a:lnTo>
                  <a:pt x="565673" y="0"/>
                </a:lnTo>
                <a:lnTo>
                  <a:pt x="0" y="0"/>
                </a:lnTo>
                <a:lnTo>
                  <a:pt x="0" y="572393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31409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45414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45414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1990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1990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92312" y="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848"/>
                </a:moveTo>
                <a:lnTo>
                  <a:pt x="565648" y="567848"/>
                </a:lnTo>
                <a:lnTo>
                  <a:pt x="565648" y="0"/>
                </a:lnTo>
                <a:lnTo>
                  <a:pt x="0" y="0"/>
                </a:lnTo>
                <a:lnTo>
                  <a:pt x="0" y="56784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92312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8863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31409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7949" y="3430523"/>
            <a:ext cx="1139190" cy="1145540"/>
          </a:xfrm>
          <a:custGeom>
            <a:avLst/>
            <a:gdLst/>
            <a:ahLst/>
            <a:cxnLst/>
            <a:rect l="l" t="t" r="r" b="b"/>
            <a:pathLst>
              <a:path w="1139190" h="1145539">
                <a:moveTo>
                  <a:pt x="573303" y="572528"/>
                </a:moveTo>
                <a:lnTo>
                  <a:pt x="0" y="572528"/>
                </a:lnTo>
                <a:lnTo>
                  <a:pt x="0" y="1144917"/>
                </a:lnTo>
                <a:lnTo>
                  <a:pt x="573303" y="1144917"/>
                </a:lnTo>
                <a:lnTo>
                  <a:pt x="573303" y="572528"/>
                </a:lnTo>
                <a:close/>
              </a:path>
              <a:path w="1139190" h="1145539">
                <a:moveTo>
                  <a:pt x="1139126" y="0"/>
                </a:moveTo>
                <a:lnTo>
                  <a:pt x="573455" y="0"/>
                </a:lnTo>
                <a:lnTo>
                  <a:pt x="573455" y="572401"/>
                </a:lnTo>
                <a:lnTo>
                  <a:pt x="1139126" y="572401"/>
                </a:lnTo>
                <a:lnTo>
                  <a:pt x="1139126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70507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70507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9708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97083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45414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45414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1990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92312" y="1712986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48" y="572398"/>
                </a:lnTo>
                <a:lnTo>
                  <a:pt x="565648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18863" y="567961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31409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7961" y="2858019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65611" y="4575540"/>
            <a:ext cx="565785" cy="568325"/>
          </a:xfrm>
          <a:custGeom>
            <a:avLst/>
            <a:gdLst/>
            <a:ahLst/>
            <a:cxnLst/>
            <a:rect l="l" t="t" r="r" b="b"/>
            <a:pathLst>
              <a:path w="565784" h="568325">
                <a:moveTo>
                  <a:pt x="0" y="567948"/>
                </a:moveTo>
                <a:lnTo>
                  <a:pt x="565648" y="567948"/>
                </a:lnTo>
                <a:lnTo>
                  <a:pt x="565648" y="0"/>
                </a:lnTo>
                <a:lnTo>
                  <a:pt x="0" y="0"/>
                </a:lnTo>
                <a:lnTo>
                  <a:pt x="0" y="5679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570507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70507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04709" y="567961"/>
            <a:ext cx="565785" cy="572770"/>
          </a:xfrm>
          <a:custGeom>
            <a:avLst/>
            <a:gdLst/>
            <a:ahLst/>
            <a:cxnLst/>
            <a:rect l="l" t="t" r="r" b="b"/>
            <a:pathLst>
              <a:path w="565784" h="572769">
                <a:moveTo>
                  <a:pt x="0" y="572398"/>
                </a:moveTo>
                <a:lnTo>
                  <a:pt x="565673" y="572398"/>
                </a:lnTo>
                <a:lnTo>
                  <a:pt x="565673" y="0"/>
                </a:lnTo>
                <a:lnTo>
                  <a:pt x="0" y="0"/>
                </a:lnTo>
                <a:lnTo>
                  <a:pt x="0" y="572398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7997083" y="4003042"/>
            <a:ext cx="573405" cy="1140460"/>
            <a:chOff x="7997083" y="4003042"/>
            <a:chExt cx="573405" cy="1140460"/>
          </a:xfrm>
        </p:grpSpPr>
        <p:sp>
          <p:nvSpPr>
            <p:cNvPr id="59" name="object 59"/>
            <p:cNvSpPr/>
            <p:nvPr/>
          </p:nvSpPr>
          <p:spPr>
            <a:xfrm>
              <a:off x="7997083" y="4003042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4" h="572770">
                  <a:moveTo>
                    <a:pt x="573298" y="572398"/>
                  </a:moveTo>
                  <a:lnTo>
                    <a:pt x="0" y="572398"/>
                  </a:lnTo>
                  <a:lnTo>
                    <a:pt x="0" y="0"/>
                  </a:lnTo>
                  <a:lnTo>
                    <a:pt x="573298" y="0"/>
                  </a:lnTo>
                  <a:lnTo>
                    <a:pt x="573298" y="572398"/>
                  </a:lnTo>
                  <a:close/>
                </a:path>
              </a:pathLst>
            </a:custGeom>
            <a:solidFill>
              <a:srgbClr val="268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97083" y="4575540"/>
              <a:ext cx="573405" cy="568325"/>
            </a:xfrm>
            <a:custGeom>
              <a:avLst/>
              <a:gdLst/>
              <a:ahLst/>
              <a:cxnLst/>
              <a:rect l="l" t="t" r="r" b="b"/>
              <a:pathLst>
                <a:path w="573404" h="568325">
                  <a:moveTo>
                    <a:pt x="0" y="0"/>
                  </a:moveTo>
                  <a:lnTo>
                    <a:pt x="573298" y="0"/>
                  </a:lnTo>
                  <a:lnTo>
                    <a:pt x="573298" y="567948"/>
                  </a:lnTo>
                  <a:lnTo>
                    <a:pt x="0" y="567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BA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4571987" y="2858020"/>
            <a:ext cx="1146810" cy="1144905"/>
          </a:xfrm>
          <a:custGeom>
            <a:avLst/>
            <a:gdLst/>
            <a:ahLst/>
            <a:cxnLst/>
            <a:rect l="l" t="t" r="r" b="b"/>
            <a:pathLst>
              <a:path w="1146810" h="1144904">
                <a:moveTo>
                  <a:pt x="573290" y="572503"/>
                </a:moveTo>
                <a:lnTo>
                  <a:pt x="0" y="572503"/>
                </a:lnTo>
                <a:lnTo>
                  <a:pt x="0" y="1144905"/>
                </a:lnTo>
                <a:lnTo>
                  <a:pt x="573290" y="1144905"/>
                </a:lnTo>
                <a:lnTo>
                  <a:pt x="573290" y="572503"/>
                </a:lnTo>
                <a:close/>
              </a:path>
              <a:path w="1146810" h="1144904">
                <a:moveTo>
                  <a:pt x="1146721" y="0"/>
                </a:moveTo>
                <a:lnTo>
                  <a:pt x="573417" y="0"/>
                </a:lnTo>
                <a:lnTo>
                  <a:pt x="573417" y="572401"/>
                </a:lnTo>
                <a:lnTo>
                  <a:pt x="1146721" y="572401"/>
                </a:lnTo>
                <a:lnTo>
                  <a:pt x="1146721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92312" y="457554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0" y="0"/>
                </a:moveTo>
                <a:lnTo>
                  <a:pt x="573298" y="0"/>
                </a:lnTo>
                <a:lnTo>
                  <a:pt x="573298" y="567948"/>
                </a:lnTo>
                <a:lnTo>
                  <a:pt x="0" y="567948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18863" y="1140475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57949" y="0"/>
            <a:ext cx="1146810" cy="1140460"/>
          </a:xfrm>
          <a:custGeom>
            <a:avLst/>
            <a:gdLst/>
            <a:ahLst/>
            <a:cxnLst/>
            <a:rect l="l" t="t" r="r" b="b"/>
            <a:pathLst>
              <a:path w="1146809" h="1140460">
                <a:moveTo>
                  <a:pt x="573303" y="0"/>
                </a:moveTo>
                <a:lnTo>
                  <a:pt x="0" y="0"/>
                </a:lnTo>
                <a:lnTo>
                  <a:pt x="0" y="567855"/>
                </a:lnTo>
                <a:lnTo>
                  <a:pt x="573303" y="567855"/>
                </a:lnTo>
                <a:lnTo>
                  <a:pt x="573303" y="0"/>
                </a:lnTo>
                <a:close/>
              </a:path>
              <a:path w="1146809" h="1140460">
                <a:moveTo>
                  <a:pt x="1146759" y="567969"/>
                </a:moveTo>
                <a:lnTo>
                  <a:pt x="573455" y="567969"/>
                </a:lnTo>
                <a:lnTo>
                  <a:pt x="573455" y="1140371"/>
                </a:lnTo>
                <a:lnTo>
                  <a:pt x="1146759" y="1140371"/>
                </a:lnTo>
                <a:lnTo>
                  <a:pt x="1146759" y="56796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57961" y="1712986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70507" y="2285500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69">
                <a:moveTo>
                  <a:pt x="573298" y="572393"/>
                </a:moveTo>
                <a:lnTo>
                  <a:pt x="0" y="572393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3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97083" y="3430518"/>
            <a:ext cx="573405" cy="572770"/>
          </a:xfrm>
          <a:custGeom>
            <a:avLst/>
            <a:gdLst/>
            <a:ahLst/>
            <a:cxnLst/>
            <a:rect l="l" t="t" r="r" b="b"/>
            <a:pathLst>
              <a:path w="573404" h="572770">
                <a:moveTo>
                  <a:pt x="573298" y="572398"/>
                </a:moveTo>
                <a:lnTo>
                  <a:pt x="0" y="572398"/>
                </a:lnTo>
                <a:lnTo>
                  <a:pt x="0" y="0"/>
                </a:lnTo>
                <a:lnTo>
                  <a:pt x="573298" y="0"/>
                </a:lnTo>
                <a:lnTo>
                  <a:pt x="573298" y="57239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71990" y="0"/>
            <a:ext cx="573405" cy="568325"/>
          </a:xfrm>
          <a:custGeom>
            <a:avLst/>
            <a:gdLst/>
            <a:ahLst/>
            <a:cxnLst/>
            <a:rect l="l" t="t" r="r" b="b"/>
            <a:pathLst>
              <a:path w="573404" h="568325">
                <a:moveTo>
                  <a:pt x="573298" y="567848"/>
                </a:moveTo>
                <a:lnTo>
                  <a:pt x="0" y="567848"/>
                </a:lnTo>
                <a:lnTo>
                  <a:pt x="0" y="0"/>
                </a:lnTo>
                <a:lnTo>
                  <a:pt x="573298" y="0"/>
                </a:lnTo>
                <a:lnTo>
                  <a:pt x="573298" y="567848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5722663" y="88574"/>
            <a:ext cx="2683510" cy="4780280"/>
            <a:chOff x="5722663" y="88574"/>
            <a:chExt cx="2683510" cy="4780280"/>
          </a:xfrm>
        </p:grpSpPr>
        <p:pic>
          <p:nvPicPr>
            <p:cNvPr id="70" name="object 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2663" y="2307720"/>
              <a:ext cx="2683369" cy="256096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2663" y="88574"/>
              <a:ext cx="2683369" cy="2560969"/>
            </a:xfrm>
            <a:prstGeom prst="rect">
              <a:avLst/>
            </a:prstGeom>
          </p:spPr>
        </p:pic>
      </p:grp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235924" y="761166"/>
            <a:ext cx="1703705" cy="221805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8620"/>
              </a:lnSpc>
              <a:spcBef>
                <a:spcPts val="225"/>
              </a:spcBef>
            </a:pPr>
            <a:r>
              <a:rPr sz="7200" b="1" spc="229" dirty="0">
                <a:solidFill>
                  <a:srgbClr val="4FB883"/>
                </a:solidFill>
                <a:latin typeface="Roboto"/>
                <a:cs typeface="Roboto"/>
              </a:rPr>
              <a:t>The </a:t>
            </a:r>
            <a:r>
              <a:rPr sz="7200" b="1" spc="465" dirty="0">
                <a:solidFill>
                  <a:srgbClr val="4FB883"/>
                </a:solidFill>
                <a:latin typeface="Roboto"/>
                <a:cs typeface="Roboto"/>
              </a:rPr>
              <a:t>AN</a:t>
            </a:r>
            <a:endParaRPr sz="7200">
              <a:latin typeface="Roboto"/>
              <a:cs typeface="Robo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35924" y="2951910"/>
            <a:ext cx="3007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204" dirty="0">
                <a:solidFill>
                  <a:srgbClr val="4FB883"/>
                </a:solidFill>
                <a:latin typeface="Roboto"/>
                <a:cs typeface="Roboto"/>
              </a:rPr>
              <a:t>Jungle</a:t>
            </a:r>
            <a:endParaRPr sz="7200">
              <a:latin typeface="Roboto"/>
              <a:cs typeface="Robo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3024" y="4823835"/>
            <a:ext cx="65011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https://medium.com/@shrutijadon10104776/survey-</a:t>
            </a:r>
            <a:r>
              <a:rPr sz="1000" spc="-4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on-activation-</a:t>
            </a:r>
            <a:r>
              <a:rPr sz="1000" spc="-50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functions-for-</a:t>
            </a:r>
            <a:r>
              <a:rPr sz="1000" spc="-45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deep-learning-</a:t>
            </a:r>
            <a:r>
              <a:rPr sz="1000" spc="-10" dirty="0">
                <a:solidFill>
                  <a:srgbClr val="1154CC"/>
                </a:solidFill>
                <a:latin typeface="Verdana"/>
                <a:cs typeface="Verdana"/>
                <a:hlinkClick r:id="rId4"/>
              </a:rPr>
              <a:t>9689331ba092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5724" y="4971789"/>
            <a:ext cx="6473825" cy="11430"/>
          </a:xfrm>
          <a:custGeom>
            <a:avLst/>
            <a:gdLst/>
            <a:ahLst/>
            <a:cxnLst/>
            <a:rect l="l" t="t" r="r" b="b"/>
            <a:pathLst>
              <a:path w="6473825" h="11429">
                <a:moveTo>
                  <a:pt x="6473786" y="11429"/>
                </a:moveTo>
                <a:lnTo>
                  <a:pt x="0" y="11429"/>
                </a:lnTo>
                <a:lnTo>
                  <a:pt x="0" y="0"/>
                </a:lnTo>
                <a:lnTo>
                  <a:pt x="6473786" y="0"/>
                </a:lnTo>
                <a:lnTo>
                  <a:pt x="6473786" y="11429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6526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6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7749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90" h="283210">
                <a:moveTo>
                  <a:pt x="287679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79" y="0"/>
                </a:lnTo>
                <a:lnTo>
                  <a:pt x="287679" y="28267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749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9" y="0"/>
                </a:lnTo>
                <a:lnTo>
                  <a:pt x="287679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3263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90" h="283210">
                <a:moveTo>
                  <a:pt x="287681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81" y="0"/>
                </a:lnTo>
                <a:lnTo>
                  <a:pt x="287681" y="28267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263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5508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5508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8772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8772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1017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6514" y="570026"/>
            <a:ext cx="568325" cy="574675"/>
          </a:xfrm>
          <a:custGeom>
            <a:avLst/>
            <a:gdLst/>
            <a:ahLst/>
            <a:cxnLst/>
            <a:rect l="l" t="t" r="r" b="b"/>
            <a:pathLst>
              <a:path w="568325" h="574675">
                <a:moveTo>
                  <a:pt x="287693" y="287286"/>
                </a:moveTo>
                <a:lnTo>
                  <a:pt x="0" y="287286"/>
                </a:lnTo>
                <a:lnTo>
                  <a:pt x="0" y="574522"/>
                </a:lnTo>
                <a:lnTo>
                  <a:pt x="287693" y="574522"/>
                </a:lnTo>
                <a:lnTo>
                  <a:pt x="287693" y="287286"/>
                </a:lnTo>
                <a:close/>
              </a:path>
              <a:path w="568325" h="574675">
                <a:moveTo>
                  <a:pt x="567702" y="0"/>
                </a:moveTo>
                <a:lnTo>
                  <a:pt x="287756" y="0"/>
                </a:lnTo>
                <a:lnTo>
                  <a:pt x="287756" y="287235"/>
                </a:lnTo>
                <a:lnTo>
                  <a:pt x="567702" y="287235"/>
                </a:lnTo>
                <a:lnTo>
                  <a:pt x="567702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1969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81969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1962" y="1431884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5" h="287655">
                <a:moveTo>
                  <a:pt x="0" y="287229"/>
                </a:moveTo>
                <a:lnTo>
                  <a:pt x="279931" y="287229"/>
                </a:lnTo>
                <a:lnTo>
                  <a:pt x="279931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69717" y="1431886"/>
            <a:ext cx="572135" cy="574675"/>
          </a:xfrm>
          <a:custGeom>
            <a:avLst/>
            <a:gdLst/>
            <a:ahLst/>
            <a:cxnLst/>
            <a:rect l="l" t="t" r="r" b="b"/>
            <a:pathLst>
              <a:path w="572135" h="574675">
                <a:moveTo>
                  <a:pt x="287693" y="287286"/>
                </a:moveTo>
                <a:lnTo>
                  <a:pt x="0" y="287286"/>
                </a:lnTo>
                <a:lnTo>
                  <a:pt x="0" y="574522"/>
                </a:lnTo>
                <a:lnTo>
                  <a:pt x="287693" y="574522"/>
                </a:lnTo>
                <a:lnTo>
                  <a:pt x="287693" y="287286"/>
                </a:lnTo>
                <a:close/>
              </a:path>
              <a:path w="572135" h="574675">
                <a:moveTo>
                  <a:pt x="571588" y="0"/>
                </a:moveTo>
                <a:lnTo>
                  <a:pt x="287769" y="0"/>
                </a:lnTo>
                <a:lnTo>
                  <a:pt x="287769" y="287235"/>
                </a:lnTo>
                <a:lnTo>
                  <a:pt x="571588" y="287235"/>
                </a:lnTo>
                <a:lnTo>
                  <a:pt x="571588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69719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6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29092" y="1431884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49" y="287229"/>
                </a:lnTo>
                <a:lnTo>
                  <a:pt x="28384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45168" y="570023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49" y="287229"/>
                </a:lnTo>
                <a:lnTo>
                  <a:pt x="28384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0691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0691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16766" y="857310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49" y="287229"/>
                </a:lnTo>
                <a:lnTo>
                  <a:pt x="28384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2535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90" h="283210">
                <a:moveTo>
                  <a:pt x="287674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74" y="0"/>
                </a:lnTo>
                <a:lnTo>
                  <a:pt x="287674" y="28267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1307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6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1307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89056" y="2006458"/>
            <a:ext cx="255270" cy="287655"/>
          </a:xfrm>
          <a:custGeom>
            <a:avLst/>
            <a:gdLst/>
            <a:ahLst/>
            <a:cxnLst/>
            <a:rect l="l" t="t" r="r" b="b"/>
            <a:pathLst>
              <a:path w="255270" h="287655">
                <a:moveTo>
                  <a:pt x="25492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54924" y="0"/>
                </a:lnTo>
                <a:lnTo>
                  <a:pt x="254924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89056" y="282736"/>
            <a:ext cx="255270" cy="287655"/>
          </a:xfrm>
          <a:custGeom>
            <a:avLst/>
            <a:gdLst/>
            <a:ahLst/>
            <a:cxnLst/>
            <a:rect l="l" t="t" r="r" b="b"/>
            <a:pathLst>
              <a:path w="255270" h="287655">
                <a:moveTo>
                  <a:pt x="25492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54924" y="0"/>
                </a:lnTo>
                <a:lnTo>
                  <a:pt x="254924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25783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6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25783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13533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13533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50284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50284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38034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2511" y="1431886"/>
            <a:ext cx="567690" cy="574675"/>
          </a:xfrm>
          <a:custGeom>
            <a:avLst/>
            <a:gdLst/>
            <a:ahLst/>
            <a:cxnLst/>
            <a:rect l="l" t="t" r="r" b="b"/>
            <a:pathLst>
              <a:path w="567690" h="574675">
                <a:moveTo>
                  <a:pt x="279946" y="287286"/>
                </a:moveTo>
                <a:lnTo>
                  <a:pt x="0" y="287286"/>
                </a:lnTo>
                <a:lnTo>
                  <a:pt x="0" y="574522"/>
                </a:lnTo>
                <a:lnTo>
                  <a:pt x="279946" y="574522"/>
                </a:lnTo>
                <a:lnTo>
                  <a:pt x="279946" y="287286"/>
                </a:lnTo>
                <a:close/>
              </a:path>
              <a:path w="567690" h="574675">
                <a:moveTo>
                  <a:pt x="567690" y="0"/>
                </a:moveTo>
                <a:lnTo>
                  <a:pt x="280022" y="0"/>
                </a:lnTo>
                <a:lnTo>
                  <a:pt x="280022" y="287235"/>
                </a:lnTo>
                <a:lnTo>
                  <a:pt x="567690" y="287235"/>
                </a:lnTo>
                <a:lnTo>
                  <a:pt x="56769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07087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07087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94836" y="857310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4" h="287655">
                <a:moveTo>
                  <a:pt x="0" y="287229"/>
                </a:moveTo>
                <a:lnTo>
                  <a:pt x="279924" y="287229"/>
                </a:lnTo>
                <a:lnTo>
                  <a:pt x="279924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35409" y="570026"/>
            <a:ext cx="572135" cy="574675"/>
          </a:xfrm>
          <a:custGeom>
            <a:avLst/>
            <a:gdLst/>
            <a:ahLst/>
            <a:cxnLst/>
            <a:rect l="l" t="t" r="r" b="b"/>
            <a:pathLst>
              <a:path w="572135" h="574675">
                <a:moveTo>
                  <a:pt x="283819" y="287286"/>
                </a:moveTo>
                <a:lnTo>
                  <a:pt x="0" y="287286"/>
                </a:lnTo>
                <a:lnTo>
                  <a:pt x="0" y="574522"/>
                </a:lnTo>
                <a:lnTo>
                  <a:pt x="283819" y="574522"/>
                </a:lnTo>
                <a:lnTo>
                  <a:pt x="283819" y="287286"/>
                </a:lnTo>
                <a:close/>
              </a:path>
              <a:path w="572135" h="574675">
                <a:moveTo>
                  <a:pt x="571601" y="0"/>
                </a:moveTo>
                <a:lnTo>
                  <a:pt x="283895" y="0"/>
                </a:lnTo>
                <a:lnTo>
                  <a:pt x="283895" y="287235"/>
                </a:lnTo>
                <a:lnTo>
                  <a:pt x="571601" y="287235"/>
                </a:lnTo>
                <a:lnTo>
                  <a:pt x="571601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9312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89" h="283210">
                <a:moveTo>
                  <a:pt x="287699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99" y="0"/>
                </a:lnTo>
                <a:lnTo>
                  <a:pt x="287699" y="28267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63789" y="857310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49" y="287229"/>
                </a:lnTo>
                <a:lnTo>
                  <a:pt x="28384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47713" y="1719171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49" y="287229"/>
                </a:lnTo>
                <a:lnTo>
                  <a:pt x="28384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88365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88365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76115" y="1431884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49" y="287229"/>
                </a:lnTo>
                <a:lnTo>
                  <a:pt x="28384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26526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89" h="264795">
                <a:moveTo>
                  <a:pt x="0" y="0"/>
                </a:moveTo>
                <a:lnTo>
                  <a:pt x="287681" y="0"/>
                </a:lnTo>
                <a:lnTo>
                  <a:pt x="287681" y="264224"/>
                </a:lnTo>
                <a:lnTo>
                  <a:pt x="0" y="264224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7749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9" y="0"/>
                </a:lnTo>
                <a:lnTo>
                  <a:pt x="287679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7749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9" y="0"/>
                </a:lnTo>
                <a:lnTo>
                  <a:pt x="287679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3263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3263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5508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5508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38772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38772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51017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26514" y="3155556"/>
            <a:ext cx="568325" cy="574675"/>
          </a:xfrm>
          <a:custGeom>
            <a:avLst/>
            <a:gdLst/>
            <a:ahLst/>
            <a:cxnLst/>
            <a:rect l="l" t="t" r="r" b="b"/>
            <a:pathLst>
              <a:path w="568325" h="574675">
                <a:moveTo>
                  <a:pt x="287693" y="287274"/>
                </a:moveTo>
                <a:lnTo>
                  <a:pt x="0" y="287274"/>
                </a:lnTo>
                <a:lnTo>
                  <a:pt x="0" y="574522"/>
                </a:lnTo>
                <a:lnTo>
                  <a:pt x="287693" y="574522"/>
                </a:lnTo>
                <a:lnTo>
                  <a:pt x="287693" y="287274"/>
                </a:lnTo>
                <a:close/>
              </a:path>
              <a:path w="568325" h="574675">
                <a:moveTo>
                  <a:pt x="567702" y="0"/>
                </a:moveTo>
                <a:lnTo>
                  <a:pt x="287756" y="0"/>
                </a:lnTo>
                <a:lnTo>
                  <a:pt x="287756" y="287223"/>
                </a:lnTo>
                <a:lnTo>
                  <a:pt x="567702" y="287223"/>
                </a:lnTo>
                <a:lnTo>
                  <a:pt x="567702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81969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81969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01962" y="4017391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5" h="287654">
                <a:moveTo>
                  <a:pt x="0" y="287249"/>
                </a:moveTo>
                <a:lnTo>
                  <a:pt x="279931" y="287249"/>
                </a:lnTo>
                <a:lnTo>
                  <a:pt x="279931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69717" y="4017403"/>
            <a:ext cx="572135" cy="574675"/>
          </a:xfrm>
          <a:custGeom>
            <a:avLst/>
            <a:gdLst/>
            <a:ahLst/>
            <a:cxnLst/>
            <a:rect l="l" t="t" r="r" b="b"/>
            <a:pathLst>
              <a:path w="572135" h="574675">
                <a:moveTo>
                  <a:pt x="287693" y="287299"/>
                </a:moveTo>
                <a:lnTo>
                  <a:pt x="0" y="287299"/>
                </a:lnTo>
                <a:lnTo>
                  <a:pt x="0" y="574522"/>
                </a:lnTo>
                <a:lnTo>
                  <a:pt x="287693" y="574522"/>
                </a:lnTo>
                <a:lnTo>
                  <a:pt x="287693" y="287299"/>
                </a:lnTo>
                <a:close/>
              </a:path>
              <a:path w="572135" h="574675">
                <a:moveTo>
                  <a:pt x="571588" y="0"/>
                </a:moveTo>
                <a:lnTo>
                  <a:pt x="287769" y="0"/>
                </a:lnTo>
                <a:lnTo>
                  <a:pt x="287769" y="287248"/>
                </a:lnTo>
                <a:lnTo>
                  <a:pt x="571588" y="287248"/>
                </a:lnTo>
                <a:lnTo>
                  <a:pt x="571588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69719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89" h="264795">
                <a:moveTo>
                  <a:pt x="0" y="0"/>
                </a:moveTo>
                <a:lnTo>
                  <a:pt x="287699" y="0"/>
                </a:lnTo>
                <a:lnTo>
                  <a:pt x="287699" y="264224"/>
                </a:lnTo>
                <a:lnTo>
                  <a:pt x="0" y="264224"/>
                </a:lnTo>
                <a:lnTo>
                  <a:pt x="0" y="0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29092" y="4017391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49"/>
                </a:moveTo>
                <a:lnTo>
                  <a:pt x="283849" y="287249"/>
                </a:lnTo>
                <a:lnTo>
                  <a:pt x="283849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45168" y="3155543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24"/>
                </a:moveTo>
                <a:lnTo>
                  <a:pt x="283849" y="287224"/>
                </a:lnTo>
                <a:lnTo>
                  <a:pt x="28384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00691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00691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16766" y="3442818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49"/>
                </a:moveTo>
                <a:lnTo>
                  <a:pt x="283849" y="287249"/>
                </a:lnTo>
                <a:lnTo>
                  <a:pt x="283849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14887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76115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89" h="264795">
                <a:moveTo>
                  <a:pt x="0" y="264224"/>
                </a:moveTo>
                <a:lnTo>
                  <a:pt x="287674" y="264224"/>
                </a:lnTo>
                <a:lnTo>
                  <a:pt x="287674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76115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88365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88365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451638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89" h="264795">
                <a:moveTo>
                  <a:pt x="0" y="264224"/>
                </a:moveTo>
                <a:lnTo>
                  <a:pt x="287674" y="264224"/>
                </a:lnTo>
                <a:lnTo>
                  <a:pt x="287674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51638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63864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9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63864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27137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27137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39388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14884" y="4017403"/>
            <a:ext cx="567690" cy="574675"/>
          </a:xfrm>
          <a:custGeom>
            <a:avLst/>
            <a:gdLst/>
            <a:ahLst/>
            <a:cxnLst/>
            <a:rect l="l" t="t" r="r" b="b"/>
            <a:pathLst>
              <a:path w="567690" h="574675">
                <a:moveTo>
                  <a:pt x="287667" y="0"/>
                </a:moveTo>
                <a:lnTo>
                  <a:pt x="0" y="0"/>
                </a:lnTo>
                <a:lnTo>
                  <a:pt x="0" y="287248"/>
                </a:lnTo>
                <a:lnTo>
                  <a:pt x="287667" y="287248"/>
                </a:lnTo>
                <a:lnTo>
                  <a:pt x="287667" y="0"/>
                </a:lnTo>
                <a:close/>
              </a:path>
              <a:path w="567690" h="574675">
                <a:moveTo>
                  <a:pt x="567690" y="287299"/>
                </a:moveTo>
                <a:lnTo>
                  <a:pt x="287743" y="287299"/>
                </a:lnTo>
                <a:lnTo>
                  <a:pt x="287743" y="574522"/>
                </a:lnTo>
                <a:lnTo>
                  <a:pt x="567690" y="574522"/>
                </a:lnTo>
                <a:lnTo>
                  <a:pt x="567690" y="28729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70335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70335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90336" y="3442818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4" h="287654">
                <a:moveTo>
                  <a:pt x="0" y="287249"/>
                </a:moveTo>
                <a:lnTo>
                  <a:pt x="279924" y="287249"/>
                </a:lnTo>
                <a:lnTo>
                  <a:pt x="279924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458075" y="3155556"/>
            <a:ext cx="572135" cy="574675"/>
          </a:xfrm>
          <a:custGeom>
            <a:avLst/>
            <a:gdLst/>
            <a:ahLst/>
            <a:cxnLst/>
            <a:rect l="l" t="t" r="r" b="b"/>
            <a:pathLst>
              <a:path w="572134" h="574675">
                <a:moveTo>
                  <a:pt x="287705" y="0"/>
                </a:moveTo>
                <a:lnTo>
                  <a:pt x="0" y="0"/>
                </a:lnTo>
                <a:lnTo>
                  <a:pt x="0" y="287223"/>
                </a:lnTo>
                <a:lnTo>
                  <a:pt x="287705" y="287223"/>
                </a:lnTo>
                <a:lnTo>
                  <a:pt x="287705" y="0"/>
                </a:lnTo>
                <a:close/>
              </a:path>
              <a:path w="572134" h="574675">
                <a:moveTo>
                  <a:pt x="571601" y="287274"/>
                </a:moveTo>
                <a:lnTo>
                  <a:pt x="287782" y="287274"/>
                </a:lnTo>
                <a:lnTo>
                  <a:pt x="287782" y="574522"/>
                </a:lnTo>
                <a:lnTo>
                  <a:pt x="571601" y="574522"/>
                </a:lnTo>
                <a:lnTo>
                  <a:pt x="571601" y="28727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458085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9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317458" y="3442818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49"/>
                </a:moveTo>
                <a:lnTo>
                  <a:pt x="283849" y="287249"/>
                </a:lnTo>
                <a:lnTo>
                  <a:pt x="283849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33533" y="4304691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24"/>
                </a:moveTo>
                <a:lnTo>
                  <a:pt x="283849" y="287224"/>
                </a:lnTo>
                <a:lnTo>
                  <a:pt x="28384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89057" y="3442817"/>
            <a:ext cx="255270" cy="287655"/>
          </a:xfrm>
          <a:custGeom>
            <a:avLst/>
            <a:gdLst/>
            <a:ahLst/>
            <a:cxnLst/>
            <a:rect l="l" t="t" r="r" b="b"/>
            <a:pathLst>
              <a:path w="255270" h="287654">
                <a:moveTo>
                  <a:pt x="0" y="287249"/>
                </a:moveTo>
                <a:lnTo>
                  <a:pt x="254924" y="287249"/>
                </a:lnTo>
                <a:lnTo>
                  <a:pt x="254924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89057" y="2868269"/>
            <a:ext cx="255270" cy="287655"/>
          </a:xfrm>
          <a:custGeom>
            <a:avLst/>
            <a:gdLst/>
            <a:ahLst/>
            <a:cxnLst/>
            <a:rect l="l" t="t" r="r" b="b"/>
            <a:pathLst>
              <a:path w="255270" h="287655">
                <a:moveTo>
                  <a:pt x="0" y="287224"/>
                </a:moveTo>
                <a:lnTo>
                  <a:pt x="254924" y="287224"/>
                </a:lnTo>
                <a:lnTo>
                  <a:pt x="254924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05132" y="4017391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49"/>
                </a:moveTo>
                <a:lnTo>
                  <a:pt x="283849" y="287249"/>
                </a:lnTo>
                <a:lnTo>
                  <a:pt x="283849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9ED1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7749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9" y="0"/>
                </a:lnTo>
                <a:lnTo>
                  <a:pt x="287679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87749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9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79" y="0"/>
                </a:lnTo>
                <a:lnTo>
                  <a:pt x="287679" y="287226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0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63263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5508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5508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38772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89" h="283210">
                <a:moveTo>
                  <a:pt x="287681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81" y="0"/>
                </a:lnTo>
                <a:lnTo>
                  <a:pt x="287681" y="28267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38772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38772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6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51017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14280" y="282736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5" h="287655">
                <a:moveTo>
                  <a:pt x="0" y="287229"/>
                </a:moveTo>
                <a:lnTo>
                  <a:pt x="279939" y="287229"/>
                </a:lnTo>
                <a:lnTo>
                  <a:pt x="27993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014280" y="1144597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5" h="287655">
                <a:moveTo>
                  <a:pt x="0" y="287229"/>
                </a:moveTo>
                <a:lnTo>
                  <a:pt x="279939" y="287229"/>
                </a:lnTo>
                <a:lnTo>
                  <a:pt x="27993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014280" y="1719171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5" h="287655">
                <a:moveTo>
                  <a:pt x="0" y="287229"/>
                </a:moveTo>
                <a:lnTo>
                  <a:pt x="279939" y="287229"/>
                </a:lnTo>
                <a:lnTo>
                  <a:pt x="27993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301962" y="857310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5" h="287655">
                <a:moveTo>
                  <a:pt x="0" y="287229"/>
                </a:moveTo>
                <a:lnTo>
                  <a:pt x="279931" y="287229"/>
                </a:lnTo>
                <a:lnTo>
                  <a:pt x="279931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301962" y="2006458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5" h="287655">
                <a:moveTo>
                  <a:pt x="0" y="287229"/>
                </a:moveTo>
                <a:lnTo>
                  <a:pt x="279931" y="287229"/>
                </a:lnTo>
                <a:lnTo>
                  <a:pt x="279931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57493" y="282736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24" y="287229"/>
                </a:lnTo>
                <a:lnTo>
                  <a:pt x="283824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57493" y="1144597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24" y="287229"/>
                </a:lnTo>
                <a:lnTo>
                  <a:pt x="283824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57493" y="2006458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24" y="287229"/>
                </a:lnTo>
                <a:lnTo>
                  <a:pt x="283824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869719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89" h="283210">
                <a:moveTo>
                  <a:pt x="287699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99" y="0"/>
                </a:lnTo>
                <a:lnTo>
                  <a:pt x="287699" y="28267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869719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45167" y="1719173"/>
            <a:ext cx="568325" cy="574675"/>
          </a:xfrm>
          <a:custGeom>
            <a:avLst/>
            <a:gdLst/>
            <a:ahLst/>
            <a:cxnLst/>
            <a:rect l="l" t="t" r="r" b="b"/>
            <a:pathLst>
              <a:path w="568325" h="574675">
                <a:moveTo>
                  <a:pt x="283845" y="0"/>
                </a:moveTo>
                <a:lnTo>
                  <a:pt x="0" y="0"/>
                </a:lnTo>
                <a:lnTo>
                  <a:pt x="0" y="287235"/>
                </a:lnTo>
                <a:lnTo>
                  <a:pt x="283845" y="287235"/>
                </a:lnTo>
                <a:lnTo>
                  <a:pt x="283845" y="0"/>
                </a:lnTo>
                <a:close/>
              </a:path>
              <a:path w="568325" h="574675">
                <a:moveTo>
                  <a:pt x="567766" y="287286"/>
                </a:moveTo>
                <a:lnTo>
                  <a:pt x="283921" y="287286"/>
                </a:lnTo>
                <a:lnTo>
                  <a:pt x="283921" y="574522"/>
                </a:lnTo>
                <a:lnTo>
                  <a:pt x="567766" y="574522"/>
                </a:lnTo>
                <a:lnTo>
                  <a:pt x="567766" y="287286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300691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69719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601307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601307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90" h="283210">
                <a:moveTo>
                  <a:pt x="287674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74" y="0"/>
                </a:lnTo>
                <a:lnTo>
                  <a:pt x="287674" y="28267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889056" y="1144597"/>
            <a:ext cx="255270" cy="287655"/>
          </a:xfrm>
          <a:custGeom>
            <a:avLst/>
            <a:gdLst/>
            <a:ahLst/>
            <a:cxnLst/>
            <a:rect l="l" t="t" r="r" b="b"/>
            <a:pathLst>
              <a:path w="255270" h="287655">
                <a:moveTo>
                  <a:pt x="25492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54924" y="0"/>
                </a:lnTo>
                <a:lnTo>
                  <a:pt x="254924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25783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13533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313533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450284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6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450284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450284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90" h="283210">
                <a:moveTo>
                  <a:pt x="287674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74" y="0"/>
                </a:lnTo>
                <a:lnTo>
                  <a:pt x="287674" y="28267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738034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882510" y="2006458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4" h="287655">
                <a:moveTo>
                  <a:pt x="0" y="287229"/>
                </a:moveTo>
                <a:lnTo>
                  <a:pt x="279949" y="287229"/>
                </a:lnTo>
                <a:lnTo>
                  <a:pt x="27994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882510" y="1144597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4" h="287655">
                <a:moveTo>
                  <a:pt x="0" y="287229"/>
                </a:moveTo>
                <a:lnTo>
                  <a:pt x="279949" y="287229"/>
                </a:lnTo>
                <a:lnTo>
                  <a:pt x="27994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82510" y="570023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4" h="287655">
                <a:moveTo>
                  <a:pt x="0" y="287229"/>
                </a:moveTo>
                <a:lnTo>
                  <a:pt x="279949" y="287229"/>
                </a:lnTo>
                <a:lnTo>
                  <a:pt x="27994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594836" y="1431884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4" h="287655">
                <a:moveTo>
                  <a:pt x="0" y="287229"/>
                </a:moveTo>
                <a:lnTo>
                  <a:pt x="279924" y="287229"/>
                </a:lnTo>
                <a:lnTo>
                  <a:pt x="279924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594836" y="282736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4" h="287655">
                <a:moveTo>
                  <a:pt x="0" y="287229"/>
                </a:moveTo>
                <a:lnTo>
                  <a:pt x="279924" y="287229"/>
                </a:lnTo>
                <a:lnTo>
                  <a:pt x="279924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735413" y="2006458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24" y="287229"/>
                </a:lnTo>
                <a:lnTo>
                  <a:pt x="283824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735413" y="1144597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24" y="287229"/>
                </a:lnTo>
                <a:lnTo>
                  <a:pt x="283824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735413" y="282736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24" y="287229"/>
                </a:lnTo>
                <a:lnTo>
                  <a:pt x="283824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019312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6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19312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63782" y="282739"/>
            <a:ext cx="568325" cy="574675"/>
          </a:xfrm>
          <a:custGeom>
            <a:avLst/>
            <a:gdLst/>
            <a:ahLst/>
            <a:cxnLst/>
            <a:rect l="l" t="t" r="r" b="b"/>
            <a:pathLst>
              <a:path w="568325" h="574675">
                <a:moveTo>
                  <a:pt x="283845" y="0"/>
                </a:moveTo>
                <a:lnTo>
                  <a:pt x="0" y="0"/>
                </a:lnTo>
                <a:lnTo>
                  <a:pt x="0" y="287235"/>
                </a:lnTo>
                <a:lnTo>
                  <a:pt x="283845" y="287235"/>
                </a:lnTo>
                <a:lnTo>
                  <a:pt x="283845" y="0"/>
                </a:lnTo>
                <a:close/>
              </a:path>
              <a:path w="568325" h="574675">
                <a:moveTo>
                  <a:pt x="567778" y="287286"/>
                </a:moveTo>
                <a:lnTo>
                  <a:pt x="283921" y="287286"/>
                </a:lnTo>
                <a:lnTo>
                  <a:pt x="283921" y="574522"/>
                </a:lnTo>
                <a:lnTo>
                  <a:pt x="567778" y="574522"/>
                </a:lnTo>
                <a:lnTo>
                  <a:pt x="567778" y="287286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588365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019312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7749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9" y="0"/>
                </a:lnTo>
                <a:lnTo>
                  <a:pt x="287679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87749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90" h="264795">
                <a:moveTo>
                  <a:pt x="0" y="0"/>
                </a:moveTo>
                <a:lnTo>
                  <a:pt x="287679" y="0"/>
                </a:lnTo>
                <a:lnTo>
                  <a:pt x="287679" y="264224"/>
                </a:lnTo>
                <a:lnTo>
                  <a:pt x="0" y="264224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0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63263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5508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5508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438772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438772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438772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89" h="264795">
                <a:moveTo>
                  <a:pt x="0" y="0"/>
                </a:moveTo>
                <a:lnTo>
                  <a:pt x="287681" y="0"/>
                </a:lnTo>
                <a:lnTo>
                  <a:pt x="287681" y="264224"/>
                </a:lnTo>
                <a:lnTo>
                  <a:pt x="0" y="264224"/>
                </a:lnTo>
                <a:lnTo>
                  <a:pt x="0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51017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014280" y="2868269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5" h="287655">
                <a:moveTo>
                  <a:pt x="0" y="287224"/>
                </a:moveTo>
                <a:lnTo>
                  <a:pt x="279939" y="287224"/>
                </a:lnTo>
                <a:lnTo>
                  <a:pt x="27993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14280" y="3730117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5" h="287654">
                <a:moveTo>
                  <a:pt x="0" y="287224"/>
                </a:moveTo>
                <a:lnTo>
                  <a:pt x="279939" y="287224"/>
                </a:lnTo>
                <a:lnTo>
                  <a:pt x="27993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014280" y="4304691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5" h="287654">
                <a:moveTo>
                  <a:pt x="0" y="287224"/>
                </a:moveTo>
                <a:lnTo>
                  <a:pt x="279939" y="287224"/>
                </a:lnTo>
                <a:lnTo>
                  <a:pt x="27993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301962" y="3442818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5" h="287654">
                <a:moveTo>
                  <a:pt x="0" y="287249"/>
                </a:moveTo>
                <a:lnTo>
                  <a:pt x="279931" y="287249"/>
                </a:lnTo>
                <a:lnTo>
                  <a:pt x="279931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301962" y="4591965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5" h="287654">
                <a:moveTo>
                  <a:pt x="0" y="287249"/>
                </a:moveTo>
                <a:lnTo>
                  <a:pt x="279931" y="287249"/>
                </a:lnTo>
                <a:lnTo>
                  <a:pt x="279931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157493" y="2868269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4"/>
                </a:moveTo>
                <a:lnTo>
                  <a:pt x="283824" y="287224"/>
                </a:lnTo>
                <a:lnTo>
                  <a:pt x="283824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157493" y="3730117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24"/>
                </a:moveTo>
                <a:lnTo>
                  <a:pt x="283824" y="287224"/>
                </a:lnTo>
                <a:lnTo>
                  <a:pt x="283824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157493" y="4591965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49"/>
                </a:moveTo>
                <a:lnTo>
                  <a:pt x="283824" y="287249"/>
                </a:lnTo>
                <a:lnTo>
                  <a:pt x="283824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869719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869719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9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445167" y="4304703"/>
            <a:ext cx="568325" cy="574675"/>
          </a:xfrm>
          <a:custGeom>
            <a:avLst/>
            <a:gdLst/>
            <a:ahLst/>
            <a:cxnLst/>
            <a:rect l="l" t="t" r="r" b="b"/>
            <a:pathLst>
              <a:path w="568325" h="574675">
                <a:moveTo>
                  <a:pt x="283845" y="0"/>
                </a:moveTo>
                <a:lnTo>
                  <a:pt x="0" y="0"/>
                </a:lnTo>
                <a:lnTo>
                  <a:pt x="0" y="287223"/>
                </a:lnTo>
                <a:lnTo>
                  <a:pt x="283845" y="287223"/>
                </a:lnTo>
                <a:lnTo>
                  <a:pt x="283845" y="0"/>
                </a:lnTo>
                <a:close/>
              </a:path>
              <a:path w="568325" h="574675">
                <a:moveTo>
                  <a:pt x="567766" y="287274"/>
                </a:moveTo>
                <a:lnTo>
                  <a:pt x="283921" y="287274"/>
                </a:lnTo>
                <a:lnTo>
                  <a:pt x="283921" y="574522"/>
                </a:lnTo>
                <a:lnTo>
                  <a:pt x="567766" y="574522"/>
                </a:lnTo>
                <a:lnTo>
                  <a:pt x="567766" y="28727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300691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69719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9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76115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876115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588365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451638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163864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9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163864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9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27137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89" h="264795">
                <a:moveTo>
                  <a:pt x="0" y="264224"/>
                </a:moveTo>
                <a:lnTo>
                  <a:pt x="287674" y="264224"/>
                </a:lnTo>
                <a:lnTo>
                  <a:pt x="287674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027137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027137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739388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602636" y="4591965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4" h="287654">
                <a:moveTo>
                  <a:pt x="0" y="287249"/>
                </a:moveTo>
                <a:lnTo>
                  <a:pt x="279949" y="287249"/>
                </a:lnTo>
                <a:lnTo>
                  <a:pt x="279949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602636" y="3730117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4" h="287654">
                <a:moveTo>
                  <a:pt x="0" y="287224"/>
                </a:moveTo>
                <a:lnTo>
                  <a:pt x="279949" y="287224"/>
                </a:lnTo>
                <a:lnTo>
                  <a:pt x="27994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602636" y="3155543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4" h="287654">
                <a:moveTo>
                  <a:pt x="0" y="287224"/>
                </a:moveTo>
                <a:lnTo>
                  <a:pt x="279949" y="287224"/>
                </a:lnTo>
                <a:lnTo>
                  <a:pt x="27994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890336" y="4017391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4" h="287654">
                <a:moveTo>
                  <a:pt x="0" y="287249"/>
                </a:moveTo>
                <a:lnTo>
                  <a:pt x="279924" y="287249"/>
                </a:lnTo>
                <a:lnTo>
                  <a:pt x="279924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890336" y="2868269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4" h="287655">
                <a:moveTo>
                  <a:pt x="0" y="287224"/>
                </a:moveTo>
                <a:lnTo>
                  <a:pt x="279924" y="287224"/>
                </a:lnTo>
                <a:lnTo>
                  <a:pt x="279924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745859" y="4591965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49"/>
                </a:moveTo>
                <a:lnTo>
                  <a:pt x="283824" y="287249"/>
                </a:lnTo>
                <a:lnTo>
                  <a:pt x="283824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745859" y="3730117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24"/>
                </a:moveTo>
                <a:lnTo>
                  <a:pt x="283824" y="287224"/>
                </a:lnTo>
                <a:lnTo>
                  <a:pt x="283824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745859" y="2868269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4"/>
                </a:moveTo>
                <a:lnTo>
                  <a:pt x="283824" y="287224"/>
                </a:lnTo>
                <a:lnTo>
                  <a:pt x="283824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458085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90" h="264795">
                <a:moveTo>
                  <a:pt x="0" y="264224"/>
                </a:moveTo>
                <a:lnTo>
                  <a:pt x="287699" y="264224"/>
                </a:lnTo>
                <a:lnTo>
                  <a:pt x="287699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458085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9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033525" y="2868269"/>
            <a:ext cx="568325" cy="574675"/>
          </a:xfrm>
          <a:custGeom>
            <a:avLst/>
            <a:gdLst/>
            <a:ahLst/>
            <a:cxnLst/>
            <a:rect l="l" t="t" r="r" b="b"/>
            <a:pathLst>
              <a:path w="568325" h="574675">
                <a:moveTo>
                  <a:pt x="283857" y="287286"/>
                </a:moveTo>
                <a:lnTo>
                  <a:pt x="0" y="287286"/>
                </a:lnTo>
                <a:lnTo>
                  <a:pt x="0" y="574509"/>
                </a:lnTo>
                <a:lnTo>
                  <a:pt x="283857" y="574509"/>
                </a:lnTo>
                <a:lnTo>
                  <a:pt x="283857" y="287286"/>
                </a:lnTo>
                <a:close/>
              </a:path>
              <a:path w="568325" h="574675">
                <a:moveTo>
                  <a:pt x="567778" y="0"/>
                </a:moveTo>
                <a:lnTo>
                  <a:pt x="283921" y="0"/>
                </a:lnTo>
                <a:lnTo>
                  <a:pt x="283921" y="287235"/>
                </a:lnTo>
                <a:lnTo>
                  <a:pt x="567778" y="287235"/>
                </a:lnTo>
                <a:lnTo>
                  <a:pt x="567778" y="0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889057" y="4017391"/>
            <a:ext cx="255270" cy="287655"/>
          </a:xfrm>
          <a:custGeom>
            <a:avLst/>
            <a:gdLst/>
            <a:ahLst/>
            <a:cxnLst/>
            <a:rect l="l" t="t" r="r" b="b"/>
            <a:pathLst>
              <a:path w="255270" h="287654">
                <a:moveTo>
                  <a:pt x="0" y="287249"/>
                </a:moveTo>
                <a:lnTo>
                  <a:pt x="254924" y="287249"/>
                </a:lnTo>
                <a:lnTo>
                  <a:pt x="254924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458085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9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49"/>
                </a:lnTo>
                <a:close/>
              </a:path>
            </a:pathLst>
          </a:custGeom>
          <a:solidFill>
            <a:srgbClr val="266D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87749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9" y="0"/>
                </a:lnTo>
                <a:lnTo>
                  <a:pt x="287679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0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90" h="283210">
                <a:moveTo>
                  <a:pt x="287681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81" y="0"/>
                </a:lnTo>
                <a:lnTo>
                  <a:pt x="287681" y="28267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0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63263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75508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75508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6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438772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438772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51017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014280" y="2293742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5" h="287655">
                <a:moveTo>
                  <a:pt x="0" y="287226"/>
                </a:moveTo>
                <a:lnTo>
                  <a:pt x="279939" y="287226"/>
                </a:lnTo>
                <a:lnTo>
                  <a:pt x="279939" y="0"/>
                </a:lnTo>
                <a:lnTo>
                  <a:pt x="0" y="0"/>
                </a:lnTo>
                <a:lnTo>
                  <a:pt x="0" y="287226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26526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89" h="283210">
                <a:moveTo>
                  <a:pt x="287681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81" y="0"/>
                </a:lnTo>
                <a:lnTo>
                  <a:pt x="287681" y="28267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26526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581969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581969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294220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869717" y="1719173"/>
            <a:ext cx="575945" cy="574675"/>
          </a:xfrm>
          <a:custGeom>
            <a:avLst/>
            <a:gdLst/>
            <a:ahLst/>
            <a:cxnLst/>
            <a:rect l="l" t="t" r="r" b="b"/>
            <a:pathLst>
              <a:path w="575945" h="574675">
                <a:moveTo>
                  <a:pt x="287693" y="287286"/>
                </a:moveTo>
                <a:lnTo>
                  <a:pt x="0" y="287286"/>
                </a:lnTo>
                <a:lnTo>
                  <a:pt x="0" y="574522"/>
                </a:lnTo>
                <a:lnTo>
                  <a:pt x="287693" y="574522"/>
                </a:lnTo>
                <a:lnTo>
                  <a:pt x="287693" y="287286"/>
                </a:lnTo>
                <a:close/>
              </a:path>
              <a:path w="575945" h="574675">
                <a:moveTo>
                  <a:pt x="575449" y="0"/>
                </a:moveTo>
                <a:lnTo>
                  <a:pt x="287769" y="0"/>
                </a:lnTo>
                <a:lnTo>
                  <a:pt x="287769" y="287235"/>
                </a:lnTo>
                <a:lnTo>
                  <a:pt x="575449" y="287235"/>
                </a:lnTo>
                <a:lnTo>
                  <a:pt x="575449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729092" y="570023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49" y="287229"/>
                </a:lnTo>
                <a:lnTo>
                  <a:pt x="28384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729092" y="2293742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6"/>
                </a:moveTo>
                <a:lnTo>
                  <a:pt x="283849" y="287226"/>
                </a:lnTo>
                <a:lnTo>
                  <a:pt x="283849" y="0"/>
                </a:lnTo>
                <a:lnTo>
                  <a:pt x="0" y="0"/>
                </a:lnTo>
                <a:lnTo>
                  <a:pt x="0" y="287226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441318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441318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300691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016766" y="0"/>
            <a:ext cx="283845" cy="283210"/>
          </a:xfrm>
          <a:custGeom>
            <a:avLst/>
            <a:gdLst/>
            <a:ahLst/>
            <a:cxnLst/>
            <a:rect l="l" t="t" r="r" b="b"/>
            <a:pathLst>
              <a:path w="283845" h="283210">
                <a:moveTo>
                  <a:pt x="0" y="282679"/>
                </a:moveTo>
                <a:lnTo>
                  <a:pt x="283849" y="282679"/>
                </a:lnTo>
                <a:lnTo>
                  <a:pt x="283849" y="0"/>
                </a:lnTo>
                <a:lnTo>
                  <a:pt x="0" y="0"/>
                </a:lnTo>
                <a:lnTo>
                  <a:pt x="0" y="28267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016766" y="1144597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49" y="287229"/>
                </a:lnTo>
                <a:lnTo>
                  <a:pt x="28384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601307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889056" y="2293742"/>
            <a:ext cx="255270" cy="287655"/>
          </a:xfrm>
          <a:custGeom>
            <a:avLst/>
            <a:gdLst/>
            <a:ahLst/>
            <a:cxnLst/>
            <a:rect l="l" t="t" r="r" b="b"/>
            <a:pathLst>
              <a:path w="255270" h="287655">
                <a:moveTo>
                  <a:pt x="254924" y="287226"/>
                </a:moveTo>
                <a:lnTo>
                  <a:pt x="0" y="287226"/>
                </a:lnTo>
                <a:lnTo>
                  <a:pt x="0" y="0"/>
                </a:lnTo>
                <a:lnTo>
                  <a:pt x="254924" y="0"/>
                </a:lnTo>
                <a:lnTo>
                  <a:pt x="254924" y="287226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889056" y="570023"/>
            <a:ext cx="255270" cy="287655"/>
          </a:xfrm>
          <a:custGeom>
            <a:avLst/>
            <a:gdLst/>
            <a:ahLst/>
            <a:cxnLst/>
            <a:rect l="l" t="t" r="r" b="b"/>
            <a:pathLst>
              <a:path w="255270" h="287655">
                <a:moveTo>
                  <a:pt x="25492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54924" y="0"/>
                </a:lnTo>
                <a:lnTo>
                  <a:pt x="254924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025783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313533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13532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90" h="283210">
                <a:moveTo>
                  <a:pt x="287699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99" y="0"/>
                </a:lnTo>
                <a:lnTo>
                  <a:pt x="287699" y="28267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450284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450284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738034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882510" y="0"/>
            <a:ext cx="280035" cy="283210"/>
          </a:xfrm>
          <a:custGeom>
            <a:avLst/>
            <a:gdLst/>
            <a:ahLst/>
            <a:cxnLst/>
            <a:rect l="l" t="t" r="r" b="b"/>
            <a:pathLst>
              <a:path w="280034" h="283210">
                <a:moveTo>
                  <a:pt x="0" y="282679"/>
                </a:moveTo>
                <a:lnTo>
                  <a:pt x="279949" y="282679"/>
                </a:lnTo>
                <a:lnTo>
                  <a:pt x="279949" y="0"/>
                </a:lnTo>
                <a:lnTo>
                  <a:pt x="0" y="0"/>
                </a:lnTo>
                <a:lnTo>
                  <a:pt x="0" y="28267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162535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6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162535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307087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07087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594836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731561" y="282739"/>
            <a:ext cx="575945" cy="574675"/>
          </a:xfrm>
          <a:custGeom>
            <a:avLst/>
            <a:gdLst/>
            <a:ahLst/>
            <a:cxnLst/>
            <a:rect l="l" t="t" r="r" b="b"/>
            <a:pathLst>
              <a:path w="575945" h="574675">
                <a:moveTo>
                  <a:pt x="287667" y="287286"/>
                </a:moveTo>
                <a:lnTo>
                  <a:pt x="0" y="287286"/>
                </a:lnTo>
                <a:lnTo>
                  <a:pt x="0" y="574522"/>
                </a:lnTo>
                <a:lnTo>
                  <a:pt x="287667" y="574522"/>
                </a:lnTo>
                <a:lnTo>
                  <a:pt x="287667" y="287286"/>
                </a:lnTo>
                <a:close/>
              </a:path>
              <a:path w="575945" h="574675">
                <a:moveTo>
                  <a:pt x="575449" y="0"/>
                </a:moveTo>
                <a:lnTo>
                  <a:pt x="287743" y="0"/>
                </a:lnTo>
                <a:lnTo>
                  <a:pt x="287743" y="287235"/>
                </a:lnTo>
                <a:lnTo>
                  <a:pt x="575449" y="287235"/>
                </a:lnTo>
                <a:lnTo>
                  <a:pt x="575449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163789" y="1719171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49" y="287229"/>
                </a:lnTo>
                <a:lnTo>
                  <a:pt x="28384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163789" y="0"/>
            <a:ext cx="283845" cy="283210"/>
          </a:xfrm>
          <a:custGeom>
            <a:avLst/>
            <a:gdLst/>
            <a:ahLst/>
            <a:cxnLst/>
            <a:rect l="l" t="t" r="r" b="b"/>
            <a:pathLst>
              <a:path w="283845" h="283210">
                <a:moveTo>
                  <a:pt x="0" y="282679"/>
                </a:moveTo>
                <a:lnTo>
                  <a:pt x="283849" y="282679"/>
                </a:lnTo>
                <a:lnTo>
                  <a:pt x="283849" y="0"/>
                </a:lnTo>
                <a:lnTo>
                  <a:pt x="0" y="0"/>
                </a:lnTo>
                <a:lnTo>
                  <a:pt x="0" y="28267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447713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447713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588365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876115" y="2293742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6"/>
                </a:moveTo>
                <a:lnTo>
                  <a:pt x="283849" y="287226"/>
                </a:lnTo>
                <a:lnTo>
                  <a:pt x="283849" y="0"/>
                </a:lnTo>
                <a:lnTo>
                  <a:pt x="0" y="0"/>
                </a:lnTo>
                <a:lnTo>
                  <a:pt x="0" y="287226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876115" y="1144597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49" y="287229"/>
                </a:lnTo>
                <a:lnTo>
                  <a:pt x="28384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87749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9" y="0"/>
                </a:lnTo>
                <a:lnTo>
                  <a:pt x="287679" y="28724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0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0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63263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75508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75508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90" h="264795">
                <a:moveTo>
                  <a:pt x="0" y="0"/>
                </a:moveTo>
                <a:lnTo>
                  <a:pt x="287681" y="0"/>
                </a:lnTo>
                <a:lnTo>
                  <a:pt x="287681" y="264224"/>
                </a:lnTo>
                <a:lnTo>
                  <a:pt x="0" y="264224"/>
                </a:lnTo>
                <a:lnTo>
                  <a:pt x="0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438772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438772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151017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014280" y="4879264"/>
            <a:ext cx="280035" cy="264795"/>
          </a:xfrm>
          <a:custGeom>
            <a:avLst/>
            <a:gdLst/>
            <a:ahLst/>
            <a:cxnLst/>
            <a:rect l="l" t="t" r="r" b="b"/>
            <a:pathLst>
              <a:path w="280035" h="264795">
                <a:moveTo>
                  <a:pt x="0" y="264224"/>
                </a:moveTo>
                <a:lnTo>
                  <a:pt x="279939" y="264224"/>
                </a:lnTo>
                <a:lnTo>
                  <a:pt x="279939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726526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726526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581969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581969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294220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869717" y="4304703"/>
            <a:ext cx="575945" cy="574675"/>
          </a:xfrm>
          <a:custGeom>
            <a:avLst/>
            <a:gdLst/>
            <a:ahLst/>
            <a:cxnLst/>
            <a:rect l="l" t="t" r="r" b="b"/>
            <a:pathLst>
              <a:path w="575945" h="574675">
                <a:moveTo>
                  <a:pt x="287693" y="287274"/>
                </a:moveTo>
                <a:lnTo>
                  <a:pt x="0" y="287274"/>
                </a:lnTo>
                <a:lnTo>
                  <a:pt x="0" y="574522"/>
                </a:lnTo>
                <a:lnTo>
                  <a:pt x="287693" y="574522"/>
                </a:lnTo>
                <a:lnTo>
                  <a:pt x="287693" y="287274"/>
                </a:lnTo>
                <a:close/>
              </a:path>
              <a:path w="575945" h="574675">
                <a:moveTo>
                  <a:pt x="575449" y="0"/>
                </a:moveTo>
                <a:lnTo>
                  <a:pt x="287769" y="0"/>
                </a:lnTo>
                <a:lnTo>
                  <a:pt x="287769" y="287223"/>
                </a:lnTo>
                <a:lnTo>
                  <a:pt x="575449" y="287223"/>
                </a:lnTo>
                <a:lnTo>
                  <a:pt x="575449" y="0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729092" y="3155543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24"/>
                </a:moveTo>
                <a:lnTo>
                  <a:pt x="283849" y="287224"/>
                </a:lnTo>
                <a:lnTo>
                  <a:pt x="28384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729092" y="4879264"/>
            <a:ext cx="283845" cy="264795"/>
          </a:xfrm>
          <a:custGeom>
            <a:avLst/>
            <a:gdLst/>
            <a:ahLst/>
            <a:cxnLst/>
            <a:rect l="l" t="t" r="r" b="b"/>
            <a:pathLst>
              <a:path w="283845" h="264795">
                <a:moveTo>
                  <a:pt x="0" y="264224"/>
                </a:moveTo>
                <a:lnTo>
                  <a:pt x="283849" y="264224"/>
                </a:lnTo>
                <a:lnTo>
                  <a:pt x="283849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441318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441318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9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300691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016766" y="2580969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4"/>
                </a:moveTo>
                <a:lnTo>
                  <a:pt x="283849" y="287224"/>
                </a:lnTo>
                <a:lnTo>
                  <a:pt x="28384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016766" y="3730117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24"/>
                </a:moveTo>
                <a:lnTo>
                  <a:pt x="283849" y="287224"/>
                </a:lnTo>
                <a:lnTo>
                  <a:pt x="28384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76115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588365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89" h="264795">
                <a:moveTo>
                  <a:pt x="0" y="264224"/>
                </a:moveTo>
                <a:lnTo>
                  <a:pt x="287674" y="264224"/>
                </a:lnTo>
                <a:lnTo>
                  <a:pt x="287674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588365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451638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163864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9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163864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027137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027137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739388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602636" y="2580969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4" h="287655">
                <a:moveTo>
                  <a:pt x="0" y="287224"/>
                </a:moveTo>
                <a:lnTo>
                  <a:pt x="279949" y="287224"/>
                </a:lnTo>
                <a:lnTo>
                  <a:pt x="27994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314887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90" h="264795">
                <a:moveTo>
                  <a:pt x="0" y="264224"/>
                </a:moveTo>
                <a:lnTo>
                  <a:pt x="287674" y="264224"/>
                </a:lnTo>
                <a:lnTo>
                  <a:pt x="287674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314887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170335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170335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882586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458075" y="2868269"/>
            <a:ext cx="575945" cy="574675"/>
          </a:xfrm>
          <a:custGeom>
            <a:avLst/>
            <a:gdLst/>
            <a:ahLst/>
            <a:cxnLst/>
            <a:rect l="l" t="t" r="r" b="b"/>
            <a:pathLst>
              <a:path w="575945" h="574675">
                <a:moveTo>
                  <a:pt x="287705" y="0"/>
                </a:moveTo>
                <a:lnTo>
                  <a:pt x="0" y="0"/>
                </a:lnTo>
                <a:lnTo>
                  <a:pt x="0" y="287235"/>
                </a:lnTo>
                <a:lnTo>
                  <a:pt x="287705" y="287235"/>
                </a:lnTo>
                <a:lnTo>
                  <a:pt x="287705" y="0"/>
                </a:lnTo>
                <a:close/>
              </a:path>
              <a:path w="575945" h="574675">
                <a:moveTo>
                  <a:pt x="575449" y="287286"/>
                </a:moveTo>
                <a:lnTo>
                  <a:pt x="287782" y="287286"/>
                </a:lnTo>
                <a:lnTo>
                  <a:pt x="287782" y="574509"/>
                </a:lnTo>
                <a:lnTo>
                  <a:pt x="575449" y="574509"/>
                </a:lnTo>
                <a:lnTo>
                  <a:pt x="575449" y="287286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317458" y="4304691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24"/>
                </a:moveTo>
                <a:lnTo>
                  <a:pt x="283849" y="287224"/>
                </a:lnTo>
                <a:lnTo>
                  <a:pt x="28384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317458" y="2580969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4"/>
                </a:moveTo>
                <a:lnTo>
                  <a:pt x="283849" y="287224"/>
                </a:lnTo>
                <a:lnTo>
                  <a:pt x="28384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029683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9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49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029683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9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889057" y="4304691"/>
            <a:ext cx="255270" cy="287655"/>
          </a:xfrm>
          <a:custGeom>
            <a:avLst/>
            <a:gdLst/>
            <a:ahLst/>
            <a:cxnLst/>
            <a:rect l="l" t="t" r="r" b="b"/>
            <a:pathLst>
              <a:path w="255270" h="287654">
                <a:moveTo>
                  <a:pt x="0" y="287224"/>
                </a:moveTo>
                <a:lnTo>
                  <a:pt x="254924" y="287224"/>
                </a:lnTo>
                <a:lnTo>
                  <a:pt x="254924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605132" y="4879264"/>
            <a:ext cx="283845" cy="264795"/>
          </a:xfrm>
          <a:custGeom>
            <a:avLst/>
            <a:gdLst/>
            <a:ahLst/>
            <a:cxnLst/>
            <a:rect l="l" t="t" r="r" b="b"/>
            <a:pathLst>
              <a:path w="283845" h="264795">
                <a:moveTo>
                  <a:pt x="0" y="264224"/>
                </a:moveTo>
                <a:lnTo>
                  <a:pt x="283849" y="264224"/>
                </a:lnTo>
                <a:lnTo>
                  <a:pt x="283849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605132" y="3730117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24"/>
                </a:moveTo>
                <a:lnTo>
                  <a:pt x="283849" y="287224"/>
                </a:lnTo>
                <a:lnTo>
                  <a:pt x="28384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DFE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729092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89" h="283210">
                <a:moveTo>
                  <a:pt x="287674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74" y="0"/>
                </a:lnTo>
                <a:lnTo>
                  <a:pt x="287674" y="28267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87749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9" y="0"/>
                </a:lnTo>
                <a:lnTo>
                  <a:pt x="287679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0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6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63263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63263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75508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90" h="283210">
                <a:moveTo>
                  <a:pt x="287681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81" y="0"/>
                </a:lnTo>
                <a:lnTo>
                  <a:pt x="287681" y="28267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438772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151017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90" h="283210">
                <a:moveTo>
                  <a:pt x="287681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81" y="0"/>
                </a:lnTo>
                <a:lnTo>
                  <a:pt x="287681" y="28267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151017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6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014280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726526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581969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89" h="283210">
                <a:moveTo>
                  <a:pt x="287674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74" y="0"/>
                </a:lnTo>
                <a:lnTo>
                  <a:pt x="287674" y="28267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581969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294220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294220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6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157493" y="0"/>
            <a:ext cx="283845" cy="283210"/>
          </a:xfrm>
          <a:custGeom>
            <a:avLst/>
            <a:gdLst/>
            <a:ahLst/>
            <a:cxnLst/>
            <a:rect l="l" t="t" r="r" b="b"/>
            <a:pathLst>
              <a:path w="283845" h="283210">
                <a:moveTo>
                  <a:pt x="0" y="282679"/>
                </a:moveTo>
                <a:lnTo>
                  <a:pt x="283824" y="282679"/>
                </a:lnTo>
                <a:lnTo>
                  <a:pt x="283824" y="0"/>
                </a:lnTo>
                <a:lnTo>
                  <a:pt x="0" y="0"/>
                </a:lnTo>
                <a:lnTo>
                  <a:pt x="0" y="28267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157493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869719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729092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441306" y="1719173"/>
            <a:ext cx="572135" cy="574675"/>
          </a:xfrm>
          <a:custGeom>
            <a:avLst/>
            <a:gdLst/>
            <a:ahLst/>
            <a:cxnLst/>
            <a:rect l="l" t="t" r="r" b="b"/>
            <a:pathLst>
              <a:path w="572135" h="574675">
                <a:moveTo>
                  <a:pt x="287705" y="287286"/>
                </a:moveTo>
                <a:lnTo>
                  <a:pt x="0" y="287286"/>
                </a:lnTo>
                <a:lnTo>
                  <a:pt x="0" y="574522"/>
                </a:lnTo>
                <a:lnTo>
                  <a:pt x="287705" y="574522"/>
                </a:lnTo>
                <a:lnTo>
                  <a:pt x="287705" y="287286"/>
                </a:lnTo>
                <a:close/>
              </a:path>
              <a:path w="572135" h="574675">
                <a:moveTo>
                  <a:pt x="571627" y="0"/>
                </a:moveTo>
                <a:lnTo>
                  <a:pt x="287782" y="0"/>
                </a:lnTo>
                <a:lnTo>
                  <a:pt x="287782" y="287235"/>
                </a:lnTo>
                <a:lnTo>
                  <a:pt x="571627" y="287235"/>
                </a:lnTo>
                <a:lnTo>
                  <a:pt x="571627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300691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300691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6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012941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012941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159964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6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601307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889057" y="0"/>
            <a:ext cx="255270" cy="283210"/>
          </a:xfrm>
          <a:custGeom>
            <a:avLst/>
            <a:gdLst/>
            <a:ahLst/>
            <a:cxnLst/>
            <a:rect l="l" t="t" r="r" b="b"/>
            <a:pathLst>
              <a:path w="255270" h="283210">
                <a:moveTo>
                  <a:pt x="254924" y="282679"/>
                </a:moveTo>
                <a:lnTo>
                  <a:pt x="0" y="282679"/>
                </a:lnTo>
                <a:lnTo>
                  <a:pt x="0" y="0"/>
                </a:lnTo>
                <a:lnTo>
                  <a:pt x="254924" y="0"/>
                </a:lnTo>
                <a:lnTo>
                  <a:pt x="254924" y="28267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025783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025783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313533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99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6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450284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738034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6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738034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90" h="283210">
                <a:moveTo>
                  <a:pt x="287674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74" y="0"/>
                </a:lnTo>
                <a:lnTo>
                  <a:pt x="287674" y="28267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874760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162535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307087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6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307087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594836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594836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90" h="283210">
                <a:moveTo>
                  <a:pt x="287674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74" y="0"/>
                </a:lnTo>
                <a:lnTo>
                  <a:pt x="287674" y="28267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735413" y="2293742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6"/>
                </a:moveTo>
                <a:lnTo>
                  <a:pt x="283824" y="287226"/>
                </a:lnTo>
                <a:lnTo>
                  <a:pt x="283824" y="0"/>
                </a:lnTo>
                <a:lnTo>
                  <a:pt x="0" y="0"/>
                </a:lnTo>
                <a:lnTo>
                  <a:pt x="0" y="287226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731563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019312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159964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163782" y="282739"/>
            <a:ext cx="572135" cy="574675"/>
          </a:xfrm>
          <a:custGeom>
            <a:avLst/>
            <a:gdLst/>
            <a:ahLst/>
            <a:cxnLst/>
            <a:rect l="l" t="t" r="r" b="b"/>
            <a:pathLst>
              <a:path w="572135" h="574675">
                <a:moveTo>
                  <a:pt x="283845" y="287286"/>
                </a:moveTo>
                <a:lnTo>
                  <a:pt x="0" y="287286"/>
                </a:lnTo>
                <a:lnTo>
                  <a:pt x="0" y="574522"/>
                </a:lnTo>
                <a:lnTo>
                  <a:pt x="283845" y="574522"/>
                </a:lnTo>
                <a:lnTo>
                  <a:pt x="283845" y="287286"/>
                </a:lnTo>
                <a:close/>
              </a:path>
              <a:path w="572135" h="574675">
                <a:moveTo>
                  <a:pt x="571627" y="0"/>
                </a:moveTo>
                <a:lnTo>
                  <a:pt x="283921" y="0"/>
                </a:lnTo>
                <a:lnTo>
                  <a:pt x="283921" y="287235"/>
                </a:lnTo>
                <a:lnTo>
                  <a:pt x="571627" y="287235"/>
                </a:lnTo>
                <a:lnTo>
                  <a:pt x="571627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588365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588365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89" h="283210">
                <a:moveTo>
                  <a:pt x="287674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74" y="0"/>
                </a:lnTo>
                <a:lnTo>
                  <a:pt x="287674" y="28267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876115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876115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729092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87749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9" y="0"/>
                </a:lnTo>
                <a:lnTo>
                  <a:pt x="287679" y="28724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0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90" h="264795">
                <a:moveTo>
                  <a:pt x="0" y="0"/>
                </a:moveTo>
                <a:lnTo>
                  <a:pt x="287681" y="0"/>
                </a:lnTo>
                <a:lnTo>
                  <a:pt x="287681" y="264224"/>
                </a:lnTo>
                <a:lnTo>
                  <a:pt x="0" y="264224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63263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63263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75508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438772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151017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151017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90" h="264795">
                <a:moveTo>
                  <a:pt x="0" y="0"/>
                </a:moveTo>
                <a:lnTo>
                  <a:pt x="287681" y="0"/>
                </a:lnTo>
                <a:lnTo>
                  <a:pt x="287681" y="264224"/>
                </a:lnTo>
                <a:lnTo>
                  <a:pt x="0" y="264224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14280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726526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581969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581969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294220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294220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89" h="264795">
                <a:moveTo>
                  <a:pt x="0" y="0"/>
                </a:moveTo>
                <a:lnTo>
                  <a:pt x="287674" y="0"/>
                </a:lnTo>
                <a:lnTo>
                  <a:pt x="287674" y="264224"/>
                </a:lnTo>
                <a:lnTo>
                  <a:pt x="0" y="264224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157493" y="2580969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4"/>
                </a:moveTo>
                <a:lnTo>
                  <a:pt x="283824" y="287224"/>
                </a:lnTo>
                <a:lnTo>
                  <a:pt x="283824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157493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869719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9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729092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441306" y="4304703"/>
            <a:ext cx="572135" cy="574675"/>
          </a:xfrm>
          <a:custGeom>
            <a:avLst/>
            <a:gdLst/>
            <a:ahLst/>
            <a:cxnLst/>
            <a:rect l="l" t="t" r="r" b="b"/>
            <a:pathLst>
              <a:path w="572135" h="574675">
                <a:moveTo>
                  <a:pt x="287705" y="287274"/>
                </a:moveTo>
                <a:lnTo>
                  <a:pt x="0" y="287274"/>
                </a:lnTo>
                <a:lnTo>
                  <a:pt x="0" y="574522"/>
                </a:lnTo>
                <a:lnTo>
                  <a:pt x="287705" y="574522"/>
                </a:lnTo>
                <a:lnTo>
                  <a:pt x="287705" y="287274"/>
                </a:lnTo>
                <a:close/>
              </a:path>
              <a:path w="572135" h="574675">
                <a:moveTo>
                  <a:pt x="571627" y="0"/>
                </a:moveTo>
                <a:lnTo>
                  <a:pt x="287782" y="0"/>
                </a:lnTo>
                <a:lnTo>
                  <a:pt x="287782" y="287223"/>
                </a:lnTo>
                <a:lnTo>
                  <a:pt x="571627" y="287223"/>
                </a:lnTo>
                <a:lnTo>
                  <a:pt x="571627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300691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300691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89" h="264795">
                <a:moveTo>
                  <a:pt x="0" y="0"/>
                </a:moveTo>
                <a:lnTo>
                  <a:pt x="287674" y="0"/>
                </a:lnTo>
                <a:lnTo>
                  <a:pt x="287674" y="264224"/>
                </a:lnTo>
                <a:lnTo>
                  <a:pt x="0" y="264224"/>
                </a:lnTo>
                <a:lnTo>
                  <a:pt x="0" y="0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012941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012941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8317458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90" h="264795">
                <a:moveTo>
                  <a:pt x="0" y="264224"/>
                </a:moveTo>
                <a:lnTo>
                  <a:pt x="287674" y="264224"/>
                </a:lnTo>
                <a:lnTo>
                  <a:pt x="287674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876115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588365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451638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451638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163864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89" h="264795">
                <a:moveTo>
                  <a:pt x="0" y="264224"/>
                </a:moveTo>
                <a:lnTo>
                  <a:pt x="287699" y="264224"/>
                </a:lnTo>
                <a:lnTo>
                  <a:pt x="287699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027137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5739388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89" h="264795">
                <a:moveTo>
                  <a:pt x="0" y="264224"/>
                </a:moveTo>
                <a:lnTo>
                  <a:pt x="287674" y="264224"/>
                </a:lnTo>
                <a:lnTo>
                  <a:pt x="287674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739388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602636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9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314887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170335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90" h="264795">
                <a:moveTo>
                  <a:pt x="0" y="264224"/>
                </a:moveTo>
                <a:lnTo>
                  <a:pt x="287674" y="264224"/>
                </a:lnTo>
                <a:lnTo>
                  <a:pt x="287674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170335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882586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882586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745858" y="4879264"/>
            <a:ext cx="283845" cy="264795"/>
          </a:xfrm>
          <a:custGeom>
            <a:avLst/>
            <a:gdLst/>
            <a:ahLst/>
            <a:cxnLst/>
            <a:rect l="l" t="t" r="r" b="b"/>
            <a:pathLst>
              <a:path w="283845" h="264795">
                <a:moveTo>
                  <a:pt x="0" y="264224"/>
                </a:moveTo>
                <a:lnTo>
                  <a:pt x="283824" y="264224"/>
                </a:lnTo>
                <a:lnTo>
                  <a:pt x="283824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745859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458085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9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317458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029677" y="2868269"/>
            <a:ext cx="572135" cy="574675"/>
          </a:xfrm>
          <a:custGeom>
            <a:avLst/>
            <a:gdLst/>
            <a:ahLst/>
            <a:cxnLst/>
            <a:rect l="l" t="t" r="r" b="b"/>
            <a:pathLst>
              <a:path w="572134" h="574675">
                <a:moveTo>
                  <a:pt x="287705" y="0"/>
                </a:moveTo>
                <a:lnTo>
                  <a:pt x="0" y="0"/>
                </a:lnTo>
                <a:lnTo>
                  <a:pt x="0" y="287235"/>
                </a:lnTo>
                <a:lnTo>
                  <a:pt x="287705" y="287235"/>
                </a:lnTo>
                <a:lnTo>
                  <a:pt x="287705" y="0"/>
                </a:lnTo>
                <a:close/>
              </a:path>
              <a:path w="572134" h="574675">
                <a:moveTo>
                  <a:pt x="571627" y="287286"/>
                </a:moveTo>
                <a:lnTo>
                  <a:pt x="287769" y="287286"/>
                </a:lnTo>
                <a:lnTo>
                  <a:pt x="287769" y="574509"/>
                </a:lnTo>
                <a:lnTo>
                  <a:pt x="571627" y="574509"/>
                </a:lnTo>
                <a:lnTo>
                  <a:pt x="571627" y="287286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889057" y="4591965"/>
            <a:ext cx="255270" cy="287655"/>
          </a:xfrm>
          <a:custGeom>
            <a:avLst/>
            <a:gdLst/>
            <a:ahLst/>
            <a:cxnLst/>
            <a:rect l="l" t="t" r="r" b="b"/>
            <a:pathLst>
              <a:path w="255270" h="287654">
                <a:moveTo>
                  <a:pt x="0" y="287249"/>
                </a:moveTo>
                <a:lnTo>
                  <a:pt x="254924" y="287249"/>
                </a:lnTo>
                <a:lnTo>
                  <a:pt x="254924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889057" y="2580969"/>
            <a:ext cx="255270" cy="287655"/>
          </a:xfrm>
          <a:custGeom>
            <a:avLst/>
            <a:gdLst/>
            <a:ahLst/>
            <a:cxnLst/>
            <a:rect l="l" t="t" r="r" b="b"/>
            <a:pathLst>
              <a:path w="255270" h="287655">
                <a:moveTo>
                  <a:pt x="0" y="287224"/>
                </a:moveTo>
                <a:lnTo>
                  <a:pt x="254924" y="287224"/>
                </a:lnTo>
                <a:lnTo>
                  <a:pt x="254924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601307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601307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4FB8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87749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9" y="0"/>
                </a:lnTo>
                <a:lnTo>
                  <a:pt x="287679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0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0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63263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75508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151017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151017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014280" y="0"/>
            <a:ext cx="280035" cy="283210"/>
          </a:xfrm>
          <a:custGeom>
            <a:avLst/>
            <a:gdLst/>
            <a:ahLst/>
            <a:cxnLst/>
            <a:rect l="l" t="t" r="r" b="b"/>
            <a:pathLst>
              <a:path w="280035" h="283210">
                <a:moveTo>
                  <a:pt x="0" y="282679"/>
                </a:moveTo>
                <a:lnTo>
                  <a:pt x="279939" y="282679"/>
                </a:lnTo>
                <a:lnTo>
                  <a:pt x="279939" y="0"/>
                </a:lnTo>
                <a:lnTo>
                  <a:pt x="0" y="0"/>
                </a:lnTo>
                <a:lnTo>
                  <a:pt x="0" y="28267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014280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726526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726526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581969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581969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6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294220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3157493" y="857310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24" y="287229"/>
                </a:lnTo>
                <a:lnTo>
                  <a:pt x="283824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869719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729092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441318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445168" y="2293742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6"/>
                </a:moveTo>
                <a:lnTo>
                  <a:pt x="283849" y="287226"/>
                </a:lnTo>
                <a:lnTo>
                  <a:pt x="283849" y="0"/>
                </a:lnTo>
                <a:lnTo>
                  <a:pt x="0" y="0"/>
                </a:lnTo>
                <a:lnTo>
                  <a:pt x="0" y="287226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300691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89" h="283210">
                <a:moveTo>
                  <a:pt x="287674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74" y="0"/>
                </a:lnTo>
                <a:lnTo>
                  <a:pt x="287674" y="28267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300691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016766" y="282736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49" y="287229"/>
                </a:lnTo>
                <a:lnTo>
                  <a:pt x="28384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012941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01307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889056" y="1431884"/>
            <a:ext cx="255270" cy="287655"/>
          </a:xfrm>
          <a:custGeom>
            <a:avLst/>
            <a:gdLst/>
            <a:ahLst/>
            <a:cxnLst/>
            <a:rect l="l" t="t" r="r" b="b"/>
            <a:pathLst>
              <a:path w="255270" h="287655">
                <a:moveTo>
                  <a:pt x="25492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54924" y="0"/>
                </a:lnTo>
                <a:lnTo>
                  <a:pt x="25492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889056" y="857310"/>
            <a:ext cx="255270" cy="287655"/>
          </a:xfrm>
          <a:custGeom>
            <a:avLst/>
            <a:gdLst/>
            <a:ahLst/>
            <a:cxnLst/>
            <a:rect l="l" t="t" r="r" b="b"/>
            <a:pathLst>
              <a:path w="255270" h="287655">
                <a:moveTo>
                  <a:pt x="25492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54924" y="0"/>
                </a:lnTo>
                <a:lnTo>
                  <a:pt x="25492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025783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313533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738034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738034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882510" y="2293742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4" h="287655">
                <a:moveTo>
                  <a:pt x="0" y="287226"/>
                </a:moveTo>
                <a:lnTo>
                  <a:pt x="279949" y="287226"/>
                </a:lnTo>
                <a:lnTo>
                  <a:pt x="279949" y="0"/>
                </a:lnTo>
                <a:lnTo>
                  <a:pt x="0" y="0"/>
                </a:lnTo>
                <a:lnTo>
                  <a:pt x="0" y="287226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874760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162535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162535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307087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307087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90" h="283210">
                <a:moveTo>
                  <a:pt x="287674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74" y="0"/>
                </a:lnTo>
                <a:lnTo>
                  <a:pt x="287674" y="28267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594836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735413" y="1431884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24" y="287229"/>
                </a:lnTo>
                <a:lnTo>
                  <a:pt x="283824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019312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159964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447713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447713" y="0"/>
            <a:ext cx="283845" cy="283210"/>
          </a:xfrm>
          <a:custGeom>
            <a:avLst/>
            <a:gdLst/>
            <a:ahLst/>
            <a:cxnLst/>
            <a:rect l="l" t="t" r="r" b="b"/>
            <a:pathLst>
              <a:path w="283845" h="283210">
                <a:moveTo>
                  <a:pt x="0" y="282679"/>
                </a:moveTo>
                <a:lnTo>
                  <a:pt x="283849" y="282679"/>
                </a:lnTo>
                <a:lnTo>
                  <a:pt x="283849" y="0"/>
                </a:lnTo>
                <a:lnTo>
                  <a:pt x="0" y="0"/>
                </a:lnTo>
                <a:lnTo>
                  <a:pt x="0" y="28267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588365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6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588365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876115" y="2006458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9"/>
                </a:moveTo>
                <a:lnTo>
                  <a:pt x="283849" y="287229"/>
                </a:lnTo>
                <a:lnTo>
                  <a:pt x="283849" y="0"/>
                </a:lnTo>
                <a:lnTo>
                  <a:pt x="0" y="0"/>
                </a:lnTo>
                <a:lnTo>
                  <a:pt x="0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876115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7749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9" y="0"/>
                </a:lnTo>
                <a:lnTo>
                  <a:pt x="287679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0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0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863263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75508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151017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151017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014280" y="2580969"/>
            <a:ext cx="280035" cy="287655"/>
          </a:xfrm>
          <a:custGeom>
            <a:avLst/>
            <a:gdLst/>
            <a:ahLst/>
            <a:cxnLst/>
            <a:rect l="l" t="t" r="r" b="b"/>
            <a:pathLst>
              <a:path w="280035" h="287655">
                <a:moveTo>
                  <a:pt x="0" y="287224"/>
                </a:moveTo>
                <a:lnTo>
                  <a:pt x="279939" y="287224"/>
                </a:lnTo>
                <a:lnTo>
                  <a:pt x="27993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014280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726526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726526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581969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581969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89" h="264795">
                <a:moveTo>
                  <a:pt x="0" y="0"/>
                </a:moveTo>
                <a:lnTo>
                  <a:pt x="287674" y="0"/>
                </a:lnTo>
                <a:lnTo>
                  <a:pt x="287674" y="264224"/>
                </a:lnTo>
                <a:lnTo>
                  <a:pt x="0" y="264224"/>
                </a:lnTo>
                <a:lnTo>
                  <a:pt x="0" y="0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294220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3157493" y="3442818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49"/>
                </a:moveTo>
                <a:lnTo>
                  <a:pt x="283824" y="287249"/>
                </a:lnTo>
                <a:lnTo>
                  <a:pt x="283824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69719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3729092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3441318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9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3445168" y="4879264"/>
            <a:ext cx="283845" cy="264795"/>
          </a:xfrm>
          <a:custGeom>
            <a:avLst/>
            <a:gdLst/>
            <a:ahLst/>
            <a:cxnLst/>
            <a:rect l="l" t="t" r="r" b="b"/>
            <a:pathLst>
              <a:path w="283845" h="264795">
                <a:moveTo>
                  <a:pt x="0" y="264224"/>
                </a:moveTo>
                <a:lnTo>
                  <a:pt x="283849" y="264224"/>
                </a:lnTo>
                <a:lnTo>
                  <a:pt x="283849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300691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300691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016766" y="2868269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4"/>
                </a:moveTo>
                <a:lnTo>
                  <a:pt x="283849" y="287224"/>
                </a:lnTo>
                <a:lnTo>
                  <a:pt x="28384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012941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876115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588365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588365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451638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163864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9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739388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739388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6602636" y="4879264"/>
            <a:ext cx="280035" cy="264795"/>
          </a:xfrm>
          <a:custGeom>
            <a:avLst/>
            <a:gdLst/>
            <a:ahLst/>
            <a:cxnLst/>
            <a:rect l="l" t="t" r="r" b="b"/>
            <a:pathLst>
              <a:path w="280034" h="264795">
                <a:moveTo>
                  <a:pt x="0" y="264224"/>
                </a:moveTo>
                <a:lnTo>
                  <a:pt x="279949" y="264224"/>
                </a:lnTo>
                <a:lnTo>
                  <a:pt x="279949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602636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9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314887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314887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170335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170335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882586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745859" y="4017391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49"/>
                </a:moveTo>
                <a:lnTo>
                  <a:pt x="283824" y="287249"/>
                </a:lnTo>
                <a:lnTo>
                  <a:pt x="283824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458085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9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8317458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029683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9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033533" y="2580969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5">
                <a:moveTo>
                  <a:pt x="0" y="287224"/>
                </a:moveTo>
                <a:lnTo>
                  <a:pt x="283849" y="287224"/>
                </a:lnTo>
                <a:lnTo>
                  <a:pt x="283849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889057" y="4879264"/>
            <a:ext cx="255270" cy="264795"/>
          </a:xfrm>
          <a:custGeom>
            <a:avLst/>
            <a:gdLst/>
            <a:ahLst/>
            <a:cxnLst/>
            <a:rect l="l" t="t" r="r" b="b"/>
            <a:pathLst>
              <a:path w="255270" h="264795">
                <a:moveTo>
                  <a:pt x="0" y="264224"/>
                </a:moveTo>
                <a:lnTo>
                  <a:pt x="254924" y="264224"/>
                </a:lnTo>
                <a:lnTo>
                  <a:pt x="254924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889057" y="3155543"/>
            <a:ext cx="255270" cy="287655"/>
          </a:xfrm>
          <a:custGeom>
            <a:avLst/>
            <a:gdLst/>
            <a:ahLst/>
            <a:cxnLst/>
            <a:rect l="l" t="t" r="r" b="b"/>
            <a:pathLst>
              <a:path w="255270" h="287654">
                <a:moveTo>
                  <a:pt x="0" y="287224"/>
                </a:moveTo>
                <a:lnTo>
                  <a:pt x="254924" y="287224"/>
                </a:lnTo>
                <a:lnTo>
                  <a:pt x="254924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605132" y="4591965"/>
            <a:ext cx="283845" cy="287655"/>
          </a:xfrm>
          <a:custGeom>
            <a:avLst/>
            <a:gdLst/>
            <a:ahLst/>
            <a:cxnLst/>
            <a:rect l="l" t="t" r="r" b="b"/>
            <a:pathLst>
              <a:path w="283845" h="287654">
                <a:moveTo>
                  <a:pt x="0" y="287249"/>
                </a:moveTo>
                <a:lnTo>
                  <a:pt x="283849" y="287249"/>
                </a:lnTo>
                <a:lnTo>
                  <a:pt x="283849" y="0"/>
                </a:lnTo>
                <a:lnTo>
                  <a:pt x="0" y="0"/>
                </a:lnTo>
                <a:lnTo>
                  <a:pt x="0" y="287249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601307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268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012941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6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87749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9" y="0"/>
                </a:lnTo>
                <a:lnTo>
                  <a:pt x="287679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87749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9" y="0"/>
                </a:lnTo>
                <a:lnTo>
                  <a:pt x="287679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0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863263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863263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6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575508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151013" y="570026"/>
            <a:ext cx="575945" cy="574675"/>
          </a:xfrm>
          <a:custGeom>
            <a:avLst/>
            <a:gdLst/>
            <a:ahLst/>
            <a:cxnLst/>
            <a:rect l="l" t="t" r="r" b="b"/>
            <a:pathLst>
              <a:path w="575944" h="574675">
                <a:moveTo>
                  <a:pt x="287680" y="0"/>
                </a:moveTo>
                <a:lnTo>
                  <a:pt x="0" y="0"/>
                </a:lnTo>
                <a:lnTo>
                  <a:pt x="0" y="287235"/>
                </a:lnTo>
                <a:lnTo>
                  <a:pt x="287680" y="287235"/>
                </a:lnTo>
                <a:lnTo>
                  <a:pt x="287680" y="0"/>
                </a:lnTo>
                <a:close/>
              </a:path>
              <a:path w="575944" h="574675">
                <a:moveTo>
                  <a:pt x="575437" y="287286"/>
                </a:moveTo>
                <a:lnTo>
                  <a:pt x="287756" y="287286"/>
                </a:lnTo>
                <a:lnTo>
                  <a:pt x="287756" y="574522"/>
                </a:lnTo>
                <a:lnTo>
                  <a:pt x="575437" y="574522"/>
                </a:lnTo>
                <a:lnTo>
                  <a:pt x="575437" y="287286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151017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2014280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726526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726526" y="200645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81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2294216" y="1431886"/>
            <a:ext cx="575945" cy="574675"/>
          </a:xfrm>
          <a:custGeom>
            <a:avLst/>
            <a:gdLst/>
            <a:ahLst/>
            <a:cxnLst/>
            <a:rect l="l" t="t" r="r" b="b"/>
            <a:pathLst>
              <a:path w="575944" h="574675">
                <a:moveTo>
                  <a:pt x="287667" y="287286"/>
                </a:moveTo>
                <a:lnTo>
                  <a:pt x="0" y="287286"/>
                </a:lnTo>
                <a:lnTo>
                  <a:pt x="0" y="574522"/>
                </a:lnTo>
                <a:lnTo>
                  <a:pt x="287667" y="574522"/>
                </a:lnTo>
                <a:lnTo>
                  <a:pt x="287667" y="287286"/>
                </a:lnTo>
                <a:close/>
              </a:path>
              <a:path w="575944" h="574675">
                <a:moveTo>
                  <a:pt x="575424" y="0"/>
                </a:moveTo>
                <a:lnTo>
                  <a:pt x="287743" y="0"/>
                </a:lnTo>
                <a:lnTo>
                  <a:pt x="287743" y="287235"/>
                </a:lnTo>
                <a:lnTo>
                  <a:pt x="575424" y="287235"/>
                </a:lnTo>
                <a:lnTo>
                  <a:pt x="575424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3157493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6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2869719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3441306" y="0"/>
            <a:ext cx="575945" cy="570230"/>
          </a:xfrm>
          <a:custGeom>
            <a:avLst/>
            <a:gdLst/>
            <a:ahLst/>
            <a:cxnLst/>
            <a:rect l="l" t="t" r="r" b="b"/>
            <a:pathLst>
              <a:path w="575945" h="570230">
                <a:moveTo>
                  <a:pt x="287705" y="0"/>
                </a:moveTo>
                <a:lnTo>
                  <a:pt x="0" y="0"/>
                </a:lnTo>
                <a:lnTo>
                  <a:pt x="0" y="282689"/>
                </a:lnTo>
                <a:lnTo>
                  <a:pt x="287705" y="282689"/>
                </a:lnTo>
                <a:lnTo>
                  <a:pt x="287705" y="0"/>
                </a:lnTo>
                <a:close/>
              </a:path>
              <a:path w="575945" h="570230">
                <a:moveTo>
                  <a:pt x="575449" y="282740"/>
                </a:moveTo>
                <a:lnTo>
                  <a:pt x="287782" y="282740"/>
                </a:lnTo>
                <a:lnTo>
                  <a:pt x="287782" y="569976"/>
                </a:lnTo>
                <a:lnTo>
                  <a:pt x="575449" y="569976"/>
                </a:lnTo>
                <a:lnTo>
                  <a:pt x="575449" y="28274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3441318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300691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012941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2294220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89" h="283210">
                <a:moveTo>
                  <a:pt x="287674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74" y="0"/>
                </a:lnTo>
                <a:lnTo>
                  <a:pt x="287674" y="28267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876115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89" h="283210">
                <a:moveTo>
                  <a:pt x="287674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74" y="0"/>
                </a:lnTo>
                <a:lnTo>
                  <a:pt x="287674" y="28267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8601307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8601307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8889056" y="1719171"/>
            <a:ext cx="255270" cy="287655"/>
          </a:xfrm>
          <a:custGeom>
            <a:avLst/>
            <a:gdLst/>
            <a:ahLst/>
            <a:cxnLst/>
            <a:rect l="l" t="t" r="r" b="b"/>
            <a:pathLst>
              <a:path w="255270" h="287655">
                <a:moveTo>
                  <a:pt x="25492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54924" y="0"/>
                </a:lnTo>
                <a:lnTo>
                  <a:pt x="254924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025783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8025783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90" h="283210">
                <a:moveTo>
                  <a:pt x="287674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74" y="0"/>
                </a:lnTo>
                <a:lnTo>
                  <a:pt x="287674" y="28267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8313533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450277" y="1431886"/>
            <a:ext cx="575945" cy="574675"/>
          </a:xfrm>
          <a:custGeom>
            <a:avLst/>
            <a:gdLst/>
            <a:ahLst/>
            <a:cxnLst/>
            <a:rect l="l" t="t" r="r" b="b"/>
            <a:pathLst>
              <a:path w="575945" h="574675">
                <a:moveTo>
                  <a:pt x="287680" y="0"/>
                </a:moveTo>
                <a:lnTo>
                  <a:pt x="0" y="0"/>
                </a:lnTo>
                <a:lnTo>
                  <a:pt x="0" y="287235"/>
                </a:lnTo>
                <a:lnTo>
                  <a:pt x="287680" y="287235"/>
                </a:lnTo>
                <a:lnTo>
                  <a:pt x="287680" y="0"/>
                </a:lnTo>
                <a:close/>
              </a:path>
              <a:path w="575945" h="574675">
                <a:moveTo>
                  <a:pt x="575424" y="287286"/>
                </a:moveTo>
                <a:lnTo>
                  <a:pt x="287756" y="287286"/>
                </a:lnTo>
                <a:lnTo>
                  <a:pt x="287756" y="574522"/>
                </a:lnTo>
                <a:lnTo>
                  <a:pt x="575424" y="574522"/>
                </a:lnTo>
                <a:lnTo>
                  <a:pt x="575424" y="287286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738034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874760" y="857310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7162535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7162535" y="282736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307087" y="570026"/>
            <a:ext cx="575945" cy="574675"/>
          </a:xfrm>
          <a:custGeom>
            <a:avLst/>
            <a:gdLst/>
            <a:ahLst/>
            <a:cxnLst/>
            <a:rect l="l" t="t" r="r" b="b"/>
            <a:pathLst>
              <a:path w="575945" h="574675">
                <a:moveTo>
                  <a:pt x="287667" y="287286"/>
                </a:moveTo>
                <a:lnTo>
                  <a:pt x="0" y="287286"/>
                </a:lnTo>
                <a:lnTo>
                  <a:pt x="0" y="574522"/>
                </a:lnTo>
                <a:lnTo>
                  <a:pt x="287667" y="574522"/>
                </a:lnTo>
                <a:lnTo>
                  <a:pt x="287667" y="287286"/>
                </a:lnTo>
                <a:close/>
              </a:path>
              <a:path w="575945" h="574675">
                <a:moveTo>
                  <a:pt x="575424" y="0"/>
                </a:moveTo>
                <a:lnTo>
                  <a:pt x="287743" y="0"/>
                </a:lnTo>
                <a:lnTo>
                  <a:pt x="287743" y="287235"/>
                </a:lnTo>
                <a:lnTo>
                  <a:pt x="575424" y="287235"/>
                </a:lnTo>
                <a:lnTo>
                  <a:pt x="575424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731563" y="0"/>
            <a:ext cx="288290" cy="283210"/>
          </a:xfrm>
          <a:custGeom>
            <a:avLst/>
            <a:gdLst/>
            <a:ahLst/>
            <a:cxnLst/>
            <a:rect l="l" t="t" r="r" b="b"/>
            <a:pathLst>
              <a:path w="288289" h="283210">
                <a:moveTo>
                  <a:pt x="287674" y="282679"/>
                </a:moveTo>
                <a:lnTo>
                  <a:pt x="0" y="282679"/>
                </a:lnTo>
                <a:lnTo>
                  <a:pt x="0" y="0"/>
                </a:lnTo>
                <a:lnTo>
                  <a:pt x="287674" y="0"/>
                </a:lnTo>
                <a:lnTo>
                  <a:pt x="287674" y="28267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019312" y="171917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159959" y="2006460"/>
            <a:ext cx="575945" cy="574675"/>
          </a:xfrm>
          <a:custGeom>
            <a:avLst/>
            <a:gdLst/>
            <a:ahLst/>
            <a:cxnLst/>
            <a:rect l="l" t="t" r="r" b="b"/>
            <a:pathLst>
              <a:path w="575945" h="574675">
                <a:moveTo>
                  <a:pt x="287667" y="0"/>
                </a:moveTo>
                <a:lnTo>
                  <a:pt x="0" y="0"/>
                </a:lnTo>
                <a:lnTo>
                  <a:pt x="0" y="287235"/>
                </a:lnTo>
                <a:lnTo>
                  <a:pt x="287667" y="287235"/>
                </a:lnTo>
                <a:lnTo>
                  <a:pt x="287667" y="0"/>
                </a:lnTo>
                <a:close/>
              </a:path>
              <a:path w="575945" h="574675">
                <a:moveTo>
                  <a:pt x="575449" y="287286"/>
                </a:moveTo>
                <a:lnTo>
                  <a:pt x="287743" y="287286"/>
                </a:lnTo>
                <a:lnTo>
                  <a:pt x="287743" y="574509"/>
                </a:lnTo>
                <a:lnTo>
                  <a:pt x="575449" y="574509"/>
                </a:lnTo>
                <a:lnTo>
                  <a:pt x="575449" y="287286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447713" y="1431884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99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588365" y="114459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876115" y="57002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9"/>
                </a:moveTo>
                <a:lnTo>
                  <a:pt x="0" y="28722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594836" y="2293742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6"/>
                </a:moveTo>
                <a:lnTo>
                  <a:pt x="0" y="287226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6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012941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89" h="264795">
                <a:moveTo>
                  <a:pt x="0" y="0"/>
                </a:moveTo>
                <a:lnTo>
                  <a:pt x="287674" y="0"/>
                </a:lnTo>
                <a:lnTo>
                  <a:pt x="287674" y="264224"/>
                </a:lnTo>
                <a:lnTo>
                  <a:pt x="0" y="264224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87749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9" y="0"/>
                </a:lnTo>
                <a:lnTo>
                  <a:pt x="287679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87749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9" y="0"/>
                </a:lnTo>
                <a:lnTo>
                  <a:pt x="287679" y="28724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0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863263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863263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90" h="264795">
                <a:moveTo>
                  <a:pt x="0" y="0"/>
                </a:moveTo>
                <a:lnTo>
                  <a:pt x="287681" y="0"/>
                </a:lnTo>
                <a:lnTo>
                  <a:pt x="287681" y="264224"/>
                </a:lnTo>
                <a:lnTo>
                  <a:pt x="0" y="264224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575508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151013" y="3155556"/>
            <a:ext cx="575945" cy="574675"/>
          </a:xfrm>
          <a:custGeom>
            <a:avLst/>
            <a:gdLst/>
            <a:ahLst/>
            <a:cxnLst/>
            <a:rect l="l" t="t" r="r" b="b"/>
            <a:pathLst>
              <a:path w="575944" h="574675">
                <a:moveTo>
                  <a:pt x="287680" y="0"/>
                </a:moveTo>
                <a:lnTo>
                  <a:pt x="0" y="0"/>
                </a:lnTo>
                <a:lnTo>
                  <a:pt x="0" y="287223"/>
                </a:lnTo>
                <a:lnTo>
                  <a:pt x="287680" y="287223"/>
                </a:lnTo>
                <a:lnTo>
                  <a:pt x="287680" y="0"/>
                </a:lnTo>
                <a:close/>
              </a:path>
              <a:path w="575944" h="574675">
                <a:moveTo>
                  <a:pt x="575437" y="287274"/>
                </a:moveTo>
                <a:lnTo>
                  <a:pt x="287756" y="287274"/>
                </a:lnTo>
                <a:lnTo>
                  <a:pt x="287756" y="574522"/>
                </a:lnTo>
                <a:lnTo>
                  <a:pt x="575437" y="574522"/>
                </a:lnTo>
                <a:lnTo>
                  <a:pt x="575437" y="28727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151017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2014280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726526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81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726526" y="4591965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81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81" y="0"/>
                </a:lnTo>
                <a:lnTo>
                  <a:pt x="287681" y="28724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2294216" y="4017403"/>
            <a:ext cx="575945" cy="574675"/>
          </a:xfrm>
          <a:custGeom>
            <a:avLst/>
            <a:gdLst/>
            <a:ahLst/>
            <a:cxnLst/>
            <a:rect l="l" t="t" r="r" b="b"/>
            <a:pathLst>
              <a:path w="575944" h="574675">
                <a:moveTo>
                  <a:pt x="287667" y="287299"/>
                </a:moveTo>
                <a:lnTo>
                  <a:pt x="0" y="287299"/>
                </a:lnTo>
                <a:lnTo>
                  <a:pt x="0" y="574522"/>
                </a:lnTo>
                <a:lnTo>
                  <a:pt x="287667" y="574522"/>
                </a:lnTo>
                <a:lnTo>
                  <a:pt x="287667" y="287299"/>
                </a:lnTo>
                <a:close/>
              </a:path>
              <a:path w="575944" h="574675">
                <a:moveTo>
                  <a:pt x="575424" y="0"/>
                </a:moveTo>
                <a:lnTo>
                  <a:pt x="287743" y="0"/>
                </a:lnTo>
                <a:lnTo>
                  <a:pt x="287743" y="287248"/>
                </a:lnTo>
                <a:lnTo>
                  <a:pt x="575424" y="287248"/>
                </a:lnTo>
                <a:lnTo>
                  <a:pt x="575424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3157493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89" h="264795">
                <a:moveTo>
                  <a:pt x="0" y="0"/>
                </a:moveTo>
                <a:lnTo>
                  <a:pt x="287674" y="0"/>
                </a:lnTo>
                <a:lnTo>
                  <a:pt x="287674" y="264224"/>
                </a:lnTo>
                <a:lnTo>
                  <a:pt x="0" y="264224"/>
                </a:lnTo>
                <a:lnTo>
                  <a:pt x="0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869719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9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3441306" y="2580970"/>
            <a:ext cx="575945" cy="574675"/>
          </a:xfrm>
          <a:custGeom>
            <a:avLst/>
            <a:gdLst/>
            <a:ahLst/>
            <a:cxnLst/>
            <a:rect l="l" t="t" r="r" b="b"/>
            <a:pathLst>
              <a:path w="575945" h="574675">
                <a:moveTo>
                  <a:pt x="287705" y="0"/>
                </a:moveTo>
                <a:lnTo>
                  <a:pt x="0" y="0"/>
                </a:lnTo>
                <a:lnTo>
                  <a:pt x="0" y="287235"/>
                </a:lnTo>
                <a:lnTo>
                  <a:pt x="287705" y="287235"/>
                </a:lnTo>
                <a:lnTo>
                  <a:pt x="287705" y="0"/>
                </a:lnTo>
                <a:close/>
              </a:path>
              <a:path w="575945" h="574675">
                <a:moveTo>
                  <a:pt x="575449" y="287299"/>
                </a:moveTo>
                <a:lnTo>
                  <a:pt x="287782" y="287299"/>
                </a:lnTo>
                <a:lnTo>
                  <a:pt x="287782" y="574535"/>
                </a:lnTo>
                <a:lnTo>
                  <a:pt x="575449" y="574535"/>
                </a:lnTo>
                <a:lnTo>
                  <a:pt x="575449" y="28729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3441318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9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4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300691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012941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2294220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8601307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876115" y="3730117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876115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588365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451638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5451638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5163864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9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5739384" y="4017403"/>
            <a:ext cx="575945" cy="574675"/>
          </a:xfrm>
          <a:custGeom>
            <a:avLst/>
            <a:gdLst/>
            <a:ahLst/>
            <a:cxnLst/>
            <a:rect l="l" t="t" r="r" b="b"/>
            <a:pathLst>
              <a:path w="575945" h="574675">
                <a:moveTo>
                  <a:pt x="287667" y="287299"/>
                </a:moveTo>
                <a:lnTo>
                  <a:pt x="0" y="287299"/>
                </a:lnTo>
                <a:lnTo>
                  <a:pt x="0" y="574522"/>
                </a:lnTo>
                <a:lnTo>
                  <a:pt x="287667" y="574522"/>
                </a:lnTo>
                <a:lnTo>
                  <a:pt x="287667" y="287299"/>
                </a:lnTo>
                <a:close/>
              </a:path>
              <a:path w="575945" h="574675">
                <a:moveTo>
                  <a:pt x="575424" y="0"/>
                </a:moveTo>
                <a:lnTo>
                  <a:pt x="287743" y="0"/>
                </a:lnTo>
                <a:lnTo>
                  <a:pt x="287743" y="287248"/>
                </a:lnTo>
                <a:lnTo>
                  <a:pt x="575424" y="287248"/>
                </a:lnTo>
                <a:lnTo>
                  <a:pt x="575424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739388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89" h="287654">
                <a:moveTo>
                  <a:pt x="287674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4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602636" y="3442818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9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4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314887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314887" y="28682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882574" y="3155556"/>
            <a:ext cx="575945" cy="574675"/>
          </a:xfrm>
          <a:custGeom>
            <a:avLst/>
            <a:gdLst/>
            <a:ahLst/>
            <a:cxnLst/>
            <a:rect l="l" t="t" r="r" b="b"/>
            <a:pathLst>
              <a:path w="575945" h="574675">
                <a:moveTo>
                  <a:pt x="287680" y="0"/>
                </a:moveTo>
                <a:lnTo>
                  <a:pt x="0" y="0"/>
                </a:lnTo>
                <a:lnTo>
                  <a:pt x="0" y="287223"/>
                </a:lnTo>
                <a:lnTo>
                  <a:pt x="287680" y="287223"/>
                </a:lnTo>
                <a:lnTo>
                  <a:pt x="287680" y="0"/>
                </a:lnTo>
                <a:close/>
              </a:path>
              <a:path w="575945" h="574675">
                <a:moveTo>
                  <a:pt x="575424" y="287274"/>
                </a:moveTo>
                <a:lnTo>
                  <a:pt x="287756" y="287274"/>
                </a:lnTo>
                <a:lnTo>
                  <a:pt x="287756" y="574522"/>
                </a:lnTo>
                <a:lnTo>
                  <a:pt x="575424" y="574522"/>
                </a:lnTo>
                <a:lnTo>
                  <a:pt x="575424" y="28727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7745859" y="2580969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5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458085" y="43046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99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8029677" y="4591977"/>
            <a:ext cx="575945" cy="551815"/>
          </a:xfrm>
          <a:custGeom>
            <a:avLst/>
            <a:gdLst/>
            <a:ahLst/>
            <a:cxnLst/>
            <a:rect l="l" t="t" r="r" b="b"/>
            <a:pathLst>
              <a:path w="575945" h="551814">
                <a:moveTo>
                  <a:pt x="287705" y="287299"/>
                </a:moveTo>
                <a:lnTo>
                  <a:pt x="0" y="287299"/>
                </a:lnTo>
                <a:lnTo>
                  <a:pt x="0" y="551522"/>
                </a:lnTo>
                <a:lnTo>
                  <a:pt x="287705" y="551522"/>
                </a:lnTo>
                <a:lnTo>
                  <a:pt x="287705" y="287299"/>
                </a:lnTo>
                <a:close/>
              </a:path>
              <a:path w="575945" h="551814">
                <a:moveTo>
                  <a:pt x="575449" y="0"/>
                </a:moveTo>
                <a:lnTo>
                  <a:pt x="287769" y="0"/>
                </a:lnTo>
                <a:lnTo>
                  <a:pt x="287769" y="287248"/>
                </a:lnTo>
                <a:lnTo>
                  <a:pt x="575449" y="287248"/>
                </a:lnTo>
                <a:lnTo>
                  <a:pt x="575449" y="0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8029683" y="4017391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99" y="287249"/>
                </a:moveTo>
                <a:lnTo>
                  <a:pt x="0" y="287249"/>
                </a:lnTo>
                <a:lnTo>
                  <a:pt x="0" y="0"/>
                </a:lnTo>
                <a:lnTo>
                  <a:pt x="287699" y="0"/>
                </a:lnTo>
                <a:lnTo>
                  <a:pt x="287699" y="287249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889057" y="3730117"/>
            <a:ext cx="255270" cy="287655"/>
          </a:xfrm>
          <a:custGeom>
            <a:avLst/>
            <a:gdLst/>
            <a:ahLst/>
            <a:cxnLst/>
            <a:rect l="l" t="t" r="r" b="b"/>
            <a:pathLst>
              <a:path w="255270" h="287654">
                <a:moveTo>
                  <a:pt x="0" y="287224"/>
                </a:moveTo>
                <a:lnTo>
                  <a:pt x="254924" y="287224"/>
                </a:lnTo>
                <a:lnTo>
                  <a:pt x="254924" y="0"/>
                </a:lnTo>
                <a:lnTo>
                  <a:pt x="0" y="0"/>
                </a:lnTo>
                <a:lnTo>
                  <a:pt x="0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8601307" y="3155543"/>
            <a:ext cx="288290" cy="287655"/>
          </a:xfrm>
          <a:custGeom>
            <a:avLst/>
            <a:gdLst/>
            <a:ahLst/>
            <a:cxnLst/>
            <a:rect l="l" t="t" r="r" b="b"/>
            <a:pathLst>
              <a:path w="288290" h="287654">
                <a:moveTo>
                  <a:pt x="287674" y="287224"/>
                </a:moveTo>
                <a:lnTo>
                  <a:pt x="0" y="287224"/>
                </a:lnTo>
                <a:lnTo>
                  <a:pt x="0" y="0"/>
                </a:lnTo>
                <a:lnTo>
                  <a:pt x="287674" y="0"/>
                </a:lnTo>
                <a:lnTo>
                  <a:pt x="287674" y="287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6882586" y="4879264"/>
            <a:ext cx="288290" cy="264795"/>
          </a:xfrm>
          <a:custGeom>
            <a:avLst/>
            <a:gdLst/>
            <a:ahLst/>
            <a:cxnLst/>
            <a:rect l="l" t="t" r="r" b="b"/>
            <a:pathLst>
              <a:path w="288290" h="264795">
                <a:moveTo>
                  <a:pt x="0" y="264224"/>
                </a:moveTo>
                <a:lnTo>
                  <a:pt x="287674" y="264224"/>
                </a:lnTo>
                <a:lnTo>
                  <a:pt x="287674" y="0"/>
                </a:lnTo>
                <a:lnTo>
                  <a:pt x="0" y="0"/>
                </a:lnTo>
                <a:lnTo>
                  <a:pt x="0" y="264224"/>
                </a:lnTo>
                <a:close/>
              </a:path>
            </a:pathLst>
          </a:custGeom>
          <a:solidFill>
            <a:srgbClr val="5EB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6" name="object 5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835" y="1119697"/>
            <a:ext cx="6852311" cy="3224618"/>
          </a:xfrm>
          <a:prstGeom prst="rect">
            <a:avLst/>
          </a:prstGeom>
        </p:spPr>
      </p:pic>
      <p:sp>
        <p:nvSpPr>
          <p:cNvPr id="547" name="object 5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348" y="92462"/>
            <a:ext cx="59842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The</a:t>
            </a:r>
            <a:r>
              <a:rPr spc="5" dirty="0"/>
              <a:t> </a:t>
            </a:r>
            <a:r>
              <a:rPr spc="65" dirty="0"/>
              <a:t>perceptron</a:t>
            </a:r>
            <a:r>
              <a:rPr dirty="0"/>
              <a:t> </a:t>
            </a:r>
            <a:r>
              <a:rPr spc="100" dirty="0"/>
              <a:t>Algorithm:</a:t>
            </a:r>
            <a:r>
              <a:rPr spc="5" dirty="0"/>
              <a:t> </a:t>
            </a:r>
            <a:r>
              <a:rPr spc="105" dirty="0"/>
              <a:t>The </a:t>
            </a:r>
            <a:r>
              <a:rPr b="0" spc="550" dirty="0">
                <a:latin typeface="FreeSerif"/>
                <a:cs typeface="FreeSerif"/>
              </a:rPr>
              <a:t>𝚫</a:t>
            </a:r>
          </a:p>
          <a:p>
            <a:pPr algn="ctr">
              <a:lnSpc>
                <a:spcPct val="100000"/>
              </a:lnSpc>
            </a:pPr>
            <a:r>
              <a:rPr spc="90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465628"/>
            <a:ext cx="6202045" cy="1886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20"/>
              </a:spcBef>
            </a:pPr>
            <a:r>
              <a:rPr sz="1800" i="1" spc="60" dirty="0">
                <a:solidFill>
                  <a:srgbClr val="266D77"/>
                </a:solidFill>
                <a:latin typeface="Roboto"/>
                <a:cs typeface="Roboto"/>
              </a:rPr>
              <a:t>Rosenblatt</a:t>
            </a:r>
            <a:r>
              <a:rPr sz="1800" i="1" spc="10" dirty="0">
                <a:solidFill>
                  <a:srgbClr val="266D77"/>
                </a:solidFill>
                <a:latin typeface="Roboto"/>
                <a:cs typeface="Roboto"/>
              </a:rPr>
              <a:t> </a:t>
            </a:r>
            <a:r>
              <a:rPr sz="1800" i="1" spc="-50" dirty="0">
                <a:solidFill>
                  <a:srgbClr val="266D77"/>
                </a:solidFill>
                <a:latin typeface="Roboto"/>
                <a:cs typeface="Roboto"/>
              </a:rPr>
              <a:t>1958</a:t>
            </a:r>
            <a:r>
              <a:rPr sz="1800" i="1" spc="15" dirty="0">
                <a:solidFill>
                  <a:srgbClr val="266D77"/>
                </a:solidFill>
                <a:latin typeface="Roboto"/>
                <a:cs typeface="Roboto"/>
              </a:rPr>
              <a:t> </a:t>
            </a:r>
            <a:r>
              <a:rPr sz="1800" i="1" spc="95" dirty="0">
                <a:solidFill>
                  <a:srgbClr val="266D77"/>
                </a:solidFill>
                <a:latin typeface="Roboto"/>
                <a:cs typeface="Roboto"/>
              </a:rPr>
              <a:t>“The</a:t>
            </a:r>
            <a:r>
              <a:rPr sz="1800" i="1" spc="15" dirty="0">
                <a:solidFill>
                  <a:srgbClr val="266D77"/>
                </a:solidFill>
                <a:latin typeface="Roboto"/>
                <a:cs typeface="Roboto"/>
              </a:rPr>
              <a:t> </a:t>
            </a:r>
            <a:r>
              <a:rPr sz="1800" i="1" spc="55" dirty="0">
                <a:solidFill>
                  <a:srgbClr val="266D77"/>
                </a:solidFill>
                <a:latin typeface="Roboto"/>
                <a:cs typeface="Roboto"/>
              </a:rPr>
              <a:t>perceptron:</a:t>
            </a:r>
            <a:r>
              <a:rPr sz="1800" i="1" spc="10" dirty="0">
                <a:solidFill>
                  <a:srgbClr val="266D77"/>
                </a:solidFill>
                <a:latin typeface="Roboto"/>
                <a:cs typeface="Roboto"/>
              </a:rPr>
              <a:t> </a:t>
            </a:r>
            <a:r>
              <a:rPr sz="1800" i="1" dirty="0">
                <a:solidFill>
                  <a:srgbClr val="266D77"/>
                </a:solidFill>
                <a:latin typeface="Roboto"/>
                <a:cs typeface="Roboto"/>
              </a:rPr>
              <a:t>a</a:t>
            </a:r>
            <a:r>
              <a:rPr sz="1800" i="1" spc="15" dirty="0">
                <a:solidFill>
                  <a:srgbClr val="266D77"/>
                </a:solidFill>
                <a:latin typeface="Roboto"/>
                <a:cs typeface="Roboto"/>
              </a:rPr>
              <a:t> </a:t>
            </a:r>
            <a:r>
              <a:rPr sz="1800" i="1" spc="65" dirty="0">
                <a:solidFill>
                  <a:srgbClr val="266D77"/>
                </a:solidFill>
                <a:latin typeface="Roboto"/>
                <a:cs typeface="Roboto"/>
              </a:rPr>
              <a:t>probabilistic</a:t>
            </a:r>
            <a:r>
              <a:rPr sz="1800" i="1" spc="15" dirty="0">
                <a:solidFill>
                  <a:srgbClr val="266D77"/>
                </a:solidFill>
                <a:latin typeface="Roboto"/>
                <a:cs typeface="Roboto"/>
              </a:rPr>
              <a:t> </a:t>
            </a:r>
            <a:r>
              <a:rPr sz="1800" i="1" spc="80" dirty="0">
                <a:solidFill>
                  <a:srgbClr val="266D77"/>
                </a:solidFill>
                <a:latin typeface="Roboto"/>
                <a:cs typeface="Roboto"/>
              </a:rPr>
              <a:t>model</a:t>
            </a:r>
            <a:r>
              <a:rPr sz="1800" i="1" spc="15" dirty="0">
                <a:solidFill>
                  <a:srgbClr val="266D77"/>
                </a:solidFill>
                <a:latin typeface="Roboto"/>
                <a:cs typeface="Roboto"/>
              </a:rPr>
              <a:t> </a:t>
            </a:r>
            <a:r>
              <a:rPr sz="1800" i="1" spc="-25" dirty="0">
                <a:solidFill>
                  <a:srgbClr val="266D77"/>
                </a:solidFill>
                <a:latin typeface="Roboto"/>
                <a:cs typeface="Roboto"/>
              </a:rPr>
              <a:t>for </a:t>
            </a:r>
            <a:r>
              <a:rPr sz="1800" i="1" spc="100" dirty="0">
                <a:solidFill>
                  <a:srgbClr val="266D77"/>
                </a:solidFill>
                <a:latin typeface="Roboto"/>
                <a:cs typeface="Roboto"/>
              </a:rPr>
              <a:t>information</a:t>
            </a:r>
            <a:r>
              <a:rPr sz="1800" i="1" spc="40" dirty="0">
                <a:solidFill>
                  <a:srgbClr val="266D77"/>
                </a:solidFill>
                <a:latin typeface="Roboto"/>
                <a:cs typeface="Roboto"/>
              </a:rPr>
              <a:t> </a:t>
            </a:r>
            <a:r>
              <a:rPr sz="1800" i="1" dirty="0">
                <a:solidFill>
                  <a:srgbClr val="266D77"/>
                </a:solidFill>
                <a:latin typeface="Roboto"/>
                <a:cs typeface="Roboto"/>
              </a:rPr>
              <a:t>storage</a:t>
            </a:r>
            <a:r>
              <a:rPr sz="1800" i="1" spc="40" dirty="0">
                <a:solidFill>
                  <a:srgbClr val="266D77"/>
                </a:solidFill>
                <a:latin typeface="Roboto"/>
                <a:cs typeface="Roboto"/>
              </a:rPr>
              <a:t> </a:t>
            </a:r>
            <a:r>
              <a:rPr sz="1800" i="1" spc="100" dirty="0">
                <a:solidFill>
                  <a:srgbClr val="266D77"/>
                </a:solidFill>
                <a:latin typeface="Roboto"/>
                <a:cs typeface="Roboto"/>
              </a:rPr>
              <a:t>and</a:t>
            </a:r>
            <a:r>
              <a:rPr sz="1800" i="1" spc="40" dirty="0">
                <a:solidFill>
                  <a:srgbClr val="266D77"/>
                </a:solidFill>
                <a:latin typeface="Roboto"/>
                <a:cs typeface="Roboto"/>
              </a:rPr>
              <a:t> </a:t>
            </a:r>
            <a:r>
              <a:rPr sz="1800" i="1" spc="80" dirty="0">
                <a:solidFill>
                  <a:srgbClr val="266D77"/>
                </a:solidFill>
                <a:latin typeface="Roboto"/>
                <a:cs typeface="Roboto"/>
              </a:rPr>
              <a:t>organization</a:t>
            </a:r>
            <a:r>
              <a:rPr sz="1800" i="1" spc="45" dirty="0">
                <a:solidFill>
                  <a:srgbClr val="266D77"/>
                </a:solidFill>
                <a:latin typeface="Roboto"/>
                <a:cs typeface="Roboto"/>
              </a:rPr>
              <a:t> </a:t>
            </a:r>
            <a:r>
              <a:rPr sz="1800" i="1" spc="175" dirty="0">
                <a:solidFill>
                  <a:srgbClr val="266D77"/>
                </a:solidFill>
                <a:latin typeface="Roboto"/>
                <a:cs typeface="Roboto"/>
              </a:rPr>
              <a:t>in</a:t>
            </a:r>
            <a:r>
              <a:rPr sz="1800" i="1" spc="40" dirty="0">
                <a:solidFill>
                  <a:srgbClr val="266D77"/>
                </a:solidFill>
                <a:latin typeface="Roboto"/>
                <a:cs typeface="Roboto"/>
              </a:rPr>
              <a:t> </a:t>
            </a:r>
            <a:r>
              <a:rPr sz="1800" i="1" spc="75" dirty="0">
                <a:solidFill>
                  <a:srgbClr val="266D77"/>
                </a:solidFill>
                <a:latin typeface="Roboto"/>
                <a:cs typeface="Roboto"/>
              </a:rPr>
              <a:t>the</a:t>
            </a:r>
            <a:r>
              <a:rPr sz="1800" i="1" spc="40" dirty="0">
                <a:solidFill>
                  <a:srgbClr val="266D77"/>
                </a:solidFill>
                <a:latin typeface="Roboto"/>
                <a:cs typeface="Roboto"/>
              </a:rPr>
              <a:t> </a:t>
            </a:r>
            <a:r>
              <a:rPr sz="1800" i="1" spc="55" dirty="0">
                <a:solidFill>
                  <a:srgbClr val="266D77"/>
                </a:solidFill>
                <a:latin typeface="Roboto"/>
                <a:cs typeface="Roboto"/>
              </a:rPr>
              <a:t>Brain”.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295"/>
              </a:spcBef>
            </a:pPr>
            <a:endParaRPr sz="1800">
              <a:latin typeface="Roboto"/>
              <a:cs typeface="Roboto"/>
            </a:endParaRPr>
          </a:p>
          <a:p>
            <a:pPr marL="12700" marR="643890">
              <a:lnSpc>
                <a:spcPts val="2850"/>
              </a:lnSpc>
            </a:pPr>
            <a:r>
              <a:rPr sz="2400" spc="-125" dirty="0">
                <a:solidFill>
                  <a:srgbClr val="266D77"/>
                </a:solidFill>
                <a:latin typeface="Verdana"/>
                <a:cs typeface="Verdana"/>
              </a:rPr>
              <a:t>Learning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266D77"/>
                </a:solidFill>
                <a:latin typeface="Verdana"/>
                <a:cs typeface="Verdana"/>
              </a:rPr>
              <a:t>from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266D77"/>
                </a:solidFill>
                <a:latin typeface="Verdana"/>
                <a:cs typeface="Verdana"/>
              </a:rPr>
              <a:t>labeled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266D77"/>
                </a:solidFill>
                <a:latin typeface="Verdana"/>
                <a:cs typeface="Verdana"/>
              </a:rPr>
              <a:t>data</a:t>
            </a:r>
            <a:r>
              <a:rPr sz="2400" spc="-195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266D77"/>
                </a:solidFill>
                <a:latin typeface="Verdana"/>
                <a:cs typeface="Verdana"/>
              </a:rPr>
              <a:t>-</a:t>
            </a:r>
            <a:r>
              <a:rPr sz="2400" spc="-200" dirty="0">
                <a:solidFill>
                  <a:srgbClr val="266D77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266D77"/>
                </a:solidFill>
                <a:latin typeface="Verdana"/>
                <a:cs typeface="Verdana"/>
              </a:rPr>
              <a:t>supervised </a:t>
            </a:r>
            <a:r>
              <a:rPr sz="2400" spc="-40" dirty="0">
                <a:solidFill>
                  <a:srgbClr val="266D77"/>
                </a:solidFill>
                <a:latin typeface="Verdana"/>
                <a:cs typeface="Verdana"/>
              </a:rPr>
              <a:t>learning.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3744" y="3039718"/>
            <a:ext cx="3350895" cy="1875789"/>
            <a:chOff x="2543744" y="3039718"/>
            <a:chExt cx="3350895" cy="18757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3744" y="3118393"/>
              <a:ext cx="3350535" cy="17964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3142" y="3058768"/>
              <a:ext cx="573405" cy="1796414"/>
            </a:xfrm>
            <a:custGeom>
              <a:avLst/>
              <a:gdLst/>
              <a:ahLst/>
              <a:cxnLst/>
              <a:rect l="l" t="t" r="r" b="b"/>
              <a:pathLst>
                <a:path w="573404" h="1796414">
                  <a:moveTo>
                    <a:pt x="0" y="95549"/>
                  </a:moveTo>
                  <a:lnTo>
                    <a:pt x="7508" y="58355"/>
                  </a:lnTo>
                  <a:lnTo>
                    <a:pt x="27984" y="27984"/>
                  </a:lnTo>
                  <a:lnTo>
                    <a:pt x="58355" y="7508"/>
                  </a:lnTo>
                  <a:lnTo>
                    <a:pt x="95549" y="0"/>
                  </a:lnTo>
                  <a:lnTo>
                    <a:pt x="477749" y="0"/>
                  </a:lnTo>
                  <a:lnTo>
                    <a:pt x="530768" y="16052"/>
                  </a:lnTo>
                  <a:lnTo>
                    <a:pt x="566023" y="58978"/>
                  </a:lnTo>
                  <a:lnTo>
                    <a:pt x="573298" y="95549"/>
                  </a:lnTo>
                  <a:lnTo>
                    <a:pt x="573298" y="1700846"/>
                  </a:lnTo>
                  <a:lnTo>
                    <a:pt x="565790" y="1738040"/>
                  </a:lnTo>
                  <a:lnTo>
                    <a:pt x="545314" y="1768412"/>
                  </a:lnTo>
                  <a:lnTo>
                    <a:pt x="514943" y="1788888"/>
                  </a:lnTo>
                  <a:lnTo>
                    <a:pt x="477749" y="1796396"/>
                  </a:lnTo>
                  <a:lnTo>
                    <a:pt x="95549" y="1796396"/>
                  </a:lnTo>
                  <a:lnTo>
                    <a:pt x="58355" y="1788888"/>
                  </a:lnTo>
                  <a:lnTo>
                    <a:pt x="27984" y="1768412"/>
                  </a:lnTo>
                  <a:lnTo>
                    <a:pt x="7508" y="1738040"/>
                  </a:lnTo>
                  <a:lnTo>
                    <a:pt x="0" y="1700846"/>
                  </a:lnTo>
                  <a:lnTo>
                    <a:pt x="0" y="95549"/>
                  </a:lnTo>
                  <a:close/>
                </a:path>
              </a:pathLst>
            </a:custGeom>
            <a:ln w="38099">
              <a:solidFill>
                <a:srgbClr val="5EBA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14510" y="0"/>
            <a:ext cx="1729346" cy="224809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2168</Words>
  <Application>Microsoft Office PowerPoint</Application>
  <PresentationFormat>On-screen Show (16:9)</PresentationFormat>
  <Paragraphs>407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5" baseType="lpstr">
      <vt:lpstr>AoyagiKouzanFontT</vt:lpstr>
      <vt:lpstr>FreeSans</vt:lpstr>
      <vt:lpstr>FreeSerif</vt:lpstr>
      <vt:lpstr>Noto Sans CanAborig</vt:lpstr>
      <vt:lpstr>STIX</vt:lpstr>
      <vt:lpstr>UnDotum</vt:lpstr>
      <vt:lpstr>Arial</vt:lpstr>
      <vt:lpstr>DejaVu Sans</vt:lpstr>
      <vt:lpstr>Georgia</vt:lpstr>
      <vt:lpstr>Roboto</vt:lpstr>
      <vt:lpstr>Roboto Medium</vt:lpstr>
      <vt:lpstr>Times New Roman</vt:lpstr>
      <vt:lpstr>Verdana</vt:lpstr>
      <vt:lpstr>Office Theme</vt:lpstr>
      <vt:lpstr>Back Propagation</vt:lpstr>
      <vt:lpstr>Neural Networks</vt:lpstr>
      <vt:lpstr>A neuron</vt:lpstr>
      <vt:lpstr>A neuron</vt:lpstr>
      <vt:lpstr>An artificial neuron</vt:lpstr>
      <vt:lpstr>The Neuronal Jungle</vt:lpstr>
      <vt:lpstr>A trip down memory lane...</vt:lpstr>
      <vt:lpstr>PowerPoint Presentation</vt:lpstr>
      <vt:lpstr>The perceptron Algorithm: The 𝚫 rule</vt:lpstr>
      <vt:lpstr>The learning Algorithm: 𝚫 rule</vt:lpstr>
      <vt:lpstr>wi(t+1) = wi(t)+𝛼(lj-yj)xj,i = wi(t)+𝛼(lj-wi(t)ᐧxj)xj,i for all 0 &lt;= i &lt; n</vt:lpstr>
      <vt:lpstr>PowerPoint Presentation</vt:lpstr>
      <vt:lpstr>PowerPoint Presentation</vt:lpstr>
      <vt:lpstr>PowerPoint Presentation</vt:lpstr>
      <vt:lpstr>Neural Networks Winter</vt:lpstr>
      <vt:lpstr>Winter did not last forever</vt:lpstr>
      <vt:lpstr>Optimization</vt:lpstr>
      <vt:lpstr>Gradient Descent:</vt:lpstr>
      <vt:lpstr>We Don’t know how this manifold looks - what to do???</vt:lpstr>
      <vt:lpstr>The “good enough” principle :</vt:lpstr>
      <vt:lpstr>Back to the perceptron...</vt:lpstr>
      <vt:lpstr>Backpropagation:</vt:lpstr>
      <vt:lpstr>Backpropagation Algorithm</vt:lpstr>
      <vt:lpstr>The loss function:</vt:lpstr>
      <vt:lpstr>The activation function:</vt:lpstr>
      <vt:lpstr>The Forward Pass</vt:lpstr>
      <vt:lpstr>Forward Pass</vt:lpstr>
      <vt:lpstr>Backward pass - using gradient descent</vt:lpstr>
      <vt:lpstr>Backward pass</vt:lpstr>
      <vt:lpstr>Backward pass</vt:lpstr>
      <vt:lpstr>Backward pass: sigmoid derivative</vt:lpstr>
      <vt:lpstr>Backward pass</vt:lpstr>
      <vt:lpstr>PowerPoint Presentation</vt:lpstr>
      <vt:lpstr>Vanilla GD can be slow and wasteful</vt:lpstr>
      <vt:lpstr>Other modifications to GD</vt:lpstr>
      <vt:lpstr>Other modifications to GD</vt:lpstr>
      <vt:lpstr>Learning rate optimizations</vt:lpstr>
      <vt:lpstr>Learning rate optimizations</vt:lpstr>
      <vt:lpstr>Optimization methods</vt:lpstr>
      <vt:lpstr>Optimization methods</vt:lpstr>
      <vt:lpstr>Multi-layer perceptron (NN)</vt:lpstr>
      <vt:lpstr>Multi-layer perceptron (NN)</vt:lpstr>
      <vt:lpstr>Multi-layer perceptron (NN)</vt:lpstr>
      <vt:lpstr>Multi-layer perceptron (NN)</vt:lpstr>
      <vt:lpstr>PowerPoint Presentation</vt:lpstr>
      <vt:lpstr>Regularization</vt:lpstr>
      <vt:lpstr>Regulariztion</vt:lpstr>
      <vt:lpstr>Neural Networks intuition</vt:lpstr>
      <vt:lpstr>Backprop vs. logistic regression:</vt:lpstr>
      <vt:lpstr>Why did it take so long for NN to boom?</vt:lpstr>
      <vt:lpstr>Why did it take so long for NN to boom?</vt:lpstr>
      <vt:lpstr>PowerPoint Presentation</vt:lpstr>
      <vt:lpstr>PowerPoint Presentation</vt:lpstr>
      <vt:lpstr>y = wx + b</vt:lpstr>
      <vt:lpstr>Neural Networks Tuning?</vt:lpstr>
      <vt:lpstr>Oťhgr HQpgrParamgťgrs (baťch sizg, lgarning raťg, momgnťum, dropouť...)</vt:lpstr>
      <vt:lpstr>Grid/ Random/ HQpgrband Sgarch: if paramgťgr spacg noť ťo big...</vt:lpstr>
      <vt:lpstr>Vanishing gradients problem</vt:lpstr>
      <vt:lpstr>Vanishing gradients problem</vt:lpstr>
      <vt:lpstr>Vanishing gradients problem</vt:lpstr>
      <vt:lpstr>Using Backprop to Fool Neural Networks:</vt:lpstr>
      <vt:lpstr>Using Backprop to Fool Neural Networks: Gradient Ascent</vt:lpstr>
      <vt:lpstr>Using Backprop to Fool Neural Networks:</vt:lpstr>
      <vt:lpstr>Using Backprop to Full Neural Networks:</vt:lpstr>
      <vt:lpstr>Neural Networks</vt:lpstr>
      <vt:lpstr>Scale and architecture:</vt:lpstr>
      <vt:lpstr>Efficiency:</vt:lpstr>
      <vt:lpstr>Evolution</vt:lpstr>
      <vt:lpstr>No backward pass but similar outcome</vt:lpstr>
      <vt:lpstr>Further Reading</vt:lpstr>
      <vt:lpstr>The 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Propagation</dc:title>
  <cp:lastModifiedBy>uot94b6kXOxS59Bt</cp:lastModifiedBy>
  <cp:revision>1</cp:revision>
  <dcterms:created xsi:type="dcterms:W3CDTF">2024-02-04T18:41:12Z</dcterms:created>
  <dcterms:modified xsi:type="dcterms:W3CDTF">2024-02-04T18:42:26Z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2024-02-04T00:00:00Z</vt:filetime>
  </property>
  <property fmtid="{D5CDD505-2E9C-101B-9397-08002B2CF9AE}" pid="4" name="Producer">
    <vt:lpwstr>3-Heights(TM) PDF Security Shell 4.8.25.2 (http://www.pdf-tools.com)</vt:lpwstr>
  </property>
</Properties>
</file>