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8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Avenir Next LT Pro Light" panose="020B0304020202020204" pitchFamily="34" charset="0"/>
      <p:regular r:id="rId14"/>
      <p:italic r:id="rId15"/>
    </p:embeddedFont>
    <p:embeddedFont>
      <p:font typeface="Maven Pro" panose="020B0604020202020204" charset="0"/>
      <p:regular r:id="rId16"/>
      <p:bold r:id="rId17"/>
    </p:embeddedFont>
    <p:embeddedFont>
      <p:font typeface="Maven Pro SemiBold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5A7E1-BB44-4D15-BC00-2D9070BB1BBA}" v="1" dt="2023-06-09T04:16:39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e Forsdick" userId="39de4631-7956-44ee-9814-e56a26cbff04" providerId="ADAL" clId="{E405A7E1-BB44-4D15-BC00-2D9070BB1BBA}"/>
    <pc:docChg chg="undo custSel addSld delSld modSld">
      <pc:chgData name="Natalie Forsdick" userId="39de4631-7956-44ee-9814-e56a26cbff04" providerId="ADAL" clId="{E405A7E1-BB44-4D15-BC00-2D9070BB1BBA}" dt="2023-06-09T04:16:39.144" v="6"/>
      <pc:docMkLst>
        <pc:docMk/>
      </pc:docMkLst>
      <pc:sldChg chg="add del">
        <pc:chgData name="Natalie Forsdick" userId="39de4631-7956-44ee-9814-e56a26cbff04" providerId="ADAL" clId="{E405A7E1-BB44-4D15-BC00-2D9070BB1BBA}" dt="2023-06-09T04:15:36.829" v="4" actId="47"/>
        <pc:sldMkLst>
          <pc:docMk/>
          <pc:sldMk cId="0" sldId="265"/>
        </pc:sldMkLst>
      </pc:sldChg>
      <pc:sldChg chg="add">
        <pc:chgData name="Natalie Forsdick" userId="39de4631-7956-44ee-9814-e56a26cbff04" providerId="ADAL" clId="{E405A7E1-BB44-4D15-BC00-2D9070BB1BBA}" dt="2023-06-09T04:16:39.144" v="6"/>
        <pc:sldMkLst>
          <pc:docMk/>
          <pc:sldMk cId="971162706" sldId="283"/>
        </pc:sldMkLst>
      </pc:sldChg>
      <pc:sldChg chg="add del">
        <pc:chgData name="Natalie Forsdick" userId="39de4631-7956-44ee-9814-e56a26cbff04" providerId="ADAL" clId="{E405A7E1-BB44-4D15-BC00-2D9070BB1BBA}" dt="2023-06-09T04:15:48.494" v="5" actId="2696"/>
        <pc:sldMkLst>
          <pc:docMk/>
          <pc:sldMk cId="1127849588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e388ffb2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Who - responsible? has access?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- data types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Why - describing why there are these needs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Where - stored?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When - for how long stored?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- can it be used?</a:t>
            </a:r>
            <a:endParaRPr/>
          </a:p>
        </p:txBody>
      </p:sp>
      <p:sp>
        <p:nvSpPr>
          <p:cNvPr id="326" name="Google Shape;326;g23e388ffb2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96971a1d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96971a1d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96971a1d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96971a1d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governance aspirations, future research goals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96971a1d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f96971a1d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96971a1d0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f96971a1d0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96971a1d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96971a1d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f96971a1d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f96971a1d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f96971a1d0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f96971a1d0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icsaotearoa.github.io/data-management-resourc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yurl.com/DataMgmtHu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s-wizard.org/data-management-pla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A8A353-4522-F2A7-377D-0CA7D8FC4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48" y="818724"/>
            <a:ext cx="4609796" cy="3993908"/>
          </a:xfrm>
        </p:spPr>
        <p:txBody>
          <a:bodyPr>
            <a:noAutofit/>
          </a:bodyPr>
          <a:lstStyle/>
          <a:p>
            <a:pPr marL="177800" indent="0">
              <a:tabLst>
                <a:tab pos="177800" algn="l"/>
              </a:tabLst>
            </a:pP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These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slides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are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available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for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use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as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teaching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resources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,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under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 CC-BY 4.0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licence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request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that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if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you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use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any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of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the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slides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,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figures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, or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illustrations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here,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that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you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include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link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the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Biodiversity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Genomic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Data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Management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Hub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at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https://genomicsaotearoa.github.io/data-management-resources/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</a:t>
            </a:r>
          </a:p>
          <a:p>
            <a:endParaRPr lang="mi-NZ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177800" indent="0"/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All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the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best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for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your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data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management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mi-NZ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journey</a:t>
            </a:r>
            <a:r>
              <a:rPr lang="mi-NZ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! </a:t>
            </a:r>
            <a:endParaRPr lang="en-NZ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6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357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it’s over to you!</a:t>
            </a:r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758525" y="3449775"/>
            <a:ext cx="480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tinyurl.com/DataMgmtHub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ds-wizard.org/data-management-plans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ctrTitle"/>
          </p:nvPr>
        </p:nvSpPr>
        <p:spPr>
          <a:xfrm>
            <a:off x="689850" y="797125"/>
            <a:ext cx="4743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What, Why, and How of Data Management Plans</a:t>
            </a:r>
            <a:endParaRPr dirty="0"/>
          </a:p>
        </p:txBody>
      </p:sp>
      <p:pic>
        <p:nvPicPr>
          <p:cNvPr id="323" name="Google Shape;3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25" y="3568675"/>
            <a:ext cx="1248550" cy="1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311700" y="171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What is data management?</a:t>
            </a:r>
            <a:endParaRPr b="1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9" name="Google Shape;329;p26"/>
          <p:cNvSpPr txBox="1">
            <a:spLocks noGrp="1"/>
          </p:cNvSpPr>
          <p:nvPr>
            <p:ph type="body" idx="1"/>
          </p:nvPr>
        </p:nvSpPr>
        <p:spPr>
          <a:xfrm>
            <a:off x="557250" y="809400"/>
            <a:ext cx="8029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i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 processes and practices associated with the documentation and storage of and access to data and associated metadata throughout the research lifecycle.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30" name="Google Shape;330;p26"/>
          <p:cNvGrpSpPr/>
          <p:nvPr/>
        </p:nvGrpSpPr>
        <p:grpSpPr>
          <a:xfrm>
            <a:off x="3773402" y="2458650"/>
            <a:ext cx="1597200" cy="1597200"/>
            <a:chOff x="-93298" y="1790425"/>
            <a:chExt cx="1597200" cy="1597200"/>
          </a:xfrm>
        </p:grpSpPr>
        <p:sp>
          <p:nvSpPr>
            <p:cNvPr id="331" name="Google Shape;331;p26"/>
            <p:cNvSpPr/>
            <p:nvPr/>
          </p:nvSpPr>
          <p:spPr>
            <a:xfrm>
              <a:off x="-93298" y="1790425"/>
              <a:ext cx="1597200" cy="1597200"/>
            </a:xfrm>
            <a:prstGeom prst="flowChartConnector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2" y="1883725"/>
              <a:ext cx="1410600" cy="1410600"/>
            </a:xfrm>
            <a:prstGeom prst="flowChart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 txBox="1"/>
            <p:nvPr/>
          </p:nvSpPr>
          <p:spPr>
            <a:xfrm>
              <a:off x="0" y="2150425"/>
              <a:ext cx="14106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Data management considers:</a:t>
              </a:r>
              <a:endParaRPr sz="15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34" name="Google Shape;334;p26"/>
          <p:cNvSpPr/>
          <p:nvPr/>
        </p:nvSpPr>
        <p:spPr>
          <a:xfrm>
            <a:off x="1699500" y="1566888"/>
            <a:ext cx="1036800" cy="1036800"/>
          </a:xfrm>
          <a:prstGeom prst="ellipse">
            <a:avLst/>
          </a:prstGeom>
          <a:solidFill>
            <a:srgbClr val="E700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662700" y="2738838"/>
            <a:ext cx="1036800" cy="1036800"/>
          </a:xfrm>
          <a:prstGeom prst="ellipse">
            <a:avLst/>
          </a:prstGeom>
          <a:solidFill>
            <a:srgbClr val="F41A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1699500" y="3921438"/>
            <a:ext cx="1036800" cy="1036800"/>
          </a:xfrm>
          <a:prstGeom prst="ellipse">
            <a:avLst/>
          </a:prstGeom>
          <a:solidFill>
            <a:srgbClr val="FDCB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6407700" y="3921438"/>
            <a:ext cx="1036800" cy="1036800"/>
          </a:xfrm>
          <a:prstGeom prst="ellipse">
            <a:avLst/>
          </a:prstGeom>
          <a:solidFill>
            <a:srgbClr val="00AA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7444500" y="2738838"/>
            <a:ext cx="1036800" cy="1036800"/>
          </a:xfrm>
          <a:prstGeom prst="ellipse">
            <a:avLst/>
          </a:prstGeom>
          <a:solidFill>
            <a:srgbClr val="08A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6407700" y="1566888"/>
            <a:ext cx="1036800" cy="1036800"/>
          </a:xfrm>
          <a:prstGeom prst="ellipse">
            <a:avLst/>
          </a:prstGeom>
          <a:solidFill>
            <a:srgbClr val="4444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1812900" y="1877538"/>
            <a:ext cx="81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WHO?</a:t>
            </a:r>
            <a:endParaRPr sz="1500" b="1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719400" y="3049500"/>
            <a:ext cx="923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WHAT?</a:t>
            </a:r>
            <a:endParaRPr sz="1500" b="1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7501200" y="3049500"/>
            <a:ext cx="923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WHEN?</a:t>
            </a:r>
            <a:endParaRPr sz="1500" b="1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6407700" y="1877550"/>
            <a:ext cx="1036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WHERE?</a:t>
            </a:r>
            <a:endParaRPr sz="1500" b="1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6464400" y="4239750"/>
            <a:ext cx="923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HOW?</a:t>
            </a:r>
            <a:endParaRPr sz="1500" b="1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1756200" y="4221450"/>
            <a:ext cx="923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WHY?</a:t>
            </a:r>
            <a:endParaRPr sz="1500" b="1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6" name="Google Shape;346;p26"/>
          <p:cNvCxnSpPr>
            <a:stCxn id="334" idx="5"/>
            <a:endCxn id="331" idx="2"/>
          </p:cNvCxnSpPr>
          <p:nvPr/>
        </p:nvCxnSpPr>
        <p:spPr>
          <a:xfrm>
            <a:off x="2584464" y="2451852"/>
            <a:ext cx="1188900" cy="805500"/>
          </a:xfrm>
          <a:prstGeom prst="straightConnector1">
            <a:avLst/>
          </a:prstGeom>
          <a:noFill/>
          <a:ln w="28575" cap="flat" cmpd="sng">
            <a:solidFill>
              <a:srgbClr val="E700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26"/>
          <p:cNvCxnSpPr>
            <a:stCxn id="331" idx="2"/>
            <a:endCxn id="335" idx="6"/>
          </p:cNvCxnSpPr>
          <p:nvPr/>
        </p:nvCxnSpPr>
        <p:spPr>
          <a:xfrm rot="10800000">
            <a:off x="1699502" y="3257250"/>
            <a:ext cx="2073900" cy="0"/>
          </a:xfrm>
          <a:prstGeom prst="straightConnector1">
            <a:avLst/>
          </a:prstGeom>
          <a:noFill/>
          <a:ln w="28575" cap="flat" cmpd="sng">
            <a:solidFill>
              <a:srgbClr val="F41A2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26"/>
          <p:cNvCxnSpPr>
            <a:stCxn id="336" idx="7"/>
            <a:endCxn id="331" idx="2"/>
          </p:cNvCxnSpPr>
          <p:nvPr/>
        </p:nvCxnSpPr>
        <p:spPr>
          <a:xfrm rot="10800000" flipH="1">
            <a:off x="2584464" y="3257274"/>
            <a:ext cx="1188900" cy="816000"/>
          </a:xfrm>
          <a:prstGeom prst="straightConnector1">
            <a:avLst/>
          </a:prstGeom>
          <a:noFill/>
          <a:ln w="28575" cap="flat" cmpd="sng">
            <a:solidFill>
              <a:srgbClr val="FDCB1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26"/>
          <p:cNvCxnSpPr>
            <a:stCxn id="331" idx="6"/>
            <a:endCxn id="339" idx="3"/>
          </p:cNvCxnSpPr>
          <p:nvPr/>
        </p:nvCxnSpPr>
        <p:spPr>
          <a:xfrm rot="10800000" flipH="1">
            <a:off x="5370602" y="2451750"/>
            <a:ext cx="1188900" cy="805500"/>
          </a:xfrm>
          <a:prstGeom prst="straightConnector1">
            <a:avLst/>
          </a:prstGeom>
          <a:noFill/>
          <a:ln w="28575" cap="flat" cmpd="sng">
            <a:solidFill>
              <a:srgbClr val="4444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26"/>
          <p:cNvCxnSpPr>
            <a:stCxn id="331" idx="6"/>
            <a:endCxn id="338" idx="2"/>
          </p:cNvCxnSpPr>
          <p:nvPr/>
        </p:nvCxnSpPr>
        <p:spPr>
          <a:xfrm>
            <a:off x="5370602" y="3257250"/>
            <a:ext cx="2073900" cy="0"/>
          </a:xfrm>
          <a:prstGeom prst="straightConnector1">
            <a:avLst/>
          </a:prstGeom>
          <a:noFill/>
          <a:ln w="28575" cap="flat" cmpd="sng">
            <a:solidFill>
              <a:srgbClr val="08A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26"/>
          <p:cNvCxnSpPr>
            <a:stCxn id="331" idx="6"/>
            <a:endCxn id="337" idx="1"/>
          </p:cNvCxnSpPr>
          <p:nvPr/>
        </p:nvCxnSpPr>
        <p:spPr>
          <a:xfrm>
            <a:off x="5370602" y="3257250"/>
            <a:ext cx="1188900" cy="816000"/>
          </a:xfrm>
          <a:prstGeom prst="straightConnector1">
            <a:avLst/>
          </a:prstGeom>
          <a:noFill/>
          <a:ln w="28575" cap="flat" cmpd="sng">
            <a:solidFill>
              <a:srgbClr val="00AA4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DMP?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1"/>
          </p:nvPr>
        </p:nvSpPr>
        <p:spPr>
          <a:xfrm>
            <a:off x="758850" y="1965625"/>
            <a:ext cx="76263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DMP is a Data Management Plan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This is a document describing the data that will be generated during a research project, and how it will be used, accessed, and stored during the research lifecycle and beyond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a DMP useful?</a:t>
            </a:r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body" idx="1"/>
          </p:nvPr>
        </p:nvSpPr>
        <p:spPr>
          <a:xfrm>
            <a:off x="461550" y="1597875"/>
            <a:ext cx="82209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provides clarity to you the researcher as to how you can manage your data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demonstrates that you are forward-thinking and switched on to the nuances of data management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can be used to stimulate conversations around data aspirations with collaborators, Indigenous research partners, and stakeholders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can be shared with eResearch and libraries support staff to provide them with the info they need to understand your needs, and identify any infrastructural constraints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It may be a requirement of your institute or the funding organisation you are applying to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ctrTitle"/>
          </p:nvPr>
        </p:nvSpPr>
        <p:spPr>
          <a:xfrm>
            <a:off x="824000" y="1254175"/>
            <a:ext cx="4255500" cy="25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 DMP sounds handy.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what’s it like in practice?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plan for:</a:t>
            </a:r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body" idx="1"/>
          </p:nvPr>
        </p:nvSpPr>
        <p:spPr>
          <a:xfrm>
            <a:off x="1303800" y="1743400"/>
            <a:ext cx="7030500" cy="27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Data types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Data formats and standards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Data roles &amp; responsibilities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Data dissemination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Data sharing &amp; access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Archiving &amp; persistence</a:t>
            </a:r>
            <a:endParaRPr sz="1800"/>
          </a:p>
        </p:txBody>
      </p:sp>
      <p:sp>
        <p:nvSpPr>
          <p:cNvPr id="375" name="Google Shape;375;p30"/>
          <p:cNvSpPr txBox="1"/>
          <p:nvPr/>
        </p:nvSpPr>
        <p:spPr>
          <a:xfrm>
            <a:off x="489225" y="4153950"/>
            <a:ext cx="8352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These are examples of aspects included in existing DMP templates required by funding organisations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>
            <a:spLocks noGrp="1"/>
          </p:cNvSpPr>
          <p:nvPr>
            <p:ph type="ctrTitle"/>
          </p:nvPr>
        </p:nvSpPr>
        <p:spPr>
          <a:xfrm>
            <a:off x="633000" y="1330950"/>
            <a:ext cx="3939000" cy="24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Ok, but it feels like a lot.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Where do I start?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32"/>
          <p:cNvGrpSpPr/>
          <p:nvPr/>
        </p:nvGrpSpPr>
        <p:grpSpPr>
          <a:xfrm>
            <a:off x="1382925" y="237563"/>
            <a:ext cx="6378148" cy="4668373"/>
            <a:chOff x="1382925" y="237563"/>
            <a:chExt cx="6378148" cy="4668373"/>
          </a:xfrm>
        </p:grpSpPr>
        <p:grpSp>
          <p:nvGrpSpPr>
            <p:cNvPr id="386" name="Google Shape;386;p32"/>
            <p:cNvGrpSpPr/>
            <p:nvPr/>
          </p:nvGrpSpPr>
          <p:grpSpPr>
            <a:xfrm>
              <a:off x="1382925" y="237563"/>
              <a:ext cx="6378148" cy="4668373"/>
              <a:chOff x="1382925" y="237563"/>
              <a:chExt cx="6378148" cy="4668373"/>
            </a:xfrm>
          </p:grpSpPr>
          <p:pic>
            <p:nvPicPr>
              <p:cNvPr id="387" name="Google Shape;387;p3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82925" y="237563"/>
                <a:ext cx="6378148" cy="46683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8" name="Google Shape;388;p32"/>
              <p:cNvSpPr/>
              <p:nvPr/>
            </p:nvSpPr>
            <p:spPr>
              <a:xfrm>
                <a:off x="3930875" y="2116000"/>
                <a:ext cx="1098600" cy="7080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9" name="Google Shape;389;p32"/>
            <p:cNvSpPr txBox="1"/>
            <p:nvPr/>
          </p:nvSpPr>
          <p:spPr>
            <a:xfrm>
              <a:off x="3857525" y="2133150"/>
              <a:ext cx="12453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Maven Pro SemiBold"/>
                  <a:ea typeface="Maven Pro SemiBold"/>
                  <a:cs typeface="Maven Pro SemiBold"/>
                  <a:sym typeface="Maven Pro SemiBold"/>
                </a:rPr>
                <a:t>Key info for developing DMPs</a:t>
              </a:r>
              <a:endParaRPr sz="15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396</Words>
  <Application>Microsoft Office PowerPoint</Application>
  <PresentationFormat>On-screen Show (16:9)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Maven Pro SemiBold</vt:lpstr>
      <vt:lpstr>Avenir</vt:lpstr>
      <vt:lpstr>Avenir Next LT Pro Light</vt:lpstr>
      <vt:lpstr>Maven Pro</vt:lpstr>
      <vt:lpstr>Nunito</vt:lpstr>
      <vt:lpstr>Momentum</vt:lpstr>
      <vt:lpstr>Simple Light</vt:lpstr>
      <vt:lpstr>PowerPoint Presentation</vt:lpstr>
      <vt:lpstr>The What, Why, and How of Data Management Plans</vt:lpstr>
      <vt:lpstr>What is data management?</vt:lpstr>
      <vt:lpstr>What is a DMP?</vt:lpstr>
      <vt:lpstr>Why is a DMP useful?</vt:lpstr>
      <vt:lpstr>So a DMP sounds handy.   But what’s it like in practice?</vt:lpstr>
      <vt:lpstr>What’s the plan for:</vt:lpstr>
      <vt:lpstr>Ok, but it feels like a lot.  Where do I start?</vt:lpstr>
      <vt:lpstr>PowerPoint Presentation</vt:lpstr>
      <vt:lpstr>Now it’s over to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Forsdick</dc:creator>
  <cp:lastModifiedBy>Natalie Forsdick</cp:lastModifiedBy>
  <cp:revision>1</cp:revision>
  <dcterms:modified xsi:type="dcterms:W3CDTF">2023-06-09T04:16:44Z</dcterms:modified>
</cp:coreProperties>
</file>