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3" r:id="rId2"/>
    <p:sldId id="277" r:id="rId3"/>
    <p:sldId id="278" r:id="rId4"/>
    <p:sldId id="258" r:id="rId5"/>
    <p:sldId id="261" r:id="rId6"/>
    <p:sldId id="262" r:id="rId7"/>
    <p:sldId id="263" r:id="rId8"/>
    <p:sldId id="264" r:id="rId9"/>
    <p:sldId id="265" r:id="rId10"/>
    <p:sldId id="266" r:id="rId11"/>
    <p:sldId id="267" r:id="rId12"/>
    <p:sldId id="268" r:id="rId13"/>
    <p:sldId id="260" r:id="rId14"/>
    <p:sldId id="269" r:id="rId15"/>
    <p:sldId id="271" r:id="rId16"/>
    <p:sldId id="282" r:id="rId17"/>
    <p:sldId id="272" r:id="rId18"/>
    <p:sldId id="280" r:id="rId19"/>
    <p:sldId id="275" r:id="rId20"/>
    <p:sldId id="281" r:id="rId21"/>
    <p:sldId id="27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9FDD"/>
    <a:srgbClr val="D43086"/>
    <a:srgbClr val="F6CB48"/>
    <a:srgbClr val="4B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A0B7C-4454-41BB-9C7A-A9676A665B64}" v="4" dt="2023-06-11T06:18:38.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377" autoAdjust="0"/>
  </p:normalViewPr>
  <p:slideViewPr>
    <p:cSldViewPr snapToGrid="0">
      <p:cViewPr varScale="1">
        <p:scale>
          <a:sx n="69" d="100"/>
          <a:sy n="69" d="100"/>
        </p:scale>
        <p:origin x="72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e Forsdick" userId="39de4631-7956-44ee-9814-e56a26cbff04" providerId="ADAL" clId="{9B8A0B7C-4454-41BB-9C7A-A9676A665B64}"/>
    <pc:docChg chg="undo custSel addSld delSld modSld">
      <pc:chgData name="Natalie Forsdick" userId="39de4631-7956-44ee-9814-e56a26cbff04" providerId="ADAL" clId="{9B8A0B7C-4454-41BB-9C7A-A9676A665B64}" dt="2023-06-11T07:00:51.178" v="52" actId="20577"/>
      <pc:docMkLst>
        <pc:docMk/>
      </pc:docMkLst>
      <pc:sldChg chg="modSp mod">
        <pc:chgData name="Natalie Forsdick" userId="39de4631-7956-44ee-9814-e56a26cbff04" providerId="ADAL" clId="{9B8A0B7C-4454-41BB-9C7A-A9676A665B64}" dt="2023-06-11T07:00:51.178" v="52" actId="20577"/>
        <pc:sldMkLst>
          <pc:docMk/>
          <pc:sldMk cId="0" sldId="267"/>
        </pc:sldMkLst>
        <pc:spChg chg="mod">
          <ac:chgData name="Natalie Forsdick" userId="39de4631-7956-44ee-9814-e56a26cbff04" providerId="ADAL" clId="{9B8A0B7C-4454-41BB-9C7A-A9676A665B64}" dt="2023-06-11T07:00:51.178" v="52" actId="20577"/>
          <ac:spMkLst>
            <pc:docMk/>
            <pc:sldMk cId="0" sldId="267"/>
            <ac:spMk id="203" creationId="{00000000-0000-0000-0000-000000000000}"/>
          </ac:spMkLst>
        </pc:spChg>
      </pc:sldChg>
      <pc:sldChg chg="addSp delSp modSp mod">
        <pc:chgData name="Natalie Forsdick" userId="39de4631-7956-44ee-9814-e56a26cbff04" providerId="ADAL" clId="{9B8A0B7C-4454-41BB-9C7A-A9676A665B64}" dt="2023-06-11T06:19:36.424" v="43" actId="478"/>
        <pc:sldMkLst>
          <pc:docMk/>
          <pc:sldMk cId="0" sldId="269"/>
        </pc:sldMkLst>
        <pc:spChg chg="mod">
          <ac:chgData name="Natalie Forsdick" userId="39de4631-7956-44ee-9814-e56a26cbff04" providerId="ADAL" clId="{9B8A0B7C-4454-41BB-9C7A-A9676A665B64}" dt="2023-06-11T06:19:25.505" v="41" actId="1076"/>
          <ac:spMkLst>
            <pc:docMk/>
            <pc:sldMk cId="0" sldId="269"/>
            <ac:spMk id="9" creationId="{5878BC4B-F8CA-E72D-D9E6-A1AFCDA341A1}"/>
          </ac:spMkLst>
        </pc:spChg>
        <pc:spChg chg="mod">
          <ac:chgData name="Natalie Forsdick" userId="39de4631-7956-44ee-9814-e56a26cbff04" providerId="ADAL" clId="{9B8A0B7C-4454-41BB-9C7A-A9676A665B64}" dt="2023-06-11T06:18:29.253" v="35" actId="207"/>
          <ac:spMkLst>
            <pc:docMk/>
            <pc:sldMk cId="0" sldId="269"/>
            <ac:spMk id="10" creationId="{7C4691F8-F6B2-F75D-6F2B-838282DBE722}"/>
          </ac:spMkLst>
        </pc:spChg>
        <pc:spChg chg="mod">
          <ac:chgData name="Natalie Forsdick" userId="39de4631-7956-44ee-9814-e56a26cbff04" providerId="ADAL" clId="{9B8A0B7C-4454-41BB-9C7A-A9676A665B64}" dt="2023-06-11T06:19:25.505" v="41" actId="1076"/>
          <ac:spMkLst>
            <pc:docMk/>
            <pc:sldMk cId="0" sldId="269"/>
            <ac:spMk id="11" creationId="{33CC43FC-C7B4-88A9-AA81-37E466439A6A}"/>
          </ac:spMkLst>
        </pc:spChg>
        <pc:spChg chg="mod">
          <ac:chgData name="Natalie Forsdick" userId="39de4631-7956-44ee-9814-e56a26cbff04" providerId="ADAL" clId="{9B8A0B7C-4454-41BB-9C7A-A9676A665B64}" dt="2023-06-11T06:19:25.505" v="41" actId="1076"/>
          <ac:spMkLst>
            <pc:docMk/>
            <pc:sldMk cId="0" sldId="269"/>
            <ac:spMk id="12" creationId="{0B510294-8203-94C7-A3C4-76FBE8767A9C}"/>
          </ac:spMkLst>
        </pc:spChg>
        <pc:picChg chg="add del mod">
          <ac:chgData name="Natalie Forsdick" userId="39de4631-7956-44ee-9814-e56a26cbff04" providerId="ADAL" clId="{9B8A0B7C-4454-41BB-9C7A-A9676A665B64}" dt="2023-06-11T06:19:04.194" v="39" actId="478"/>
          <ac:picMkLst>
            <pc:docMk/>
            <pc:sldMk cId="0" sldId="269"/>
            <ac:picMk id="7" creationId="{D79B27AA-E191-BE85-6FB7-BB78501569CB}"/>
          </ac:picMkLst>
        </pc:picChg>
        <pc:picChg chg="add del mod">
          <ac:chgData name="Natalie Forsdick" userId="39de4631-7956-44ee-9814-e56a26cbff04" providerId="ADAL" clId="{9B8A0B7C-4454-41BB-9C7A-A9676A665B64}" dt="2023-06-11T06:19:36.424" v="43" actId="478"/>
          <ac:picMkLst>
            <pc:docMk/>
            <pc:sldMk cId="0" sldId="269"/>
            <ac:picMk id="8" creationId="{AF122118-11FF-FFF7-1692-89E4C7167AAB}"/>
          </ac:picMkLst>
        </pc:picChg>
        <pc:picChg chg="add del mod">
          <ac:chgData name="Natalie Forsdick" userId="39de4631-7956-44ee-9814-e56a26cbff04" providerId="ADAL" clId="{9B8A0B7C-4454-41BB-9C7A-A9676A665B64}" dt="2023-06-11T06:18:16.162" v="34" actId="478"/>
          <ac:picMkLst>
            <pc:docMk/>
            <pc:sldMk cId="0" sldId="269"/>
            <ac:picMk id="226" creationId="{00000000-0000-0000-0000-000000000000}"/>
          </ac:picMkLst>
        </pc:picChg>
        <pc:picChg chg="mod">
          <ac:chgData name="Natalie Forsdick" userId="39de4631-7956-44ee-9814-e56a26cbff04" providerId="ADAL" clId="{9B8A0B7C-4454-41BB-9C7A-A9676A665B64}" dt="2023-06-11T06:19:25.505" v="41" actId="1076"/>
          <ac:picMkLst>
            <pc:docMk/>
            <pc:sldMk cId="0" sldId="269"/>
            <ac:picMk id="227" creationId="{00000000-0000-0000-0000-000000000000}"/>
          </ac:picMkLst>
        </pc:picChg>
        <pc:picChg chg="mod">
          <ac:chgData name="Natalie Forsdick" userId="39de4631-7956-44ee-9814-e56a26cbff04" providerId="ADAL" clId="{9B8A0B7C-4454-41BB-9C7A-A9676A665B64}" dt="2023-06-11T06:19:25.505" v="41" actId="1076"/>
          <ac:picMkLst>
            <pc:docMk/>
            <pc:sldMk cId="0" sldId="269"/>
            <ac:picMk id="228" creationId="{00000000-0000-0000-0000-000000000000}"/>
          </ac:picMkLst>
        </pc:picChg>
        <pc:picChg chg="mod">
          <ac:chgData name="Natalie Forsdick" userId="39de4631-7956-44ee-9814-e56a26cbff04" providerId="ADAL" clId="{9B8A0B7C-4454-41BB-9C7A-A9676A665B64}" dt="2023-06-11T06:19:25.505" v="41" actId="1076"/>
          <ac:picMkLst>
            <pc:docMk/>
            <pc:sldMk cId="0" sldId="269"/>
            <ac:picMk id="229" creationId="{00000000-0000-0000-0000-000000000000}"/>
          </ac:picMkLst>
        </pc:picChg>
      </pc:sldChg>
      <pc:sldChg chg="modSp mod">
        <pc:chgData name="Natalie Forsdick" userId="39de4631-7956-44ee-9814-e56a26cbff04" providerId="ADAL" clId="{9B8A0B7C-4454-41BB-9C7A-A9676A665B64}" dt="2023-06-09T04:52:57.137" v="24" actId="20577"/>
        <pc:sldMkLst>
          <pc:docMk/>
          <pc:sldMk cId="0" sldId="278"/>
        </pc:sldMkLst>
        <pc:spChg chg="mod">
          <ac:chgData name="Natalie Forsdick" userId="39de4631-7956-44ee-9814-e56a26cbff04" providerId="ADAL" clId="{9B8A0B7C-4454-41BB-9C7A-A9676A665B64}" dt="2023-06-09T04:52:57.137" v="24" actId="20577"/>
          <ac:spMkLst>
            <pc:docMk/>
            <pc:sldMk cId="0" sldId="278"/>
            <ac:spMk id="92" creationId="{00000000-0000-0000-0000-000000000000}"/>
          </ac:spMkLst>
        </pc:spChg>
        <pc:spChg chg="mod">
          <ac:chgData name="Natalie Forsdick" userId="39de4631-7956-44ee-9814-e56a26cbff04" providerId="ADAL" clId="{9B8A0B7C-4454-41BB-9C7A-A9676A665B64}" dt="2023-06-09T04:52:11.769" v="13" actId="20577"/>
          <ac:spMkLst>
            <pc:docMk/>
            <pc:sldMk cId="0" sldId="278"/>
            <ac:spMk id="93" creationId="{00000000-0000-0000-0000-000000000000}"/>
          </ac:spMkLst>
        </pc:spChg>
      </pc:sldChg>
      <pc:sldChg chg="add setBg">
        <pc:chgData name="Natalie Forsdick" userId="39de4631-7956-44ee-9814-e56a26cbff04" providerId="ADAL" clId="{9B8A0B7C-4454-41BB-9C7A-A9676A665B64}" dt="2023-06-09T03:51:35.830" v="2"/>
        <pc:sldMkLst>
          <pc:docMk/>
          <pc:sldMk cId="239139720" sldId="283"/>
        </pc:sldMkLst>
      </pc:sldChg>
      <pc:sldChg chg="del">
        <pc:chgData name="Natalie Forsdick" userId="39de4631-7956-44ee-9814-e56a26cbff04" providerId="ADAL" clId="{9B8A0B7C-4454-41BB-9C7A-A9676A665B64}" dt="2023-06-09T03:51:09.847" v="0" actId="2696"/>
        <pc:sldMkLst>
          <pc:docMk/>
          <pc:sldMk cId="1983617863"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53DAB-C3B0-4659-83D0-A542DEC54766}" type="datetimeFigureOut">
              <a:rPr lang="en-NZ" smtClean="0"/>
              <a:t>11/06/2023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7D8B4-2155-4D5D-9A81-8D71F592C0F0}" type="slidenum">
              <a:rPr lang="en-NZ" smtClean="0"/>
              <a:t>‹#›</a:t>
            </a:fld>
            <a:endParaRPr lang="en-NZ"/>
          </a:p>
        </p:txBody>
      </p:sp>
    </p:spTree>
    <p:extLst>
      <p:ext uri="{BB962C8B-B14F-4D97-AF65-F5344CB8AC3E}">
        <p14:creationId xmlns:p14="http://schemas.microsoft.com/office/powerpoint/2010/main" val="236420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also present Darryl Baker, institutional eResearch Manager, who oversees the eResearch needs for a wide range of research projects.</a:t>
            </a:r>
            <a:endParaRPr/>
          </a:p>
          <a:p>
            <a:pPr marL="0" lvl="0" indent="0" algn="l" rtl="0">
              <a:lnSpc>
                <a:spcPct val="100000"/>
              </a:lnSpc>
              <a:spcBef>
                <a:spcPts val="0"/>
              </a:spcBef>
              <a:spcAft>
                <a:spcPts val="0"/>
              </a:spcAft>
              <a:buSzPts val="1100"/>
              <a:buNone/>
            </a:pPr>
            <a:r>
              <a:rPr lang="en"/>
              <a:t>To best support researchers, Darryl needs: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c7ba0a11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23c7ba0a118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also present Darryl Baker, institutional eResearch Manager, who oversees the eResearch needs for a wide range of research projects.</a:t>
            </a:r>
            <a:endParaRPr/>
          </a:p>
          <a:p>
            <a:pPr marL="0" lvl="0" indent="0" algn="l" rtl="0">
              <a:lnSpc>
                <a:spcPct val="100000"/>
              </a:lnSpc>
              <a:spcBef>
                <a:spcPts val="0"/>
              </a:spcBef>
              <a:spcAft>
                <a:spcPts val="0"/>
              </a:spcAft>
              <a:buSzPts val="1100"/>
              <a:buNone/>
            </a:pPr>
            <a:r>
              <a:rPr lang="en"/>
              <a:t>To best support researchers, Darryl needs: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c3aa5ce8d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0" name="Google Shape;220;g23c3aa5ce8d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How can I embed good data mgmt practices in my daily workflows? </a:t>
            </a:r>
            <a:endParaRPr/>
          </a:p>
          <a:p>
            <a:pPr marL="0" lvl="0" indent="0" algn="l" rtl="0">
              <a:lnSpc>
                <a:spcPct val="100000"/>
              </a:lnSpc>
              <a:spcBef>
                <a:spcPts val="0"/>
              </a:spcBef>
              <a:spcAft>
                <a:spcPts val="0"/>
              </a:spcAft>
              <a:buSzPts val="1100"/>
              <a:buNone/>
            </a:pPr>
            <a:r>
              <a:rPr lang="en"/>
              <a:t>How can we balance Western science data access standards with the data sov needs of our Indigenous partners?</a:t>
            </a:r>
            <a:endParaRPr/>
          </a:p>
          <a:p>
            <a:pPr marL="0" lvl="0" indent="0" algn="l" rtl="0">
              <a:lnSpc>
                <a:spcPct val="100000"/>
              </a:lnSpc>
              <a:spcBef>
                <a:spcPts val="0"/>
              </a:spcBef>
              <a:spcAft>
                <a:spcPts val="0"/>
              </a:spcAft>
              <a:buSzPts val="1100"/>
              <a:buNone/>
            </a:pPr>
            <a:r>
              <a:rPr lang="en"/>
              <a:t>Do we need to develop bespoke DM tools for our research team?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Here we highlight some of the existing tools and resources to address these questions, including the use of version control and careful documentation, consultation with local and cross-institutional eResearch knowledge holders, and exploration of the existing scholarship and guidelines including the FAIR &amp; CARE principles. These are being synthesised in the Hub (link on bottom right)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One stop shop to lauch DM journey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provides clarity to you the researcher as to how you can manage your data</a:t>
            </a:r>
            <a:endParaRPr sz="1500" dirty="0">
              <a:solidFill>
                <a:srgbClr val="424242"/>
              </a:solidFill>
              <a:latin typeface="Nunito"/>
              <a:ea typeface="Nunito"/>
              <a:cs typeface="Nunito"/>
              <a:sym typeface="Nunito"/>
            </a:endParaRPr>
          </a:p>
          <a:p>
            <a:pPr marL="457200" lvl="0" indent="-323850" algn="l" rtl="0">
              <a:lnSpc>
                <a:spcPct val="115000"/>
              </a:lnSpc>
              <a:spcBef>
                <a:spcPts val="100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demonstrates that you are forward-thinking and switched on to the nuances of data management</a:t>
            </a:r>
            <a:endParaRPr sz="1500" dirty="0">
              <a:solidFill>
                <a:srgbClr val="424242"/>
              </a:solidFill>
              <a:latin typeface="Nunito"/>
              <a:ea typeface="Nunito"/>
              <a:cs typeface="Nunito"/>
              <a:sym typeface="Nunito"/>
            </a:endParaRPr>
          </a:p>
          <a:p>
            <a:pPr marL="457200" lvl="0" indent="-323850" algn="l" rtl="0">
              <a:lnSpc>
                <a:spcPct val="115000"/>
              </a:lnSpc>
              <a:spcBef>
                <a:spcPts val="100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can be used to stimulate conversations around data aspirations with collaborators, Indigenous research partners, and stakeholders</a:t>
            </a:r>
            <a:endParaRPr sz="1500" dirty="0">
              <a:solidFill>
                <a:srgbClr val="424242"/>
              </a:solidFill>
              <a:latin typeface="Nunito"/>
              <a:ea typeface="Nunito"/>
              <a:cs typeface="Nunito"/>
              <a:sym typeface="Nunito"/>
            </a:endParaRPr>
          </a:p>
          <a:p>
            <a:pPr marL="457200" lvl="0" indent="-323850" algn="l" rtl="0">
              <a:lnSpc>
                <a:spcPct val="115000"/>
              </a:lnSpc>
              <a:spcBef>
                <a:spcPts val="100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can be shared with eResearch and libraries support staff to provide them with the info they need to understand your needs, and identify any infrastructural constraints</a:t>
            </a:r>
            <a:endParaRPr sz="1500" dirty="0">
              <a:solidFill>
                <a:srgbClr val="424242"/>
              </a:solidFill>
              <a:latin typeface="Nunito"/>
              <a:ea typeface="Nunito"/>
              <a:cs typeface="Nunito"/>
              <a:sym typeface="Nunito"/>
            </a:endParaRPr>
          </a:p>
          <a:p>
            <a:pPr marL="457200" lvl="0" indent="-323850" algn="l" rtl="0">
              <a:lnSpc>
                <a:spcPct val="115000"/>
              </a:lnSpc>
              <a:spcBef>
                <a:spcPts val="100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may be a requirement of your institute or the funding organisation you are applying to</a:t>
            </a:r>
            <a:endParaRPr sz="1500" dirty="0">
              <a:solidFill>
                <a:srgbClr val="424242"/>
              </a:solidFill>
              <a:latin typeface="Nunito"/>
              <a:ea typeface="Nunito"/>
              <a:cs typeface="Nunito"/>
              <a:sym typeface="Nunito"/>
            </a:endParaRPr>
          </a:p>
          <a:p>
            <a:pPr marL="0" lvl="0" indent="0" algn="l" rtl="0">
              <a:spcBef>
                <a:spcPts val="1000"/>
              </a:spcBef>
              <a:spcAft>
                <a:spcPts val="0"/>
              </a:spcAft>
              <a:buNone/>
            </a:pPr>
            <a:endParaRPr dirty="0"/>
          </a:p>
        </p:txBody>
      </p:sp>
      <p:sp>
        <p:nvSpPr>
          <p:cNvPr id="284" name="Google Shape;2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2" name="Google Shape;35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3cbc0c68f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3cbc0c68f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8" name="Google Shape;4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cbc0c68f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cbc0c68f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 Globally unique persistent identifiers and rich metadata; Indexed in a searchable resource</a:t>
            </a:r>
            <a:endParaRPr dirty="0"/>
          </a:p>
          <a:p>
            <a:pPr marL="0" lvl="0" indent="0" algn="l" rtl="0">
              <a:spcBef>
                <a:spcPts val="0"/>
              </a:spcBef>
              <a:spcAft>
                <a:spcPts val="0"/>
              </a:spcAft>
              <a:buNone/>
            </a:pPr>
            <a:r>
              <a:rPr lang="en" dirty="0"/>
              <a:t>A: Retrievable by their identifier using a standardised protocol</a:t>
            </a:r>
            <a:endParaRPr dirty="0"/>
          </a:p>
          <a:p>
            <a:pPr marL="0" lvl="0" indent="0" algn="l" rtl="0">
              <a:spcBef>
                <a:spcPts val="0"/>
              </a:spcBef>
              <a:spcAft>
                <a:spcPts val="0"/>
              </a:spcAft>
              <a:buNone/>
            </a:pPr>
            <a:r>
              <a:rPr lang="en" dirty="0"/>
              <a:t>I: </a:t>
            </a:r>
            <a:r>
              <a:rPr lang="en" dirty="0">
                <a:solidFill>
                  <a:schemeClr val="dk1"/>
                </a:solidFill>
              </a:rPr>
              <a:t>Formal, accessible, shared and broadly applicable language for knowledge representation</a:t>
            </a:r>
            <a:endParaRPr dirty="0"/>
          </a:p>
          <a:p>
            <a:pPr marL="0" lvl="0" indent="0" algn="l" rtl="0">
              <a:spcBef>
                <a:spcPts val="0"/>
              </a:spcBef>
              <a:spcAft>
                <a:spcPts val="0"/>
              </a:spcAft>
              <a:buNone/>
            </a:pPr>
            <a:r>
              <a:rPr lang="en" dirty="0"/>
              <a:t>R: An actualisation of the FAI, attributes are accurate and relevant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c7ba0a1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3c7ba0a1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first of these scenarios we have PhD student Taylor Smith. They are new to the biodiversity genomics research space, and are applying these tools for taonga species. To be able to do her work, Taylor has a range of requirements, these include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first of these scenarios we have PhD student Taylor Smith. They are new to the biodiversity genomics research space, and are applying these tools for taonga species. To be able to do her work, Taylor has a range of requirements, these include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next scenario we have Dr Atsushi Sato, a postdoctoral researcher at a CRI. He is working across a number of collaborative projects that include both genomic and environmental data. He is viewing his work from a perspective of data reuse perspective.</a:t>
            </a:r>
            <a:endParaRPr/>
          </a:p>
          <a:p>
            <a:pPr marL="0" lvl="0" indent="0" algn="l" rtl="0">
              <a:lnSpc>
                <a:spcPct val="100000"/>
              </a:lnSpc>
              <a:spcBef>
                <a:spcPts val="0"/>
              </a:spcBef>
              <a:spcAft>
                <a:spcPts val="0"/>
              </a:spcAft>
              <a:buSzPts val="1100"/>
              <a:buNone/>
            </a:pPr>
            <a:r>
              <a:rPr lang="en"/>
              <a:t>His needs are similar but different from Taylor’s in that: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3c7ba0a11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3c7ba0a118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next scenario we have Dr Atsushi Sato, a postdoctoral researcher at a CRI. He is working across a number of collaborative projects that include both genomic and environmental data. He is viewing his work from a perspective of data reuse perspective.</a:t>
            </a:r>
            <a:endParaRPr/>
          </a:p>
          <a:p>
            <a:pPr marL="0" lvl="0" indent="0" algn="l" rtl="0">
              <a:lnSpc>
                <a:spcPct val="100000"/>
              </a:lnSpc>
              <a:spcBef>
                <a:spcPts val="0"/>
              </a:spcBef>
              <a:spcAft>
                <a:spcPts val="0"/>
              </a:spcAft>
              <a:buSzPts val="1100"/>
              <a:buNone/>
            </a:pPr>
            <a:r>
              <a:rPr lang="en"/>
              <a:t>His needs are similar but different from Taylor’s in that: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Next up we have Prof Nepia who is a research team leader, overseeing a group of emerging researchers. Her role is in facilitation, and so she focuses on liaising with advisors, and building and maintaining relationships.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3c7ba0a11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3c7ba0a118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Next up we have Prof Nepia who is a research team leader, overseeing a group of emerging researchers. Her role is in facilitation, and so she focuses on liaising with advisors, and building and maintaining relationships.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377D-277C-AE87-9DA4-6B7E5773C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AEE17FF-F3F7-22F8-271F-71CF48D4C5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33067BB-661F-F81A-DCDE-6AA7F22EB39E}"/>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5" name="Footer Placeholder 4">
            <a:extLst>
              <a:ext uri="{FF2B5EF4-FFF2-40B4-BE49-F238E27FC236}">
                <a16:creationId xmlns:a16="http://schemas.microsoft.com/office/drawing/2014/main" id="{DB92A56D-5531-0A9F-FD4C-0CEF886B156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1CBA592-121A-8D96-46B1-51B2C340BA0A}"/>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3236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EB20-30E1-50B1-7A1C-33830BC18473}"/>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41F8FEA-B291-C6A2-3C85-845AE93BF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9F003CD-4A62-FDE4-A367-DCBD49AA7C6B}"/>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5" name="Footer Placeholder 4">
            <a:extLst>
              <a:ext uri="{FF2B5EF4-FFF2-40B4-BE49-F238E27FC236}">
                <a16:creationId xmlns:a16="http://schemas.microsoft.com/office/drawing/2014/main" id="{7A2DE539-EA00-0EAF-7044-3244079CD13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B5D89BF-0D62-DBCE-7D89-3B0CF9452D57}"/>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182772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712E7-9F3A-FF93-C28E-904B574375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BC59E18-35CB-00E4-4326-F94669209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7F1A70-6F15-38AB-1949-04783269A932}"/>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5" name="Footer Placeholder 4">
            <a:extLst>
              <a:ext uri="{FF2B5EF4-FFF2-40B4-BE49-F238E27FC236}">
                <a16:creationId xmlns:a16="http://schemas.microsoft.com/office/drawing/2014/main" id="{6A4D70B6-7BE4-94DE-3C82-F54F8F43096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B0E3B4F-93D7-8846-5A69-B42D2CC907CF}"/>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3223095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2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6" name="Google Shape;16;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990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C87E-5761-B272-485E-75D25852742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B45353E-F8DE-A2BC-6861-1C3C47C6C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E1093F-39AC-BFEE-2129-6BF21D09733D}"/>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5" name="Footer Placeholder 4">
            <a:extLst>
              <a:ext uri="{FF2B5EF4-FFF2-40B4-BE49-F238E27FC236}">
                <a16:creationId xmlns:a16="http://schemas.microsoft.com/office/drawing/2014/main" id="{D80EF322-E3A7-D9FC-147D-9204A62D933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852CF8E-5F61-622D-8BF3-D903CBC68E90}"/>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409736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465C-96F4-9CB3-49FD-64B01779E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B3C438F-43F8-D097-5DF7-C036A9274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258C5-9BA7-8302-47B9-ECCF37EC8865}"/>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5" name="Footer Placeholder 4">
            <a:extLst>
              <a:ext uri="{FF2B5EF4-FFF2-40B4-BE49-F238E27FC236}">
                <a16:creationId xmlns:a16="http://schemas.microsoft.com/office/drawing/2014/main" id="{C95E0998-4F0C-A063-689C-B77B38B856D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A794E9F-3E52-3665-AD29-99B7DE63D066}"/>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72934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280C-7887-2447-ACBE-0BB2E1C3159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3E78F92-A6D9-8B28-09D0-020787A13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9B7BA2D8-FC43-BC42-8E69-A58848538F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50FCAD04-0224-DC2A-3C08-C1C9826A5D50}"/>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6" name="Footer Placeholder 5">
            <a:extLst>
              <a:ext uri="{FF2B5EF4-FFF2-40B4-BE49-F238E27FC236}">
                <a16:creationId xmlns:a16="http://schemas.microsoft.com/office/drawing/2014/main" id="{64E61F68-F3CF-7237-2C62-D06079FD8EC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251971-395E-0F18-2225-467DD53AB745}"/>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42787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1854-1D76-ABA1-F512-E7A5DF99B9EC}"/>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93C9DB6-9B2C-A3CC-5897-39869E364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AA4F7-6EB1-C70F-124F-8EA5AEBBA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0BDE7FEC-DACA-4EED-66DC-E70897CFA3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C58701-4DAC-D768-D987-4D0893D4E4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474B34B3-DA12-CA75-43F5-C3BA970A2FE1}"/>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8" name="Footer Placeholder 7">
            <a:extLst>
              <a:ext uri="{FF2B5EF4-FFF2-40B4-BE49-F238E27FC236}">
                <a16:creationId xmlns:a16="http://schemas.microsoft.com/office/drawing/2014/main" id="{FBD8D34B-573F-129F-E41D-28236071845E}"/>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C092BF05-7FF7-2E28-B35E-06E78AD9E615}"/>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420890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A8E7-E78B-5A4B-EB03-AD2D05649555}"/>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5E4148C-2A90-18A7-B04C-CBE598BDB2A5}"/>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4" name="Footer Placeholder 3">
            <a:extLst>
              <a:ext uri="{FF2B5EF4-FFF2-40B4-BE49-F238E27FC236}">
                <a16:creationId xmlns:a16="http://schemas.microsoft.com/office/drawing/2014/main" id="{CB423BD0-73C3-CC55-D67D-27CF3429130D}"/>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203B983C-4923-6993-822E-DFD426932491}"/>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108572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A4795-CA49-E3AF-EFBC-888DB3921428}"/>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3" name="Footer Placeholder 2">
            <a:extLst>
              <a:ext uri="{FF2B5EF4-FFF2-40B4-BE49-F238E27FC236}">
                <a16:creationId xmlns:a16="http://schemas.microsoft.com/office/drawing/2014/main" id="{BDA9CE26-50B1-DE4F-569C-58EBF2785155}"/>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8857B46C-52E7-F992-76F7-837FF32C6B24}"/>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385614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0FE9-FF91-068A-29DD-E1DE22AA5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D74CADA-940A-36A3-3805-04FB9663D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A12455C6-F401-23BA-5AB8-A121CB88A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F3E31-C70C-DF68-0610-6C39CC6D401C}"/>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6" name="Footer Placeholder 5">
            <a:extLst>
              <a:ext uri="{FF2B5EF4-FFF2-40B4-BE49-F238E27FC236}">
                <a16:creationId xmlns:a16="http://schemas.microsoft.com/office/drawing/2014/main" id="{8F460C4F-6748-DF7C-8B43-CDAAFB77A2A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D9717F1-096D-9D22-3149-98E8693C7C08}"/>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291222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5C20-05E3-8D38-7EDD-07B1E71BC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BAA49C10-5A05-6EDB-D678-5C4D85B79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508807FB-4BD2-B7C1-717C-173F603C0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6ADE4-A9B9-383D-5E73-46E2FA0C1C2E}"/>
              </a:ext>
            </a:extLst>
          </p:cNvPr>
          <p:cNvSpPr>
            <a:spLocks noGrp="1"/>
          </p:cNvSpPr>
          <p:nvPr>
            <p:ph type="dt" sz="half" idx="10"/>
          </p:nvPr>
        </p:nvSpPr>
        <p:spPr/>
        <p:txBody>
          <a:bodyPr/>
          <a:lstStyle/>
          <a:p>
            <a:fld id="{DA17F237-42E0-447F-8B16-03E7D828AB3B}" type="datetimeFigureOut">
              <a:rPr lang="en-NZ" smtClean="0"/>
              <a:t>11/06/2023</a:t>
            </a:fld>
            <a:endParaRPr lang="en-NZ"/>
          </a:p>
        </p:txBody>
      </p:sp>
      <p:sp>
        <p:nvSpPr>
          <p:cNvPr id="6" name="Footer Placeholder 5">
            <a:extLst>
              <a:ext uri="{FF2B5EF4-FFF2-40B4-BE49-F238E27FC236}">
                <a16:creationId xmlns:a16="http://schemas.microsoft.com/office/drawing/2014/main" id="{549AAFFC-784B-087B-7F31-926C88026B3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F4B685A-8D0D-841D-B098-2D2B9A09E648}"/>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248083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D5279-9671-B6A9-7A2C-2A733FE2E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F2FBA47-1EB1-15AB-C6F4-8858BB56D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E27D9ED-F028-42CE-A497-7A83B53C2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7F237-42E0-447F-8B16-03E7D828AB3B}" type="datetimeFigureOut">
              <a:rPr lang="en-NZ" smtClean="0"/>
              <a:t>11/06/2023</a:t>
            </a:fld>
            <a:endParaRPr lang="en-NZ"/>
          </a:p>
        </p:txBody>
      </p:sp>
      <p:sp>
        <p:nvSpPr>
          <p:cNvPr id="5" name="Footer Placeholder 4">
            <a:extLst>
              <a:ext uri="{FF2B5EF4-FFF2-40B4-BE49-F238E27FC236}">
                <a16:creationId xmlns:a16="http://schemas.microsoft.com/office/drawing/2014/main" id="{BDF7B666-7157-FB38-5E79-D1555A629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C6042B5C-F6C2-BA2C-AC85-3E3DED7B5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D234B-E405-40A6-AB81-7991EEDBB582}" type="slidenum">
              <a:rPr lang="en-NZ" smtClean="0"/>
              <a:t>‹#›</a:t>
            </a:fld>
            <a:endParaRPr lang="en-NZ"/>
          </a:p>
        </p:txBody>
      </p:sp>
    </p:spTree>
    <p:extLst>
      <p:ext uri="{BB962C8B-B14F-4D97-AF65-F5344CB8AC3E}">
        <p14:creationId xmlns:p14="http://schemas.microsoft.com/office/powerpoint/2010/main" val="3549513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enomicsaotearoa.github.io/data-management-resourc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tinyurl.com/DataMgmtHu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tinyurl.com/DataMgmtHu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tinyurl.com/DataMgmtHub"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jpg"/><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https://tinyurl.com/DataMgmtHub" TargetMode="Externa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tinyurl.com/DataMgmtHub"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tinyurl.com/DataMgmtHu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A8A353-4522-F2A7-377D-0CA7D8FC41D8}"/>
              </a:ext>
            </a:extLst>
          </p:cNvPr>
          <p:cNvSpPr>
            <a:spLocks noGrp="1"/>
          </p:cNvSpPr>
          <p:nvPr>
            <p:ph type="subTitle" idx="1"/>
          </p:nvPr>
        </p:nvSpPr>
        <p:spPr/>
        <p:txBody>
          <a:bodyPr>
            <a:normAutofit fontScale="85000" lnSpcReduction="20000"/>
          </a:bodyPr>
          <a:lstStyle/>
          <a:p>
            <a:r>
              <a:rPr lang="mi-NZ" dirty="0" err="1">
                <a:solidFill>
                  <a:schemeClr val="bg1"/>
                </a:solidFill>
              </a:rPr>
              <a:t>These</a:t>
            </a:r>
            <a:r>
              <a:rPr lang="mi-NZ" dirty="0">
                <a:solidFill>
                  <a:schemeClr val="bg1"/>
                </a:solidFill>
              </a:rPr>
              <a:t> </a:t>
            </a:r>
            <a:r>
              <a:rPr lang="mi-NZ" dirty="0" err="1">
                <a:solidFill>
                  <a:schemeClr val="bg1"/>
                </a:solidFill>
              </a:rPr>
              <a:t>slides</a:t>
            </a:r>
            <a:r>
              <a:rPr lang="mi-NZ" dirty="0">
                <a:solidFill>
                  <a:schemeClr val="bg1"/>
                </a:solidFill>
              </a:rPr>
              <a:t> are </a:t>
            </a:r>
            <a:r>
              <a:rPr lang="mi-NZ" dirty="0" err="1">
                <a:solidFill>
                  <a:schemeClr val="bg1"/>
                </a:solidFill>
              </a:rPr>
              <a:t>available</a:t>
            </a:r>
            <a:r>
              <a:rPr lang="mi-NZ" dirty="0">
                <a:solidFill>
                  <a:schemeClr val="bg1"/>
                </a:solidFill>
              </a:rPr>
              <a:t> for </a:t>
            </a:r>
            <a:r>
              <a:rPr lang="mi-NZ" dirty="0" err="1">
                <a:solidFill>
                  <a:schemeClr val="bg1"/>
                </a:solidFill>
              </a:rPr>
              <a:t>use</a:t>
            </a:r>
            <a:r>
              <a:rPr lang="mi-NZ" dirty="0">
                <a:solidFill>
                  <a:schemeClr val="bg1"/>
                </a:solidFill>
              </a:rPr>
              <a:t> </a:t>
            </a:r>
            <a:r>
              <a:rPr lang="mi-NZ" dirty="0" err="1">
                <a:solidFill>
                  <a:schemeClr val="bg1"/>
                </a:solidFill>
              </a:rPr>
              <a:t>as</a:t>
            </a:r>
            <a:r>
              <a:rPr lang="mi-NZ" dirty="0">
                <a:solidFill>
                  <a:schemeClr val="bg1"/>
                </a:solidFill>
              </a:rPr>
              <a:t> </a:t>
            </a:r>
            <a:r>
              <a:rPr lang="mi-NZ" dirty="0" err="1">
                <a:solidFill>
                  <a:schemeClr val="bg1"/>
                </a:solidFill>
              </a:rPr>
              <a:t>teaching</a:t>
            </a:r>
            <a:r>
              <a:rPr lang="mi-NZ" dirty="0">
                <a:solidFill>
                  <a:schemeClr val="bg1"/>
                </a:solidFill>
              </a:rPr>
              <a:t> </a:t>
            </a:r>
            <a:r>
              <a:rPr lang="mi-NZ" dirty="0" err="1">
                <a:solidFill>
                  <a:schemeClr val="bg1"/>
                </a:solidFill>
              </a:rPr>
              <a:t>resources</a:t>
            </a:r>
            <a:r>
              <a:rPr lang="mi-NZ" dirty="0">
                <a:solidFill>
                  <a:schemeClr val="bg1"/>
                </a:solidFill>
              </a:rPr>
              <a:t>, </a:t>
            </a:r>
            <a:r>
              <a:rPr lang="mi-NZ" dirty="0" err="1">
                <a:solidFill>
                  <a:schemeClr val="bg1"/>
                </a:solidFill>
              </a:rPr>
              <a:t>under</a:t>
            </a:r>
            <a:r>
              <a:rPr lang="mi-NZ" dirty="0">
                <a:solidFill>
                  <a:schemeClr val="bg1"/>
                </a:solidFill>
              </a:rPr>
              <a:t> a CC-BY 4.0 </a:t>
            </a:r>
            <a:r>
              <a:rPr lang="mi-NZ" dirty="0" err="1">
                <a:solidFill>
                  <a:schemeClr val="bg1"/>
                </a:solidFill>
              </a:rPr>
              <a:t>licence</a:t>
            </a:r>
            <a:r>
              <a:rPr lang="mi-NZ" dirty="0">
                <a:solidFill>
                  <a:schemeClr val="bg1"/>
                </a:solidFill>
              </a:rPr>
              <a:t>. </a:t>
            </a:r>
            <a:r>
              <a:rPr lang="mi-NZ" dirty="0" err="1">
                <a:solidFill>
                  <a:schemeClr val="bg1"/>
                </a:solidFill>
              </a:rPr>
              <a:t>We</a:t>
            </a:r>
            <a:r>
              <a:rPr lang="mi-NZ" dirty="0">
                <a:solidFill>
                  <a:schemeClr val="bg1"/>
                </a:solidFill>
              </a:rPr>
              <a:t> </a:t>
            </a:r>
            <a:r>
              <a:rPr lang="mi-NZ" dirty="0" err="1">
                <a:solidFill>
                  <a:schemeClr val="bg1"/>
                </a:solidFill>
              </a:rPr>
              <a:t>request</a:t>
            </a:r>
            <a:r>
              <a:rPr lang="mi-NZ" dirty="0">
                <a:solidFill>
                  <a:schemeClr val="bg1"/>
                </a:solidFill>
              </a:rPr>
              <a:t> </a:t>
            </a:r>
            <a:r>
              <a:rPr lang="mi-NZ" dirty="0" err="1">
                <a:solidFill>
                  <a:schemeClr val="bg1"/>
                </a:solidFill>
              </a:rPr>
              <a:t>that</a:t>
            </a:r>
            <a:r>
              <a:rPr lang="mi-NZ" dirty="0">
                <a:solidFill>
                  <a:schemeClr val="bg1"/>
                </a:solidFill>
              </a:rPr>
              <a:t> </a:t>
            </a:r>
            <a:r>
              <a:rPr lang="mi-NZ" dirty="0" err="1">
                <a:solidFill>
                  <a:schemeClr val="bg1"/>
                </a:solidFill>
              </a:rPr>
              <a:t>if</a:t>
            </a:r>
            <a:r>
              <a:rPr lang="mi-NZ" dirty="0">
                <a:solidFill>
                  <a:schemeClr val="bg1"/>
                </a:solidFill>
              </a:rPr>
              <a:t> </a:t>
            </a:r>
            <a:r>
              <a:rPr lang="mi-NZ" dirty="0" err="1">
                <a:solidFill>
                  <a:schemeClr val="bg1"/>
                </a:solidFill>
              </a:rPr>
              <a:t>you</a:t>
            </a:r>
            <a:r>
              <a:rPr lang="mi-NZ" dirty="0">
                <a:solidFill>
                  <a:schemeClr val="bg1"/>
                </a:solidFill>
              </a:rPr>
              <a:t> </a:t>
            </a:r>
            <a:r>
              <a:rPr lang="mi-NZ" dirty="0" err="1">
                <a:solidFill>
                  <a:schemeClr val="bg1"/>
                </a:solidFill>
              </a:rPr>
              <a:t>use</a:t>
            </a:r>
            <a:r>
              <a:rPr lang="mi-NZ" dirty="0">
                <a:solidFill>
                  <a:schemeClr val="bg1"/>
                </a:solidFill>
              </a:rPr>
              <a:t> </a:t>
            </a:r>
            <a:r>
              <a:rPr lang="mi-NZ" dirty="0" err="1">
                <a:solidFill>
                  <a:schemeClr val="bg1"/>
                </a:solidFill>
              </a:rPr>
              <a:t>any</a:t>
            </a:r>
            <a:r>
              <a:rPr lang="mi-NZ" dirty="0">
                <a:solidFill>
                  <a:schemeClr val="bg1"/>
                </a:solidFill>
              </a:rPr>
              <a:t> </a:t>
            </a:r>
            <a:r>
              <a:rPr lang="mi-NZ" dirty="0" err="1">
                <a:solidFill>
                  <a:schemeClr val="bg1"/>
                </a:solidFill>
              </a:rPr>
              <a:t>of</a:t>
            </a:r>
            <a:r>
              <a:rPr lang="mi-NZ" dirty="0">
                <a:solidFill>
                  <a:schemeClr val="bg1"/>
                </a:solidFill>
              </a:rPr>
              <a:t> </a:t>
            </a:r>
            <a:r>
              <a:rPr lang="mi-NZ" dirty="0" err="1">
                <a:solidFill>
                  <a:schemeClr val="bg1"/>
                </a:solidFill>
              </a:rPr>
              <a:t>the</a:t>
            </a:r>
            <a:r>
              <a:rPr lang="mi-NZ" dirty="0">
                <a:solidFill>
                  <a:schemeClr val="bg1"/>
                </a:solidFill>
              </a:rPr>
              <a:t> </a:t>
            </a:r>
            <a:r>
              <a:rPr lang="mi-NZ" dirty="0" err="1">
                <a:solidFill>
                  <a:schemeClr val="bg1"/>
                </a:solidFill>
              </a:rPr>
              <a:t>slides</a:t>
            </a:r>
            <a:r>
              <a:rPr lang="mi-NZ" dirty="0">
                <a:solidFill>
                  <a:schemeClr val="bg1"/>
                </a:solidFill>
              </a:rPr>
              <a:t>, </a:t>
            </a:r>
            <a:r>
              <a:rPr lang="mi-NZ" dirty="0" err="1">
                <a:solidFill>
                  <a:schemeClr val="bg1"/>
                </a:solidFill>
              </a:rPr>
              <a:t>figures</a:t>
            </a:r>
            <a:r>
              <a:rPr lang="mi-NZ" dirty="0">
                <a:solidFill>
                  <a:schemeClr val="bg1"/>
                </a:solidFill>
              </a:rPr>
              <a:t>, or </a:t>
            </a:r>
            <a:r>
              <a:rPr lang="mi-NZ" dirty="0" err="1">
                <a:solidFill>
                  <a:schemeClr val="bg1"/>
                </a:solidFill>
              </a:rPr>
              <a:t>illustrations</a:t>
            </a:r>
            <a:r>
              <a:rPr lang="mi-NZ" dirty="0">
                <a:solidFill>
                  <a:schemeClr val="bg1"/>
                </a:solidFill>
              </a:rPr>
              <a:t> here, </a:t>
            </a:r>
            <a:r>
              <a:rPr lang="mi-NZ" dirty="0" err="1">
                <a:solidFill>
                  <a:schemeClr val="bg1"/>
                </a:solidFill>
              </a:rPr>
              <a:t>that</a:t>
            </a:r>
            <a:r>
              <a:rPr lang="mi-NZ" dirty="0">
                <a:solidFill>
                  <a:schemeClr val="bg1"/>
                </a:solidFill>
              </a:rPr>
              <a:t> </a:t>
            </a:r>
            <a:r>
              <a:rPr lang="mi-NZ" dirty="0" err="1">
                <a:solidFill>
                  <a:schemeClr val="bg1"/>
                </a:solidFill>
              </a:rPr>
              <a:t>you</a:t>
            </a:r>
            <a:r>
              <a:rPr lang="mi-NZ" dirty="0">
                <a:solidFill>
                  <a:schemeClr val="bg1"/>
                </a:solidFill>
              </a:rPr>
              <a:t> </a:t>
            </a:r>
            <a:r>
              <a:rPr lang="mi-NZ" dirty="0" err="1">
                <a:solidFill>
                  <a:schemeClr val="bg1"/>
                </a:solidFill>
              </a:rPr>
              <a:t>include</a:t>
            </a:r>
            <a:r>
              <a:rPr lang="mi-NZ" dirty="0">
                <a:solidFill>
                  <a:schemeClr val="bg1"/>
                </a:solidFill>
              </a:rPr>
              <a:t> a </a:t>
            </a:r>
            <a:r>
              <a:rPr lang="mi-NZ" dirty="0" err="1">
                <a:solidFill>
                  <a:schemeClr val="bg1"/>
                </a:solidFill>
              </a:rPr>
              <a:t>link</a:t>
            </a:r>
            <a:r>
              <a:rPr lang="mi-NZ" dirty="0">
                <a:solidFill>
                  <a:schemeClr val="bg1"/>
                </a:solidFill>
              </a:rPr>
              <a:t> to </a:t>
            </a:r>
            <a:r>
              <a:rPr lang="mi-NZ" dirty="0" err="1">
                <a:solidFill>
                  <a:schemeClr val="bg1"/>
                </a:solidFill>
              </a:rPr>
              <a:t>the</a:t>
            </a:r>
            <a:r>
              <a:rPr lang="mi-NZ" dirty="0">
                <a:solidFill>
                  <a:schemeClr val="bg1"/>
                </a:solidFill>
              </a:rPr>
              <a:t> </a:t>
            </a:r>
            <a:r>
              <a:rPr lang="mi-NZ" dirty="0" err="1">
                <a:solidFill>
                  <a:schemeClr val="bg1"/>
                </a:solidFill>
              </a:rPr>
              <a:t>Biodiversity</a:t>
            </a:r>
            <a:r>
              <a:rPr lang="mi-NZ" dirty="0">
                <a:solidFill>
                  <a:schemeClr val="bg1"/>
                </a:solidFill>
              </a:rPr>
              <a:t> </a:t>
            </a:r>
            <a:r>
              <a:rPr lang="mi-NZ" dirty="0" err="1">
                <a:solidFill>
                  <a:schemeClr val="bg1"/>
                </a:solidFill>
              </a:rPr>
              <a:t>Genomic</a:t>
            </a:r>
            <a:r>
              <a:rPr lang="mi-NZ" dirty="0">
                <a:solidFill>
                  <a:schemeClr val="bg1"/>
                </a:solidFill>
              </a:rPr>
              <a:t> </a:t>
            </a:r>
            <a:r>
              <a:rPr lang="mi-NZ" dirty="0" err="1">
                <a:solidFill>
                  <a:schemeClr val="bg1"/>
                </a:solidFill>
              </a:rPr>
              <a:t>Data</a:t>
            </a:r>
            <a:r>
              <a:rPr lang="mi-NZ" dirty="0">
                <a:solidFill>
                  <a:schemeClr val="bg1"/>
                </a:solidFill>
              </a:rPr>
              <a:t> </a:t>
            </a:r>
            <a:r>
              <a:rPr lang="mi-NZ" dirty="0" err="1">
                <a:solidFill>
                  <a:schemeClr val="bg1"/>
                </a:solidFill>
              </a:rPr>
              <a:t>Management</a:t>
            </a:r>
            <a:r>
              <a:rPr lang="mi-NZ" dirty="0">
                <a:solidFill>
                  <a:schemeClr val="bg1"/>
                </a:solidFill>
              </a:rPr>
              <a:t> </a:t>
            </a:r>
            <a:r>
              <a:rPr lang="mi-NZ" dirty="0" err="1">
                <a:solidFill>
                  <a:schemeClr val="bg1"/>
                </a:solidFill>
              </a:rPr>
              <a:t>Hub</a:t>
            </a:r>
            <a:r>
              <a:rPr lang="mi-NZ" dirty="0">
                <a:solidFill>
                  <a:schemeClr val="bg1"/>
                </a:solidFill>
              </a:rPr>
              <a:t> </a:t>
            </a:r>
            <a:r>
              <a:rPr lang="mi-NZ" dirty="0" err="1">
                <a:solidFill>
                  <a:schemeClr val="bg1"/>
                </a:solidFill>
              </a:rPr>
              <a:t>at</a:t>
            </a:r>
            <a:r>
              <a:rPr lang="mi-NZ" dirty="0">
                <a:solidFill>
                  <a:schemeClr val="bg1"/>
                </a:solidFill>
              </a:rPr>
              <a:t> </a:t>
            </a:r>
            <a:r>
              <a:rPr lang="mi-NZ" dirty="0">
                <a:solidFill>
                  <a:schemeClr val="bg1"/>
                </a:solidFill>
                <a:hlinkClick r:id="rId2">
                  <a:extLst>
                    <a:ext uri="{A12FA001-AC4F-418D-AE19-62706E023703}">
                      <ahyp:hlinkClr xmlns:ahyp="http://schemas.microsoft.com/office/drawing/2018/hyperlinkcolor" val="tx"/>
                    </a:ext>
                  </a:extLst>
                </a:hlinkClick>
              </a:rPr>
              <a:t>https://genomicsaotearoa.github.io/data-management-resources/</a:t>
            </a:r>
            <a:r>
              <a:rPr lang="mi-NZ" dirty="0">
                <a:solidFill>
                  <a:schemeClr val="bg1"/>
                </a:solidFill>
              </a:rPr>
              <a:t>.</a:t>
            </a:r>
          </a:p>
          <a:p>
            <a:endParaRPr lang="mi-NZ" dirty="0">
              <a:solidFill>
                <a:schemeClr val="bg1"/>
              </a:solidFill>
            </a:endParaRPr>
          </a:p>
          <a:p>
            <a:r>
              <a:rPr lang="mi-NZ" dirty="0" err="1">
                <a:solidFill>
                  <a:schemeClr val="bg1"/>
                </a:solidFill>
              </a:rPr>
              <a:t>All</a:t>
            </a:r>
            <a:r>
              <a:rPr lang="mi-NZ" dirty="0">
                <a:solidFill>
                  <a:schemeClr val="bg1"/>
                </a:solidFill>
              </a:rPr>
              <a:t> </a:t>
            </a:r>
            <a:r>
              <a:rPr lang="mi-NZ" dirty="0" err="1">
                <a:solidFill>
                  <a:schemeClr val="bg1"/>
                </a:solidFill>
              </a:rPr>
              <a:t>the</a:t>
            </a:r>
            <a:r>
              <a:rPr lang="mi-NZ" dirty="0">
                <a:solidFill>
                  <a:schemeClr val="bg1"/>
                </a:solidFill>
              </a:rPr>
              <a:t> </a:t>
            </a:r>
            <a:r>
              <a:rPr lang="mi-NZ" dirty="0" err="1">
                <a:solidFill>
                  <a:schemeClr val="bg1"/>
                </a:solidFill>
              </a:rPr>
              <a:t>best</a:t>
            </a:r>
            <a:r>
              <a:rPr lang="mi-NZ" dirty="0">
                <a:solidFill>
                  <a:schemeClr val="bg1"/>
                </a:solidFill>
              </a:rPr>
              <a:t> for </a:t>
            </a:r>
            <a:r>
              <a:rPr lang="mi-NZ" dirty="0" err="1">
                <a:solidFill>
                  <a:schemeClr val="bg1"/>
                </a:solidFill>
              </a:rPr>
              <a:t>your</a:t>
            </a:r>
            <a:r>
              <a:rPr lang="mi-NZ" dirty="0">
                <a:solidFill>
                  <a:schemeClr val="bg1"/>
                </a:solidFill>
              </a:rPr>
              <a:t> </a:t>
            </a:r>
            <a:r>
              <a:rPr lang="mi-NZ" dirty="0" err="1">
                <a:solidFill>
                  <a:schemeClr val="bg1"/>
                </a:solidFill>
              </a:rPr>
              <a:t>data</a:t>
            </a:r>
            <a:r>
              <a:rPr lang="mi-NZ" dirty="0">
                <a:solidFill>
                  <a:schemeClr val="bg1"/>
                </a:solidFill>
              </a:rPr>
              <a:t> </a:t>
            </a:r>
            <a:r>
              <a:rPr lang="mi-NZ" dirty="0" err="1">
                <a:solidFill>
                  <a:schemeClr val="bg1"/>
                </a:solidFill>
              </a:rPr>
              <a:t>management</a:t>
            </a:r>
            <a:r>
              <a:rPr lang="mi-NZ" dirty="0">
                <a:solidFill>
                  <a:schemeClr val="bg1"/>
                </a:solidFill>
              </a:rPr>
              <a:t> </a:t>
            </a:r>
            <a:r>
              <a:rPr lang="mi-NZ" dirty="0" err="1">
                <a:solidFill>
                  <a:schemeClr val="bg1"/>
                </a:solidFill>
              </a:rPr>
              <a:t>journey</a:t>
            </a:r>
            <a:r>
              <a:rPr lang="mi-NZ" dirty="0">
                <a:solidFill>
                  <a:schemeClr val="bg1"/>
                </a:solidFill>
              </a:rPr>
              <a:t>! </a:t>
            </a:r>
            <a:endParaRPr lang="en-NZ" dirty="0">
              <a:solidFill>
                <a:schemeClr val="bg1"/>
              </a:solidFill>
            </a:endParaRPr>
          </a:p>
        </p:txBody>
      </p:sp>
    </p:spTree>
    <p:extLst>
      <p:ext uri="{BB962C8B-B14F-4D97-AF65-F5344CB8AC3E}">
        <p14:creationId xmlns:p14="http://schemas.microsoft.com/office/powerpoint/2010/main" val="23913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90"/>
        <p:cNvGrpSpPr/>
        <p:nvPr/>
      </p:nvGrpSpPr>
      <p:grpSpPr>
        <a:xfrm>
          <a:off x="0" y="0"/>
          <a:ext cx="0" cy="0"/>
          <a:chOff x="0" y="0"/>
          <a:chExt cx="0" cy="0"/>
        </a:xfrm>
      </p:grpSpPr>
      <p:sp>
        <p:nvSpPr>
          <p:cNvPr id="191" name="Google Shape;191;g23c7ba0a118_0_34"/>
          <p:cNvSpPr txBox="1"/>
          <p:nvPr/>
        </p:nvSpPr>
        <p:spPr>
          <a:xfrm>
            <a:off x="862721" y="2080634"/>
            <a:ext cx="1736000" cy="2092840"/>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Support from eResearch &amp; libraries staff </a:t>
            </a:r>
            <a:endParaRPr sz="1867">
              <a:solidFill>
                <a:schemeClr val="lt1"/>
              </a:solidFill>
              <a:latin typeface="Avenir"/>
              <a:ea typeface="Avenir"/>
              <a:cs typeface="Avenir"/>
              <a:sym typeface="Avenir"/>
            </a:endParaRPr>
          </a:p>
        </p:txBody>
      </p:sp>
      <p:sp>
        <p:nvSpPr>
          <p:cNvPr id="192" name="Google Shape;192;g23c7ba0a118_0_34"/>
          <p:cNvSpPr/>
          <p:nvPr/>
        </p:nvSpPr>
        <p:spPr>
          <a:xfrm>
            <a:off x="6485300"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93" name="Google Shape;193;g23c7ba0a118_0_34"/>
          <p:cNvPicPr preferRelativeResize="0"/>
          <p:nvPr/>
        </p:nvPicPr>
        <p:blipFill rotWithShape="1">
          <a:blip r:embed="rId3">
            <a:alphaModFix/>
          </a:blip>
          <a:srcRect/>
          <a:stretch/>
        </p:blipFill>
        <p:spPr>
          <a:xfrm flipH="1">
            <a:off x="6930325" y="1168334"/>
            <a:ext cx="2114328" cy="5119665"/>
          </a:xfrm>
          <a:prstGeom prst="rect">
            <a:avLst/>
          </a:prstGeom>
          <a:noFill/>
          <a:ln>
            <a:noFill/>
          </a:ln>
        </p:spPr>
      </p:pic>
      <p:sp>
        <p:nvSpPr>
          <p:cNvPr id="194" name="Google Shape;194;g23c7ba0a118_0_34"/>
          <p:cNvSpPr txBox="1"/>
          <p:nvPr/>
        </p:nvSpPr>
        <p:spPr>
          <a:xfrm>
            <a:off x="2838435" y="429534"/>
            <a:ext cx="4320400" cy="1231066"/>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 sz="3200">
                <a:solidFill>
                  <a:srgbClr val="AB42CA"/>
                </a:solidFill>
                <a:latin typeface="Lobster"/>
                <a:ea typeface="Lobster"/>
                <a:cs typeface="Lobster"/>
                <a:sym typeface="Lobster"/>
              </a:rPr>
              <a:t>Professor Tehara Nepia’s data management needs</a:t>
            </a:r>
            <a:endParaRPr sz="3200">
              <a:solidFill>
                <a:srgbClr val="AB42CA"/>
              </a:solidFill>
              <a:latin typeface="Lobster"/>
              <a:ea typeface="Lobster"/>
              <a:cs typeface="Lobster"/>
              <a:sym typeface="Lobster"/>
            </a:endParaRPr>
          </a:p>
        </p:txBody>
      </p:sp>
      <p:sp>
        <p:nvSpPr>
          <p:cNvPr id="195" name="Google Shape;195;g23c7ba0a118_0_34"/>
          <p:cNvSpPr txBox="1"/>
          <p:nvPr/>
        </p:nvSpPr>
        <p:spPr>
          <a:xfrm>
            <a:off x="1828800" y="4541267"/>
            <a:ext cx="3333600" cy="2092840"/>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Transparent communication with research team, research partners, advisors, and consultants</a:t>
            </a:r>
            <a:endParaRPr sz="1867">
              <a:solidFill>
                <a:schemeClr val="lt1"/>
              </a:solidFill>
              <a:latin typeface="Avenir"/>
              <a:ea typeface="Avenir"/>
              <a:cs typeface="Avenir"/>
              <a:sym typeface="Avenir"/>
            </a:endParaRPr>
          </a:p>
        </p:txBody>
      </p:sp>
      <p:sp>
        <p:nvSpPr>
          <p:cNvPr id="196" name="Google Shape;196;g23c7ba0a118_0_34"/>
          <p:cNvSpPr txBox="1"/>
          <p:nvPr/>
        </p:nvSpPr>
        <p:spPr>
          <a:xfrm>
            <a:off x="3329972" y="2715634"/>
            <a:ext cx="2456400" cy="1723508"/>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Oversight over data storage beyond the research life cycle</a:t>
            </a:r>
            <a:endParaRPr sz="1867">
              <a:solidFill>
                <a:schemeClr val="lt1"/>
              </a:solidFill>
              <a:latin typeface="Avenir"/>
              <a:ea typeface="Avenir"/>
              <a:cs typeface="Avenir"/>
              <a:sym typeface="Avenir"/>
            </a:endParaRPr>
          </a:p>
        </p:txBody>
      </p:sp>
      <p:sp>
        <p:nvSpPr>
          <p:cNvPr id="197" name="Google Shape;197;g23c7ba0a118_0_34"/>
          <p:cNvSpPr txBox="1"/>
          <p:nvPr/>
        </p:nvSpPr>
        <p:spPr>
          <a:xfrm>
            <a:off x="8584167" y="6324401"/>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a:solidFill>
                  <a:srgbClr val="4CD7C7"/>
                </a:solidFill>
                <a:latin typeface="Avenir"/>
                <a:ea typeface="Avenir"/>
                <a:cs typeface="Avenir"/>
                <a:sym typeface="Avenir"/>
                <a:hlinkClick r:id="rId4">
                  <a:extLst>
                    <a:ext uri="{A12FA001-AC4F-418D-AE19-62706E023703}">
                      <ahyp:hlinkClr xmlns:ahyp="http://schemas.microsoft.com/office/drawing/2018/hyperlinkcolor" val="tx"/>
                    </a:ext>
                  </a:extLst>
                </a:hlinkClick>
              </a:rPr>
              <a:t>tinyurl.com/DataMgmtHub</a:t>
            </a:r>
            <a:endParaRPr sz="1867">
              <a:solidFill>
                <a:srgbClr val="4CD7C7"/>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01"/>
        <p:cNvGrpSpPr/>
        <p:nvPr/>
      </p:nvGrpSpPr>
      <p:grpSpPr>
        <a:xfrm>
          <a:off x="0" y="0"/>
          <a:ext cx="0" cy="0"/>
          <a:chOff x="0" y="0"/>
          <a:chExt cx="0" cy="0"/>
        </a:xfrm>
      </p:grpSpPr>
      <p:sp>
        <p:nvSpPr>
          <p:cNvPr id="202" name="Google Shape;202;p12"/>
          <p:cNvSpPr txBox="1"/>
          <p:nvPr/>
        </p:nvSpPr>
        <p:spPr>
          <a:xfrm>
            <a:off x="1730935" y="1768434"/>
            <a:ext cx="1513600" cy="1108148"/>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lt1"/>
                </a:solidFill>
                <a:latin typeface="Avenir"/>
                <a:ea typeface="Avenir"/>
                <a:cs typeface="Avenir"/>
                <a:sym typeface="Avenir"/>
              </a:rPr>
              <a:t>InstitutionaleResearch Manager</a:t>
            </a:r>
            <a:endParaRPr sz="1867" dirty="0">
              <a:solidFill>
                <a:schemeClr val="lt1"/>
              </a:solidFill>
              <a:latin typeface="Avenir"/>
              <a:ea typeface="Avenir"/>
              <a:cs typeface="Avenir"/>
              <a:sym typeface="Avenir"/>
            </a:endParaRPr>
          </a:p>
        </p:txBody>
      </p:sp>
      <p:sp>
        <p:nvSpPr>
          <p:cNvPr id="203" name="Google Shape;203;p12"/>
          <p:cNvSpPr txBox="1"/>
          <p:nvPr/>
        </p:nvSpPr>
        <p:spPr>
          <a:xfrm>
            <a:off x="5925800" y="3470068"/>
            <a:ext cx="2990400" cy="1190157"/>
          </a:xfrm>
          <a:prstGeom prst="rect">
            <a:avLst/>
          </a:prstGeom>
          <a:noFill/>
          <a:ln>
            <a:noFill/>
          </a:ln>
        </p:spPr>
        <p:txBody>
          <a:bodyPr spcFirstLastPara="1" wrap="square" lIns="121900" tIns="121900" rIns="121900" bIns="121900" anchor="t" anchorCtr="0">
            <a:spAutoFit/>
          </a:bodyPr>
          <a:lstStyle/>
          <a:p>
            <a:pPr algn="r">
              <a:buClr>
                <a:srgbClr val="000000"/>
              </a:buClr>
              <a:buSzPts val="1400"/>
            </a:pPr>
            <a:r>
              <a:rPr lang="en" sz="1867">
                <a:solidFill>
                  <a:schemeClr val="lt1"/>
                </a:solidFill>
                <a:latin typeface="Avenir"/>
                <a:ea typeface="Avenir"/>
                <a:cs typeface="Avenir"/>
                <a:sym typeface="Avenir"/>
              </a:rPr>
              <a:t>Oversee</a:t>
            </a:r>
            <a:r>
              <a:rPr lang="en" sz="2400">
                <a:solidFill>
                  <a:schemeClr val="lt1"/>
                </a:solidFill>
                <a:latin typeface="Avenir"/>
                <a:ea typeface="Avenir"/>
                <a:cs typeface="Avenir"/>
                <a:sym typeface="Avenir"/>
              </a:rPr>
              <a:t>s</a:t>
            </a:r>
            <a:r>
              <a:rPr lang="en" sz="1867">
                <a:solidFill>
                  <a:schemeClr val="lt1"/>
                </a:solidFill>
                <a:latin typeface="Avenir"/>
                <a:ea typeface="Avenir"/>
                <a:cs typeface="Avenir"/>
                <a:sym typeface="Avenir"/>
              </a:rPr>
              <a:t> </a:t>
            </a:r>
            <a:r>
              <a:rPr lang="en" sz="1867" dirty="0">
                <a:solidFill>
                  <a:schemeClr val="lt1"/>
                </a:solidFill>
                <a:latin typeface="Avenir"/>
                <a:ea typeface="Avenir"/>
                <a:cs typeface="Avenir"/>
                <a:sym typeface="Avenir"/>
              </a:rPr>
              <a:t>compute and data storage needs for diverse research projects</a:t>
            </a:r>
            <a:endParaRPr sz="1867" dirty="0">
              <a:solidFill>
                <a:schemeClr val="lt1"/>
              </a:solidFill>
              <a:latin typeface="Avenir"/>
              <a:ea typeface="Avenir"/>
              <a:cs typeface="Avenir"/>
              <a:sym typeface="Avenir"/>
            </a:endParaRPr>
          </a:p>
        </p:txBody>
      </p:sp>
      <p:sp>
        <p:nvSpPr>
          <p:cNvPr id="204" name="Google Shape;204;p12"/>
          <p:cNvSpPr/>
          <p:nvPr/>
        </p:nvSpPr>
        <p:spPr>
          <a:xfrm>
            <a:off x="3087800" y="904333"/>
            <a:ext cx="29904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205" name="Google Shape;205;p12"/>
          <p:cNvPicPr preferRelativeResize="0"/>
          <p:nvPr/>
        </p:nvPicPr>
        <p:blipFill rotWithShape="1">
          <a:blip r:embed="rId3">
            <a:alphaModFix/>
          </a:blip>
          <a:srcRect/>
          <a:stretch/>
        </p:blipFill>
        <p:spPr>
          <a:xfrm>
            <a:off x="3087817" y="840403"/>
            <a:ext cx="2889111" cy="5576979"/>
          </a:xfrm>
          <a:prstGeom prst="rect">
            <a:avLst/>
          </a:prstGeom>
          <a:noFill/>
          <a:ln>
            <a:noFill/>
          </a:ln>
        </p:spPr>
      </p:pic>
      <p:sp>
        <p:nvSpPr>
          <p:cNvPr id="206" name="Google Shape;206;p12"/>
          <p:cNvSpPr txBox="1"/>
          <p:nvPr/>
        </p:nvSpPr>
        <p:spPr>
          <a:xfrm>
            <a:off x="5686433" y="794433"/>
            <a:ext cx="6143600" cy="738623"/>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 sz="3200">
                <a:solidFill>
                  <a:srgbClr val="EBAC26"/>
                </a:solidFill>
                <a:latin typeface="Permanent Marker"/>
                <a:ea typeface="Permanent Marker"/>
                <a:cs typeface="Permanent Marker"/>
                <a:sym typeface="Permanent Marker"/>
              </a:rPr>
              <a:t>Darryl Baker</a:t>
            </a:r>
            <a:endParaRPr sz="3200">
              <a:solidFill>
                <a:srgbClr val="EBAC26"/>
              </a:solidFill>
              <a:latin typeface="Permanent Marker"/>
              <a:ea typeface="Permanent Marker"/>
              <a:cs typeface="Permanent Marker"/>
              <a:sym typeface="Permanent Mark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10"/>
        <p:cNvGrpSpPr/>
        <p:nvPr/>
      </p:nvGrpSpPr>
      <p:grpSpPr>
        <a:xfrm>
          <a:off x="0" y="0"/>
          <a:ext cx="0" cy="0"/>
          <a:chOff x="0" y="0"/>
          <a:chExt cx="0" cy="0"/>
        </a:xfrm>
      </p:grpSpPr>
      <p:sp>
        <p:nvSpPr>
          <p:cNvPr id="211" name="Google Shape;211;g23c7ba0a118_0_49"/>
          <p:cNvSpPr txBox="1"/>
          <p:nvPr/>
        </p:nvSpPr>
        <p:spPr>
          <a:xfrm>
            <a:off x="5686433" y="794434"/>
            <a:ext cx="6143600" cy="1231066"/>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 sz="3200">
                <a:solidFill>
                  <a:srgbClr val="EBAC26"/>
                </a:solidFill>
                <a:latin typeface="Permanent Marker"/>
                <a:ea typeface="Permanent Marker"/>
                <a:cs typeface="Permanent Marker"/>
                <a:sym typeface="Permanent Marker"/>
              </a:rPr>
              <a:t>Darryl Baker’s needs when supporting researchers</a:t>
            </a:r>
            <a:endParaRPr sz="3200">
              <a:solidFill>
                <a:srgbClr val="EBAC26"/>
              </a:solidFill>
              <a:latin typeface="Permanent Marker"/>
              <a:ea typeface="Permanent Marker"/>
              <a:cs typeface="Permanent Marker"/>
              <a:sym typeface="Permanent Marker"/>
            </a:endParaRPr>
          </a:p>
        </p:txBody>
      </p:sp>
      <p:sp>
        <p:nvSpPr>
          <p:cNvPr id="212" name="Google Shape;212;g23c7ba0a118_0_49"/>
          <p:cNvSpPr/>
          <p:nvPr/>
        </p:nvSpPr>
        <p:spPr>
          <a:xfrm>
            <a:off x="3087800" y="904333"/>
            <a:ext cx="29904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213" name="Google Shape;213;g23c7ba0a118_0_49"/>
          <p:cNvPicPr preferRelativeResize="0"/>
          <p:nvPr/>
        </p:nvPicPr>
        <p:blipFill rotWithShape="1">
          <a:blip r:embed="rId3">
            <a:alphaModFix/>
          </a:blip>
          <a:srcRect/>
          <a:stretch/>
        </p:blipFill>
        <p:spPr>
          <a:xfrm>
            <a:off x="3087817" y="840403"/>
            <a:ext cx="2889111" cy="5576979"/>
          </a:xfrm>
          <a:prstGeom prst="rect">
            <a:avLst/>
          </a:prstGeom>
          <a:noFill/>
          <a:ln>
            <a:noFill/>
          </a:ln>
        </p:spPr>
      </p:pic>
      <p:sp>
        <p:nvSpPr>
          <p:cNvPr id="214" name="Google Shape;214;g23c7ba0a118_0_49"/>
          <p:cNvSpPr txBox="1"/>
          <p:nvPr/>
        </p:nvSpPr>
        <p:spPr>
          <a:xfrm>
            <a:off x="323867" y="1797034"/>
            <a:ext cx="2889200" cy="2092840"/>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Clarity on the expected data management needs across the research life cycle</a:t>
            </a:r>
            <a:endParaRPr sz="1867">
              <a:solidFill>
                <a:schemeClr val="lt1"/>
              </a:solidFill>
              <a:latin typeface="Avenir"/>
              <a:ea typeface="Avenir"/>
              <a:cs typeface="Avenir"/>
              <a:sym typeface="Avenir"/>
            </a:endParaRPr>
          </a:p>
        </p:txBody>
      </p:sp>
      <p:sp>
        <p:nvSpPr>
          <p:cNvPr id="215" name="Google Shape;215;g23c7ba0a118_0_49"/>
          <p:cNvSpPr txBox="1"/>
          <p:nvPr/>
        </p:nvSpPr>
        <p:spPr>
          <a:xfrm>
            <a:off x="8584167" y="6324401"/>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dirty="0">
                <a:solidFill>
                  <a:srgbClr val="4CD7C7"/>
                </a:solidFill>
                <a:latin typeface="Avenir"/>
                <a:ea typeface="Avenir"/>
                <a:cs typeface="Avenir"/>
                <a:sym typeface="Avenir"/>
                <a:hlinkClick r:id="rId4">
                  <a:extLst>
                    <a:ext uri="{A12FA001-AC4F-418D-AE19-62706E023703}">
                      <ahyp:hlinkClr xmlns:ahyp="http://schemas.microsoft.com/office/drawing/2018/hyperlinkcolor" val="tx"/>
                    </a:ext>
                  </a:extLst>
                </a:hlinkClick>
              </a:rPr>
              <a:t>tinyurl.com/DataMgmtHub</a:t>
            </a:r>
            <a:endParaRPr sz="1867" dirty="0">
              <a:solidFill>
                <a:srgbClr val="4CD7C7"/>
              </a:solidFill>
              <a:latin typeface="Avenir"/>
              <a:ea typeface="Avenir"/>
              <a:cs typeface="Avenir"/>
              <a:sym typeface="Avenir"/>
            </a:endParaRPr>
          </a:p>
        </p:txBody>
      </p:sp>
      <p:sp>
        <p:nvSpPr>
          <p:cNvPr id="216" name="Google Shape;216;g23c7ba0a118_0_49"/>
          <p:cNvSpPr txBox="1"/>
          <p:nvPr/>
        </p:nvSpPr>
        <p:spPr>
          <a:xfrm>
            <a:off x="6457533" y="4295767"/>
            <a:ext cx="2889200" cy="2462172"/>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Background knowledge of national/institutional data management legislation and principles</a:t>
            </a:r>
            <a:endParaRPr sz="1867">
              <a:solidFill>
                <a:schemeClr val="lt1"/>
              </a:solidFill>
              <a:latin typeface="Avenir"/>
              <a:ea typeface="Avenir"/>
              <a:cs typeface="Avenir"/>
              <a:sym typeface="Avenir"/>
            </a:endParaRPr>
          </a:p>
        </p:txBody>
      </p:sp>
      <p:sp>
        <p:nvSpPr>
          <p:cNvPr id="217" name="Google Shape;217;g23c7ba0a118_0_49"/>
          <p:cNvSpPr txBox="1"/>
          <p:nvPr/>
        </p:nvSpPr>
        <p:spPr>
          <a:xfrm>
            <a:off x="8693167" y="2462901"/>
            <a:ext cx="2889200" cy="2092840"/>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Detail on storage needs in order to advise on appropriate tools/services</a:t>
            </a:r>
            <a:endParaRPr sz="1867">
              <a:solidFill>
                <a:schemeClr val="lt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4"/>
        <p:cNvGrpSpPr/>
        <p:nvPr/>
      </p:nvGrpSpPr>
      <p:grpSpPr>
        <a:xfrm>
          <a:off x="0" y="0"/>
          <a:ext cx="0" cy="0"/>
          <a:chOff x="0" y="0"/>
          <a:chExt cx="0" cy="0"/>
        </a:xfrm>
      </p:grpSpPr>
      <p:sp>
        <p:nvSpPr>
          <p:cNvPr id="125" name="Google Shape;125;p5"/>
          <p:cNvSpPr/>
          <p:nvPr/>
        </p:nvSpPr>
        <p:spPr>
          <a:xfrm>
            <a:off x="94142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26" name="Google Shape;126;p5"/>
          <p:cNvSpPr/>
          <p:nvPr/>
        </p:nvSpPr>
        <p:spPr>
          <a:xfrm>
            <a:off x="6485300"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27" name="Google Shape;127;p5"/>
          <p:cNvSpPr/>
          <p:nvPr/>
        </p:nvSpPr>
        <p:spPr>
          <a:xfrm>
            <a:off x="3087800" y="904333"/>
            <a:ext cx="29904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28" name="Google Shape;128;p5"/>
          <p:cNvSpPr/>
          <p:nvPr/>
        </p:nvSpPr>
        <p:spPr>
          <a:xfrm>
            <a:off x="1557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29" name="Google Shape;129;p5"/>
          <p:cNvSpPr txBox="1">
            <a:spLocks noGrp="1"/>
          </p:cNvSpPr>
          <p:nvPr>
            <p:ph type="title"/>
          </p:nvPr>
        </p:nvSpPr>
        <p:spPr>
          <a:xfrm>
            <a:off x="415600" y="76800"/>
            <a:ext cx="11360800" cy="763600"/>
          </a:xfrm>
          <a:prstGeom prst="rect">
            <a:avLst/>
          </a:prstGeom>
          <a:noFill/>
          <a:ln>
            <a:noFill/>
          </a:ln>
        </p:spPr>
        <p:txBody>
          <a:bodyPr spcFirstLastPara="1" vert="horz" wrap="square" lIns="121900" tIns="121900" rIns="121900" bIns="121900" rtlCol="0" anchor="t" anchorCtr="0">
            <a:noAutofit/>
          </a:bodyPr>
          <a:lstStyle/>
          <a:p>
            <a:pPr algn="ctr"/>
            <a:r>
              <a:rPr lang="en" b="1" dirty="0">
                <a:solidFill>
                  <a:schemeClr val="lt1"/>
                </a:solidFill>
                <a:latin typeface="Avenir"/>
                <a:ea typeface="Avenir"/>
                <a:cs typeface="Avenir"/>
                <a:sym typeface="Avenir"/>
              </a:rPr>
              <a:t>User experience personas</a:t>
            </a:r>
            <a:endParaRPr b="1" dirty="0">
              <a:solidFill>
                <a:schemeClr val="lt1"/>
              </a:solidFill>
              <a:latin typeface="Avenir"/>
              <a:ea typeface="Avenir"/>
              <a:cs typeface="Avenir"/>
              <a:sym typeface="Avenir"/>
            </a:endParaRPr>
          </a:p>
        </p:txBody>
      </p:sp>
      <p:pic>
        <p:nvPicPr>
          <p:cNvPr id="130" name="Google Shape;130;p5"/>
          <p:cNvPicPr preferRelativeResize="0"/>
          <p:nvPr/>
        </p:nvPicPr>
        <p:blipFill rotWithShape="1">
          <a:blip r:embed="rId3">
            <a:alphaModFix/>
          </a:blip>
          <a:srcRect/>
          <a:stretch/>
        </p:blipFill>
        <p:spPr>
          <a:xfrm>
            <a:off x="3087817" y="840403"/>
            <a:ext cx="2889111" cy="5576979"/>
          </a:xfrm>
          <a:prstGeom prst="rect">
            <a:avLst/>
          </a:prstGeom>
          <a:noFill/>
          <a:ln>
            <a:noFill/>
          </a:ln>
        </p:spPr>
      </p:pic>
      <p:pic>
        <p:nvPicPr>
          <p:cNvPr id="131" name="Google Shape;131;p5"/>
          <p:cNvPicPr preferRelativeResize="0"/>
          <p:nvPr/>
        </p:nvPicPr>
        <p:blipFill rotWithShape="1">
          <a:blip r:embed="rId4">
            <a:alphaModFix/>
          </a:blip>
          <a:srcRect/>
          <a:stretch/>
        </p:blipFill>
        <p:spPr>
          <a:xfrm flipH="1">
            <a:off x="6930327" y="1168333"/>
            <a:ext cx="2114327" cy="5119667"/>
          </a:xfrm>
          <a:prstGeom prst="rect">
            <a:avLst/>
          </a:prstGeom>
          <a:noFill/>
          <a:ln>
            <a:noFill/>
          </a:ln>
        </p:spPr>
      </p:pic>
      <p:pic>
        <p:nvPicPr>
          <p:cNvPr id="132" name="Google Shape;132;p5"/>
          <p:cNvPicPr preferRelativeResize="0"/>
          <p:nvPr/>
        </p:nvPicPr>
        <p:blipFill rotWithShape="1">
          <a:blip r:embed="rId5">
            <a:alphaModFix/>
          </a:blip>
          <a:srcRect/>
          <a:stretch/>
        </p:blipFill>
        <p:spPr>
          <a:xfrm flipH="1">
            <a:off x="9907107" y="1012951"/>
            <a:ext cx="1686831" cy="5231848"/>
          </a:xfrm>
          <a:prstGeom prst="rect">
            <a:avLst/>
          </a:prstGeom>
          <a:noFill/>
          <a:ln>
            <a:noFill/>
          </a:ln>
        </p:spPr>
      </p:pic>
      <p:pic>
        <p:nvPicPr>
          <p:cNvPr id="133" name="Google Shape;133;p5"/>
          <p:cNvPicPr preferRelativeResize="0"/>
          <p:nvPr/>
        </p:nvPicPr>
        <p:blipFill rotWithShape="1">
          <a:blip r:embed="rId6">
            <a:alphaModFix/>
          </a:blip>
          <a:srcRect/>
          <a:stretch/>
        </p:blipFill>
        <p:spPr>
          <a:xfrm>
            <a:off x="524167" y="937361"/>
            <a:ext cx="2026219" cy="53074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21"/>
        <p:cNvGrpSpPr/>
        <p:nvPr/>
      </p:nvGrpSpPr>
      <p:grpSpPr>
        <a:xfrm>
          <a:off x="0" y="0"/>
          <a:ext cx="0" cy="0"/>
          <a:chOff x="0" y="0"/>
          <a:chExt cx="0" cy="0"/>
        </a:xfrm>
      </p:grpSpPr>
      <p:sp>
        <p:nvSpPr>
          <p:cNvPr id="9" name="Oval 8">
            <a:extLst>
              <a:ext uri="{FF2B5EF4-FFF2-40B4-BE49-F238E27FC236}">
                <a16:creationId xmlns:a16="http://schemas.microsoft.com/office/drawing/2014/main" id="{5878BC4B-F8CA-E72D-D9E6-A1AFCDA341A1}"/>
              </a:ext>
            </a:extLst>
          </p:cNvPr>
          <p:cNvSpPr/>
          <p:nvPr/>
        </p:nvSpPr>
        <p:spPr>
          <a:xfrm>
            <a:off x="272076" y="1055742"/>
            <a:ext cx="2093023" cy="5028225"/>
          </a:xfrm>
          <a:prstGeom prst="ellipse">
            <a:avLst/>
          </a:prstGeom>
          <a:solidFill>
            <a:srgbClr val="4BA657"/>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a:p>
        </p:txBody>
      </p:sp>
      <p:pic>
        <p:nvPicPr>
          <p:cNvPr id="229" name="Google Shape;229;g23c3aa5ce8d_0_600"/>
          <p:cNvPicPr preferRelativeResize="0"/>
          <p:nvPr/>
        </p:nvPicPr>
        <p:blipFill rotWithShape="1">
          <a:blip r:embed="rId3">
            <a:alphaModFix/>
          </a:blip>
          <a:srcRect/>
          <a:stretch/>
        </p:blipFill>
        <p:spPr>
          <a:xfrm>
            <a:off x="551625" y="1286714"/>
            <a:ext cx="2026219" cy="5307456"/>
          </a:xfrm>
          <a:prstGeom prst="rect">
            <a:avLst/>
          </a:prstGeom>
          <a:noFill/>
          <a:ln>
            <a:noFill/>
          </a:ln>
        </p:spPr>
      </p:pic>
      <p:sp>
        <p:nvSpPr>
          <p:cNvPr id="230" name="Google Shape;230;g23c3aa5ce8d_0_600"/>
          <p:cNvSpPr txBox="1"/>
          <p:nvPr/>
        </p:nvSpPr>
        <p:spPr>
          <a:xfrm>
            <a:off x="6417029" y="1444120"/>
            <a:ext cx="1313007" cy="1292814"/>
          </a:xfrm>
          <a:prstGeom prst="rect">
            <a:avLst/>
          </a:prstGeom>
          <a:noFill/>
          <a:ln>
            <a:noFill/>
          </a:ln>
        </p:spPr>
        <p:txBody>
          <a:bodyPr spcFirstLastPara="1" wrap="square" lIns="121900" tIns="121900" rIns="121900" bIns="121900" anchor="t" anchorCtr="0">
            <a:spAutoFit/>
          </a:bodyPr>
          <a:lstStyle/>
          <a:p>
            <a:pPr algn="ctr">
              <a:buClr>
                <a:srgbClr val="000000"/>
              </a:buClr>
              <a:buSzPts val="1700"/>
            </a:pPr>
            <a:r>
              <a:rPr lang="en" sz="2267" dirty="0">
                <a:solidFill>
                  <a:srgbClr val="AB42CA"/>
                </a:solidFill>
                <a:latin typeface="Lobster"/>
                <a:ea typeface="Lobster"/>
                <a:cs typeface="Lobster"/>
                <a:sym typeface="Lobster"/>
              </a:rPr>
              <a:t>Professor Tehara Nepia</a:t>
            </a:r>
            <a:endParaRPr sz="2267" dirty="0">
              <a:solidFill>
                <a:srgbClr val="AB42CA"/>
              </a:solidFill>
              <a:latin typeface="Lobster"/>
              <a:ea typeface="Lobster"/>
              <a:cs typeface="Lobster"/>
              <a:sym typeface="Lobster"/>
            </a:endParaRPr>
          </a:p>
        </p:txBody>
      </p:sp>
      <p:sp>
        <p:nvSpPr>
          <p:cNvPr id="231" name="Google Shape;231;g23c3aa5ce8d_0_600"/>
          <p:cNvSpPr txBox="1"/>
          <p:nvPr/>
        </p:nvSpPr>
        <p:spPr>
          <a:xfrm>
            <a:off x="8854559" y="1515935"/>
            <a:ext cx="1686831" cy="1477480"/>
          </a:xfrm>
          <a:prstGeom prst="rect">
            <a:avLst/>
          </a:prstGeom>
          <a:noFill/>
          <a:ln>
            <a:noFill/>
          </a:ln>
        </p:spPr>
        <p:txBody>
          <a:bodyPr spcFirstLastPara="1" wrap="square" lIns="121900" tIns="121900" rIns="121900" bIns="121900" anchor="t" anchorCtr="0">
            <a:spAutoFit/>
          </a:bodyPr>
          <a:lstStyle/>
          <a:p>
            <a:pPr algn="ctr">
              <a:buClr>
                <a:srgbClr val="000000"/>
              </a:buClr>
              <a:buSzPts val="1700"/>
            </a:pPr>
            <a:r>
              <a:rPr lang="en" sz="2667" b="1" dirty="0">
                <a:solidFill>
                  <a:srgbClr val="33B0CA"/>
                </a:solidFill>
                <a:latin typeface="Caveat"/>
                <a:ea typeface="Caveat"/>
                <a:cs typeface="Caveat"/>
                <a:sym typeface="Caveat"/>
              </a:rPr>
              <a:t>Dr Atsushi Sato</a:t>
            </a:r>
            <a:endParaRPr sz="2667" b="1" dirty="0">
              <a:solidFill>
                <a:srgbClr val="33B0CA"/>
              </a:solidFill>
              <a:latin typeface="Caveat"/>
              <a:ea typeface="Caveat"/>
              <a:cs typeface="Caveat"/>
              <a:sym typeface="Caveat"/>
            </a:endParaRPr>
          </a:p>
        </p:txBody>
      </p:sp>
      <p:sp>
        <p:nvSpPr>
          <p:cNvPr id="232" name="Google Shape;232;g23c3aa5ce8d_0_600"/>
          <p:cNvSpPr txBox="1"/>
          <p:nvPr/>
        </p:nvSpPr>
        <p:spPr>
          <a:xfrm>
            <a:off x="4823199" y="1598010"/>
            <a:ext cx="1397095" cy="984845"/>
          </a:xfrm>
          <a:prstGeom prst="rect">
            <a:avLst/>
          </a:prstGeom>
          <a:noFill/>
          <a:ln>
            <a:noFill/>
          </a:ln>
        </p:spPr>
        <p:txBody>
          <a:bodyPr spcFirstLastPara="1" wrap="square" lIns="121900" tIns="121900" rIns="121900" bIns="121900" anchor="t" anchorCtr="0">
            <a:spAutoFit/>
          </a:bodyPr>
          <a:lstStyle/>
          <a:p>
            <a:pPr algn="ctr">
              <a:buClr>
                <a:srgbClr val="000000"/>
              </a:buClr>
              <a:buSzPts val="1800"/>
            </a:pPr>
            <a:r>
              <a:rPr lang="en" sz="2400" dirty="0">
                <a:solidFill>
                  <a:srgbClr val="EBAC26"/>
                </a:solidFill>
                <a:latin typeface="Permanent Marker"/>
                <a:ea typeface="Permanent Marker"/>
                <a:cs typeface="Permanent Marker"/>
                <a:sym typeface="Permanent Marker"/>
              </a:rPr>
              <a:t>Darryl Baker</a:t>
            </a:r>
            <a:endParaRPr sz="2400" dirty="0">
              <a:solidFill>
                <a:srgbClr val="EBAC26"/>
              </a:solidFill>
              <a:latin typeface="Permanent Marker"/>
              <a:ea typeface="Permanent Marker"/>
              <a:cs typeface="Permanent Marker"/>
              <a:sym typeface="Permanent Marker"/>
            </a:endParaRPr>
          </a:p>
        </p:txBody>
      </p:sp>
      <p:sp>
        <p:nvSpPr>
          <p:cNvPr id="233" name="Google Shape;233;g23c3aa5ce8d_0_600"/>
          <p:cNvSpPr txBox="1"/>
          <p:nvPr/>
        </p:nvSpPr>
        <p:spPr>
          <a:xfrm>
            <a:off x="1937324" y="1639046"/>
            <a:ext cx="1279009" cy="90264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133" b="1" dirty="0">
                <a:solidFill>
                  <a:srgbClr val="6EAE1A"/>
                </a:solidFill>
                <a:latin typeface="Comfortaa"/>
                <a:ea typeface="Comfortaa"/>
                <a:cs typeface="Comfortaa"/>
                <a:sym typeface="Comfortaa"/>
              </a:rPr>
              <a:t>Taylor Smith</a:t>
            </a:r>
            <a:endParaRPr sz="2133" b="1" dirty="0">
              <a:solidFill>
                <a:srgbClr val="6EAE1A"/>
              </a:solidFill>
              <a:latin typeface="Comfortaa"/>
              <a:ea typeface="Comfortaa"/>
              <a:cs typeface="Comfortaa"/>
              <a:sym typeface="Comfortaa"/>
            </a:endParaRPr>
          </a:p>
        </p:txBody>
      </p:sp>
      <p:sp>
        <p:nvSpPr>
          <p:cNvPr id="2" name="Google Shape;129;p5">
            <a:extLst>
              <a:ext uri="{FF2B5EF4-FFF2-40B4-BE49-F238E27FC236}">
                <a16:creationId xmlns:a16="http://schemas.microsoft.com/office/drawing/2014/main" id="{BCE8BCCF-1830-83C7-3478-7D4E881FCD3F}"/>
              </a:ext>
            </a:extLst>
          </p:cNvPr>
          <p:cNvSpPr txBox="1">
            <a:spLocks noGrp="1"/>
          </p:cNvSpPr>
          <p:nvPr>
            <p:ph type="title"/>
          </p:nvPr>
        </p:nvSpPr>
        <p:spPr>
          <a:xfrm>
            <a:off x="415600" y="111071"/>
            <a:ext cx="11360800" cy="763600"/>
          </a:xfrm>
          <a:prstGeom prst="rect">
            <a:avLst/>
          </a:prstGeom>
          <a:noFill/>
          <a:ln>
            <a:noFill/>
          </a:ln>
        </p:spPr>
        <p:txBody>
          <a:bodyPr spcFirstLastPara="1" vert="horz" wrap="square" lIns="121900" tIns="121900" rIns="121900" bIns="121900" rtlCol="0" anchor="t" anchorCtr="0">
            <a:noAutofit/>
          </a:bodyPr>
          <a:lstStyle/>
          <a:p>
            <a:pPr algn="ctr"/>
            <a:r>
              <a:rPr lang="en" b="1" dirty="0">
                <a:solidFill>
                  <a:schemeClr val="bg1"/>
                </a:solidFill>
                <a:latin typeface="Avenir"/>
                <a:ea typeface="Avenir"/>
                <a:cs typeface="Avenir"/>
                <a:sym typeface="Avenir"/>
              </a:rPr>
              <a:t>User experience personas</a:t>
            </a:r>
            <a:endParaRPr b="1" dirty="0">
              <a:solidFill>
                <a:schemeClr val="bg1"/>
              </a:solidFill>
              <a:latin typeface="Avenir"/>
              <a:ea typeface="Avenir"/>
              <a:cs typeface="Avenir"/>
              <a:sym typeface="Avenir"/>
            </a:endParaRPr>
          </a:p>
        </p:txBody>
      </p:sp>
      <p:sp>
        <p:nvSpPr>
          <p:cNvPr id="3" name="Google Shape;138;g23c7ba0a118_0_0">
            <a:extLst>
              <a:ext uri="{FF2B5EF4-FFF2-40B4-BE49-F238E27FC236}">
                <a16:creationId xmlns:a16="http://schemas.microsoft.com/office/drawing/2014/main" id="{A690EAAD-36CC-8BF7-79A2-64F028EAEB18}"/>
              </a:ext>
            </a:extLst>
          </p:cNvPr>
          <p:cNvSpPr txBox="1"/>
          <p:nvPr/>
        </p:nvSpPr>
        <p:spPr>
          <a:xfrm rot="-453">
            <a:off x="2107056" y="4357378"/>
            <a:ext cx="1177069"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bg1"/>
                </a:solidFill>
                <a:latin typeface="Avenir"/>
                <a:ea typeface="Avenir"/>
                <a:cs typeface="Avenir"/>
                <a:sym typeface="Avenir"/>
              </a:rPr>
              <a:t>PhD student</a:t>
            </a:r>
            <a:endParaRPr sz="1867" dirty="0">
              <a:solidFill>
                <a:schemeClr val="bg1"/>
              </a:solidFill>
              <a:latin typeface="Avenir"/>
              <a:ea typeface="Avenir"/>
              <a:cs typeface="Avenir"/>
              <a:sym typeface="Avenir"/>
            </a:endParaRPr>
          </a:p>
        </p:txBody>
      </p:sp>
      <p:sp>
        <p:nvSpPr>
          <p:cNvPr id="4" name="Google Shape;161;p8">
            <a:extLst>
              <a:ext uri="{FF2B5EF4-FFF2-40B4-BE49-F238E27FC236}">
                <a16:creationId xmlns:a16="http://schemas.microsoft.com/office/drawing/2014/main" id="{0F0A05E4-A0B0-089A-B980-3D971085E49C}"/>
              </a:ext>
            </a:extLst>
          </p:cNvPr>
          <p:cNvSpPr txBox="1"/>
          <p:nvPr/>
        </p:nvSpPr>
        <p:spPr>
          <a:xfrm>
            <a:off x="9014728" y="4767790"/>
            <a:ext cx="22620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bg1"/>
                </a:solidFill>
                <a:latin typeface="Avenir"/>
                <a:ea typeface="Avenir"/>
                <a:cs typeface="Avenir"/>
                <a:sym typeface="Avenir"/>
              </a:rPr>
              <a:t>Postdoctoral researcher</a:t>
            </a:r>
            <a:endParaRPr sz="1867" dirty="0">
              <a:solidFill>
                <a:schemeClr val="bg1"/>
              </a:solidFill>
              <a:latin typeface="Avenir"/>
              <a:ea typeface="Avenir"/>
              <a:cs typeface="Avenir"/>
              <a:sym typeface="Avenir"/>
            </a:endParaRPr>
          </a:p>
        </p:txBody>
      </p:sp>
      <p:sp>
        <p:nvSpPr>
          <p:cNvPr id="10" name="Oval 9">
            <a:extLst>
              <a:ext uri="{FF2B5EF4-FFF2-40B4-BE49-F238E27FC236}">
                <a16:creationId xmlns:a16="http://schemas.microsoft.com/office/drawing/2014/main" id="{7C4691F8-F6B2-F75D-6F2B-838282DBE722}"/>
              </a:ext>
            </a:extLst>
          </p:cNvPr>
          <p:cNvSpPr/>
          <p:nvPr/>
        </p:nvSpPr>
        <p:spPr>
          <a:xfrm>
            <a:off x="3227553" y="1170411"/>
            <a:ext cx="1863364" cy="4987291"/>
          </a:xfrm>
          <a:prstGeom prst="ellipse">
            <a:avLst/>
          </a:prstGeom>
          <a:solidFill>
            <a:srgbClr val="F6CB48"/>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a:p>
        </p:txBody>
      </p:sp>
      <p:sp>
        <p:nvSpPr>
          <p:cNvPr id="5" name="Google Shape;181;p10">
            <a:extLst>
              <a:ext uri="{FF2B5EF4-FFF2-40B4-BE49-F238E27FC236}">
                <a16:creationId xmlns:a16="http://schemas.microsoft.com/office/drawing/2014/main" id="{939AB800-AC1C-AA46-D25D-BA8A2244E446}"/>
              </a:ext>
            </a:extLst>
          </p:cNvPr>
          <p:cNvSpPr txBox="1"/>
          <p:nvPr/>
        </p:nvSpPr>
        <p:spPr>
          <a:xfrm>
            <a:off x="6123502" y="2827413"/>
            <a:ext cx="1608804"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bg1"/>
                </a:solidFill>
                <a:latin typeface="Avenir"/>
                <a:ea typeface="Avenir"/>
                <a:cs typeface="Avenir"/>
                <a:sym typeface="Avenir"/>
              </a:rPr>
              <a:t>Research team leader</a:t>
            </a:r>
            <a:endParaRPr sz="1867" dirty="0">
              <a:solidFill>
                <a:schemeClr val="bg1"/>
              </a:solidFill>
              <a:latin typeface="Avenir"/>
              <a:ea typeface="Avenir"/>
              <a:cs typeface="Avenir"/>
              <a:sym typeface="Avenir"/>
            </a:endParaRPr>
          </a:p>
        </p:txBody>
      </p:sp>
      <p:sp>
        <p:nvSpPr>
          <p:cNvPr id="6" name="Google Shape;202;p12">
            <a:extLst>
              <a:ext uri="{FF2B5EF4-FFF2-40B4-BE49-F238E27FC236}">
                <a16:creationId xmlns:a16="http://schemas.microsoft.com/office/drawing/2014/main" id="{C16748E6-DE68-32E9-F4CD-B5E2D40FF296}"/>
              </a:ext>
            </a:extLst>
          </p:cNvPr>
          <p:cNvSpPr txBox="1"/>
          <p:nvPr/>
        </p:nvSpPr>
        <p:spPr>
          <a:xfrm>
            <a:off x="4922055" y="3759077"/>
            <a:ext cx="1513600" cy="1108148"/>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bg1"/>
                </a:solidFill>
                <a:latin typeface="Avenir"/>
                <a:ea typeface="Avenir"/>
                <a:cs typeface="Avenir"/>
                <a:sym typeface="Avenir"/>
              </a:rPr>
              <a:t>InstitutionaleResearch Manager</a:t>
            </a:r>
            <a:endParaRPr sz="1867" dirty="0">
              <a:solidFill>
                <a:schemeClr val="bg1"/>
              </a:solidFill>
              <a:latin typeface="Avenir"/>
              <a:ea typeface="Avenir"/>
              <a:cs typeface="Avenir"/>
              <a:sym typeface="Avenir"/>
            </a:endParaRPr>
          </a:p>
        </p:txBody>
      </p:sp>
      <p:sp>
        <p:nvSpPr>
          <p:cNvPr id="11" name="Oval 10">
            <a:extLst>
              <a:ext uri="{FF2B5EF4-FFF2-40B4-BE49-F238E27FC236}">
                <a16:creationId xmlns:a16="http://schemas.microsoft.com/office/drawing/2014/main" id="{33CC43FC-C7B4-88A9-AA81-37E466439A6A}"/>
              </a:ext>
            </a:extLst>
          </p:cNvPr>
          <p:cNvSpPr/>
          <p:nvPr/>
        </p:nvSpPr>
        <p:spPr>
          <a:xfrm>
            <a:off x="7389053" y="1286714"/>
            <a:ext cx="1974994" cy="5028225"/>
          </a:xfrm>
          <a:prstGeom prst="ellipse">
            <a:avLst/>
          </a:prstGeom>
          <a:solidFill>
            <a:srgbClr val="D43086"/>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a:p>
        </p:txBody>
      </p:sp>
      <p:sp>
        <p:nvSpPr>
          <p:cNvPr id="12" name="Oval 11">
            <a:extLst>
              <a:ext uri="{FF2B5EF4-FFF2-40B4-BE49-F238E27FC236}">
                <a16:creationId xmlns:a16="http://schemas.microsoft.com/office/drawing/2014/main" id="{0B510294-8203-94C7-A3C4-76FBE8767A9C}"/>
              </a:ext>
            </a:extLst>
          </p:cNvPr>
          <p:cNvSpPr/>
          <p:nvPr/>
        </p:nvSpPr>
        <p:spPr>
          <a:xfrm>
            <a:off x="10336071" y="1131331"/>
            <a:ext cx="1803111" cy="5028225"/>
          </a:xfrm>
          <a:prstGeom prst="ellipse">
            <a:avLst/>
          </a:prstGeom>
          <a:solidFill>
            <a:srgbClr val="459FDD"/>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a:p>
        </p:txBody>
      </p:sp>
      <p:pic>
        <p:nvPicPr>
          <p:cNvPr id="227" name="Google Shape;227;g23c3aa5ce8d_0_600"/>
          <p:cNvPicPr preferRelativeResize="0"/>
          <p:nvPr/>
        </p:nvPicPr>
        <p:blipFill rotWithShape="1">
          <a:blip r:embed="rId4">
            <a:alphaModFix/>
          </a:blip>
          <a:srcRect/>
          <a:stretch/>
        </p:blipFill>
        <p:spPr>
          <a:xfrm flipH="1">
            <a:off x="6957827" y="1517687"/>
            <a:ext cx="2114328" cy="5119665"/>
          </a:xfrm>
          <a:prstGeom prst="rect">
            <a:avLst/>
          </a:prstGeom>
          <a:noFill/>
          <a:ln>
            <a:noFill/>
          </a:ln>
        </p:spPr>
      </p:pic>
      <p:pic>
        <p:nvPicPr>
          <p:cNvPr id="228" name="Google Shape;228;g23c3aa5ce8d_0_600"/>
          <p:cNvPicPr preferRelativeResize="0"/>
          <p:nvPr/>
        </p:nvPicPr>
        <p:blipFill rotWithShape="1">
          <a:blip r:embed="rId5">
            <a:alphaModFix/>
          </a:blip>
          <a:srcRect/>
          <a:stretch/>
        </p:blipFill>
        <p:spPr>
          <a:xfrm flipH="1">
            <a:off x="9934609" y="1362304"/>
            <a:ext cx="1686831" cy="5231848"/>
          </a:xfrm>
          <a:prstGeom prst="rect">
            <a:avLst/>
          </a:prstGeom>
          <a:noFill/>
          <a:ln>
            <a:noFill/>
          </a:ln>
        </p:spPr>
      </p:pic>
      <p:pic>
        <p:nvPicPr>
          <p:cNvPr id="8" name="Google Shape;130;p5">
            <a:extLst>
              <a:ext uri="{FF2B5EF4-FFF2-40B4-BE49-F238E27FC236}">
                <a16:creationId xmlns:a16="http://schemas.microsoft.com/office/drawing/2014/main" id="{AF122118-11FF-FFF7-1692-89E4C7167AAB}"/>
              </a:ext>
            </a:extLst>
          </p:cNvPr>
          <p:cNvPicPr preferRelativeResize="0"/>
          <p:nvPr/>
        </p:nvPicPr>
        <p:blipFill rotWithShape="1">
          <a:blip r:embed="rId6">
            <a:alphaModFix/>
          </a:blip>
          <a:srcRect/>
          <a:stretch/>
        </p:blipFill>
        <p:spPr>
          <a:xfrm>
            <a:off x="3087817" y="859748"/>
            <a:ext cx="2889111" cy="55769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65"/>
        <p:cNvGrpSpPr/>
        <p:nvPr/>
      </p:nvGrpSpPr>
      <p:grpSpPr>
        <a:xfrm>
          <a:off x="0" y="0"/>
          <a:ext cx="0" cy="0"/>
          <a:chOff x="0" y="0"/>
          <a:chExt cx="0" cy="0"/>
        </a:xfrm>
      </p:grpSpPr>
      <p:grpSp>
        <p:nvGrpSpPr>
          <p:cNvPr id="266" name="Google Shape;266;p15"/>
          <p:cNvGrpSpPr/>
          <p:nvPr/>
        </p:nvGrpSpPr>
        <p:grpSpPr>
          <a:xfrm>
            <a:off x="1021873" y="1"/>
            <a:ext cx="10148256" cy="6858001"/>
            <a:chOff x="766405" y="0"/>
            <a:chExt cx="7611192" cy="5143501"/>
          </a:xfrm>
        </p:grpSpPr>
        <p:sp>
          <p:nvSpPr>
            <p:cNvPr id="267" name="Google Shape;267;p15"/>
            <p:cNvSpPr/>
            <p:nvPr/>
          </p:nvSpPr>
          <p:spPr>
            <a:xfrm>
              <a:off x="2138150" y="1076650"/>
              <a:ext cx="5004300" cy="29799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8" name="Google Shape;268;p15"/>
            <p:cNvSpPr/>
            <p:nvPr/>
          </p:nvSpPr>
          <p:spPr>
            <a:xfrm>
              <a:off x="1327450" y="2755800"/>
              <a:ext cx="1107900" cy="13473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69" name="Google Shape;269;p15"/>
            <p:cNvSpPr/>
            <p:nvPr/>
          </p:nvSpPr>
          <p:spPr>
            <a:xfrm rot="5400000">
              <a:off x="1473100" y="2737200"/>
              <a:ext cx="816600" cy="14013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0" name="Google Shape;270;p15"/>
            <p:cNvSpPr/>
            <p:nvPr/>
          </p:nvSpPr>
          <p:spPr>
            <a:xfrm>
              <a:off x="2969575" y="3543350"/>
              <a:ext cx="11079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1" name="Google Shape;271;p15"/>
            <p:cNvSpPr/>
            <p:nvPr/>
          </p:nvSpPr>
          <p:spPr>
            <a:xfrm rot="5400000">
              <a:off x="2999125" y="3599750"/>
              <a:ext cx="1075800" cy="13074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2" name="Google Shape;272;p15"/>
            <p:cNvSpPr/>
            <p:nvPr/>
          </p:nvSpPr>
          <p:spPr>
            <a:xfrm>
              <a:off x="5074550" y="354335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3" name="Google Shape;273;p15"/>
            <p:cNvSpPr/>
            <p:nvPr/>
          </p:nvSpPr>
          <p:spPr>
            <a:xfrm rot="5400000">
              <a:off x="5086200" y="3604100"/>
              <a:ext cx="1073100" cy="12960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4" name="Google Shape;274;p15"/>
            <p:cNvSpPr/>
            <p:nvPr/>
          </p:nvSpPr>
          <p:spPr>
            <a:xfrm>
              <a:off x="6726750" y="27558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5" name="Google Shape;275;p15"/>
            <p:cNvSpPr/>
            <p:nvPr/>
          </p:nvSpPr>
          <p:spPr>
            <a:xfrm rot="5400000">
              <a:off x="6766500" y="2784150"/>
              <a:ext cx="1028400" cy="13074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6" name="Google Shape;276;p15"/>
            <p:cNvSpPr/>
            <p:nvPr/>
          </p:nvSpPr>
          <p:spPr>
            <a:xfrm>
              <a:off x="6726750" y="10105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7" name="Google Shape;277;p15"/>
            <p:cNvSpPr/>
            <p:nvPr/>
          </p:nvSpPr>
          <p:spPr>
            <a:xfrm>
              <a:off x="5074550" y="2028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8" name="Google Shape;278;p15"/>
            <p:cNvSpPr/>
            <p:nvPr/>
          </p:nvSpPr>
          <p:spPr>
            <a:xfrm rot="5400000">
              <a:off x="5091650" y="251500"/>
              <a:ext cx="1037400" cy="13611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9" name="Google Shape;279;p15"/>
            <p:cNvSpPr/>
            <p:nvPr/>
          </p:nvSpPr>
          <p:spPr>
            <a:xfrm>
              <a:off x="2883325" y="383100"/>
              <a:ext cx="1280400" cy="10185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80" name="Google Shape;280;p15"/>
            <p:cNvSpPr/>
            <p:nvPr/>
          </p:nvSpPr>
          <p:spPr>
            <a:xfrm>
              <a:off x="1370050" y="107665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81" name="Google Shape;281;p15"/>
            <p:cNvSpPr/>
            <p:nvPr/>
          </p:nvSpPr>
          <p:spPr>
            <a:xfrm rot="5400000">
              <a:off x="1406475" y="1113950"/>
              <a:ext cx="1008000" cy="13005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pic>
          <p:nvPicPr>
            <p:cNvPr id="282" name="Google Shape;282;p15"/>
            <p:cNvPicPr preferRelativeResize="0"/>
            <p:nvPr/>
          </p:nvPicPr>
          <p:blipFill>
            <a:blip r:embed="rId3">
              <a:alphaModFix/>
            </a:blip>
            <a:stretch>
              <a:fillRect/>
            </a:stretch>
          </p:blipFill>
          <p:spPr>
            <a:xfrm>
              <a:off x="766405" y="0"/>
              <a:ext cx="7611192" cy="5143501"/>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99"/>
        <p:cNvGrpSpPr/>
        <p:nvPr/>
      </p:nvGrpSpPr>
      <p:grpSpPr>
        <a:xfrm>
          <a:off x="0" y="0"/>
          <a:ext cx="0" cy="0"/>
          <a:chOff x="0" y="0"/>
          <a:chExt cx="0" cy="0"/>
        </a:xfrm>
      </p:grpSpPr>
      <p:pic>
        <p:nvPicPr>
          <p:cNvPr id="300" name="Google Shape;300;p16"/>
          <p:cNvPicPr preferRelativeResize="0"/>
          <p:nvPr/>
        </p:nvPicPr>
        <p:blipFill rotWithShape="1">
          <a:blip r:embed="rId3">
            <a:alphaModFix/>
          </a:blip>
          <a:srcRect/>
          <a:stretch/>
        </p:blipFill>
        <p:spPr>
          <a:xfrm>
            <a:off x="0" y="1842467"/>
            <a:ext cx="1740067" cy="1740067"/>
          </a:xfrm>
          <a:prstGeom prst="rect">
            <a:avLst/>
          </a:prstGeom>
          <a:noFill/>
          <a:ln>
            <a:noFill/>
          </a:ln>
        </p:spPr>
      </p:pic>
      <p:pic>
        <p:nvPicPr>
          <p:cNvPr id="301" name="Google Shape;301;p16"/>
          <p:cNvPicPr preferRelativeResize="0"/>
          <p:nvPr/>
        </p:nvPicPr>
        <p:blipFill rotWithShape="1">
          <a:blip r:embed="rId4">
            <a:alphaModFix/>
          </a:blip>
          <a:srcRect/>
          <a:stretch/>
        </p:blipFill>
        <p:spPr>
          <a:xfrm>
            <a:off x="793750" y="109367"/>
            <a:ext cx="1698533" cy="1596800"/>
          </a:xfrm>
          <a:prstGeom prst="rect">
            <a:avLst/>
          </a:prstGeom>
          <a:noFill/>
          <a:ln>
            <a:noFill/>
          </a:ln>
        </p:spPr>
      </p:pic>
      <p:pic>
        <p:nvPicPr>
          <p:cNvPr id="302" name="Google Shape;302;p16"/>
          <p:cNvPicPr preferRelativeResize="0"/>
          <p:nvPr/>
        </p:nvPicPr>
        <p:blipFill rotWithShape="1">
          <a:blip r:embed="rId5">
            <a:alphaModFix/>
          </a:blip>
          <a:srcRect/>
          <a:stretch/>
        </p:blipFill>
        <p:spPr>
          <a:xfrm>
            <a:off x="10259534" y="257234"/>
            <a:ext cx="1804733" cy="1804733"/>
          </a:xfrm>
          <a:prstGeom prst="rect">
            <a:avLst/>
          </a:prstGeom>
          <a:noFill/>
          <a:ln>
            <a:noFill/>
          </a:ln>
        </p:spPr>
      </p:pic>
      <p:sp>
        <p:nvSpPr>
          <p:cNvPr id="303" name="Google Shape;303;p16"/>
          <p:cNvSpPr txBox="1"/>
          <p:nvPr/>
        </p:nvSpPr>
        <p:spPr>
          <a:xfrm>
            <a:off x="471872" y="5344402"/>
            <a:ext cx="2020400" cy="1436364"/>
          </a:xfrm>
          <a:prstGeom prst="rect">
            <a:avLst/>
          </a:prstGeom>
          <a:noFill/>
          <a:ln>
            <a:noFill/>
          </a:ln>
        </p:spPr>
        <p:txBody>
          <a:bodyPr spcFirstLastPara="1" wrap="square" lIns="121900" tIns="60933" rIns="121900" bIns="60933" anchor="t" anchorCtr="0">
            <a:spAutoFit/>
          </a:bodyPr>
          <a:lstStyle/>
          <a:p>
            <a:r>
              <a:rPr lang="en" sz="4267" b="1">
                <a:solidFill>
                  <a:schemeClr val="lt1"/>
                </a:solidFill>
                <a:latin typeface="Avenir"/>
                <a:ea typeface="Avenir"/>
                <a:cs typeface="Avenir"/>
                <a:sym typeface="Avenir"/>
              </a:rPr>
              <a:t>FAIR + CARE</a:t>
            </a:r>
            <a:endParaRPr sz="2400">
              <a:solidFill>
                <a:schemeClr val="lt1"/>
              </a:solidFill>
            </a:endParaRPr>
          </a:p>
        </p:txBody>
      </p:sp>
      <p:sp>
        <p:nvSpPr>
          <p:cNvPr id="304" name="Google Shape;304;p16"/>
          <p:cNvSpPr txBox="1"/>
          <p:nvPr/>
        </p:nvSpPr>
        <p:spPr>
          <a:xfrm>
            <a:off x="8237183" y="5478123"/>
            <a:ext cx="3954800" cy="943922"/>
          </a:xfrm>
          <a:prstGeom prst="rect">
            <a:avLst/>
          </a:prstGeom>
          <a:noFill/>
          <a:ln>
            <a:noFill/>
          </a:ln>
        </p:spPr>
        <p:txBody>
          <a:bodyPr spcFirstLastPara="1" wrap="square" lIns="121900" tIns="60933" rIns="121900" bIns="60933" anchor="t" anchorCtr="0">
            <a:spAutoFit/>
          </a:bodyPr>
          <a:lstStyle/>
          <a:p>
            <a:pPr algn="ctr"/>
            <a:r>
              <a:rPr lang="en" sz="2667" b="1">
                <a:solidFill>
                  <a:schemeClr val="lt1"/>
                </a:solidFill>
                <a:latin typeface="Avenir"/>
                <a:ea typeface="Avenir"/>
                <a:cs typeface="Avenir"/>
                <a:sym typeface="Avenir"/>
              </a:rPr>
              <a:t>Biodiversity Genomics Data Management Hub</a:t>
            </a:r>
            <a:endParaRPr sz="2667" b="1">
              <a:solidFill>
                <a:schemeClr val="lt1"/>
              </a:solidFill>
              <a:latin typeface="Avenir"/>
              <a:ea typeface="Avenir"/>
              <a:cs typeface="Avenir"/>
              <a:sym typeface="Avenir"/>
            </a:endParaRPr>
          </a:p>
        </p:txBody>
      </p:sp>
      <p:grpSp>
        <p:nvGrpSpPr>
          <p:cNvPr id="306" name="Google Shape;306;p16"/>
          <p:cNvGrpSpPr/>
          <p:nvPr/>
        </p:nvGrpSpPr>
        <p:grpSpPr>
          <a:xfrm>
            <a:off x="1532334" y="375467"/>
            <a:ext cx="9127341" cy="6107051"/>
            <a:chOff x="766405" y="0"/>
            <a:chExt cx="7611192" cy="5143501"/>
          </a:xfrm>
        </p:grpSpPr>
        <p:sp>
          <p:nvSpPr>
            <p:cNvPr id="307" name="Google Shape;307;p16"/>
            <p:cNvSpPr/>
            <p:nvPr/>
          </p:nvSpPr>
          <p:spPr>
            <a:xfrm>
              <a:off x="2138150" y="1076650"/>
              <a:ext cx="5004300" cy="29799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8" name="Google Shape;308;p16"/>
            <p:cNvSpPr/>
            <p:nvPr/>
          </p:nvSpPr>
          <p:spPr>
            <a:xfrm>
              <a:off x="1327450" y="2755800"/>
              <a:ext cx="1107900" cy="13473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09" name="Google Shape;309;p16"/>
            <p:cNvSpPr/>
            <p:nvPr/>
          </p:nvSpPr>
          <p:spPr>
            <a:xfrm rot="5400000">
              <a:off x="1473100" y="2737200"/>
              <a:ext cx="816600" cy="14013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0" name="Google Shape;310;p16"/>
            <p:cNvSpPr/>
            <p:nvPr/>
          </p:nvSpPr>
          <p:spPr>
            <a:xfrm>
              <a:off x="2969575" y="3543350"/>
              <a:ext cx="11079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1" name="Google Shape;311;p16"/>
            <p:cNvSpPr/>
            <p:nvPr/>
          </p:nvSpPr>
          <p:spPr>
            <a:xfrm rot="5400000">
              <a:off x="2999125" y="3599750"/>
              <a:ext cx="1075800" cy="13074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2" name="Google Shape;312;p16"/>
            <p:cNvSpPr/>
            <p:nvPr/>
          </p:nvSpPr>
          <p:spPr>
            <a:xfrm>
              <a:off x="5074550" y="354335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3" name="Google Shape;313;p16"/>
            <p:cNvSpPr/>
            <p:nvPr/>
          </p:nvSpPr>
          <p:spPr>
            <a:xfrm rot="5400000">
              <a:off x="5086200" y="3604100"/>
              <a:ext cx="1073100" cy="12960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4" name="Google Shape;314;p16"/>
            <p:cNvSpPr/>
            <p:nvPr/>
          </p:nvSpPr>
          <p:spPr>
            <a:xfrm>
              <a:off x="6726750" y="27558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5" name="Google Shape;315;p16"/>
            <p:cNvSpPr/>
            <p:nvPr/>
          </p:nvSpPr>
          <p:spPr>
            <a:xfrm rot="5400000">
              <a:off x="6766500" y="2784150"/>
              <a:ext cx="1028400" cy="13074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6" name="Google Shape;316;p16"/>
            <p:cNvSpPr/>
            <p:nvPr/>
          </p:nvSpPr>
          <p:spPr>
            <a:xfrm>
              <a:off x="6726750" y="10105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7" name="Google Shape;317;p16"/>
            <p:cNvSpPr/>
            <p:nvPr/>
          </p:nvSpPr>
          <p:spPr>
            <a:xfrm>
              <a:off x="5074550" y="2028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8" name="Google Shape;318;p16"/>
            <p:cNvSpPr/>
            <p:nvPr/>
          </p:nvSpPr>
          <p:spPr>
            <a:xfrm rot="5400000">
              <a:off x="5091650" y="251500"/>
              <a:ext cx="1037400" cy="13611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9" name="Google Shape;319;p16"/>
            <p:cNvSpPr/>
            <p:nvPr/>
          </p:nvSpPr>
          <p:spPr>
            <a:xfrm>
              <a:off x="2883325" y="383100"/>
              <a:ext cx="1280400" cy="10185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20" name="Google Shape;320;p16"/>
            <p:cNvSpPr/>
            <p:nvPr/>
          </p:nvSpPr>
          <p:spPr>
            <a:xfrm>
              <a:off x="1370050" y="107665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21" name="Google Shape;321;p16"/>
            <p:cNvSpPr/>
            <p:nvPr/>
          </p:nvSpPr>
          <p:spPr>
            <a:xfrm rot="5400000">
              <a:off x="1406475" y="1113950"/>
              <a:ext cx="1008000" cy="13005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pic>
          <p:nvPicPr>
            <p:cNvPr id="322" name="Google Shape;322;p16"/>
            <p:cNvPicPr preferRelativeResize="0"/>
            <p:nvPr/>
          </p:nvPicPr>
          <p:blipFill>
            <a:blip r:embed="rId6">
              <a:alphaModFix/>
            </a:blip>
            <a:stretch>
              <a:fillRect/>
            </a:stretch>
          </p:blipFill>
          <p:spPr>
            <a:xfrm>
              <a:off x="766405" y="0"/>
              <a:ext cx="7611192" cy="5143501"/>
            </a:xfrm>
            <a:prstGeom prst="rect">
              <a:avLst/>
            </a:prstGeom>
            <a:noFill/>
            <a:ln>
              <a:noFill/>
            </a:ln>
          </p:spPr>
        </p:pic>
      </p:grpSp>
      <p:sp>
        <p:nvSpPr>
          <p:cNvPr id="2" name="Google Shape;215;g23c7ba0a118_0_49">
            <a:extLst>
              <a:ext uri="{FF2B5EF4-FFF2-40B4-BE49-F238E27FC236}">
                <a16:creationId xmlns:a16="http://schemas.microsoft.com/office/drawing/2014/main" id="{CF83E206-A92F-D383-CC68-3ACD0D68C340}"/>
              </a:ext>
            </a:extLst>
          </p:cNvPr>
          <p:cNvSpPr txBox="1"/>
          <p:nvPr/>
        </p:nvSpPr>
        <p:spPr>
          <a:xfrm>
            <a:off x="8410583" y="6292994"/>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dirty="0">
                <a:solidFill>
                  <a:srgbClr val="4CD7C7"/>
                </a:solidFill>
                <a:latin typeface="Avenir"/>
                <a:ea typeface="Avenir"/>
                <a:cs typeface="Avenir"/>
                <a:sym typeface="Avenir"/>
                <a:hlinkClick r:id="rId7">
                  <a:extLst>
                    <a:ext uri="{A12FA001-AC4F-418D-AE19-62706E023703}">
                      <ahyp:hlinkClr xmlns:ahyp="http://schemas.microsoft.com/office/drawing/2018/hyperlinkcolor" val="tx"/>
                    </a:ext>
                  </a:extLst>
                </a:hlinkClick>
              </a:rPr>
              <a:t>tinyurl.com/DataMgmtHub</a:t>
            </a:r>
            <a:endParaRPr sz="1867" dirty="0">
              <a:solidFill>
                <a:srgbClr val="4CD7C7"/>
              </a:solidFill>
              <a:latin typeface="Avenir"/>
              <a:ea typeface="Avenir"/>
              <a:cs typeface="Avenir"/>
              <a:sym typeface="Aveni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85"/>
        <p:cNvGrpSpPr/>
        <p:nvPr/>
      </p:nvGrpSpPr>
      <p:grpSpPr>
        <a:xfrm>
          <a:off x="0" y="0"/>
          <a:ext cx="0" cy="0"/>
          <a:chOff x="0" y="0"/>
          <a:chExt cx="0" cy="0"/>
        </a:xfrm>
      </p:grpSpPr>
      <p:sp>
        <p:nvSpPr>
          <p:cNvPr id="286" name="Google Shape;286;p17"/>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chemeClr val="lt1"/>
                </a:solidFill>
                <a:latin typeface="Avenir"/>
                <a:ea typeface="Avenir"/>
                <a:cs typeface="Avenir"/>
                <a:sym typeface="Avenir"/>
              </a:rPr>
              <a:t>Data Management Plans</a:t>
            </a:r>
            <a:endParaRPr>
              <a:solidFill>
                <a:schemeClr val="lt1"/>
              </a:solidFill>
              <a:latin typeface="Avenir"/>
              <a:ea typeface="Avenir"/>
              <a:cs typeface="Avenir"/>
              <a:sym typeface="Avenir"/>
            </a:endParaRPr>
          </a:p>
        </p:txBody>
      </p:sp>
      <p:sp>
        <p:nvSpPr>
          <p:cNvPr id="287" name="Google Shape;287;p17"/>
          <p:cNvSpPr txBox="1">
            <a:spLocks noGrp="1"/>
          </p:cNvSpPr>
          <p:nvPr>
            <p:ph type="body" idx="1"/>
          </p:nvPr>
        </p:nvSpPr>
        <p:spPr>
          <a:xfrm>
            <a:off x="415600" y="1536633"/>
            <a:ext cx="11360800" cy="4555200"/>
          </a:xfrm>
          <a:prstGeom prst="rect">
            <a:avLst/>
          </a:prstGeom>
          <a:noFill/>
          <a:ln>
            <a:noFill/>
          </a:ln>
        </p:spPr>
        <p:txBody>
          <a:bodyPr spcFirstLastPara="1" vert="horz" wrap="square" lIns="121900" tIns="121900" rIns="121900" bIns="121900" rtlCol="0" anchor="t" anchorCtr="0">
            <a:normAutofit lnSpcReduction="10000"/>
          </a:bodyPr>
          <a:lstStyle/>
          <a:p>
            <a:pPr marL="0" indent="0">
              <a:buSzPts val="1100"/>
              <a:buNone/>
            </a:pPr>
            <a:r>
              <a:rPr lang="en" sz="2267">
                <a:solidFill>
                  <a:schemeClr val="lt1"/>
                </a:solidFill>
                <a:latin typeface="Avenir"/>
                <a:ea typeface="Avenir"/>
                <a:cs typeface="Avenir"/>
                <a:sym typeface="Avenir"/>
              </a:rPr>
              <a:t>Describes the data that will be generated during a research project, and how it will be used, accessed, and stored during the research lifecycle and beyond.</a:t>
            </a:r>
            <a:endParaRPr sz="2267">
              <a:solidFill>
                <a:schemeClr val="lt1"/>
              </a:solidFill>
              <a:latin typeface="Avenir"/>
              <a:ea typeface="Avenir"/>
              <a:cs typeface="Avenir"/>
              <a:sym typeface="Avenir"/>
            </a:endParaRPr>
          </a:p>
          <a:p>
            <a:pPr marL="0" indent="0">
              <a:spcBef>
                <a:spcPts val="1600"/>
              </a:spcBef>
              <a:buSzPts val="1100"/>
              <a:buNone/>
            </a:pPr>
            <a:endParaRPr sz="2267">
              <a:solidFill>
                <a:schemeClr val="lt1"/>
              </a:solidFill>
              <a:latin typeface="Avenir"/>
              <a:ea typeface="Avenir"/>
              <a:cs typeface="Avenir"/>
              <a:sym typeface="Avenir"/>
            </a:endParaRPr>
          </a:p>
          <a:p>
            <a:pPr>
              <a:spcBef>
                <a:spcPts val="1600"/>
              </a:spcBef>
              <a:buClr>
                <a:schemeClr val="lt1"/>
              </a:buClr>
              <a:buFont typeface="Avenir"/>
              <a:buChar char="●"/>
            </a:pPr>
            <a:r>
              <a:rPr lang="en">
                <a:solidFill>
                  <a:schemeClr val="lt1"/>
                </a:solidFill>
                <a:latin typeface="Avenir"/>
                <a:ea typeface="Avenir"/>
                <a:cs typeface="Avenir"/>
                <a:sym typeface="Avenir"/>
              </a:rPr>
              <a:t>Data types</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Data formats and standards</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Roles &amp; responsibilities</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Data dissemination</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Data sharing &amp; access</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Archiving &amp; persistence</a:t>
            </a:r>
            <a:endParaRPr>
              <a:solidFill>
                <a:schemeClr val="lt1"/>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53"/>
        <p:cNvGrpSpPr/>
        <p:nvPr/>
      </p:nvGrpSpPr>
      <p:grpSpPr>
        <a:xfrm>
          <a:off x="0" y="0"/>
          <a:ext cx="0" cy="0"/>
          <a:chOff x="0" y="0"/>
          <a:chExt cx="0" cy="0"/>
        </a:xfrm>
      </p:grpSpPr>
      <p:sp>
        <p:nvSpPr>
          <p:cNvPr id="354" name="Google Shape;354;p18"/>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chemeClr val="lt1"/>
                </a:solidFill>
                <a:latin typeface="Avenir"/>
                <a:ea typeface="Avenir"/>
                <a:cs typeface="Avenir"/>
                <a:sym typeface="Avenir"/>
              </a:rPr>
              <a:t>eResearch and libraries staff</a:t>
            </a:r>
            <a:endParaRPr>
              <a:solidFill>
                <a:schemeClr val="lt1"/>
              </a:solidFill>
              <a:latin typeface="Avenir"/>
              <a:ea typeface="Avenir"/>
              <a:cs typeface="Avenir"/>
              <a:sym typeface="Avenir"/>
            </a:endParaRPr>
          </a:p>
        </p:txBody>
      </p:sp>
      <p:sp>
        <p:nvSpPr>
          <p:cNvPr id="355" name="Google Shape;355;p18"/>
          <p:cNvSpPr txBox="1">
            <a:spLocks noGrp="1"/>
          </p:cNvSpPr>
          <p:nvPr>
            <p:ph type="body" idx="1"/>
          </p:nvPr>
        </p:nvSpPr>
        <p:spPr>
          <a:xfrm>
            <a:off x="126767" y="1905000"/>
            <a:ext cx="8873600" cy="4187200"/>
          </a:xfrm>
          <a:prstGeom prst="rect">
            <a:avLst/>
          </a:prstGeom>
          <a:noFill/>
          <a:ln>
            <a:noFill/>
          </a:ln>
        </p:spPr>
        <p:txBody>
          <a:bodyPr spcFirstLastPara="1" vert="horz" wrap="square" lIns="121900" tIns="121900" rIns="121900" bIns="121900" rtlCol="0" anchor="ctr" anchorCtr="0">
            <a:normAutofit/>
          </a:bodyPr>
          <a:lstStyle/>
          <a:p>
            <a:pPr>
              <a:buClr>
                <a:schemeClr val="lt1"/>
              </a:buClr>
              <a:buFont typeface="Avenir"/>
              <a:buAutoNum type="arabicPeriod"/>
            </a:pPr>
            <a:r>
              <a:rPr lang="en" dirty="0">
                <a:solidFill>
                  <a:schemeClr val="lt1"/>
                </a:solidFill>
                <a:latin typeface="Avenir"/>
                <a:ea typeface="Avenir"/>
                <a:cs typeface="Avenir"/>
                <a:sym typeface="Avenir"/>
              </a:rPr>
              <a:t>Connect with your local Darryl early and often</a:t>
            </a:r>
            <a:endParaRPr dirty="0">
              <a:solidFill>
                <a:schemeClr val="lt1"/>
              </a:solidFill>
              <a:latin typeface="Avenir"/>
              <a:ea typeface="Avenir"/>
              <a:cs typeface="Avenir"/>
              <a:sym typeface="Avenir"/>
            </a:endParaRPr>
          </a:p>
          <a:p>
            <a:pPr marL="0" indent="0">
              <a:buNone/>
            </a:pPr>
            <a:endParaRPr dirty="0">
              <a:solidFill>
                <a:schemeClr val="lt1"/>
              </a:solidFill>
              <a:latin typeface="Avenir"/>
              <a:ea typeface="Avenir"/>
              <a:cs typeface="Avenir"/>
              <a:sym typeface="Avenir"/>
            </a:endParaRPr>
          </a:p>
          <a:p>
            <a:pPr>
              <a:buClr>
                <a:schemeClr val="lt1"/>
              </a:buClr>
              <a:buFont typeface="Avenir"/>
              <a:buAutoNum type="arabicPeriod"/>
            </a:pPr>
            <a:r>
              <a:rPr lang="en" dirty="0">
                <a:solidFill>
                  <a:schemeClr val="lt1"/>
                </a:solidFill>
                <a:latin typeface="Avenir"/>
                <a:ea typeface="Avenir"/>
                <a:cs typeface="Avenir"/>
                <a:sym typeface="Avenir"/>
              </a:rPr>
              <a:t>Be prepared to put your project and needs in context</a:t>
            </a:r>
            <a:endParaRPr dirty="0">
              <a:solidFill>
                <a:schemeClr val="lt1"/>
              </a:solidFill>
              <a:latin typeface="Avenir"/>
              <a:ea typeface="Avenir"/>
              <a:cs typeface="Avenir"/>
              <a:sym typeface="Avenir"/>
            </a:endParaRPr>
          </a:p>
          <a:p>
            <a:pPr marL="0" indent="0">
              <a:buNone/>
            </a:pPr>
            <a:endParaRPr dirty="0">
              <a:solidFill>
                <a:schemeClr val="lt1"/>
              </a:solidFill>
              <a:latin typeface="Avenir"/>
              <a:ea typeface="Avenir"/>
              <a:cs typeface="Avenir"/>
              <a:sym typeface="Avenir"/>
            </a:endParaRPr>
          </a:p>
          <a:p>
            <a:pPr>
              <a:buClr>
                <a:schemeClr val="lt1"/>
              </a:buClr>
              <a:buFont typeface="Avenir"/>
              <a:buAutoNum type="arabicPeriod"/>
            </a:pPr>
            <a:r>
              <a:rPr lang="en" dirty="0">
                <a:solidFill>
                  <a:schemeClr val="lt1"/>
                </a:solidFill>
                <a:latin typeface="Avenir"/>
                <a:ea typeface="Avenir"/>
                <a:cs typeface="Avenir"/>
                <a:sym typeface="Avenir"/>
              </a:rPr>
              <a:t>Know who’s going to be responsible for the data</a:t>
            </a:r>
            <a:endParaRPr dirty="0">
              <a:solidFill>
                <a:schemeClr val="lt1"/>
              </a:solidFill>
              <a:latin typeface="Avenir"/>
              <a:ea typeface="Avenir"/>
              <a:cs typeface="Avenir"/>
              <a:sym typeface="Avenir"/>
            </a:endParaRPr>
          </a:p>
          <a:p>
            <a:pPr marL="304792" indent="0">
              <a:buNone/>
            </a:pPr>
            <a:endParaRPr dirty="0">
              <a:solidFill>
                <a:schemeClr val="lt1"/>
              </a:solidFill>
              <a:latin typeface="Avenir"/>
              <a:ea typeface="Avenir"/>
              <a:cs typeface="Avenir"/>
              <a:sym typeface="Avenir"/>
            </a:endParaRPr>
          </a:p>
        </p:txBody>
      </p:sp>
      <p:sp>
        <p:nvSpPr>
          <p:cNvPr id="356" name="Google Shape;356;p18"/>
          <p:cNvSpPr/>
          <p:nvPr/>
        </p:nvSpPr>
        <p:spPr>
          <a:xfrm>
            <a:off x="9063700" y="854667"/>
            <a:ext cx="29904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357" name="Google Shape;357;p18"/>
          <p:cNvPicPr preferRelativeResize="0"/>
          <p:nvPr/>
        </p:nvPicPr>
        <p:blipFill>
          <a:blip r:embed="rId3">
            <a:alphaModFix/>
          </a:blip>
          <a:stretch>
            <a:fillRect/>
          </a:stretch>
        </p:blipFill>
        <p:spPr>
          <a:xfrm flipH="1">
            <a:off x="9182783" y="780094"/>
            <a:ext cx="2889111" cy="5576932"/>
          </a:xfrm>
          <a:prstGeom prst="rect">
            <a:avLst/>
          </a:prstGeom>
          <a:noFill/>
          <a:ln>
            <a:noFill/>
          </a:ln>
        </p:spPr>
      </p:pic>
      <p:sp>
        <p:nvSpPr>
          <p:cNvPr id="358" name="Google Shape;358;p18"/>
          <p:cNvSpPr/>
          <p:nvPr/>
        </p:nvSpPr>
        <p:spPr>
          <a:xfrm>
            <a:off x="8307700" y="468800"/>
            <a:ext cx="1771200" cy="1274400"/>
          </a:xfrm>
          <a:prstGeom prst="flowChartMagneticTape">
            <a:avLst/>
          </a:prstGeom>
          <a:solidFill>
            <a:schemeClr val="lt1"/>
          </a:solidFill>
          <a:ln w="38100" cap="flat" cmpd="sng">
            <a:solidFill>
              <a:srgbClr val="EBAC26"/>
            </a:solidFill>
            <a:prstDash val="solid"/>
            <a:round/>
            <a:headEnd type="none" w="sm" len="sm"/>
            <a:tailEnd type="none" w="sm" len="sm"/>
          </a:ln>
        </p:spPr>
        <p:txBody>
          <a:bodyPr spcFirstLastPara="1" wrap="square" lIns="121900" tIns="121900" rIns="121900" bIns="121900" anchor="ctr" anchorCtr="0">
            <a:noAutofit/>
          </a:bodyPr>
          <a:lstStyle/>
          <a:p>
            <a:pPr algn="ctr"/>
            <a:r>
              <a:rPr lang="en" sz="2133" b="1">
                <a:latin typeface="Avenir"/>
                <a:ea typeface="Avenir"/>
                <a:cs typeface="Avenir"/>
                <a:sym typeface="Avenir"/>
              </a:rPr>
              <a:t>I’m here to help!</a:t>
            </a:r>
            <a:endParaRPr sz="2133" b="1">
              <a:latin typeface="Avenir"/>
              <a:ea typeface="Avenir"/>
              <a:cs typeface="Avenir"/>
              <a:sym typeface="Avenir"/>
            </a:endParaRPr>
          </a:p>
        </p:txBody>
      </p:sp>
      <p:sp>
        <p:nvSpPr>
          <p:cNvPr id="359" name="Google Shape;359;p18"/>
          <p:cNvSpPr txBox="1"/>
          <p:nvPr/>
        </p:nvSpPr>
        <p:spPr>
          <a:xfrm>
            <a:off x="7581600" y="1209600"/>
            <a:ext cx="637200" cy="615513"/>
          </a:xfrm>
          <a:prstGeom prst="rect">
            <a:avLst/>
          </a:prstGeom>
          <a:noFill/>
          <a:ln>
            <a:noFill/>
          </a:ln>
        </p:spPr>
        <p:txBody>
          <a:bodyPr spcFirstLastPara="1" wrap="square" lIns="121900" tIns="121900" rIns="121900" bIns="121900" anchor="t" anchorCtr="0">
            <a:spAutoFit/>
          </a:bodyPr>
          <a:lstStyle/>
          <a:p>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63"/>
        <p:cNvGrpSpPr/>
        <p:nvPr/>
      </p:nvGrpSpPr>
      <p:grpSpPr>
        <a:xfrm>
          <a:off x="0" y="0"/>
          <a:ext cx="0" cy="0"/>
          <a:chOff x="0" y="0"/>
          <a:chExt cx="0" cy="0"/>
        </a:xfrm>
      </p:grpSpPr>
      <p:sp>
        <p:nvSpPr>
          <p:cNvPr id="364" name="Google Shape;364;g23cbc0c68f5_0_38"/>
          <p:cNvSpPr txBox="1"/>
          <p:nvPr/>
        </p:nvSpPr>
        <p:spPr>
          <a:xfrm>
            <a:off x="312300" y="287268"/>
            <a:ext cx="3975200" cy="615513"/>
          </a:xfrm>
          <a:prstGeom prst="rect">
            <a:avLst/>
          </a:prstGeom>
          <a:noFill/>
          <a:ln>
            <a:noFill/>
          </a:ln>
        </p:spPr>
        <p:txBody>
          <a:bodyPr spcFirstLastPara="1" wrap="square" lIns="121900" tIns="121900" rIns="121900" bIns="121900" anchor="t" anchorCtr="0">
            <a:spAutoFit/>
          </a:bodyPr>
          <a:lstStyle/>
          <a:p>
            <a:r>
              <a:rPr lang="en" sz="2400">
                <a:solidFill>
                  <a:schemeClr val="lt1"/>
                </a:solidFill>
                <a:latin typeface="Avenir"/>
                <a:ea typeface="Avenir"/>
                <a:cs typeface="Avenir"/>
                <a:sym typeface="Avenir"/>
              </a:rPr>
              <a:t>Helping others help you…</a:t>
            </a:r>
            <a:endParaRPr sz="2400">
              <a:solidFill>
                <a:schemeClr val="lt1"/>
              </a:solidFill>
              <a:latin typeface="Avenir"/>
              <a:ea typeface="Avenir"/>
              <a:cs typeface="Avenir"/>
              <a:sym typeface="Avenir"/>
            </a:endParaRPr>
          </a:p>
        </p:txBody>
      </p:sp>
      <p:sp>
        <p:nvSpPr>
          <p:cNvPr id="365" name="Google Shape;365;g23cbc0c68f5_0_38"/>
          <p:cNvSpPr txBox="1"/>
          <p:nvPr/>
        </p:nvSpPr>
        <p:spPr>
          <a:xfrm>
            <a:off x="6922800" y="6074234"/>
            <a:ext cx="5148000" cy="615513"/>
          </a:xfrm>
          <a:prstGeom prst="rect">
            <a:avLst/>
          </a:prstGeom>
          <a:noFill/>
          <a:ln>
            <a:noFill/>
          </a:ln>
        </p:spPr>
        <p:txBody>
          <a:bodyPr spcFirstLastPara="1" wrap="square" lIns="121900" tIns="121900" rIns="121900" bIns="121900" anchor="t" anchorCtr="0">
            <a:spAutoFit/>
          </a:bodyPr>
          <a:lstStyle/>
          <a:p>
            <a:pPr algn="r"/>
            <a:r>
              <a:rPr lang="en" sz="2400">
                <a:solidFill>
                  <a:schemeClr val="lt1"/>
                </a:solidFill>
                <a:latin typeface="Avenir"/>
                <a:ea typeface="Avenir"/>
                <a:cs typeface="Avenir"/>
                <a:sym typeface="Avenir"/>
              </a:rPr>
              <a:t>…and helping you help future you!</a:t>
            </a:r>
            <a:endParaRPr sz="2400">
              <a:solidFill>
                <a:schemeClr val="lt1"/>
              </a:solidFill>
              <a:latin typeface="Avenir"/>
              <a:ea typeface="Avenir"/>
              <a:cs typeface="Avenir"/>
              <a:sym typeface="Avenir"/>
            </a:endParaRPr>
          </a:p>
        </p:txBody>
      </p:sp>
      <p:grpSp>
        <p:nvGrpSpPr>
          <p:cNvPr id="366" name="Google Shape;366;g23cbc0c68f5_0_38"/>
          <p:cNvGrpSpPr/>
          <p:nvPr/>
        </p:nvGrpSpPr>
        <p:grpSpPr>
          <a:xfrm>
            <a:off x="1578818" y="203100"/>
            <a:ext cx="9034367" cy="6586314"/>
            <a:chOff x="2279250" y="111825"/>
            <a:chExt cx="6775775" cy="4939735"/>
          </a:xfrm>
        </p:grpSpPr>
        <p:pic>
          <p:nvPicPr>
            <p:cNvPr id="367" name="Google Shape;367;g23cbc0c68f5_0_38"/>
            <p:cNvPicPr preferRelativeResize="0"/>
            <p:nvPr/>
          </p:nvPicPr>
          <p:blipFill>
            <a:blip r:embed="rId3">
              <a:alphaModFix amt="90000"/>
            </a:blip>
            <a:stretch>
              <a:fillRect/>
            </a:stretch>
          </p:blipFill>
          <p:spPr>
            <a:xfrm>
              <a:off x="2437925" y="222813"/>
              <a:ext cx="6418452" cy="4697873"/>
            </a:xfrm>
            <a:prstGeom prst="rect">
              <a:avLst/>
            </a:prstGeom>
            <a:noFill/>
            <a:ln>
              <a:noFill/>
            </a:ln>
          </p:spPr>
        </p:pic>
        <p:grpSp>
          <p:nvGrpSpPr>
            <p:cNvPr id="368" name="Google Shape;368;g23cbc0c68f5_0_38"/>
            <p:cNvGrpSpPr/>
            <p:nvPr/>
          </p:nvGrpSpPr>
          <p:grpSpPr>
            <a:xfrm>
              <a:off x="4846275" y="1823450"/>
              <a:ext cx="1410600" cy="1410600"/>
              <a:chOff x="4846275" y="1823450"/>
              <a:chExt cx="1410600" cy="1410600"/>
            </a:xfrm>
          </p:grpSpPr>
          <p:sp>
            <p:nvSpPr>
              <p:cNvPr id="369" name="Google Shape;369;g23cbc0c68f5_0_38"/>
              <p:cNvSpPr/>
              <p:nvPr/>
            </p:nvSpPr>
            <p:spPr>
              <a:xfrm>
                <a:off x="4846275" y="1823450"/>
                <a:ext cx="1410600" cy="1410600"/>
              </a:xfrm>
              <a:prstGeom prst="flowChartConnector">
                <a:avLst/>
              </a:prstGeom>
              <a:solidFill>
                <a:schemeClr val="lt1"/>
              </a:solidFill>
              <a:ln>
                <a:noFill/>
              </a:ln>
            </p:spPr>
            <p:txBody>
              <a:bodyPr spcFirstLastPara="1" wrap="square" lIns="121900" tIns="121900" rIns="121900" bIns="121900" anchor="ctr" anchorCtr="0">
                <a:noAutofit/>
              </a:bodyPr>
              <a:lstStyle/>
              <a:p>
                <a:endParaRPr sz="2400"/>
              </a:p>
            </p:txBody>
          </p:sp>
          <p:sp>
            <p:nvSpPr>
              <p:cNvPr id="370" name="Google Shape;370;g23cbc0c68f5_0_38"/>
              <p:cNvSpPr txBox="1"/>
              <p:nvPr/>
            </p:nvSpPr>
            <p:spPr>
              <a:xfrm>
                <a:off x="4906425" y="2097800"/>
                <a:ext cx="1290300" cy="861937"/>
              </a:xfrm>
              <a:prstGeom prst="rect">
                <a:avLst/>
              </a:prstGeom>
              <a:noFill/>
              <a:ln>
                <a:noFill/>
              </a:ln>
            </p:spPr>
            <p:txBody>
              <a:bodyPr spcFirstLastPara="1" wrap="square" lIns="121900" tIns="121900" rIns="121900" bIns="121900" anchor="t" anchorCtr="0">
                <a:spAutoFit/>
              </a:bodyPr>
              <a:lstStyle/>
              <a:p>
                <a:pPr algn="ctr"/>
                <a:r>
                  <a:rPr lang="en" sz="1467" b="1"/>
                  <a:t>Key information to share with eResearch support staff</a:t>
                </a:r>
                <a:endParaRPr sz="1467" b="1"/>
              </a:p>
            </p:txBody>
          </p:sp>
        </p:grpSp>
        <p:sp>
          <p:nvSpPr>
            <p:cNvPr id="371" name="Google Shape;371;g23cbc0c68f5_0_38"/>
            <p:cNvSpPr txBox="1"/>
            <p:nvPr/>
          </p:nvSpPr>
          <p:spPr>
            <a:xfrm>
              <a:off x="4501200" y="111825"/>
              <a:ext cx="807900" cy="461635"/>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project end date?</a:t>
              </a:r>
              <a:endParaRPr sz="1200">
                <a:solidFill>
                  <a:schemeClr val="lt1"/>
                </a:solidFill>
              </a:endParaRPr>
            </a:p>
          </p:txBody>
        </p:sp>
        <p:sp>
          <p:nvSpPr>
            <p:cNvPr id="372" name="Google Shape;372;g23cbc0c68f5_0_38"/>
            <p:cNvSpPr txBox="1"/>
            <p:nvPr/>
          </p:nvSpPr>
          <p:spPr>
            <a:xfrm>
              <a:off x="5863550" y="111825"/>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archived?</a:t>
              </a:r>
              <a:endParaRPr sz="1200">
                <a:solidFill>
                  <a:schemeClr val="lt1"/>
                </a:solidFill>
              </a:endParaRPr>
            </a:p>
          </p:txBody>
        </p:sp>
        <p:sp>
          <p:nvSpPr>
            <p:cNvPr id="373" name="Google Shape;373;g23cbc0c68f5_0_38"/>
            <p:cNvSpPr txBox="1"/>
            <p:nvPr/>
          </p:nvSpPr>
          <p:spPr>
            <a:xfrm>
              <a:off x="4378525" y="573525"/>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created?</a:t>
              </a:r>
              <a:endParaRPr sz="1200">
                <a:solidFill>
                  <a:schemeClr val="lt1"/>
                </a:solidFill>
              </a:endParaRPr>
            </a:p>
          </p:txBody>
        </p:sp>
        <p:sp>
          <p:nvSpPr>
            <p:cNvPr id="374" name="Google Shape;374;g23cbc0c68f5_0_38"/>
            <p:cNvSpPr txBox="1"/>
            <p:nvPr/>
          </p:nvSpPr>
          <p:spPr>
            <a:xfrm>
              <a:off x="6087750" y="573525"/>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reused?</a:t>
              </a:r>
              <a:endParaRPr sz="1200">
                <a:solidFill>
                  <a:schemeClr val="lt1"/>
                </a:solidFill>
              </a:endParaRPr>
            </a:p>
          </p:txBody>
        </p:sp>
        <p:sp>
          <p:nvSpPr>
            <p:cNvPr id="375" name="Google Shape;375;g23cbc0c68f5_0_38"/>
            <p:cNvSpPr txBox="1"/>
            <p:nvPr/>
          </p:nvSpPr>
          <p:spPr>
            <a:xfrm>
              <a:off x="6394950" y="1146200"/>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custodian?</a:t>
              </a:r>
              <a:endParaRPr sz="1200">
                <a:solidFill>
                  <a:schemeClr val="lt1"/>
                </a:solidFill>
              </a:endParaRPr>
            </a:p>
          </p:txBody>
        </p:sp>
        <p:sp>
          <p:nvSpPr>
            <p:cNvPr id="376" name="Google Shape;376;g23cbc0c68f5_0_38"/>
            <p:cNvSpPr txBox="1"/>
            <p:nvPr/>
          </p:nvSpPr>
          <p:spPr>
            <a:xfrm>
              <a:off x="6854400" y="869450"/>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creator?</a:t>
              </a:r>
              <a:endParaRPr sz="1200">
                <a:solidFill>
                  <a:schemeClr val="lt1"/>
                </a:solidFill>
              </a:endParaRPr>
            </a:p>
          </p:txBody>
        </p:sp>
        <p:sp>
          <p:nvSpPr>
            <p:cNvPr id="377" name="Google Shape;377;g23cbc0c68f5_0_38"/>
            <p:cNvSpPr txBox="1"/>
            <p:nvPr/>
          </p:nvSpPr>
          <p:spPr>
            <a:xfrm>
              <a:off x="7495275" y="89662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collaborators?</a:t>
              </a:r>
              <a:endParaRPr sz="1200">
                <a:solidFill>
                  <a:schemeClr val="lt1"/>
                </a:solidFill>
              </a:endParaRPr>
            </a:p>
          </p:txBody>
        </p:sp>
        <p:sp>
          <p:nvSpPr>
            <p:cNvPr id="378" name="Google Shape;378;g23cbc0c68f5_0_38"/>
            <p:cNvSpPr txBox="1"/>
            <p:nvPr/>
          </p:nvSpPr>
          <p:spPr>
            <a:xfrm>
              <a:off x="7953425" y="1121575"/>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reused?</a:t>
              </a:r>
              <a:endParaRPr sz="1200">
                <a:solidFill>
                  <a:schemeClr val="lt1"/>
                </a:solidFill>
              </a:endParaRPr>
            </a:p>
          </p:txBody>
        </p:sp>
        <p:sp>
          <p:nvSpPr>
            <p:cNvPr id="379" name="Google Shape;379;g23cbc0c68f5_0_38"/>
            <p:cNvSpPr txBox="1"/>
            <p:nvPr/>
          </p:nvSpPr>
          <p:spPr>
            <a:xfrm>
              <a:off x="8054825" y="1381238"/>
              <a:ext cx="748200" cy="600134"/>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Indigenous Research Partners?</a:t>
              </a:r>
              <a:endParaRPr sz="1200">
                <a:solidFill>
                  <a:schemeClr val="lt1"/>
                </a:solidFill>
              </a:endParaRPr>
            </a:p>
          </p:txBody>
        </p:sp>
        <p:sp>
          <p:nvSpPr>
            <p:cNvPr id="380" name="Google Shape;380;g23cbc0c68f5_0_38"/>
            <p:cNvSpPr txBox="1"/>
            <p:nvPr/>
          </p:nvSpPr>
          <p:spPr>
            <a:xfrm>
              <a:off x="7901825" y="191537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stakeholders?</a:t>
              </a:r>
              <a:endParaRPr sz="1200">
                <a:solidFill>
                  <a:schemeClr val="lt1"/>
                </a:solidFill>
              </a:endParaRPr>
            </a:p>
          </p:txBody>
        </p:sp>
        <p:sp>
          <p:nvSpPr>
            <p:cNvPr id="381" name="Google Shape;381;g23cbc0c68f5_0_38"/>
            <p:cNvSpPr txBox="1"/>
            <p:nvPr/>
          </p:nvSpPr>
          <p:spPr>
            <a:xfrm>
              <a:off x="7544925" y="2143050"/>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end-users?</a:t>
              </a:r>
              <a:endParaRPr sz="1200">
                <a:solidFill>
                  <a:schemeClr val="lt1"/>
                </a:solidFill>
              </a:endParaRPr>
            </a:p>
          </p:txBody>
        </p:sp>
        <p:sp>
          <p:nvSpPr>
            <p:cNvPr id="382" name="Google Shape;382;g23cbc0c68f5_0_38"/>
            <p:cNvSpPr txBox="1"/>
            <p:nvPr/>
          </p:nvSpPr>
          <p:spPr>
            <a:xfrm>
              <a:off x="6854400" y="2180563"/>
              <a:ext cx="748200" cy="600134"/>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other interested parties?</a:t>
              </a:r>
              <a:endParaRPr sz="1200">
                <a:solidFill>
                  <a:schemeClr val="lt1"/>
                </a:solidFill>
              </a:endParaRPr>
            </a:p>
          </p:txBody>
        </p:sp>
        <p:sp>
          <p:nvSpPr>
            <p:cNvPr id="383" name="Google Shape;383;g23cbc0c68f5_0_38"/>
            <p:cNvSpPr txBox="1"/>
            <p:nvPr/>
          </p:nvSpPr>
          <p:spPr>
            <a:xfrm>
              <a:off x="8003225" y="283087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accessed?</a:t>
              </a:r>
              <a:endParaRPr sz="1200">
                <a:solidFill>
                  <a:schemeClr val="lt1"/>
                </a:solidFill>
              </a:endParaRPr>
            </a:p>
          </p:txBody>
        </p:sp>
        <p:sp>
          <p:nvSpPr>
            <p:cNvPr id="384" name="Google Shape;384;g23cbc0c68f5_0_38"/>
            <p:cNvSpPr txBox="1"/>
            <p:nvPr/>
          </p:nvSpPr>
          <p:spPr>
            <a:xfrm>
              <a:off x="8104025" y="321197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shared?</a:t>
              </a:r>
              <a:endParaRPr sz="1200">
                <a:solidFill>
                  <a:schemeClr val="lt1"/>
                </a:solidFill>
              </a:endParaRPr>
            </a:p>
          </p:txBody>
        </p:sp>
        <p:sp>
          <p:nvSpPr>
            <p:cNvPr id="385" name="Google Shape;385;g23cbc0c68f5_0_38"/>
            <p:cNvSpPr txBox="1"/>
            <p:nvPr/>
          </p:nvSpPr>
          <p:spPr>
            <a:xfrm>
              <a:off x="7953425" y="359307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used?</a:t>
              </a:r>
              <a:endParaRPr sz="1200">
                <a:solidFill>
                  <a:schemeClr val="lt1"/>
                </a:solidFill>
              </a:endParaRPr>
            </a:p>
          </p:txBody>
        </p:sp>
        <p:sp>
          <p:nvSpPr>
            <p:cNvPr id="386" name="Google Shape;386;g23cbc0c68f5_0_38"/>
            <p:cNvSpPr txBox="1"/>
            <p:nvPr/>
          </p:nvSpPr>
          <p:spPr>
            <a:xfrm>
              <a:off x="7409125" y="3873150"/>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consumed?</a:t>
              </a:r>
              <a:endParaRPr sz="1200">
                <a:solidFill>
                  <a:schemeClr val="lt1"/>
                </a:solidFill>
              </a:endParaRPr>
            </a:p>
          </p:txBody>
        </p:sp>
        <p:sp>
          <p:nvSpPr>
            <p:cNvPr id="387" name="Google Shape;387;g23cbc0c68f5_0_38"/>
            <p:cNvSpPr txBox="1"/>
            <p:nvPr/>
          </p:nvSpPr>
          <p:spPr>
            <a:xfrm>
              <a:off x="6753000" y="3741700"/>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archived?</a:t>
              </a:r>
              <a:endParaRPr sz="1200">
                <a:solidFill>
                  <a:schemeClr val="lt1"/>
                </a:solidFill>
              </a:endParaRPr>
            </a:p>
          </p:txBody>
        </p:sp>
        <p:sp>
          <p:nvSpPr>
            <p:cNvPr id="388" name="Google Shape;388;g23cbc0c68f5_0_38"/>
            <p:cNvSpPr txBox="1"/>
            <p:nvPr/>
          </p:nvSpPr>
          <p:spPr>
            <a:xfrm>
              <a:off x="5126725" y="4728425"/>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at this institute?</a:t>
              </a:r>
              <a:endParaRPr sz="1200">
                <a:solidFill>
                  <a:schemeClr val="lt1"/>
                </a:solidFill>
              </a:endParaRPr>
            </a:p>
          </p:txBody>
        </p:sp>
        <p:sp>
          <p:nvSpPr>
            <p:cNvPr id="389" name="Google Shape;389;g23cbc0c68f5_0_38"/>
            <p:cNvSpPr txBox="1"/>
            <p:nvPr/>
          </p:nvSpPr>
          <p:spPr>
            <a:xfrm>
              <a:off x="3550200" y="3803850"/>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processed data?</a:t>
              </a:r>
              <a:endParaRPr sz="1200">
                <a:solidFill>
                  <a:schemeClr val="lt1"/>
                </a:solidFill>
              </a:endParaRPr>
            </a:p>
          </p:txBody>
        </p:sp>
        <p:sp>
          <p:nvSpPr>
            <p:cNvPr id="390" name="Google Shape;390;g23cbc0c68f5_0_38"/>
            <p:cNvSpPr txBox="1"/>
            <p:nvPr/>
          </p:nvSpPr>
          <p:spPr>
            <a:xfrm>
              <a:off x="2859700" y="3803850"/>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raw data?</a:t>
              </a:r>
              <a:endParaRPr sz="1200">
                <a:solidFill>
                  <a:schemeClr val="lt1"/>
                </a:solidFill>
              </a:endParaRPr>
            </a:p>
          </p:txBody>
        </p:sp>
        <p:sp>
          <p:nvSpPr>
            <p:cNvPr id="391" name="Google Shape;391;g23cbc0c68f5_0_38"/>
            <p:cNvSpPr txBox="1"/>
            <p:nvPr/>
          </p:nvSpPr>
          <p:spPr>
            <a:xfrm>
              <a:off x="2279250" y="3326425"/>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metadata?</a:t>
              </a:r>
              <a:endParaRPr sz="1200">
                <a:solidFill>
                  <a:schemeClr val="lt1"/>
                </a:solidFill>
              </a:endParaRPr>
            </a:p>
          </p:txBody>
        </p:sp>
        <p:sp>
          <p:nvSpPr>
            <p:cNvPr id="392" name="Google Shape;392;g23cbc0c68f5_0_38"/>
            <p:cNvSpPr txBox="1"/>
            <p:nvPr/>
          </p:nvSpPr>
          <p:spPr>
            <a:xfrm>
              <a:off x="2437925" y="2644525"/>
              <a:ext cx="1156800" cy="461635"/>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data management plan?</a:t>
              </a:r>
              <a:endParaRPr sz="1200">
                <a:solidFill>
                  <a:schemeClr val="lt1"/>
                </a:solidFill>
              </a:endParaRPr>
            </a:p>
          </p:txBody>
        </p:sp>
        <p:sp>
          <p:nvSpPr>
            <p:cNvPr id="393" name="Google Shape;393;g23cbc0c68f5_0_38"/>
            <p:cNvSpPr txBox="1"/>
            <p:nvPr/>
          </p:nvSpPr>
          <p:spPr>
            <a:xfrm>
              <a:off x="2895375" y="2186850"/>
              <a:ext cx="1156800" cy="461635"/>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protection requirements?</a:t>
              </a:r>
              <a:endParaRPr sz="1200">
                <a:solidFill>
                  <a:schemeClr val="lt1"/>
                </a:solidFill>
              </a:endParaRPr>
            </a:p>
          </p:txBody>
        </p:sp>
        <p:sp>
          <p:nvSpPr>
            <p:cNvPr id="394" name="Google Shape;394;g23cbc0c68f5_0_38"/>
            <p:cNvSpPr txBox="1"/>
            <p:nvPr/>
          </p:nvSpPr>
          <p:spPr>
            <a:xfrm>
              <a:off x="2572925" y="2027800"/>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metadata?</a:t>
              </a:r>
              <a:endParaRPr sz="1200">
                <a:solidFill>
                  <a:schemeClr val="lt1"/>
                </a:solidFill>
              </a:endParaRPr>
            </a:p>
          </p:txBody>
        </p:sp>
        <p:sp>
          <p:nvSpPr>
            <p:cNvPr id="395" name="Google Shape;395;g23cbc0c68f5_0_38"/>
            <p:cNvSpPr txBox="1"/>
            <p:nvPr/>
          </p:nvSpPr>
          <p:spPr>
            <a:xfrm>
              <a:off x="2480925" y="1547350"/>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subject matter?</a:t>
              </a:r>
              <a:endParaRPr sz="1200">
                <a:solidFill>
                  <a:schemeClr val="lt1"/>
                </a:solidFill>
              </a:endParaRPr>
            </a:p>
          </p:txBody>
        </p:sp>
        <p:sp>
          <p:nvSpPr>
            <p:cNvPr id="396" name="Google Shape;396;g23cbc0c68f5_0_38"/>
            <p:cNvSpPr txBox="1"/>
            <p:nvPr/>
          </p:nvSpPr>
          <p:spPr>
            <a:xfrm>
              <a:off x="3980200" y="1156000"/>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size?</a:t>
              </a:r>
              <a:endParaRPr sz="1200">
                <a:solidFill>
                  <a:schemeClr val="lt1"/>
                </a:solidFill>
              </a:endParaRPr>
            </a:p>
          </p:txBody>
        </p:sp>
        <p:sp>
          <p:nvSpPr>
            <p:cNvPr id="397" name="Google Shape;397;g23cbc0c68f5_0_38"/>
            <p:cNvSpPr txBox="1"/>
            <p:nvPr/>
          </p:nvSpPr>
          <p:spPr>
            <a:xfrm>
              <a:off x="3550200" y="869450"/>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file type(s)?</a:t>
              </a:r>
              <a:endParaRPr sz="1200">
                <a:solidFill>
                  <a:schemeClr val="lt1"/>
                </a:solidFill>
              </a:endParaRPr>
            </a:p>
          </p:txBody>
        </p:sp>
        <p:sp>
          <p:nvSpPr>
            <p:cNvPr id="398" name="Google Shape;398;g23cbc0c68f5_0_38"/>
            <p:cNvSpPr txBox="1"/>
            <p:nvPr/>
          </p:nvSpPr>
          <p:spPr>
            <a:xfrm>
              <a:off x="2823275" y="89662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data type(s)?</a:t>
              </a:r>
              <a:endParaRPr sz="1200">
                <a:solidFill>
                  <a:schemeClr val="lt1"/>
                </a:solidFill>
              </a:endParaRPr>
            </a:p>
          </p:txBody>
        </p:sp>
        <p:sp>
          <p:nvSpPr>
            <p:cNvPr id="399" name="Google Shape;399;g23cbc0c68f5_0_38"/>
            <p:cNvSpPr txBox="1"/>
            <p:nvPr/>
          </p:nvSpPr>
          <p:spPr>
            <a:xfrm>
              <a:off x="2480925" y="121972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project?</a:t>
              </a:r>
              <a:endParaRPr sz="1200">
                <a:solidFill>
                  <a:schemeClr val="lt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415600" y="229100"/>
            <a:ext cx="11360800" cy="763600"/>
          </a:xfrm>
          <a:prstGeom prst="rect">
            <a:avLst/>
          </a:prstGeom>
          <a:noFill/>
          <a:ln>
            <a:noFill/>
          </a:ln>
        </p:spPr>
        <p:txBody>
          <a:bodyPr spcFirstLastPara="1" vert="horz" wrap="square" lIns="121900" tIns="121900" rIns="121900" bIns="121900" rtlCol="0" anchor="t" anchorCtr="0">
            <a:noAutofit/>
          </a:bodyPr>
          <a:lstStyle/>
          <a:p>
            <a:pPr algn="ctr"/>
            <a:r>
              <a:rPr lang="en" b="1">
                <a:solidFill>
                  <a:schemeClr val="lt1"/>
                </a:solidFill>
                <a:latin typeface="Avenir"/>
                <a:ea typeface="Avenir"/>
                <a:cs typeface="Avenir"/>
                <a:sym typeface="Avenir"/>
              </a:rPr>
              <a:t>What is data management?</a:t>
            </a:r>
            <a:endParaRPr b="1">
              <a:solidFill>
                <a:schemeClr val="lt1"/>
              </a:solidFill>
              <a:latin typeface="Avenir"/>
              <a:ea typeface="Avenir"/>
              <a:cs typeface="Avenir"/>
              <a:sym typeface="Avenir"/>
            </a:endParaRPr>
          </a:p>
        </p:txBody>
      </p:sp>
      <p:sp>
        <p:nvSpPr>
          <p:cNvPr id="65" name="Google Shape;65;p2"/>
          <p:cNvSpPr txBox="1">
            <a:spLocks noGrp="1"/>
          </p:cNvSpPr>
          <p:nvPr>
            <p:ph type="body" idx="1"/>
          </p:nvPr>
        </p:nvSpPr>
        <p:spPr>
          <a:xfrm>
            <a:off x="743000" y="1079200"/>
            <a:ext cx="10706000" cy="1010000"/>
          </a:xfrm>
          <a:prstGeom prst="rect">
            <a:avLst/>
          </a:prstGeom>
          <a:noFill/>
          <a:ln>
            <a:noFill/>
          </a:ln>
        </p:spPr>
        <p:txBody>
          <a:bodyPr spcFirstLastPara="1" vert="horz" wrap="square" lIns="121900" tIns="121900" rIns="121900" bIns="121900" rtlCol="0" anchor="t" anchorCtr="0">
            <a:noAutofit/>
          </a:bodyPr>
          <a:lstStyle/>
          <a:p>
            <a:pPr marL="152396" indent="0" algn="ctr">
              <a:buNone/>
            </a:pPr>
            <a:r>
              <a:rPr lang="en" sz="2133" i="1" dirty="0">
                <a:solidFill>
                  <a:schemeClr val="lt1"/>
                </a:solidFill>
                <a:latin typeface="Avenir"/>
                <a:ea typeface="Avenir"/>
                <a:cs typeface="Avenir"/>
                <a:sym typeface="Avenir"/>
              </a:rPr>
              <a:t>The processes and practices associated with the documentation and storage of and access to data and associated metadata throughout the research lifecycle.</a:t>
            </a:r>
            <a:endParaRPr sz="2133" dirty="0">
              <a:solidFill>
                <a:schemeClr val="lt1"/>
              </a:solidFill>
              <a:latin typeface="Avenir"/>
              <a:ea typeface="Avenir"/>
              <a:cs typeface="Avenir"/>
              <a:sym typeface="Avenir"/>
            </a:endParaRPr>
          </a:p>
          <a:p>
            <a:pPr marL="152396" indent="0" algn="ctr">
              <a:buNone/>
            </a:pPr>
            <a:endParaRPr sz="2133" dirty="0">
              <a:solidFill>
                <a:schemeClr val="lt1"/>
              </a:solidFill>
              <a:latin typeface="Avenir"/>
              <a:ea typeface="Avenir"/>
              <a:cs typeface="Avenir"/>
              <a:sym typeface="Avenir"/>
            </a:endParaRPr>
          </a:p>
          <a:p>
            <a:pPr marL="152396" indent="0" algn="ctr">
              <a:buNone/>
            </a:pPr>
            <a:endParaRPr sz="2133" dirty="0">
              <a:solidFill>
                <a:schemeClr val="lt1"/>
              </a:solidFill>
              <a:latin typeface="Avenir"/>
              <a:ea typeface="Avenir"/>
              <a:cs typeface="Avenir"/>
              <a:sym typeface="Avenir"/>
            </a:endParaRPr>
          </a:p>
          <a:p>
            <a:pPr marL="152396" indent="0" algn="ctr">
              <a:buNone/>
            </a:pPr>
            <a:endParaRPr sz="2133" dirty="0">
              <a:solidFill>
                <a:schemeClr val="lt1"/>
              </a:solidFill>
              <a:latin typeface="Avenir"/>
              <a:ea typeface="Avenir"/>
              <a:cs typeface="Avenir"/>
              <a:sym typeface="Avenir"/>
            </a:endParaRPr>
          </a:p>
          <a:p>
            <a:pPr marL="152396" indent="0" algn="ctr">
              <a:buNone/>
            </a:pPr>
            <a:endParaRPr sz="2133" dirty="0">
              <a:solidFill>
                <a:schemeClr val="lt1"/>
              </a:solidFill>
              <a:latin typeface="Avenir"/>
              <a:ea typeface="Avenir"/>
              <a:cs typeface="Avenir"/>
              <a:sym typeface="Avenir"/>
            </a:endParaRPr>
          </a:p>
        </p:txBody>
      </p:sp>
      <p:grpSp>
        <p:nvGrpSpPr>
          <p:cNvPr id="66" name="Google Shape;66;p2"/>
          <p:cNvGrpSpPr/>
          <p:nvPr/>
        </p:nvGrpSpPr>
        <p:grpSpPr>
          <a:xfrm>
            <a:off x="5031203" y="3278200"/>
            <a:ext cx="2129600" cy="2129600"/>
            <a:chOff x="-93298" y="1790425"/>
            <a:chExt cx="1597200" cy="1597200"/>
          </a:xfrm>
        </p:grpSpPr>
        <p:sp>
          <p:nvSpPr>
            <p:cNvPr id="67" name="Google Shape;67;p2"/>
            <p:cNvSpPr/>
            <p:nvPr/>
          </p:nvSpPr>
          <p:spPr>
            <a:xfrm>
              <a:off x="-93298" y="1790425"/>
              <a:ext cx="1597200" cy="1597200"/>
            </a:xfrm>
            <a:prstGeom prst="flowChartConnector">
              <a:avLst/>
            </a:prstGeom>
            <a:solidFill>
              <a:schemeClr val="dk1"/>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68;p2"/>
            <p:cNvSpPr/>
            <p:nvPr/>
          </p:nvSpPr>
          <p:spPr>
            <a:xfrm>
              <a:off x="-12" y="1883725"/>
              <a:ext cx="1410600" cy="1410600"/>
            </a:xfrm>
            <a:prstGeom prst="flowChartConnector">
              <a:avLst/>
            </a:prstGeom>
            <a:solidFill>
              <a:schemeClr val="lt1"/>
            </a:solidFill>
            <a:ln>
              <a:noFill/>
            </a:ln>
          </p:spPr>
          <p:txBody>
            <a:bodyPr spcFirstLastPara="1" wrap="square" lIns="121900" tIns="121900" rIns="121900" bIns="121900" anchor="ctr" anchorCtr="0">
              <a:noAutofit/>
            </a:bodyPr>
            <a:lstStyle/>
            <a:p>
              <a:endParaRPr sz="2400"/>
            </a:p>
          </p:txBody>
        </p:sp>
        <p:sp>
          <p:nvSpPr>
            <p:cNvPr id="69" name="Google Shape;69;p2"/>
            <p:cNvSpPr txBox="1"/>
            <p:nvPr/>
          </p:nvSpPr>
          <p:spPr>
            <a:xfrm>
              <a:off x="0" y="2150425"/>
              <a:ext cx="1410600" cy="877133"/>
            </a:xfrm>
            <a:prstGeom prst="rect">
              <a:avLst/>
            </a:prstGeom>
            <a:noFill/>
            <a:ln>
              <a:noFill/>
            </a:ln>
          </p:spPr>
          <p:txBody>
            <a:bodyPr spcFirstLastPara="1" wrap="square" lIns="121900" tIns="121900" rIns="121900" bIns="121900" anchor="t" anchorCtr="0">
              <a:spAutoFit/>
            </a:bodyPr>
            <a:lstStyle/>
            <a:p>
              <a:pPr algn="ctr"/>
              <a:r>
                <a:rPr lang="en" sz="2000" b="1">
                  <a:latin typeface="Avenir"/>
                  <a:ea typeface="Avenir"/>
                  <a:cs typeface="Avenir"/>
                  <a:sym typeface="Avenir"/>
                </a:rPr>
                <a:t>Data management considers:</a:t>
              </a:r>
              <a:endParaRPr sz="2000" b="1">
                <a:latin typeface="Avenir"/>
                <a:ea typeface="Avenir"/>
                <a:cs typeface="Avenir"/>
                <a:sym typeface="Avenir"/>
              </a:endParaRPr>
            </a:p>
          </p:txBody>
        </p:sp>
      </p:grpSp>
      <p:sp>
        <p:nvSpPr>
          <p:cNvPr id="70" name="Google Shape;70;p2"/>
          <p:cNvSpPr/>
          <p:nvPr/>
        </p:nvSpPr>
        <p:spPr>
          <a:xfrm>
            <a:off x="2266000" y="2089184"/>
            <a:ext cx="1382400" cy="1382400"/>
          </a:xfrm>
          <a:prstGeom prst="ellipse">
            <a:avLst/>
          </a:prstGeom>
          <a:solidFill>
            <a:srgbClr val="E70088"/>
          </a:solidFill>
          <a:ln>
            <a:noFill/>
          </a:ln>
        </p:spPr>
        <p:txBody>
          <a:bodyPr spcFirstLastPara="1" wrap="square" lIns="121900" tIns="121900" rIns="121900" bIns="121900" anchor="ctr" anchorCtr="0">
            <a:noAutofit/>
          </a:bodyPr>
          <a:lstStyle/>
          <a:p>
            <a:endParaRPr sz="2400"/>
          </a:p>
        </p:txBody>
      </p:sp>
      <p:sp>
        <p:nvSpPr>
          <p:cNvPr id="71" name="Google Shape;71;p2"/>
          <p:cNvSpPr/>
          <p:nvPr/>
        </p:nvSpPr>
        <p:spPr>
          <a:xfrm>
            <a:off x="883600" y="3651784"/>
            <a:ext cx="1382400" cy="1382400"/>
          </a:xfrm>
          <a:prstGeom prst="ellipse">
            <a:avLst/>
          </a:prstGeom>
          <a:solidFill>
            <a:srgbClr val="F41A22"/>
          </a:solidFill>
          <a:ln>
            <a:noFill/>
          </a:ln>
        </p:spPr>
        <p:txBody>
          <a:bodyPr spcFirstLastPara="1" wrap="square" lIns="121900" tIns="121900" rIns="121900" bIns="121900" anchor="ctr" anchorCtr="0">
            <a:noAutofit/>
          </a:bodyPr>
          <a:lstStyle/>
          <a:p>
            <a:endParaRPr sz="2400"/>
          </a:p>
        </p:txBody>
      </p:sp>
      <p:sp>
        <p:nvSpPr>
          <p:cNvPr id="72" name="Google Shape;72;p2"/>
          <p:cNvSpPr/>
          <p:nvPr/>
        </p:nvSpPr>
        <p:spPr>
          <a:xfrm>
            <a:off x="2266000" y="5228584"/>
            <a:ext cx="1382400" cy="1382400"/>
          </a:xfrm>
          <a:prstGeom prst="ellipse">
            <a:avLst/>
          </a:prstGeom>
          <a:solidFill>
            <a:srgbClr val="FDCB10"/>
          </a:solidFill>
          <a:ln>
            <a:noFill/>
          </a:ln>
        </p:spPr>
        <p:txBody>
          <a:bodyPr spcFirstLastPara="1" wrap="square" lIns="121900" tIns="121900" rIns="121900" bIns="121900" anchor="ctr" anchorCtr="0">
            <a:noAutofit/>
          </a:bodyPr>
          <a:lstStyle/>
          <a:p>
            <a:endParaRPr sz="2400"/>
          </a:p>
        </p:txBody>
      </p:sp>
      <p:sp>
        <p:nvSpPr>
          <p:cNvPr id="73" name="Google Shape;73;p2"/>
          <p:cNvSpPr/>
          <p:nvPr/>
        </p:nvSpPr>
        <p:spPr>
          <a:xfrm>
            <a:off x="8543600" y="5228584"/>
            <a:ext cx="1382400" cy="1382400"/>
          </a:xfrm>
          <a:prstGeom prst="ellipse">
            <a:avLst/>
          </a:prstGeom>
          <a:solidFill>
            <a:srgbClr val="00AA4C"/>
          </a:solidFill>
          <a:ln>
            <a:noFill/>
          </a:ln>
        </p:spPr>
        <p:txBody>
          <a:bodyPr spcFirstLastPara="1" wrap="square" lIns="121900" tIns="121900" rIns="121900" bIns="121900" anchor="ctr" anchorCtr="0">
            <a:noAutofit/>
          </a:bodyPr>
          <a:lstStyle/>
          <a:p>
            <a:endParaRPr sz="2400"/>
          </a:p>
        </p:txBody>
      </p:sp>
      <p:sp>
        <p:nvSpPr>
          <p:cNvPr id="74" name="Google Shape;74;p2"/>
          <p:cNvSpPr/>
          <p:nvPr/>
        </p:nvSpPr>
        <p:spPr>
          <a:xfrm>
            <a:off x="9926000" y="3651784"/>
            <a:ext cx="1382400" cy="1382400"/>
          </a:xfrm>
          <a:prstGeom prst="ellipse">
            <a:avLst/>
          </a:prstGeom>
          <a:solidFill>
            <a:srgbClr val="08A0E3"/>
          </a:solidFill>
          <a:ln>
            <a:noFill/>
          </a:ln>
        </p:spPr>
        <p:txBody>
          <a:bodyPr spcFirstLastPara="1" wrap="square" lIns="121900" tIns="121900" rIns="121900" bIns="121900" anchor="ctr" anchorCtr="0">
            <a:noAutofit/>
          </a:bodyPr>
          <a:lstStyle/>
          <a:p>
            <a:endParaRPr sz="2400"/>
          </a:p>
        </p:txBody>
      </p:sp>
      <p:sp>
        <p:nvSpPr>
          <p:cNvPr id="75" name="Google Shape;75;p2"/>
          <p:cNvSpPr/>
          <p:nvPr/>
        </p:nvSpPr>
        <p:spPr>
          <a:xfrm>
            <a:off x="8543600" y="2089184"/>
            <a:ext cx="1382400" cy="1382400"/>
          </a:xfrm>
          <a:prstGeom prst="ellipse">
            <a:avLst/>
          </a:prstGeom>
          <a:solidFill>
            <a:srgbClr val="4444A4"/>
          </a:solidFill>
          <a:ln>
            <a:noFill/>
          </a:ln>
        </p:spPr>
        <p:txBody>
          <a:bodyPr spcFirstLastPara="1" wrap="square" lIns="121900" tIns="121900" rIns="121900" bIns="121900" anchor="ctr" anchorCtr="0">
            <a:noAutofit/>
          </a:bodyPr>
          <a:lstStyle/>
          <a:p>
            <a:endParaRPr sz="2400"/>
          </a:p>
        </p:txBody>
      </p:sp>
      <p:sp>
        <p:nvSpPr>
          <p:cNvPr id="76" name="Google Shape;76;p2"/>
          <p:cNvSpPr txBox="1"/>
          <p:nvPr/>
        </p:nvSpPr>
        <p:spPr>
          <a:xfrm>
            <a:off x="2417200" y="2503385"/>
            <a:ext cx="1080000" cy="553957"/>
          </a:xfrm>
          <a:prstGeom prst="rect">
            <a:avLst/>
          </a:prstGeom>
          <a:noFill/>
          <a:ln>
            <a:noFill/>
          </a:ln>
        </p:spPr>
        <p:txBody>
          <a:bodyPr spcFirstLastPara="1" wrap="square" lIns="121900" tIns="121900" rIns="121900" bIns="121900" anchor="t" anchorCtr="0">
            <a:spAutoFit/>
          </a:bodyPr>
          <a:lstStyle/>
          <a:p>
            <a:pPr algn="ctr"/>
            <a:r>
              <a:rPr lang="en" sz="2000" b="1" dirty="0">
                <a:solidFill>
                  <a:schemeClr val="lt1"/>
                </a:solidFill>
                <a:latin typeface="Avenir"/>
                <a:ea typeface="Avenir"/>
                <a:cs typeface="Avenir"/>
                <a:sym typeface="Avenir"/>
              </a:rPr>
              <a:t>WHO?</a:t>
            </a:r>
            <a:endParaRPr sz="2000" b="1" dirty="0">
              <a:solidFill>
                <a:schemeClr val="lt1"/>
              </a:solidFill>
              <a:latin typeface="Avenir"/>
              <a:ea typeface="Avenir"/>
              <a:cs typeface="Avenir"/>
              <a:sym typeface="Avenir"/>
            </a:endParaRPr>
          </a:p>
        </p:txBody>
      </p:sp>
      <p:sp>
        <p:nvSpPr>
          <p:cNvPr id="77" name="Google Shape;77;p2"/>
          <p:cNvSpPr txBox="1"/>
          <p:nvPr/>
        </p:nvSpPr>
        <p:spPr>
          <a:xfrm>
            <a:off x="959200" y="4066001"/>
            <a:ext cx="12312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WHAT?</a:t>
            </a:r>
            <a:endParaRPr sz="2000" b="1">
              <a:solidFill>
                <a:schemeClr val="lt1"/>
              </a:solidFill>
              <a:latin typeface="Avenir"/>
              <a:ea typeface="Avenir"/>
              <a:cs typeface="Avenir"/>
              <a:sym typeface="Avenir"/>
            </a:endParaRPr>
          </a:p>
        </p:txBody>
      </p:sp>
      <p:sp>
        <p:nvSpPr>
          <p:cNvPr id="78" name="Google Shape;78;p2"/>
          <p:cNvSpPr txBox="1"/>
          <p:nvPr/>
        </p:nvSpPr>
        <p:spPr>
          <a:xfrm>
            <a:off x="10001600" y="4066001"/>
            <a:ext cx="12312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WHEN?</a:t>
            </a:r>
            <a:endParaRPr sz="2000" b="1">
              <a:solidFill>
                <a:schemeClr val="lt1"/>
              </a:solidFill>
              <a:latin typeface="Avenir"/>
              <a:ea typeface="Avenir"/>
              <a:cs typeface="Avenir"/>
              <a:sym typeface="Avenir"/>
            </a:endParaRPr>
          </a:p>
        </p:txBody>
      </p:sp>
      <p:sp>
        <p:nvSpPr>
          <p:cNvPr id="79" name="Google Shape;79;p2"/>
          <p:cNvSpPr txBox="1"/>
          <p:nvPr/>
        </p:nvSpPr>
        <p:spPr>
          <a:xfrm>
            <a:off x="8543600" y="2503401"/>
            <a:ext cx="13824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WHERE?</a:t>
            </a:r>
            <a:endParaRPr sz="2000" b="1">
              <a:solidFill>
                <a:schemeClr val="lt1"/>
              </a:solidFill>
              <a:latin typeface="Avenir"/>
              <a:ea typeface="Avenir"/>
              <a:cs typeface="Avenir"/>
              <a:sym typeface="Avenir"/>
            </a:endParaRPr>
          </a:p>
        </p:txBody>
      </p:sp>
      <p:sp>
        <p:nvSpPr>
          <p:cNvPr id="80" name="Google Shape;80;p2"/>
          <p:cNvSpPr txBox="1"/>
          <p:nvPr/>
        </p:nvSpPr>
        <p:spPr>
          <a:xfrm>
            <a:off x="8619200" y="5653000"/>
            <a:ext cx="12312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HOW?</a:t>
            </a:r>
            <a:endParaRPr sz="2000" b="1">
              <a:solidFill>
                <a:schemeClr val="lt1"/>
              </a:solidFill>
              <a:latin typeface="Avenir"/>
              <a:ea typeface="Avenir"/>
              <a:cs typeface="Avenir"/>
              <a:sym typeface="Avenir"/>
            </a:endParaRPr>
          </a:p>
        </p:txBody>
      </p:sp>
      <p:sp>
        <p:nvSpPr>
          <p:cNvPr id="81" name="Google Shape;81;p2"/>
          <p:cNvSpPr txBox="1"/>
          <p:nvPr/>
        </p:nvSpPr>
        <p:spPr>
          <a:xfrm>
            <a:off x="2341600" y="5628600"/>
            <a:ext cx="12312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WHY?</a:t>
            </a:r>
            <a:endParaRPr sz="2000" b="1">
              <a:solidFill>
                <a:schemeClr val="lt1"/>
              </a:solidFill>
              <a:latin typeface="Avenir"/>
              <a:ea typeface="Avenir"/>
              <a:cs typeface="Avenir"/>
              <a:sym typeface="Avenir"/>
            </a:endParaRPr>
          </a:p>
        </p:txBody>
      </p:sp>
      <p:cxnSp>
        <p:nvCxnSpPr>
          <p:cNvPr id="82" name="Google Shape;82;p2"/>
          <p:cNvCxnSpPr>
            <a:stCxn id="70" idx="5"/>
            <a:endCxn id="67" idx="2"/>
          </p:cNvCxnSpPr>
          <p:nvPr/>
        </p:nvCxnSpPr>
        <p:spPr>
          <a:xfrm>
            <a:off x="3445952" y="3269136"/>
            <a:ext cx="1585200" cy="1074000"/>
          </a:xfrm>
          <a:prstGeom prst="straightConnector1">
            <a:avLst/>
          </a:prstGeom>
          <a:noFill/>
          <a:ln w="28575" cap="flat" cmpd="sng">
            <a:solidFill>
              <a:srgbClr val="E70088"/>
            </a:solidFill>
            <a:prstDash val="solid"/>
            <a:round/>
            <a:headEnd type="none" w="med" len="med"/>
            <a:tailEnd type="none" w="med" len="med"/>
          </a:ln>
        </p:spPr>
      </p:cxnSp>
      <p:cxnSp>
        <p:nvCxnSpPr>
          <p:cNvPr id="83" name="Google Shape;83;p2"/>
          <p:cNvCxnSpPr>
            <a:stCxn id="67" idx="2"/>
            <a:endCxn id="71" idx="6"/>
          </p:cNvCxnSpPr>
          <p:nvPr/>
        </p:nvCxnSpPr>
        <p:spPr>
          <a:xfrm rot="10800000">
            <a:off x="2266003" y="4343000"/>
            <a:ext cx="2765200" cy="0"/>
          </a:xfrm>
          <a:prstGeom prst="straightConnector1">
            <a:avLst/>
          </a:prstGeom>
          <a:noFill/>
          <a:ln w="28575" cap="flat" cmpd="sng">
            <a:solidFill>
              <a:srgbClr val="F41A22"/>
            </a:solidFill>
            <a:prstDash val="solid"/>
            <a:round/>
            <a:headEnd type="none" w="med" len="med"/>
            <a:tailEnd type="none" w="med" len="med"/>
          </a:ln>
        </p:spPr>
      </p:cxnSp>
      <p:cxnSp>
        <p:nvCxnSpPr>
          <p:cNvPr id="84" name="Google Shape;84;p2"/>
          <p:cNvCxnSpPr>
            <a:stCxn id="72" idx="7"/>
            <a:endCxn id="67" idx="2"/>
          </p:cNvCxnSpPr>
          <p:nvPr/>
        </p:nvCxnSpPr>
        <p:spPr>
          <a:xfrm rot="10800000" flipH="1">
            <a:off x="3445952" y="4343031"/>
            <a:ext cx="1585200" cy="1088000"/>
          </a:xfrm>
          <a:prstGeom prst="straightConnector1">
            <a:avLst/>
          </a:prstGeom>
          <a:noFill/>
          <a:ln w="28575" cap="flat" cmpd="sng">
            <a:solidFill>
              <a:srgbClr val="FDCB10"/>
            </a:solidFill>
            <a:prstDash val="solid"/>
            <a:round/>
            <a:headEnd type="none" w="med" len="med"/>
            <a:tailEnd type="none" w="med" len="med"/>
          </a:ln>
        </p:spPr>
      </p:cxnSp>
      <p:cxnSp>
        <p:nvCxnSpPr>
          <p:cNvPr id="85" name="Google Shape;85;p2"/>
          <p:cNvCxnSpPr>
            <a:stCxn id="67" idx="6"/>
            <a:endCxn id="75" idx="3"/>
          </p:cNvCxnSpPr>
          <p:nvPr/>
        </p:nvCxnSpPr>
        <p:spPr>
          <a:xfrm rot="10800000" flipH="1">
            <a:off x="7160803" y="3269000"/>
            <a:ext cx="1585200" cy="1074000"/>
          </a:xfrm>
          <a:prstGeom prst="straightConnector1">
            <a:avLst/>
          </a:prstGeom>
          <a:noFill/>
          <a:ln w="28575" cap="flat" cmpd="sng">
            <a:solidFill>
              <a:srgbClr val="4444A4"/>
            </a:solidFill>
            <a:prstDash val="solid"/>
            <a:round/>
            <a:headEnd type="none" w="med" len="med"/>
            <a:tailEnd type="none" w="med" len="med"/>
          </a:ln>
        </p:spPr>
      </p:cxnSp>
      <p:cxnSp>
        <p:nvCxnSpPr>
          <p:cNvPr id="86" name="Google Shape;86;p2"/>
          <p:cNvCxnSpPr>
            <a:stCxn id="67" idx="6"/>
            <a:endCxn id="74" idx="2"/>
          </p:cNvCxnSpPr>
          <p:nvPr/>
        </p:nvCxnSpPr>
        <p:spPr>
          <a:xfrm>
            <a:off x="7160803" y="4343000"/>
            <a:ext cx="2765200" cy="0"/>
          </a:xfrm>
          <a:prstGeom prst="straightConnector1">
            <a:avLst/>
          </a:prstGeom>
          <a:noFill/>
          <a:ln w="28575" cap="flat" cmpd="sng">
            <a:solidFill>
              <a:srgbClr val="08A0E3"/>
            </a:solidFill>
            <a:prstDash val="solid"/>
            <a:round/>
            <a:headEnd type="none" w="med" len="med"/>
            <a:tailEnd type="none" w="med" len="med"/>
          </a:ln>
        </p:spPr>
      </p:cxnSp>
      <p:cxnSp>
        <p:nvCxnSpPr>
          <p:cNvPr id="87" name="Google Shape;87;p2"/>
          <p:cNvCxnSpPr>
            <a:stCxn id="67" idx="6"/>
            <a:endCxn id="73" idx="1"/>
          </p:cNvCxnSpPr>
          <p:nvPr/>
        </p:nvCxnSpPr>
        <p:spPr>
          <a:xfrm>
            <a:off x="7160803" y="4343000"/>
            <a:ext cx="1585200" cy="1088000"/>
          </a:xfrm>
          <a:prstGeom prst="straightConnector1">
            <a:avLst/>
          </a:prstGeom>
          <a:noFill/>
          <a:ln w="28575" cap="flat" cmpd="sng">
            <a:solidFill>
              <a:srgbClr val="00AA4C"/>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09"/>
        <p:cNvGrpSpPr/>
        <p:nvPr/>
      </p:nvGrpSpPr>
      <p:grpSpPr>
        <a:xfrm>
          <a:off x="0" y="0"/>
          <a:ext cx="0" cy="0"/>
          <a:chOff x="0" y="0"/>
          <a:chExt cx="0" cy="0"/>
        </a:xfrm>
      </p:grpSpPr>
      <p:sp>
        <p:nvSpPr>
          <p:cNvPr id="410" name="Google Shape;410;p19"/>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chemeClr val="lt1"/>
                </a:solidFill>
                <a:latin typeface="Avenir"/>
                <a:ea typeface="Avenir"/>
                <a:cs typeface="Avenir"/>
                <a:sym typeface="Avenir"/>
              </a:rPr>
              <a:t>Data management culture - Be your own leader</a:t>
            </a:r>
            <a:endParaRPr>
              <a:solidFill>
                <a:schemeClr val="lt1"/>
              </a:solidFill>
              <a:latin typeface="Avenir"/>
              <a:ea typeface="Avenir"/>
              <a:cs typeface="Avenir"/>
              <a:sym typeface="Avenir"/>
            </a:endParaRPr>
          </a:p>
        </p:txBody>
      </p:sp>
      <p:sp>
        <p:nvSpPr>
          <p:cNvPr id="411" name="Google Shape;411;p19"/>
          <p:cNvSpPr txBox="1">
            <a:spLocks noGrp="1"/>
          </p:cNvSpPr>
          <p:nvPr>
            <p:ph type="body" idx="1"/>
          </p:nvPr>
        </p:nvSpPr>
        <p:spPr>
          <a:xfrm>
            <a:off x="415600" y="1890267"/>
            <a:ext cx="11360800" cy="4201600"/>
          </a:xfrm>
          <a:prstGeom prst="rect">
            <a:avLst/>
          </a:prstGeom>
          <a:noFill/>
          <a:ln>
            <a:noFill/>
          </a:ln>
        </p:spPr>
        <p:txBody>
          <a:bodyPr spcFirstLastPara="1" vert="horz" wrap="square" lIns="121900" tIns="121900" rIns="121900" bIns="121900" rtlCol="0" anchor="t" anchorCtr="0">
            <a:normAutofit/>
          </a:bodyPr>
          <a:lstStyle/>
          <a:p>
            <a:pPr marL="0" indent="0">
              <a:buNone/>
            </a:pPr>
            <a:r>
              <a:rPr lang="en">
                <a:solidFill>
                  <a:schemeClr val="lt1"/>
                </a:solidFill>
                <a:latin typeface="Avenir"/>
                <a:ea typeface="Avenir"/>
                <a:cs typeface="Avenir"/>
                <a:sym typeface="Avenir"/>
              </a:rPr>
              <a:t>You can be a data management champion!</a:t>
            </a:r>
            <a:endParaRPr>
              <a:solidFill>
                <a:schemeClr val="lt1"/>
              </a:solidFill>
              <a:latin typeface="Avenir"/>
              <a:ea typeface="Avenir"/>
              <a:cs typeface="Avenir"/>
              <a:sym typeface="Avenir"/>
            </a:endParaRPr>
          </a:p>
          <a:p>
            <a:pPr indent="-304792">
              <a:buNone/>
            </a:pPr>
            <a:endParaRPr>
              <a:solidFill>
                <a:schemeClr val="lt1"/>
              </a:solidFill>
              <a:latin typeface="Avenir"/>
              <a:ea typeface="Avenir"/>
              <a:cs typeface="Avenir"/>
              <a:sym typeface="Avenir"/>
            </a:endParaRPr>
          </a:p>
          <a:p>
            <a:pPr marL="0" indent="0">
              <a:buNone/>
            </a:pPr>
            <a:r>
              <a:rPr lang="en">
                <a:solidFill>
                  <a:schemeClr val="lt1"/>
                </a:solidFill>
                <a:latin typeface="Avenir"/>
                <a:ea typeface="Avenir"/>
                <a:cs typeface="Avenir"/>
                <a:sym typeface="Avenir"/>
              </a:rPr>
              <a:t>Share learnings and encourage others often</a:t>
            </a:r>
            <a:endParaRPr>
              <a:solidFill>
                <a:schemeClr val="lt1"/>
              </a:solidFill>
              <a:latin typeface="Avenir"/>
              <a:ea typeface="Avenir"/>
              <a:cs typeface="Avenir"/>
              <a:sym typeface="Avenir"/>
            </a:endParaRPr>
          </a:p>
          <a:p>
            <a:pPr marL="0" indent="0">
              <a:buNone/>
            </a:pPr>
            <a:endParaRPr>
              <a:solidFill>
                <a:schemeClr val="lt1"/>
              </a:solidFill>
              <a:latin typeface="Avenir"/>
              <a:ea typeface="Avenir"/>
              <a:cs typeface="Avenir"/>
              <a:sym typeface="Avenir"/>
            </a:endParaRPr>
          </a:p>
          <a:p>
            <a:pPr marL="0" indent="0">
              <a:buNone/>
            </a:pPr>
            <a:r>
              <a:rPr lang="en">
                <a:solidFill>
                  <a:schemeClr val="lt1"/>
                </a:solidFill>
                <a:latin typeface="Avenir"/>
                <a:ea typeface="Avenir"/>
                <a:cs typeface="Avenir"/>
                <a:sym typeface="Avenir"/>
              </a:rPr>
              <a:t>Data management is a practice, not an event</a:t>
            </a:r>
            <a:endParaRPr>
              <a:solidFill>
                <a:schemeClr val="lt1"/>
              </a:solidFill>
              <a:latin typeface="Avenir"/>
              <a:ea typeface="Avenir"/>
              <a:cs typeface="Avenir"/>
              <a:sym typeface="Avenir"/>
            </a:endParaRPr>
          </a:p>
          <a:p>
            <a:pPr marL="0" indent="0">
              <a:buNone/>
            </a:pPr>
            <a:endParaRPr>
              <a:solidFill>
                <a:schemeClr val="lt1"/>
              </a:solidFill>
              <a:latin typeface="Avenir"/>
              <a:ea typeface="Avenir"/>
              <a:cs typeface="Avenir"/>
              <a:sym typeface="Avenir"/>
            </a:endParaRPr>
          </a:p>
          <a:p>
            <a:pPr marL="0" indent="0">
              <a:buNone/>
            </a:pPr>
            <a:endParaRPr>
              <a:solidFill>
                <a:schemeClr val="lt1"/>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39"/>
        <p:cNvGrpSpPr/>
        <p:nvPr/>
      </p:nvGrpSpPr>
      <p:grpSpPr>
        <a:xfrm>
          <a:off x="0" y="0"/>
          <a:ext cx="0" cy="0"/>
          <a:chOff x="0" y="0"/>
          <a:chExt cx="0" cy="0"/>
        </a:xfrm>
      </p:grpSpPr>
      <p:sp>
        <p:nvSpPr>
          <p:cNvPr id="340" name="Google Shape;340;p20"/>
          <p:cNvSpPr/>
          <p:nvPr/>
        </p:nvSpPr>
        <p:spPr>
          <a:xfrm>
            <a:off x="6570200" y="5327300"/>
            <a:ext cx="5162000" cy="1550800"/>
          </a:xfrm>
          <a:prstGeom prst="trapezoid">
            <a:avLst>
              <a:gd name="adj" fmla="val 17533"/>
            </a:avLst>
          </a:prstGeom>
          <a:solidFill>
            <a:schemeClr val="lt1"/>
          </a:solidFill>
          <a:ln w="19050" cap="flat" cmpd="sng">
            <a:solidFill>
              <a:srgbClr val="3F51B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1" name="Google Shape;341;p20"/>
          <p:cNvSpPr txBox="1"/>
          <p:nvPr/>
        </p:nvSpPr>
        <p:spPr>
          <a:xfrm>
            <a:off x="1" y="297476"/>
            <a:ext cx="12192000" cy="697509"/>
          </a:xfrm>
          <a:prstGeom prst="rect">
            <a:avLst/>
          </a:prstGeom>
          <a:noFill/>
          <a:ln>
            <a:noFill/>
          </a:ln>
        </p:spPr>
        <p:txBody>
          <a:bodyPr spcFirstLastPara="1" wrap="square" lIns="121900" tIns="60933" rIns="121900" bIns="60933" anchor="t" anchorCtr="0">
            <a:spAutoFit/>
          </a:bodyPr>
          <a:lstStyle/>
          <a:p>
            <a:pPr algn="ctr"/>
            <a:r>
              <a:rPr lang="en" sz="3733">
                <a:solidFill>
                  <a:schemeClr val="lt1"/>
                </a:solidFill>
                <a:latin typeface="Avenir"/>
                <a:ea typeface="Avenir"/>
                <a:cs typeface="Avenir"/>
                <a:sym typeface="Avenir"/>
              </a:rPr>
              <a:t>Biodiversity Genomics Data Management Hub</a:t>
            </a:r>
            <a:endParaRPr sz="3733">
              <a:solidFill>
                <a:schemeClr val="lt1"/>
              </a:solidFill>
              <a:latin typeface="Avenir"/>
              <a:ea typeface="Avenir"/>
              <a:cs typeface="Avenir"/>
              <a:sym typeface="Avenir"/>
            </a:endParaRPr>
          </a:p>
        </p:txBody>
      </p:sp>
      <p:pic>
        <p:nvPicPr>
          <p:cNvPr id="342" name="Google Shape;342;p20"/>
          <p:cNvPicPr preferRelativeResize="0"/>
          <p:nvPr/>
        </p:nvPicPr>
        <p:blipFill rotWithShape="1">
          <a:blip r:embed="rId3">
            <a:alphaModFix/>
          </a:blip>
          <a:srcRect b="6437"/>
          <a:stretch/>
        </p:blipFill>
        <p:spPr>
          <a:xfrm>
            <a:off x="268567" y="1098467"/>
            <a:ext cx="5827431" cy="5711535"/>
          </a:xfrm>
          <a:prstGeom prst="rect">
            <a:avLst/>
          </a:prstGeom>
          <a:noFill/>
          <a:ln>
            <a:noFill/>
          </a:ln>
        </p:spPr>
      </p:pic>
      <p:pic>
        <p:nvPicPr>
          <p:cNvPr id="343" name="Google Shape;343;p20"/>
          <p:cNvPicPr preferRelativeResize="0"/>
          <p:nvPr/>
        </p:nvPicPr>
        <p:blipFill rotWithShape="1">
          <a:blip r:embed="rId4">
            <a:alphaModFix/>
          </a:blip>
          <a:srcRect b="51835"/>
          <a:stretch/>
        </p:blipFill>
        <p:spPr>
          <a:xfrm>
            <a:off x="6346429" y="1839950"/>
            <a:ext cx="5592865" cy="3260967"/>
          </a:xfrm>
          <a:prstGeom prst="rect">
            <a:avLst/>
          </a:prstGeom>
          <a:noFill/>
          <a:ln>
            <a:noFill/>
          </a:ln>
        </p:spPr>
      </p:pic>
      <p:sp>
        <p:nvSpPr>
          <p:cNvPr id="344" name="Google Shape;344;p20"/>
          <p:cNvSpPr txBox="1"/>
          <p:nvPr/>
        </p:nvSpPr>
        <p:spPr>
          <a:xfrm>
            <a:off x="7143067" y="1098468"/>
            <a:ext cx="39996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a:solidFill>
                  <a:srgbClr val="4CD7C7"/>
                </a:solidFill>
                <a:hlinkClick r:id="rId5">
                  <a:extLst>
                    <a:ext uri="{A12FA001-AC4F-418D-AE19-62706E023703}">
                      <ahyp:hlinkClr xmlns:ahyp="http://schemas.microsoft.com/office/drawing/2018/hyperlinkcolor" val="tx"/>
                    </a:ext>
                  </a:extLst>
                </a:hlinkClick>
              </a:rPr>
              <a:t>tinyurl.com/DataMgmtHub</a:t>
            </a:r>
            <a:endParaRPr sz="2400">
              <a:solidFill>
                <a:srgbClr val="4CD7C7"/>
              </a:solidFill>
            </a:endParaRPr>
          </a:p>
        </p:txBody>
      </p:sp>
      <p:pic>
        <p:nvPicPr>
          <p:cNvPr id="345" name="Google Shape;345;p20"/>
          <p:cNvPicPr preferRelativeResize="0"/>
          <p:nvPr/>
        </p:nvPicPr>
        <p:blipFill>
          <a:blip r:embed="rId6">
            <a:alphaModFix/>
          </a:blip>
          <a:stretch>
            <a:fillRect/>
          </a:stretch>
        </p:blipFill>
        <p:spPr>
          <a:xfrm>
            <a:off x="8515743" y="5932344"/>
            <a:ext cx="381847" cy="409979"/>
          </a:xfrm>
          <a:prstGeom prst="rect">
            <a:avLst/>
          </a:prstGeom>
          <a:noFill/>
          <a:ln>
            <a:noFill/>
          </a:ln>
        </p:spPr>
      </p:pic>
      <p:pic>
        <p:nvPicPr>
          <p:cNvPr id="346" name="Google Shape;346;p20"/>
          <p:cNvPicPr preferRelativeResize="0"/>
          <p:nvPr/>
        </p:nvPicPr>
        <p:blipFill rotWithShape="1">
          <a:blip r:embed="rId3">
            <a:alphaModFix/>
          </a:blip>
          <a:srcRect b="6437"/>
          <a:stretch/>
        </p:blipFill>
        <p:spPr>
          <a:xfrm>
            <a:off x="268567" y="1098467"/>
            <a:ext cx="5827431" cy="5711535"/>
          </a:xfrm>
          <a:prstGeom prst="rect">
            <a:avLst/>
          </a:prstGeom>
          <a:noFill/>
          <a:ln>
            <a:noFill/>
          </a:ln>
        </p:spPr>
      </p:pic>
      <p:grpSp>
        <p:nvGrpSpPr>
          <p:cNvPr id="347" name="Google Shape;347;p20"/>
          <p:cNvGrpSpPr/>
          <p:nvPr/>
        </p:nvGrpSpPr>
        <p:grpSpPr>
          <a:xfrm>
            <a:off x="6654118" y="5416667"/>
            <a:ext cx="5161967" cy="1441335"/>
            <a:chOff x="5083000" y="4062500"/>
            <a:chExt cx="3871475" cy="1081001"/>
          </a:xfrm>
        </p:grpSpPr>
        <p:pic>
          <p:nvPicPr>
            <p:cNvPr id="348" name="Google Shape;348;p20"/>
            <p:cNvPicPr preferRelativeResize="0"/>
            <p:nvPr/>
          </p:nvPicPr>
          <p:blipFill>
            <a:blip r:embed="rId7">
              <a:alphaModFix/>
            </a:blip>
            <a:stretch>
              <a:fillRect/>
            </a:stretch>
          </p:blipFill>
          <p:spPr>
            <a:xfrm>
              <a:off x="5083000" y="4062500"/>
              <a:ext cx="2893998" cy="1081000"/>
            </a:xfrm>
            <a:prstGeom prst="rect">
              <a:avLst/>
            </a:prstGeom>
            <a:noFill/>
            <a:ln>
              <a:noFill/>
            </a:ln>
          </p:spPr>
        </p:pic>
        <p:pic>
          <p:nvPicPr>
            <p:cNvPr id="349" name="Google Shape;349;p20"/>
            <p:cNvPicPr preferRelativeResize="0"/>
            <p:nvPr/>
          </p:nvPicPr>
          <p:blipFill rotWithShape="1">
            <a:blip r:embed="rId8">
              <a:alphaModFix/>
            </a:blip>
            <a:srcRect l="20719" r="34170" b="74155"/>
            <a:stretch/>
          </p:blipFill>
          <p:spPr>
            <a:xfrm flipH="1">
              <a:off x="7977000" y="4062500"/>
              <a:ext cx="977475" cy="1080999"/>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13"/>
        <p:cNvGrpSpPr/>
        <p:nvPr/>
      </p:nvGrpSpPr>
      <p:grpSpPr>
        <a:xfrm>
          <a:off x="0" y="0"/>
          <a:ext cx="0" cy="0"/>
          <a:chOff x="0" y="0"/>
          <a:chExt cx="0" cy="0"/>
        </a:xfrm>
      </p:grpSpPr>
      <p:sp>
        <p:nvSpPr>
          <p:cNvPr id="314" name="Google Shape;314;p21"/>
          <p:cNvSpPr txBox="1">
            <a:spLocks noGrp="1"/>
          </p:cNvSpPr>
          <p:nvPr>
            <p:ph type="body" idx="1"/>
          </p:nvPr>
        </p:nvSpPr>
        <p:spPr>
          <a:xfrm>
            <a:off x="609600" y="1052945"/>
            <a:ext cx="11005457" cy="4479638"/>
          </a:xfrm>
          <a:prstGeom prst="rect">
            <a:avLst/>
          </a:prstGeom>
          <a:noFill/>
          <a:ln>
            <a:noFill/>
          </a:ln>
        </p:spPr>
        <p:txBody>
          <a:bodyPr spcFirstLastPara="1" vert="horz" wrap="square" lIns="121900" tIns="121900" rIns="121900" bIns="121900" rtlCol="0" anchor="ctr" anchorCtr="0">
            <a:normAutofit/>
          </a:bodyPr>
          <a:lstStyle/>
          <a:p>
            <a:pPr marL="0" indent="0" algn="ctr">
              <a:lnSpc>
                <a:spcPct val="100000"/>
              </a:lnSpc>
              <a:buClr>
                <a:schemeClr val="dk1"/>
              </a:buClr>
              <a:buSzPts val="1100"/>
              <a:buNone/>
            </a:pPr>
            <a:r>
              <a:rPr lang="en" sz="4800" i="1" dirty="0">
                <a:solidFill>
                  <a:schemeClr val="lt1"/>
                </a:solidFill>
                <a:latin typeface="Caveat"/>
                <a:ea typeface="Caveat"/>
                <a:cs typeface="Caveat"/>
                <a:sym typeface="Caveat"/>
              </a:rPr>
              <a:t>Data Management is a journey, </a:t>
            </a:r>
            <a:endParaRPr dirty="0">
              <a:solidFill>
                <a:schemeClr val="lt1"/>
              </a:solidFill>
            </a:endParaRPr>
          </a:p>
          <a:p>
            <a:pPr marL="0" indent="0" algn="ctr">
              <a:lnSpc>
                <a:spcPct val="100000"/>
              </a:lnSpc>
              <a:buClr>
                <a:schemeClr val="dk1"/>
              </a:buClr>
              <a:buSzPts val="1100"/>
              <a:buNone/>
            </a:pPr>
            <a:r>
              <a:rPr lang="en" sz="4800" i="1" dirty="0">
                <a:solidFill>
                  <a:schemeClr val="lt1"/>
                </a:solidFill>
                <a:latin typeface="Caveat"/>
                <a:ea typeface="Caveat"/>
                <a:cs typeface="Caveat"/>
                <a:sym typeface="Caveat"/>
              </a:rPr>
              <a:t>we are all on the path striving toward best practice</a:t>
            </a:r>
            <a:endParaRPr sz="4800" i="1" dirty="0">
              <a:solidFill>
                <a:schemeClr val="lt1"/>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1"/>
        <p:cNvGrpSpPr/>
        <p:nvPr/>
      </p:nvGrpSpPr>
      <p:grpSpPr>
        <a:xfrm>
          <a:off x="0" y="0"/>
          <a:ext cx="0" cy="0"/>
          <a:chOff x="0" y="0"/>
          <a:chExt cx="0" cy="0"/>
        </a:xfrm>
      </p:grpSpPr>
      <p:sp>
        <p:nvSpPr>
          <p:cNvPr id="92" name="Google Shape;92;g23cbc0c68f5_0_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solidFill>
                  <a:schemeClr val="lt1"/>
                </a:solidFill>
              </a:rPr>
              <a:t>The goals: Be FAIR and CARE </a:t>
            </a:r>
            <a:endParaRPr dirty="0">
              <a:solidFill>
                <a:schemeClr val="lt1"/>
              </a:solidFill>
            </a:endParaRPr>
          </a:p>
        </p:txBody>
      </p:sp>
      <p:sp>
        <p:nvSpPr>
          <p:cNvPr id="93" name="Google Shape;93;g23cbc0c68f5_0_3"/>
          <p:cNvSpPr txBox="1">
            <a:spLocks noGrp="1"/>
          </p:cNvSpPr>
          <p:nvPr>
            <p:ph type="body" idx="1"/>
          </p:nvPr>
        </p:nvSpPr>
        <p:spPr>
          <a:xfrm>
            <a:off x="415600" y="1536633"/>
            <a:ext cx="4907200" cy="4555200"/>
          </a:xfrm>
          <a:prstGeom prst="rect">
            <a:avLst/>
          </a:prstGeom>
        </p:spPr>
        <p:txBody>
          <a:bodyPr spcFirstLastPara="1" vert="horz" wrap="square" lIns="121900" tIns="121900" rIns="121900" bIns="121900" rtlCol="0" anchor="ctr" anchorCtr="0">
            <a:normAutofit/>
          </a:bodyPr>
          <a:lstStyle/>
          <a:p>
            <a:pPr>
              <a:buClr>
                <a:schemeClr val="lt1"/>
              </a:buClr>
            </a:pPr>
            <a:r>
              <a:rPr lang="en" dirty="0">
                <a:solidFill>
                  <a:schemeClr val="lt1"/>
                </a:solidFill>
              </a:rPr>
              <a:t>FAIR data principles largely provide technical guidance</a:t>
            </a:r>
            <a:endParaRPr dirty="0">
              <a:solidFill>
                <a:schemeClr val="lt1"/>
              </a:solidFill>
            </a:endParaRPr>
          </a:p>
          <a:p>
            <a:pPr indent="0">
              <a:buNone/>
            </a:pPr>
            <a:endParaRPr dirty="0">
              <a:solidFill>
                <a:schemeClr val="lt1"/>
              </a:solidFill>
            </a:endParaRPr>
          </a:p>
          <a:p>
            <a:pPr indent="0">
              <a:buNone/>
            </a:pPr>
            <a:endParaRPr dirty="0">
              <a:solidFill>
                <a:schemeClr val="lt1"/>
              </a:solidFill>
            </a:endParaRPr>
          </a:p>
          <a:p>
            <a:pPr>
              <a:buClr>
                <a:schemeClr val="lt1"/>
              </a:buClr>
            </a:pPr>
            <a:r>
              <a:rPr lang="en" dirty="0">
                <a:solidFill>
                  <a:schemeClr val="lt1"/>
                </a:solidFill>
              </a:rPr>
              <a:t>CARE data principles provide guidance on interacting with Indigenous data</a:t>
            </a:r>
            <a:endParaRPr dirty="0">
              <a:solidFill>
                <a:schemeClr val="lt1"/>
              </a:solidFill>
            </a:endParaRPr>
          </a:p>
        </p:txBody>
      </p:sp>
      <p:pic>
        <p:nvPicPr>
          <p:cNvPr id="94" name="Google Shape;94;g23cbc0c68f5_0_3"/>
          <p:cNvPicPr preferRelativeResize="0"/>
          <p:nvPr/>
        </p:nvPicPr>
        <p:blipFill>
          <a:blip r:embed="rId3">
            <a:alphaModFix/>
          </a:blip>
          <a:stretch>
            <a:fillRect/>
          </a:stretch>
        </p:blipFill>
        <p:spPr>
          <a:xfrm>
            <a:off x="5322900" y="1829467"/>
            <a:ext cx="6330301" cy="35099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0"/>
        <p:cNvGrpSpPr/>
        <p:nvPr/>
      </p:nvGrpSpPr>
      <p:grpSpPr>
        <a:xfrm>
          <a:off x="0" y="0"/>
          <a:ext cx="0" cy="0"/>
          <a:chOff x="0" y="0"/>
          <a:chExt cx="0" cy="0"/>
        </a:xfrm>
      </p:grpSpPr>
      <p:sp>
        <p:nvSpPr>
          <p:cNvPr id="71" name="Google Shape;71;p4"/>
          <p:cNvSpPr/>
          <p:nvPr/>
        </p:nvSpPr>
        <p:spPr>
          <a:xfrm rot="-711236">
            <a:off x="8621001" y="3502935"/>
            <a:ext cx="1801212" cy="76883"/>
          </a:xfrm>
          <a:prstGeom prst="roundRect">
            <a:avLst>
              <a:gd name="adj" fmla="val 50000"/>
            </a:avLst>
          </a:prstGeom>
          <a:solidFill>
            <a:srgbClr val="072BF4"/>
          </a:solidFill>
          <a:ln>
            <a:noFill/>
          </a:ln>
        </p:spPr>
        <p:txBody>
          <a:bodyPr spcFirstLastPara="1" wrap="square" lIns="121900" tIns="121900" rIns="121900" bIns="121900" anchor="ctr" anchorCtr="0">
            <a:noAutofit/>
          </a:bodyPr>
          <a:lstStyle/>
          <a:p>
            <a:endParaRPr sz="2400"/>
          </a:p>
        </p:txBody>
      </p:sp>
      <p:sp>
        <p:nvSpPr>
          <p:cNvPr id="72" name="Google Shape;72;p4"/>
          <p:cNvSpPr/>
          <p:nvPr/>
        </p:nvSpPr>
        <p:spPr>
          <a:xfrm>
            <a:off x="9482733" y="2426000"/>
            <a:ext cx="2568400" cy="1564800"/>
          </a:xfrm>
          <a:prstGeom prst="roundRect">
            <a:avLst>
              <a:gd name="adj" fmla="val 9961"/>
            </a:avLst>
          </a:prstGeom>
          <a:solidFill>
            <a:srgbClr val="3F51B6"/>
          </a:solidFill>
          <a:ln>
            <a:noFill/>
          </a:ln>
        </p:spPr>
        <p:txBody>
          <a:bodyPr spcFirstLastPara="1" wrap="square" lIns="121900" tIns="121900" rIns="121900" bIns="121900" anchor="ctr" anchorCtr="0">
            <a:noAutofit/>
          </a:bodyPr>
          <a:lstStyle/>
          <a:p>
            <a:endParaRPr sz="2400"/>
          </a:p>
        </p:txBody>
      </p:sp>
      <p:sp>
        <p:nvSpPr>
          <p:cNvPr id="73" name="Google Shape;73;p4"/>
          <p:cNvSpPr/>
          <p:nvPr/>
        </p:nvSpPr>
        <p:spPr>
          <a:xfrm>
            <a:off x="7458433" y="4156800"/>
            <a:ext cx="2283600" cy="1812000"/>
          </a:xfrm>
          <a:prstGeom prst="roundRect">
            <a:avLst>
              <a:gd name="adj" fmla="val 14044"/>
            </a:avLst>
          </a:prstGeom>
          <a:solidFill>
            <a:srgbClr val="072BF4"/>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p:txBody>
      </p:sp>
      <p:sp>
        <p:nvSpPr>
          <p:cNvPr id="74" name="Google Shape;74;p4"/>
          <p:cNvSpPr/>
          <p:nvPr/>
        </p:nvSpPr>
        <p:spPr>
          <a:xfrm>
            <a:off x="5777467" y="1457200"/>
            <a:ext cx="2283600" cy="1434000"/>
          </a:xfrm>
          <a:prstGeom prst="roundRect">
            <a:avLst>
              <a:gd name="adj" fmla="val 14044"/>
            </a:avLst>
          </a:prstGeom>
          <a:solidFill>
            <a:srgbClr val="3ABBCE"/>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p:txBody>
      </p:sp>
      <p:sp>
        <p:nvSpPr>
          <p:cNvPr id="75" name="Google Shape;75;p4"/>
          <p:cNvSpPr/>
          <p:nvPr/>
        </p:nvSpPr>
        <p:spPr>
          <a:xfrm>
            <a:off x="4103000" y="4191533"/>
            <a:ext cx="2283600" cy="1720000"/>
          </a:xfrm>
          <a:prstGeom prst="roundRect">
            <a:avLst>
              <a:gd name="adj" fmla="val 14044"/>
            </a:avLst>
          </a:prstGeom>
          <a:solidFill>
            <a:srgbClr val="3BE201"/>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p:txBody>
      </p:sp>
      <p:sp>
        <p:nvSpPr>
          <p:cNvPr id="76" name="Google Shape;76;p4"/>
          <p:cNvSpPr/>
          <p:nvPr/>
        </p:nvSpPr>
        <p:spPr>
          <a:xfrm>
            <a:off x="252733" y="2790200"/>
            <a:ext cx="2080400" cy="1900800"/>
          </a:xfrm>
          <a:prstGeom prst="roundRect">
            <a:avLst>
              <a:gd name="adj" fmla="val 13296"/>
            </a:avLst>
          </a:prstGeom>
          <a:solidFill>
            <a:srgbClr val="EEFE07"/>
          </a:solidFill>
          <a:ln>
            <a:noFill/>
          </a:ln>
        </p:spPr>
        <p:txBody>
          <a:bodyPr spcFirstLastPara="1" wrap="square" lIns="121900" tIns="121900" rIns="121900" bIns="121900" anchor="ctr" anchorCtr="0">
            <a:noAutofit/>
          </a:bodyPr>
          <a:lstStyle/>
          <a:p>
            <a:endParaRPr sz="2400"/>
          </a:p>
        </p:txBody>
      </p:sp>
      <p:sp>
        <p:nvSpPr>
          <p:cNvPr id="77" name="Google Shape;77;p4"/>
          <p:cNvSpPr txBox="1">
            <a:spLocks noGrp="1"/>
          </p:cNvSpPr>
          <p:nvPr>
            <p:ph type="title"/>
          </p:nvPr>
        </p:nvSpPr>
        <p:spPr>
          <a:xfrm>
            <a:off x="467593" y="170867"/>
            <a:ext cx="11360800" cy="763600"/>
          </a:xfrm>
          <a:prstGeom prst="rect">
            <a:avLst/>
          </a:prstGeom>
          <a:noFill/>
          <a:ln>
            <a:noFill/>
          </a:ln>
        </p:spPr>
        <p:txBody>
          <a:bodyPr spcFirstLastPara="1" vert="horz" wrap="square" lIns="121900" tIns="121900" rIns="121900" bIns="121900" rtlCol="0" anchor="t" anchorCtr="0">
            <a:noAutofit/>
          </a:bodyPr>
          <a:lstStyle/>
          <a:p>
            <a:pPr algn="ctr"/>
            <a:r>
              <a:rPr lang="en" b="1">
                <a:solidFill>
                  <a:schemeClr val="lt1"/>
                </a:solidFill>
                <a:latin typeface="Avenir"/>
                <a:ea typeface="Avenir"/>
                <a:cs typeface="Avenir"/>
                <a:sym typeface="Avenir"/>
              </a:rPr>
              <a:t>The challenge</a:t>
            </a:r>
            <a:endParaRPr b="1">
              <a:solidFill>
                <a:schemeClr val="lt1"/>
              </a:solidFill>
              <a:latin typeface="Avenir"/>
              <a:ea typeface="Avenir"/>
              <a:cs typeface="Avenir"/>
              <a:sym typeface="Avenir"/>
            </a:endParaRPr>
          </a:p>
        </p:txBody>
      </p:sp>
      <p:sp>
        <p:nvSpPr>
          <p:cNvPr id="78" name="Google Shape;78;p4"/>
          <p:cNvSpPr txBox="1"/>
          <p:nvPr/>
        </p:nvSpPr>
        <p:spPr>
          <a:xfrm>
            <a:off x="9482733" y="2469661"/>
            <a:ext cx="2568400" cy="1477480"/>
          </a:xfrm>
          <a:prstGeom prst="rect">
            <a:avLst/>
          </a:prstGeom>
          <a:noFill/>
          <a:ln>
            <a:noFill/>
          </a:ln>
        </p:spPr>
        <p:txBody>
          <a:bodyPr spcFirstLastPara="1" wrap="square" lIns="121900" tIns="121900" rIns="121900" bIns="121900" anchor="ctr" anchorCtr="0">
            <a:spAutoFit/>
          </a:bodyPr>
          <a:lstStyle/>
          <a:p>
            <a:pPr algn="ctr"/>
            <a:r>
              <a:rPr lang="en" sz="2667" b="1">
                <a:solidFill>
                  <a:schemeClr val="lt1"/>
                </a:solidFill>
                <a:latin typeface="Avenir"/>
                <a:ea typeface="Avenir"/>
                <a:cs typeface="Avenir"/>
                <a:sym typeface="Avenir"/>
              </a:rPr>
              <a:t>Increased risks of data loss and misuse</a:t>
            </a:r>
            <a:endParaRPr sz="2667" b="1">
              <a:solidFill>
                <a:schemeClr val="lt1"/>
              </a:solidFill>
              <a:latin typeface="Avenir"/>
              <a:ea typeface="Avenir"/>
              <a:cs typeface="Avenir"/>
              <a:sym typeface="Avenir"/>
            </a:endParaRPr>
          </a:p>
        </p:txBody>
      </p:sp>
      <p:sp>
        <p:nvSpPr>
          <p:cNvPr id="79" name="Google Shape;79;p4"/>
          <p:cNvSpPr/>
          <p:nvPr/>
        </p:nvSpPr>
        <p:spPr>
          <a:xfrm rot="711236" flipH="1">
            <a:off x="6908017" y="3502935"/>
            <a:ext cx="1801212" cy="76883"/>
          </a:xfrm>
          <a:prstGeom prst="roundRect">
            <a:avLst>
              <a:gd name="adj" fmla="val 50000"/>
            </a:avLst>
          </a:prstGeom>
          <a:solidFill>
            <a:srgbClr val="3ABBCE"/>
          </a:solidFill>
          <a:ln>
            <a:noFill/>
          </a:ln>
        </p:spPr>
        <p:txBody>
          <a:bodyPr spcFirstLastPara="1" wrap="square" lIns="121900" tIns="121900" rIns="121900" bIns="121900" anchor="ctr" anchorCtr="0">
            <a:noAutofit/>
          </a:bodyPr>
          <a:lstStyle/>
          <a:p>
            <a:endParaRPr sz="2400"/>
          </a:p>
        </p:txBody>
      </p:sp>
      <p:grpSp>
        <p:nvGrpSpPr>
          <p:cNvPr id="80" name="Google Shape;80;p4"/>
          <p:cNvGrpSpPr/>
          <p:nvPr/>
        </p:nvGrpSpPr>
        <p:grpSpPr>
          <a:xfrm>
            <a:off x="7458233" y="3577659"/>
            <a:ext cx="2283600" cy="2481541"/>
            <a:chOff x="5804125" y="2541798"/>
            <a:chExt cx="1712700" cy="1861156"/>
          </a:xfrm>
        </p:grpSpPr>
        <p:sp>
          <p:nvSpPr>
            <p:cNvPr id="81" name="Google Shape;81;p4"/>
            <p:cNvSpPr/>
            <p:nvPr/>
          </p:nvSpPr>
          <p:spPr>
            <a:xfrm rot="-1789476">
              <a:off x="6572742" y="2571072"/>
              <a:ext cx="160451" cy="160451"/>
            </a:xfrm>
            <a:prstGeom prst="ellipse">
              <a:avLst/>
            </a:prstGeom>
            <a:solidFill>
              <a:srgbClr val="3ABBCE"/>
            </a:solidFill>
            <a:ln w="38100" cap="flat" cmpd="sng">
              <a:solidFill>
                <a:srgbClr val="072BF4"/>
              </a:solidFill>
              <a:prstDash val="solid"/>
              <a:round/>
              <a:headEnd type="none" w="sm" len="sm"/>
              <a:tailEnd type="none" w="sm" len="sm"/>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82" name="Google Shape;82;p4"/>
            <p:cNvSpPr txBox="1"/>
            <p:nvPr/>
          </p:nvSpPr>
          <p:spPr>
            <a:xfrm>
              <a:off x="5804125" y="2977354"/>
              <a:ext cx="1712700" cy="1425600"/>
            </a:xfrm>
            <a:prstGeom prst="rect">
              <a:avLst/>
            </a:prstGeom>
            <a:noFill/>
            <a:ln>
              <a:noFill/>
            </a:ln>
          </p:spPr>
          <p:txBody>
            <a:bodyPr spcFirstLastPara="1" wrap="square" lIns="121900" tIns="121900" rIns="121900" bIns="121900" anchor="t" anchorCtr="0">
              <a:noAutofit/>
            </a:bodyPr>
            <a:lstStyle/>
            <a:p>
              <a:pPr algn="ctr">
                <a:lnSpc>
                  <a:spcPct val="115000"/>
                </a:lnSpc>
                <a:buClr>
                  <a:schemeClr val="dk1"/>
                </a:buClr>
                <a:buSzPts val="1100"/>
              </a:pPr>
              <a:r>
                <a:rPr lang="en" sz="1733">
                  <a:solidFill>
                    <a:schemeClr val="lt1"/>
                  </a:solidFill>
                  <a:latin typeface="Avenir"/>
                  <a:ea typeface="Avenir"/>
                  <a:cs typeface="Avenir"/>
                  <a:sym typeface="Avenir"/>
                </a:rPr>
                <a:t>Employment precarity may direct research priorities away from data management</a:t>
              </a:r>
              <a:endParaRPr sz="1733">
                <a:solidFill>
                  <a:schemeClr val="lt1"/>
                </a:solidFill>
                <a:latin typeface="Avenir"/>
                <a:ea typeface="Avenir"/>
                <a:cs typeface="Avenir"/>
                <a:sym typeface="Avenir"/>
              </a:endParaRPr>
            </a:p>
            <a:p>
              <a:pPr algn="ctr">
                <a:lnSpc>
                  <a:spcPct val="115000"/>
                </a:lnSpc>
                <a:spcBef>
                  <a:spcPts val="2133"/>
                </a:spcBef>
                <a:buClr>
                  <a:schemeClr val="dk1"/>
                </a:buClr>
                <a:buSzPts val="1100"/>
              </a:pPr>
              <a:endParaRPr sz="1733">
                <a:solidFill>
                  <a:schemeClr val="lt1"/>
                </a:solidFill>
                <a:latin typeface="Avenir"/>
                <a:ea typeface="Avenir"/>
                <a:cs typeface="Avenir"/>
                <a:sym typeface="Avenir"/>
              </a:endParaRPr>
            </a:p>
            <a:p>
              <a:pPr algn="ctr">
                <a:lnSpc>
                  <a:spcPct val="115000"/>
                </a:lnSpc>
                <a:spcBef>
                  <a:spcPts val="2133"/>
                </a:spcBef>
                <a:spcAft>
                  <a:spcPts val="2133"/>
                </a:spcAft>
              </a:pPr>
              <a:endParaRPr sz="1733">
                <a:solidFill>
                  <a:schemeClr val="lt1"/>
                </a:solidFill>
                <a:latin typeface="Avenir"/>
                <a:ea typeface="Avenir"/>
                <a:cs typeface="Avenir"/>
                <a:sym typeface="Avenir"/>
              </a:endParaRPr>
            </a:p>
          </p:txBody>
        </p:sp>
      </p:grpSp>
      <p:sp>
        <p:nvSpPr>
          <p:cNvPr id="83" name="Google Shape;83;p4"/>
          <p:cNvSpPr/>
          <p:nvPr/>
        </p:nvSpPr>
        <p:spPr>
          <a:xfrm rot="-711236">
            <a:off x="5199918" y="3502935"/>
            <a:ext cx="1801212" cy="76883"/>
          </a:xfrm>
          <a:prstGeom prst="roundRect">
            <a:avLst>
              <a:gd name="adj" fmla="val 50000"/>
            </a:avLst>
          </a:prstGeom>
          <a:solidFill>
            <a:srgbClr val="3BE201"/>
          </a:solidFill>
          <a:ln>
            <a:noFill/>
          </a:ln>
        </p:spPr>
        <p:txBody>
          <a:bodyPr spcFirstLastPara="1" wrap="square" lIns="121900" tIns="121900" rIns="121900" bIns="121900" anchor="ctr" anchorCtr="0">
            <a:noAutofit/>
          </a:bodyPr>
          <a:lstStyle/>
          <a:p>
            <a:endParaRPr sz="2400"/>
          </a:p>
        </p:txBody>
      </p:sp>
      <p:sp>
        <p:nvSpPr>
          <p:cNvPr id="84" name="Google Shape;84;p4"/>
          <p:cNvSpPr/>
          <p:nvPr/>
        </p:nvSpPr>
        <p:spPr>
          <a:xfrm rot="-1789476">
            <a:off x="6812289" y="3252133"/>
            <a:ext cx="213935" cy="213935"/>
          </a:xfrm>
          <a:prstGeom prst="ellipse">
            <a:avLst/>
          </a:prstGeom>
          <a:solidFill>
            <a:srgbClr val="3BE201"/>
          </a:solidFill>
          <a:ln w="38100" cap="flat" cmpd="sng">
            <a:solidFill>
              <a:srgbClr val="3ABBCE"/>
            </a:solidFill>
            <a:prstDash val="solid"/>
            <a:round/>
            <a:headEnd type="none" w="sm" len="sm"/>
            <a:tailEnd type="none" w="sm" len="sm"/>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85" name="Google Shape;85;p4"/>
          <p:cNvSpPr/>
          <p:nvPr/>
        </p:nvSpPr>
        <p:spPr>
          <a:xfrm rot="711236" flipH="1">
            <a:off x="3477678" y="3502935"/>
            <a:ext cx="1801212" cy="76883"/>
          </a:xfrm>
          <a:prstGeom prst="roundRect">
            <a:avLst>
              <a:gd name="adj" fmla="val 50000"/>
            </a:avLst>
          </a:prstGeom>
          <a:solidFill>
            <a:srgbClr val="7BFF20"/>
          </a:solidFill>
          <a:ln>
            <a:noFill/>
          </a:ln>
        </p:spPr>
        <p:txBody>
          <a:bodyPr spcFirstLastPara="1" wrap="square" lIns="121900" tIns="121900" rIns="121900" bIns="121900" anchor="ctr" anchorCtr="0">
            <a:noAutofit/>
          </a:bodyPr>
          <a:lstStyle/>
          <a:p>
            <a:endParaRPr sz="2400"/>
          </a:p>
        </p:txBody>
      </p:sp>
      <p:grpSp>
        <p:nvGrpSpPr>
          <p:cNvPr id="86" name="Google Shape;86;p4"/>
          <p:cNvGrpSpPr/>
          <p:nvPr/>
        </p:nvGrpSpPr>
        <p:grpSpPr>
          <a:xfrm>
            <a:off x="4161251" y="3577659"/>
            <a:ext cx="2165600" cy="2333875"/>
            <a:chOff x="3066788" y="2541798"/>
            <a:chExt cx="1624200" cy="1750406"/>
          </a:xfrm>
        </p:grpSpPr>
        <p:sp>
          <p:nvSpPr>
            <p:cNvPr id="87" name="Google Shape;87;p4"/>
            <p:cNvSpPr/>
            <p:nvPr/>
          </p:nvSpPr>
          <p:spPr>
            <a:xfrm rot="-1789476">
              <a:off x="3798091" y="2571072"/>
              <a:ext cx="160451" cy="160451"/>
            </a:xfrm>
            <a:prstGeom prst="ellipse">
              <a:avLst/>
            </a:prstGeom>
            <a:solidFill>
              <a:srgbClr val="7BFF20"/>
            </a:solidFill>
            <a:ln w="38100" cap="flat" cmpd="sng">
              <a:solidFill>
                <a:srgbClr val="3BE201"/>
              </a:solidFill>
              <a:prstDash val="solid"/>
              <a:round/>
              <a:headEnd type="none" w="sm" len="sm"/>
              <a:tailEnd type="none" w="sm" len="sm"/>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88" name="Google Shape;88;p4"/>
            <p:cNvSpPr txBox="1"/>
            <p:nvPr/>
          </p:nvSpPr>
          <p:spPr>
            <a:xfrm>
              <a:off x="3066788" y="3002204"/>
              <a:ext cx="1624200" cy="1290000"/>
            </a:xfrm>
            <a:prstGeom prst="rect">
              <a:avLst/>
            </a:prstGeom>
            <a:noFill/>
            <a:ln>
              <a:noFill/>
            </a:ln>
          </p:spPr>
          <p:txBody>
            <a:bodyPr spcFirstLastPara="1" wrap="square" lIns="121900" tIns="121900" rIns="121900" bIns="121900" anchor="t" anchorCtr="0">
              <a:noAutofit/>
            </a:bodyPr>
            <a:lstStyle/>
            <a:p>
              <a:pPr algn="ctr">
                <a:lnSpc>
                  <a:spcPct val="115000"/>
                </a:lnSpc>
                <a:buClr>
                  <a:schemeClr val="dk1"/>
                </a:buClr>
                <a:buSzPts val="1100"/>
              </a:pPr>
              <a:r>
                <a:rPr lang="en" sz="1733">
                  <a:solidFill>
                    <a:schemeClr val="dk1"/>
                  </a:solidFill>
                  <a:latin typeface="Avenir"/>
                  <a:ea typeface="Avenir"/>
                  <a:cs typeface="Avenir"/>
                  <a:sym typeface="Avenir"/>
                </a:rPr>
                <a:t>Planning and managing research can be intimidating for emerging researchers</a:t>
              </a:r>
              <a:endParaRPr sz="1733">
                <a:solidFill>
                  <a:schemeClr val="dk1"/>
                </a:solidFill>
                <a:latin typeface="Avenir"/>
                <a:ea typeface="Avenir"/>
                <a:cs typeface="Avenir"/>
                <a:sym typeface="Avenir"/>
              </a:endParaRPr>
            </a:p>
            <a:p>
              <a:pPr algn="ctr">
                <a:lnSpc>
                  <a:spcPct val="115000"/>
                </a:lnSpc>
                <a:spcBef>
                  <a:spcPts val="2133"/>
                </a:spcBef>
                <a:buClr>
                  <a:schemeClr val="dk1"/>
                </a:buClr>
                <a:buSzPts val="1100"/>
              </a:pPr>
              <a:endParaRPr sz="1733">
                <a:solidFill>
                  <a:schemeClr val="dk1"/>
                </a:solidFill>
                <a:latin typeface="Avenir"/>
                <a:ea typeface="Avenir"/>
                <a:cs typeface="Avenir"/>
                <a:sym typeface="Avenir"/>
              </a:endParaRPr>
            </a:p>
            <a:p>
              <a:pPr algn="ctr">
                <a:lnSpc>
                  <a:spcPct val="115000"/>
                </a:lnSpc>
                <a:spcBef>
                  <a:spcPts val="2133"/>
                </a:spcBef>
                <a:spcAft>
                  <a:spcPts val="2133"/>
                </a:spcAft>
              </a:pPr>
              <a:endParaRPr sz="1733">
                <a:solidFill>
                  <a:schemeClr val="dk1"/>
                </a:solidFill>
                <a:latin typeface="Avenir"/>
                <a:ea typeface="Avenir"/>
                <a:cs typeface="Avenir"/>
                <a:sym typeface="Avenir"/>
              </a:endParaRPr>
            </a:p>
          </p:txBody>
        </p:sp>
      </p:grpSp>
      <p:sp>
        <p:nvSpPr>
          <p:cNvPr id="89" name="Google Shape;89;p4"/>
          <p:cNvSpPr/>
          <p:nvPr/>
        </p:nvSpPr>
        <p:spPr>
          <a:xfrm rot="-711236">
            <a:off x="1778845" y="3502935"/>
            <a:ext cx="1801212" cy="76883"/>
          </a:xfrm>
          <a:prstGeom prst="roundRect">
            <a:avLst>
              <a:gd name="adj" fmla="val 50000"/>
            </a:avLst>
          </a:prstGeom>
          <a:solidFill>
            <a:srgbClr val="EEFE07"/>
          </a:solidFill>
          <a:ln>
            <a:noFill/>
          </a:ln>
        </p:spPr>
        <p:txBody>
          <a:bodyPr spcFirstLastPara="1" wrap="square" lIns="121900" tIns="121900" rIns="121900" bIns="121900" anchor="ctr" anchorCtr="0">
            <a:noAutofit/>
          </a:bodyPr>
          <a:lstStyle/>
          <a:p>
            <a:endParaRPr sz="2400"/>
          </a:p>
        </p:txBody>
      </p:sp>
      <p:grpSp>
        <p:nvGrpSpPr>
          <p:cNvPr id="90" name="Google Shape;90;p4"/>
          <p:cNvGrpSpPr/>
          <p:nvPr/>
        </p:nvGrpSpPr>
        <p:grpSpPr>
          <a:xfrm>
            <a:off x="2382733" y="1457300"/>
            <a:ext cx="2283600" cy="2047800"/>
            <a:chOff x="1634650" y="930846"/>
            <a:chExt cx="1712700" cy="1535850"/>
          </a:xfrm>
        </p:grpSpPr>
        <p:sp>
          <p:nvSpPr>
            <p:cNvPr id="91" name="Google Shape;91;p4"/>
            <p:cNvSpPr/>
            <p:nvPr/>
          </p:nvSpPr>
          <p:spPr>
            <a:xfrm>
              <a:off x="1634650" y="930846"/>
              <a:ext cx="1712700" cy="1075500"/>
            </a:xfrm>
            <a:prstGeom prst="roundRect">
              <a:avLst>
                <a:gd name="adj" fmla="val 14044"/>
              </a:avLst>
            </a:prstGeom>
            <a:solidFill>
              <a:srgbClr val="7BFF20"/>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p:txBody>
        </p:sp>
        <p:sp>
          <p:nvSpPr>
            <p:cNvPr id="92" name="Google Shape;92;p4"/>
            <p:cNvSpPr/>
            <p:nvPr/>
          </p:nvSpPr>
          <p:spPr>
            <a:xfrm rot="10800000">
              <a:off x="2415300" y="2006488"/>
              <a:ext cx="146700" cy="234900"/>
            </a:xfrm>
            <a:prstGeom prst="triangle">
              <a:avLst>
                <a:gd name="adj" fmla="val 50000"/>
              </a:avLst>
            </a:prstGeom>
            <a:solidFill>
              <a:srgbClr val="7BFF20"/>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93" name="Google Shape;93;p4"/>
            <p:cNvSpPr txBox="1"/>
            <p:nvPr/>
          </p:nvSpPr>
          <p:spPr>
            <a:xfrm>
              <a:off x="1678900" y="1068096"/>
              <a:ext cx="1624200" cy="683100"/>
            </a:xfrm>
            <a:prstGeom prst="rect">
              <a:avLst/>
            </a:prstGeom>
            <a:solidFill>
              <a:srgbClr val="7BFF20"/>
            </a:solidFill>
            <a:ln>
              <a:noFill/>
            </a:ln>
          </p:spPr>
          <p:txBody>
            <a:bodyPr spcFirstLastPara="1" wrap="square" lIns="121900" tIns="121900" rIns="121900" bIns="121900" anchor="t" anchorCtr="0">
              <a:noAutofit/>
            </a:bodyPr>
            <a:lstStyle/>
            <a:p>
              <a:pPr algn="ctr">
                <a:lnSpc>
                  <a:spcPct val="115000"/>
                </a:lnSpc>
                <a:buClr>
                  <a:schemeClr val="dk1"/>
                </a:buClr>
                <a:buSzPts val="1100"/>
              </a:pPr>
              <a:r>
                <a:rPr lang="en" sz="1733">
                  <a:solidFill>
                    <a:schemeClr val="dk1"/>
                  </a:solidFill>
                  <a:latin typeface="Avenir"/>
                  <a:ea typeface="Avenir"/>
                  <a:cs typeface="Avenir"/>
                  <a:sym typeface="Avenir"/>
                </a:rPr>
                <a:t>Collaborative research becomes challenging</a:t>
              </a:r>
              <a:endParaRPr sz="1733">
                <a:solidFill>
                  <a:schemeClr val="dk1"/>
                </a:solidFill>
                <a:latin typeface="Avenir"/>
                <a:ea typeface="Avenir"/>
                <a:cs typeface="Avenir"/>
                <a:sym typeface="Avenir"/>
              </a:endParaRPr>
            </a:p>
            <a:p>
              <a:pPr algn="ctr">
                <a:lnSpc>
                  <a:spcPct val="115000"/>
                </a:lnSpc>
                <a:spcBef>
                  <a:spcPts val="2133"/>
                </a:spcBef>
                <a:buClr>
                  <a:schemeClr val="dk1"/>
                </a:buClr>
                <a:buSzPts val="1100"/>
              </a:pPr>
              <a:endParaRPr sz="1733">
                <a:solidFill>
                  <a:schemeClr val="dk1"/>
                </a:solidFill>
                <a:latin typeface="Avenir"/>
                <a:ea typeface="Avenir"/>
                <a:cs typeface="Avenir"/>
                <a:sym typeface="Avenir"/>
              </a:endParaRPr>
            </a:p>
            <a:p>
              <a:pPr algn="ctr">
                <a:lnSpc>
                  <a:spcPct val="115000"/>
                </a:lnSpc>
                <a:spcBef>
                  <a:spcPts val="2133"/>
                </a:spcBef>
                <a:spcAft>
                  <a:spcPts val="2133"/>
                </a:spcAft>
              </a:pPr>
              <a:endParaRPr sz="1733">
                <a:solidFill>
                  <a:schemeClr val="dk1"/>
                </a:solidFill>
                <a:latin typeface="Avenir"/>
                <a:ea typeface="Avenir"/>
                <a:cs typeface="Avenir"/>
                <a:sym typeface="Avenir"/>
              </a:endParaRPr>
            </a:p>
          </p:txBody>
        </p:sp>
        <p:sp>
          <p:nvSpPr>
            <p:cNvPr id="94" name="Google Shape;94;p4"/>
            <p:cNvSpPr/>
            <p:nvPr/>
          </p:nvSpPr>
          <p:spPr>
            <a:xfrm rot="-1789476">
              <a:off x="2410765" y="2276970"/>
              <a:ext cx="160451" cy="160451"/>
            </a:xfrm>
            <a:prstGeom prst="ellipse">
              <a:avLst/>
            </a:prstGeom>
            <a:solidFill>
              <a:srgbClr val="EEFE07"/>
            </a:solidFill>
            <a:ln w="38100" cap="flat" cmpd="sng">
              <a:solidFill>
                <a:srgbClr val="7BFF20"/>
              </a:solidFill>
              <a:prstDash val="solid"/>
              <a:round/>
              <a:headEnd type="none" w="sm" len="sm"/>
              <a:tailEnd type="none" w="sm" len="sm"/>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grpSp>
      <p:sp>
        <p:nvSpPr>
          <p:cNvPr id="95" name="Google Shape;95;p4"/>
          <p:cNvSpPr txBox="1"/>
          <p:nvPr/>
        </p:nvSpPr>
        <p:spPr>
          <a:xfrm>
            <a:off x="291633" y="2891300"/>
            <a:ext cx="2041600" cy="1722000"/>
          </a:xfrm>
          <a:prstGeom prst="rect">
            <a:avLst/>
          </a:prstGeom>
          <a:noFill/>
          <a:ln>
            <a:noFill/>
          </a:ln>
        </p:spPr>
        <p:txBody>
          <a:bodyPr spcFirstLastPara="1" wrap="square" lIns="121900" tIns="121900" rIns="121900" bIns="121900" anchor="ctr" anchorCtr="0">
            <a:noAutofit/>
          </a:bodyPr>
          <a:lstStyle/>
          <a:p>
            <a:pPr algn="ctr">
              <a:buClr>
                <a:srgbClr val="000000"/>
              </a:buClr>
              <a:buSzPts val="1400"/>
            </a:pPr>
            <a:r>
              <a:rPr lang="en" sz="1867" b="1">
                <a:solidFill>
                  <a:srgbClr val="000000"/>
                </a:solidFill>
                <a:latin typeface="Avenir"/>
                <a:ea typeface="Avenir"/>
                <a:cs typeface="Avenir"/>
                <a:sym typeface="Avenir"/>
              </a:rPr>
              <a:t>The volume of biodiversity genomic data is rapidly growing</a:t>
            </a:r>
            <a:endParaRPr sz="1867" b="1">
              <a:solidFill>
                <a:srgbClr val="000000"/>
              </a:solidFill>
              <a:latin typeface="Avenir"/>
              <a:ea typeface="Avenir"/>
              <a:cs typeface="Avenir"/>
              <a:sym typeface="Avenir"/>
            </a:endParaRPr>
          </a:p>
        </p:txBody>
      </p:sp>
      <p:sp>
        <p:nvSpPr>
          <p:cNvPr id="96" name="Google Shape;96;p4"/>
          <p:cNvSpPr/>
          <p:nvPr/>
        </p:nvSpPr>
        <p:spPr>
          <a:xfrm rot="10800000">
            <a:off x="6821467" y="2891291"/>
            <a:ext cx="195600" cy="313200"/>
          </a:xfrm>
          <a:prstGeom prst="triangle">
            <a:avLst>
              <a:gd name="adj" fmla="val 50000"/>
            </a:avLst>
          </a:prstGeom>
          <a:solidFill>
            <a:srgbClr val="3ABBCE"/>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97" name="Google Shape;97;p4"/>
          <p:cNvSpPr/>
          <p:nvPr/>
        </p:nvSpPr>
        <p:spPr>
          <a:xfrm>
            <a:off x="5147000" y="3880107"/>
            <a:ext cx="195600" cy="313200"/>
          </a:xfrm>
          <a:prstGeom prst="triangle">
            <a:avLst>
              <a:gd name="adj" fmla="val 50000"/>
            </a:avLst>
          </a:prstGeom>
          <a:solidFill>
            <a:srgbClr val="3BE201"/>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98" name="Google Shape;98;p4"/>
          <p:cNvSpPr/>
          <p:nvPr/>
        </p:nvSpPr>
        <p:spPr>
          <a:xfrm>
            <a:off x="8502433" y="3843591"/>
            <a:ext cx="195600" cy="313200"/>
          </a:xfrm>
          <a:prstGeom prst="triangle">
            <a:avLst>
              <a:gd name="adj" fmla="val 50000"/>
            </a:avLst>
          </a:prstGeom>
          <a:solidFill>
            <a:srgbClr val="072BF4"/>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99" name="Google Shape;99;p4"/>
          <p:cNvSpPr txBox="1"/>
          <p:nvPr/>
        </p:nvSpPr>
        <p:spPr>
          <a:xfrm>
            <a:off x="5836467" y="1457299"/>
            <a:ext cx="2165600" cy="892400"/>
          </a:xfrm>
          <a:prstGeom prst="rect">
            <a:avLst/>
          </a:prstGeom>
          <a:noFill/>
          <a:ln>
            <a:noFill/>
          </a:ln>
        </p:spPr>
        <p:txBody>
          <a:bodyPr spcFirstLastPara="1" wrap="square" lIns="121900" tIns="121900" rIns="121900" bIns="121900" anchor="t" anchorCtr="0">
            <a:noAutofit/>
          </a:bodyPr>
          <a:lstStyle/>
          <a:p>
            <a:pPr algn="ctr">
              <a:lnSpc>
                <a:spcPct val="115000"/>
              </a:lnSpc>
              <a:buClr>
                <a:schemeClr val="dk1"/>
              </a:buClr>
              <a:buSzPts val="1100"/>
            </a:pPr>
            <a:r>
              <a:rPr lang="en" sz="1733">
                <a:solidFill>
                  <a:schemeClr val="dk1"/>
                </a:solidFill>
                <a:latin typeface="Avenir"/>
                <a:ea typeface="Avenir"/>
                <a:cs typeface="Avenir"/>
                <a:sym typeface="Avenir"/>
              </a:rPr>
              <a:t>Researchers siloed from data management knowledge holders</a:t>
            </a:r>
            <a:endParaRPr sz="1733">
              <a:solidFill>
                <a:schemeClr val="dk1"/>
              </a:solidFill>
              <a:latin typeface="Avenir"/>
              <a:ea typeface="Avenir"/>
              <a:cs typeface="Avenir"/>
              <a:sym typeface="Avenir"/>
            </a:endParaRPr>
          </a:p>
          <a:p>
            <a:pPr algn="ctr">
              <a:lnSpc>
                <a:spcPct val="115000"/>
              </a:lnSpc>
              <a:spcBef>
                <a:spcPts val="2133"/>
              </a:spcBef>
              <a:buClr>
                <a:schemeClr val="dk1"/>
              </a:buClr>
              <a:buSzPts val="1100"/>
            </a:pPr>
            <a:endParaRPr sz="1733">
              <a:solidFill>
                <a:schemeClr val="dk1"/>
              </a:solidFill>
              <a:latin typeface="Avenir"/>
              <a:ea typeface="Avenir"/>
              <a:cs typeface="Avenir"/>
              <a:sym typeface="Avenir"/>
            </a:endParaRPr>
          </a:p>
          <a:p>
            <a:pPr algn="ctr">
              <a:lnSpc>
                <a:spcPct val="115000"/>
              </a:lnSpc>
              <a:spcBef>
                <a:spcPts val="2133"/>
              </a:spcBef>
              <a:spcAft>
                <a:spcPts val="2133"/>
              </a:spcAft>
            </a:pPr>
            <a:endParaRPr sz="1733">
              <a:solidFill>
                <a:schemeClr val="dk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7"/>
        <p:cNvGrpSpPr/>
        <p:nvPr/>
      </p:nvGrpSpPr>
      <p:grpSpPr>
        <a:xfrm>
          <a:off x="0" y="0"/>
          <a:ext cx="0" cy="0"/>
          <a:chOff x="0" y="0"/>
          <a:chExt cx="0" cy="0"/>
        </a:xfrm>
      </p:grpSpPr>
      <p:sp>
        <p:nvSpPr>
          <p:cNvPr id="138" name="Google Shape;138;g23c7ba0a118_0_0"/>
          <p:cNvSpPr txBox="1"/>
          <p:nvPr/>
        </p:nvSpPr>
        <p:spPr>
          <a:xfrm rot="-453">
            <a:off x="2848232" y="1888765"/>
            <a:ext cx="3037600" cy="533504"/>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lt1"/>
                </a:solidFill>
                <a:latin typeface="Avenir"/>
                <a:ea typeface="Avenir"/>
                <a:cs typeface="Avenir"/>
                <a:sym typeface="Avenir"/>
              </a:rPr>
              <a:t>PhD student</a:t>
            </a:r>
            <a:endParaRPr sz="1867" dirty="0">
              <a:solidFill>
                <a:schemeClr val="lt1"/>
              </a:solidFill>
              <a:latin typeface="Avenir"/>
              <a:ea typeface="Avenir"/>
              <a:cs typeface="Avenir"/>
              <a:sym typeface="Avenir"/>
            </a:endParaRPr>
          </a:p>
        </p:txBody>
      </p:sp>
      <p:sp>
        <p:nvSpPr>
          <p:cNvPr id="139" name="Google Shape;139;g23c7ba0a118_0_0"/>
          <p:cNvSpPr txBox="1"/>
          <p:nvPr/>
        </p:nvSpPr>
        <p:spPr>
          <a:xfrm rot="682">
            <a:off x="2810003" y="5099628"/>
            <a:ext cx="20172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Taonga species genomics</a:t>
            </a:r>
            <a:endParaRPr sz="1867">
              <a:solidFill>
                <a:schemeClr val="lt1"/>
              </a:solidFill>
              <a:latin typeface="Avenir"/>
              <a:ea typeface="Avenir"/>
              <a:cs typeface="Avenir"/>
              <a:sym typeface="Avenir"/>
            </a:endParaRPr>
          </a:p>
        </p:txBody>
      </p:sp>
      <p:sp>
        <p:nvSpPr>
          <p:cNvPr id="140" name="Google Shape;140;g23c7ba0a118_0_0"/>
          <p:cNvSpPr txBox="1"/>
          <p:nvPr/>
        </p:nvSpPr>
        <p:spPr>
          <a:xfrm>
            <a:off x="2087735" y="937367"/>
            <a:ext cx="4046400" cy="738623"/>
          </a:xfrm>
          <a:prstGeom prst="rect">
            <a:avLst/>
          </a:prstGeom>
          <a:noFill/>
          <a:ln>
            <a:noFill/>
          </a:ln>
        </p:spPr>
        <p:txBody>
          <a:bodyPr spcFirstLastPara="1" wrap="square" lIns="121900" tIns="121900" rIns="121900" bIns="121900" anchor="t" anchorCtr="0">
            <a:spAutoFit/>
          </a:bodyPr>
          <a:lstStyle/>
          <a:p>
            <a:pPr algn="ctr">
              <a:buClr>
                <a:srgbClr val="000000"/>
              </a:buClr>
              <a:buSzPts val="1700"/>
            </a:pPr>
            <a:r>
              <a:rPr lang="en" sz="3200" b="1">
                <a:solidFill>
                  <a:srgbClr val="6EAE1A"/>
                </a:solidFill>
                <a:latin typeface="Comfortaa"/>
                <a:ea typeface="Comfortaa"/>
                <a:cs typeface="Comfortaa"/>
                <a:sym typeface="Comfortaa"/>
              </a:rPr>
              <a:t>Taylor Smith</a:t>
            </a:r>
            <a:endParaRPr sz="3200" b="1">
              <a:solidFill>
                <a:srgbClr val="6EAE1A"/>
              </a:solidFill>
              <a:latin typeface="Comfortaa"/>
              <a:ea typeface="Comfortaa"/>
              <a:cs typeface="Comfortaa"/>
              <a:sym typeface="Comfortaa"/>
            </a:endParaRPr>
          </a:p>
        </p:txBody>
      </p:sp>
      <p:sp>
        <p:nvSpPr>
          <p:cNvPr id="141" name="Google Shape;141;g23c7ba0a118_0_0"/>
          <p:cNvSpPr txBox="1"/>
          <p:nvPr/>
        </p:nvSpPr>
        <p:spPr>
          <a:xfrm>
            <a:off x="2982944" y="3383770"/>
            <a:ext cx="1575200" cy="1108148"/>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New to biodiversity genomics</a:t>
            </a:r>
            <a:endParaRPr sz="1867">
              <a:solidFill>
                <a:schemeClr val="lt1"/>
              </a:solidFill>
              <a:latin typeface="Avenir"/>
              <a:ea typeface="Avenir"/>
              <a:cs typeface="Avenir"/>
              <a:sym typeface="Avenir"/>
            </a:endParaRPr>
          </a:p>
        </p:txBody>
      </p:sp>
      <p:sp>
        <p:nvSpPr>
          <p:cNvPr id="142" name="Google Shape;142;g23c7ba0a118_0_0"/>
          <p:cNvSpPr/>
          <p:nvPr/>
        </p:nvSpPr>
        <p:spPr>
          <a:xfrm>
            <a:off x="1557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43" name="Google Shape;143;g23c7ba0a118_0_0"/>
          <p:cNvPicPr preferRelativeResize="0"/>
          <p:nvPr/>
        </p:nvPicPr>
        <p:blipFill rotWithShape="1">
          <a:blip r:embed="rId3">
            <a:alphaModFix/>
          </a:blip>
          <a:srcRect/>
          <a:stretch/>
        </p:blipFill>
        <p:spPr>
          <a:xfrm>
            <a:off x="524167" y="937361"/>
            <a:ext cx="2026219" cy="53074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47"/>
        <p:cNvGrpSpPr/>
        <p:nvPr/>
      </p:nvGrpSpPr>
      <p:grpSpPr>
        <a:xfrm>
          <a:off x="0" y="0"/>
          <a:ext cx="0" cy="0"/>
          <a:chOff x="0" y="0"/>
          <a:chExt cx="0" cy="0"/>
        </a:xfrm>
      </p:grpSpPr>
      <p:sp>
        <p:nvSpPr>
          <p:cNvPr id="148" name="Google Shape;148;p6"/>
          <p:cNvSpPr txBox="1"/>
          <p:nvPr/>
        </p:nvSpPr>
        <p:spPr>
          <a:xfrm>
            <a:off x="2676533" y="937368"/>
            <a:ext cx="9296400" cy="738623"/>
          </a:xfrm>
          <a:prstGeom prst="rect">
            <a:avLst/>
          </a:prstGeom>
          <a:noFill/>
          <a:ln>
            <a:noFill/>
          </a:ln>
        </p:spPr>
        <p:txBody>
          <a:bodyPr spcFirstLastPara="1" wrap="square" lIns="121900" tIns="121900" rIns="121900" bIns="121900" anchor="t" anchorCtr="0">
            <a:spAutoFit/>
          </a:bodyPr>
          <a:lstStyle/>
          <a:p>
            <a:pPr>
              <a:buClr>
                <a:srgbClr val="000000"/>
              </a:buClr>
              <a:buSzPts val="1700"/>
            </a:pPr>
            <a:r>
              <a:rPr lang="en" sz="3200" b="1">
                <a:solidFill>
                  <a:srgbClr val="6EAE1A"/>
                </a:solidFill>
                <a:latin typeface="Comfortaa"/>
                <a:ea typeface="Comfortaa"/>
                <a:cs typeface="Comfortaa"/>
                <a:sym typeface="Comfortaa"/>
              </a:rPr>
              <a:t>Taylor Smith’s data management needs</a:t>
            </a:r>
            <a:endParaRPr sz="3200" b="1">
              <a:solidFill>
                <a:srgbClr val="6EAE1A"/>
              </a:solidFill>
              <a:latin typeface="Comfortaa"/>
              <a:ea typeface="Comfortaa"/>
              <a:cs typeface="Comfortaa"/>
              <a:sym typeface="Comfortaa"/>
            </a:endParaRPr>
          </a:p>
        </p:txBody>
      </p:sp>
      <p:sp>
        <p:nvSpPr>
          <p:cNvPr id="149" name="Google Shape;149;p6"/>
          <p:cNvSpPr/>
          <p:nvPr/>
        </p:nvSpPr>
        <p:spPr>
          <a:xfrm>
            <a:off x="1557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50" name="Google Shape;150;p6"/>
          <p:cNvPicPr preferRelativeResize="0"/>
          <p:nvPr/>
        </p:nvPicPr>
        <p:blipFill rotWithShape="1">
          <a:blip r:embed="rId3">
            <a:alphaModFix/>
          </a:blip>
          <a:srcRect/>
          <a:stretch/>
        </p:blipFill>
        <p:spPr>
          <a:xfrm>
            <a:off x="524167" y="937361"/>
            <a:ext cx="2026219" cy="5307456"/>
          </a:xfrm>
          <a:prstGeom prst="rect">
            <a:avLst/>
          </a:prstGeom>
          <a:noFill/>
          <a:ln>
            <a:noFill/>
          </a:ln>
        </p:spPr>
      </p:pic>
      <p:sp>
        <p:nvSpPr>
          <p:cNvPr id="151" name="Google Shape;151;p6"/>
          <p:cNvSpPr txBox="1"/>
          <p:nvPr/>
        </p:nvSpPr>
        <p:spPr>
          <a:xfrm>
            <a:off x="3314700" y="1857368"/>
            <a:ext cx="2657600" cy="2092840"/>
          </a:xfrm>
          <a:prstGeom prst="rect">
            <a:avLst/>
          </a:prstGeom>
          <a:noFill/>
          <a:ln>
            <a:noFill/>
          </a:ln>
        </p:spPr>
        <p:txBody>
          <a:bodyPr spcFirstLastPara="1" wrap="square" lIns="121900" tIns="121900" rIns="121900" bIns="121900" anchor="t" anchorCtr="0">
            <a:spAutoFit/>
          </a:bodyPr>
          <a:lstStyle/>
          <a:p>
            <a:pPr algn="ctr"/>
            <a:r>
              <a:rPr lang="en" sz="2400">
                <a:solidFill>
                  <a:schemeClr val="lt1"/>
                </a:solidFill>
                <a:latin typeface="Avenir"/>
                <a:ea typeface="Avenir"/>
                <a:cs typeface="Avenir"/>
                <a:sym typeface="Avenir"/>
              </a:rPr>
              <a:t>Controlled data access to facilitate IDsov &amp; uphold FAIR/CARE Guiding Principles</a:t>
            </a:r>
            <a:endParaRPr sz="2400">
              <a:solidFill>
                <a:schemeClr val="lt1"/>
              </a:solidFill>
              <a:latin typeface="Avenir"/>
              <a:ea typeface="Avenir"/>
              <a:cs typeface="Avenir"/>
              <a:sym typeface="Avenir"/>
            </a:endParaRPr>
          </a:p>
        </p:txBody>
      </p:sp>
      <p:sp>
        <p:nvSpPr>
          <p:cNvPr id="152" name="Google Shape;152;p6"/>
          <p:cNvSpPr txBox="1"/>
          <p:nvPr/>
        </p:nvSpPr>
        <p:spPr>
          <a:xfrm>
            <a:off x="8061300" y="2965467"/>
            <a:ext cx="2657600" cy="1354176"/>
          </a:xfrm>
          <a:prstGeom prst="rect">
            <a:avLst/>
          </a:prstGeom>
          <a:noFill/>
          <a:ln>
            <a:noFill/>
          </a:ln>
        </p:spPr>
        <p:txBody>
          <a:bodyPr spcFirstLastPara="1" wrap="square" lIns="121900" tIns="121900" rIns="121900" bIns="121900" anchor="t" anchorCtr="0">
            <a:spAutoFit/>
          </a:bodyPr>
          <a:lstStyle/>
          <a:p>
            <a:pPr algn="ctr"/>
            <a:r>
              <a:rPr lang="en" sz="2400">
                <a:solidFill>
                  <a:schemeClr val="lt1"/>
                </a:solidFill>
                <a:latin typeface="Avenir"/>
                <a:ea typeface="Avenir"/>
                <a:cs typeface="Avenir"/>
                <a:sym typeface="Avenir"/>
              </a:rPr>
              <a:t>Support to determine computing needs</a:t>
            </a:r>
            <a:endParaRPr sz="2400">
              <a:solidFill>
                <a:schemeClr val="lt1"/>
              </a:solidFill>
              <a:latin typeface="Avenir"/>
              <a:ea typeface="Avenir"/>
              <a:cs typeface="Avenir"/>
              <a:sym typeface="Avenir"/>
            </a:endParaRPr>
          </a:p>
        </p:txBody>
      </p:sp>
      <p:sp>
        <p:nvSpPr>
          <p:cNvPr id="153" name="Google Shape;153;p6"/>
          <p:cNvSpPr txBox="1"/>
          <p:nvPr/>
        </p:nvSpPr>
        <p:spPr>
          <a:xfrm>
            <a:off x="5600700" y="4714868"/>
            <a:ext cx="2657600" cy="1723508"/>
          </a:xfrm>
          <a:prstGeom prst="rect">
            <a:avLst/>
          </a:prstGeom>
          <a:noFill/>
          <a:ln>
            <a:noFill/>
          </a:ln>
        </p:spPr>
        <p:txBody>
          <a:bodyPr spcFirstLastPara="1" wrap="square" lIns="121900" tIns="121900" rIns="121900" bIns="121900" anchor="t" anchorCtr="0">
            <a:spAutoFit/>
          </a:bodyPr>
          <a:lstStyle/>
          <a:p>
            <a:pPr algn="ctr"/>
            <a:r>
              <a:rPr lang="en" sz="2400">
                <a:solidFill>
                  <a:schemeClr val="lt1"/>
                </a:solidFill>
                <a:latin typeface="Avenir"/>
                <a:ea typeface="Avenir"/>
                <a:cs typeface="Avenir"/>
                <a:sym typeface="Avenir"/>
              </a:rPr>
              <a:t>Information to guide development of a project-specific DMP</a:t>
            </a:r>
            <a:endParaRPr sz="2400">
              <a:solidFill>
                <a:schemeClr val="lt1"/>
              </a:solidFill>
              <a:latin typeface="Avenir"/>
              <a:ea typeface="Avenir"/>
              <a:cs typeface="Avenir"/>
              <a:sym typeface="Avenir"/>
            </a:endParaRPr>
          </a:p>
        </p:txBody>
      </p:sp>
      <p:sp>
        <p:nvSpPr>
          <p:cNvPr id="154" name="Google Shape;154;p6"/>
          <p:cNvSpPr txBox="1"/>
          <p:nvPr/>
        </p:nvSpPr>
        <p:spPr>
          <a:xfrm>
            <a:off x="8584167" y="6324401"/>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a:solidFill>
                  <a:srgbClr val="4CD7C7"/>
                </a:solidFill>
                <a:latin typeface="Avenir"/>
                <a:ea typeface="Avenir"/>
                <a:cs typeface="Avenir"/>
                <a:sym typeface="Avenir"/>
                <a:hlinkClick r:id="rId4">
                  <a:extLst>
                    <a:ext uri="{A12FA001-AC4F-418D-AE19-62706E023703}">
                      <ahyp:hlinkClr xmlns:ahyp="http://schemas.microsoft.com/office/drawing/2018/hyperlinkcolor" val="tx"/>
                    </a:ext>
                  </a:extLst>
                </a:hlinkClick>
              </a:rPr>
              <a:t>tinyurl.com/DataMgmtHub</a:t>
            </a:r>
            <a:endParaRPr sz="1867">
              <a:solidFill>
                <a:srgbClr val="4CD7C7"/>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8"/>
        <p:cNvGrpSpPr/>
        <p:nvPr/>
      </p:nvGrpSpPr>
      <p:grpSpPr>
        <a:xfrm>
          <a:off x="0" y="0"/>
          <a:ext cx="0" cy="0"/>
          <a:chOff x="0" y="0"/>
          <a:chExt cx="0" cy="0"/>
        </a:xfrm>
      </p:grpSpPr>
      <p:sp>
        <p:nvSpPr>
          <p:cNvPr id="159" name="Google Shape;159;p8"/>
          <p:cNvSpPr txBox="1"/>
          <p:nvPr/>
        </p:nvSpPr>
        <p:spPr>
          <a:xfrm>
            <a:off x="7182035" y="739034"/>
            <a:ext cx="3318400" cy="738623"/>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3200" b="1">
                <a:solidFill>
                  <a:srgbClr val="33B0CA"/>
                </a:solidFill>
                <a:latin typeface="Caveat"/>
                <a:ea typeface="Caveat"/>
                <a:cs typeface="Caveat"/>
                <a:sym typeface="Caveat"/>
              </a:rPr>
              <a:t>Dr Atsushi Sato</a:t>
            </a:r>
            <a:endParaRPr sz="3200" b="1">
              <a:solidFill>
                <a:srgbClr val="000000"/>
              </a:solidFill>
              <a:latin typeface="Caveat"/>
              <a:ea typeface="Caveat"/>
              <a:cs typeface="Caveat"/>
              <a:sym typeface="Caveat"/>
            </a:endParaRPr>
          </a:p>
        </p:txBody>
      </p:sp>
      <p:sp>
        <p:nvSpPr>
          <p:cNvPr id="160" name="Google Shape;160;p8"/>
          <p:cNvSpPr txBox="1"/>
          <p:nvPr/>
        </p:nvSpPr>
        <p:spPr>
          <a:xfrm>
            <a:off x="7051500" y="4887834"/>
            <a:ext cx="28556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Using multiple data types from various sources</a:t>
            </a:r>
            <a:endParaRPr sz="1867">
              <a:solidFill>
                <a:schemeClr val="lt1"/>
              </a:solidFill>
              <a:latin typeface="Avenir"/>
              <a:ea typeface="Avenir"/>
              <a:cs typeface="Avenir"/>
              <a:sym typeface="Avenir"/>
            </a:endParaRPr>
          </a:p>
        </p:txBody>
      </p:sp>
      <p:sp>
        <p:nvSpPr>
          <p:cNvPr id="161" name="Google Shape;161;p8"/>
          <p:cNvSpPr txBox="1"/>
          <p:nvPr/>
        </p:nvSpPr>
        <p:spPr>
          <a:xfrm>
            <a:off x="7645113" y="1843544"/>
            <a:ext cx="22620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lt1"/>
                </a:solidFill>
                <a:latin typeface="Avenir"/>
                <a:ea typeface="Avenir"/>
                <a:cs typeface="Avenir"/>
                <a:sym typeface="Avenir"/>
              </a:rPr>
              <a:t>Postdoctoral researcher</a:t>
            </a:r>
            <a:endParaRPr sz="1867" dirty="0">
              <a:solidFill>
                <a:schemeClr val="lt1"/>
              </a:solidFill>
              <a:latin typeface="Avenir"/>
              <a:ea typeface="Avenir"/>
              <a:cs typeface="Avenir"/>
              <a:sym typeface="Avenir"/>
            </a:endParaRPr>
          </a:p>
        </p:txBody>
      </p:sp>
      <p:sp>
        <p:nvSpPr>
          <p:cNvPr id="162" name="Google Shape;162;p8"/>
          <p:cNvSpPr txBox="1"/>
          <p:nvPr/>
        </p:nvSpPr>
        <p:spPr>
          <a:xfrm>
            <a:off x="6683596" y="3544255"/>
            <a:ext cx="28556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Juggling several collaborative projects </a:t>
            </a:r>
            <a:endParaRPr sz="1867">
              <a:solidFill>
                <a:schemeClr val="lt1"/>
              </a:solidFill>
              <a:latin typeface="Avenir"/>
              <a:ea typeface="Avenir"/>
              <a:cs typeface="Avenir"/>
              <a:sym typeface="Avenir"/>
            </a:endParaRPr>
          </a:p>
        </p:txBody>
      </p:sp>
      <p:sp>
        <p:nvSpPr>
          <p:cNvPr id="163" name="Google Shape;163;p8"/>
          <p:cNvSpPr/>
          <p:nvPr/>
        </p:nvSpPr>
        <p:spPr>
          <a:xfrm>
            <a:off x="94142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64" name="Google Shape;164;p8"/>
          <p:cNvPicPr preferRelativeResize="0"/>
          <p:nvPr/>
        </p:nvPicPr>
        <p:blipFill rotWithShape="1">
          <a:blip r:embed="rId3">
            <a:alphaModFix/>
          </a:blip>
          <a:srcRect/>
          <a:stretch/>
        </p:blipFill>
        <p:spPr>
          <a:xfrm flipH="1">
            <a:off x="9907107" y="1012951"/>
            <a:ext cx="1686831" cy="52318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68"/>
        <p:cNvGrpSpPr/>
        <p:nvPr/>
      </p:nvGrpSpPr>
      <p:grpSpPr>
        <a:xfrm>
          <a:off x="0" y="0"/>
          <a:ext cx="0" cy="0"/>
          <a:chOff x="0" y="0"/>
          <a:chExt cx="0" cy="0"/>
        </a:xfrm>
      </p:grpSpPr>
      <p:sp>
        <p:nvSpPr>
          <p:cNvPr id="169" name="Google Shape;169;g23c7ba0a118_0_17"/>
          <p:cNvSpPr txBox="1"/>
          <p:nvPr/>
        </p:nvSpPr>
        <p:spPr>
          <a:xfrm>
            <a:off x="3390900" y="739034"/>
            <a:ext cx="7109600" cy="1231066"/>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3200" b="1">
                <a:solidFill>
                  <a:srgbClr val="33B0CA"/>
                </a:solidFill>
                <a:latin typeface="Caveat"/>
                <a:ea typeface="Caveat"/>
                <a:cs typeface="Caveat"/>
                <a:sym typeface="Caveat"/>
              </a:rPr>
              <a:t>Dr Atsushi Sato’s data management needs</a:t>
            </a:r>
            <a:endParaRPr sz="3200" b="1">
              <a:solidFill>
                <a:srgbClr val="000000"/>
              </a:solidFill>
              <a:latin typeface="Caveat"/>
              <a:ea typeface="Caveat"/>
              <a:cs typeface="Caveat"/>
              <a:sym typeface="Caveat"/>
            </a:endParaRPr>
          </a:p>
        </p:txBody>
      </p:sp>
      <p:sp>
        <p:nvSpPr>
          <p:cNvPr id="170" name="Google Shape;170;g23c7ba0a118_0_17"/>
          <p:cNvSpPr/>
          <p:nvPr/>
        </p:nvSpPr>
        <p:spPr>
          <a:xfrm>
            <a:off x="94142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71" name="Google Shape;171;g23c7ba0a118_0_17"/>
          <p:cNvPicPr preferRelativeResize="0"/>
          <p:nvPr/>
        </p:nvPicPr>
        <p:blipFill rotWithShape="1">
          <a:blip r:embed="rId3">
            <a:alphaModFix/>
          </a:blip>
          <a:srcRect/>
          <a:stretch/>
        </p:blipFill>
        <p:spPr>
          <a:xfrm flipH="1">
            <a:off x="9907107" y="1012951"/>
            <a:ext cx="1686831" cy="5231848"/>
          </a:xfrm>
          <a:prstGeom prst="rect">
            <a:avLst/>
          </a:prstGeom>
          <a:noFill/>
          <a:ln>
            <a:noFill/>
          </a:ln>
        </p:spPr>
      </p:pic>
      <p:sp>
        <p:nvSpPr>
          <p:cNvPr id="172" name="Google Shape;172;g23c7ba0a118_0_17"/>
          <p:cNvSpPr txBox="1"/>
          <p:nvPr/>
        </p:nvSpPr>
        <p:spPr>
          <a:xfrm>
            <a:off x="0" y="6324401"/>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a:solidFill>
                  <a:srgbClr val="4CD7C7"/>
                </a:solidFill>
                <a:latin typeface="Avenir"/>
                <a:ea typeface="Avenir"/>
                <a:cs typeface="Avenir"/>
                <a:sym typeface="Avenir"/>
                <a:hlinkClick r:id="rId4">
                  <a:extLst>
                    <a:ext uri="{A12FA001-AC4F-418D-AE19-62706E023703}">
                      <ahyp:hlinkClr xmlns:ahyp="http://schemas.microsoft.com/office/drawing/2018/hyperlinkcolor" val="tx"/>
                    </a:ext>
                  </a:extLst>
                </a:hlinkClick>
              </a:rPr>
              <a:t>tinyurl.com/DataMgmtHub</a:t>
            </a:r>
            <a:endParaRPr sz="1867">
              <a:solidFill>
                <a:srgbClr val="4CD7C7"/>
              </a:solidFill>
              <a:latin typeface="Avenir"/>
              <a:ea typeface="Avenir"/>
              <a:cs typeface="Avenir"/>
              <a:sym typeface="Avenir"/>
            </a:endParaRPr>
          </a:p>
        </p:txBody>
      </p:sp>
      <p:sp>
        <p:nvSpPr>
          <p:cNvPr id="173" name="Google Shape;173;g23c7ba0a118_0_17"/>
          <p:cNvSpPr txBox="1"/>
          <p:nvPr/>
        </p:nvSpPr>
        <p:spPr>
          <a:xfrm>
            <a:off x="2886065" y="4491467"/>
            <a:ext cx="2436400" cy="1354176"/>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Access to well-curated existing metadata</a:t>
            </a:r>
            <a:endParaRPr sz="1867">
              <a:solidFill>
                <a:schemeClr val="lt1"/>
              </a:solidFill>
              <a:latin typeface="Avenir"/>
              <a:ea typeface="Avenir"/>
              <a:cs typeface="Avenir"/>
              <a:sym typeface="Avenir"/>
            </a:endParaRPr>
          </a:p>
        </p:txBody>
      </p:sp>
      <p:sp>
        <p:nvSpPr>
          <p:cNvPr id="174" name="Google Shape;174;g23c7ba0a118_0_17"/>
          <p:cNvSpPr txBox="1"/>
          <p:nvPr/>
        </p:nvSpPr>
        <p:spPr>
          <a:xfrm>
            <a:off x="1128899" y="2161001"/>
            <a:ext cx="2576400" cy="1723508"/>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Regular &amp; transparent communication with collaborators</a:t>
            </a:r>
            <a:endParaRPr sz="1867">
              <a:solidFill>
                <a:schemeClr val="lt1"/>
              </a:solidFill>
              <a:latin typeface="Avenir"/>
              <a:ea typeface="Avenir"/>
              <a:cs typeface="Avenir"/>
              <a:sym typeface="Avenir"/>
            </a:endParaRPr>
          </a:p>
        </p:txBody>
      </p:sp>
      <p:sp>
        <p:nvSpPr>
          <p:cNvPr id="175" name="Google Shape;175;g23c7ba0a118_0_17"/>
          <p:cNvSpPr txBox="1"/>
          <p:nvPr/>
        </p:nvSpPr>
        <p:spPr>
          <a:xfrm>
            <a:off x="5716197" y="2874801"/>
            <a:ext cx="2827600" cy="1723508"/>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Access to fast data transfer to facilitate collaborative research</a:t>
            </a:r>
            <a:endParaRPr sz="1867">
              <a:solidFill>
                <a:schemeClr val="lt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9"/>
        <p:cNvGrpSpPr/>
        <p:nvPr/>
      </p:nvGrpSpPr>
      <p:grpSpPr>
        <a:xfrm>
          <a:off x="0" y="0"/>
          <a:ext cx="0" cy="0"/>
          <a:chOff x="0" y="0"/>
          <a:chExt cx="0" cy="0"/>
        </a:xfrm>
      </p:grpSpPr>
      <p:sp>
        <p:nvSpPr>
          <p:cNvPr id="180" name="Google Shape;180;p10"/>
          <p:cNvSpPr txBox="1"/>
          <p:nvPr/>
        </p:nvSpPr>
        <p:spPr>
          <a:xfrm>
            <a:off x="2838435" y="429534"/>
            <a:ext cx="4320400" cy="738623"/>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 sz="3200">
                <a:solidFill>
                  <a:srgbClr val="AB42CA"/>
                </a:solidFill>
                <a:latin typeface="Lobster"/>
                <a:ea typeface="Lobster"/>
                <a:cs typeface="Lobster"/>
                <a:sym typeface="Lobster"/>
              </a:rPr>
              <a:t>Professor Tehara Nepia</a:t>
            </a:r>
            <a:endParaRPr sz="3200">
              <a:solidFill>
                <a:srgbClr val="AB42CA"/>
              </a:solidFill>
              <a:latin typeface="Lobster"/>
              <a:ea typeface="Lobster"/>
              <a:cs typeface="Lobster"/>
              <a:sym typeface="Lobster"/>
            </a:endParaRPr>
          </a:p>
        </p:txBody>
      </p:sp>
      <p:sp>
        <p:nvSpPr>
          <p:cNvPr id="181" name="Google Shape;181;p10"/>
          <p:cNvSpPr txBox="1"/>
          <p:nvPr/>
        </p:nvSpPr>
        <p:spPr>
          <a:xfrm>
            <a:off x="4996588" y="1871101"/>
            <a:ext cx="17360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lt1"/>
                </a:solidFill>
                <a:latin typeface="Avenir"/>
                <a:ea typeface="Avenir"/>
                <a:cs typeface="Avenir"/>
                <a:sym typeface="Avenir"/>
              </a:rPr>
              <a:t>Research team leader</a:t>
            </a:r>
            <a:endParaRPr sz="1867" dirty="0">
              <a:solidFill>
                <a:schemeClr val="lt1"/>
              </a:solidFill>
              <a:latin typeface="Avenir"/>
              <a:ea typeface="Avenir"/>
              <a:cs typeface="Avenir"/>
              <a:sym typeface="Avenir"/>
            </a:endParaRPr>
          </a:p>
        </p:txBody>
      </p:sp>
      <p:sp>
        <p:nvSpPr>
          <p:cNvPr id="182" name="Google Shape;182;p10"/>
          <p:cNvSpPr txBox="1"/>
          <p:nvPr/>
        </p:nvSpPr>
        <p:spPr>
          <a:xfrm>
            <a:off x="8374080" y="2157768"/>
            <a:ext cx="2313600" cy="533504"/>
          </a:xfrm>
          <a:prstGeom prst="rect">
            <a:avLst/>
          </a:prstGeom>
          <a:noFill/>
          <a:ln>
            <a:noFill/>
          </a:ln>
        </p:spPr>
        <p:txBody>
          <a:bodyPr spcFirstLastPara="1" wrap="square" lIns="121900" tIns="121900" rIns="121900" bIns="121900" anchor="t" anchorCtr="0">
            <a:spAutoFit/>
          </a:bodyPr>
          <a:lstStyle/>
          <a:p>
            <a:pPr algn="r">
              <a:buClr>
                <a:srgbClr val="000000"/>
              </a:buClr>
              <a:buSzPts val="1400"/>
            </a:pPr>
            <a:r>
              <a:rPr lang="en" sz="1867">
                <a:solidFill>
                  <a:schemeClr val="lt1"/>
                </a:solidFill>
                <a:latin typeface="Avenir"/>
                <a:ea typeface="Avenir"/>
                <a:cs typeface="Avenir"/>
                <a:sym typeface="Avenir"/>
              </a:rPr>
              <a:t>Liaising with advisors</a:t>
            </a:r>
            <a:endParaRPr sz="1867">
              <a:solidFill>
                <a:schemeClr val="lt1"/>
              </a:solidFill>
              <a:latin typeface="Avenir"/>
              <a:ea typeface="Avenir"/>
              <a:cs typeface="Avenir"/>
              <a:sym typeface="Avenir"/>
            </a:endParaRPr>
          </a:p>
        </p:txBody>
      </p:sp>
      <p:sp>
        <p:nvSpPr>
          <p:cNvPr id="183" name="Google Shape;183;p10"/>
          <p:cNvSpPr txBox="1"/>
          <p:nvPr/>
        </p:nvSpPr>
        <p:spPr>
          <a:xfrm>
            <a:off x="4562499" y="3998667"/>
            <a:ext cx="2234800" cy="1395470"/>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Building and maintaining  relationships with research partners</a:t>
            </a:r>
            <a:endParaRPr sz="1867">
              <a:solidFill>
                <a:schemeClr val="lt1"/>
              </a:solidFill>
              <a:latin typeface="Avenir"/>
              <a:ea typeface="Avenir"/>
              <a:cs typeface="Avenir"/>
              <a:sym typeface="Avenir"/>
            </a:endParaRPr>
          </a:p>
        </p:txBody>
      </p:sp>
      <p:sp>
        <p:nvSpPr>
          <p:cNvPr id="184" name="Google Shape;184;p10"/>
          <p:cNvSpPr txBox="1"/>
          <p:nvPr/>
        </p:nvSpPr>
        <p:spPr>
          <a:xfrm>
            <a:off x="8827288" y="4891867"/>
            <a:ext cx="1654800" cy="820825"/>
          </a:xfrm>
          <a:prstGeom prst="rect">
            <a:avLst/>
          </a:prstGeom>
          <a:noFill/>
          <a:ln>
            <a:noFill/>
          </a:ln>
        </p:spPr>
        <p:txBody>
          <a:bodyPr spcFirstLastPara="1" wrap="square" lIns="121900" tIns="121900" rIns="121900" bIns="121900" anchor="t" anchorCtr="0">
            <a:spAutoFit/>
          </a:bodyPr>
          <a:lstStyle/>
          <a:p>
            <a:pPr algn="r">
              <a:buClr>
                <a:srgbClr val="000000"/>
              </a:buClr>
              <a:buSzPts val="1400"/>
            </a:pPr>
            <a:r>
              <a:rPr lang="en" sz="1867">
                <a:solidFill>
                  <a:schemeClr val="lt1"/>
                </a:solidFill>
                <a:latin typeface="Avenir"/>
                <a:ea typeface="Avenir"/>
                <a:cs typeface="Avenir"/>
                <a:sym typeface="Avenir"/>
              </a:rPr>
              <a:t>Facilitating the research</a:t>
            </a:r>
            <a:endParaRPr sz="1867">
              <a:solidFill>
                <a:schemeClr val="lt1"/>
              </a:solidFill>
              <a:latin typeface="Avenir"/>
              <a:ea typeface="Avenir"/>
              <a:cs typeface="Avenir"/>
              <a:sym typeface="Avenir"/>
            </a:endParaRPr>
          </a:p>
        </p:txBody>
      </p:sp>
      <p:sp>
        <p:nvSpPr>
          <p:cNvPr id="185" name="Google Shape;185;p10"/>
          <p:cNvSpPr/>
          <p:nvPr/>
        </p:nvSpPr>
        <p:spPr>
          <a:xfrm>
            <a:off x="6485300"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86" name="Google Shape;186;p10"/>
          <p:cNvPicPr preferRelativeResize="0"/>
          <p:nvPr/>
        </p:nvPicPr>
        <p:blipFill rotWithShape="1">
          <a:blip r:embed="rId3">
            <a:alphaModFix/>
          </a:blip>
          <a:srcRect/>
          <a:stretch/>
        </p:blipFill>
        <p:spPr>
          <a:xfrm flipH="1">
            <a:off x="6930325" y="1168334"/>
            <a:ext cx="2114328" cy="511966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1293</Words>
  <Application>Microsoft Office PowerPoint</Application>
  <PresentationFormat>Widescreen</PresentationFormat>
  <Paragraphs>180</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Avenir</vt:lpstr>
      <vt:lpstr>Caveat</vt:lpstr>
      <vt:lpstr>Comfortaa</vt:lpstr>
      <vt:lpstr>Permanent Marker</vt:lpstr>
      <vt:lpstr>Arial</vt:lpstr>
      <vt:lpstr>Calibri</vt:lpstr>
      <vt:lpstr>Calibri Light</vt:lpstr>
      <vt:lpstr>Lobster</vt:lpstr>
      <vt:lpstr>Nunito</vt:lpstr>
      <vt:lpstr>Office Theme</vt:lpstr>
      <vt:lpstr>PowerPoint Presentation</vt:lpstr>
      <vt:lpstr>What is data management?</vt:lpstr>
      <vt:lpstr>The goals: Be FAIR and CARE </vt:lpstr>
      <vt:lpstr>The challenge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experience personas</vt:lpstr>
      <vt:lpstr>User experience personas</vt:lpstr>
      <vt:lpstr>PowerPoint Presentation</vt:lpstr>
      <vt:lpstr>PowerPoint Presentation</vt:lpstr>
      <vt:lpstr>Data Management Plans</vt:lpstr>
      <vt:lpstr>eResearch and libraries staff</vt:lpstr>
      <vt:lpstr>PowerPoint Presentation</vt:lpstr>
      <vt:lpstr>Data management culture - Be your own leader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Forsdick</dc:creator>
  <cp:lastModifiedBy>Natalie Forsdick</cp:lastModifiedBy>
  <cp:revision>1</cp:revision>
  <dcterms:created xsi:type="dcterms:W3CDTF">2023-06-08T06:01:28Z</dcterms:created>
  <dcterms:modified xsi:type="dcterms:W3CDTF">2023-06-11T07:00:53Z</dcterms:modified>
</cp:coreProperties>
</file>