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403" r:id="rId4"/>
    <p:sldId id="320" r:id="rId5"/>
    <p:sldId id="346" r:id="rId6"/>
    <p:sldId id="399" r:id="rId7"/>
    <p:sldId id="400" r:id="rId8"/>
    <p:sldId id="358" r:id="rId9"/>
    <p:sldId id="349" r:id="rId10"/>
    <p:sldId id="350" r:id="rId11"/>
    <p:sldId id="401" r:id="rId12"/>
    <p:sldId id="353" r:id="rId13"/>
    <p:sldId id="355" r:id="rId14"/>
    <p:sldId id="356" r:id="rId15"/>
    <p:sldId id="357" r:id="rId16"/>
    <p:sldId id="402" r:id="rId17"/>
    <p:sldId id="359" r:id="rId18"/>
    <p:sldId id="363" r:id="rId19"/>
    <p:sldId id="360" r:id="rId20"/>
    <p:sldId id="361" r:id="rId21"/>
    <p:sldId id="362" r:id="rId22"/>
    <p:sldId id="364" r:id="rId23"/>
    <p:sldId id="365" r:id="rId24"/>
    <p:sldId id="368" r:id="rId25"/>
    <p:sldId id="371" r:id="rId26"/>
    <p:sldId id="372" r:id="rId27"/>
    <p:sldId id="377" r:id="rId28"/>
    <p:sldId id="379" r:id="rId29"/>
    <p:sldId id="380" r:id="rId30"/>
    <p:sldId id="381" r:id="rId31"/>
    <p:sldId id="382" r:id="rId32"/>
    <p:sldId id="385" r:id="rId33"/>
    <p:sldId id="386" r:id="rId34"/>
    <p:sldId id="383" r:id="rId35"/>
    <p:sldId id="384" r:id="rId36"/>
    <p:sldId id="392" r:id="rId37"/>
    <p:sldId id="393" r:id="rId38"/>
    <p:sldId id="394" r:id="rId39"/>
    <p:sldId id="395" r:id="rId40"/>
    <p:sldId id="396" r:id="rId41"/>
    <p:sldId id="398" r:id="rId42"/>
    <p:sldId id="397" r:id="rId43"/>
    <p:sldId id="36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7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27849-5ADB-424C-B6AF-67ECF67422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A3D1-F0D0-4A43-A137-FFEF0377DE12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07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A3D1-F0D0-4A43-A137-FFEF0377DE12}" type="slidenum">
              <a:rPr lang="nb-NO" smtClean="0"/>
              <a:pPr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891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A3D1-F0D0-4A43-A137-FFEF0377DE12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433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BA3D1-F0D0-4A43-A137-FFEF0377DE12}" type="slidenum">
              <a:rPr lang="nb-NO" smtClean="0"/>
              <a:pPr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1848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nb-NO" baseline="0" dirty="0" smtClean="0"/>
              <a:t> </a:t>
            </a:r>
            <a:r>
              <a:rPr lang="nb-NO" baseline="0" dirty="0" err="1" smtClean="0"/>
              <a:t>intensity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selection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related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many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select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many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candidates</a:t>
            </a:r>
            <a:r>
              <a:rPr lang="nb-NO" baseline="0" dirty="0" smtClean="0"/>
              <a:t>. 10 </a:t>
            </a:r>
            <a:r>
              <a:rPr lang="nb-NO" baseline="0" dirty="0" err="1" smtClean="0"/>
              <a:t>out</a:t>
            </a:r>
            <a:r>
              <a:rPr lang="nb-NO" baseline="0" dirty="0" smtClean="0"/>
              <a:t> 100 </a:t>
            </a:r>
            <a:r>
              <a:rPr lang="nb-NO" baseline="0" dirty="0" err="1" smtClean="0"/>
              <a:t>candidates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gives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better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intensity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than</a:t>
            </a:r>
            <a:r>
              <a:rPr lang="nb-NO" baseline="0" dirty="0" smtClean="0"/>
              <a:t> 50 </a:t>
            </a:r>
            <a:r>
              <a:rPr lang="nb-NO" baseline="0" dirty="0" err="1" smtClean="0"/>
              <a:t>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100 or 10 </a:t>
            </a:r>
            <a:r>
              <a:rPr lang="nb-NO" baseline="0" dirty="0" err="1" smtClean="0"/>
              <a:t>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50.</a:t>
            </a:r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r>
              <a:rPr lang="el-GR" baseline="0" dirty="0" smtClean="0"/>
              <a:t>σ</a:t>
            </a:r>
            <a:r>
              <a:rPr lang="nb-NO" baseline="-25000" dirty="0" smtClean="0"/>
              <a:t>g</a:t>
            </a:r>
            <a:r>
              <a:rPr lang="nb-NO" baseline="0" dirty="0" smtClean="0"/>
              <a:t> is a </a:t>
            </a:r>
            <a:r>
              <a:rPr lang="nb-NO" baseline="0" dirty="0" err="1" smtClean="0"/>
              <a:t>measure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size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genetic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differences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bigger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genetic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differences</a:t>
            </a:r>
            <a:r>
              <a:rPr lang="nb-NO" baseline="0" dirty="0" smtClean="0"/>
              <a:t>: more </a:t>
            </a:r>
            <a:r>
              <a:rPr lang="el-GR" baseline="0" dirty="0" smtClean="0"/>
              <a:t>Δ</a:t>
            </a:r>
            <a:r>
              <a:rPr lang="nb-NO" baseline="0" dirty="0" smtClean="0"/>
              <a:t>G).</a:t>
            </a:r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r>
              <a:rPr lang="nb-NO" baseline="0" dirty="0" smtClean="0"/>
              <a:t>L </a:t>
            </a:r>
            <a:r>
              <a:rPr lang="nb-NO" baseline="0" dirty="0" err="1" smtClean="0"/>
              <a:t>measures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how</a:t>
            </a:r>
            <a:r>
              <a:rPr lang="nb-NO" baseline="0" dirty="0" smtClean="0"/>
              <a:t> fast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do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selection</a:t>
            </a:r>
            <a:r>
              <a:rPr lang="nb-NO" baseline="0" dirty="0" smtClean="0"/>
              <a:t>. More </a:t>
            </a:r>
            <a:r>
              <a:rPr lang="nb-NO" baseline="0" dirty="0" err="1" smtClean="0"/>
              <a:t>selection-rounds</a:t>
            </a:r>
            <a:r>
              <a:rPr lang="nb-NO" baseline="0" dirty="0" smtClean="0"/>
              <a:t> per </a:t>
            </a:r>
            <a:r>
              <a:rPr lang="nb-NO" baseline="0" dirty="0" err="1" smtClean="0"/>
              <a:t>decade</a:t>
            </a:r>
            <a:r>
              <a:rPr lang="nb-NO" baseline="0" dirty="0" smtClean="0"/>
              <a:t> : more </a:t>
            </a:r>
            <a:r>
              <a:rPr lang="el-GR" baseline="0" dirty="0" smtClean="0"/>
              <a:t>Δ</a:t>
            </a:r>
            <a:r>
              <a:rPr lang="nb-NO" baseline="0" dirty="0" smtClean="0"/>
              <a:t>G.</a:t>
            </a:r>
          </a:p>
          <a:p>
            <a:pPr>
              <a:buFont typeface="Arial" pitchFamily="34" charset="0"/>
              <a:buNone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r>
              <a:rPr lang="nb-NO" baseline="0" dirty="0" err="1" smtClean="0"/>
              <a:t>Reducing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generation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interval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often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what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breeders</a:t>
            </a:r>
            <a:r>
              <a:rPr lang="nb-NO" baseline="0" dirty="0" smtClean="0"/>
              <a:t> makes </a:t>
            </a:r>
            <a:r>
              <a:rPr lang="nb-NO" baseline="0" dirty="0" err="1" smtClean="0"/>
              <a:t>enthusiastic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about</a:t>
            </a:r>
            <a:r>
              <a:rPr lang="nb-NO" baseline="0" dirty="0" smtClean="0"/>
              <a:t> GS.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note: for </a:t>
            </a:r>
            <a:r>
              <a:rPr lang="nb-NO" baseline="0" dirty="0" err="1" smtClean="0"/>
              <a:t>some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species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generation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interval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already</a:t>
            </a:r>
            <a:r>
              <a:rPr lang="nb-NO" baseline="0" dirty="0" smtClean="0"/>
              <a:t> at </a:t>
            </a:r>
            <a:r>
              <a:rPr lang="nb-NO" baseline="0" dirty="0" err="1" smtClean="0"/>
              <a:t>its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biological</a:t>
            </a:r>
            <a:r>
              <a:rPr lang="nb-NO" baseline="0" dirty="0" smtClean="0"/>
              <a:t> minimum eg. in </a:t>
            </a:r>
            <a:r>
              <a:rPr lang="nb-NO" baseline="0" dirty="0" err="1" smtClean="0"/>
              <a:t>pig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breeding</a:t>
            </a:r>
            <a:r>
              <a:rPr lang="nb-NO" baseline="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DE448-DA82-403F-B4FC-E98F78F2494D}" type="slidenum">
              <a:rPr lang="nb-NO" smtClean="0"/>
              <a:pPr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7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nb-NO" dirty="0" smtClean="0"/>
              <a:t>EBV = </a:t>
            </a:r>
            <a:r>
              <a:rPr lang="nb-NO" dirty="0" err="1" smtClean="0"/>
              <a:t>estimate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dirty="0" err="1" smtClean="0"/>
              <a:t>breeding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r>
              <a:rPr lang="nb-NO" dirty="0" smtClean="0"/>
              <a:t>; GEBV = </a:t>
            </a:r>
            <a:r>
              <a:rPr lang="nb-NO" dirty="0" err="1" smtClean="0"/>
              <a:t>genomic</a:t>
            </a:r>
            <a:r>
              <a:rPr lang="nb-NO" baseline="0" dirty="0" smtClean="0"/>
              <a:t> (</a:t>
            </a:r>
            <a:r>
              <a:rPr lang="nb-NO" baseline="0" dirty="0" err="1" smtClean="0"/>
              <a:t>selection</a:t>
            </a:r>
            <a:r>
              <a:rPr lang="nb-NO" baseline="0" dirty="0" smtClean="0"/>
              <a:t>) </a:t>
            </a:r>
            <a:r>
              <a:rPr lang="nb-NO" dirty="0" smtClean="0"/>
              <a:t> </a:t>
            </a:r>
            <a:r>
              <a:rPr lang="nb-NO" dirty="0" err="1" smtClean="0"/>
              <a:t>estimated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breeding</a:t>
            </a:r>
            <a:r>
              <a:rPr lang="nb-NO" dirty="0" smtClean="0"/>
              <a:t> </a:t>
            </a:r>
            <a:r>
              <a:rPr lang="nb-NO" dirty="0" err="1" smtClean="0"/>
              <a:t>value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The ’</a:t>
            </a:r>
            <a:r>
              <a:rPr lang="nb-NO" dirty="0" err="1" smtClean="0"/>
              <a:t>accuracy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selection</a:t>
            </a:r>
            <a:r>
              <a:rPr lang="nb-NO" dirty="0" smtClean="0"/>
              <a:t>’ is </a:t>
            </a:r>
            <a:r>
              <a:rPr lang="nb-NO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correlation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between</a:t>
            </a:r>
            <a:r>
              <a:rPr lang="nb-NO" baseline="0" dirty="0" smtClean="0"/>
              <a:t> EBV and true </a:t>
            </a:r>
            <a:r>
              <a:rPr lang="nb-NO" baseline="0" dirty="0" err="1" smtClean="0"/>
              <a:t>breeding</a:t>
            </a:r>
            <a:r>
              <a:rPr lang="nb-NO" baseline="0" dirty="0" smtClean="0"/>
              <a:t> </a:t>
            </a:r>
            <a:r>
              <a:rPr lang="nb-NO" baseline="0" dirty="0" err="1" smtClean="0"/>
              <a:t>value</a:t>
            </a:r>
            <a:r>
              <a:rPr lang="nb-NO" baseline="0" dirty="0" smtClean="0"/>
              <a:t> (TBV).</a:t>
            </a:r>
            <a:endParaRPr lang="nb-NO" dirty="0" smtClean="0"/>
          </a:p>
          <a:p>
            <a:pPr>
              <a:buFont typeface="Arial" pitchFamily="34" charset="0"/>
              <a:buChar char="•"/>
            </a:pPr>
            <a:endParaRPr lang="nb-NO" dirty="0" smtClean="0"/>
          </a:p>
          <a:p>
            <a:pPr>
              <a:buFont typeface="Arial" pitchFamily="34" charset="0"/>
              <a:buChar char="•"/>
            </a:pPr>
            <a:r>
              <a:rPr lang="nb-NO" dirty="0" smtClean="0"/>
              <a:t> Selection for </a:t>
            </a:r>
            <a:r>
              <a:rPr lang="nb-NO" dirty="0" err="1" smtClean="0"/>
              <a:t>phenotypes</a:t>
            </a:r>
            <a:r>
              <a:rPr lang="nb-NO" dirty="0" smtClean="0"/>
              <a:t> is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often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poorly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understood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because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people</a:t>
            </a:r>
            <a:r>
              <a:rPr lang="nb-NO" baseline="0" dirty="0" smtClean="0"/>
              <a:t> do not understand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relationship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between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phenotype</a:t>
            </a:r>
            <a:r>
              <a:rPr lang="nb-NO" baseline="0" dirty="0" smtClean="0"/>
              <a:t> and genotype. </a:t>
            </a:r>
            <a:r>
              <a:rPr lang="nb-NO" baseline="0" dirty="0" err="1" smtClean="0"/>
              <a:t>But</a:t>
            </a:r>
            <a:r>
              <a:rPr lang="nb-NO" baseline="0" dirty="0" smtClean="0"/>
              <a:t> in </a:t>
            </a:r>
            <a:r>
              <a:rPr lang="nb-NO" baseline="0" dirty="0" err="1" smtClean="0"/>
              <a:t>principle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models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not so </a:t>
            </a:r>
            <a:r>
              <a:rPr lang="nb-NO" baseline="0" dirty="0" err="1" smtClean="0"/>
              <a:t>different</a:t>
            </a:r>
            <a:r>
              <a:rPr lang="nb-NO" baseline="0" dirty="0" smtClean="0"/>
              <a:t>:</a:t>
            </a:r>
          </a:p>
          <a:p>
            <a:pPr>
              <a:buFont typeface="Arial" pitchFamily="34" charset="0"/>
              <a:buNone/>
            </a:pPr>
            <a:r>
              <a:rPr lang="nb-NO" baseline="0" dirty="0" err="1" smtClean="0"/>
              <a:t>Phenotypic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selection</a:t>
            </a:r>
            <a:r>
              <a:rPr lang="nb-NO" baseline="0" dirty="0" smtClean="0"/>
              <a:t> : y = genotype + </a:t>
            </a:r>
            <a:r>
              <a:rPr lang="nb-NO" baseline="0" dirty="0" err="1" smtClean="0"/>
              <a:t>environment</a:t>
            </a:r>
            <a:endParaRPr lang="nb-NO" baseline="0" dirty="0" smtClean="0"/>
          </a:p>
          <a:p>
            <a:pPr>
              <a:buFont typeface="Arial" pitchFamily="34" charset="0"/>
              <a:buNone/>
            </a:pPr>
            <a:r>
              <a:rPr lang="nb-NO" baseline="0" dirty="0" err="1" smtClean="0"/>
              <a:t>Genomic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selection</a:t>
            </a:r>
            <a:r>
              <a:rPr lang="nb-NO" baseline="0" dirty="0" smtClean="0"/>
              <a:t>    : GEBV = genotype + </a:t>
            </a:r>
            <a:r>
              <a:rPr lang="nb-NO" baseline="0" dirty="0" err="1" smtClean="0"/>
              <a:t>estimation_error</a:t>
            </a:r>
            <a:endParaRPr lang="nb-NO" baseline="0" dirty="0" smtClean="0"/>
          </a:p>
          <a:p>
            <a:pPr>
              <a:buFont typeface="Arial" pitchFamily="34" charset="0"/>
              <a:buNone/>
            </a:pPr>
            <a:r>
              <a:rPr lang="nb-NO" baseline="0" dirty="0" err="1" smtClean="0"/>
              <a:t>We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expect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estimation_error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smaller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than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environmental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effects</a:t>
            </a:r>
            <a:r>
              <a:rPr lang="nb-NO" baseline="0" dirty="0" smtClean="0"/>
              <a:t>.</a:t>
            </a:r>
          </a:p>
          <a:p>
            <a:pPr>
              <a:buFont typeface="Arial" pitchFamily="34" charset="0"/>
              <a:buNone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r>
              <a:rPr lang="nb-NO" baseline="0" dirty="0" smtClean="0"/>
              <a:t> </a:t>
            </a:r>
            <a:r>
              <a:rPr lang="nb-NO" baseline="0" dirty="0" err="1" smtClean="0"/>
              <a:t>Traditional</a:t>
            </a:r>
            <a:r>
              <a:rPr lang="nb-NO" baseline="0" dirty="0" smtClean="0"/>
              <a:t> EBV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animals </a:t>
            </a:r>
            <a:r>
              <a:rPr lang="nb-NO" baseline="0" dirty="0" err="1" smtClean="0"/>
              <a:t>without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records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records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their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parents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sibs</a:t>
            </a:r>
            <a:r>
              <a:rPr lang="nb-NO" baseline="0" dirty="0" smtClean="0"/>
              <a:t> or </a:t>
            </a:r>
            <a:r>
              <a:rPr lang="nb-NO" baseline="0" dirty="0" err="1" smtClean="0"/>
              <a:t>offspring</a:t>
            </a:r>
            <a:r>
              <a:rPr lang="nb-NO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nb-NO" baseline="0" dirty="0" smtClean="0"/>
          </a:p>
          <a:p>
            <a:pPr>
              <a:buFont typeface="Arial" pitchFamily="34" charset="0"/>
              <a:buChar char="•"/>
            </a:pPr>
            <a:r>
              <a:rPr lang="nb-NO" baseline="0" dirty="0" err="1" smtClean="0"/>
              <a:t>Since</a:t>
            </a:r>
            <a:r>
              <a:rPr lang="nb-NO" baseline="0" dirty="0" smtClean="0"/>
              <a:t> bulls </a:t>
            </a:r>
            <a:r>
              <a:rPr lang="nb-NO" baseline="0" dirty="0" err="1" smtClean="0"/>
              <a:t>obviously</a:t>
            </a:r>
            <a:r>
              <a:rPr lang="nb-NO" baseline="0" dirty="0" smtClean="0"/>
              <a:t> do not have </a:t>
            </a:r>
            <a:r>
              <a:rPr lang="nb-NO" baseline="0" dirty="0" err="1" smtClean="0"/>
              <a:t>milk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production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records</a:t>
            </a:r>
            <a:r>
              <a:rPr lang="nb-NO" baseline="0" dirty="0" smtClean="0"/>
              <a:t>, </a:t>
            </a:r>
            <a:r>
              <a:rPr lang="nb-NO" baseline="0" dirty="0" err="1" smtClean="0"/>
              <a:t>selection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bulls in </a:t>
            </a:r>
            <a:r>
              <a:rPr lang="nb-NO" baseline="0" dirty="0" err="1" smtClean="0"/>
              <a:t>dairy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cattle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breeding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traditionally</a:t>
            </a:r>
            <a:r>
              <a:rPr lang="nb-NO" baseline="0" dirty="0" smtClean="0"/>
              <a:t> </a:t>
            </a:r>
            <a:r>
              <a:rPr lang="nb-NO" baseline="0" dirty="0" err="1" smtClean="0"/>
              <a:t>based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progeny</a:t>
            </a:r>
            <a:r>
              <a:rPr lang="nb-NO" baseline="0" dirty="0" smtClean="0"/>
              <a:t> testing, i.e. bulls </a:t>
            </a:r>
            <a:r>
              <a:rPr lang="nb-NO" baseline="0" dirty="0" err="1" smtClean="0"/>
              <a:t>obtain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about</a:t>
            </a:r>
            <a:r>
              <a:rPr lang="nb-NO" baseline="0" dirty="0" smtClean="0"/>
              <a:t> 100 </a:t>
            </a:r>
            <a:r>
              <a:rPr lang="nb-NO" baseline="0" dirty="0" err="1" smtClean="0"/>
              <a:t>daughters</a:t>
            </a:r>
            <a:r>
              <a:rPr lang="nb-NO" baseline="0" dirty="0" smtClean="0"/>
              <a:t>, and </a:t>
            </a:r>
            <a:r>
              <a:rPr lang="nb-NO" baseline="0" dirty="0" err="1" smtClean="0"/>
              <a:t>their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selection</a:t>
            </a:r>
            <a:r>
              <a:rPr lang="nb-NO" baseline="0" dirty="0" smtClean="0"/>
              <a:t> is </a:t>
            </a:r>
            <a:r>
              <a:rPr lang="nb-NO" baseline="0" dirty="0" err="1" smtClean="0"/>
              <a:t>based</a:t>
            </a:r>
            <a:r>
              <a:rPr lang="nb-NO" baseline="0" dirty="0" smtClean="0"/>
              <a:t> </a:t>
            </a:r>
            <a:r>
              <a:rPr lang="nb-NO" baseline="0" dirty="0" err="1" smtClean="0"/>
              <a:t>upon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performance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of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daughters</a:t>
            </a:r>
            <a:r>
              <a:rPr lang="nb-NO" baseline="0" dirty="0" smtClean="0"/>
              <a:t>. </a:t>
            </a:r>
          </a:p>
          <a:p>
            <a:pPr>
              <a:buFont typeface="Arial" pitchFamily="34" charset="0"/>
              <a:buNone/>
            </a:pPr>
            <a:endParaRPr lang="nb-NO" baseline="0" dirty="0" smtClean="0"/>
          </a:p>
          <a:p>
            <a:pPr>
              <a:buFont typeface="Arial" pitchFamily="34" charset="0"/>
              <a:buNone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DE448-DA82-403F-B4FC-E98F78F2494D}" type="slidenum">
              <a:rPr lang="nb-NO" smtClean="0"/>
              <a:pPr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3561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2950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D66FF-916A-4B10-B387-2315AE4182F9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348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57" y="611156"/>
            <a:ext cx="8038408" cy="11459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911" y="1599516"/>
            <a:ext cx="5385816" cy="4526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4214" y="1599516"/>
            <a:ext cx="5387884" cy="4526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2A64-6806-496A-8C9A-247BAD14C29E}" type="datetime1">
              <a:rPr lang="de-DE"/>
              <a:pPr>
                <a:defRPr/>
              </a:pPr>
              <a:t>14.04.2022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7D4EE-3A48-449A-9E4F-6C3C5516058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3353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oAoRcgffCjk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+mn-lt"/>
              </a:rPr>
              <a:t>The animal model</a:t>
            </a:r>
            <a:endParaRPr lang="en-GB" b="1" dirty="0">
              <a:latin typeface="+mn-lt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>
              <a:buFontTx/>
              <a:buNone/>
            </a:pPr>
            <a:endParaRPr lang="nb-NO" dirty="0" smtClean="0">
              <a:latin typeface="Symbol" pitchFamily="18" charset="2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57309" y="2065342"/>
          <a:ext cx="8055789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Formula" r:id="rId3" imgW="2208600" imgH="395280" progId="Equation.Ribbit">
                  <p:embed/>
                </p:oleObj>
              </mc:Choice>
              <mc:Fallback>
                <p:oleObj name="Formula" r:id="rId3" imgW="2208600" imgH="395280" progId="Equation.Ribbit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09" y="2065342"/>
                        <a:ext cx="8055789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950794"/>
              </p:ext>
            </p:extLst>
          </p:nvPr>
        </p:nvGraphicFramePr>
        <p:xfrm>
          <a:off x="1957309" y="4123533"/>
          <a:ext cx="199602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Formula" r:id="rId5" imgW="654120" imgH="157680" progId="Equation.Ribbit">
                  <p:embed/>
                </p:oleObj>
              </mc:Choice>
              <mc:Fallback>
                <p:oleObj name="Formula" r:id="rId5" imgW="654120" imgH="157680" progId="Equation.Ribbit">
                  <p:embed/>
                  <p:pic>
                    <p:nvPicPr>
                      <p:cNvPr id="6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09" y="4123533"/>
                        <a:ext cx="199602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5078" y="4926905"/>
            <a:ext cx="10498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estimated breeding value (EBV) of each animal is used to make decisions which sires and dams are the best. These are mated, producing an (on average) better follow-up generation.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0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 smtClean="0">
                <a:latin typeface="+mn-lt"/>
              </a:rPr>
              <a:t>Can we do better?</a:t>
            </a:r>
            <a:endParaRPr lang="en-GB" b="1" dirty="0">
              <a:latin typeface="+mn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916117" cy="5257800"/>
          </a:xfrm>
        </p:spPr>
        <p:txBody>
          <a:bodyPr/>
          <a:lstStyle/>
          <a:p>
            <a:endParaRPr lang="en-GB" sz="3208" dirty="0" smtClean="0"/>
          </a:p>
          <a:p>
            <a:endParaRPr lang="en-GB" sz="3208" dirty="0" smtClean="0"/>
          </a:p>
          <a:p>
            <a:r>
              <a:rPr lang="en-GB" sz="3208" dirty="0" smtClean="0"/>
              <a:t>Yes. With genomics.</a:t>
            </a:r>
            <a:endParaRPr lang="en-GB" sz="3208" dirty="0"/>
          </a:p>
        </p:txBody>
      </p:sp>
    </p:spTree>
    <p:extLst>
      <p:ext uri="{BB962C8B-B14F-4D97-AF65-F5344CB8AC3E}">
        <p14:creationId xmlns:p14="http://schemas.microsoft.com/office/powerpoint/2010/main" val="29758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Marker Assisted Selection</a:t>
            </a:r>
            <a:endParaRPr lang="en-GB" b="1" dirty="0">
              <a:latin typeface="+mn-lt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345" y="1617789"/>
            <a:ext cx="9821800" cy="4525963"/>
          </a:xfrm>
        </p:spPr>
        <p:txBody>
          <a:bodyPr>
            <a:normAutofit fontScale="92500" lnSpcReduction="10000"/>
          </a:bodyPr>
          <a:lstStyle/>
          <a:p>
            <a:r>
              <a:rPr lang="nb-NO" sz="3208" dirty="0" smtClean="0"/>
              <a:t>An older method, not used any more</a:t>
            </a:r>
          </a:p>
          <a:p>
            <a:pPr lvl="1"/>
            <a:r>
              <a:rPr lang="nb-NO" sz="3200" dirty="0" smtClean="0"/>
              <a:t>Mentioned just because of terminology</a:t>
            </a:r>
          </a:p>
          <a:p>
            <a:pPr lvl="1"/>
            <a:r>
              <a:rPr lang="nb-NO" sz="3200" dirty="0" smtClean="0"/>
              <a:t>Marker assisted selection (MAS) ≠ Genomic selection (GS)</a:t>
            </a:r>
          </a:p>
          <a:p>
            <a:endParaRPr lang="nb-NO" sz="3208" dirty="0"/>
          </a:p>
          <a:p>
            <a:r>
              <a:rPr lang="nb-NO" sz="3208" dirty="0" smtClean="0"/>
              <a:t>Two possibilities</a:t>
            </a:r>
          </a:p>
          <a:p>
            <a:pPr lvl="1"/>
            <a:r>
              <a:rPr lang="nb-NO" sz="3200" dirty="0" smtClean="0"/>
              <a:t>Markers </a:t>
            </a:r>
            <a:r>
              <a:rPr lang="nb-NO" sz="3200" dirty="0"/>
              <a:t>can trace inheritance of chromsome segments from parent to offspring</a:t>
            </a:r>
          </a:p>
          <a:p>
            <a:pPr lvl="2"/>
            <a:r>
              <a:rPr lang="nb-NO" sz="3200" dirty="0"/>
              <a:t>Markers ≠ QTL  and not close to QTL </a:t>
            </a:r>
            <a:endParaRPr lang="nb-NO" sz="3200" dirty="0" smtClean="0"/>
          </a:p>
          <a:p>
            <a:pPr lvl="1"/>
            <a:r>
              <a:rPr lang="nb-NO" sz="3200" dirty="0" smtClean="0"/>
              <a:t>Marker </a:t>
            </a:r>
            <a:r>
              <a:rPr lang="nb-NO" sz="3200" dirty="0"/>
              <a:t>allele is proxy for QTL allele</a:t>
            </a:r>
          </a:p>
          <a:p>
            <a:pPr lvl="2"/>
            <a:r>
              <a:rPr lang="nb-NO" sz="3200" dirty="0"/>
              <a:t>Markers ≈ QTL</a:t>
            </a:r>
          </a:p>
        </p:txBody>
      </p:sp>
    </p:spTree>
    <p:extLst>
      <p:ext uri="{BB962C8B-B14F-4D97-AF65-F5344CB8AC3E}">
        <p14:creationId xmlns:p14="http://schemas.microsoft.com/office/powerpoint/2010/main" val="145721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MAS: </a:t>
            </a:r>
            <a:r>
              <a:rPr lang="en-US" b="1" dirty="0">
                <a:latin typeface="+mn-lt"/>
              </a:rPr>
              <a:t>Problems</a:t>
            </a:r>
            <a:endParaRPr lang="en-GB" b="1" dirty="0">
              <a:latin typeface="+mn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9052987" cy="5373687"/>
          </a:xfrm>
        </p:spPr>
        <p:txBody>
          <a:bodyPr/>
          <a:lstStyle/>
          <a:p>
            <a:pPr marL="0" indent="0">
              <a:buNone/>
            </a:pPr>
            <a:r>
              <a:rPr lang="en-US" sz="3208" dirty="0"/>
              <a:t>Problems</a:t>
            </a:r>
          </a:p>
          <a:p>
            <a:r>
              <a:rPr lang="nb-NO" sz="3208" dirty="0"/>
              <a:t>Estimation of relatively few effects</a:t>
            </a:r>
          </a:p>
          <a:p>
            <a:r>
              <a:rPr lang="en-US" sz="3208" dirty="0"/>
              <a:t>The marker is not the QTL</a:t>
            </a:r>
          </a:p>
          <a:p>
            <a:r>
              <a:rPr lang="en-US" sz="3208" dirty="0"/>
              <a:t>Difficult to find high LD markers</a:t>
            </a:r>
          </a:p>
          <a:p>
            <a:r>
              <a:rPr lang="en-US" sz="3208" dirty="0"/>
              <a:t>An ’uneasy feeling’ that the selections is perhaps for the wrong allele</a:t>
            </a:r>
          </a:p>
          <a:p>
            <a:pPr lvl="1"/>
            <a:r>
              <a:rPr lang="en-US" sz="3208" dirty="0"/>
              <a:t>E.g. the linkage phase happens to be opposite in a particular animal/family</a:t>
            </a:r>
          </a:p>
          <a:p>
            <a:endParaRPr lang="nb-NO" sz="3208" dirty="0"/>
          </a:p>
        </p:txBody>
      </p:sp>
    </p:spTree>
    <p:extLst>
      <p:ext uri="{BB962C8B-B14F-4D97-AF65-F5344CB8AC3E}">
        <p14:creationId xmlns:p14="http://schemas.microsoft.com/office/powerpoint/2010/main" val="22515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MAS: </a:t>
            </a:r>
            <a:r>
              <a:rPr lang="en-US" b="1" dirty="0">
                <a:latin typeface="+mn-lt"/>
              </a:rPr>
              <a:t>Problems</a:t>
            </a:r>
            <a:endParaRPr lang="en-GB" b="1" dirty="0">
              <a:latin typeface="+mn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9052987" cy="5373687"/>
          </a:xfrm>
        </p:spPr>
        <p:txBody>
          <a:bodyPr/>
          <a:lstStyle/>
          <a:p>
            <a:r>
              <a:rPr lang="en-US" sz="3208" dirty="0"/>
              <a:t>LD changes lead to wrong selection decisions</a:t>
            </a:r>
          </a:p>
          <a:p>
            <a:pPr lvl="1"/>
            <a:r>
              <a:rPr lang="en-US" sz="3208" dirty="0"/>
              <a:t>Over time</a:t>
            </a:r>
          </a:p>
          <a:p>
            <a:pPr lvl="1"/>
            <a:r>
              <a:rPr lang="en-US" sz="3208" dirty="0"/>
              <a:t>Over families</a:t>
            </a:r>
          </a:p>
          <a:p>
            <a:pPr lvl="1"/>
            <a:r>
              <a:rPr lang="en-US" sz="3208" dirty="0"/>
              <a:t>Over populations</a:t>
            </a:r>
          </a:p>
          <a:p>
            <a:r>
              <a:rPr lang="en-US" sz="3208" dirty="0"/>
              <a:t>In this case we do the direct opposite what is intended</a:t>
            </a:r>
          </a:p>
          <a:p>
            <a:r>
              <a:rPr lang="en-US" sz="3208" dirty="0"/>
              <a:t>But was easy to use, and easy to market</a:t>
            </a:r>
          </a:p>
          <a:p>
            <a:pPr lvl="1"/>
            <a:r>
              <a:rPr lang="en-US" sz="3208" dirty="0"/>
              <a:t>Commercially available products</a:t>
            </a:r>
            <a:endParaRPr lang="nb-NO" sz="3208" dirty="0"/>
          </a:p>
        </p:txBody>
      </p:sp>
    </p:spTree>
    <p:extLst>
      <p:ext uri="{BB962C8B-B14F-4D97-AF65-F5344CB8AC3E}">
        <p14:creationId xmlns:p14="http://schemas.microsoft.com/office/powerpoint/2010/main" val="23109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Genomic Selection</a:t>
            </a:r>
            <a:endParaRPr lang="en-GB" b="1" dirty="0">
              <a:latin typeface="+mn-lt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856"/>
            <a:ext cx="10515600" cy="4351338"/>
          </a:xfrm>
        </p:spPr>
        <p:txBody>
          <a:bodyPr/>
          <a:lstStyle/>
          <a:p>
            <a:r>
              <a:rPr lang="nb-NO" sz="3208" dirty="0"/>
              <a:t>The current state of art technique for breeding value estimation</a:t>
            </a:r>
          </a:p>
          <a:p>
            <a:r>
              <a:rPr lang="en-US" sz="3208" dirty="0"/>
              <a:t>Estimate breeding value based on SNP effects</a:t>
            </a:r>
          </a:p>
          <a:p>
            <a:r>
              <a:rPr lang="en-US" sz="3208" dirty="0"/>
              <a:t>Any time when DNA is available!</a:t>
            </a:r>
          </a:p>
          <a:p>
            <a:r>
              <a:rPr lang="nb-NO" sz="3208" dirty="0"/>
              <a:t>High-density genome wide SNP chips</a:t>
            </a:r>
          </a:p>
          <a:p>
            <a:pPr lvl="1"/>
            <a:r>
              <a:rPr lang="nb-NO" sz="3208" dirty="0"/>
              <a:t>Cattle, pigs, poultry: ~50,000 SNP chip </a:t>
            </a:r>
          </a:p>
          <a:p>
            <a:pPr lvl="1"/>
            <a:r>
              <a:rPr lang="nb-NO" sz="3208" dirty="0"/>
              <a:t>Costs: ca. 20 Euro per chip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7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Personal note on </a:t>
            </a:r>
            <a:r>
              <a:rPr lang="en-US" b="1" dirty="0">
                <a:latin typeface="+mn-lt"/>
              </a:rPr>
              <a:t>genomic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856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A very attractive, but not the </a:t>
            </a:r>
            <a:r>
              <a:rPr lang="en-US" i="1" dirty="0" smtClean="0"/>
              <a:t>only</a:t>
            </a:r>
            <a:r>
              <a:rPr lang="en-US" dirty="0" smtClean="0"/>
              <a:t> way to use genomics in animal      (or plant) breeding</a:t>
            </a:r>
          </a:p>
          <a:p>
            <a:pPr lvl="1"/>
            <a:r>
              <a:rPr lang="en-US" sz="2800" dirty="0" smtClean="0"/>
              <a:t>GS is</a:t>
            </a:r>
            <a:r>
              <a:rPr lang="en-150" sz="2800" dirty="0" smtClean="0"/>
              <a:t> </a:t>
            </a:r>
            <a:r>
              <a:rPr lang="en-US" sz="2800" dirty="0" smtClean="0"/>
              <a:t>often the first question from people/breeding organizations</a:t>
            </a:r>
            <a:endParaRPr lang="en-US" sz="2800" dirty="0"/>
          </a:p>
          <a:p>
            <a:endParaRPr lang="en-US" sz="1800" dirty="0" smtClean="0"/>
          </a:p>
          <a:p>
            <a:r>
              <a:rPr lang="en-US" dirty="0" smtClean="0"/>
              <a:t>Personally, I do not suggest to do GS in a population without prior experience with genomics</a:t>
            </a:r>
          </a:p>
          <a:p>
            <a:pPr lvl="1"/>
            <a:r>
              <a:rPr lang="en-US" sz="2800" dirty="0" smtClean="0"/>
              <a:t>I see it as a follow up step in a process, when many previous steps were already made</a:t>
            </a:r>
          </a:p>
          <a:p>
            <a:pPr lvl="1"/>
            <a:endParaRPr lang="en-US" sz="1800" dirty="0"/>
          </a:p>
          <a:p>
            <a:r>
              <a:rPr lang="en-US" dirty="0" smtClean="0"/>
              <a:t>Genomic selection is not “stand alone”</a:t>
            </a:r>
          </a:p>
          <a:p>
            <a:pPr lvl="1"/>
            <a:r>
              <a:rPr lang="en-US" sz="2800" dirty="0" smtClean="0"/>
              <a:t>Needs supporting mechanisms, </a:t>
            </a:r>
            <a:r>
              <a:rPr lang="en-US" sz="2800" b="1" dirty="0" smtClean="0"/>
              <a:t>trait recording (!!!)</a:t>
            </a:r>
            <a:r>
              <a:rPr lang="en-US" sz="2800" dirty="0" smtClean="0"/>
              <a:t>, and expertise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366" y="628740"/>
            <a:ext cx="7975692" cy="1145918"/>
          </a:xfrm>
        </p:spPr>
        <p:txBody>
          <a:bodyPr/>
          <a:lstStyle/>
          <a:p>
            <a:r>
              <a:rPr lang="nb-NO" b="1" dirty="0">
                <a:latin typeface="+mn-lt"/>
              </a:rPr>
              <a:t>The idea of genomic selection</a:t>
            </a:r>
            <a:endParaRPr lang="en-GB" b="1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366" y="1670542"/>
            <a:ext cx="10121657" cy="4997450"/>
          </a:xfrm>
        </p:spPr>
        <p:txBody>
          <a:bodyPr/>
          <a:lstStyle/>
          <a:p>
            <a:r>
              <a:rPr lang="nb-NO" sz="3208" dirty="0" smtClean="0"/>
              <a:t>Use </a:t>
            </a:r>
            <a:r>
              <a:rPr lang="nb-NO" sz="3208" dirty="0"/>
              <a:t>all SNP-chip markers without significance test</a:t>
            </a:r>
          </a:p>
          <a:p>
            <a:pPr lvl="1"/>
            <a:r>
              <a:rPr lang="nb-NO" sz="3208" dirty="0" err="1"/>
              <a:t>Dense</a:t>
            </a:r>
            <a:r>
              <a:rPr lang="nb-NO" sz="3208" dirty="0"/>
              <a:t> SNP </a:t>
            </a:r>
            <a:r>
              <a:rPr lang="nb-NO" sz="3208" dirty="0" err="1"/>
              <a:t>genotyping</a:t>
            </a:r>
            <a:r>
              <a:rPr lang="nb-NO" sz="3208" dirty="0"/>
              <a:t> </a:t>
            </a:r>
            <a:r>
              <a:rPr lang="nb-NO" sz="3208" dirty="0" err="1"/>
              <a:t>ensures</a:t>
            </a:r>
            <a:r>
              <a:rPr lang="nb-NO" sz="3208" dirty="0"/>
              <a:t> LD markers</a:t>
            </a:r>
          </a:p>
          <a:p>
            <a:pPr lvl="1"/>
            <a:r>
              <a:rPr lang="nb-NO" sz="3208" dirty="0"/>
              <a:t>Small or unlocated QTLs are also be picked up</a:t>
            </a:r>
          </a:p>
          <a:p>
            <a:endParaRPr lang="en-US" sz="3208" dirty="0" smtClean="0"/>
          </a:p>
          <a:p>
            <a:r>
              <a:rPr lang="en-US" sz="3208" dirty="0" smtClean="0"/>
              <a:t>GS </a:t>
            </a:r>
            <a:r>
              <a:rPr lang="en-US" sz="3208" dirty="0"/>
              <a:t>assumes that all QTL are explained by a combination of nearby markers</a:t>
            </a:r>
          </a:p>
          <a:p>
            <a:pPr lvl="1"/>
            <a:r>
              <a:rPr lang="en-US" sz="3208" dirty="0"/>
              <a:t>LD with the QTL</a:t>
            </a:r>
          </a:p>
          <a:p>
            <a:endParaRPr lang="en-GB" sz="3608" baseline="-25000" dirty="0"/>
          </a:p>
        </p:txBody>
      </p:sp>
    </p:spTree>
    <p:extLst>
      <p:ext uri="{BB962C8B-B14F-4D97-AF65-F5344CB8AC3E}">
        <p14:creationId xmlns:p14="http://schemas.microsoft.com/office/powerpoint/2010/main" val="39285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9" dirty="0"/>
              <a:t>Genomic selection scheme</a:t>
            </a:r>
            <a:endParaRPr lang="de-AT" sz="360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65" y="1599514"/>
            <a:ext cx="7412071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158" y="540817"/>
            <a:ext cx="7975692" cy="1145918"/>
          </a:xfrm>
        </p:spPr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The idea of genomic selection</a:t>
            </a:r>
            <a:endParaRPr lang="en-GB" b="1" dirty="0">
              <a:latin typeface="+mn-lt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158" y="1686735"/>
            <a:ext cx="9866680" cy="4997450"/>
          </a:xfrm>
        </p:spPr>
        <p:txBody>
          <a:bodyPr/>
          <a:lstStyle/>
          <a:p>
            <a:r>
              <a:rPr lang="en-US" sz="3208" dirty="0" smtClean="0"/>
              <a:t>Many </a:t>
            </a:r>
            <a:r>
              <a:rPr lang="en-US" sz="3208" dirty="0"/>
              <a:t>SNPs will not be linked to QTL but their effect will be </a:t>
            </a:r>
            <a:r>
              <a:rPr lang="en-US" sz="3208" dirty="0" smtClean="0"/>
              <a:t>estimated</a:t>
            </a:r>
          </a:p>
          <a:p>
            <a:endParaRPr lang="en-US" sz="3208" dirty="0"/>
          </a:p>
          <a:p>
            <a:r>
              <a:rPr lang="en-US" sz="3208" dirty="0"/>
              <a:t>Assumption is that the sum of all the estimated effects of these neutral markers is close to 0 </a:t>
            </a:r>
          </a:p>
          <a:p>
            <a:pPr lvl="1"/>
            <a:r>
              <a:rPr lang="en-US" sz="3208" dirty="0"/>
              <a:t>Some have positive estimation error, some negative but sum is close to 0</a:t>
            </a:r>
          </a:p>
          <a:p>
            <a:endParaRPr lang="en-GB" sz="3208" dirty="0"/>
          </a:p>
        </p:txBody>
      </p:sp>
    </p:spTree>
    <p:extLst>
      <p:ext uri="{BB962C8B-B14F-4D97-AF65-F5344CB8AC3E}">
        <p14:creationId xmlns:p14="http://schemas.microsoft.com/office/powerpoint/2010/main" val="104225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144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10:              Genomic selection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24" y="1184115"/>
            <a:ext cx="8446369" cy="447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12" y="611156"/>
            <a:ext cx="8264460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How genomic selection works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1549667" y="1757074"/>
            <a:ext cx="24889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00612" y="4296539"/>
            <a:ext cx="34306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SNP effects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4144" y="5011774"/>
            <a:ext cx="265657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Breeding value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29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6576" y="572655"/>
            <a:ext cx="7181582" cy="1145918"/>
          </a:xfrm>
        </p:spPr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Genomic selection: the model</a:t>
            </a:r>
            <a:endParaRPr lang="en-GB" b="1" dirty="0"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72576" y="1600204"/>
            <a:ext cx="8916117" cy="4525963"/>
          </a:xfrm>
        </p:spPr>
        <p:txBody>
          <a:bodyPr/>
          <a:lstStyle/>
          <a:p>
            <a:endParaRPr lang="nb-NO" sz="2807" dirty="0"/>
          </a:p>
          <a:p>
            <a:endParaRPr lang="nb-NO" sz="2807" dirty="0"/>
          </a:p>
          <a:p>
            <a:endParaRPr lang="nb-NO" sz="2807" dirty="0"/>
          </a:p>
          <a:p>
            <a:r>
              <a:rPr lang="nb-NO" sz="2807" dirty="0"/>
              <a:t>n= no. of SNPs (e.g. 50,000)</a:t>
            </a:r>
          </a:p>
          <a:p>
            <a:r>
              <a:rPr lang="nb-NO" sz="2807" b="1" dirty="0" err="1"/>
              <a:t>S</a:t>
            </a:r>
            <a:r>
              <a:rPr lang="nb-NO" sz="2807" baseline="-25000" dirty="0" err="1"/>
              <a:t>j</a:t>
            </a:r>
            <a:r>
              <a:rPr lang="nb-NO" sz="2807" dirty="0"/>
              <a:t> is design </a:t>
            </a:r>
            <a:r>
              <a:rPr lang="nb-NO" sz="2807" dirty="0" err="1"/>
              <a:t>matrix</a:t>
            </a:r>
            <a:r>
              <a:rPr lang="nb-NO" sz="2807" dirty="0"/>
              <a:t> </a:t>
            </a:r>
            <a:r>
              <a:rPr lang="nb-NO" sz="2807" dirty="0" err="1"/>
              <a:t>of</a:t>
            </a:r>
            <a:r>
              <a:rPr lang="nb-NO" sz="2807" dirty="0"/>
              <a:t> SNP j</a:t>
            </a:r>
          </a:p>
          <a:p>
            <a:pPr lvl="1">
              <a:buFontTx/>
              <a:buNone/>
            </a:pPr>
            <a:r>
              <a:rPr lang="nb-NO" sz="2406" dirty="0"/>
              <a:t>i.e. S</a:t>
            </a:r>
            <a:r>
              <a:rPr lang="nb-NO" sz="2406" baseline="-25000" dirty="0"/>
              <a:t>ij</a:t>
            </a:r>
            <a:r>
              <a:rPr lang="nb-NO" sz="2406" dirty="0"/>
              <a:t> = number of ’1’ alleles of animal i for SNP j</a:t>
            </a:r>
          </a:p>
          <a:p>
            <a:pPr>
              <a:buFontTx/>
              <a:buNone/>
            </a:pPr>
            <a:r>
              <a:rPr lang="nb-NO" sz="2807" dirty="0"/>
              <a:t> </a:t>
            </a:r>
            <a:endParaRPr lang="en-GB" sz="2807" dirty="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731730" y="1557338"/>
          <a:ext cx="4951769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Formula" r:id="rId3" imgW="1476000" imgH="448560" progId="Equation.Ribbit">
                  <p:embed/>
                </p:oleObj>
              </mc:Choice>
              <mc:Fallback>
                <p:oleObj name="Formula" r:id="rId3" imgW="1476000" imgH="448560" progId="Equation.Ribbit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730" y="1557338"/>
                        <a:ext cx="4951769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400504" y="4941888"/>
          <a:ext cx="325229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Formula" r:id="rId5" imgW="1070640" imgH="448560" progId="Equation.Ribbit">
                  <p:embed/>
                </p:oleObj>
              </mc:Choice>
              <mc:Fallback>
                <p:oleObj name="Formula" r:id="rId5" imgW="1070640" imgH="448560" progId="Equation.Ribbit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504" y="4941888"/>
                        <a:ext cx="3252297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7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Projected increase in genetic gain</a:t>
            </a:r>
            <a:endParaRPr lang="nb-NO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576" y="1600200"/>
            <a:ext cx="8916117" cy="5257800"/>
          </a:xfrm>
        </p:spPr>
        <p:txBody>
          <a:bodyPr/>
          <a:lstStyle/>
          <a:p>
            <a:pPr lvl="1"/>
            <a:r>
              <a:rPr lang="nb-NO" sz="2807" i="1" dirty="0"/>
              <a:t>i</a:t>
            </a:r>
            <a:r>
              <a:rPr lang="nb-NO" sz="2807" dirty="0"/>
              <a:t> = intensity of selection</a:t>
            </a:r>
          </a:p>
          <a:p>
            <a:pPr lvl="1"/>
            <a:r>
              <a:rPr lang="nb-NO" sz="2807" i="1" dirty="0"/>
              <a:t>r</a:t>
            </a:r>
            <a:r>
              <a:rPr lang="nb-NO" sz="2807" dirty="0"/>
              <a:t> = </a:t>
            </a:r>
            <a:r>
              <a:rPr lang="nb-NO" sz="2807" dirty="0" err="1"/>
              <a:t>accuracy</a:t>
            </a:r>
            <a:r>
              <a:rPr lang="nb-NO" sz="2807" dirty="0"/>
              <a:t> </a:t>
            </a:r>
            <a:r>
              <a:rPr lang="nb-NO" sz="2807" dirty="0" err="1"/>
              <a:t>of</a:t>
            </a:r>
            <a:r>
              <a:rPr lang="nb-NO" sz="2807" dirty="0"/>
              <a:t> </a:t>
            </a:r>
            <a:r>
              <a:rPr lang="nb-NO" sz="2807" dirty="0" err="1"/>
              <a:t>selection</a:t>
            </a:r>
            <a:endParaRPr lang="nb-NO" sz="2807" dirty="0"/>
          </a:p>
          <a:p>
            <a:pPr lvl="1"/>
            <a:r>
              <a:rPr lang="nb-NO" sz="2807" dirty="0">
                <a:latin typeface="Symbol" pitchFamily="18" charset="2"/>
              </a:rPr>
              <a:t>s</a:t>
            </a:r>
            <a:r>
              <a:rPr lang="nb-NO" sz="2807" baseline="-25000" dirty="0"/>
              <a:t>g</a:t>
            </a:r>
            <a:r>
              <a:rPr lang="nb-NO" sz="2807" dirty="0"/>
              <a:t> = genetic standard deviation</a:t>
            </a:r>
          </a:p>
          <a:p>
            <a:pPr lvl="1"/>
            <a:r>
              <a:rPr lang="nb-NO" sz="2807" dirty="0"/>
              <a:t>L = generation interval (in years)</a:t>
            </a:r>
          </a:p>
          <a:p>
            <a:r>
              <a:rPr lang="nb-NO" sz="2807" dirty="0" err="1"/>
              <a:t>Genomic</a:t>
            </a:r>
            <a:r>
              <a:rPr lang="nb-NO" sz="2807" dirty="0"/>
              <a:t> </a:t>
            </a:r>
            <a:r>
              <a:rPr lang="nb-NO" sz="2807" dirty="0" err="1"/>
              <a:t>selection</a:t>
            </a:r>
            <a:r>
              <a:rPr lang="nb-NO" sz="2807" dirty="0"/>
              <a:t> </a:t>
            </a:r>
            <a:r>
              <a:rPr lang="nb-NO" sz="2807" dirty="0" err="1"/>
              <a:t>affects</a:t>
            </a:r>
            <a:endParaRPr lang="nb-NO" sz="2807" dirty="0"/>
          </a:p>
          <a:p>
            <a:pPr lvl="1"/>
            <a:r>
              <a:rPr lang="nb-NO" sz="2807" i="1" dirty="0"/>
              <a:t>r</a:t>
            </a:r>
            <a:r>
              <a:rPr lang="nb-NO" sz="2807" dirty="0"/>
              <a:t> (</a:t>
            </a:r>
            <a:r>
              <a:rPr lang="nb-NO" sz="2807" dirty="0" err="1"/>
              <a:t>but</a:t>
            </a:r>
            <a:r>
              <a:rPr lang="nb-NO" sz="2807" dirty="0"/>
              <a:t> </a:t>
            </a:r>
            <a:r>
              <a:rPr lang="nb-NO" sz="2807" dirty="0" err="1"/>
              <a:t>this</a:t>
            </a:r>
            <a:r>
              <a:rPr lang="nb-NO" sz="2807" dirty="0"/>
              <a:t> </a:t>
            </a:r>
            <a:r>
              <a:rPr lang="nb-NO" sz="2807" dirty="0" err="1"/>
              <a:t>may</a:t>
            </a:r>
            <a:r>
              <a:rPr lang="nb-NO" sz="2807" dirty="0"/>
              <a:t> be </a:t>
            </a:r>
            <a:r>
              <a:rPr lang="nb-NO" sz="2807" dirty="0" err="1"/>
              <a:t>already</a:t>
            </a:r>
            <a:r>
              <a:rPr lang="nb-NO" sz="2807" dirty="0"/>
              <a:t> </a:t>
            </a:r>
            <a:r>
              <a:rPr lang="nb-NO" sz="2807" dirty="0" err="1"/>
              <a:t>high</a:t>
            </a:r>
            <a:r>
              <a:rPr lang="nb-NO" sz="2807" dirty="0"/>
              <a:t>)</a:t>
            </a:r>
          </a:p>
          <a:p>
            <a:pPr lvl="1"/>
            <a:r>
              <a:rPr lang="nb-NO" sz="2807" dirty="0"/>
              <a:t>L (</a:t>
            </a:r>
            <a:r>
              <a:rPr lang="nb-NO" sz="2807" dirty="0" err="1"/>
              <a:t>genotyping</a:t>
            </a:r>
            <a:r>
              <a:rPr lang="nb-NO" sz="2807" dirty="0"/>
              <a:t> for GS: </a:t>
            </a:r>
            <a:r>
              <a:rPr lang="nb-NO" sz="2807" dirty="0" err="1"/>
              <a:t>immediately</a:t>
            </a:r>
            <a:r>
              <a:rPr lang="nb-NO" sz="2807" dirty="0"/>
              <a:t> at </a:t>
            </a:r>
            <a:r>
              <a:rPr lang="nb-NO" sz="2807" dirty="0" err="1"/>
              <a:t>birth</a:t>
            </a:r>
            <a:r>
              <a:rPr lang="nb-NO" sz="2807" dirty="0"/>
              <a:t>)</a:t>
            </a:r>
          </a:p>
          <a:p>
            <a:pPr lvl="2"/>
            <a:r>
              <a:rPr lang="nb-NO" sz="2807" dirty="0"/>
              <a:t>Halving L → doubles </a:t>
            </a:r>
            <a:r>
              <a:rPr lang="el-GR" sz="2807" dirty="0"/>
              <a:t>Δ</a:t>
            </a:r>
            <a:r>
              <a:rPr lang="nb-NO" sz="2807" dirty="0"/>
              <a:t>G</a:t>
            </a:r>
          </a:p>
          <a:p>
            <a:pPr lvl="2"/>
            <a:r>
              <a:rPr lang="nb-NO" sz="2807" dirty="0" err="1"/>
              <a:t>L-effect</a:t>
            </a:r>
            <a:r>
              <a:rPr lang="nb-NO" sz="2807" dirty="0"/>
              <a:t> </a:t>
            </a:r>
            <a:r>
              <a:rPr lang="nb-NO" sz="2807" dirty="0" err="1"/>
              <a:t>may</a:t>
            </a:r>
            <a:r>
              <a:rPr lang="nb-NO" sz="2807" dirty="0"/>
              <a:t> be more </a:t>
            </a:r>
            <a:r>
              <a:rPr lang="nb-NO" sz="2807" dirty="0" err="1"/>
              <a:t>important</a:t>
            </a:r>
            <a:r>
              <a:rPr lang="nb-NO" sz="2807" dirty="0"/>
              <a:t> </a:t>
            </a:r>
            <a:r>
              <a:rPr lang="nb-NO" sz="2807" dirty="0" err="1"/>
              <a:t>than</a:t>
            </a:r>
            <a:r>
              <a:rPr lang="nb-NO" sz="2807" dirty="0"/>
              <a:t> r </a:t>
            </a:r>
            <a:r>
              <a:rPr lang="nb-NO" sz="2807" dirty="0" err="1"/>
              <a:t>increase</a:t>
            </a:r>
            <a:endParaRPr lang="nb-NO" sz="2807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438271"/>
              </p:ext>
            </p:extLst>
          </p:nvPr>
        </p:nvGraphicFramePr>
        <p:xfrm>
          <a:off x="6882361" y="1394357"/>
          <a:ext cx="3654865" cy="115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Formula" r:id="rId4" imgW="1018800" imgH="330480" progId="Equation.Ribbit">
                  <p:embed/>
                </p:oleObj>
              </mc:Choice>
              <mc:Fallback>
                <p:oleObj name="Formula" r:id="rId4" imgW="1018800" imgH="330480" progId="Equation.Ribbit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361" y="1394357"/>
                        <a:ext cx="3654865" cy="1155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54" y="442191"/>
            <a:ext cx="7975692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Projected increase in genetic gain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61" y="1479821"/>
            <a:ext cx="7611816" cy="528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2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731" y="531643"/>
            <a:ext cx="9115012" cy="1145918"/>
          </a:xfrm>
        </p:spPr>
        <p:txBody>
          <a:bodyPr>
            <a:noAutofit/>
          </a:bodyPr>
          <a:lstStyle/>
          <a:p>
            <a:r>
              <a:rPr lang="nb-NO" b="1" dirty="0">
                <a:latin typeface="+mn-lt"/>
              </a:rPr>
              <a:t>Why do we expect so much from 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732" y="1600200"/>
            <a:ext cx="9764962" cy="4997152"/>
          </a:xfrm>
        </p:spPr>
        <p:txBody>
          <a:bodyPr>
            <a:normAutofit lnSpcReduction="10000"/>
          </a:bodyPr>
          <a:lstStyle/>
          <a:p>
            <a:r>
              <a:rPr lang="nb-NO" sz="3509" dirty="0"/>
              <a:t>Direct selection at DNA level vs. indirect for phenotypes</a:t>
            </a:r>
          </a:p>
          <a:p>
            <a:pPr lvl="1"/>
            <a:r>
              <a:rPr lang="en-AU" sz="3409" dirty="0"/>
              <a:t>Paradigm shift: new way of thinking about selection</a:t>
            </a:r>
          </a:p>
          <a:p>
            <a:r>
              <a:rPr lang="nb-NO" sz="3509" dirty="0" smtClean="0"/>
              <a:t>Accurate </a:t>
            </a:r>
            <a:r>
              <a:rPr lang="nb-NO" sz="3509" dirty="0"/>
              <a:t>GEBVs of animals without records</a:t>
            </a:r>
          </a:p>
          <a:p>
            <a:pPr lvl="1"/>
            <a:r>
              <a:rPr lang="nb-NO" sz="3409" dirty="0"/>
              <a:t>Traditionally animals without records have an EBV based on their relatives – usually not very accurate</a:t>
            </a:r>
          </a:p>
          <a:p>
            <a:pPr lvl="1"/>
            <a:r>
              <a:rPr lang="nb-NO" sz="3409" dirty="0"/>
              <a:t>Very important in some breeding schemes e.g. dairy bulls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6805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latin typeface="+mn-lt"/>
              </a:rPr>
              <a:t>Steps in </a:t>
            </a:r>
            <a:r>
              <a:rPr lang="nb-NO" b="1" dirty="0" smtClean="0">
                <a:latin typeface="+mn-lt"/>
              </a:rPr>
              <a:t>Genomic selection</a:t>
            </a:r>
            <a:endParaRPr lang="en-GB" b="1" dirty="0"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314" y="1600200"/>
            <a:ext cx="10023380" cy="5257800"/>
          </a:xfrm>
        </p:spPr>
        <p:txBody>
          <a:bodyPr/>
          <a:lstStyle/>
          <a:p>
            <a:pPr marL="611185" indent="-611185">
              <a:buFontTx/>
              <a:buAutoNum type="arabicParenR"/>
            </a:pPr>
            <a:r>
              <a:rPr lang="nb-NO" sz="3208" dirty="0"/>
              <a:t>Estimate SNP effects in a training data set (A)</a:t>
            </a:r>
          </a:p>
          <a:p>
            <a:pPr marL="1012275" lvl="1" indent="-611185"/>
            <a:r>
              <a:rPr lang="nb-NO" sz="3208" dirty="0"/>
              <a:t>Animals are genotyped &amp; </a:t>
            </a:r>
            <a:r>
              <a:rPr lang="nb-NO" sz="3208" dirty="0" smtClean="0"/>
              <a:t>phenotyped (both </a:t>
            </a:r>
            <a:r>
              <a:rPr lang="nb-NO" sz="3208" dirty="0"/>
              <a:t>A&amp;B </a:t>
            </a:r>
            <a:r>
              <a:rPr lang="nb-NO" sz="3208" dirty="0" smtClean="0"/>
              <a:t>!)</a:t>
            </a:r>
          </a:p>
          <a:p>
            <a:pPr marL="611185" indent="-611185">
              <a:buFontTx/>
              <a:buAutoNum type="arabicParenR"/>
            </a:pPr>
            <a:r>
              <a:rPr lang="nb-NO" sz="3208" dirty="0" smtClean="0"/>
              <a:t>Check </a:t>
            </a:r>
            <a:r>
              <a:rPr lang="nb-NO" sz="3208" dirty="0"/>
              <a:t>how are the evaluations working by </a:t>
            </a:r>
            <a:r>
              <a:rPr lang="en-US" sz="3208" dirty="0"/>
              <a:t>“masking” part of the population (B)</a:t>
            </a:r>
          </a:p>
          <a:p>
            <a:pPr marL="1012275" lvl="1" indent="-611185"/>
            <a:r>
              <a:rPr lang="en-US" sz="3208" dirty="0"/>
              <a:t>Validation population</a:t>
            </a:r>
          </a:p>
          <a:p>
            <a:pPr marL="1012275" lvl="1" indent="-611185"/>
            <a:r>
              <a:rPr lang="en-US" sz="3208" dirty="0"/>
              <a:t>Purely statistical approach</a:t>
            </a:r>
            <a:endParaRPr lang="nb-NO" sz="3208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9" y="5005083"/>
            <a:ext cx="7403040" cy="13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Steps in Genomic selection</a:t>
            </a:r>
            <a:endParaRPr lang="en-GB" b="1" dirty="0"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9950493" cy="5257800"/>
          </a:xfrm>
        </p:spPr>
        <p:txBody>
          <a:bodyPr/>
          <a:lstStyle/>
          <a:p>
            <a:pPr marL="611185" indent="-611185">
              <a:buFont typeface="+mj-lt"/>
              <a:buAutoNum type="arabicParenR" startAt="3"/>
            </a:pPr>
            <a:r>
              <a:rPr lang="nb-NO" sz="3208" dirty="0"/>
              <a:t>Use the results by computing genomic breeding values for all </a:t>
            </a:r>
          </a:p>
          <a:p>
            <a:pPr lvl="1"/>
            <a:r>
              <a:rPr lang="nb-NO" sz="3208" dirty="0"/>
              <a:t>Animals are only genotyped (C)</a:t>
            </a:r>
          </a:p>
          <a:p>
            <a:pPr lvl="1"/>
            <a:r>
              <a:rPr lang="en-GB" sz="3208" dirty="0"/>
              <a:t>Need not to be related to training animals</a:t>
            </a:r>
          </a:p>
          <a:p>
            <a:pPr lvl="1"/>
            <a:r>
              <a:rPr lang="en-GB" sz="3208" dirty="0"/>
              <a:t>Also at birth</a:t>
            </a:r>
          </a:p>
          <a:p>
            <a:pPr marL="458389" lvl="1" indent="0">
              <a:buNone/>
            </a:pPr>
            <a:endParaRPr lang="nb-NO" sz="3208" dirty="0"/>
          </a:p>
          <a:p>
            <a:pPr marL="611185" indent="-611185"/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95" y="4641574"/>
            <a:ext cx="10618446" cy="133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0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1582"/>
            <a:ext cx="7686925" cy="1145918"/>
          </a:xfrm>
        </p:spPr>
        <p:txBody>
          <a:bodyPr>
            <a:noAutofit/>
          </a:bodyPr>
          <a:lstStyle/>
          <a:p>
            <a:r>
              <a:rPr lang="nb-NO" b="1" dirty="0" smtClean="0">
                <a:latin typeface="+mn-lt"/>
              </a:rPr>
              <a:t>Methods and models</a:t>
            </a:r>
            <a:endParaRPr lang="nb-NO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500"/>
            <a:ext cx="10515600" cy="4351338"/>
          </a:xfrm>
        </p:spPr>
        <p:txBody>
          <a:bodyPr>
            <a:noAutofit/>
          </a:bodyPr>
          <a:lstStyle/>
          <a:p>
            <a:r>
              <a:rPr lang="nb-NO" sz="3000" dirty="0" smtClean="0"/>
              <a:t>A large number of methods based on prior assumptions on marker effects</a:t>
            </a:r>
          </a:p>
          <a:p>
            <a:r>
              <a:rPr lang="nb-NO" sz="3000" dirty="0" smtClean="0"/>
              <a:t>Lot of literature and discussions of technical details</a:t>
            </a:r>
          </a:p>
          <a:p>
            <a:r>
              <a:rPr lang="nb-NO" sz="3000" dirty="0" smtClean="0"/>
              <a:t>Two most important sides</a:t>
            </a:r>
          </a:p>
          <a:p>
            <a:pPr lvl="1"/>
            <a:r>
              <a:rPr lang="nb-NO" sz="3000" dirty="0" smtClean="0"/>
              <a:t>Genomic BLUP (GBLUP)</a:t>
            </a:r>
          </a:p>
          <a:p>
            <a:pPr lvl="1"/>
            <a:r>
              <a:rPr lang="nb-NO" sz="3000" dirty="0" smtClean="0"/>
              <a:t>Bayesian models (a.k.a</a:t>
            </a:r>
            <a:r>
              <a:rPr lang="nb-NO" sz="3000" dirty="0"/>
              <a:t>. Bayesian alphabet)</a:t>
            </a:r>
            <a:endParaRPr lang="nb-NO" sz="3000" dirty="0" smtClean="0"/>
          </a:p>
          <a:p>
            <a:pPr marL="0" indent="0">
              <a:buNone/>
            </a:pPr>
            <a:endParaRPr lang="nb-NO" sz="3000" dirty="0"/>
          </a:p>
          <a:p>
            <a:r>
              <a:rPr lang="nb-NO" sz="3000" dirty="0" smtClean="0"/>
              <a:t>In </a:t>
            </a:r>
            <a:r>
              <a:rPr lang="nb-NO" sz="3000" dirty="0"/>
              <a:t>simulations: </a:t>
            </a:r>
            <a:r>
              <a:rPr lang="nb-NO" sz="3000" dirty="0" smtClean="0"/>
              <a:t>some models might </a:t>
            </a:r>
            <a:r>
              <a:rPr lang="nb-NO" sz="3000" dirty="0"/>
              <a:t>perform better</a:t>
            </a:r>
          </a:p>
          <a:p>
            <a:r>
              <a:rPr lang="nb-NO" sz="3000" dirty="0"/>
              <a:t>In real data: </a:t>
            </a:r>
            <a:r>
              <a:rPr lang="nb-NO" sz="3000" dirty="0" err="1"/>
              <a:t>often</a:t>
            </a:r>
            <a:r>
              <a:rPr lang="nb-NO" sz="3000" dirty="0"/>
              <a:t> not </a:t>
            </a:r>
            <a:r>
              <a:rPr lang="nb-NO" sz="3000" dirty="0" err="1"/>
              <a:t>much</a:t>
            </a:r>
            <a:r>
              <a:rPr lang="nb-NO" sz="3000" dirty="0"/>
              <a:t> </a:t>
            </a:r>
            <a:r>
              <a:rPr lang="nb-NO" sz="3000" dirty="0" err="1"/>
              <a:t>difference</a:t>
            </a:r>
            <a:endParaRPr lang="nb-NO" sz="3000" dirty="0"/>
          </a:p>
        </p:txBody>
      </p:sp>
    </p:spTree>
    <p:extLst>
      <p:ext uri="{BB962C8B-B14F-4D97-AF65-F5344CB8AC3E}">
        <p14:creationId xmlns:p14="http://schemas.microsoft.com/office/powerpoint/2010/main" val="28436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831309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step genomic selection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Relationships can be obtained from pedigree (pedigree relationships, </a:t>
            </a:r>
            <a:r>
              <a:rPr lang="en-US" sz="3208" b="1" dirty="0"/>
              <a:t>A</a:t>
            </a:r>
            <a:r>
              <a:rPr lang="en-US" sz="3208" dirty="0"/>
              <a:t>) or from markers (genomic relationships, </a:t>
            </a:r>
            <a:r>
              <a:rPr lang="en-US" sz="3208" b="1" dirty="0"/>
              <a:t>G</a:t>
            </a:r>
            <a:r>
              <a:rPr lang="en-US" sz="3208" dirty="0"/>
              <a:t>)</a:t>
            </a:r>
          </a:p>
          <a:p>
            <a:pPr lvl="1"/>
            <a:r>
              <a:rPr lang="en-US" sz="3208" dirty="0"/>
              <a:t>We expect markers to be better than pedigree because they are more “real” but they are expensive</a:t>
            </a:r>
            <a:r>
              <a:rPr lang="en-US" sz="3208" dirty="0" smtClean="0"/>
              <a:t>…</a:t>
            </a:r>
            <a:endParaRPr lang="en-US" sz="3208" dirty="0"/>
          </a:p>
          <a:p>
            <a:pPr lvl="1"/>
            <a:r>
              <a:rPr lang="en-US" sz="3208" dirty="0"/>
              <a:t>We expect the Genomic </a:t>
            </a:r>
            <a:r>
              <a:rPr lang="en-US" sz="3208" dirty="0" smtClean="0"/>
              <a:t>Selection </a:t>
            </a:r>
            <a:r>
              <a:rPr lang="en-US" sz="3208" dirty="0"/>
              <a:t>based on markers </a:t>
            </a:r>
            <a:r>
              <a:rPr lang="en-US" sz="3208" dirty="0" smtClean="0"/>
              <a:t>to </a:t>
            </a:r>
            <a:r>
              <a:rPr lang="en-US" sz="3208" dirty="0"/>
              <a:t>be more efficient than based on pedigree</a:t>
            </a:r>
          </a:p>
          <a:p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2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831309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step genomic selection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8" dirty="0"/>
              <a:t>Pedigrees in livestock</a:t>
            </a:r>
          </a:p>
          <a:p>
            <a:r>
              <a:rPr lang="en-US" sz="3208" dirty="0"/>
              <a:t>They are deep and connect most animals</a:t>
            </a:r>
          </a:p>
          <a:p>
            <a:r>
              <a:rPr lang="en-US" sz="3208" dirty="0"/>
              <a:t>However, only few animals are genotyped</a:t>
            </a:r>
          </a:p>
          <a:p>
            <a:pPr lvl="1"/>
            <a:r>
              <a:rPr lang="en-US" sz="3208" dirty="0"/>
              <a:t>Important animals such as bulls, also recent animals</a:t>
            </a:r>
          </a:p>
          <a:p>
            <a:pPr lvl="1"/>
            <a:r>
              <a:rPr lang="en-US" sz="3208" dirty="0"/>
              <a:t>MANY animals are </a:t>
            </a:r>
            <a:r>
              <a:rPr lang="en-US" sz="3208" dirty="0" smtClean="0"/>
              <a:t>not genotyped</a:t>
            </a:r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youtu.be/oAoRcgffCjk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0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831309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step genomic selection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This makes us unhappy</a:t>
            </a:r>
          </a:p>
          <a:p>
            <a:pPr lvl="1"/>
            <a:r>
              <a:rPr lang="en-US" sz="3208" b="1" dirty="0"/>
              <a:t>A</a:t>
            </a:r>
            <a:r>
              <a:rPr lang="en-US" sz="3208" dirty="0"/>
              <a:t> spans all animals, but has no marker information and it is less precise</a:t>
            </a:r>
          </a:p>
          <a:p>
            <a:pPr lvl="1"/>
            <a:r>
              <a:rPr lang="en-US" sz="3208" b="1" dirty="0"/>
              <a:t>G</a:t>
            </a:r>
            <a:r>
              <a:rPr lang="en-US" sz="3208" dirty="0"/>
              <a:t> is more precise, but does not include all animals</a:t>
            </a:r>
          </a:p>
          <a:p>
            <a:pPr lvl="1"/>
            <a:endParaRPr lang="en-US" sz="3208" dirty="0"/>
          </a:p>
          <a:p>
            <a:r>
              <a:rPr lang="en-US" sz="3208" dirty="0"/>
              <a:t>Solution</a:t>
            </a:r>
          </a:p>
          <a:p>
            <a:pPr lvl="1"/>
            <a:r>
              <a:rPr lang="en-US" sz="3208" dirty="0"/>
              <a:t>Joint the two relationship matrices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2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127" y="561461"/>
            <a:ext cx="7831309" cy="114591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Single step genomic selection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51" y="1599511"/>
            <a:ext cx="6556899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2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32" y="631035"/>
            <a:ext cx="7831309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step genomic selection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45" y="1599511"/>
            <a:ext cx="7604311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6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980" y="601217"/>
            <a:ext cx="7831309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step genomic selection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31" y="1599511"/>
            <a:ext cx="8180939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3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615" y="551522"/>
            <a:ext cx="7831309" cy="114591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(Multi-step) Genomic </a:t>
            </a:r>
            <a:r>
              <a:rPr lang="en-US" b="1" dirty="0">
                <a:latin typeface="+mn-lt"/>
              </a:rPr>
              <a:t>selection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89" y="1599511"/>
            <a:ext cx="7944423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40" y="611156"/>
            <a:ext cx="8769228" cy="1145918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>Single-step </a:t>
            </a:r>
            <a:r>
              <a:rPr lang="en-US" b="1" dirty="0">
                <a:latin typeface="+mn-lt"/>
              </a:rPr>
              <a:t>genomic selection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89" y="1599511"/>
            <a:ext cx="5382022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9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9" dirty="0"/>
              <a:t>Acknowledgements</a:t>
            </a:r>
            <a:endParaRPr lang="de-AT" sz="360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This presentations was partly based on the presentations and materials appearing in:</a:t>
            </a:r>
          </a:p>
          <a:p>
            <a:endParaRPr lang="en-US" sz="3208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9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05589" y="1268420"/>
            <a:ext cx="7977578" cy="1470025"/>
          </a:xfrm>
        </p:spPr>
        <p:txBody>
          <a:bodyPr>
            <a:normAutofit fontScale="90000"/>
          </a:bodyPr>
          <a:lstStyle/>
          <a:p>
            <a:r>
              <a:rPr lang="nb-NO" sz="4010" dirty="0"/>
              <a:t>Marker </a:t>
            </a:r>
            <a:r>
              <a:rPr lang="nb-NO" sz="4010" dirty="0" err="1"/>
              <a:t>Assisted</a:t>
            </a:r>
            <a:r>
              <a:rPr lang="nb-NO" sz="4010"/>
              <a:t> –</a:t>
            </a:r>
            <a:br>
              <a:rPr lang="nb-NO" sz="4010"/>
            </a:br>
            <a:r>
              <a:rPr lang="nb-NO" sz="4010"/>
              <a:t>and</a:t>
            </a:r>
            <a:br>
              <a:rPr lang="nb-NO" sz="4010"/>
            </a:br>
            <a:r>
              <a:rPr lang="nb-NO" sz="4010"/>
              <a:t>Genomic Selection</a:t>
            </a:r>
            <a:endParaRPr lang="en-GB" sz="401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Theo </a:t>
            </a:r>
            <a:r>
              <a:rPr lang="nb-NO" dirty="0" err="1" smtClean="0"/>
              <a:t>Meuwissen</a:t>
            </a:r>
            <a:r>
              <a:rPr lang="nb-NO" dirty="0" smtClean="0"/>
              <a:t> &amp; </a:t>
            </a:r>
          </a:p>
          <a:p>
            <a:r>
              <a:rPr lang="nb-NO" dirty="0" smtClean="0"/>
              <a:t>Trygve Solberg</a:t>
            </a:r>
          </a:p>
          <a:p>
            <a:r>
              <a:rPr lang="nb-NO" dirty="0" smtClean="0"/>
              <a:t>NMBU</a:t>
            </a:r>
            <a:r>
              <a:rPr lang="nb-NO" dirty="0"/>
              <a:t>, Norway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83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920" y="1268766"/>
            <a:ext cx="7977578" cy="1470025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Non-linear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br>
              <a:rPr lang="nb-NO" dirty="0" smtClean="0"/>
            </a:br>
            <a:r>
              <a:rPr lang="nb-NO" dirty="0" err="1" smtClean="0"/>
              <a:t>genomic</a:t>
            </a:r>
            <a:r>
              <a:rPr lang="nb-NO" dirty="0" smtClean="0"/>
              <a:t> </a:t>
            </a:r>
            <a:r>
              <a:rPr lang="nb-NO" dirty="0" err="1" smtClean="0"/>
              <a:t>selection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Theo Meuwissen</a:t>
            </a:r>
          </a:p>
          <a:p>
            <a:r>
              <a:rPr lang="nb-NO" dirty="0"/>
              <a:t>NMBU, Norway</a:t>
            </a:r>
          </a:p>
        </p:txBody>
      </p:sp>
    </p:spTree>
    <p:extLst>
      <p:ext uri="{BB962C8B-B14F-4D97-AF65-F5344CB8AC3E}">
        <p14:creationId xmlns:p14="http://schemas.microsoft.com/office/powerpoint/2010/main" val="11828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1016" y="1124749"/>
            <a:ext cx="7977578" cy="1830065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Application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br>
              <a:rPr lang="nb-NO" dirty="0" smtClean="0"/>
            </a:br>
            <a:r>
              <a:rPr lang="nb-NO" dirty="0" err="1" smtClean="0"/>
              <a:t>Genomic</a:t>
            </a:r>
            <a:r>
              <a:rPr lang="nb-NO" dirty="0" smtClean="0"/>
              <a:t> Selection</a:t>
            </a:r>
            <a:br>
              <a:rPr lang="nb-NO" dirty="0" smtClean="0"/>
            </a:br>
            <a:r>
              <a:rPr lang="nb-NO" dirty="0" smtClean="0"/>
              <a:t>in </a:t>
            </a:r>
            <a:r>
              <a:rPr lang="nb-NO" dirty="0" err="1" smtClean="0"/>
              <a:t>breeding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Theo Meuwissen</a:t>
            </a:r>
          </a:p>
          <a:p>
            <a:r>
              <a:rPr lang="nb-NO" dirty="0" smtClean="0"/>
              <a:t>NMBU, Norway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89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324752"/>
            <a:ext cx="9730854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Partial summary 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09" y="1448492"/>
            <a:ext cx="9620621" cy="4526375"/>
          </a:xfrm>
        </p:spPr>
        <p:txBody>
          <a:bodyPr>
            <a:normAutofit/>
          </a:bodyPr>
          <a:lstStyle/>
          <a:p>
            <a:r>
              <a:rPr lang="en-US" dirty="0"/>
              <a:t>SNP continue to be a thing…</a:t>
            </a:r>
          </a:p>
          <a:p>
            <a:endParaRPr lang="en-US" dirty="0"/>
          </a:p>
          <a:p>
            <a:r>
              <a:rPr lang="en-US" dirty="0"/>
              <a:t>We analyze data based on SNP chips that cover the entire genome</a:t>
            </a:r>
          </a:p>
          <a:p>
            <a:endParaRPr lang="en-US" dirty="0"/>
          </a:p>
          <a:p>
            <a:r>
              <a:rPr lang="en-US" dirty="0"/>
              <a:t>LD characterizes the degree of </a:t>
            </a:r>
            <a:r>
              <a:rPr lang="en-US" dirty="0" smtClean="0"/>
              <a:t>relationships between </a:t>
            </a:r>
            <a:r>
              <a:rPr lang="en-US" dirty="0"/>
              <a:t>nearby loci and SNP markers</a:t>
            </a:r>
          </a:p>
          <a:p>
            <a:pPr lvl="1"/>
            <a:r>
              <a:rPr lang="en-US" sz="2800" dirty="0"/>
              <a:t>Therefore with dense enough markers we have the </a:t>
            </a:r>
            <a:r>
              <a:rPr lang="en-US" sz="2800" dirty="0" smtClean="0"/>
              <a:t>entire genome covered, </a:t>
            </a:r>
            <a:r>
              <a:rPr lang="en-US" sz="2800" dirty="0"/>
              <a:t>so that one or more SNPs are in high LD in at any given part of the genome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2" y="0"/>
            <a:ext cx="116496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3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Vincent </a:t>
            </a:r>
            <a:r>
              <a:rPr lang="en-US" sz="3600" dirty="0" err="1" smtClean="0"/>
              <a:t>Ducrocq</a:t>
            </a:r>
            <a:r>
              <a:rPr lang="en-US" sz="3600" dirty="0" smtClean="0"/>
              <a:t>, </a:t>
            </a:r>
            <a:r>
              <a:rPr lang="en-US" sz="3600" dirty="0" err="1" smtClean="0"/>
              <a:t>INRAe</a:t>
            </a:r>
            <a:r>
              <a:rPr lang="en-US" sz="3600" dirty="0" smtClean="0"/>
              <a:t> </a:t>
            </a:r>
            <a:r>
              <a:rPr lang="en-US" sz="3600" dirty="0" err="1"/>
              <a:t>Jouy-en-Josas</a:t>
            </a:r>
            <a:r>
              <a:rPr lang="en-US" sz="3600" dirty="0"/>
              <a:t>, France</a:t>
            </a:r>
          </a:p>
        </p:txBody>
      </p:sp>
      <p:pic>
        <p:nvPicPr>
          <p:cNvPr id="5122" name="Picture 2" descr="INRAE Vector Logo - (.SVG + .PNG) - VectorLogoSeek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23" y="3097550"/>
            <a:ext cx="2432782" cy="135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3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31" y="-26163"/>
            <a:ext cx="9214338" cy="68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4770782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Production traits are quantitative: influenced by many QTLs of small effect</a:t>
            </a:r>
          </a:p>
          <a:p>
            <a:endParaRPr lang="en-US" sz="3600" dirty="0"/>
          </a:p>
          <a:p>
            <a:r>
              <a:rPr lang="en-US" sz="3600" dirty="0" smtClean="0"/>
              <a:t>These QTL are evaluated based on screening of SNPs on the whole genome</a:t>
            </a:r>
          </a:p>
          <a:p>
            <a:pPr lvl="1"/>
            <a:r>
              <a:rPr lang="en-US" sz="3600" dirty="0" smtClean="0"/>
              <a:t>Important SNP are taken up, the non important ones cancel out </a:t>
            </a:r>
          </a:p>
          <a:p>
            <a:endParaRPr lang="en-US" sz="3600" dirty="0"/>
          </a:p>
          <a:p>
            <a:r>
              <a:rPr lang="en-US" sz="3600" dirty="0" smtClean="0"/>
              <a:t>Genomic selection could be implemented whenever the DNA is available</a:t>
            </a:r>
          </a:p>
          <a:p>
            <a:pPr lvl="1"/>
            <a:r>
              <a:rPr lang="en-US" sz="3600" dirty="0" smtClean="0"/>
              <a:t>Leads to increase of genetic gain due to decrease </a:t>
            </a:r>
            <a:r>
              <a:rPr lang="en-US" sz="3600" dirty="0"/>
              <a:t>of generation </a:t>
            </a:r>
            <a:r>
              <a:rPr lang="en-US" sz="3600" dirty="0" smtClean="0"/>
              <a:t>intervals </a:t>
            </a:r>
          </a:p>
          <a:p>
            <a:endParaRPr lang="en-US" sz="3600" dirty="0"/>
          </a:p>
          <a:p>
            <a:r>
              <a:rPr lang="en-US" sz="3600" dirty="0"/>
              <a:t>Number of methodological approaches to derive genomic breeding values</a:t>
            </a:r>
          </a:p>
          <a:p>
            <a:endParaRPr lang="en-US" sz="3600" dirty="0"/>
          </a:p>
          <a:p>
            <a:r>
              <a:rPr lang="en-US" sz="3600" dirty="0"/>
              <a:t>Single-step genomic selection enables to evaluate genotyped and non-genotyped animals together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776644">
            <a:off x="9628263" y="246399"/>
            <a:ext cx="2602157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Thanks for your time!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332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Introduction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It is possible to identify regions on the genome influencing the trait of interest</a:t>
            </a:r>
          </a:p>
          <a:p>
            <a:pPr lvl="1"/>
            <a:r>
              <a:rPr lang="en-US" sz="3208" dirty="0"/>
              <a:t>GWAS</a:t>
            </a:r>
          </a:p>
          <a:p>
            <a:r>
              <a:rPr lang="en-US" sz="3208" dirty="0"/>
              <a:t>Eventually narrow down regions to genes or loci</a:t>
            </a:r>
          </a:p>
          <a:p>
            <a:r>
              <a:rPr lang="en-US" sz="3208" dirty="0"/>
              <a:t>Detection of genes with small effect, typically influencing quantitative traits is problematic with GWAS</a:t>
            </a:r>
          </a:p>
          <a:p>
            <a:pPr lvl="1"/>
            <a:r>
              <a:rPr lang="en-US" sz="3208" dirty="0"/>
              <a:t>Quantitative trait loci - QTL</a:t>
            </a:r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1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Introduction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 smtClean="0"/>
              <a:t>Quantitative traits are important in animal breeding!</a:t>
            </a:r>
          </a:p>
          <a:p>
            <a:endParaRPr lang="en-US" sz="3208" dirty="0"/>
          </a:p>
          <a:p>
            <a:r>
              <a:rPr lang="en-US" sz="3208" dirty="0" smtClean="0"/>
              <a:t>Almost all production, reproduction and functional traits are quantitative traits</a:t>
            </a:r>
          </a:p>
          <a:p>
            <a:pPr lvl="1"/>
            <a:r>
              <a:rPr lang="en-US" sz="2808" dirty="0" smtClean="0"/>
              <a:t>i.e. influenced by a high number of genes, each with a very small effect</a:t>
            </a:r>
          </a:p>
          <a:p>
            <a:pPr lvl="1"/>
            <a:endParaRPr lang="en-US" sz="2808" dirty="0"/>
          </a:p>
          <a:p>
            <a:r>
              <a:rPr lang="en-US" sz="3208" dirty="0" smtClean="0"/>
              <a:t>Classic example: production of milk</a:t>
            </a:r>
            <a:endParaRPr lang="en-US" sz="3208" dirty="0"/>
          </a:p>
          <a:p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Introduction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 smtClean="0"/>
              <a:t>The goal of animal breeding is, among others, to consistently improve populations to sustainably produce food to make the needs of the humankind</a:t>
            </a:r>
          </a:p>
          <a:p>
            <a:pPr lvl="1"/>
            <a:r>
              <a:rPr lang="en-US" sz="2808" dirty="0" smtClean="0"/>
              <a:t>SDG 2: </a:t>
            </a:r>
            <a:r>
              <a:rPr lang="en-US" sz="2808" dirty="0"/>
              <a:t>Zero hunger (Sustainable Development </a:t>
            </a:r>
            <a:r>
              <a:rPr lang="en-US" sz="2808" dirty="0" smtClean="0"/>
              <a:t>Goals, UN) </a:t>
            </a:r>
            <a:endParaRPr lang="en-US" sz="2808" dirty="0"/>
          </a:p>
          <a:p>
            <a:endParaRPr lang="en-US" sz="3208" dirty="0" smtClean="0"/>
          </a:p>
          <a:p>
            <a:r>
              <a:rPr lang="en-US" sz="3208" dirty="0" smtClean="0"/>
              <a:t>Question: How do we select individuals with 1000s of genes, with each gene contributing a tiny % to the trait? </a:t>
            </a:r>
            <a:endParaRPr lang="en-US" sz="3208" dirty="0"/>
          </a:p>
          <a:p>
            <a:r>
              <a:rPr lang="en-US" sz="3208" dirty="0" smtClean="0"/>
              <a:t>Answer: Genetics.</a:t>
            </a:r>
            <a:endParaRPr lang="en-US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73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58402"/>
            <a:ext cx="9908930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Traditional breeding programs with progeny testing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28" y="1840783"/>
            <a:ext cx="7435758" cy="481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7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>
                <a:latin typeface="+mn-lt"/>
              </a:rPr>
              <a:t>Traditional </a:t>
            </a:r>
            <a:r>
              <a:rPr lang="nb-NO" b="1" dirty="0" smtClean="0">
                <a:latin typeface="+mn-lt"/>
              </a:rPr>
              <a:t>estimation of breeding value </a:t>
            </a:r>
            <a:endParaRPr lang="en-GB" b="1" dirty="0">
              <a:latin typeface="+mn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9619593" cy="5257800"/>
          </a:xfrm>
        </p:spPr>
        <p:txBody>
          <a:bodyPr/>
          <a:lstStyle/>
          <a:p>
            <a:r>
              <a:rPr lang="nb-NO" sz="3208" dirty="0"/>
              <a:t>Best Linear Unbiased Prediction (BLUP)</a:t>
            </a:r>
          </a:p>
          <a:p>
            <a:pPr lvl="1"/>
            <a:r>
              <a:rPr lang="nb-NO" sz="3208" dirty="0"/>
              <a:t>The animal model (AM)</a:t>
            </a:r>
          </a:p>
          <a:p>
            <a:pPr lvl="1" algn="ctr">
              <a:buFontTx/>
              <a:buNone/>
            </a:pPr>
            <a:r>
              <a:rPr lang="nb-NO" sz="3609" b="1" dirty="0" smtClean="0"/>
              <a:t>y = </a:t>
            </a:r>
            <a:r>
              <a:rPr lang="nb-NO" sz="3609" b="1" dirty="0"/>
              <a:t>Xb + Za + e</a:t>
            </a:r>
          </a:p>
          <a:p>
            <a:pPr lvl="1">
              <a:buFontTx/>
              <a:buNone/>
            </a:pPr>
            <a:r>
              <a:rPr lang="nb-NO" sz="3208" b="1" dirty="0"/>
              <a:t>y</a:t>
            </a:r>
            <a:r>
              <a:rPr lang="nb-NO" sz="3208" dirty="0"/>
              <a:t>= vector of records</a:t>
            </a:r>
          </a:p>
          <a:p>
            <a:pPr lvl="1">
              <a:buFontTx/>
              <a:buNone/>
            </a:pPr>
            <a:r>
              <a:rPr lang="nb-NO" sz="3208" b="1" dirty="0"/>
              <a:t>b</a:t>
            </a:r>
            <a:r>
              <a:rPr lang="nb-NO" sz="3208" dirty="0"/>
              <a:t>= fixed effects (herds, seasons etc.)</a:t>
            </a:r>
          </a:p>
          <a:p>
            <a:pPr lvl="1">
              <a:buFontTx/>
              <a:buNone/>
            </a:pPr>
            <a:r>
              <a:rPr lang="nb-NO" sz="3208" b="1" dirty="0"/>
              <a:t>a</a:t>
            </a:r>
            <a:r>
              <a:rPr lang="nb-NO" sz="3208" dirty="0"/>
              <a:t>=</a:t>
            </a:r>
            <a:r>
              <a:rPr lang="nb-NO" sz="3208" b="1" dirty="0"/>
              <a:t> </a:t>
            </a:r>
            <a:r>
              <a:rPr lang="nb-NO" sz="3208" dirty="0"/>
              <a:t>animal effect (random) ~ N(</a:t>
            </a:r>
            <a:r>
              <a:rPr lang="nb-NO" sz="3208" b="1" dirty="0"/>
              <a:t>0</a:t>
            </a:r>
            <a:r>
              <a:rPr lang="nb-NO" sz="3208" dirty="0"/>
              <a:t>,</a:t>
            </a:r>
            <a:r>
              <a:rPr lang="nb-NO" sz="3208" b="1" dirty="0"/>
              <a:t>A</a:t>
            </a:r>
            <a:r>
              <a:rPr lang="nb-NO" sz="3208" dirty="0">
                <a:latin typeface="Symbol" pitchFamily="18" charset="2"/>
              </a:rPr>
              <a:t>s</a:t>
            </a:r>
            <a:r>
              <a:rPr lang="nb-NO" sz="3208" baseline="-25000" dirty="0"/>
              <a:t>a</a:t>
            </a:r>
            <a:r>
              <a:rPr lang="nb-NO" sz="3208" baseline="30000" dirty="0"/>
              <a:t>2</a:t>
            </a:r>
            <a:r>
              <a:rPr lang="nb-NO" sz="3208" dirty="0"/>
              <a:t>)</a:t>
            </a:r>
          </a:p>
          <a:p>
            <a:pPr lvl="1">
              <a:buFontTx/>
              <a:buNone/>
            </a:pPr>
            <a:r>
              <a:rPr lang="nb-NO" sz="3208" b="1" dirty="0"/>
              <a:t>A</a:t>
            </a:r>
            <a:r>
              <a:rPr lang="nb-NO" sz="3208" dirty="0"/>
              <a:t>= relationship matrix – the fraction of genes shared between any two animals based on pedigree</a:t>
            </a:r>
            <a:endParaRPr lang="en-GB" sz="3208" dirty="0"/>
          </a:p>
        </p:txBody>
      </p:sp>
    </p:spTree>
    <p:extLst>
      <p:ext uri="{BB962C8B-B14F-4D97-AF65-F5344CB8AC3E}">
        <p14:creationId xmlns:p14="http://schemas.microsoft.com/office/powerpoint/2010/main" val="7082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1650</Words>
  <Application>Microsoft Office PowerPoint</Application>
  <PresentationFormat>Widescreen</PresentationFormat>
  <Paragraphs>265</Paragraphs>
  <Slides>43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Symbol</vt:lpstr>
      <vt:lpstr>Office Theme</vt:lpstr>
      <vt:lpstr>Formula</vt:lpstr>
      <vt:lpstr>PowerPoint Presentation</vt:lpstr>
      <vt:lpstr>PowerPoint Presentation</vt:lpstr>
      <vt:lpstr>Watch on YouTube (Genomics Boot Camp)</vt:lpstr>
      <vt:lpstr>Partial summary from previous lectures</vt:lpstr>
      <vt:lpstr>Introduction</vt:lpstr>
      <vt:lpstr>Introduction</vt:lpstr>
      <vt:lpstr>Introduction</vt:lpstr>
      <vt:lpstr>Traditional breeding programs with progeny testing</vt:lpstr>
      <vt:lpstr>Traditional estimation of breeding value </vt:lpstr>
      <vt:lpstr>The animal model</vt:lpstr>
      <vt:lpstr>Can we do better?</vt:lpstr>
      <vt:lpstr>Marker Assisted Selection</vt:lpstr>
      <vt:lpstr>MAS: Problems</vt:lpstr>
      <vt:lpstr>MAS: Problems</vt:lpstr>
      <vt:lpstr>Genomic Selection</vt:lpstr>
      <vt:lpstr>Personal note on genomic selection</vt:lpstr>
      <vt:lpstr>The idea of genomic selection</vt:lpstr>
      <vt:lpstr>Genomic selection scheme</vt:lpstr>
      <vt:lpstr>The idea of genomic selection</vt:lpstr>
      <vt:lpstr>How genomic selection works</vt:lpstr>
      <vt:lpstr>Genomic selection: the model</vt:lpstr>
      <vt:lpstr>Projected increase in genetic gain</vt:lpstr>
      <vt:lpstr>Projected increase in genetic gain</vt:lpstr>
      <vt:lpstr>Why do we expect so much from GS</vt:lpstr>
      <vt:lpstr>Steps in Genomic selection</vt:lpstr>
      <vt:lpstr>Steps in Genomic selection</vt:lpstr>
      <vt:lpstr>Methods and models</vt:lpstr>
      <vt:lpstr>Single step genomic selection</vt:lpstr>
      <vt:lpstr>Single step genomic selection</vt:lpstr>
      <vt:lpstr>Single step genomic selection</vt:lpstr>
      <vt:lpstr>Single step genomic selection</vt:lpstr>
      <vt:lpstr>Single step genomic selection</vt:lpstr>
      <vt:lpstr>Single step genomic selection</vt:lpstr>
      <vt:lpstr>(Multi-step) Genomic selection</vt:lpstr>
      <vt:lpstr>Single-step genomic selection</vt:lpstr>
      <vt:lpstr>Acknowledgements</vt:lpstr>
      <vt:lpstr>Marker Assisted – and Genomic Selection</vt:lpstr>
      <vt:lpstr>Non-linear models for  genomic selection </vt:lpstr>
      <vt:lpstr>Application of  Genomic Selection in breeding schemes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45</cp:revision>
  <dcterms:created xsi:type="dcterms:W3CDTF">2021-04-26T08:15:07Z</dcterms:created>
  <dcterms:modified xsi:type="dcterms:W3CDTF">2022-04-14T17:25:05Z</dcterms:modified>
</cp:coreProperties>
</file>