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349" r:id="rId4"/>
    <p:sldId id="318" r:id="rId5"/>
    <p:sldId id="319" r:id="rId6"/>
    <p:sldId id="320" r:id="rId7"/>
    <p:sldId id="322" r:id="rId8"/>
    <p:sldId id="326" r:id="rId9"/>
    <p:sldId id="327" r:id="rId10"/>
    <p:sldId id="328" r:id="rId11"/>
    <p:sldId id="321" r:id="rId12"/>
    <p:sldId id="329" r:id="rId13"/>
    <p:sldId id="330" r:id="rId14"/>
    <p:sldId id="331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B1AE7-4027-42A2-84FA-1B8B8B16E9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535129C-875A-4852-9DF2-381826186447}">
      <dgm:prSet phldrT="[Text]"/>
      <dgm:spPr/>
      <dgm:t>
        <a:bodyPr/>
        <a:lstStyle/>
        <a:p>
          <a:r>
            <a:rPr lang="en-US" dirty="0" smtClean="0"/>
            <a:t>DNA</a:t>
          </a:r>
          <a:endParaRPr lang="de-AT" dirty="0"/>
        </a:p>
      </dgm:t>
    </dgm:pt>
    <dgm:pt modelId="{9D7768FE-3349-4F4A-8CA7-43F802752732}" type="parTrans" cxnId="{17B3F48F-17A7-44B0-940E-D31C8D86F6DE}">
      <dgm:prSet/>
      <dgm:spPr/>
      <dgm:t>
        <a:bodyPr/>
        <a:lstStyle/>
        <a:p>
          <a:endParaRPr lang="de-AT"/>
        </a:p>
      </dgm:t>
    </dgm:pt>
    <dgm:pt modelId="{E0BFB850-27D8-4E35-A659-D32DD4F21C13}" type="sibTrans" cxnId="{17B3F48F-17A7-44B0-940E-D31C8D86F6DE}">
      <dgm:prSet/>
      <dgm:spPr/>
      <dgm:t>
        <a:bodyPr/>
        <a:lstStyle/>
        <a:p>
          <a:endParaRPr lang="de-AT"/>
        </a:p>
      </dgm:t>
    </dgm:pt>
    <dgm:pt modelId="{F490456F-6C85-4DCC-AF8B-C0257CEF5782}">
      <dgm:prSet phldrT="[Text]"/>
      <dgm:spPr/>
      <dgm:t>
        <a:bodyPr/>
        <a:lstStyle/>
        <a:p>
          <a:r>
            <a:rPr lang="en-US" dirty="0" smtClean="0"/>
            <a:t>Lab</a:t>
          </a:r>
          <a:endParaRPr lang="de-AT" dirty="0"/>
        </a:p>
      </dgm:t>
    </dgm:pt>
    <dgm:pt modelId="{FA4B8399-BBDE-4366-A7AA-C5F9FF76E397}" type="parTrans" cxnId="{17BF13B5-251D-4C31-A9B6-03F229BCE1B0}">
      <dgm:prSet/>
      <dgm:spPr/>
      <dgm:t>
        <a:bodyPr/>
        <a:lstStyle/>
        <a:p>
          <a:endParaRPr lang="de-AT"/>
        </a:p>
      </dgm:t>
    </dgm:pt>
    <dgm:pt modelId="{12037572-8422-4DDB-8968-05B82F5781E8}" type="sibTrans" cxnId="{17BF13B5-251D-4C31-A9B6-03F229BCE1B0}">
      <dgm:prSet/>
      <dgm:spPr/>
      <dgm:t>
        <a:bodyPr/>
        <a:lstStyle/>
        <a:p>
          <a:endParaRPr lang="de-AT"/>
        </a:p>
      </dgm:t>
    </dgm:pt>
    <dgm:pt modelId="{2D378FA7-0A9F-402E-9830-32FA4C6EB15F}">
      <dgm:prSet phldrT="[Text]"/>
      <dgm:spPr/>
      <dgm:t>
        <a:bodyPr/>
        <a:lstStyle/>
        <a:p>
          <a:r>
            <a:rPr lang="en-US" dirty="0" smtClean="0"/>
            <a:t>Results</a:t>
          </a:r>
          <a:endParaRPr lang="de-AT" dirty="0"/>
        </a:p>
      </dgm:t>
    </dgm:pt>
    <dgm:pt modelId="{987E028B-1FE2-448B-A5BF-32162099ACFA}" type="parTrans" cxnId="{288AC433-5CCE-4007-8137-7FF0AB2E8058}">
      <dgm:prSet/>
      <dgm:spPr/>
      <dgm:t>
        <a:bodyPr/>
        <a:lstStyle/>
        <a:p>
          <a:endParaRPr lang="de-AT"/>
        </a:p>
      </dgm:t>
    </dgm:pt>
    <dgm:pt modelId="{CD9B2BDF-362D-45D7-87AB-1CA7830DEF38}" type="sibTrans" cxnId="{288AC433-5CCE-4007-8137-7FF0AB2E8058}">
      <dgm:prSet/>
      <dgm:spPr/>
      <dgm:t>
        <a:bodyPr/>
        <a:lstStyle/>
        <a:p>
          <a:endParaRPr lang="de-AT"/>
        </a:p>
      </dgm:t>
    </dgm:pt>
    <dgm:pt modelId="{F0EC2DF6-FA8B-4303-8D53-6C00CD204648}">
      <dgm:prSet phldrT="[Text]"/>
      <dgm:spPr/>
      <dgm:t>
        <a:bodyPr/>
        <a:lstStyle/>
        <a:p>
          <a:r>
            <a:rPr lang="en-US" dirty="0" smtClean="0"/>
            <a:t>Data</a:t>
          </a:r>
          <a:endParaRPr lang="de-AT" dirty="0"/>
        </a:p>
      </dgm:t>
    </dgm:pt>
    <dgm:pt modelId="{05D0B54A-BD33-4334-9EEC-E70FC6BF2F70}" type="parTrans" cxnId="{B95069F3-97C1-40C5-B60C-52AE28FB953C}">
      <dgm:prSet/>
      <dgm:spPr/>
      <dgm:t>
        <a:bodyPr/>
        <a:lstStyle/>
        <a:p>
          <a:endParaRPr lang="de-AT"/>
        </a:p>
      </dgm:t>
    </dgm:pt>
    <dgm:pt modelId="{952BCFC3-8526-47D1-8B29-6B12C3CFD860}" type="sibTrans" cxnId="{B95069F3-97C1-40C5-B60C-52AE28FB953C}">
      <dgm:prSet/>
      <dgm:spPr/>
      <dgm:t>
        <a:bodyPr/>
        <a:lstStyle/>
        <a:p>
          <a:endParaRPr lang="de-AT"/>
        </a:p>
      </dgm:t>
    </dgm:pt>
    <dgm:pt modelId="{E4DE243A-AAA9-4A17-9726-8D40CDF4DDDA}" type="pres">
      <dgm:prSet presAssocID="{622B1AE7-4027-42A2-84FA-1B8B8B16E98B}" presName="CompostProcess" presStyleCnt="0">
        <dgm:presLayoutVars>
          <dgm:dir/>
          <dgm:resizeHandles val="exact"/>
        </dgm:presLayoutVars>
      </dgm:prSet>
      <dgm:spPr/>
    </dgm:pt>
    <dgm:pt modelId="{FBBB5592-B645-4E81-9F26-A21ACB088C97}" type="pres">
      <dgm:prSet presAssocID="{622B1AE7-4027-42A2-84FA-1B8B8B16E98B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584EA7F3-9FC3-41D6-A284-E7788D6520CF}" type="pres">
      <dgm:prSet presAssocID="{622B1AE7-4027-42A2-84FA-1B8B8B16E98B}" presName="linearProcess" presStyleCnt="0"/>
      <dgm:spPr/>
    </dgm:pt>
    <dgm:pt modelId="{5847DEE7-3BAC-457A-B02C-5292BF76FC7B}" type="pres">
      <dgm:prSet presAssocID="{E535129C-875A-4852-9DF2-38182618644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236C3EB-FFD1-4A09-9140-EB25C2876DBE}" type="pres">
      <dgm:prSet presAssocID="{E0BFB850-27D8-4E35-A659-D32DD4F21C13}" presName="sibTrans" presStyleCnt="0"/>
      <dgm:spPr/>
    </dgm:pt>
    <dgm:pt modelId="{D758E2E8-8FB8-4E29-8D5B-56C8417DACBA}" type="pres">
      <dgm:prSet presAssocID="{F490456F-6C85-4DCC-AF8B-C0257CEF578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40884A0-AD06-4B8A-B17B-B841997EA9EB}" type="pres">
      <dgm:prSet presAssocID="{12037572-8422-4DDB-8968-05B82F5781E8}" presName="sibTrans" presStyleCnt="0"/>
      <dgm:spPr/>
    </dgm:pt>
    <dgm:pt modelId="{D0AC9240-2962-4B61-8CD6-204BEF50EDA4}" type="pres">
      <dgm:prSet presAssocID="{F0EC2DF6-FA8B-4303-8D53-6C00CD2046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DF63585-B520-48F0-BC36-D6C273972320}" type="pres">
      <dgm:prSet presAssocID="{952BCFC3-8526-47D1-8B29-6B12C3CFD860}" presName="sibTrans" presStyleCnt="0"/>
      <dgm:spPr/>
    </dgm:pt>
    <dgm:pt modelId="{F586EA1C-2023-471E-B0E2-5DD5B3137231}" type="pres">
      <dgm:prSet presAssocID="{2D378FA7-0A9F-402E-9830-32FA4C6EB1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7B3F48F-17A7-44B0-940E-D31C8D86F6DE}" srcId="{622B1AE7-4027-42A2-84FA-1B8B8B16E98B}" destId="{E535129C-875A-4852-9DF2-381826186447}" srcOrd="0" destOrd="0" parTransId="{9D7768FE-3349-4F4A-8CA7-43F802752732}" sibTransId="{E0BFB850-27D8-4E35-A659-D32DD4F21C13}"/>
    <dgm:cxn modelId="{94A4F1F2-EF72-4DA7-B745-89A0898EF99A}" type="presOf" srcId="{F0EC2DF6-FA8B-4303-8D53-6C00CD204648}" destId="{D0AC9240-2962-4B61-8CD6-204BEF50EDA4}" srcOrd="0" destOrd="0" presId="urn:microsoft.com/office/officeart/2005/8/layout/hProcess9"/>
    <dgm:cxn modelId="{99144A60-5FC0-4024-920F-550019E3537F}" type="presOf" srcId="{E535129C-875A-4852-9DF2-381826186447}" destId="{5847DEE7-3BAC-457A-B02C-5292BF76FC7B}" srcOrd="0" destOrd="0" presId="urn:microsoft.com/office/officeart/2005/8/layout/hProcess9"/>
    <dgm:cxn modelId="{4DB5D9FB-09F6-492C-8019-CC2594FE83CD}" type="presOf" srcId="{622B1AE7-4027-42A2-84FA-1B8B8B16E98B}" destId="{E4DE243A-AAA9-4A17-9726-8D40CDF4DDDA}" srcOrd="0" destOrd="0" presId="urn:microsoft.com/office/officeart/2005/8/layout/hProcess9"/>
    <dgm:cxn modelId="{17BF13B5-251D-4C31-A9B6-03F229BCE1B0}" srcId="{622B1AE7-4027-42A2-84FA-1B8B8B16E98B}" destId="{F490456F-6C85-4DCC-AF8B-C0257CEF5782}" srcOrd="1" destOrd="0" parTransId="{FA4B8399-BBDE-4366-A7AA-C5F9FF76E397}" sibTransId="{12037572-8422-4DDB-8968-05B82F5781E8}"/>
    <dgm:cxn modelId="{288AC433-5CCE-4007-8137-7FF0AB2E8058}" srcId="{622B1AE7-4027-42A2-84FA-1B8B8B16E98B}" destId="{2D378FA7-0A9F-402E-9830-32FA4C6EB15F}" srcOrd="3" destOrd="0" parTransId="{987E028B-1FE2-448B-A5BF-32162099ACFA}" sibTransId="{CD9B2BDF-362D-45D7-87AB-1CA7830DEF38}"/>
    <dgm:cxn modelId="{FB579EA7-BC25-4DDC-9E58-AA219458589A}" type="presOf" srcId="{F490456F-6C85-4DCC-AF8B-C0257CEF5782}" destId="{D758E2E8-8FB8-4E29-8D5B-56C8417DACBA}" srcOrd="0" destOrd="0" presId="urn:microsoft.com/office/officeart/2005/8/layout/hProcess9"/>
    <dgm:cxn modelId="{266AA78E-E2A9-4C5E-BAF7-2915482F3A3C}" type="presOf" srcId="{2D378FA7-0A9F-402E-9830-32FA4C6EB15F}" destId="{F586EA1C-2023-471E-B0E2-5DD5B3137231}" srcOrd="0" destOrd="0" presId="urn:microsoft.com/office/officeart/2005/8/layout/hProcess9"/>
    <dgm:cxn modelId="{B95069F3-97C1-40C5-B60C-52AE28FB953C}" srcId="{622B1AE7-4027-42A2-84FA-1B8B8B16E98B}" destId="{F0EC2DF6-FA8B-4303-8D53-6C00CD204648}" srcOrd="2" destOrd="0" parTransId="{05D0B54A-BD33-4334-9EEC-E70FC6BF2F70}" sibTransId="{952BCFC3-8526-47D1-8B29-6B12C3CFD860}"/>
    <dgm:cxn modelId="{0DC79A9C-2417-4DD2-B554-A3E0DC40B8EE}" type="presParOf" srcId="{E4DE243A-AAA9-4A17-9726-8D40CDF4DDDA}" destId="{FBBB5592-B645-4E81-9F26-A21ACB088C97}" srcOrd="0" destOrd="0" presId="urn:microsoft.com/office/officeart/2005/8/layout/hProcess9"/>
    <dgm:cxn modelId="{D6396E4D-A192-48BC-89E8-9A78EF5AB518}" type="presParOf" srcId="{E4DE243A-AAA9-4A17-9726-8D40CDF4DDDA}" destId="{584EA7F3-9FC3-41D6-A284-E7788D6520CF}" srcOrd="1" destOrd="0" presId="urn:microsoft.com/office/officeart/2005/8/layout/hProcess9"/>
    <dgm:cxn modelId="{77FD6842-F8A4-45C7-8E25-3204591C30E9}" type="presParOf" srcId="{584EA7F3-9FC3-41D6-A284-E7788D6520CF}" destId="{5847DEE7-3BAC-457A-B02C-5292BF76FC7B}" srcOrd="0" destOrd="0" presId="urn:microsoft.com/office/officeart/2005/8/layout/hProcess9"/>
    <dgm:cxn modelId="{2D167B9C-1D66-4911-9F38-8B86487C815E}" type="presParOf" srcId="{584EA7F3-9FC3-41D6-A284-E7788D6520CF}" destId="{2236C3EB-FFD1-4A09-9140-EB25C2876DBE}" srcOrd="1" destOrd="0" presId="urn:microsoft.com/office/officeart/2005/8/layout/hProcess9"/>
    <dgm:cxn modelId="{A37EE552-E56F-428E-8B8F-88B225204579}" type="presParOf" srcId="{584EA7F3-9FC3-41D6-A284-E7788D6520CF}" destId="{D758E2E8-8FB8-4E29-8D5B-56C8417DACBA}" srcOrd="2" destOrd="0" presId="urn:microsoft.com/office/officeart/2005/8/layout/hProcess9"/>
    <dgm:cxn modelId="{E2725AD9-A997-4BC2-9B4E-B00E18686E3E}" type="presParOf" srcId="{584EA7F3-9FC3-41D6-A284-E7788D6520CF}" destId="{640884A0-AD06-4B8A-B17B-B841997EA9EB}" srcOrd="3" destOrd="0" presId="urn:microsoft.com/office/officeart/2005/8/layout/hProcess9"/>
    <dgm:cxn modelId="{BD8E86D3-C4F2-4EB4-A487-C2AAC4A32CBE}" type="presParOf" srcId="{584EA7F3-9FC3-41D6-A284-E7788D6520CF}" destId="{D0AC9240-2962-4B61-8CD6-204BEF50EDA4}" srcOrd="4" destOrd="0" presId="urn:microsoft.com/office/officeart/2005/8/layout/hProcess9"/>
    <dgm:cxn modelId="{638D518D-204B-47A2-9A95-8D901508DB98}" type="presParOf" srcId="{584EA7F3-9FC3-41D6-A284-E7788D6520CF}" destId="{3DF63585-B520-48F0-BC36-D6C273972320}" srcOrd="5" destOrd="0" presId="urn:microsoft.com/office/officeart/2005/8/layout/hProcess9"/>
    <dgm:cxn modelId="{FA827BD2-B0FC-44F2-B93E-610E57684815}" type="presParOf" srcId="{584EA7F3-9FC3-41D6-A284-E7788D6520CF}" destId="{F586EA1C-2023-471E-B0E2-5DD5B313723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B5592-B645-4E81-9F26-A21ACB088C97}">
      <dsp:nvSpPr>
        <dsp:cNvPr id="0" name=""/>
        <dsp:cNvSpPr/>
      </dsp:nvSpPr>
      <dsp:spPr>
        <a:xfrm>
          <a:off x="554083" y="0"/>
          <a:ext cx="6279612" cy="4171282"/>
        </a:xfrm>
        <a:prstGeom prst="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7DEE7-3BAC-457A-B02C-5292BF76FC7B}">
      <dsp:nvSpPr>
        <dsp:cNvPr id="0" name=""/>
        <dsp:cNvSpPr/>
      </dsp:nvSpPr>
      <dsp:spPr>
        <a:xfrm>
          <a:off x="901" y="1251384"/>
          <a:ext cx="1698774" cy="1668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DNA</a:t>
          </a:r>
          <a:endParaRPr lang="de-AT" sz="3400" kern="1200" dirty="0"/>
        </a:p>
      </dsp:txBody>
      <dsp:txXfrm>
        <a:off x="82351" y="1332834"/>
        <a:ext cx="1535874" cy="1505612"/>
      </dsp:txXfrm>
    </dsp:sp>
    <dsp:sp modelId="{D758E2E8-8FB8-4E29-8D5B-56C8417DACBA}">
      <dsp:nvSpPr>
        <dsp:cNvPr id="0" name=""/>
        <dsp:cNvSpPr/>
      </dsp:nvSpPr>
      <dsp:spPr>
        <a:xfrm>
          <a:off x="1896635" y="1251384"/>
          <a:ext cx="1698774" cy="1668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Lab</a:t>
          </a:r>
          <a:endParaRPr lang="de-AT" sz="3400" kern="1200" dirty="0"/>
        </a:p>
      </dsp:txBody>
      <dsp:txXfrm>
        <a:off x="1978085" y="1332834"/>
        <a:ext cx="1535874" cy="1505612"/>
      </dsp:txXfrm>
    </dsp:sp>
    <dsp:sp modelId="{D0AC9240-2962-4B61-8CD6-204BEF50EDA4}">
      <dsp:nvSpPr>
        <dsp:cNvPr id="0" name=""/>
        <dsp:cNvSpPr/>
      </dsp:nvSpPr>
      <dsp:spPr>
        <a:xfrm>
          <a:off x="3792369" y="1251384"/>
          <a:ext cx="1698774" cy="1668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</a:t>
          </a:r>
          <a:endParaRPr lang="de-AT" sz="3400" kern="1200" dirty="0"/>
        </a:p>
      </dsp:txBody>
      <dsp:txXfrm>
        <a:off x="3873819" y="1332834"/>
        <a:ext cx="1535874" cy="1505612"/>
      </dsp:txXfrm>
    </dsp:sp>
    <dsp:sp modelId="{F586EA1C-2023-471E-B0E2-5DD5B3137231}">
      <dsp:nvSpPr>
        <dsp:cNvPr id="0" name=""/>
        <dsp:cNvSpPr/>
      </dsp:nvSpPr>
      <dsp:spPr>
        <a:xfrm>
          <a:off x="5688102" y="1251384"/>
          <a:ext cx="1698774" cy="1668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Results</a:t>
          </a:r>
          <a:endParaRPr lang="de-AT" sz="3400" kern="1200" dirty="0"/>
        </a:p>
      </dsp:txBody>
      <dsp:txXfrm>
        <a:off x="5769552" y="1332834"/>
        <a:ext cx="1535874" cy="150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6B0CA-6677-446D-9BE0-E935E4629056}" type="slidenum">
              <a:rPr lang="en-US" altLang="de-DE" sz="1300" smtClean="0">
                <a:solidFill>
                  <a:prstClr val="black"/>
                </a:solidFill>
                <a:latin typeface="Times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de-DE" sz="1300" smtClean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3525" cy="3721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de-DE" smtClean="0"/>
          </a:p>
        </p:txBody>
      </p:sp>
    </p:spTree>
    <p:extLst>
      <p:ext uri="{BB962C8B-B14F-4D97-AF65-F5344CB8AC3E}">
        <p14:creationId xmlns:p14="http://schemas.microsoft.com/office/powerpoint/2010/main" val="310954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9C6D1E-B66B-4691-9314-D78F04AEEC27}" type="slidenum">
              <a:rPr lang="en-US" altLang="de-DE" sz="1300">
                <a:solidFill>
                  <a:prstClr val="black"/>
                </a:solidFill>
                <a:latin typeface="Times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de-DE" sz="130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3525" cy="37211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r-HR" altLang="de-DE" smtClean="0"/>
          </a:p>
        </p:txBody>
      </p:sp>
    </p:spTree>
    <p:extLst>
      <p:ext uri="{BB962C8B-B14F-4D97-AF65-F5344CB8AC3E}">
        <p14:creationId xmlns:p14="http://schemas.microsoft.com/office/powerpoint/2010/main" val="63144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eFOjLEJkr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81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How does it work?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DNA fragments pass over the </a:t>
            </a:r>
            <a:r>
              <a:rPr lang="en-US" dirty="0" err="1" smtClean="0"/>
              <a:t>BeadChip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probe binds to a complementary sequence in the sample DNA, stopping one base before the locus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Single </a:t>
            </a:r>
            <a:r>
              <a:rPr lang="en-US" dirty="0"/>
              <a:t>base extension that incorporates one of four labeled </a:t>
            </a:r>
            <a:r>
              <a:rPr lang="en-US" dirty="0" smtClean="0"/>
              <a:t>nucleotides</a:t>
            </a:r>
          </a:p>
          <a:p>
            <a:r>
              <a:rPr lang="en-US" dirty="0" smtClean="0"/>
              <a:t>When </a:t>
            </a:r>
            <a:r>
              <a:rPr lang="en-US" dirty="0"/>
              <a:t>excited by a laser, the nucleotide label emits a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The </a:t>
            </a:r>
            <a:r>
              <a:rPr lang="en-US" dirty="0"/>
              <a:t>intensity of that signal conveys information about the allelic ratio at that </a:t>
            </a:r>
            <a:r>
              <a:rPr lang="en-US" dirty="0" smtClean="0"/>
              <a:t>locus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453" y="1825625"/>
            <a:ext cx="5910547" cy="381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513" y="6174025"/>
            <a:ext cx="6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https://emea.illumina.com/science/technology/microarray.html</a:t>
            </a:r>
          </a:p>
        </p:txBody>
      </p:sp>
    </p:spTree>
    <p:extLst>
      <p:ext uri="{BB962C8B-B14F-4D97-AF65-F5344CB8AC3E}">
        <p14:creationId xmlns:p14="http://schemas.microsoft.com/office/powerpoint/2010/main" val="18458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Genomic data – SNP chip</a:t>
            </a:r>
            <a:endParaRPr lang="de-AT" altLang="de-DE" b="1" dirty="0">
              <a:latin typeface="+mn-lt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B64DA-7F22-4B36-A523-82AD873DFB3F}" type="slidenum">
              <a:rPr lang="de-DE" altLang="de-DE" sz="902">
                <a:solidFill>
                  <a:srgbClr val="000000"/>
                </a:solidFill>
              </a:rPr>
              <a:pPr eaLnBrk="1" hangingPunct="1"/>
              <a:t>11</a:t>
            </a:fld>
            <a:endParaRPr lang="de-DE" altLang="de-DE" sz="902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74" y="1602719"/>
            <a:ext cx="8302060" cy="515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Genotyping clusters 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automatically clusters samples into two homozygous and one heterozygous group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circles around each cluster (2 SD) </a:t>
            </a:r>
            <a:endParaRPr lang="en-US" sz="2800" dirty="0" smtClean="0"/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shading delimits the area according to the </a:t>
            </a:r>
            <a:r>
              <a:rPr lang="en-US" sz="2800" dirty="0" err="1" smtClean="0"/>
              <a:t>GenCall</a:t>
            </a:r>
            <a:r>
              <a:rPr lang="en-US" sz="2800" dirty="0" smtClean="0"/>
              <a:t> </a:t>
            </a:r>
            <a:r>
              <a:rPr lang="en-150" sz="2800" dirty="0" smtClean="0"/>
              <a:t>–</a:t>
            </a:r>
            <a:r>
              <a:rPr lang="en-US" sz="2800" dirty="0" smtClean="0"/>
              <a:t> a type of quality control metric</a:t>
            </a:r>
            <a:endParaRPr lang="en-US" sz="2800" dirty="0"/>
          </a:p>
          <a:p>
            <a:pPr lvl="1"/>
            <a:r>
              <a:rPr lang="en-US" sz="2800" dirty="0" smtClean="0"/>
              <a:t>Samples </a:t>
            </a:r>
            <a:r>
              <a:rPr lang="en-US" sz="2800" dirty="0"/>
              <a:t>outside the shaded region are not given a genotype </a:t>
            </a:r>
            <a:r>
              <a:rPr lang="en-US" sz="2800" dirty="0" smtClean="0"/>
              <a:t>(typically </a:t>
            </a:r>
            <a:r>
              <a:rPr lang="en-US" sz="2800" dirty="0" err="1" smtClean="0"/>
              <a:t>GenCall</a:t>
            </a:r>
            <a:r>
              <a:rPr lang="en-US" sz="2800" dirty="0" smtClean="0"/>
              <a:t> </a:t>
            </a:r>
            <a:r>
              <a:rPr lang="en-US" sz="2800" dirty="0"/>
              <a:t>&lt; 0.25</a:t>
            </a:r>
            <a:r>
              <a:rPr lang="en-US" sz="2800" dirty="0" smtClean="0"/>
              <a:t>)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7CB120-2195-47EC-86E9-0F96FEAEE40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Genotyping clusters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good SNP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709" y="1518523"/>
            <a:ext cx="6470581" cy="4639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0979" y="6356125"/>
            <a:ext cx="783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Technical Note: Genotyping  | </a:t>
            </a:r>
            <a:r>
              <a:rPr lang="en-US" dirty="0" err="1"/>
              <a:t>Infinium</a:t>
            </a:r>
            <a:r>
              <a:rPr lang="en-US" dirty="0"/>
              <a:t>® Genotyping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273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Genotyping clusters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bad SNP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2641" y="6236052"/>
            <a:ext cx="783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Technical Note: Genotyping  | </a:t>
            </a:r>
            <a:r>
              <a:rPr lang="en-US" dirty="0" err="1"/>
              <a:t>Infinium</a:t>
            </a:r>
            <a:r>
              <a:rPr lang="en-US" dirty="0"/>
              <a:t>® Genotyping Data Analysis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997" y="1810760"/>
            <a:ext cx="7956576" cy="42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final step that starts it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the work with the genotyping is done, a text file is produced</a:t>
            </a:r>
          </a:p>
          <a:p>
            <a:pPr lvl="1"/>
            <a:r>
              <a:rPr lang="en-US" sz="2800" dirty="0"/>
              <a:t>The final report</a:t>
            </a:r>
          </a:p>
          <a:p>
            <a:pPr lvl="1"/>
            <a:r>
              <a:rPr lang="en-US" sz="2800" dirty="0"/>
              <a:t>Follow up analyses with PLINK or other software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Genomic data – </a:t>
            </a:r>
            <a:r>
              <a:rPr lang="en-US" altLang="de-DE" b="1" i="1" dirty="0">
                <a:latin typeface="+mn-lt"/>
              </a:rPr>
              <a:t>in </a:t>
            </a:r>
            <a:r>
              <a:rPr lang="en-US" altLang="de-DE" b="1" i="1" dirty="0" err="1">
                <a:latin typeface="+mn-lt"/>
              </a:rPr>
              <a:t>silico</a:t>
            </a:r>
            <a:endParaRPr lang="de-AT" altLang="de-DE" b="1" i="1" dirty="0">
              <a:latin typeface="+mn-lt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B64DA-7F22-4B36-A523-82AD873DFB3F}" type="slidenum">
              <a:rPr lang="de-DE" altLang="de-DE" sz="902">
                <a:solidFill>
                  <a:srgbClr val="000000"/>
                </a:solidFill>
              </a:rPr>
              <a:pPr eaLnBrk="1" hangingPunct="1"/>
              <a:t>16</a:t>
            </a:fld>
            <a:endParaRPr lang="de-DE" altLang="de-DE" sz="902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0418" name="Picture 2" descr="C:\Users\Admin\Desktop\example_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56" y="1639312"/>
            <a:ext cx="6229683" cy="36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9" name="Picture 3" descr="C:\Users\Admin\Desktop\example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29" y="1650008"/>
            <a:ext cx="3287646" cy="36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7688" y="974030"/>
            <a:ext cx="4257403" cy="51518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96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7769" y="830790"/>
            <a:ext cx="2670625" cy="55338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921360" cy="1145918"/>
          </a:xfrm>
        </p:spPr>
        <p:txBody>
          <a:bodyPr>
            <a:noAutofit/>
          </a:bodyPr>
          <a:lstStyle/>
          <a:p>
            <a:r>
              <a:rPr lang="en-US" altLang="de-DE" b="1" dirty="0">
                <a:latin typeface="+mn-lt"/>
              </a:rPr>
              <a:t>Handling of the genomic data</a:t>
            </a:r>
            <a:endParaRPr lang="de-AT" altLang="de-DE" b="1" dirty="0">
              <a:latin typeface="+mn-lt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  <a:defRPr/>
            </a:pPr>
            <a:r>
              <a:rPr lang="en-US" altLang="de-DE" dirty="0">
                <a:solidFill>
                  <a:srgbClr val="000000"/>
                </a:solidFill>
              </a:rPr>
              <a:t>Correlated developments in information technologies</a:t>
            </a:r>
          </a:p>
          <a:p>
            <a:pPr lvl="0">
              <a:defRPr/>
            </a:pPr>
            <a:r>
              <a:rPr lang="en-US" altLang="de-DE" dirty="0">
                <a:solidFill>
                  <a:srgbClr val="000000"/>
                </a:solidFill>
              </a:rPr>
              <a:t>IT has become an essential part of research</a:t>
            </a:r>
          </a:p>
          <a:p>
            <a:pPr marL="0" indent="0">
              <a:buNone/>
              <a:defRPr/>
            </a:pPr>
            <a:endParaRPr lang="en-US" altLang="de-DE" dirty="0" smtClean="0"/>
          </a:p>
          <a:p>
            <a:pPr marL="0" indent="0">
              <a:buNone/>
              <a:defRPr/>
            </a:pPr>
            <a:r>
              <a:rPr lang="en-US" altLang="de-DE" dirty="0" smtClean="0"/>
              <a:t>Software</a:t>
            </a:r>
            <a:endParaRPr lang="en-US" altLang="de-DE" dirty="0"/>
          </a:p>
          <a:p>
            <a:pPr>
              <a:defRPr/>
            </a:pPr>
            <a:r>
              <a:rPr lang="en-US" altLang="de-DE" dirty="0"/>
              <a:t>Not possible to analyze the data by hand</a:t>
            </a:r>
          </a:p>
          <a:p>
            <a:pPr>
              <a:defRPr/>
            </a:pPr>
            <a:r>
              <a:rPr lang="en-US" altLang="de-DE" dirty="0"/>
              <a:t>Programming skills essential for data handling</a:t>
            </a:r>
          </a:p>
          <a:p>
            <a:pPr>
              <a:defRPr/>
            </a:pPr>
            <a:r>
              <a:rPr lang="en-US" altLang="de-DE" dirty="0"/>
              <a:t>Own scripts vs established programs</a:t>
            </a:r>
          </a:p>
          <a:p>
            <a:pPr>
              <a:defRPr/>
            </a:pPr>
            <a:r>
              <a:rPr lang="en-US" altLang="de-DE" dirty="0"/>
              <a:t>Myriad of software solutions and programs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F96E9-C149-428F-BDD0-13D001C784EB}" type="slidenum">
              <a:rPr lang="de-DE" altLang="de-DE" sz="902">
                <a:solidFill>
                  <a:srgbClr val="000000"/>
                </a:solidFill>
              </a:rPr>
              <a:pPr eaLnBrk="1" hangingPunct="1"/>
              <a:t>18</a:t>
            </a:fld>
            <a:endParaRPr lang="de-DE" altLang="de-DE" sz="90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4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5AACF3-0E24-40BC-BDD2-05DB95736896}" type="slidenum">
              <a:rPr lang="de-DE" altLang="de-DE" sz="902">
                <a:solidFill>
                  <a:srgbClr val="000000"/>
                </a:solidFill>
              </a:rPr>
              <a:pPr eaLnBrk="1" hangingPunct="1"/>
              <a:t>19</a:t>
            </a:fld>
            <a:endParaRPr lang="de-DE" altLang="de-DE" sz="902">
              <a:solidFill>
                <a:srgbClr val="000000"/>
              </a:solidFill>
            </a:endParaRP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7" y="685960"/>
            <a:ext cx="9063891" cy="59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144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2:                    SNP chips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Allele and genotype codes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651" y="1617983"/>
            <a:ext cx="8626886" cy="4526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Nucleotide allele code (TOP): G-C-A-T</a:t>
            </a:r>
          </a:p>
          <a:p>
            <a:r>
              <a:rPr lang="en-US" dirty="0"/>
              <a:t>Nucleotide </a:t>
            </a:r>
            <a:r>
              <a:rPr lang="en-US" dirty="0" smtClean="0"/>
              <a:t>allele </a:t>
            </a:r>
            <a:r>
              <a:rPr lang="en-US" dirty="0"/>
              <a:t>code </a:t>
            </a:r>
            <a:r>
              <a:rPr lang="en-US" dirty="0" smtClean="0"/>
              <a:t>(FORWARD): G-C-A-T</a:t>
            </a:r>
          </a:p>
          <a:p>
            <a:r>
              <a:rPr lang="en-US" dirty="0" smtClean="0"/>
              <a:t>Character allele </a:t>
            </a:r>
            <a:r>
              <a:rPr lang="en-US" dirty="0"/>
              <a:t>code: A-B</a:t>
            </a:r>
          </a:p>
          <a:p>
            <a:r>
              <a:rPr lang="en-US" dirty="0"/>
              <a:t>Numeric allele code: 1-2</a:t>
            </a:r>
          </a:p>
          <a:p>
            <a:r>
              <a:rPr lang="en-US" dirty="0" smtClean="0"/>
              <a:t>Numeric allele </a:t>
            </a:r>
            <a:r>
              <a:rPr lang="en-US" dirty="0"/>
              <a:t>code: 0-1</a:t>
            </a:r>
          </a:p>
          <a:p>
            <a:endParaRPr lang="en-US" dirty="0" smtClean="0"/>
          </a:p>
          <a:p>
            <a:r>
              <a:rPr lang="en-US" dirty="0" smtClean="0"/>
              <a:t>Missing </a:t>
            </a:r>
            <a:r>
              <a:rPr lang="en-US" dirty="0"/>
              <a:t>allele: </a:t>
            </a:r>
            <a:r>
              <a:rPr lang="en-US" dirty="0" smtClean="0"/>
              <a:t>often denoted with 0 or </a:t>
            </a:r>
            <a:r>
              <a:rPr lang="en-US" dirty="0"/>
              <a:t>anything </a:t>
            </a:r>
            <a:r>
              <a:rPr lang="en-US" dirty="0" smtClean="0"/>
              <a:t>else, needs specification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Genotype code: 0-1-2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Allele and genotype codes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7" dirty="0"/>
              <a:t>Nucleotide coding</a:t>
            </a:r>
          </a:p>
          <a:p>
            <a:pPr lvl="1"/>
            <a:r>
              <a:rPr lang="en-US" sz="2807" dirty="0"/>
              <a:t>AA, AG, GG</a:t>
            </a:r>
          </a:p>
          <a:p>
            <a:r>
              <a:rPr lang="en-US" sz="2807" dirty="0"/>
              <a:t>AB coding</a:t>
            </a:r>
          </a:p>
          <a:p>
            <a:pPr lvl="1"/>
            <a:r>
              <a:rPr lang="en-US" sz="2807" dirty="0"/>
              <a:t>AA, AB, BB</a:t>
            </a:r>
          </a:p>
          <a:p>
            <a:r>
              <a:rPr lang="en-US" sz="2807" dirty="0"/>
              <a:t>Numeric coding</a:t>
            </a:r>
          </a:p>
          <a:p>
            <a:pPr lvl="1"/>
            <a:r>
              <a:rPr lang="en-US" sz="2807" dirty="0"/>
              <a:t>11, 12, 22</a:t>
            </a:r>
          </a:p>
          <a:p>
            <a:r>
              <a:rPr lang="en-US" sz="2807" dirty="0"/>
              <a:t>Genotype coding</a:t>
            </a:r>
          </a:p>
          <a:p>
            <a:pPr lvl="1"/>
            <a:r>
              <a:rPr lang="en-US" sz="2807" dirty="0"/>
              <a:t>0,1,2</a:t>
            </a:r>
            <a:endParaRPr lang="de-AT" sz="280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Genotype density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Cattle</a:t>
            </a:r>
          </a:p>
          <a:p>
            <a:pPr lvl="1"/>
            <a:r>
              <a:rPr lang="en-US" sz="3208" dirty="0"/>
              <a:t>~54.000 SNPs &gt;&gt; </a:t>
            </a:r>
            <a:r>
              <a:rPr lang="en-US" sz="3208" dirty="0" smtClean="0"/>
              <a:t>Mid-density </a:t>
            </a:r>
            <a:r>
              <a:rPr lang="en-US" sz="3208" dirty="0"/>
              <a:t>(50k)</a:t>
            </a:r>
          </a:p>
          <a:p>
            <a:pPr lvl="1"/>
            <a:r>
              <a:rPr lang="en-US" sz="3208" dirty="0"/>
              <a:t>~777.000 SNPs &gt;&gt; High density (HD)</a:t>
            </a:r>
          </a:p>
          <a:p>
            <a:pPr lvl="1"/>
            <a:r>
              <a:rPr lang="en-US" sz="3208" dirty="0"/>
              <a:t>~7.000 SNPs &gt;&gt; Low density (LD)</a:t>
            </a:r>
          </a:p>
          <a:p>
            <a:pPr lvl="1"/>
            <a:r>
              <a:rPr lang="en-US" sz="3208" dirty="0"/>
              <a:t>Custom SNP chips</a:t>
            </a:r>
          </a:p>
          <a:p>
            <a:pPr lvl="1"/>
            <a:r>
              <a:rPr lang="en-US" sz="3208" dirty="0"/>
              <a:t>SNP sets focusing on a specific region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7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779649" y="6461703"/>
            <a:ext cx="603198" cy="351734"/>
          </a:xfrm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D524AC-2A1A-42AF-BB89-278ACDB1E934}" type="slidenum">
              <a:rPr lang="en-GB" altLang="de-DE" sz="902">
                <a:solidFill>
                  <a:srgbClr val="000000"/>
                </a:solidFill>
              </a:rPr>
              <a:pPr eaLnBrk="1" hangingPunct="1"/>
              <a:t>23</a:t>
            </a:fld>
            <a:r>
              <a:rPr lang="hr-HR" altLang="de-DE" sz="902">
                <a:solidFill>
                  <a:srgbClr val="000000"/>
                </a:solidFill>
              </a:rPr>
              <a:t>/19</a:t>
            </a:r>
            <a:endParaRPr lang="en-GB" altLang="de-DE" sz="902">
              <a:solidFill>
                <a:srgbClr val="000000"/>
              </a:solidFill>
            </a:endParaRPr>
          </a:p>
        </p:txBody>
      </p:sp>
      <p:pic>
        <p:nvPicPr>
          <p:cNvPr id="1024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19" y="1268468"/>
            <a:ext cx="910368" cy="235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198" y="3934318"/>
            <a:ext cx="849889" cy="231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TextBox 5"/>
          <p:cNvSpPr txBox="1">
            <a:spLocks noChangeArrowheads="1"/>
          </p:cNvSpPr>
          <p:nvPr/>
        </p:nvSpPr>
        <p:spPr bwMode="auto">
          <a:xfrm>
            <a:off x="8905886" y="2061061"/>
            <a:ext cx="884903" cy="4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r-HR" altLang="de-DE" sz="2406">
                <a:solidFill>
                  <a:srgbClr val="000000"/>
                </a:solidFill>
                <a:latin typeface="Comic Sans MS" pitchFamily="66" charset="0"/>
              </a:rPr>
              <a:t>54K</a:t>
            </a:r>
            <a:endParaRPr lang="en-US" altLang="de-DE" sz="2406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406" name="TextBox 6"/>
          <p:cNvSpPr txBox="1">
            <a:spLocks noChangeArrowheads="1"/>
          </p:cNvSpPr>
          <p:nvPr/>
        </p:nvSpPr>
        <p:spPr bwMode="auto">
          <a:xfrm>
            <a:off x="8979098" y="4582081"/>
            <a:ext cx="1403749" cy="4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r-HR" altLang="de-DE" sz="2406">
                <a:solidFill>
                  <a:srgbClr val="000000"/>
                </a:solidFill>
                <a:latin typeface="Comic Sans MS" pitchFamily="66" charset="0"/>
              </a:rPr>
              <a:t>777K</a:t>
            </a:r>
            <a:endParaRPr lang="en-US" altLang="de-DE" sz="2406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02407" name="Group 7"/>
          <p:cNvGrpSpPr>
            <a:grpSpLocks/>
          </p:cNvGrpSpPr>
          <p:nvPr/>
        </p:nvGrpSpPr>
        <p:grpSpPr bwMode="auto">
          <a:xfrm>
            <a:off x="1915787" y="2000582"/>
            <a:ext cx="6380535" cy="4329023"/>
            <a:chOff x="0" y="1196752"/>
            <a:chExt cx="7668344" cy="5328593"/>
          </a:xfrm>
        </p:grpSpPr>
        <p:pic>
          <p:nvPicPr>
            <p:cNvPr id="10240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89041"/>
              <a:ext cx="7668344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6752"/>
              <a:ext cx="7487816" cy="251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58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Genotype density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8" dirty="0" smtClean="0"/>
              <a:t>Human 		~906,000 SNPs</a:t>
            </a:r>
          </a:p>
          <a:p>
            <a:r>
              <a:rPr lang="en-US" sz="3208" dirty="0" smtClean="0"/>
              <a:t>Horses 		  ~70,000 SNPs</a:t>
            </a:r>
            <a:endParaRPr lang="en-US" sz="3208" dirty="0"/>
          </a:p>
          <a:p>
            <a:r>
              <a:rPr lang="en-US" sz="3208" dirty="0" smtClean="0"/>
              <a:t>Ovine 		  ~54,000 SNPs</a:t>
            </a:r>
            <a:endParaRPr lang="en-US" sz="3208" dirty="0"/>
          </a:p>
          <a:p>
            <a:r>
              <a:rPr lang="en-US" sz="3208" dirty="0" smtClean="0"/>
              <a:t>Porcine 		  ~60,000 </a:t>
            </a:r>
            <a:r>
              <a:rPr lang="en-US" sz="3208" dirty="0"/>
              <a:t>SNPs</a:t>
            </a:r>
          </a:p>
          <a:p>
            <a:r>
              <a:rPr lang="en-US" sz="3208" dirty="0" smtClean="0"/>
              <a:t>Dogs 		~230,000 SNPs</a:t>
            </a:r>
          </a:p>
          <a:p>
            <a:r>
              <a:rPr lang="en-US" sz="3208" dirty="0" smtClean="0"/>
              <a:t>Mouse 		~140,000 SNPs</a:t>
            </a:r>
          </a:p>
          <a:p>
            <a:r>
              <a:rPr lang="en-US" sz="3208" dirty="0" smtClean="0"/>
              <a:t>Wheat 		~660,000 SNPs </a:t>
            </a:r>
          </a:p>
          <a:p>
            <a:r>
              <a:rPr lang="en-US" sz="3208" dirty="0" smtClean="0"/>
              <a:t>Strawberry 	  ~95,000 SNPs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Genotype density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Different SNP chip types</a:t>
            </a:r>
          </a:p>
          <a:p>
            <a:r>
              <a:rPr lang="en-US" sz="3208" dirty="0"/>
              <a:t>More species</a:t>
            </a:r>
          </a:p>
          <a:p>
            <a:pPr lvl="1"/>
            <a:r>
              <a:rPr lang="en-US" sz="3208" dirty="0"/>
              <a:t>Human, horse, mouse, </a:t>
            </a:r>
            <a:r>
              <a:rPr lang="en-US" sz="3208" dirty="0" smtClean="0"/>
              <a:t>wheat, </a:t>
            </a:r>
            <a:r>
              <a:rPr lang="en-US" sz="3208" dirty="0"/>
              <a:t>…</a:t>
            </a:r>
          </a:p>
          <a:p>
            <a:r>
              <a:rPr lang="en-US" sz="3208" dirty="0"/>
              <a:t>Different manufacturers</a:t>
            </a:r>
          </a:p>
          <a:p>
            <a:r>
              <a:rPr lang="en-US" sz="3208" dirty="0"/>
              <a:t>LOT of laboratories providing service </a:t>
            </a:r>
          </a:p>
          <a:p>
            <a:endParaRPr lang="en-US" sz="3208" dirty="0"/>
          </a:p>
          <a:p>
            <a:r>
              <a:rPr lang="en-US" sz="3208" dirty="0"/>
              <a:t>“In the age of genotypes the phenotype is the King!”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87" y="685711"/>
            <a:ext cx="2885839" cy="1862464"/>
          </a:xfrm>
          <a:prstGeom prst="rect">
            <a:avLst/>
          </a:prstGeom>
        </p:spPr>
      </p:pic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4B64DA-7F22-4B36-A523-82AD873DFB3F}" type="slidenum">
              <a:rPr lang="de-DE" altLang="de-DE" sz="902"/>
              <a:pPr eaLnBrk="1" hangingPunct="1"/>
              <a:t>26</a:t>
            </a:fld>
            <a:endParaRPr lang="de-DE" altLang="de-DE" sz="902"/>
          </a:p>
        </p:txBody>
      </p:sp>
      <p:pic>
        <p:nvPicPr>
          <p:cNvPr id="58372" name="Picture 4" descr="C:\Users\Admin\Desktop\example_p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84" y="685711"/>
            <a:ext cx="2541638" cy="1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/>
          </p:nvPr>
        </p:nvGraphicFramePr>
        <p:xfrm>
          <a:off x="2269834" y="2187835"/>
          <a:ext cx="7387779" cy="417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6337" y="747794"/>
            <a:ext cx="1498036" cy="139362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40539" y="6139965"/>
            <a:ext cx="8446369" cy="531131"/>
          </a:xfrm>
        </p:spPr>
        <p:txBody>
          <a:bodyPr/>
          <a:lstStyle/>
          <a:p>
            <a:pPr marL="0" indent="0">
              <a:buNone/>
            </a:pPr>
            <a:r>
              <a:rPr lang="en-US" sz="2005" dirty="0"/>
              <a:t>Image source (DNA helix): Wikipedia</a:t>
            </a:r>
          </a:p>
        </p:txBody>
      </p:sp>
    </p:spTree>
    <p:extLst>
      <p:ext uri="{BB962C8B-B14F-4D97-AF65-F5344CB8AC3E}">
        <p14:creationId xmlns:p14="http://schemas.microsoft.com/office/powerpoint/2010/main" val="16037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01964" y="611156"/>
            <a:ext cx="9929091" cy="1145918"/>
          </a:xfrm>
        </p:spPr>
        <p:txBody>
          <a:bodyPr>
            <a:noAutofit/>
          </a:bodyPr>
          <a:lstStyle/>
          <a:p>
            <a:r>
              <a:rPr lang="en-US" altLang="de-DE" b="1" dirty="0">
                <a:latin typeface="+mn-lt"/>
              </a:rPr>
              <a:t>Applications of genomic </a:t>
            </a:r>
            <a:r>
              <a:rPr lang="en-US" altLang="de-DE" b="1" dirty="0" smtClean="0">
                <a:latin typeface="+mn-lt"/>
              </a:rPr>
              <a:t>data</a:t>
            </a:r>
            <a:endParaRPr lang="de-AT" altLang="de-DE" b="1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de-DE" sz="3208" dirty="0"/>
              <a:t>Many…</a:t>
            </a:r>
          </a:p>
          <a:p>
            <a:r>
              <a:rPr lang="en-US" altLang="de-DE" sz="3208" dirty="0"/>
              <a:t>Main focus of the majority of research groups</a:t>
            </a:r>
          </a:p>
          <a:p>
            <a:pPr lvl="1"/>
            <a:r>
              <a:rPr lang="en-US" altLang="de-DE" sz="3208" dirty="0"/>
              <a:t>Depends on personal interests</a:t>
            </a:r>
          </a:p>
          <a:p>
            <a:r>
              <a:rPr lang="en-US" altLang="de-DE" sz="3208" dirty="0"/>
              <a:t>Most popular</a:t>
            </a:r>
          </a:p>
          <a:p>
            <a:pPr lvl="1"/>
            <a:r>
              <a:rPr lang="en-US" altLang="de-DE" sz="3208" dirty="0"/>
              <a:t>Admixture</a:t>
            </a:r>
          </a:p>
          <a:p>
            <a:pPr lvl="1"/>
            <a:r>
              <a:rPr lang="en-US" altLang="de-DE" sz="3208" dirty="0"/>
              <a:t>Relatedness</a:t>
            </a:r>
          </a:p>
          <a:p>
            <a:pPr lvl="1"/>
            <a:r>
              <a:rPr lang="en-US" altLang="de-DE" sz="3208" dirty="0"/>
              <a:t>GWAS and selection signatures</a:t>
            </a:r>
          </a:p>
          <a:p>
            <a:pPr lvl="1"/>
            <a:r>
              <a:rPr lang="en-US" altLang="de-DE" sz="3208" dirty="0"/>
              <a:t>Genomic selection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063CE9-29FA-4C3D-8F42-C9F30778EE8B}" type="slidenum">
              <a:rPr lang="de-DE" altLang="de-DE" sz="902">
                <a:solidFill>
                  <a:srgbClr val="000000"/>
                </a:solidFill>
              </a:rPr>
              <a:pPr eaLnBrk="1" hangingPunct="1"/>
              <a:t>27</a:t>
            </a:fld>
            <a:endParaRPr lang="de-DE" altLang="de-DE" sz="90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SNP markers are genotyped based with high throughput machines, based on a set of rules</a:t>
            </a:r>
          </a:p>
          <a:p>
            <a:endParaRPr lang="en-US" dirty="0"/>
          </a:p>
          <a:p>
            <a:r>
              <a:rPr lang="en-US" dirty="0" smtClean="0"/>
              <a:t>There are various ways to express the genotypes of the bi-allelic SNPs</a:t>
            </a:r>
          </a:p>
          <a:p>
            <a:endParaRPr lang="en-US" dirty="0"/>
          </a:p>
          <a:p>
            <a:r>
              <a:rPr lang="en-US" dirty="0" smtClean="0"/>
              <a:t>Species specific SNP chips with different densities exist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5" y="2812763"/>
            <a:ext cx="5485887" cy="3085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youtu.be/PeFOjLEJkrA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788736"/>
            <a:ext cx="285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Summary </a:t>
            </a:r>
            <a:r>
              <a:rPr lang="en-US" b="1" dirty="0">
                <a:latin typeface="+mn-lt"/>
              </a:rPr>
              <a:t>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DNA structure is based on certain building blocks and a set of rules how they connect</a:t>
            </a:r>
          </a:p>
          <a:p>
            <a:endParaRPr lang="en-US" dirty="0" smtClean="0"/>
          </a:p>
          <a:p>
            <a:r>
              <a:rPr lang="en-US" dirty="0"/>
              <a:t>If we can not look at everything at once, molecular markers are good surrogates</a:t>
            </a:r>
          </a:p>
          <a:p>
            <a:pPr lvl="1"/>
            <a:r>
              <a:rPr lang="en-US" dirty="0"/>
              <a:t>We know their genotype and position</a:t>
            </a:r>
          </a:p>
          <a:p>
            <a:pPr lvl="1"/>
            <a:r>
              <a:rPr lang="en-US" dirty="0"/>
              <a:t>They are connected to genomic regions of interest, e.g. genes</a:t>
            </a:r>
          </a:p>
          <a:p>
            <a:pPr lvl="1"/>
            <a:endParaRPr lang="en-US" dirty="0"/>
          </a:p>
          <a:p>
            <a:r>
              <a:rPr lang="en-US" dirty="0"/>
              <a:t>SNP markers are widely used (and currently the most important) marker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8FE75-3296-412A-8A93-107D83AB8F6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8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1052946" y="487524"/>
            <a:ext cx="91422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de-DE" sz="4400" dirty="0">
                <a:latin typeface="+mn-lt"/>
                <a:ea typeface="+mj-ea"/>
                <a:cs typeface="+mj-cs"/>
              </a:rPr>
              <a:t>Single nucleotide polymorphism (SNP)</a:t>
            </a: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1052946" y="1606324"/>
            <a:ext cx="958734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defRPr/>
            </a:pPr>
            <a:r>
              <a:rPr lang="en-US" altLang="de-DE" sz="2800" b="0" dirty="0">
                <a:solidFill>
                  <a:srgbClr val="000000"/>
                </a:solidFill>
                <a:latin typeface="Arial Narrow"/>
              </a:rPr>
              <a:t>Single base pair positions in genomic DNA at which different </a:t>
            </a:r>
            <a:r>
              <a:rPr lang="en-US" altLang="de-DE" sz="2800" b="0" dirty="0">
                <a:latin typeface="+mn-lt"/>
                <a:ea typeface="+mj-ea"/>
                <a:cs typeface="+mj-cs"/>
              </a:rPr>
              <a:t>sequence</a:t>
            </a:r>
            <a:r>
              <a:rPr lang="en-US" altLang="de-DE" sz="2800" b="0" dirty="0">
                <a:solidFill>
                  <a:srgbClr val="000000"/>
                </a:solidFill>
                <a:latin typeface="Arial Narrow"/>
              </a:rPr>
              <a:t> alternatives (alleles) exist </a:t>
            </a:r>
          </a:p>
        </p:txBody>
      </p:sp>
      <p:pic>
        <p:nvPicPr>
          <p:cNvPr id="5" name="Picture 2" descr="https://upload.wikimedia.org/wikipedia/commons/thumb/2/2e/Dna-SNP.svg/459px-Dna-SN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74" y="2754031"/>
            <a:ext cx="5514198" cy="35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40585" y="6383704"/>
            <a:ext cx="6164141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8" dirty="0" smtClean="0"/>
              <a:t>Image s</a:t>
            </a:r>
            <a:r>
              <a:rPr lang="sk-SK" sz="1078" dirty="0" smtClean="0"/>
              <a:t>ource</a:t>
            </a:r>
            <a:r>
              <a:rPr lang="en-US" sz="1078" dirty="0"/>
              <a:t>: Wikipedia, https://commons.wikimedia.org/wiki/File:Dna-SNP.svg</a:t>
            </a:r>
          </a:p>
        </p:txBody>
      </p:sp>
    </p:spTree>
    <p:extLst>
      <p:ext uri="{BB962C8B-B14F-4D97-AF65-F5344CB8AC3E}">
        <p14:creationId xmlns:p14="http://schemas.microsoft.com/office/powerpoint/2010/main" val="3368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Genomic data – SNP chip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BeadArray</a:t>
            </a:r>
            <a:r>
              <a:rPr lang="en-US" dirty="0"/>
              <a:t> technology, targeted regions of DNA are immobilized on beads, and SNPs are visualized through fluorescent tags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is based on allele-specific primer extension followed by oligonucleotide ligation and generic PCR for signal </a:t>
            </a:r>
            <a:r>
              <a:rPr lang="en-US" dirty="0" smtClean="0"/>
              <a:t>amplification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7CB120-2195-47EC-86E9-0F96FEAEE40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</a:t>
            </a:r>
            <a:r>
              <a:rPr lang="en-US" b="1" dirty="0" smtClean="0">
                <a:latin typeface="+mn-lt"/>
              </a:rPr>
              <a:t>Bead Chip </a:t>
            </a:r>
            <a:r>
              <a:rPr lang="en-US" b="1" dirty="0">
                <a:latin typeface="+mn-lt"/>
              </a:rPr>
              <a:t>/ </a:t>
            </a:r>
            <a:r>
              <a:rPr lang="en-US" b="1" dirty="0" smtClean="0">
                <a:latin typeface="+mn-lt"/>
              </a:rPr>
              <a:t>Bead Array / SNP chip </a:t>
            </a:r>
            <a:endParaRPr lang="en-US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8601" y="6244482"/>
            <a:ext cx="5190403" cy="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8" dirty="0"/>
              <a:t>https://emea.illumina.com/science/technology/microarray.html</a:t>
            </a:r>
          </a:p>
        </p:txBody>
      </p:sp>
      <p:pic>
        <p:nvPicPr>
          <p:cNvPr id="2050" name="Picture 2" descr="Methylation Array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01" y="1624204"/>
            <a:ext cx="6850613" cy="44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222" y="6090784"/>
            <a:ext cx="9592251" cy="53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Image source: https://www.illumina.com/products/by-type/microarray-kits/bovine-snp50.html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2" y="685711"/>
            <a:ext cx="7028296" cy="45359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91603" y="489091"/>
            <a:ext cx="5323594" cy="4526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Microarray technology a.k.a.</a:t>
            </a:r>
            <a:br>
              <a:rPr lang="en-US" sz="2800" dirty="0"/>
            </a:br>
            <a:r>
              <a:rPr lang="en-US" sz="2800" dirty="0" err="1"/>
              <a:t>BeadArray</a:t>
            </a:r>
            <a:r>
              <a:rPr lang="en-US" sz="2800" dirty="0"/>
              <a:t> technology a.k.a.</a:t>
            </a:r>
            <a:br>
              <a:rPr lang="en-US" sz="2800" dirty="0"/>
            </a:br>
            <a:r>
              <a:rPr lang="en-US" sz="2800" dirty="0"/>
              <a:t>SNP chip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SNPs on them are bi-allelic by design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Exactly 2 alleles, 3 genotypes, or missing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e.g. alleles A and B;</a:t>
            </a:r>
            <a:br>
              <a:rPr lang="en-US" sz="2800" dirty="0"/>
            </a:br>
            <a:r>
              <a:rPr lang="en-US" sz="2800" dirty="0"/>
              <a:t>       genotypes: AA, AB, BB </a:t>
            </a:r>
          </a:p>
        </p:txBody>
      </p:sp>
    </p:spTree>
    <p:extLst>
      <p:ext uri="{BB962C8B-B14F-4D97-AF65-F5344CB8AC3E}">
        <p14:creationId xmlns:p14="http://schemas.microsoft.com/office/powerpoint/2010/main" val="30235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ead-Based Microarray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8" r="35171" b="969"/>
          <a:stretch/>
        </p:blipFill>
        <p:spPr bwMode="auto">
          <a:xfrm>
            <a:off x="7001163" y="1324085"/>
            <a:ext cx="3020291" cy="52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BeadChip</a:t>
            </a:r>
            <a:r>
              <a:rPr lang="en-US" b="1" dirty="0">
                <a:latin typeface="+mn-lt"/>
              </a:rPr>
              <a:t> / </a:t>
            </a:r>
            <a:r>
              <a:rPr lang="en-US" b="1" dirty="0" err="1">
                <a:latin typeface="+mn-lt"/>
              </a:rPr>
              <a:t>BeadArray</a:t>
            </a:r>
            <a:r>
              <a:rPr lang="en-US" b="1" dirty="0">
                <a:latin typeface="+mn-lt"/>
              </a:rPr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Hundreds </a:t>
            </a:r>
            <a:r>
              <a:rPr lang="en-US" dirty="0"/>
              <a:t>of thousands to millions of </a:t>
            </a:r>
            <a:r>
              <a:rPr lang="en-US" dirty="0" smtClean="0"/>
              <a:t>tiny </a:t>
            </a:r>
            <a:r>
              <a:rPr lang="en-US" dirty="0"/>
              <a:t>silica beads </a:t>
            </a:r>
            <a:r>
              <a:rPr lang="en-US" dirty="0" smtClean="0"/>
              <a:t>(wells) </a:t>
            </a:r>
          </a:p>
          <a:p>
            <a:r>
              <a:rPr lang="en-US" dirty="0" smtClean="0"/>
              <a:t>Each </a:t>
            </a:r>
            <a:r>
              <a:rPr lang="en-US" dirty="0"/>
              <a:t>coated with multiple copies of an oligonucleotide probe targeting a specific </a:t>
            </a:r>
            <a:r>
              <a:rPr lang="en-US" dirty="0" smtClean="0"/>
              <a:t>locus</a:t>
            </a:r>
          </a:p>
          <a:p>
            <a:r>
              <a:rPr lang="en-US" dirty="0" smtClean="0"/>
              <a:t>Each genotypes targets a specific SNPs in the genome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759" y="6311900"/>
            <a:ext cx="65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https://emea.illumina.com/science/technology/microarray.html</a:t>
            </a:r>
          </a:p>
        </p:txBody>
      </p:sp>
    </p:spTree>
    <p:extLst>
      <p:ext uri="{BB962C8B-B14F-4D97-AF65-F5344CB8AC3E}">
        <p14:creationId xmlns:p14="http://schemas.microsoft.com/office/powerpoint/2010/main" val="1932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749</Words>
  <Application>Microsoft Office PowerPoint</Application>
  <PresentationFormat>Widescreen</PresentationFormat>
  <Paragraphs>160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Comic Sans MS</vt:lpstr>
      <vt:lpstr>Times</vt:lpstr>
      <vt:lpstr>Office Theme</vt:lpstr>
      <vt:lpstr>PowerPoint Presentation</vt:lpstr>
      <vt:lpstr>PowerPoint Presentation</vt:lpstr>
      <vt:lpstr>Watch on YouTube (Genomics Boot Camp)</vt:lpstr>
      <vt:lpstr>Summary from previous lectures</vt:lpstr>
      <vt:lpstr>PowerPoint Presentation</vt:lpstr>
      <vt:lpstr>Genomic data – SNP chip</vt:lpstr>
      <vt:lpstr>The Bead Chip / Bead Array / SNP chip </vt:lpstr>
      <vt:lpstr>PowerPoint Presentation</vt:lpstr>
      <vt:lpstr>BeadChip / BeadArray structure</vt:lpstr>
      <vt:lpstr>How does it work?</vt:lpstr>
      <vt:lpstr>Genomic data – SNP chip</vt:lpstr>
      <vt:lpstr>Genotyping clusters </vt:lpstr>
      <vt:lpstr>Genotyping clusters – good SNP</vt:lpstr>
      <vt:lpstr>Genotyping clusters – bad SNP</vt:lpstr>
      <vt:lpstr>The final step that starts it all</vt:lpstr>
      <vt:lpstr>Genomic data – in silico</vt:lpstr>
      <vt:lpstr>PowerPoint Presentation</vt:lpstr>
      <vt:lpstr>Handling of the genomic data</vt:lpstr>
      <vt:lpstr>PowerPoint Presentation</vt:lpstr>
      <vt:lpstr>Allele and genotype codes</vt:lpstr>
      <vt:lpstr>Allele and genotype codes</vt:lpstr>
      <vt:lpstr>Genotype density</vt:lpstr>
      <vt:lpstr>PowerPoint Presentation</vt:lpstr>
      <vt:lpstr>Genotype density</vt:lpstr>
      <vt:lpstr>Genotype density</vt:lpstr>
      <vt:lpstr>PowerPoint Presentation</vt:lpstr>
      <vt:lpstr>Applications of genomic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34</cp:revision>
  <dcterms:created xsi:type="dcterms:W3CDTF">2021-04-26T08:15:07Z</dcterms:created>
  <dcterms:modified xsi:type="dcterms:W3CDTF">2022-04-14T16:52:42Z</dcterms:modified>
</cp:coreProperties>
</file>