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332" r:id="rId4"/>
    <p:sldId id="331" r:id="rId5"/>
    <p:sldId id="318" r:id="rId6"/>
    <p:sldId id="319" r:id="rId7"/>
    <p:sldId id="320" r:id="rId8"/>
    <p:sldId id="321" r:id="rId9"/>
    <p:sldId id="330" r:id="rId10"/>
    <p:sldId id="323" r:id="rId11"/>
    <p:sldId id="322" r:id="rId12"/>
    <p:sldId id="325" r:id="rId13"/>
    <p:sldId id="326" r:id="rId14"/>
    <p:sldId id="327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YngKajFCzMY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12" y="518793"/>
            <a:ext cx="8264460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Recombination and crossing over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2" y="1815840"/>
            <a:ext cx="10485849" cy="41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1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04" y="590014"/>
            <a:ext cx="8264460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Recombination and crossing over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Two loci recombine, if between them an odd number of crossing-over events takes place</a:t>
            </a:r>
          </a:p>
          <a:p>
            <a:endParaRPr lang="en-US" sz="3208" dirty="0" smtClean="0"/>
          </a:p>
          <a:p>
            <a:r>
              <a:rPr lang="en-US" sz="3208" dirty="0" smtClean="0"/>
              <a:t>Crossing-overs </a:t>
            </a:r>
            <a:r>
              <a:rPr lang="en-US" sz="3208" dirty="0"/>
              <a:t>are usually not directly observable</a:t>
            </a:r>
          </a:p>
          <a:p>
            <a:endParaRPr lang="en-US" sz="3208" dirty="0" smtClean="0"/>
          </a:p>
          <a:p>
            <a:r>
              <a:rPr lang="en-US" sz="3208" dirty="0" smtClean="0"/>
              <a:t>Crossing-over </a:t>
            </a:r>
            <a:r>
              <a:rPr lang="en-US" sz="3208" dirty="0"/>
              <a:t>is not an ‚accident‘ in meiosis, but is a mechanism to generate and maintain </a:t>
            </a:r>
            <a:r>
              <a:rPr lang="en-US" sz="3208" dirty="0" smtClean="0"/>
              <a:t>variability</a:t>
            </a:r>
            <a:endParaRPr lang="en-US" sz="3208" dirty="0"/>
          </a:p>
        </p:txBody>
      </p:sp>
    </p:spTree>
    <p:extLst>
      <p:ext uri="{BB962C8B-B14F-4D97-AF65-F5344CB8AC3E}">
        <p14:creationId xmlns:p14="http://schemas.microsoft.com/office/powerpoint/2010/main" val="19553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8FE75-3296-412A-8A93-107D83AB8F6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" t="8307" r="-1" b="9290"/>
          <a:stretch/>
        </p:blipFill>
        <p:spPr>
          <a:xfrm>
            <a:off x="757381" y="295564"/>
            <a:ext cx="9651692" cy="5965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381" y="6260862"/>
            <a:ext cx="1028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https://www.slideteam.net/0714-genetic-recombination-medical-images-for-powerpoint.html</a:t>
            </a:r>
          </a:p>
        </p:txBody>
      </p:sp>
    </p:spTree>
    <p:extLst>
      <p:ext uri="{BB962C8B-B14F-4D97-AF65-F5344CB8AC3E}">
        <p14:creationId xmlns:p14="http://schemas.microsoft.com/office/powerpoint/2010/main" val="33680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Further aspects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the recombination activity in the homogametic sex (females in mammals, males in birds) is increased, therefore the respective map is on average </a:t>
            </a:r>
            <a:r>
              <a:rPr lang="en-US" dirty="0" smtClean="0"/>
              <a:t>longer</a:t>
            </a:r>
          </a:p>
          <a:p>
            <a:pPr lvl="1"/>
            <a:r>
              <a:rPr lang="en-US" sz="2800" dirty="0" smtClean="0"/>
              <a:t>In </a:t>
            </a:r>
            <a:r>
              <a:rPr lang="en-US" sz="2800" dirty="0"/>
              <a:t>humans female : male map length ~ 2 : </a:t>
            </a:r>
            <a:r>
              <a:rPr lang="en-US" sz="2800" dirty="0" smtClean="0"/>
              <a:t>1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Recombination </a:t>
            </a:r>
            <a:r>
              <a:rPr lang="en-US" dirty="0"/>
              <a:t>activity varies along the </a:t>
            </a:r>
            <a:r>
              <a:rPr lang="en-US" dirty="0" smtClean="0"/>
              <a:t>genome </a:t>
            </a:r>
          </a:p>
          <a:p>
            <a:pPr lvl="1"/>
            <a:r>
              <a:rPr lang="en-US" sz="2800" dirty="0" smtClean="0"/>
              <a:t>Hot </a:t>
            </a:r>
            <a:r>
              <a:rPr lang="en-US" sz="2800" dirty="0"/>
              <a:t>spots, cold </a:t>
            </a:r>
            <a:r>
              <a:rPr lang="en-US" sz="2800" dirty="0" smtClean="0"/>
              <a:t>spots</a:t>
            </a:r>
            <a:endParaRPr lang="en-US" sz="2800" dirty="0"/>
          </a:p>
          <a:p>
            <a:pPr marL="0" indent="0">
              <a:buNone/>
            </a:pP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Further aspects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Recombination activity is genetically </a:t>
            </a:r>
            <a:r>
              <a:rPr lang="en-US" dirty="0" smtClean="0"/>
              <a:t>regulated</a:t>
            </a:r>
          </a:p>
          <a:p>
            <a:pPr lvl="1"/>
            <a:r>
              <a:rPr lang="en-US" sz="2800" dirty="0" smtClean="0"/>
              <a:t>Family </a:t>
            </a:r>
            <a:r>
              <a:rPr lang="en-US" sz="2800" dirty="0"/>
              <a:t>differences, selection </a:t>
            </a:r>
            <a:r>
              <a:rPr lang="en-US" sz="2800" dirty="0" smtClean="0"/>
              <a:t>experiments</a:t>
            </a:r>
          </a:p>
          <a:p>
            <a:pPr lvl="1"/>
            <a:r>
              <a:rPr lang="en-US" sz="2800" dirty="0" smtClean="0"/>
              <a:t>Domestication </a:t>
            </a:r>
            <a:r>
              <a:rPr lang="en-150" sz="2800" dirty="0" smtClean="0"/>
              <a:t>–</a:t>
            </a:r>
            <a:r>
              <a:rPr lang="en-US" sz="2800" dirty="0" smtClean="0"/>
              <a:t> more recombination in domesticated animals than their wild relatives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short chromosomes (as e.g. the micro-chromosomes in chicken or the </a:t>
            </a:r>
            <a:r>
              <a:rPr lang="en-US" dirty="0" err="1"/>
              <a:t>pseudoautosomal</a:t>
            </a:r>
            <a:r>
              <a:rPr lang="en-US" dirty="0"/>
              <a:t> region on the </a:t>
            </a:r>
            <a:r>
              <a:rPr lang="en-US" dirty="0" err="1"/>
              <a:t>heterosomes</a:t>
            </a:r>
            <a:r>
              <a:rPr lang="en-US" dirty="0"/>
              <a:t>) one often assumes an ‚obligatory chiasma‘, so that the genetic length is much larger than the physical length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number of ways how to determine positions on the genome</a:t>
            </a:r>
          </a:p>
          <a:p>
            <a:pPr lvl="1"/>
            <a:r>
              <a:rPr lang="en-US" sz="2800" dirty="0" smtClean="0"/>
              <a:t>Some more straightforward than others</a:t>
            </a:r>
          </a:p>
          <a:p>
            <a:pPr lvl="1"/>
            <a:r>
              <a:rPr lang="en-US" sz="2800" dirty="0" smtClean="0"/>
              <a:t>The physical map (base pairs) is the most often used</a:t>
            </a:r>
          </a:p>
          <a:p>
            <a:pPr lvl="1"/>
            <a:endParaRPr lang="en-US" dirty="0"/>
          </a:p>
          <a:p>
            <a:r>
              <a:rPr lang="en-US" dirty="0" smtClean="0"/>
              <a:t>The recombination events are of major biological importance</a:t>
            </a:r>
          </a:p>
          <a:p>
            <a:pPr lvl="1"/>
            <a:r>
              <a:rPr lang="en-US" sz="2800" dirty="0" smtClean="0"/>
              <a:t>They introduce variability and have major role in genomics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212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3:              Genomic </a:t>
            </a:r>
            <a:r>
              <a:rPr lang="de-DE" altLang="de-DE" sz="4411" dirty="0" smtClean="0">
                <a:solidFill>
                  <a:schemeClr val="tx2"/>
                </a:solidFill>
              </a:rPr>
              <a:t>maps </a:t>
            </a:r>
            <a:r>
              <a:rPr lang="de-DE" altLang="de-DE" sz="4411" dirty="0" smtClean="0">
                <a:solidFill>
                  <a:schemeClr val="tx2"/>
                </a:solidFill>
              </a:rPr>
              <a:t>and recombination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https://youtu.be/YngKajFCzMY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Summary </a:t>
            </a:r>
            <a:r>
              <a:rPr lang="en-US" b="1" dirty="0">
                <a:latin typeface="+mn-lt"/>
              </a:rPr>
              <a:t>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SNP </a:t>
            </a:r>
            <a:r>
              <a:rPr lang="en-US" dirty="0"/>
              <a:t>markers are widely </a:t>
            </a:r>
            <a:r>
              <a:rPr lang="en-US" dirty="0" smtClean="0"/>
              <a:t>used, and </a:t>
            </a:r>
            <a:r>
              <a:rPr lang="en-US" dirty="0"/>
              <a:t>currently the most </a:t>
            </a:r>
            <a:r>
              <a:rPr lang="en-US" dirty="0" smtClean="0"/>
              <a:t>important </a:t>
            </a:r>
            <a:r>
              <a:rPr lang="en-US" dirty="0"/>
              <a:t>marker </a:t>
            </a:r>
            <a:r>
              <a:rPr lang="en-US" dirty="0" smtClean="0"/>
              <a:t>types</a:t>
            </a:r>
          </a:p>
          <a:p>
            <a:endParaRPr lang="en-US" dirty="0"/>
          </a:p>
          <a:p>
            <a:r>
              <a:rPr lang="en-US" dirty="0"/>
              <a:t>There are various ways to express the genotypes of the bi-allelic SNPs</a:t>
            </a:r>
          </a:p>
          <a:p>
            <a:endParaRPr lang="en-US" dirty="0"/>
          </a:p>
          <a:p>
            <a:r>
              <a:rPr lang="en-US" dirty="0" smtClean="0"/>
              <a:t>SNP </a:t>
            </a:r>
            <a:r>
              <a:rPr lang="en-US" dirty="0"/>
              <a:t>chips with different densities </a:t>
            </a:r>
            <a:r>
              <a:rPr lang="en-US" dirty="0" smtClean="0"/>
              <a:t>for different species, covering the entire genome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8FE75-3296-412A-8A93-107D83AB8F6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8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Metrics and maps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sz="3208" dirty="0"/>
          </a:p>
          <a:p>
            <a:r>
              <a:rPr lang="de-AT" sz="3208" dirty="0"/>
              <a:t>Physical map – unit </a:t>
            </a:r>
            <a:r>
              <a:rPr lang="de-AT" sz="3208" dirty="0" smtClean="0"/>
              <a:t>basepairs</a:t>
            </a:r>
          </a:p>
          <a:p>
            <a:endParaRPr lang="de-AT" sz="3208" dirty="0"/>
          </a:p>
          <a:p>
            <a:r>
              <a:rPr lang="de-AT" sz="3208" dirty="0"/>
              <a:t>Genetic map – unit </a:t>
            </a:r>
            <a:r>
              <a:rPr lang="de-AT" sz="3208" dirty="0" smtClean="0"/>
              <a:t>Morgan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Metrics and maps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map: length of the DNA counted in </a:t>
            </a:r>
            <a:r>
              <a:rPr lang="en-US" dirty="0" err="1"/>
              <a:t>basepairs</a:t>
            </a:r>
            <a:r>
              <a:rPr lang="en-US" dirty="0"/>
              <a:t> (</a:t>
            </a:r>
            <a:r>
              <a:rPr lang="en-US" dirty="0" err="1"/>
              <a:t>bp</a:t>
            </a:r>
            <a:r>
              <a:rPr lang="en-US" dirty="0"/>
              <a:t>), </a:t>
            </a:r>
            <a:r>
              <a:rPr lang="en-US" dirty="0" err="1"/>
              <a:t>kilobasepairs</a:t>
            </a:r>
            <a:r>
              <a:rPr lang="en-US" dirty="0"/>
              <a:t> (kb), </a:t>
            </a:r>
            <a:r>
              <a:rPr lang="en-US" dirty="0" err="1"/>
              <a:t>megabasepairs</a:t>
            </a:r>
            <a:r>
              <a:rPr lang="en-US" dirty="0"/>
              <a:t> (Mb)</a:t>
            </a:r>
          </a:p>
          <a:p>
            <a:endParaRPr lang="en-US" dirty="0" smtClean="0"/>
          </a:p>
          <a:p>
            <a:endParaRPr lang="en-US" dirty="0"/>
          </a:p>
          <a:p>
            <a:endParaRPr lang="de-AT" dirty="0" smtClean="0"/>
          </a:p>
          <a:p>
            <a:r>
              <a:rPr lang="de-AT" dirty="0" smtClean="0"/>
              <a:t>Physical </a:t>
            </a:r>
            <a:r>
              <a:rPr lang="de-AT" dirty="0"/>
              <a:t>map length of the</a:t>
            </a:r>
          </a:p>
          <a:p>
            <a:pPr lvl="1"/>
            <a:r>
              <a:rPr lang="de-AT" sz="2800" dirty="0"/>
              <a:t>Mammalian genome: </a:t>
            </a:r>
          </a:p>
          <a:p>
            <a:pPr lvl="2"/>
            <a:r>
              <a:rPr lang="de-AT" sz="2800" dirty="0"/>
              <a:t>3 x 10</a:t>
            </a:r>
            <a:r>
              <a:rPr lang="de-AT" sz="2800" baseline="30000" dirty="0"/>
              <a:t>9</a:t>
            </a:r>
            <a:r>
              <a:rPr lang="de-AT" sz="2800" dirty="0"/>
              <a:t> bp = 3 mio kb = 3000 Mb = 3 Gb</a:t>
            </a:r>
          </a:p>
          <a:p>
            <a:pPr lvl="1"/>
            <a:r>
              <a:rPr lang="de-AT" sz="2800" dirty="0"/>
              <a:t>Chicken genome: 1.2 x 10</a:t>
            </a:r>
            <a:r>
              <a:rPr lang="de-AT" sz="2800" baseline="30000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98" y="2983346"/>
            <a:ext cx="9879497" cy="88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72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Genetic map length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8" dirty="0"/>
          </a:p>
          <a:p>
            <a:r>
              <a:rPr lang="en-US" sz="3208" dirty="0"/>
              <a:t>Definition of the Morgan unit (T.H. Morgan, 1919):</a:t>
            </a:r>
          </a:p>
          <a:p>
            <a:pPr lvl="1"/>
            <a:r>
              <a:rPr lang="en-US" sz="3208" dirty="0"/>
              <a:t>For a chromosome segment of length one Morgan we expect one crossing over in one meiosis</a:t>
            </a:r>
          </a:p>
          <a:p>
            <a:pPr lvl="1"/>
            <a:r>
              <a:rPr lang="en-US" sz="3208" dirty="0"/>
              <a:t>1 Morgan (M) = 100 </a:t>
            </a:r>
            <a:r>
              <a:rPr lang="en-US" sz="3208" dirty="0" err="1"/>
              <a:t>centiMorgan</a:t>
            </a:r>
            <a:r>
              <a:rPr lang="en-US" sz="3208" dirty="0"/>
              <a:t> (</a:t>
            </a:r>
            <a:r>
              <a:rPr lang="en-US" sz="3208" dirty="0" err="1"/>
              <a:t>cM</a:t>
            </a:r>
            <a:r>
              <a:rPr lang="en-US" sz="3208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Genetic map length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Rule of thumb for mammals:</a:t>
            </a:r>
          </a:p>
          <a:p>
            <a:pPr lvl="1"/>
            <a:r>
              <a:rPr lang="en-US" sz="3208" dirty="0"/>
              <a:t>Physical genome length: 3000 </a:t>
            </a:r>
            <a:r>
              <a:rPr lang="en-US" sz="3208" dirty="0" smtClean="0"/>
              <a:t>Mb</a:t>
            </a:r>
            <a:endParaRPr lang="en-US" sz="3208" dirty="0"/>
          </a:p>
          <a:p>
            <a:pPr lvl="1"/>
            <a:r>
              <a:rPr lang="en-US" sz="3208" dirty="0"/>
              <a:t>Genetic map length: 30M = 3000 </a:t>
            </a:r>
            <a:r>
              <a:rPr lang="en-US" sz="3208" dirty="0" err="1"/>
              <a:t>cM</a:t>
            </a:r>
            <a:endParaRPr lang="en-US" sz="3208" dirty="0"/>
          </a:p>
          <a:p>
            <a:pPr lvl="1"/>
            <a:endParaRPr lang="en-US" sz="3208" dirty="0"/>
          </a:p>
          <a:p>
            <a:pPr lvl="1"/>
            <a:r>
              <a:rPr lang="en-US" sz="3208" dirty="0"/>
              <a:t>1 </a:t>
            </a:r>
            <a:r>
              <a:rPr lang="en-US" sz="3208" dirty="0" err="1"/>
              <a:t>cM</a:t>
            </a:r>
            <a:r>
              <a:rPr lang="en-US" sz="3208" dirty="0"/>
              <a:t> ~ 1 </a:t>
            </a:r>
            <a:r>
              <a:rPr lang="en-US" sz="3208" dirty="0" smtClean="0"/>
              <a:t>Mb </a:t>
            </a:r>
            <a:r>
              <a:rPr lang="en-US" sz="3208" dirty="0"/>
              <a:t>~ 1% recombination (</a:t>
            </a:r>
            <a:r>
              <a:rPr lang="el-GR" sz="3208" dirty="0"/>
              <a:t>θ</a:t>
            </a:r>
            <a:r>
              <a:rPr lang="en-US" sz="3208" dirty="0"/>
              <a:t> = 0.01)</a:t>
            </a:r>
          </a:p>
          <a:p>
            <a:pPr lvl="1"/>
            <a:r>
              <a:rPr lang="en-US" sz="3208" dirty="0"/>
              <a:t>1 recombination ~ every 100 </a:t>
            </a:r>
            <a:r>
              <a:rPr lang="en-US" sz="3208" dirty="0" err="1"/>
              <a:t>Mbp</a:t>
            </a:r>
            <a:endParaRPr lang="en-US" sz="3208" dirty="0"/>
          </a:p>
          <a:p>
            <a:pPr lvl="1"/>
            <a:r>
              <a:rPr lang="en-US" sz="3208" dirty="0"/>
              <a:t>E.g. if chromosome is 350 </a:t>
            </a:r>
            <a:r>
              <a:rPr lang="en-US" sz="3208" dirty="0" smtClean="0"/>
              <a:t>Mb </a:t>
            </a:r>
            <a:r>
              <a:rPr lang="en-US" sz="3208" dirty="0"/>
              <a:t>long we expect 3.5 </a:t>
            </a:r>
            <a:r>
              <a:rPr lang="en-US" sz="3208" dirty="0" err="1"/>
              <a:t>recombinations</a:t>
            </a:r>
            <a:r>
              <a:rPr lang="en-US" sz="3208" dirty="0"/>
              <a:t>, on average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61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Pieces of DNA broken and joined again, producing new combinations</a:t>
            </a:r>
          </a:p>
          <a:p>
            <a:r>
              <a:rPr lang="en-US" dirty="0" smtClean="0"/>
              <a:t>Creates variability (diversity) on the level of genes</a:t>
            </a:r>
          </a:p>
          <a:p>
            <a:r>
              <a:rPr lang="en-US" dirty="0" smtClean="0"/>
              <a:t>During meiosis the maternal and paternal chromosomes align, the arms overlap and temporarily fuse, causing a crossing-over</a:t>
            </a:r>
          </a:p>
          <a:p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Result: </a:t>
            </a:r>
          </a:p>
          <a:p>
            <a:r>
              <a:rPr lang="en-US" dirty="0" smtClean="0"/>
              <a:t>Exchange of genetic material between maternal and paternal chromosomes</a:t>
            </a:r>
          </a:p>
          <a:p>
            <a:r>
              <a:rPr lang="en-US" dirty="0" smtClean="0"/>
              <a:t>Offspring can have different combination of alleles than their parents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dirty="0"/>
              <a:t>https://www.nature.com/scitable/definition/recombination-226/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544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Watch on YouTube (Genomics Boot Camp)</vt:lpstr>
      <vt:lpstr>Summary from previous lectures</vt:lpstr>
      <vt:lpstr>Metrics and maps</vt:lpstr>
      <vt:lpstr>Metrics and maps</vt:lpstr>
      <vt:lpstr>Genetic map length</vt:lpstr>
      <vt:lpstr>Genetic map length</vt:lpstr>
      <vt:lpstr>Recombination</vt:lpstr>
      <vt:lpstr>Recombination and crossing over</vt:lpstr>
      <vt:lpstr>Recombination and crossing over</vt:lpstr>
      <vt:lpstr>PowerPoint Presentation</vt:lpstr>
      <vt:lpstr>Further aspects</vt:lpstr>
      <vt:lpstr>Further aspects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33</cp:revision>
  <dcterms:created xsi:type="dcterms:W3CDTF">2021-04-26T08:15:07Z</dcterms:created>
  <dcterms:modified xsi:type="dcterms:W3CDTF">2022-04-19T21:45:04Z</dcterms:modified>
</cp:coreProperties>
</file>