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345" r:id="rId4"/>
    <p:sldId id="318" r:id="rId5"/>
    <p:sldId id="320" r:id="rId6"/>
    <p:sldId id="321" r:id="rId7"/>
    <p:sldId id="322" r:id="rId8"/>
    <p:sldId id="323" r:id="rId9"/>
    <p:sldId id="325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976F5-0DC2-4503-A8D9-7CB405C35CE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27849-5ADB-424C-B6AF-67ECF6742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0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DA87D86-D44A-4D17-872E-4C7D4E75767E}" type="slidenum">
              <a:rPr lang="de-DE" altLang="de-DE" smtClean="0">
                <a:latin typeface="Arial Narrow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de-DE" altLang="de-DE" smtClean="0">
              <a:latin typeface="Arial Narrow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91350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F4E597-98F3-4CA0-8272-37AD78E551C6}" type="slidenum">
              <a:rPr lang="de-DE" altLang="de-DE" smtClean="0">
                <a:latin typeface="Arial Narrow" pitchFamily="34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de-DE" altLang="de-DE" smtClean="0">
              <a:latin typeface="Arial Narrow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68944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F153-366D-4224-86A9-952BDB15372D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1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84D5-4009-4191-898E-0470E8020952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2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A4C9-2442-465C-8A1C-AF0B6F2CEB31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7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2B0B-A85B-44A7-9918-268A52FC4416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3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A9F7-82AF-4B83-8949-4B907D7557AE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3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00BF-39B4-4CD8-957B-304C69C5774A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1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04F-45DA-46A3-ADB5-967E8924E12D}" type="datetime1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1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3FBA-EE26-4AB4-B099-E5DA5BCC3D49}" type="datetime1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7818-0893-4798-BA6D-A9766128A179}" type="datetime1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0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3B87-F304-4A12-9246-85EE84CFF1E0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8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E057-66DF-4155-83FF-E7410DAF51C7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0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ED066-AB5D-4A30-821F-6850C22E74DB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.be/BlA8lXnnzAw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jpg"/><Relationship Id="rId4" Type="http://schemas.openxmlformats.org/officeDocument/2006/relationships/hyperlink" Target="https://youtube.com/playlist?list=PLdf-U83sN48MXs3EegQv2ripoBhLw6q6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393253" y="4816038"/>
            <a:ext cx="185203" cy="46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 sz="2406" b="0">
              <a:latin typeface="Arial Narrow" pitchFamily="34" charset="0"/>
            </a:endParaRPr>
          </a:p>
        </p:txBody>
      </p:sp>
      <p:sp>
        <p:nvSpPr>
          <p:cNvPr id="27653" name="Text Box 8"/>
          <p:cNvSpPr txBox="1">
            <a:spLocks noChangeArrowheads="1"/>
          </p:cNvSpPr>
          <p:nvPr/>
        </p:nvSpPr>
        <p:spPr bwMode="auto">
          <a:xfrm>
            <a:off x="2182832" y="1779356"/>
            <a:ext cx="7826336" cy="771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4411" dirty="0" smtClean="0">
                <a:solidFill>
                  <a:schemeClr val="tx2"/>
                </a:solidFill>
              </a:rPr>
              <a:t>Introduction to genomics</a:t>
            </a:r>
            <a:endParaRPr lang="de-DE" altLang="de-DE" sz="4411" dirty="0">
              <a:solidFill>
                <a:schemeClr val="tx2"/>
              </a:solidFill>
            </a:endParaRPr>
          </a:p>
        </p:txBody>
      </p:sp>
      <p:sp>
        <p:nvSpPr>
          <p:cNvPr id="27654" name="Text Box 9"/>
          <p:cNvSpPr txBox="1">
            <a:spLocks noChangeArrowheads="1"/>
          </p:cNvSpPr>
          <p:nvPr/>
        </p:nvSpPr>
        <p:spPr bwMode="auto">
          <a:xfrm>
            <a:off x="3208128" y="2748612"/>
            <a:ext cx="5775745" cy="169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de-DE" altLang="de-DE" sz="3208" dirty="0"/>
          </a:p>
          <a:p>
            <a:pPr algn="ctr" eaLnBrk="1" hangingPunct="1">
              <a:spcBef>
                <a:spcPct val="50000"/>
              </a:spcBef>
            </a:pPr>
            <a:endParaRPr lang="de-DE" altLang="de-DE" sz="1604" dirty="0"/>
          </a:p>
          <a:p>
            <a:pPr algn="ctr" eaLnBrk="1" hangingPunct="1">
              <a:spcBef>
                <a:spcPct val="50000"/>
              </a:spcBef>
            </a:pPr>
            <a:r>
              <a:rPr lang="de-DE" altLang="de-DE" sz="3208" dirty="0"/>
              <a:t>G</a:t>
            </a:r>
            <a:r>
              <a:rPr lang="en-US" altLang="de-DE" sz="3208" dirty="0">
                <a:cs typeface="Arial" charset="0"/>
              </a:rPr>
              <a:t>á</a:t>
            </a:r>
            <a:r>
              <a:rPr lang="de-DE" altLang="de-DE" sz="3208" dirty="0"/>
              <a:t>bor M</a:t>
            </a:r>
            <a:r>
              <a:rPr lang="en-US" altLang="de-DE" sz="3208" dirty="0">
                <a:cs typeface="Arial" charset="0"/>
              </a:rPr>
              <a:t>é</a:t>
            </a:r>
            <a:r>
              <a:rPr lang="de-DE" altLang="de-DE" sz="3208" dirty="0"/>
              <a:t>sz</a:t>
            </a:r>
            <a:r>
              <a:rPr lang="en-US" altLang="de-DE" sz="3208" dirty="0">
                <a:cs typeface="Arial" charset="0"/>
              </a:rPr>
              <a:t>á</a:t>
            </a:r>
            <a:r>
              <a:rPr lang="de-DE" altLang="de-DE" sz="3208" dirty="0"/>
              <a:t>ros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1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Phasing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8" dirty="0"/>
              <a:t>Phasing is the task or process of assigning alleles </a:t>
            </a:r>
            <a:r>
              <a:rPr lang="en-US" sz="3208" dirty="0" smtClean="0"/>
              <a:t>to </a:t>
            </a:r>
            <a:r>
              <a:rPr lang="en-US" sz="3208" dirty="0"/>
              <a:t>the paternal and maternal </a:t>
            </a:r>
            <a:r>
              <a:rPr lang="en-US" sz="3208" dirty="0" smtClean="0"/>
              <a:t>chromosomes</a:t>
            </a:r>
          </a:p>
          <a:p>
            <a:endParaRPr lang="en-US" sz="3208" dirty="0" smtClean="0"/>
          </a:p>
          <a:p>
            <a:r>
              <a:rPr lang="en-US" sz="3208" dirty="0" smtClean="0"/>
              <a:t>Looking </a:t>
            </a:r>
            <a:r>
              <a:rPr lang="en-US" sz="3208" dirty="0"/>
              <a:t>for haplotypes (phases) in large scale genotype data </a:t>
            </a:r>
          </a:p>
          <a:p>
            <a:endParaRPr lang="en-US" sz="3208" dirty="0" smtClean="0"/>
          </a:p>
          <a:p>
            <a:r>
              <a:rPr lang="en-US" sz="3208" dirty="0" smtClean="0"/>
              <a:t>Complex </a:t>
            </a:r>
            <a:r>
              <a:rPr lang="en-US" sz="3208" dirty="0"/>
              <a:t>problem</a:t>
            </a:r>
            <a:endParaRPr lang="de-AT" sz="3208" baseline="30000" dirty="0"/>
          </a:p>
          <a:p>
            <a:endParaRPr lang="en-US" sz="3208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52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Phasing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8" dirty="0"/>
          </a:p>
          <a:p>
            <a:r>
              <a:rPr lang="en-US" sz="3208" dirty="0"/>
              <a:t>Easier for trios: sire – dam – offspring</a:t>
            </a:r>
          </a:p>
          <a:p>
            <a:r>
              <a:rPr lang="en-US" sz="3208" dirty="0"/>
              <a:t>Multi-generation trios even better: trios for multiple follow up generations</a:t>
            </a:r>
          </a:p>
          <a:p>
            <a:r>
              <a:rPr lang="en-US" sz="3208" dirty="0"/>
              <a:t>In case everybody is genotyped</a:t>
            </a:r>
          </a:p>
          <a:p>
            <a:r>
              <a:rPr lang="en-US" sz="3208" dirty="0"/>
              <a:t>Also possible for samples of „unrelated“ individuals of a population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Phasing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8" dirty="0"/>
              <a:t>Specific software solutions</a:t>
            </a:r>
          </a:p>
          <a:p>
            <a:r>
              <a:rPr lang="en-US" sz="3208" dirty="0"/>
              <a:t>Some divide the genotype to small segments </a:t>
            </a:r>
          </a:p>
          <a:p>
            <a:pPr lvl="1"/>
            <a:r>
              <a:rPr lang="en-US" sz="3208" dirty="0"/>
              <a:t>e.g. 250 bases</a:t>
            </a:r>
          </a:p>
          <a:p>
            <a:r>
              <a:rPr lang="en-US" sz="3208" dirty="0"/>
              <a:t>Derive the haplotypes for these </a:t>
            </a:r>
          </a:p>
          <a:p>
            <a:r>
              <a:rPr lang="en-US" sz="3208" dirty="0"/>
              <a:t>Try to merge them properly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30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Phasing</a:t>
            </a:r>
            <a:endParaRPr lang="de-AT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92" y="1552012"/>
            <a:ext cx="5775346" cy="5055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97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Genotype imputation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8" dirty="0"/>
              <a:t>Phasing is essential for the so called imputation procedures, i.e. make an “educated guess” what the missing genotypes could be</a:t>
            </a:r>
          </a:p>
          <a:p>
            <a:endParaRPr lang="en-US" sz="3208" dirty="0"/>
          </a:p>
          <a:p>
            <a:r>
              <a:rPr lang="en-US" sz="3208" dirty="0"/>
              <a:t>Imputation of sporadically missing SNPs </a:t>
            </a:r>
          </a:p>
          <a:p>
            <a:r>
              <a:rPr lang="en-US" sz="3208" dirty="0"/>
              <a:t>Imputation between SNP chips</a:t>
            </a:r>
          </a:p>
          <a:p>
            <a:pPr lvl="1"/>
            <a:r>
              <a:rPr lang="en-US" sz="3208" dirty="0"/>
              <a:t>E.g. impute from </a:t>
            </a:r>
            <a:r>
              <a:rPr lang="en-US" sz="3208" dirty="0" smtClean="0"/>
              <a:t>50k </a:t>
            </a:r>
            <a:r>
              <a:rPr lang="en-US" sz="3208" dirty="0"/>
              <a:t>chip to </a:t>
            </a:r>
            <a:r>
              <a:rPr lang="en-US" sz="3208" dirty="0" smtClean="0"/>
              <a:t>HD </a:t>
            </a:r>
            <a:r>
              <a:rPr lang="en-US" sz="3208" dirty="0"/>
              <a:t>chip</a:t>
            </a:r>
          </a:p>
          <a:p>
            <a:endParaRPr lang="en-US" sz="3208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37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327" y="611156"/>
            <a:ext cx="10381673" cy="1145918"/>
          </a:xfrm>
        </p:spPr>
        <p:txBody>
          <a:bodyPr>
            <a:noAutofit/>
          </a:bodyPr>
          <a:lstStyle/>
          <a:p>
            <a:r>
              <a:rPr lang="en-US" b="1" dirty="0">
                <a:latin typeface="+mn-lt"/>
              </a:rPr>
              <a:t>Genotype imputation - sporadically missing 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327" y="1785808"/>
            <a:ext cx="10649527" cy="4526375"/>
          </a:xfrm>
        </p:spPr>
        <p:txBody>
          <a:bodyPr/>
          <a:lstStyle/>
          <a:p>
            <a:r>
              <a:rPr lang="en-US" sz="3208" dirty="0"/>
              <a:t>Genotyping errors occur quite frequently</a:t>
            </a:r>
          </a:p>
          <a:p>
            <a:pPr lvl="1"/>
            <a:r>
              <a:rPr lang="en-US" sz="3208" dirty="0"/>
              <a:t>If there are many errors, the SNPs or the individuals are removed from the analysis within the </a:t>
            </a:r>
            <a:r>
              <a:rPr lang="en-US" sz="3208" dirty="0" smtClean="0"/>
              <a:t>quality control</a:t>
            </a:r>
            <a:endParaRPr lang="en-US" sz="3208" dirty="0"/>
          </a:p>
          <a:p>
            <a:pPr lvl="1"/>
            <a:r>
              <a:rPr lang="en-US" sz="3208" dirty="0"/>
              <a:t>Sporadically missing SNPs can be fixed easily</a:t>
            </a:r>
          </a:p>
          <a:p>
            <a:endParaRPr lang="en-US" sz="3208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49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781" y="611156"/>
            <a:ext cx="10353963" cy="1145918"/>
          </a:xfrm>
        </p:spPr>
        <p:txBody>
          <a:bodyPr>
            <a:noAutofit/>
          </a:bodyPr>
          <a:lstStyle/>
          <a:p>
            <a:r>
              <a:rPr lang="en-US" b="1" dirty="0">
                <a:latin typeface="+mn-lt"/>
              </a:rPr>
              <a:t>Genotype imputation - sporadically missing 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8" dirty="0"/>
              <a:t>Let’s have an established haplotype in the population</a:t>
            </a:r>
          </a:p>
          <a:p>
            <a:endParaRPr lang="en-US" sz="3208" dirty="0"/>
          </a:p>
          <a:p>
            <a:endParaRPr lang="en-US" sz="3208" dirty="0"/>
          </a:p>
          <a:p>
            <a:r>
              <a:rPr lang="en-US" sz="3208" dirty="0"/>
              <a:t>Consider that for an another animal a genotyping error occurs</a:t>
            </a:r>
          </a:p>
          <a:p>
            <a:endParaRPr lang="en-US" sz="3208" dirty="0"/>
          </a:p>
          <a:p>
            <a:endParaRPr lang="en-US" sz="3208" dirty="0"/>
          </a:p>
          <a:p>
            <a:r>
              <a:rPr lang="en-US" sz="3208" dirty="0"/>
              <a:t>If every other SNP fits, we could easily fill in the right genotype</a:t>
            </a:r>
          </a:p>
          <a:p>
            <a:endParaRPr lang="en-US" sz="3208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814" y="2442515"/>
            <a:ext cx="8728074" cy="79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814" y="4208262"/>
            <a:ext cx="8728074" cy="79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10224" y="4342948"/>
            <a:ext cx="938494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</a:rPr>
              <a:t>?   ?</a:t>
            </a:r>
            <a:endParaRPr lang="de-AT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14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691" y="252560"/>
            <a:ext cx="10307781" cy="1145918"/>
          </a:xfrm>
        </p:spPr>
        <p:txBody>
          <a:bodyPr>
            <a:noAutofit/>
          </a:bodyPr>
          <a:lstStyle/>
          <a:p>
            <a:r>
              <a:rPr lang="en-US" b="1" dirty="0">
                <a:latin typeface="+mn-lt"/>
              </a:rPr>
              <a:t>Genotype imputation </a:t>
            </a:r>
            <a:r>
              <a:rPr lang="en-150" b="1" dirty="0">
                <a:latin typeface="+mn-lt"/>
              </a:rPr>
              <a:t>–</a:t>
            </a:r>
            <a:r>
              <a:rPr lang="en-US" b="1" dirty="0">
                <a:latin typeface="+mn-lt"/>
              </a:rPr>
              <a:t> between </a:t>
            </a:r>
            <a:r>
              <a:rPr lang="en-US" b="1" dirty="0" smtClean="0">
                <a:latin typeface="+mn-lt"/>
              </a:rPr>
              <a:t>SNP chips</a:t>
            </a:r>
            <a:endParaRPr lang="de-AT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834" y="1191054"/>
            <a:ext cx="7146990" cy="502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92709" y="6269673"/>
            <a:ext cx="6823582" cy="370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5" dirty="0" err="1"/>
              <a:t>Marchini</a:t>
            </a:r>
            <a:r>
              <a:rPr lang="en-US" sz="1805" dirty="0"/>
              <a:t>, J., Howie, B. (2010) Nature Reviews Genetics, 11:499–511.</a:t>
            </a:r>
          </a:p>
        </p:txBody>
      </p:sp>
    </p:spTree>
    <p:extLst>
      <p:ext uri="{BB962C8B-B14F-4D97-AF65-F5344CB8AC3E}">
        <p14:creationId xmlns:p14="http://schemas.microsoft.com/office/powerpoint/2010/main" val="106040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9707"/>
            <a:ext cx="10393218" cy="1145918"/>
          </a:xfrm>
        </p:spPr>
        <p:txBody>
          <a:bodyPr>
            <a:noAutofit/>
          </a:bodyPr>
          <a:lstStyle/>
          <a:p>
            <a:r>
              <a:rPr lang="en-US" b="1" dirty="0">
                <a:latin typeface="+mn-lt"/>
              </a:rPr>
              <a:t>Genotype imputation </a:t>
            </a:r>
            <a:r>
              <a:rPr lang="en-150" b="1" dirty="0">
                <a:latin typeface="+mn-lt"/>
              </a:rPr>
              <a:t>–</a:t>
            </a:r>
            <a:r>
              <a:rPr lang="en-US" b="1" dirty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between SNP </a:t>
            </a:r>
            <a:r>
              <a:rPr lang="en-US" b="1" dirty="0">
                <a:latin typeface="+mn-lt"/>
              </a:rPr>
              <a:t>chips</a:t>
            </a:r>
            <a:endParaRPr lang="de-AT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8" dirty="0"/>
              <a:t>Even in unrelated individuals short stretches of sequences will be identical by decent (IBD)</a:t>
            </a:r>
          </a:p>
          <a:p>
            <a:r>
              <a:rPr lang="en-US" sz="3208" dirty="0"/>
              <a:t>The local pattern of IBD can be described by an (unobserved) genealogical tree</a:t>
            </a:r>
          </a:p>
          <a:p>
            <a:r>
              <a:rPr lang="en-US" sz="3208" dirty="0"/>
              <a:t>Length of segment depends on recombination</a:t>
            </a:r>
          </a:p>
          <a:p>
            <a:r>
              <a:rPr lang="en-US" sz="3208" dirty="0"/>
              <a:t>Possibility to identify these segments (haplotypes) and use them to our advantage</a:t>
            </a:r>
            <a:endParaRPr lang="de-AT" sz="3208" dirty="0"/>
          </a:p>
        </p:txBody>
      </p:sp>
    </p:spTree>
    <p:extLst>
      <p:ext uri="{BB962C8B-B14F-4D97-AF65-F5344CB8AC3E}">
        <p14:creationId xmlns:p14="http://schemas.microsoft.com/office/powerpoint/2010/main" val="414046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de-DE" b="1" dirty="0">
                <a:latin typeface="+mn-lt"/>
              </a:rPr>
              <a:t>Identity by decent</a:t>
            </a:r>
            <a:endParaRPr lang="de-AT" altLang="de-DE" b="1" dirty="0">
              <a:latin typeface="+mn-lt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404" b="1">
                <a:solidFill>
                  <a:schemeClr val="tx1"/>
                </a:solidFill>
                <a:latin typeface="Arial" charset="0"/>
              </a:defRPr>
            </a:lvl1pPr>
            <a:lvl2pPr marL="744882" indent="-286493" eaLnBrk="0" hangingPunct="0">
              <a:defRPr sz="1404" b="1">
                <a:solidFill>
                  <a:schemeClr val="tx1"/>
                </a:solidFill>
                <a:latin typeface="Arial" charset="0"/>
              </a:defRPr>
            </a:lvl2pPr>
            <a:lvl3pPr marL="1145972" indent="-229194" eaLnBrk="0" hangingPunct="0">
              <a:defRPr sz="1404" b="1">
                <a:solidFill>
                  <a:schemeClr val="tx1"/>
                </a:solidFill>
                <a:latin typeface="Arial" charset="0"/>
              </a:defRPr>
            </a:lvl3pPr>
            <a:lvl4pPr marL="1604361" indent="-229194" eaLnBrk="0" hangingPunct="0">
              <a:defRPr sz="1404" b="1">
                <a:solidFill>
                  <a:schemeClr val="tx1"/>
                </a:solidFill>
                <a:latin typeface="Arial" charset="0"/>
              </a:defRPr>
            </a:lvl4pPr>
            <a:lvl5pPr marL="2062749" indent="-229194" eaLnBrk="0" hangingPunct="0">
              <a:defRPr sz="1404" b="1">
                <a:solidFill>
                  <a:schemeClr val="tx1"/>
                </a:solidFill>
                <a:latin typeface="Arial" charset="0"/>
              </a:defRPr>
            </a:lvl5pPr>
            <a:lvl6pPr marL="2521138" indent="-229194" eaLnBrk="0" fontAlgn="base" hangingPunct="0">
              <a:spcBef>
                <a:spcPct val="0"/>
              </a:spcBef>
              <a:spcAft>
                <a:spcPct val="0"/>
              </a:spcAft>
              <a:defRPr sz="1404" b="1">
                <a:solidFill>
                  <a:schemeClr val="tx1"/>
                </a:solidFill>
                <a:latin typeface="Arial" charset="0"/>
              </a:defRPr>
            </a:lvl6pPr>
            <a:lvl7pPr marL="2979527" indent="-229194" eaLnBrk="0" fontAlgn="base" hangingPunct="0">
              <a:spcBef>
                <a:spcPct val="0"/>
              </a:spcBef>
              <a:spcAft>
                <a:spcPct val="0"/>
              </a:spcAft>
              <a:defRPr sz="1404" b="1">
                <a:solidFill>
                  <a:schemeClr val="tx1"/>
                </a:solidFill>
                <a:latin typeface="Arial" charset="0"/>
              </a:defRPr>
            </a:lvl7pPr>
            <a:lvl8pPr marL="3437915" indent="-229194" eaLnBrk="0" fontAlgn="base" hangingPunct="0">
              <a:spcBef>
                <a:spcPct val="0"/>
              </a:spcBef>
              <a:spcAft>
                <a:spcPct val="0"/>
              </a:spcAft>
              <a:defRPr sz="1404" b="1">
                <a:solidFill>
                  <a:schemeClr val="tx1"/>
                </a:solidFill>
                <a:latin typeface="Arial" charset="0"/>
              </a:defRPr>
            </a:lvl8pPr>
            <a:lvl9pPr marL="3896304" indent="-229194" eaLnBrk="0" fontAlgn="base" hangingPunct="0">
              <a:spcBef>
                <a:spcPct val="0"/>
              </a:spcBef>
              <a:spcAft>
                <a:spcPct val="0"/>
              </a:spcAft>
              <a:defRPr sz="1404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B0C91EA-8037-4D5E-928E-156A31E35E44}" type="slidenum">
              <a:rPr lang="de-DE" altLang="de-DE" sz="902">
                <a:solidFill>
                  <a:srgbClr val="000000"/>
                </a:solidFill>
              </a:rPr>
              <a:pPr eaLnBrk="1" hangingPunct="1"/>
              <a:t>19</a:t>
            </a:fld>
            <a:endParaRPr lang="de-DE" altLang="de-DE" sz="902">
              <a:solidFill>
                <a:srgbClr val="000000"/>
              </a:solidFill>
            </a:endParaRPr>
          </a:p>
        </p:txBody>
      </p:sp>
      <p:pic>
        <p:nvPicPr>
          <p:cNvPr id="4813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239" y="1599511"/>
            <a:ext cx="8153523" cy="4526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49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393253" y="4816038"/>
            <a:ext cx="185203" cy="46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 sz="2406" b="0">
              <a:latin typeface="Arial Narrow" pitchFamily="34" charset="0"/>
            </a:endParaRPr>
          </a:p>
        </p:txBody>
      </p:sp>
      <p:sp>
        <p:nvSpPr>
          <p:cNvPr id="28677" name="Text Box 8"/>
          <p:cNvSpPr txBox="1">
            <a:spLocks noChangeArrowheads="1"/>
          </p:cNvSpPr>
          <p:nvPr/>
        </p:nvSpPr>
        <p:spPr bwMode="auto">
          <a:xfrm>
            <a:off x="3101494" y="2295019"/>
            <a:ext cx="5990604" cy="212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4411" dirty="0" smtClean="0">
                <a:solidFill>
                  <a:schemeClr val="tx2"/>
                </a:solidFill>
              </a:rPr>
              <a:t>Part 4</a:t>
            </a:r>
            <a:r>
              <a:rPr lang="de-DE" altLang="de-DE" sz="4411" dirty="0">
                <a:solidFill>
                  <a:schemeClr val="tx2"/>
                </a:solidFill>
              </a:rPr>
              <a:t>:              Haplotypes and imputation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309" y="324752"/>
            <a:ext cx="10566399" cy="1145918"/>
          </a:xfrm>
        </p:spPr>
        <p:txBody>
          <a:bodyPr>
            <a:noAutofit/>
          </a:bodyPr>
          <a:lstStyle/>
          <a:p>
            <a:r>
              <a:rPr lang="en-US" b="1" dirty="0">
                <a:latin typeface="+mn-lt"/>
              </a:rPr>
              <a:t>Genotype imputation </a:t>
            </a:r>
            <a:r>
              <a:rPr lang="en-150" b="1" dirty="0">
                <a:latin typeface="+mn-lt"/>
              </a:rPr>
              <a:t>–</a:t>
            </a:r>
            <a:r>
              <a:rPr lang="en-US" b="1" dirty="0">
                <a:latin typeface="+mn-lt"/>
              </a:rPr>
              <a:t> between </a:t>
            </a:r>
            <a:r>
              <a:rPr lang="en-US" b="1" dirty="0" smtClean="0">
                <a:latin typeface="+mn-lt"/>
              </a:rPr>
              <a:t>SNP chips</a:t>
            </a:r>
            <a:endParaRPr lang="de-AT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7057" y="1212593"/>
            <a:ext cx="8446369" cy="4526375"/>
          </a:xfrm>
        </p:spPr>
        <p:txBody>
          <a:bodyPr/>
          <a:lstStyle/>
          <a:p>
            <a:r>
              <a:rPr lang="en-US" sz="3208" dirty="0"/>
              <a:t>Reference haplotypes</a:t>
            </a:r>
            <a:endParaRPr lang="de-AT" sz="3208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057" y="1791972"/>
            <a:ext cx="5270003" cy="4596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25450" y="6318347"/>
            <a:ext cx="7341823" cy="370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5" dirty="0" err="1"/>
              <a:t>Marchini</a:t>
            </a:r>
            <a:r>
              <a:rPr lang="en-US" sz="1805" dirty="0"/>
              <a:t>, J., Howie, B. (2010) Nature Reviews Genetics, 11:499–511.</a:t>
            </a:r>
          </a:p>
        </p:txBody>
      </p:sp>
    </p:spTree>
    <p:extLst>
      <p:ext uri="{BB962C8B-B14F-4D97-AF65-F5344CB8AC3E}">
        <p14:creationId xmlns:p14="http://schemas.microsoft.com/office/powerpoint/2010/main" val="182331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345" y="611156"/>
            <a:ext cx="10243128" cy="1145918"/>
          </a:xfrm>
        </p:spPr>
        <p:txBody>
          <a:bodyPr>
            <a:noAutofit/>
          </a:bodyPr>
          <a:lstStyle/>
          <a:p>
            <a:r>
              <a:rPr lang="en-US" b="1" dirty="0">
                <a:latin typeface="+mn-lt"/>
              </a:rPr>
              <a:t>Genotype imputation </a:t>
            </a:r>
            <a:r>
              <a:rPr lang="en-150" b="1" dirty="0">
                <a:latin typeface="+mn-lt"/>
              </a:rPr>
              <a:t>–</a:t>
            </a:r>
            <a:r>
              <a:rPr lang="en-US" b="1" dirty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between SNP </a:t>
            </a:r>
            <a:r>
              <a:rPr lang="en-US" b="1" dirty="0">
                <a:latin typeface="+mn-lt"/>
              </a:rPr>
              <a:t>chips</a:t>
            </a:r>
            <a:endParaRPr lang="de-AT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311" y="1582140"/>
            <a:ext cx="9644930" cy="410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72815" y="6234210"/>
            <a:ext cx="7354312" cy="370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5" dirty="0" err="1"/>
              <a:t>Marchini</a:t>
            </a:r>
            <a:r>
              <a:rPr lang="en-US" sz="1805" dirty="0"/>
              <a:t>, J., Howie, B. (2010) Nature Reviews Genetics, 11:499–511.</a:t>
            </a:r>
          </a:p>
        </p:txBody>
      </p:sp>
    </p:spTree>
    <p:extLst>
      <p:ext uri="{BB962C8B-B14F-4D97-AF65-F5344CB8AC3E}">
        <p14:creationId xmlns:p14="http://schemas.microsoft.com/office/powerpoint/2010/main" val="255256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237" y="622214"/>
            <a:ext cx="10723418" cy="1145918"/>
          </a:xfrm>
        </p:spPr>
        <p:txBody>
          <a:bodyPr>
            <a:noAutofit/>
          </a:bodyPr>
          <a:lstStyle/>
          <a:p>
            <a:r>
              <a:rPr lang="en-US" b="1" dirty="0">
                <a:latin typeface="+mn-lt"/>
              </a:rPr>
              <a:t>Genotype imputation </a:t>
            </a:r>
            <a:r>
              <a:rPr lang="en-150" b="1" dirty="0">
                <a:latin typeface="+mn-lt"/>
              </a:rPr>
              <a:t>–</a:t>
            </a:r>
            <a:r>
              <a:rPr lang="en-US" b="1" dirty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between SNP </a:t>
            </a:r>
            <a:r>
              <a:rPr lang="en-US" b="1" dirty="0">
                <a:latin typeface="+mn-lt"/>
              </a:rPr>
              <a:t>chips</a:t>
            </a:r>
            <a:endParaRPr lang="de-AT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37" y="1768132"/>
            <a:ext cx="9440432" cy="3790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4491" y="6234210"/>
            <a:ext cx="6963873" cy="370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5" dirty="0" err="1"/>
              <a:t>Marchini</a:t>
            </a:r>
            <a:r>
              <a:rPr lang="en-US" sz="1805" dirty="0"/>
              <a:t>, J., Howie, B. (2010) Nature Reviews Genetics, 11:499–511.</a:t>
            </a:r>
          </a:p>
        </p:txBody>
      </p:sp>
    </p:spTree>
    <p:extLst>
      <p:ext uri="{BB962C8B-B14F-4D97-AF65-F5344CB8AC3E}">
        <p14:creationId xmlns:p14="http://schemas.microsoft.com/office/powerpoint/2010/main" val="43636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0014"/>
            <a:ext cx="10178473" cy="1145918"/>
          </a:xfrm>
        </p:spPr>
        <p:txBody>
          <a:bodyPr>
            <a:noAutofit/>
          </a:bodyPr>
          <a:lstStyle/>
          <a:p>
            <a:r>
              <a:rPr lang="en-US" b="1" dirty="0">
                <a:latin typeface="+mn-lt"/>
              </a:rPr>
              <a:t>Genotype imputation </a:t>
            </a:r>
            <a:r>
              <a:rPr lang="en-150" b="1" dirty="0">
                <a:latin typeface="+mn-lt"/>
              </a:rPr>
              <a:t>–</a:t>
            </a:r>
            <a:r>
              <a:rPr lang="en-US" b="1" dirty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between SNP </a:t>
            </a:r>
            <a:r>
              <a:rPr lang="en-US" b="1" dirty="0">
                <a:latin typeface="+mn-lt"/>
              </a:rPr>
              <a:t>chips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8" dirty="0"/>
              <a:t>Rationale</a:t>
            </a:r>
          </a:p>
          <a:p>
            <a:r>
              <a:rPr lang="en-US" sz="3208" dirty="0"/>
              <a:t>Lower density SNP chips cost less</a:t>
            </a:r>
          </a:p>
          <a:p>
            <a:r>
              <a:rPr lang="en-US" sz="3208" dirty="0"/>
              <a:t>If cost is an issue or you want to genotype many individuals</a:t>
            </a:r>
          </a:p>
          <a:p>
            <a:r>
              <a:rPr lang="en-US" sz="3208" dirty="0"/>
              <a:t>Haplotypes based on high density individuals</a:t>
            </a:r>
          </a:p>
          <a:p>
            <a:r>
              <a:rPr lang="en-US" sz="3208" dirty="0"/>
              <a:t>Imputation </a:t>
            </a:r>
            <a:r>
              <a:rPr lang="en-US" sz="3208" i="1" dirty="0"/>
              <a:t>in </a:t>
            </a:r>
            <a:r>
              <a:rPr lang="en-US" sz="3208" i="1" dirty="0" err="1"/>
              <a:t>silico</a:t>
            </a:r>
            <a:r>
              <a:rPr lang="en-US" sz="3208" i="1" dirty="0"/>
              <a:t> </a:t>
            </a:r>
            <a:r>
              <a:rPr lang="en-US" sz="3208" dirty="0"/>
              <a:t>with no additional cost</a:t>
            </a:r>
          </a:p>
          <a:p>
            <a:pPr lvl="1"/>
            <a:endParaRPr lang="en-US" sz="3208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76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228" y="590014"/>
            <a:ext cx="10679544" cy="1145918"/>
          </a:xfrm>
        </p:spPr>
        <p:txBody>
          <a:bodyPr>
            <a:noAutofit/>
          </a:bodyPr>
          <a:lstStyle/>
          <a:p>
            <a:r>
              <a:rPr lang="en-US" b="1" dirty="0">
                <a:latin typeface="+mn-lt"/>
              </a:rPr>
              <a:t>Genotype imputation </a:t>
            </a:r>
            <a:r>
              <a:rPr lang="en-150" b="1" dirty="0">
                <a:latin typeface="+mn-lt"/>
              </a:rPr>
              <a:t>–</a:t>
            </a:r>
            <a:r>
              <a:rPr lang="en-US" b="1" dirty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between SNP </a:t>
            </a:r>
            <a:r>
              <a:rPr lang="en-US" b="1" dirty="0">
                <a:latin typeface="+mn-lt"/>
              </a:rPr>
              <a:t>chips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8" dirty="0"/>
              <a:t>Different software to do this</a:t>
            </a:r>
          </a:p>
          <a:p>
            <a:r>
              <a:rPr lang="en-US" sz="3208" dirty="0"/>
              <a:t>Imputation accuracy among others dependent on</a:t>
            </a:r>
          </a:p>
          <a:p>
            <a:pPr lvl="1"/>
            <a:r>
              <a:rPr lang="en-US" sz="3208" dirty="0"/>
              <a:t>Size of reference set</a:t>
            </a:r>
          </a:p>
          <a:p>
            <a:pPr lvl="1"/>
            <a:r>
              <a:rPr lang="en-US" sz="3208" dirty="0"/>
              <a:t>Data quality</a:t>
            </a:r>
          </a:p>
          <a:p>
            <a:r>
              <a:rPr lang="en-US" sz="3208" dirty="0"/>
              <a:t>Imputation accuracy usually &gt;95%</a:t>
            </a:r>
          </a:p>
          <a:p>
            <a:pPr lvl="1"/>
            <a:r>
              <a:rPr lang="en-US" sz="3208" dirty="0"/>
              <a:t>Different methods </a:t>
            </a:r>
            <a:r>
              <a:rPr lang="en-US" sz="3208" dirty="0" smtClean="0"/>
              <a:t>to evaluate imputation accuracy </a:t>
            </a:r>
            <a:endParaRPr lang="en-US" sz="3208" dirty="0"/>
          </a:p>
          <a:p>
            <a:pPr lvl="1"/>
            <a:r>
              <a:rPr lang="en-US" sz="3208" dirty="0"/>
              <a:t>Simulation studies and genotype “masking” to test</a:t>
            </a:r>
            <a:endParaRPr lang="de-AT" sz="3208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78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000" dirty="0"/>
              <a:t>A series of SNPs is called a haplotype</a:t>
            </a:r>
          </a:p>
          <a:p>
            <a:pPr lvl="1"/>
            <a:r>
              <a:rPr lang="en-US" sz="3000" dirty="0"/>
              <a:t>Clarifies which combination of alleles comes from which parent</a:t>
            </a:r>
          </a:p>
          <a:p>
            <a:pPr lvl="1"/>
            <a:endParaRPr lang="en-US" sz="3000" dirty="0"/>
          </a:p>
          <a:p>
            <a:r>
              <a:rPr lang="en-US" sz="3000" dirty="0" smtClean="0"/>
              <a:t>On </a:t>
            </a:r>
            <a:r>
              <a:rPr lang="en-US" sz="3000" dirty="0"/>
              <a:t>a large scale the haplotypes are computed with specialized software programs</a:t>
            </a:r>
          </a:p>
          <a:p>
            <a:pPr lvl="1"/>
            <a:r>
              <a:rPr lang="en-US" sz="3000" dirty="0"/>
              <a:t>The approach is called phasing</a:t>
            </a:r>
          </a:p>
          <a:p>
            <a:endParaRPr lang="en-US" sz="3000" dirty="0"/>
          </a:p>
          <a:p>
            <a:r>
              <a:rPr lang="en-US" sz="3000" dirty="0" smtClean="0"/>
              <a:t>Imputation is an approach to fill in missing SNPs</a:t>
            </a:r>
          </a:p>
          <a:p>
            <a:pPr lvl="1"/>
            <a:r>
              <a:rPr lang="en-US" sz="3000" dirty="0" smtClean="0"/>
              <a:t>Sporadically missing SNPs are filled in (imputed) based on haplotypes</a:t>
            </a:r>
          </a:p>
          <a:p>
            <a:pPr lvl="1"/>
            <a:r>
              <a:rPr lang="en-US" sz="3000" dirty="0" smtClean="0"/>
              <a:t>Extension to a larger SNP set are filled in (imputed) based on haplotypes and information from larger/ denser SNP chips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38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Watch on YouTube (</a:t>
            </a:r>
            <a:r>
              <a:rPr lang="en-US" b="1" dirty="0" smtClean="0">
                <a:latin typeface="+mn-lt"/>
              </a:rPr>
              <a:t>Genomics Boot Camp</a:t>
            </a:r>
            <a:r>
              <a:rPr lang="en-US" b="1" dirty="0">
                <a:latin typeface="+mn-lt"/>
              </a:rPr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14908"/>
            <a:ext cx="5157787" cy="823912"/>
          </a:xfrm>
        </p:spPr>
        <p:txBody>
          <a:bodyPr/>
          <a:lstStyle/>
          <a:p>
            <a:r>
              <a:rPr lang="en-US" dirty="0" smtClean="0"/>
              <a:t>Direct link to this lecture: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38820"/>
            <a:ext cx="5157787" cy="36845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youtu.be/BlA8lXnnzAw</a:t>
            </a:r>
            <a:r>
              <a:rPr lang="en-US" dirty="0" smtClean="0"/>
              <a:t>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386" y="2154154"/>
            <a:ext cx="2558741" cy="3684587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190095"/>
            <a:ext cx="2743200" cy="365125"/>
          </a:xfrm>
        </p:spPr>
        <p:txBody>
          <a:bodyPr/>
          <a:lstStyle/>
          <a:p>
            <a:fld id="{6C6A6433-E183-4CEA-9077-9DD6B669D5DD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33386" y="6001585"/>
            <a:ext cx="957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Full playlist: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youtube.com/playlist?list=PLdf-U83sN48MXs3EegQv2ripoBhLw6q6C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85" y="2808347"/>
            <a:ext cx="5485887" cy="308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3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764" y="302574"/>
            <a:ext cx="9725891" cy="1145918"/>
          </a:xfrm>
        </p:spPr>
        <p:txBody>
          <a:bodyPr>
            <a:noAutofit/>
          </a:bodyPr>
          <a:lstStyle/>
          <a:p>
            <a:r>
              <a:rPr lang="en-US" b="1" dirty="0">
                <a:latin typeface="+mn-lt"/>
              </a:rPr>
              <a:t>Summary from previous lectures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36" y="1346892"/>
            <a:ext cx="9782664" cy="4906126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SNP markers are widely used (and currently the most important) marker </a:t>
            </a:r>
            <a:r>
              <a:rPr lang="en-US" sz="3000" dirty="0" smtClean="0"/>
              <a:t>types, genotyped with high throughput machines</a:t>
            </a:r>
          </a:p>
          <a:p>
            <a:endParaRPr lang="en-US" sz="3000" dirty="0"/>
          </a:p>
          <a:p>
            <a:r>
              <a:rPr lang="en-US" sz="3000" dirty="0" smtClean="0"/>
              <a:t>There are various ways to express the genotypes of the bi-allelic SNPs</a:t>
            </a:r>
          </a:p>
          <a:p>
            <a:pPr lvl="1"/>
            <a:r>
              <a:rPr lang="en-US" sz="3000" dirty="0" smtClean="0"/>
              <a:t>Species specific SNP chips with different densities exist</a:t>
            </a:r>
          </a:p>
          <a:p>
            <a:endParaRPr lang="en-US" sz="3000" dirty="0" smtClean="0"/>
          </a:p>
          <a:p>
            <a:r>
              <a:rPr lang="en-US" sz="3000" dirty="0"/>
              <a:t>There is a number of ways how to determine positions on the genome</a:t>
            </a:r>
          </a:p>
          <a:p>
            <a:pPr lvl="1"/>
            <a:r>
              <a:rPr lang="en-US" sz="3000" dirty="0" smtClean="0"/>
              <a:t>The </a:t>
            </a:r>
            <a:r>
              <a:rPr lang="en-US" sz="3000" dirty="0"/>
              <a:t>physical map (base pairs) is the most often used</a:t>
            </a:r>
          </a:p>
          <a:p>
            <a:pPr lvl="1"/>
            <a:endParaRPr lang="en-US" sz="3000" dirty="0"/>
          </a:p>
          <a:p>
            <a:r>
              <a:rPr lang="en-US" sz="3000" dirty="0"/>
              <a:t>The recombination events are of major biological importance</a:t>
            </a:r>
          </a:p>
          <a:p>
            <a:pPr lvl="1"/>
            <a:r>
              <a:rPr lang="en-US" sz="3000" dirty="0"/>
              <a:t>They introduce variability and have major role in genomics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8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840" y="626635"/>
            <a:ext cx="8264460" cy="1145918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Recombination</a:t>
            </a:r>
            <a:endParaRPr lang="de-AT" sz="360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 defTabSz="916777" fontAlgn="base">
              <a:spcBef>
                <a:spcPct val="0"/>
              </a:spcBef>
              <a:spcAft>
                <a:spcPct val="0"/>
              </a:spcAft>
              <a:defRPr/>
            </a:pPr>
            <a:fld id="{231F1C7A-9F62-4B64-B016-634A02A58DF1}" type="slidenum">
              <a:rPr lang="de-DE" sz="902" b="1">
                <a:solidFill>
                  <a:srgbClr val="000000"/>
                </a:solidFill>
                <a:latin typeface="Arial" charset="0"/>
              </a:rPr>
              <a:pPr algn="r" defTabSz="916777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de-DE" sz="902" b="1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91" y="1972859"/>
            <a:ext cx="10277704" cy="410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041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Haplotypes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8" dirty="0"/>
              <a:t>In reality a paternal and maternal chromosomes are joined during fertilization with their own set of alleles</a:t>
            </a:r>
          </a:p>
          <a:p>
            <a:r>
              <a:rPr lang="en-US" sz="3208" dirty="0"/>
              <a:t>Diploid organism with genotypes at 3 loci, e.g. </a:t>
            </a:r>
          </a:p>
          <a:p>
            <a:pPr lvl="1"/>
            <a:r>
              <a:rPr lang="de-AT" sz="3208" dirty="0"/>
              <a:t>AA bb CC</a:t>
            </a:r>
          </a:p>
          <a:p>
            <a:pPr lvl="1"/>
            <a:r>
              <a:rPr lang="de-AT" sz="3208" dirty="0"/>
              <a:t>Aa BB cc</a:t>
            </a:r>
          </a:p>
          <a:p>
            <a:pPr lvl="1"/>
            <a:r>
              <a:rPr lang="de-AT" sz="3208" dirty="0"/>
              <a:t>aa Bb Cc </a:t>
            </a:r>
          </a:p>
          <a:p>
            <a:pPr lvl="1"/>
            <a:r>
              <a:rPr lang="de-AT" sz="3208" dirty="0"/>
              <a:t>Aa Bb 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44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Haplotypes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8" dirty="0"/>
              <a:t>We see here the summary only</a:t>
            </a:r>
          </a:p>
          <a:p>
            <a:r>
              <a:rPr lang="en-US" sz="3208" dirty="0"/>
              <a:t>What are the actual sets of alleles on each chromosome?</a:t>
            </a:r>
          </a:p>
          <a:p>
            <a:r>
              <a:rPr lang="de-AT" sz="3208" dirty="0"/>
              <a:t>AA bb CC</a:t>
            </a:r>
          </a:p>
          <a:p>
            <a:pPr lvl="1"/>
            <a:r>
              <a:rPr lang="en-US" sz="3208" dirty="0" err="1"/>
              <a:t>AbC</a:t>
            </a:r>
            <a:r>
              <a:rPr lang="en-US" sz="3208" dirty="0"/>
              <a:t>/</a:t>
            </a:r>
            <a:r>
              <a:rPr lang="en-US" sz="3208" dirty="0" err="1"/>
              <a:t>AbC</a:t>
            </a:r>
            <a:endParaRPr lang="de-AT" sz="3208" dirty="0"/>
          </a:p>
          <a:p>
            <a:r>
              <a:rPr lang="de-AT" sz="3208" dirty="0"/>
              <a:t>Aa BB cc</a:t>
            </a:r>
          </a:p>
          <a:p>
            <a:pPr lvl="1"/>
            <a:r>
              <a:rPr lang="de-AT" sz="3208" dirty="0"/>
              <a:t>ABc/aBc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8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Haplotypes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3208" dirty="0"/>
              <a:t>aa Bb Cc</a:t>
            </a:r>
          </a:p>
          <a:p>
            <a:pPr lvl="1"/>
            <a:r>
              <a:rPr lang="de-AT" sz="3208" dirty="0"/>
              <a:t>aBC/abc or aBc/abC</a:t>
            </a:r>
          </a:p>
          <a:p>
            <a:r>
              <a:rPr lang="de-AT" sz="3208" dirty="0"/>
              <a:t>Aa Bb Cc</a:t>
            </a:r>
          </a:p>
          <a:p>
            <a:pPr lvl="1"/>
            <a:r>
              <a:rPr lang="en-US" sz="3208" dirty="0"/>
              <a:t>???</a:t>
            </a:r>
          </a:p>
          <a:p>
            <a:pPr lvl="1"/>
            <a:r>
              <a:rPr lang="en-US" sz="3208" dirty="0"/>
              <a:t>Exercise for you!</a:t>
            </a:r>
          </a:p>
          <a:p>
            <a:pPr lvl="1"/>
            <a:r>
              <a:rPr lang="en-US" sz="3208" dirty="0"/>
              <a:t>…</a:t>
            </a:r>
          </a:p>
          <a:p>
            <a:pPr lvl="1"/>
            <a:r>
              <a:rPr lang="en-US" sz="3208" dirty="0"/>
              <a:t>ABC/</a:t>
            </a:r>
            <a:r>
              <a:rPr lang="en-US" sz="3208" dirty="0" err="1"/>
              <a:t>abc</a:t>
            </a:r>
            <a:r>
              <a:rPr lang="en-US" sz="3208" dirty="0"/>
              <a:t>, </a:t>
            </a:r>
            <a:r>
              <a:rPr lang="en-US" sz="3208" dirty="0" err="1"/>
              <a:t>ABc</a:t>
            </a:r>
            <a:r>
              <a:rPr lang="en-US" sz="3208" dirty="0"/>
              <a:t>/</a:t>
            </a:r>
            <a:r>
              <a:rPr lang="en-US" sz="3208" dirty="0" err="1"/>
              <a:t>abC</a:t>
            </a:r>
            <a:r>
              <a:rPr lang="en-US" sz="3208" dirty="0"/>
              <a:t>, </a:t>
            </a:r>
            <a:r>
              <a:rPr lang="en-US" sz="3208" dirty="0" err="1"/>
              <a:t>aBc</a:t>
            </a:r>
            <a:r>
              <a:rPr lang="en-US" sz="3208" dirty="0"/>
              <a:t>/</a:t>
            </a:r>
            <a:r>
              <a:rPr lang="en-US" sz="3208" dirty="0" err="1"/>
              <a:t>AbC</a:t>
            </a:r>
            <a:r>
              <a:rPr lang="en-US" sz="3208" dirty="0"/>
              <a:t> or </a:t>
            </a:r>
            <a:r>
              <a:rPr lang="en-US" sz="3208" dirty="0" err="1" smtClean="0"/>
              <a:t>aBC</a:t>
            </a:r>
            <a:r>
              <a:rPr lang="en-US" sz="3208" dirty="0" smtClean="0"/>
              <a:t>/</a:t>
            </a:r>
            <a:r>
              <a:rPr lang="en-US" sz="3208" dirty="0" err="1" smtClean="0"/>
              <a:t>Abc</a:t>
            </a:r>
            <a:endParaRPr lang="en-US" sz="3208" dirty="0"/>
          </a:p>
          <a:p>
            <a:pPr lvl="1"/>
            <a:endParaRPr lang="de-AT" sz="3208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93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Haplotypes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8" dirty="0"/>
              <a:t>How to determine haplotypes in practice?</a:t>
            </a:r>
          </a:p>
          <a:p>
            <a:endParaRPr lang="en-US" sz="3208" dirty="0"/>
          </a:p>
          <a:p>
            <a:r>
              <a:rPr lang="en-US" sz="3208" dirty="0"/>
              <a:t>Computer software</a:t>
            </a:r>
          </a:p>
          <a:p>
            <a:endParaRPr lang="en-US" sz="3208" dirty="0"/>
          </a:p>
          <a:p>
            <a:r>
              <a:rPr lang="de-AT" sz="3208" dirty="0"/>
              <a:t>The computation process is called phasing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41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</TotalTime>
  <Words>787</Words>
  <Application>Microsoft Office PowerPoint</Application>
  <PresentationFormat>Widescreen</PresentationFormat>
  <Paragraphs>153</Paragraphs>
  <Slides>25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Watch on YouTube (Genomics Boot Camp)</vt:lpstr>
      <vt:lpstr>Summary from previous lectures</vt:lpstr>
      <vt:lpstr>Recombination</vt:lpstr>
      <vt:lpstr>Haplotypes</vt:lpstr>
      <vt:lpstr>Haplotypes</vt:lpstr>
      <vt:lpstr>Haplotypes</vt:lpstr>
      <vt:lpstr>Haplotypes</vt:lpstr>
      <vt:lpstr>Phasing</vt:lpstr>
      <vt:lpstr>Phasing</vt:lpstr>
      <vt:lpstr>Phasing</vt:lpstr>
      <vt:lpstr>Phasing</vt:lpstr>
      <vt:lpstr>Genotype imputation</vt:lpstr>
      <vt:lpstr>Genotype imputation - sporadically missing </vt:lpstr>
      <vt:lpstr>Genotype imputation - sporadically missing </vt:lpstr>
      <vt:lpstr>Genotype imputation – between SNP chips</vt:lpstr>
      <vt:lpstr>Genotype imputation – between SNP chips</vt:lpstr>
      <vt:lpstr>Identity by decent</vt:lpstr>
      <vt:lpstr>Genotype imputation – between SNP chips</vt:lpstr>
      <vt:lpstr>Genotype imputation – between SNP chips</vt:lpstr>
      <vt:lpstr>Genotype imputation – between SNP chips</vt:lpstr>
      <vt:lpstr>Genotype imputation – between SNP chips</vt:lpstr>
      <vt:lpstr>Genotype imputation – between SNP chips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                          linkage disequilibrium?</dc:title>
  <dc:creator>NUWI_292019</dc:creator>
  <cp:lastModifiedBy>NUWI_292019</cp:lastModifiedBy>
  <cp:revision>28</cp:revision>
  <dcterms:created xsi:type="dcterms:W3CDTF">2021-04-26T08:15:07Z</dcterms:created>
  <dcterms:modified xsi:type="dcterms:W3CDTF">2022-04-14T17:00:21Z</dcterms:modified>
</cp:coreProperties>
</file>