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364" r:id="rId4"/>
    <p:sldId id="321" r:id="rId5"/>
    <p:sldId id="330" r:id="rId6"/>
    <p:sldId id="322" r:id="rId7"/>
    <p:sldId id="324" r:id="rId8"/>
    <p:sldId id="325" r:id="rId9"/>
    <p:sldId id="326" r:id="rId10"/>
    <p:sldId id="327" r:id="rId11"/>
    <p:sldId id="328" r:id="rId12"/>
    <p:sldId id="329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8" r:id="rId29"/>
    <p:sldId id="349" r:id="rId30"/>
    <p:sldId id="354" r:id="rId31"/>
    <p:sldId id="355" r:id="rId32"/>
    <p:sldId id="363" r:id="rId33"/>
    <p:sldId id="34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76F5-0DC2-4503-A8D9-7CB405C35C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27849-5ADB-424C-B6AF-67ECF674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87D86-D44A-4D17-872E-4C7D4E75767E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9135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F4E597-98F3-4CA0-8272-37AD78E551C6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68944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153-366D-4224-86A9-952BDB15372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84D5-4009-4191-898E-0470E802095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A4C9-2442-465C-8A1C-AF0B6F2CEB31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2B0B-A85B-44A7-9918-268A52FC4416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F7-82AF-4B83-8949-4B907D7557AE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0BF-39B4-4CD8-957B-304C69C5774A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04F-45DA-46A3-ADB5-967E8924E12D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FBA-EE26-4AB4-B099-E5DA5BCC3D49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7818-0893-4798-BA6D-A9766128A179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3B87-F304-4A12-9246-85EE84CFF1E0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E057-66DF-4155-83FF-E7410DAF51C7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D066-AB5D-4A30-821F-6850C22E74D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IW2b_rXxq6M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youtube.com/playlist?list=PLdf-U83sN48MXs3EegQv2ripoBhLw6q6C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2182832" y="1779356"/>
            <a:ext cx="7826336" cy="7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Introduction to genomics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208128" y="2748612"/>
            <a:ext cx="5775745" cy="169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de-DE" sz="3208" dirty="0"/>
          </a:p>
          <a:p>
            <a:pPr algn="ctr" eaLnBrk="1" hangingPunct="1">
              <a:spcBef>
                <a:spcPct val="50000"/>
              </a:spcBef>
            </a:pPr>
            <a:endParaRPr lang="de-DE" altLang="de-DE" sz="1604" dirty="0"/>
          </a:p>
          <a:p>
            <a:pPr algn="ctr" eaLnBrk="1" hangingPunct="1">
              <a:spcBef>
                <a:spcPct val="50000"/>
              </a:spcBef>
            </a:pPr>
            <a:r>
              <a:rPr lang="de-DE" altLang="de-DE" sz="3208" dirty="0"/>
              <a:t>G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bor M</a:t>
            </a:r>
            <a:r>
              <a:rPr lang="en-US" altLang="de-DE" sz="3208" dirty="0">
                <a:cs typeface="Arial" charset="0"/>
              </a:rPr>
              <a:t>é</a:t>
            </a:r>
            <a:r>
              <a:rPr lang="de-DE" altLang="de-DE" sz="3208" dirty="0"/>
              <a:t>sz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ros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39" y="453593"/>
            <a:ext cx="7542542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Non-independent segregation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49" y="1599511"/>
            <a:ext cx="4347703" cy="45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0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" b="17189"/>
          <a:stretch/>
        </p:blipFill>
        <p:spPr bwMode="auto">
          <a:xfrm>
            <a:off x="2155352" y="1599512"/>
            <a:ext cx="7819922" cy="374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18" y="591018"/>
            <a:ext cx="9615055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Non-independent segregation - Linkage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1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09" y="2734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LD block structure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27" y="1599509"/>
            <a:ext cx="6034107" cy="51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40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46" y="2739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LD block structure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25" y="1599510"/>
            <a:ext cx="8628150" cy="486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3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138" y="5211850"/>
            <a:ext cx="8094895" cy="474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8137" y="4877691"/>
            <a:ext cx="6685311" cy="217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22580" y="3662025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1580836" y="3187378"/>
            <a:ext cx="3145124" cy="6711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r>
              <a:rPr lang="en-US" sz="1386" dirty="0">
                <a:solidFill>
                  <a:prstClr val="white"/>
                </a:solidFill>
                <a:latin typeface="Calibri" panose="020F0502020204030204"/>
              </a:rPr>
              <a:t>Significance</a:t>
            </a:r>
          </a:p>
        </p:txBody>
      </p:sp>
      <p:sp>
        <p:nvSpPr>
          <p:cNvPr id="8" name="Oval 7"/>
          <p:cNvSpPr/>
          <p:nvPr/>
        </p:nvSpPr>
        <p:spPr>
          <a:xfrm>
            <a:off x="3627005" y="4664387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43267" y="4445835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81499" y="4621811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87111" y="4440585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1097" y="4612034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14440" y="4332324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79003" y="3917905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37522" y="4339266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04696" y="4547154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430268" y="4617408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795188" y="4655751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267444" y="4481637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45999" y="4659139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91724">
            <a:off x="4622625" y="3075182"/>
            <a:ext cx="2075716" cy="48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r>
              <a:rPr lang="en-US" sz="1386" dirty="0">
                <a:solidFill>
                  <a:prstClr val="white"/>
                </a:solidFill>
                <a:latin typeface="Calibri" panose="020F0502020204030204"/>
              </a:rPr>
              <a:t>Gene of interest? </a:t>
            </a:r>
          </a:p>
        </p:txBody>
      </p:sp>
    </p:spTree>
    <p:extLst>
      <p:ext uri="{BB962C8B-B14F-4D97-AF65-F5344CB8AC3E}">
        <p14:creationId xmlns:p14="http://schemas.microsoft.com/office/powerpoint/2010/main" val="26283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138" y="5219565"/>
            <a:ext cx="8094895" cy="474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Chromosome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8137" y="4877692"/>
            <a:ext cx="6685311" cy="2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22580" y="3662025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1587255" y="3161537"/>
            <a:ext cx="3145124" cy="6711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r>
              <a:rPr lang="en-US" sz="1386" dirty="0">
                <a:solidFill>
                  <a:prstClr val="white"/>
                </a:solidFill>
                <a:latin typeface="Calibri" panose="020F0502020204030204"/>
              </a:rPr>
              <a:t>Significance</a:t>
            </a:r>
          </a:p>
        </p:txBody>
      </p:sp>
      <p:sp>
        <p:nvSpPr>
          <p:cNvPr id="8" name="Oval 7"/>
          <p:cNvSpPr/>
          <p:nvPr/>
        </p:nvSpPr>
        <p:spPr>
          <a:xfrm>
            <a:off x="3627005" y="4664387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43267" y="4445835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81499" y="4621811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87111" y="4440585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1097" y="4612034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14440" y="4332324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79003" y="3917905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37522" y="4339266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04696" y="4547154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430268" y="4617408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795188" y="4655751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267444" y="4481637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45999" y="4659139"/>
            <a:ext cx="156423" cy="149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91724">
            <a:off x="4622625" y="3075182"/>
            <a:ext cx="2075716" cy="48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r>
              <a:rPr lang="en-US" sz="1386" dirty="0">
                <a:solidFill>
                  <a:prstClr val="white"/>
                </a:solidFill>
                <a:latin typeface="Calibri" panose="020F0502020204030204"/>
              </a:rPr>
              <a:t>Gene of interest? </a:t>
            </a:r>
          </a:p>
        </p:txBody>
      </p:sp>
      <p:sp>
        <p:nvSpPr>
          <p:cNvPr id="24" name="Rectangle 23"/>
          <p:cNvSpPr/>
          <p:nvPr/>
        </p:nvSpPr>
        <p:spPr>
          <a:xfrm rot="19906740">
            <a:off x="4540549" y="3195828"/>
            <a:ext cx="2162427" cy="12336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/>
          <p:cNvSpPr/>
          <p:nvPr/>
        </p:nvSpPr>
        <p:spPr>
          <a:xfrm rot="2829451">
            <a:off x="4491167" y="3252997"/>
            <a:ext cx="2162427" cy="12336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endParaRPr lang="en-US" sz="13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07070" y="4877692"/>
            <a:ext cx="1881926" cy="440759"/>
          </a:xfrm>
          <a:prstGeom prst="rect">
            <a:avLst/>
          </a:prstGeom>
          <a:solidFill>
            <a:srgbClr val="92D05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3901"/>
            <a:r>
              <a:rPr lang="en-US" sz="1386" dirty="0">
                <a:solidFill>
                  <a:prstClr val="white"/>
                </a:solidFill>
                <a:latin typeface="Calibri" panose="020F0502020204030204"/>
              </a:rPr>
              <a:t>Region of interest!</a:t>
            </a:r>
          </a:p>
          <a:p>
            <a:pPr algn="ctr" defTabSz="703901"/>
            <a:endParaRPr lang="en-US" sz="1386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88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8192268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Why is the LD important?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LD defines how far we are “allowed” to look from the detected markers, when looking for causality on the genome (genes or quantitative trait loci, QTL)</a:t>
            </a:r>
          </a:p>
          <a:p>
            <a:r>
              <a:rPr lang="en-US" sz="3208" dirty="0"/>
              <a:t>The LD shows the association strength between SNP and gene / QTL</a:t>
            </a:r>
          </a:p>
          <a:p>
            <a:r>
              <a:rPr lang="en-US" sz="3208" dirty="0"/>
              <a:t>Degree of LD tested in different species</a:t>
            </a:r>
          </a:p>
          <a:p>
            <a:r>
              <a:rPr lang="en-US" sz="3208" dirty="0"/>
              <a:t>Arbitrary values for “useful” LD - could be translated to physical distance (genome window in Mb)</a:t>
            </a:r>
          </a:p>
          <a:p>
            <a:endParaRPr lang="en-US" sz="3208" dirty="0"/>
          </a:p>
          <a:p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6893015" cy="1145918"/>
          </a:xfrm>
        </p:spPr>
        <p:txBody>
          <a:bodyPr>
            <a:normAutofit/>
          </a:bodyPr>
          <a:lstStyle/>
          <a:p>
            <a:r>
              <a:rPr lang="en-US" altLang="de-DE" b="1" dirty="0">
                <a:latin typeface="+mn-lt"/>
              </a:rPr>
              <a:t>Applications of LD</a:t>
            </a:r>
            <a:endParaRPr lang="de-AT" altLang="de-DE" b="1" dirty="0">
              <a:latin typeface="+mn-lt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73" tIns="45837" rIns="91673" bIns="45837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de-DE" sz="3208" dirty="0"/>
              <a:t>Evolutionary biology – reflections on past events and 	insight into evolutionary history </a:t>
            </a:r>
          </a:p>
          <a:p>
            <a:r>
              <a:rPr lang="en-US" altLang="de-DE" sz="3208" dirty="0"/>
              <a:t>Genetic diversity – computation of effective </a:t>
            </a:r>
            <a:r>
              <a:rPr lang="en-US" altLang="de-DE" sz="3208" dirty="0" smtClean="0"/>
              <a:t>population </a:t>
            </a:r>
            <a:r>
              <a:rPr lang="en-US" altLang="de-DE" sz="3208" dirty="0"/>
              <a:t>size</a:t>
            </a:r>
          </a:p>
          <a:p>
            <a:r>
              <a:rPr lang="en-US" altLang="de-DE" sz="3208" dirty="0"/>
              <a:t>To detect selection – genetic hitch-hiking </a:t>
            </a:r>
          </a:p>
          <a:p>
            <a:r>
              <a:rPr lang="en-US" altLang="de-DE" sz="3208" dirty="0"/>
              <a:t>Genome wide association studies </a:t>
            </a:r>
            <a:r>
              <a:rPr lang="en-150" altLang="de-DE" sz="3208" dirty="0"/>
              <a:t>–</a:t>
            </a:r>
            <a:r>
              <a:rPr lang="en-US" altLang="de-DE" sz="3208" dirty="0"/>
              <a:t> search for causal </a:t>
            </a:r>
            <a:r>
              <a:rPr lang="en-US" altLang="de-DE" sz="3208" dirty="0" smtClean="0"/>
              <a:t>genes</a:t>
            </a:r>
            <a:endParaRPr lang="en-US" altLang="de-DE" sz="3208" dirty="0"/>
          </a:p>
          <a:p>
            <a:r>
              <a:rPr lang="en-US" altLang="de-DE" sz="3208" dirty="0"/>
              <a:t>Genomic selection – determine how many SNPs we </a:t>
            </a:r>
            <a:r>
              <a:rPr lang="en-US" altLang="de-DE" sz="3208" dirty="0" smtClean="0"/>
              <a:t>need </a:t>
            </a:r>
            <a:r>
              <a:rPr lang="en-US" altLang="de-DE" sz="3208" dirty="0"/>
              <a:t>for a </a:t>
            </a:r>
            <a:r>
              <a:rPr lang="en-US" altLang="de-DE" sz="3208" dirty="0" smtClean="0"/>
              <a:t>proper </a:t>
            </a:r>
            <a:r>
              <a:rPr lang="en-US" altLang="de-DE" sz="3208" dirty="0"/>
              <a:t>analysis</a:t>
            </a:r>
            <a:endParaRPr lang="de-AT" altLang="de-DE" sz="3208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4" b="1">
                <a:solidFill>
                  <a:schemeClr val="tx1"/>
                </a:solidFill>
                <a:latin typeface="Arial" charset="0"/>
              </a:defRPr>
            </a:lvl1pPr>
            <a:lvl2pPr marL="744882" indent="-286493" eaLnBrk="0" hangingPunct="0">
              <a:defRPr sz="1404" b="1">
                <a:solidFill>
                  <a:schemeClr val="tx1"/>
                </a:solidFill>
                <a:latin typeface="Arial" charset="0"/>
              </a:defRPr>
            </a:lvl2pPr>
            <a:lvl3pPr marL="1145972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3pPr>
            <a:lvl4pPr marL="1604361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4pPr>
            <a:lvl5pPr marL="2062749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5pPr>
            <a:lvl6pPr marL="2521138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6pPr>
            <a:lvl7pPr marL="2979527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7pPr>
            <a:lvl8pPr marL="3437915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8pPr>
            <a:lvl9pPr marL="3896304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063CE9-29FA-4C3D-8F42-C9F30778EE8B}" type="slidenum">
              <a:rPr lang="de-DE" altLang="de-DE" sz="902"/>
              <a:pPr eaLnBrk="1" hangingPunct="1"/>
              <a:t>17</a:t>
            </a:fld>
            <a:endParaRPr lang="de-DE" altLang="de-DE" sz="902"/>
          </a:p>
        </p:txBody>
      </p:sp>
    </p:spTree>
    <p:extLst>
      <p:ext uri="{BB962C8B-B14F-4D97-AF65-F5344CB8AC3E}">
        <p14:creationId xmlns:p14="http://schemas.microsoft.com/office/powerpoint/2010/main" val="2935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LD and genetic distance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561" y="1508089"/>
            <a:ext cx="5233839" cy="5131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4137" y="4193310"/>
            <a:ext cx="2758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Qanbari</a:t>
            </a:r>
            <a:r>
              <a:rPr lang="en-US" sz="2400" dirty="0"/>
              <a:t> et al. (2010) Animal genetics, 41:346-356.</a:t>
            </a:r>
          </a:p>
        </p:txBody>
      </p:sp>
    </p:spTree>
    <p:extLst>
      <p:ext uri="{BB962C8B-B14F-4D97-AF65-F5344CB8AC3E}">
        <p14:creationId xmlns:p14="http://schemas.microsoft.com/office/powerpoint/2010/main" val="24861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31" y="396943"/>
            <a:ext cx="6187956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LD and genetic distance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92" y="1414374"/>
            <a:ext cx="5283104" cy="486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060" y="3423213"/>
            <a:ext cx="2762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Pérez O’Brien et al. </a:t>
            </a:r>
            <a:r>
              <a:rPr lang="en-US" sz="2400" dirty="0" smtClean="0"/>
              <a:t>(2014) </a:t>
            </a:r>
          </a:p>
          <a:p>
            <a:r>
              <a:rPr lang="en-US" sz="2400" dirty="0" smtClean="0"/>
              <a:t>Genetics </a:t>
            </a:r>
            <a:r>
              <a:rPr lang="en-US" sz="2400" dirty="0"/>
              <a:t>Selection </a:t>
            </a:r>
            <a:r>
              <a:rPr lang="en-US" sz="2400" dirty="0" smtClean="0"/>
              <a:t>Evolution, </a:t>
            </a:r>
            <a:r>
              <a:rPr lang="en-US" sz="2400" dirty="0"/>
              <a:t>46:19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6245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3101494" y="2295019"/>
            <a:ext cx="5990604" cy="212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Part 5:              Linkage disequilibrium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31" y="545601"/>
            <a:ext cx="7686925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Linkage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The nonrandom association of alleles at different loci</a:t>
            </a:r>
          </a:p>
          <a:p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18" y="2346123"/>
            <a:ext cx="6910098" cy="424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198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30" y="538176"/>
            <a:ext cx="7686925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Linkage </a:t>
            </a:r>
            <a:r>
              <a:rPr lang="en-US" b="1" u="sng" dirty="0">
                <a:latin typeface="+mn-lt"/>
              </a:rPr>
              <a:t>equilibrium</a:t>
            </a:r>
            <a:r>
              <a:rPr lang="en-US" b="1" dirty="0">
                <a:latin typeface="+mn-lt"/>
              </a:rPr>
              <a:t>   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33" y="2129547"/>
            <a:ext cx="7149878" cy="346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86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985" y="568521"/>
            <a:ext cx="7686925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Linkage </a:t>
            </a:r>
            <a:r>
              <a:rPr lang="en-US" b="1" u="sng" dirty="0">
                <a:latin typeface="+mn-lt"/>
              </a:rPr>
              <a:t>disequilibrium</a:t>
            </a:r>
            <a:r>
              <a:rPr lang="en-US" b="1" dirty="0">
                <a:latin typeface="+mn-lt"/>
              </a:rPr>
              <a:t> (LD)  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42" y="2129548"/>
            <a:ext cx="7112558" cy="339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4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39" y="550478"/>
            <a:ext cx="7542542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Disequilibrium coefficient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95" y="1696396"/>
            <a:ext cx="4768353" cy="447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80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7542542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Disequilibrium coefficient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Hard to interpret</a:t>
            </a:r>
          </a:p>
          <a:p>
            <a:r>
              <a:rPr lang="en-US" sz="3208" dirty="0"/>
              <a:t>Sign is arbitrary</a:t>
            </a:r>
          </a:p>
          <a:p>
            <a:r>
              <a:rPr lang="en-US" sz="3208" dirty="0"/>
              <a:t>A common convention is to set A, B to be the common allele and a, b to be the rare allele</a:t>
            </a:r>
            <a:endParaRPr lang="de-AT" sz="3208" dirty="0"/>
          </a:p>
        </p:txBody>
      </p:sp>
    </p:spTree>
    <p:extLst>
      <p:ext uri="{BB962C8B-B14F-4D97-AF65-F5344CB8AC3E}">
        <p14:creationId xmlns:p14="http://schemas.microsoft.com/office/powerpoint/2010/main" val="14069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788"/>
            <a:ext cx="7542542" cy="114591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D’ – A scaled version of D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208" dirty="0"/>
          </a:p>
          <a:p>
            <a:endParaRPr lang="en-US" sz="3208" dirty="0"/>
          </a:p>
          <a:p>
            <a:endParaRPr lang="en-US" sz="3208" dirty="0"/>
          </a:p>
          <a:p>
            <a:endParaRPr lang="en-US" sz="3208" dirty="0"/>
          </a:p>
          <a:p>
            <a:endParaRPr lang="en-US" sz="3208" dirty="0"/>
          </a:p>
          <a:p>
            <a:r>
              <a:rPr lang="en-US" sz="3208" dirty="0"/>
              <a:t>Range between -1 and +1</a:t>
            </a:r>
          </a:p>
          <a:p>
            <a:r>
              <a:rPr lang="en-US" sz="3208" dirty="0"/>
              <a:t>Extreme values imply at least one of haplotypes was not observed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944" y="1771399"/>
            <a:ext cx="5715464" cy="237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71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7542542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D’ – A scaled version of D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Advantages:</a:t>
            </a:r>
          </a:p>
          <a:p>
            <a:pPr lvl="1"/>
            <a:r>
              <a:rPr lang="en-US" sz="3208" dirty="0"/>
              <a:t>D’ = 1 or D’ = -1 means that two SNPs are not separated by recombination (complete LD)</a:t>
            </a:r>
          </a:p>
          <a:p>
            <a:pPr lvl="1"/>
            <a:r>
              <a:rPr lang="en-US" sz="3208" dirty="0"/>
              <a:t>If allele frequencies are similar, high D’ means the markers are good surrogates for each other</a:t>
            </a:r>
          </a:p>
          <a:p>
            <a:r>
              <a:rPr lang="en-US" sz="3208" dirty="0"/>
              <a:t>Disadvantages:</a:t>
            </a:r>
          </a:p>
          <a:p>
            <a:pPr lvl="1"/>
            <a:r>
              <a:rPr lang="en-US" sz="3208" dirty="0"/>
              <a:t>D’ estimates inflated in small samples</a:t>
            </a:r>
          </a:p>
          <a:p>
            <a:pPr lvl="1"/>
            <a:r>
              <a:rPr lang="en-US" sz="3208" dirty="0"/>
              <a:t>D’ estimates inflated when one allele is rare</a:t>
            </a:r>
          </a:p>
        </p:txBody>
      </p:sp>
    </p:spTree>
    <p:extLst>
      <p:ext uri="{BB962C8B-B14F-4D97-AF65-F5344CB8AC3E}">
        <p14:creationId xmlns:p14="http://schemas.microsoft.com/office/powerpoint/2010/main" val="163209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320"/>
            <a:ext cx="7671978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Is there more intuitive 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Yes.</a:t>
            </a:r>
          </a:p>
          <a:p>
            <a:endParaRPr lang="en-US" sz="3208" dirty="0"/>
          </a:p>
          <a:p>
            <a:r>
              <a:rPr lang="en-US" sz="3208" dirty="0"/>
              <a:t>LD could be interpreted as a correlation</a:t>
            </a:r>
          </a:p>
          <a:p>
            <a:pPr lvl="1"/>
            <a:r>
              <a:rPr lang="en-US" sz="3208" dirty="0"/>
              <a:t>i.e. mutual relationship between alleles in two loci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3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Standardized abbreviation: r</a:t>
            </a:r>
          </a:p>
          <a:p>
            <a:r>
              <a:rPr lang="en-US" sz="3208" dirty="0"/>
              <a:t>Range: from -1 to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09" y="2392297"/>
            <a:ext cx="4909044" cy="396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439" y="590014"/>
            <a:ext cx="7542542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The </a:t>
            </a:r>
            <a:r>
              <a:rPr lang="en-US" b="1" dirty="0" smtClean="0">
                <a:latin typeface="+mn-lt"/>
              </a:rPr>
              <a:t>LD as a correlation - r</a:t>
            </a:r>
            <a:r>
              <a:rPr lang="en-US" b="1" baseline="30000" dirty="0" smtClean="0">
                <a:latin typeface="+mn-lt"/>
              </a:rPr>
              <a:t>2</a:t>
            </a:r>
            <a:endParaRPr lang="de-AT" b="1" baseline="30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Squared correlation between markers</a:t>
            </a:r>
          </a:p>
          <a:p>
            <a:r>
              <a:rPr lang="en-US" sz="3208" dirty="0"/>
              <a:t>Range between 0 and 1</a:t>
            </a:r>
          </a:p>
          <a:p>
            <a:r>
              <a:rPr lang="en-US" sz="3208" dirty="0"/>
              <a:t>r</a:t>
            </a:r>
            <a:r>
              <a:rPr lang="en-US" sz="3208" baseline="30000" dirty="0"/>
              <a:t>2</a:t>
            </a:r>
            <a:r>
              <a:rPr lang="en-US" sz="3208" dirty="0"/>
              <a:t> = 1 implies the markers provide exactly the same information</a:t>
            </a:r>
          </a:p>
          <a:p>
            <a:r>
              <a:rPr lang="en-US" sz="3208" dirty="0"/>
              <a:t>Measures loss in efficiency when marker A is replaced with marker B</a:t>
            </a:r>
          </a:p>
        </p:txBody>
      </p:sp>
    </p:spTree>
    <p:extLst>
      <p:ext uri="{BB962C8B-B14F-4D97-AF65-F5344CB8AC3E}">
        <p14:creationId xmlns:p14="http://schemas.microsoft.com/office/powerpoint/2010/main" val="42340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Watch on YouTube (</a:t>
            </a:r>
            <a:r>
              <a:rPr lang="en-US" b="1" dirty="0" smtClean="0">
                <a:latin typeface="+mn-lt"/>
              </a:rPr>
              <a:t>Genomics Boot Camp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14908"/>
            <a:ext cx="5157787" cy="823912"/>
          </a:xfrm>
        </p:spPr>
        <p:txBody>
          <a:bodyPr/>
          <a:lstStyle/>
          <a:p>
            <a:r>
              <a:rPr lang="en-US" dirty="0" smtClean="0"/>
              <a:t>Direct link to this lecture: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820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youtu.be/IW2b_rXxq6M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86" y="2154154"/>
            <a:ext cx="2558741" cy="368458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90095"/>
            <a:ext cx="2743200" cy="365125"/>
          </a:xfrm>
        </p:spPr>
        <p:txBody>
          <a:bodyPr/>
          <a:lstStyle/>
          <a:p>
            <a:fld id="{6C6A6433-E183-4CEA-9077-9DD6B669D5D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3386" y="6001585"/>
            <a:ext cx="95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playlist: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youtube.com/playlist?list=PLdf-U83sN48MXs3EegQv2ripoBhLw6q6C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5" y="2808347"/>
            <a:ext cx="5485887" cy="30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4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prstClr val="black"/>
                </a:solidFill>
                <a:latin typeface="Calibri" panose="020F0502020204030204"/>
              </a:rPr>
              <a:t>The LD as a correlation - r</a:t>
            </a:r>
            <a:r>
              <a:rPr lang="en-US" sz="4000" b="1" baseline="30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de-AT" sz="360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What is the correlation r between the </a:t>
            </a:r>
            <a:r>
              <a:rPr lang="en-US" sz="3208" dirty="0" smtClean="0"/>
              <a:t>realizations </a:t>
            </a:r>
            <a:r>
              <a:rPr lang="en-US" sz="3208" dirty="0"/>
              <a:t>of the </a:t>
            </a:r>
            <a:r>
              <a:rPr lang="en-US" sz="3208" dirty="0" smtClean="0"/>
              <a:t>random </a:t>
            </a:r>
            <a:r>
              <a:rPr lang="en-US" sz="3208" dirty="0"/>
              <a:t>variable at the two loci?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63" y="3417456"/>
            <a:ext cx="7902367" cy="232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9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prstClr val="black"/>
                </a:solidFill>
                <a:latin typeface="Calibri" panose="020F0502020204030204"/>
              </a:rPr>
              <a:t>The LD as a correlation - r</a:t>
            </a:r>
            <a:r>
              <a:rPr lang="en-US" sz="4000" b="1" baseline="30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de-AT" sz="360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Derivation details left </a:t>
            </a:r>
            <a:r>
              <a:rPr lang="en-US" sz="3208" dirty="0" smtClean="0"/>
              <a:t>out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14" y="3620655"/>
            <a:ext cx="7336556" cy="197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42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8228327" cy="11459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Calibri" panose="020F0502020204030204"/>
              </a:rPr>
              <a:t>The LD </a:t>
            </a:r>
            <a:r>
              <a:rPr lang="en-US" sz="4000" b="1" dirty="0" smtClean="0">
                <a:solidFill>
                  <a:prstClr val="black"/>
                </a:solidFill>
                <a:latin typeface="Calibri" panose="020F0502020204030204"/>
              </a:rPr>
              <a:t>in genomics</a:t>
            </a:r>
            <a:endParaRPr lang="en-US" sz="4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One of the basic concepts that is considered in almost all applications of genomic data</a:t>
            </a:r>
          </a:p>
          <a:p>
            <a:endParaRPr lang="en-US" sz="3200" dirty="0"/>
          </a:p>
          <a:p>
            <a:r>
              <a:rPr lang="en-US" sz="3200" dirty="0" smtClean="0"/>
              <a:t>More details and pen-and-paper exercises on the channel 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Computations for dense marker data with appropriate software tools</a:t>
            </a:r>
            <a:r>
              <a:rPr lang="en-US" sz="3200" dirty="0"/>
              <a:t> </a:t>
            </a:r>
            <a:r>
              <a:rPr lang="en-150" sz="3200" dirty="0" smtClean="0"/>
              <a:t>–</a:t>
            </a:r>
            <a:r>
              <a:rPr lang="en-US" sz="3200" dirty="0" smtClean="0"/>
              <a:t> examples on the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prstClr val="black"/>
                </a:solidFill>
                <a:latin typeface="Calibri" panose="020F0502020204030204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753436" cy="493712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LD characterizes the degree of relationship between nearby loci</a:t>
            </a:r>
          </a:p>
          <a:p>
            <a:pPr lvl="1"/>
            <a:r>
              <a:rPr lang="en-US" sz="3000" dirty="0" smtClean="0"/>
              <a:t>Helps to interpret many other types of genomic analyses</a:t>
            </a:r>
          </a:p>
          <a:p>
            <a:endParaRPr lang="en-US" sz="3000" dirty="0"/>
          </a:p>
          <a:p>
            <a:r>
              <a:rPr lang="en-US" sz="3000" dirty="0" smtClean="0"/>
              <a:t> The Disequilibrium coefficient (D or D’) is a metric used to quantify LD</a:t>
            </a:r>
          </a:p>
          <a:p>
            <a:pPr lvl="1"/>
            <a:r>
              <a:rPr lang="en-US" sz="3000" dirty="0" smtClean="0"/>
              <a:t>Has disadvantages, though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The </a:t>
            </a:r>
            <a:r>
              <a:rPr lang="en-US" sz="3000" dirty="0"/>
              <a:t>squared correlation is the usual way to assess LD</a:t>
            </a:r>
          </a:p>
          <a:p>
            <a:pPr lvl="1"/>
            <a:r>
              <a:rPr lang="en-US" sz="3000" dirty="0" smtClean="0"/>
              <a:t>Range </a:t>
            </a:r>
            <a:r>
              <a:rPr lang="en-US" sz="3000" dirty="0"/>
              <a:t>between 0 (no LD) to 1 (complete LD)</a:t>
            </a:r>
          </a:p>
          <a:p>
            <a:endParaRPr lang="en-US" sz="3000" dirty="0"/>
          </a:p>
          <a:p>
            <a:r>
              <a:rPr lang="en-US" sz="3000" dirty="0" smtClean="0"/>
              <a:t>For practical purposes the computations </a:t>
            </a:r>
            <a:r>
              <a:rPr lang="en-US" sz="3000" dirty="0"/>
              <a:t>done with </a:t>
            </a:r>
            <a:r>
              <a:rPr lang="en-US" sz="3000" dirty="0" smtClean="0"/>
              <a:t>computers                    (</a:t>
            </a:r>
            <a:r>
              <a:rPr lang="en-US" sz="3000" dirty="0"/>
              <a:t>as everything else in genomics)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827" y="232388"/>
            <a:ext cx="9828846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Partial summary from previous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827" y="1470670"/>
            <a:ext cx="10235246" cy="4885679"/>
          </a:xfrm>
        </p:spPr>
        <p:txBody>
          <a:bodyPr>
            <a:noAutofit/>
          </a:bodyPr>
          <a:lstStyle/>
          <a:p>
            <a:r>
              <a:rPr lang="en-US" dirty="0"/>
              <a:t>SNP markers are widely used (and currently the most important) marker </a:t>
            </a:r>
            <a:r>
              <a:rPr lang="en-US" dirty="0" smtClean="0"/>
              <a:t>types, genotyped with high throughput machines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recombination events are of major biological importance</a:t>
            </a:r>
          </a:p>
          <a:p>
            <a:pPr lvl="1"/>
            <a:r>
              <a:rPr lang="en-US" sz="2800" dirty="0"/>
              <a:t>They introduce variability and have major role in </a:t>
            </a:r>
            <a:r>
              <a:rPr lang="en-US" sz="2800" dirty="0" smtClean="0"/>
              <a:t>genomics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series of SNPs is called a haplotype</a:t>
            </a:r>
          </a:p>
          <a:p>
            <a:pPr lvl="1"/>
            <a:r>
              <a:rPr lang="en-US" sz="2800" dirty="0"/>
              <a:t>Clarifies which combination of alleles comes from which parent</a:t>
            </a:r>
          </a:p>
          <a:p>
            <a:endParaRPr lang="en-US" dirty="0" smtClean="0"/>
          </a:p>
          <a:p>
            <a:r>
              <a:rPr lang="en-US" dirty="0" smtClean="0"/>
              <a:t>All genomic analyses are done with </a:t>
            </a:r>
            <a:r>
              <a:rPr lang="en-US" dirty="0"/>
              <a:t>specialized software programs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8192268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Linkage disequilibrium (LD)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 smtClean="0"/>
              <a:t>Non-random </a:t>
            </a:r>
            <a:r>
              <a:rPr lang="en-US" sz="3208" dirty="0"/>
              <a:t>association of </a:t>
            </a:r>
            <a:r>
              <a:rPr lang="en-US" sz="3208" dirty="0" smtClean="0"/>
              <a:t>any two loci </a:t>
            </a:r>
            <a:r>
              <a:rPr lang="en-US" sz="3208" dirty="0"/>
              <a:t>within the population</a:t>
            </a:r>
          </a:p>
          <a:p>
            <a:endParaRPr lang="en-US" sz="3208" dirty="0"/>
          </a:p>
          <a:p>
            <a:r>
              <a:rPr lang="en-US" sz="3208" dirty="0" smtClean="0"/>
              <a:t>Degree of connectedness between two loci</a:t>
            </a:r>
          </a:p>
          <a:p>
            <a:endParaRPr lang="en-US" sz="3208" dirty="0"/>
          </a:p>
          <a:p>
            <a:r>
              <a:rPr lang="en-US" sz="3208" dirty="0" smtClean="0"/>
              <a:t>Could </a:t>
            </a:r>
            <a:r>
              <a:rPr lang="en-US" sz="3208" dirty="0"/>
              <a:t>be measured – e.g. correlation </a:t>
            </a:r>
          </a:p>
          <a:p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0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8379525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Linkage disequilibrium (LD)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Alleles in near physical vicinity are not inherited independently, but as blocks (haplotypes)</a:t>
            </a:r>
          </a:p>
          <a:p>
            <a:endParaRPr lang="en-US" sz="3208" dirty="0"/>
          </a:p>
          <a:p>
            <a:r>
              <a:rPr lang="en-US" sz="3208" dirty="0"/>
              <a:t>Size of these blocks is related to recombination</a:t>
            </a:r>
          </a:p>
          <a:p>
            <a:pPr lvl="1"/>
            <a:r>
              <a:rPr lang="en-US" sz="3208" dirty="0"/>
              <a:t>But also historical events and 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8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LD </a:t>
            </a:r>
            <a:r>
              <a:rPr lang="en-US" b="1" dirty="0">
                <a:latin typeface="+mn-lt"/>
              </a:rPr>
              <a:t>within segments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01" y="1624205"/>
            <a:ext cx="6352880" cy="46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2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Independent segregation –Mendel’s laws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446369" cy="4526375"/>
          </a:xfrm>
        </p:spPr>
        <p:txBody>
          <a:bodyPr/>
          <a:lstStyle/>
          <a:p>
            <a:r>
              <a:rPr lang="en-US" sz="3208" dirty="0"/>
              <a:t>Genes do not influence each other with regard to the sorting of alleles into gametes</a:t>
            </a:r>
          </a:p>
          <a:p>
            <a:endParaRPr lang="de-AT" sz="3208" dirty="0"/>
          </a:p>
          <a:p>
            <a:r>
              <a:rPr lang="en-US" sz="3208" dirty="0"/>
              <a:t>Every possible combination of alleles for every gene is equally likely to occur</a:t>
            </a:r>
          </a:p>
          <a:p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4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611156"/>
            <a:ext cx="9956800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Independent segregation –Mendel’s laws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862" y="1840780"/>
            <a:ext cx="4501775" cy="45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764</Words>
  <Application>Microsoft Office PowerPoint</Application>
  <PresentationFormat>Widescreen</PresentationFormat>
  <Paragraphs>154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Watch on YouTube (Genomics Boot Camp)</vt:lpstr>
      <vt:lpstr>Partial summary from previous lectures</vt:lpstr>
      <vt:lpstr>Linkage disequilibrium (LD)</vt:lpstr>
      <vt:lpstr>Linkage disequilibrium (LD)</vt:lpstr>
      <vt:lpstr>LD within segments</vt:lpstr>
      <vt:lpstr>Independent segregation –Mendel’s laws</vt:lpstr>
      <vt:lpstr>Independent segregation –Mendel’s laws</vt:lpstr>
      <vt:lpstr>Non-independent segregation</vt:lpstr>
      <vt:lpstr>Non-independent segregation - Linkage</vt:lpstr>
      <vt:lpstr>LD block structure</vt:lpstr>
      <vt:lpstr>LD block structure</vt:lpstr>
      <vt:lpstr>PowerPoint Presentation</vt:lpstr>
      <vt:lpstr>PowerPoint Presentation</vt:lpstr>
      <vt:lpstr>Why is the LD important?</vt:lpstr>
      <vt:lpstr>Applications of LD</vt:lpstr>
      <vt:lpstr>LD and genetic distance</vt:lpstr>
      <vt:lpstr>LD and genetic distance</vt:lpstr>
      <vt:lpstr>Linkage</vt:lpstr>
      <vt:lpstr>Linkage equilibrium   </vt:lpstr>
      <vt:lpstr>Linkage disequilibrium (LD)  </vt:lpstr>
      <vt:lpstr>Disequilibrium coefficient</vt:lpstr>
      <vt:lpstr>Disequilibrium coefficient</vt:lpstr>
      <vt:lpstr>D’ – A scaled version of D</vt:lpstr>
      <vt:lpstr>D’ – A scaled version of D</vt:lpstr>
      <vt:lpstr>Is there more intuitive way?</vt:lpstr>
      <vt:lpstr>Correlation</vt:lpstr>
      <vt:lpstr>The LD as a correlation - r2</vt:lpstr>
      <vt:lpstr>The LD as a correlation - r2</vt:lpstr>
      <vt:lpstr>The LD as a correlation - r2</vt:lpstr>
      <vt:lpstr>The LD in genomics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                         linkage disequilibrium?</dc:title>
  <dc:creator>NUWI_292019</dc:creator>
  <cp:lastModifiedBy>NUWI_292019</cp:lastModifiedBy>
  <cp:revision>32</cp:revision>
  <dcterms:created xsi:type="dcterms:W3CDTF">2021-04-26T08:15:07Z</dcterms:created>
  <dcterms:modified xsi:type="dcterms:W3CDTF">2022-04-14T17:05:02Z</dcterms:modified>
</cp:coreProperties>
</file>