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358" r:id="rId4"/>
    <p:sldId id="321" r:id="rId5"/>
    <p:sldId id="322" r:id="rId6"/>
    <p:sldId id="323" r:id="rId7"/>
    <p:sldId id="325" r:id="rId8"/>
    <p:sldId id="330" r:id="rId9"/>
    <p:sldId id="326" r:id="rId10"/>
    <p:sldId id="332" r:id="rId11"/>
    <p:sldId id="329" r:id="rId12"/>
    <p:sldId id="328" r:id="rId13"/>
    <p:sldId id="340" r:id="rId14"/>
    <p:sldId id="341" r:id="rId15"/>
    <p:sldId id="342" r:id="rId16"/>
    <p:sldId id="343" r:id="rId17"/>
    <p:sldId id="344" r:id="rId18"/>
    <p:sldId id="346" r:id="rId19"/>
    <p:sldId id="354" r:id="rId20"/>
    <p:sldId id="355" r:id="rId21"/>
    <p:sldId id="345" r:id="rId22"/>
    <p:sldId id="347" r:id="rId23"/>
    <p:sldId id="348" r:id="rId24"/>
    <p:sldId id="357" r:id="rId25"/>
    <p:sldId id="356" r:id="rId26"/>
    <p:sldId id="33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976F5-0DC2-4503-A8D9-7CB405C35CE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27849-5ADB-424C-B6AF-67ECF674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0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A87D86-D44A-4D17-872E-4C7D4E75767E}" type="slidenum">
              <a:rPr lang="de-DE" altLang="de-DE" smtClean="0">
                <a:latin typeface="Arial Narrow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 smtClean="0">
              <a:latin typeface="Arial Narrow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91350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F4E597-98F3-4CA0-8272-37AD78E551C6}" type="slidenum">
              <a:rPr lang="de-DE" altLang="de-DE" smtClean="0">
                <a:latin typeface="Arial Narrow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de-DE" altLang="de-DE" smtClean="0">
              <a:latin typeface="Arial Narrow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68944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F153-366D-4224-86A9-952BDB15372D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84D5-4009-4191-898E-0470E8020952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A4C9-2442-465C-8A1C-AF0B6F2CEB31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7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2B0B-A85B-44A7-9918-268A52FC4416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3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F7-82AF-4B83-8949-4B907D7557AE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00BF-39B4-4CD8-957B-304C69C5774A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04F-45DA-46A3-ADB5-967E8924E12D}" type="datetime1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3FBA-EE26-4AB4-B099-E5DA5BCC3D49}" type="datetime1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7818-0893-4798-BA6D-A9766128A179}" type="datetime1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0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3B87-F304-4A12-9246-85EE84CFF1E0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E057-66DF-4155-83FF-E7410DAF51C7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D066-AB5D-4A30-821F-6850C22E74DB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7iarFfxYxQc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g"/><Relationship Id="rId4" Type="http://schemas.openxmlformats.org/officeDocument/2006/relationships/hyperlink" Target="https://youtube.com/playlist?list=PLdf-U83sN48MXs3EegQv2ripoBhLw6q6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393253" y="4816038"/>
            <a:ext cx="185203" cy="46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2406" b="0">
              <a:latin typeface="Arial Narrow" pitchFamily="34" charset="0"/>
            </a:endParaRP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2182832" y="1779356"/>
            <a:ext cx="7826336" cy="77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4411" dirty="0" smtClean="0">
                <a:solidFill>
                  <a:schemeClr val="tx2"/>
                </a:solidFill>
              </a:rPr>
              <a:t>Introduction to genomics</a:t>
            </a:r>
            <a:endParaRPr lang="de-DE" altLang="de-DE" sz="4411" dirty="0">
              <a:solidFill>
                <a:schemeClr val="tx2"/>
              </a:solidFill>
            </a:endParaRP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3208128" y="2748612"/>
            <a:ext cx="5775745" cy="169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de-DE" altLang="de-DE" sz="3208" dirty="0"/>
          </a:p>
          <a:p>
            <a:pPr algn="ctr" eaLnBrk="1" hangingPunct="1">
              <a:spcBef>
                <a:spcPct val="50000"/>
              </a:spcBef>
            </a:pPr>
            <a:endParaRPr lang="de-DE" altLang="de-DE" sz="1604" dirty="0"/>
          </a:p>
          <a:p>
            <a:pPr algn="ctr" eaLnBrk="1" hangingPunct="1">
              <a:spcBef>
                <a:spcPct val="50000"/>
              </a:spcBef>
            </a:pPr>
            <a:r>
              <a:rPr lang="de-DE" altLang="de-DE" sz="3208" dirty="0"/>
              <a:t>G</a:t>
            </a:r>
            <a:r>
              <a:rPr lang="en-US" altLang="de-DE" sz="3208" dirty="0">
                <a:cs typeface="Arial" charset="0"/>
              </a:rPr>
              <a:t>á</a:t>
            </a:r>
            <a:r>
              <a:rPr lang="de-DE" altLang="de-DE" sz="3208" dirty="0"/>
              <a:t>bor M</a:t>
            </a:r>
            <a:r>
              <a:rPr lang="en-US" altLang="de-DE" sz="3208" dirty="0">
                <a:cs typeface="Arial" charset="0"/>
              </a:rPr>
              <a:t>é</a:t>
            </a:r>
            <a:r>
              <a:rPr lang="de-DE" altLang="de-DE" sz="3208" dirty="0"/>
              <a:t>sz</a:t>
            </a:r>
            <a:r>
              <a:rPr lang="en-US" altLang="de-DE" sz="3208" dirty="0">
                <a:cs typeface="Arial" charset="0"/>
              </a:rPr>
              <a:t>á</a:t>
            </a:r>
            <a:r>
              <a:rPr lang="de-DE" altLang="de-DE" sz="3208" dirty="0"/>
              <a:t>ros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1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GWAS result in a haplotype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857" y="1473927"/>
            <a:ext cx="5557301" cy="51271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65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8" dirty="0"/>
          </a:p>
          <a:p>
            <a:endParaRPr lang="en-US" sz="3208" dirty="0"/>
          </a:p>
          <a:p>
            <a:endParaRPr lang="de-AT" sz="3208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98" y="117272"/>
            <a:ext cx="7535251" cy="589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99" y="6277392"/>
            <a:ext cx="9486001" cy="49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2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450235" y="583267"/>
            <a:ext cx="9291532" cy="6129592"/>
            <a:chOff x="101312" y="646331"/>
            <a:chExt cx="8229600" cy="557235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43" b="10078"/>
            <a:stretch/>
          </p:blipFill>
          <p:spPr>
            <a:xfrm>
              <a:off x="101312" y="646331"/>
              <a:ext cx="8229600" cy="5443870"/>
            </a:xfrm>
            <a:prstGeom prst="rect">
              <a:avLst/>
            </a:prstGeom>
          </p:spPr>
        </p:pic>
        <p:sp>
          <p:nvSpPr>
            <p:cNvPr id="2" name="Rectangle 1"/>
            <p:cNvSpPr>
              <a:spLocks noChangeAspect="1"/>
            </p:cNvSpPr>
            <p:nvPr/>
          </p:nvSpPr>
          <p:spPr>
            <a:xfrm>
              <a:off x="2105914" y="5913871"/>
              <a:ext cx="5196840" cy="304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5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98468" y="5921337"/>
            <a:ext cx="5723306" cy="928001"/>
            <a:chOff x="2445146" y="5905570"/>
            <a:chExt cx="5576107" cy="928001"/>
          </a:xfrm>
        </p:grpSpPr>
        <p:sp>
          <p:nvSpPr>
            <p:cNvPr id="5" name="TextBox 4"/>
            <p:cNvSpPr txBox="1"/>
            <p:nvPr/>
          </p:nvSpPr>
          <p:spPr>
            <a:xfrm>
              <a:off x="3721972" y="5905570"/>
              <a:ext cx="3505200" cy="92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5" b="1" dirty="0"/>
                <a:t>NHGRI GWA Catalog</a:t>
              </a:r>
            </a:p>
            <a:p>
              <a:r>
                <a:rPr lang="en-US" sz="1805" b="1" dirty="0"/>
                <a:t>www.genome.gov/GWAStudies</a:t>
              </a:r>
            </a:p>
            <a:p>
              <a:r>
                <a:rPr lang="en-US" sz="1805" b="1" dirty="0"/>
                <a:t>www.ebi.ac.uk/fgpt/gwas/ </a:t>
              </a:r>
            </a:p>
          </p:txBody>
        </p:sp>
        <p:pic>
          <p:nvPicPr>
            <p:cNvPr id="6" name="Picture 2" descr="http://wwwdev.ebi.ac.uk/fgpt/gwas/images/dual-logo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83"/>
            <a:stretch/>
          </p:blipFill>
          <p:spPr bwMode="auto">
            <a:xfrm>
              <a:off x="6967399" y="6430300"/>
              <a:ext cx="1053854" cy="335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dev.ebi.ac.uk/fgpt/gwas/images/dual-logo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392"/>
            <a:stretch/>
          </p:blipFill>
          <p:spPr bwMode="auto">
            <a:xfrm>
              <a:off x="2445146" y="6430299"/>
              <a:ext cx="1234440" cy="334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241280" y="1"/>
            <a:ext cx="5709443" cy="64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5" b="1" dirty="0"/>
              <a:t>Published Genome-Wide Associations </a:t>
            </a:r>
            <a:r>
              <a:rPr lang="en-US" sz="1805" b="1"/>
              <a:t>through 12/2013</a:t>
            </a:r>
            <a:endParaRPr lang="en-US" sz="1805" b="1" dirty="0"/>
          </a:p>
          <a:p>
            <a:pPr algn="ctr"/>
            <a:r>
              <a:rPr lang="en-US" sz="1805" b="1" dirty="0"/>
              <a:t>Published GWA at p≤5X10</a:t>
            </a:r>
            <a:r>
              <a:rPr lang="en-US" sz="1805" b="1" baseline="30000" dirty="0"/>
              <a:t>-8</a:t>
            </a:r>
            <a:r>
              <a:rPr lang="en-US" sz="1805" b="1" dirty="0"/>
              <a:t> for 17 trait categories</a:t>
            </a:r>
          </a:p>
        </p:txBody>
      </p:sp>
    </p:spTree>
    <p:extLst>
      <p:ext uri="{BB962C8B-B14F-4D97-AF65-F5344CB8AC3E}">
        <p14:creationId xmlns:p14="http://schemas.microsoft.com/office/powerpoint/2010/main" val="12650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0014"/>
            <a:ext cx="8192268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Genome wide association studies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Estimate of SNP effects and significance</a:t>
            </a:r>
          </a:p>
          <a:p>
            <a:endParaRPr lang="en-US" sz="3208" dirty="0" smtClean="0"/>
          </a:p>
          <a:p>
            <a:r>
              <a:rPr lang="en-US" sz="3208" dirty="0" smtClean="0"/>
              <a:t>Many </a:t>
            </a:r>
            <a:r>
              <a:rPr lang="en-US" sz="3208" dirty="0"/>
              <a:t>possibilities</a:t>
            </a:r>
          </a:p>
          <a:p>
            <a:pPr lvl="1"/>
            <a:r>
              <a:rPr lang="en-US" sz="3208" dirty="0"/>
              <a:t>Simple linear models (                    )</a:t>
            </a:r>
          </a:p>
          <a:p>
            <a:pPr lvl="1"/>
            <a:r>
              <a:rPr lang="en-US" sz="3208" dirty="0"/>
              <a:t>Penalized multiple regressions – Lasso, Elastic net</a:t>
            </a:r>
          </a:p>
          <a:p>
            <a:pPr lvl="1"/>
            <a:r>
              <a:rPr lang="en-US" sz="3208" dirty="0"/>
              <a:t>Bayesian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987274"/>
              </p:ext>
            </p:extLst>
          </p:nvPr>
        </p:nvGraphicFramePr>
        <p:xfrm>
          <a:off x="5346800" y="3493303"/>
          <a:ext cx="1804821" cy="44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939800" imgH="228600" progId="Equation.3">
                  <p:embed/>
                </p:oleObj>
              </mc:Choice>
              <mc:Fallback>
                <p:oleObj name="Equation" r:id="rId3" imgW="939800" imgH="228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800" y="3493303"/>
                        <a:ext cx="1804821" cy="445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096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707"/>
            <a:ext cx="8192268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Multiple testing adjustments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 smtClean="0"/>
              <a:t>The </a:t>
            </a:r>
            <a:r>
              <a:rPr lang="en-US" sz="3208" dirty="0"/>
              <a:t>null hypothesis is that a given SNP has no effect on a trait of interest, and the alternative hypothesis is that there is an </a:t>
            </a:r>
            <a:r>
              <a:rPr lang="en-US" sz="3208" dirty="0" smtClean="0"/>
              <a:t>association</a:t>
            </a:r>
          </a:p>
          <a:p>
            <a:endParaRPr lang="en-US" sz="3208" dirty="0"/>
          </a:p>
          <a:p>
            <a:r>
              <a:rPr lang="en-US" sz="3208" dirty="0"/>
              <a:t>The null is rejected if the </a:t>
            </a:r>
            <a:r>
              <a:rPr lang="en-US" sz="3208" dirty="0" smtClean="0"/>
              <a:t>p value </a:t>
            </a:r>
            <a:r>
              <a:rPr lang="en-US" sz="3208" dirty="0"/>
              <a:t>is lower than a specified significance level, such as 5% (p = 0.05)</a:t>
            </a:r>
          </a:p>
          <a:p>
            <a:endParaRPr lang="en-US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00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C:\Dropbox\Papers\2014_GWAS4_ColorPatterns\2SupplementsAndGraphs\FigureS7_whiteHead_che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07" y="-206901"/>
            <a:ext cx="8494117" cy="679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404" b="1">
                <a:solidFill>
                  <a:schemeClr val="tx1"/>
                </a:solidFill>
                <a:latin typeface="Arial" charset="0"/>
              </a:defRPr>
            </a:lvl1pPr>
            <a:lvl2pPr marL="744882" indent="-286493" eaLnBrk="0" hangingPunct="0">
              <a:defRPr sz="1404" b="1">
                <a:solidFill>
                  <a:schemeClr val="tx1"/>
                </a:solidFill>
                <a:latin typeface="Arial" charset="0"/>
              </a:defRPr>
            </a:lvl2pPr>
            <a:lvl3pPr marL="1145972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3pPr>
            <a:lvl4pPr marL="1604361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4pPr>
            <a:lvl5pPr marL="2062749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5pPr>
            <a:lvl6pPr marL="2521138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6pPr>
            <a:lvl7pPr marL="2979527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7pPr>
            <a:lvl8pPr marL="3437915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8pPr>
            <a:lvl9pPr marL="3896304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34F919-7178-42DE-A308-36D754B3F97C}" type="slidenum">
              <a:rPr lang="de-DE" altLang="de-DE" sz="902"/>
              <a:pPr eaLnBrk="1" hangingPunct="1"/>
              <a:t>15</a:t>
            </a:fld>
            <a:endParaRPr lang="de-DE" altLang="de-DE" sz="902"/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3641030" y="396297"/>
            <a:ext cx="260429" cy="434801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1404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764491" y="5450371"/>
            <a:ext cx="8807402" cy="0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9705591" y="5073606"/>
            <a:ext cx="1299453" cy="37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5" dirty="0"/>
              <a:t>p = 0.05</a:t>
            </a:r>
          </a:p>
        </p:txBody>
      </p:sp>
    </p:spTree>
    <p:extLst>
      <p:ext uri="{BB962C8B-B14F-4D97-AF65-F5344CB8AC3E}">
        <p14:creationId xmlns:p14="http://schemas.microsoft.com/office/powerpoint/2010/main" val="390523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707"/>
            <a:ext cx="8192268" cy="1145918"/>
          </a:xfrm>
        </p:spPr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Calibri" panose="020F0502020204030204"/>
              </a:rPr>
              <a:t>Possible sources of error</a:t>
            </a:r>
            <a:endParaRPr lang="de-AT" sz="360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8" dirty="0"/>
              <a:t>False positive:</a:t>
            </a:r>
          </a:p>
          <a:p>
            <a:r>
              <a:rPr lang="en-US" sz="3208" dirty="0"/>
              <a:t> A false positive (type I error) occurs when a test statistic suggests that the null hypothesis should be rejected even though it is true</a:t>
            </a:r>
          </a:p>
          <a:p>
            <a:endParaRPr lang="en-US" sz="3208" dirty="0"/>
          </a:p>
          <a:p>
            <a:r>
              <a:rPr lang="en-US" sz="3208" dirty="0"/>
              <a:t>The SNP appears as significant, but it in reality it is not 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32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0014"/>
            <a:ext cx="8192268" cy="1145918"/>
          </a:xfrm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Possible sources of error</a:t>
            </a:r>
            <a:endParaRPr lang="de-AT" sz="360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8" dirty="0"/>
              <a:t>False negative:</a:t>
            </a:r>
          </a:p>
          <a:p>
            <a:r>
              <a:rPr lang="en-US" sz="3208" dirty="0"/>
              <a:t>The false negative (type II error) that occurs when a test statistic suggests that the null hypothesis should not be rejected (i.e. tentatively accepting the null) even though its alternative is true</a:t>
            </a:r>
          </a:p>
          <a:p>
            <a:endParaRPr lang="en-US" sz="3208" dirty="0"/>
          </a:p>
          <a:p>
            <a:r>
              <a:rPr lang="en-US" sz="3208" dirty="0"/>
              <a:t>The SNP appears as not significant, but it in reality it is 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4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707"/>
            <a:ext cx="8120076" cy="11459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How to avoid false discovery</a:t>
            </a:r>
            <a:endParaRPr lang="de-AT" b="1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8" dirty="0"/>
                  <a:t>Use multiple test adjustments</a:t>
                </a:r>
              </a:p>
              <a:p>
                <a:r>
                  <a:rPr lang="en-US" sz="3208" dirty="0"/>
                  <a:t>Multiple possibilities</a:t>
                </a:r>
              </a:p>
              <a:p>
                <a:r>
                  <a:rPr lang="en-US" sz="3208" dirty="0" err="1"/>
                  <a:t>Bonferroni</a:t>
                </a:r>
                <a:r>
                  <a:rPr lang="en-US" sz="3208" dirty="0"/>
                  <a:t> correction is a popular, but strict approach</a:t>
                </a:r>
              </a:p>
              <a:p>
                <a:pPr lvl="1"/>
                <a:r>
                  <a:rPr lang="en-US" sz="3208" dirty="0"/>
                  <a:t>During </a:t>
                </a:r>
                <a:r>
                  <a:rPr lang="en-US" sz="3208" i="1" dirty="0"/>
                  <a:t>m</a:t>
                </a:r>
                <a:r>
                  <a:rPr lang="en-US" sz="3208" dirty="0"/>
                  <a:t> independent statistic tests only those results should be significant, for which </a:t>
                </a:r>
              </a:p>
              <a:p>
                <a:pPr marL="45838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8" i="1">
                          <a:latin typeface="Cambria Math"/>
                        </a:rPr>
                        <m:t>𝑝</m:t>
                      </m:r>
                      <m:r>
                        <a:rPr lang="en-US" sz="3208" i="1">
                          <a:latin typeface="Cambria Math"/>
                        </a:rPr>
                        <m:t>&lt; </m:t>
                      </m:r>
                      <m:f>
                        <m:fPr>
                          <m:ctrlPr>
                            <a:rPr lang="en-US" sz="320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3208" i="1">
                              <a:latin typeface="Cambria Math"/>
                            </a:rPr>
                            <m:t>α</m:t>
                          </m:r>
                        </m:num>
                        <m:den>
                          <m:r>
                            <a:rPr lang="en-US" sz="3208" i="1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de-AT" sz="3208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81" t="-1892" r="-130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6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707"/>
            <a:ext cx="8120076" cy="11459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How to avoid false discovery</a:t>
            </a:r>
            <a:endParaRPr lang="de-AT" b="1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dirty="0" smtClean="0"/>
                  <a:t>Bonferroni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𝑝</m:t>
                      </m:r>
                      <m:r>
                        <a:rPr lang="en-US" sz="3200" i="1">
                          <a:latin typeface="Cambria Math"/>
                        </a:rPr>
                        <m:t>&lt;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/>
                            </a:rPr>
                            <m:t>α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 smtClean="0"/>
                  <a:t>Let’s say we have 45,000 SNP remaining after quality control</a:t>
                </a:r>
              </a:p>
              <a:p>
                <a:r>
                  <a:rPr lang="en-US" sz="3200" dirty="0" smtClean="0"/>
                  <a:t>Initial p threshold was 0.05, i.e. -log(p) = 1.3</a:t>
                </a:r>
              </a:p>
              <a:p>
                <a:endParaRPr lang="en-US" sz="3200" dirty="0"/>
              </a:p>
              <a:p>
                <a:r>
                  <a:rPr lang="en-US" sz="3200" dirty="0" smtClean="0"/>
                  <a:t>New p threshold after </a:t>
                </a:r>
                <a:r>
                  <a:rPr lang="en-US" sz="3200" dirty="0" err="1" smtClean="0"/>
                  <a:t>Bonferroni</a:t>
                </a:r>
                <a:r>
                  <a:rPr lang="en-US" sz="3200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45000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150" sz="3200" dirty="0"/>
                  <a:t>0.0000011</a:t>
                </a:r>
                <a:r>
                  <a:rPr lang="en-US" sz="3200" dirty="0" smtClean="0"/>
                  <a:t> </a:t>
                </a:r>
              </a:p>
              <a:p>
                <a:pPr lvl="1"/>
                <a:r>
                  <a:rPr lang="en-US" sz="2800" dirty="0" smtClean="0"/>
                  <a:t>i.e. </a:t>
                </a:r>
                <a:r>
                  <a:rPr lang="en-US" sz="2800" dirty="0"/>
                  <a:t>-log(p) = </a:t>
                </a:r>
                <a:r>
                  <a:rPr lang="en-US" sz="2800" dirty="0" smtClean="0"/>
                  <a:t>5.96</a:t>
                </a:r>
                <a:endParaRPr lang="en-US" sz="2800" dirty="0"/>
              </a:p>
              <a:p>
                <a:pPr lvl="1"/>
                <a:endParaRPr lang="en-US" sz="2800" dirty="0"/>
              </a:p>
              <a:p>
                <a:pPr marL="458389" lvl="1" indent="0">
                  <a:buNone/>
                </a:pPr>
                <a:endParaRPr lang="de-AT" sz="3208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8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393253" y="4816038"/>
            <a:ext cx="185203" cy="46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2406" b="0">
              <a:latin typeface="Arial Narrow" pitchFamily="34" charset="0"/>
            </a:endParaRPr>
          </a:p>
        </p:txBody>
      </p:sp>
      <p:sp>
        <p:nvSpPr>
          <p:cNvPr id="28677" name="Text Box 8"/>
          <p:cNvSpPr txBox="1">
            <a:spLocks noChangeArrowheads="1"/>
          </p:cNvSpPr>
          <p:nvPr/>
        </p:nvSpPr>
        <p:spPr bwMode="auto">
          <a:xfrm>
            <a:off x="3101494" y="2295019"/>
            <a:ext cx="5990604" cy="280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4411" dirty="0" smtClean="0">
                <a:solidFill>
                  <a:schemeClr val="tx2"/>
                </a:solidFill>
              </a:rPr>
              <a:t>Part 6:              Genome wide association studies (GWAS)</a:t>
            </a:r>
            <a:endParaRPr lang="de-DE" altLang="de-DE" sz="441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C:\Dropbox\Papers\2014_GWAS4_ColorPatterns\2SupplementsAndGraphs\FigureS7_whiteHead_che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07" y="-206901"/>
            <a:ext cx="8494117" cy="679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3641030" y="396297"/>
            <a:ext cx="260429" cy="434801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1404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764491" y="5450371"/>
            <a:ext cx="8807402" cy="0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9705591" y="5073606"/>
            <a:ext cx="1299453" cy="37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5" dirty="0"/>
              <a:t>p = 0.05</a:t>
            </a:r>
          </a:p>
        </p:txBody>
      </p:sp>
    </p:spTree>
    <p:extLst>
      <p:ext uri="{BB962C8B-B14F-4D97-AF65-F5344CB8AC3E}">
        <p14:creationId xmlns:p14="http://schemas.microsoft.com/office/powerpoint/2010/main" val="387033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364" y="575987"/>
            <a:ext cx="8192268" cy="1145918"/>
          </a:xfrm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Multiple testing adjustments</a:t>
            </a:r>
            <a:endParaRPr lang="de-AT" sz="360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409" y="1479821"/>
            <a:ext cx="6858223" cy="52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7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707"/>
            <a:ext cx="8987450" cy="114591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GWAS and the population structure</a:t>
            </a:r>
            <a:endParaRPr lang="de-AT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8" dirty="0"/>
          </a:p>
          <a:p>
            <a:r>
              <a:rPr lang="en-US" sz="3208" dirty="0"/>
              <a:t>The challenge in GWAS is to show differences in genome caused by the phenotype of interest</a:t>
            </a:r>
          </a:p>
          <a:p>
            <a:r>
              <a:rPr lang="en-US" sz="3208" dirty="0"/>
              <a:t>Individuals in the genotype pool could be different for many reasons (family structure, differences in breed)</a:t>
            </a:r>
          </a:p>
          <a:p>
            <a:endParaRPr lang="en-US" sz="3208" dirty="0"/>
          </a:p>
          <a:p>
            <a:r>
              <a:rPr lang="en-US" sz="3208" dirty="0"/>
              <a:t>Example: Ancestral origin and body weight in mice</a:t>
            </a:r>
            <a:endParaRPr lang="de-AT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05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320"/>
            <a:ext cx="9453442" cy="114591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GWAS and the population structure</a:t>
            </a:r>
            <a:endParaRPr lang="de-AT" b="1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2370" y="1380392"/>
            <a:ext cx="7368145" cy="47262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16" y="5714935"/>
            <a:ext cx="2655184" cy="100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7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45" y="0"/>
            <a:ext cx="10139155" cy="68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10210800" cy="67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648"/>
            <a:ext cx="10515600" cy="4785702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Genome wide associations connect genotype and phenotype</a:t>
            </a:r>
          </a:p>
          <a:p>
            <a:pPr lvl="1"/>
            <a:r>
              <a:rPr lang="en-US" sz="5100" dirty="0" smtClean="0"/>
              <a:t>Which regions of the genome are responsible for specific phenotypes?</a:t>
            </a:r>
          </a:p>
          <a:p>
            <a:pPr lvl="1"/>
            <a:endParaRPr lang="en-US" sz="5100" dirty="0"/>
          </a:p>
          <a:p>
            <a:r>
              <a:rPr lang="en-US" sz="5100" dirty="0" smtClean="0"/>
              <a:t>Works well for common variants, less well for rare variants</a:t>
            </a:r>
          </a:p>
          <a:p>
            <a:endParaRPr lang="en-US" sz="5100" dirty="0"/>
          </a:p>
          <a:p>
            <a:r>
              <a:rPr lang="en-US" sz="5100" dirty="0" smtClean="0"/>
              <a:t>SNPs indicate genomic region, causal genes could be found</a:t>
            </a:r>
          </a:p>
          <a:p>
            <a:endParaRPr lang="en-US" sz="5100" dirty="0" smtClean="0"/>
          </a:p>
          <a:p>
            <a:r>
              <a:rPr lang="en-US" sz="5100" dirty="0"/>
              <a:t>False positive and false negative signals are an issue in GWAS studies</a:t>
            </a:r>
          </a:p>
          <a:p>
            <a:pPr lvl="1"/>
            <a:r>
              <a:rPr lang="en-US" sz="5100" dirty="0"/>
              <a:t>Tests could be implemented to accept true positive </a:t>
            </a:r>
            <a:r>
              <a:rPr lang="en-US" sz="5100" dirty="0" smtClean="0"/>
              <a:t>results, e.g. </a:t>
            </a:r>
            <a:r>
              <a:rPr lang="en-US" sz="5100" dirty="0" err="1" smtClean="0"/>
              <a:t>Bonferroni</a:t>
            </a:r>
            <a:r>
              <a:rPr lang="en-US" sz="5100" dirty="0" smtClean="0"/>
              <a:t> </a:t>
            </a:r>
            <a:r>
              <a:rPr lang="en-US" sz="5100" dirty="0"/>
              <a:t>correction</a:t>
            </a:r>
          </a:p>
          <a:p>
            <a:pPr lvl="1"/>
            <a:endParaRPr lang="en-US" sz="5100" dirty="0"/>
          </a:p>
          <a:p>
            <a:r>
              <a:rPr lang="en-US" sz="5100" dirty="0"/>
              <a:t>Population structure can influence results</a:t>
            </a:r>
          </a:p>
          <a:p>
            <a:pPr lvl="1"/>
            <a:r>
              <a:rPr lang="en-US" sz="5100" dirty="0"/>
              <a:t>Corrections could be implemented to focus the attention on true signals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7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Watch on YouTube (</a:t>
            </a:r>
            <a:r>
              <a:rPr lang="en-US" b="1" dirty="0" smtClean="0">
                <a:latin typeface="+mn-lt"/>
              </a:rPr>
              <a:t>Genomics Boot Camp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14908"/>
            <a:ext cx="5157787" cy="823912"/>
          </a:xfrm>
        </p:spPr>
        <p:txBody>
          <a:bodyPr/>
          <a:lstStyle/>
          <a:p>
            <a:r>
              <a:rPr lang="en-US" dirty="0" smtClean="0"/>
              <a:t>Direct link to this lecture: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38820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youtu.be/7iarFfxYxQc</a:t>
            </a:r>
            <a:r>
              <a:rPr lang="en-US" dirty="0" smtClean="0"/>
              <a:t>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386" y="2154154"/>
            <a:ext cx="2558741" cy="368458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90095"/>
            <a:ext cx="2743200" cy="365125"/>
          </a:xfrm>
        </p:spPr>
        <p:txBody>
          <a:bodyPr/>
          <a:lstStyle/>
          <a:p>
            <a:fld id="{6C6A6433-E183-4CEA-9077-9DD6B669D5DD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3386" y="6001585"/>
            <a:ext cx="957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playlist: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youtube.com/playlist?list=PLdf-U83sN48MXs3EegQv2ripoBhLw6q6C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85" y="2808347"/>
            <a:ext cx="5485887" cy="30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017" y="302574"/>
            <a:ext cx="10270670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Partial summary from previous 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986" y="1448492"/>
            <a:ext cx="10555486" cy="4526375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SNP markers are widely used (and currently the most important) marker </a:t>
            </a:r>
            <a:r>
              <a:rPr lang="en-US" sz="3200" dirty="0" smtClean="0"/>
              <a:t>types, genotyped with high throughput machines</a:t>
            </a:r>
          </a:p>
          <a:p>
            <a:endParaRPr lang="en-US" sz="3200" dirty="0"/>
          </a:p>
          <a:p>
            <a:r>
              <a:rPr lang="en-US" sz="3200" dirty="0"/>
              <a:t>LD characterizes the degree of relationship between nearby loci</a:t>
            </a:r>
          </a:p>
          <a:p>
            <a:endParaRPr lang="en-US" sz="3200" dirty="0"/>
          </a:p>
          <a:p>
            <a:r>
              <a:rPr lang="en-US" sz="3200" dirty="0"/>
              <a:t>Has major influence or helps to interpret </a:t>
            </a:r>
            <a:r>
              <a:rPr lang="en-US" sz="3200" dirty="0" smtClean="0"/>
              <a:t>different types </a:t>
            </a:r>
            <a:r>
              <a:rPr lang="en-US" sz="3200" dirty="0"/>
              <a:t>of genomic </a:t>
            </a:r>
            <a:r>
              <a:rPr lang="en-US" sz="3200" dirty="0" smtClean="0"/>
              <a:t>analyses</a:t>
            </a:r>
          </a:p>
          <a:p>
            <a:endParaRPr lang="en-US" sz="3200" dirty="0"/>
          </a:p>
          <a:p>
            <a:r>
              <a:rPr lang="en-US" sz="3200" dirty="0" smtClean="0"/>
              <a:t>Common way to express LD is r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with a range </a:t>
            </a:r>
            <a:r>
              <a:rPr lang="en-US" sz="3200" dirty="0"/>
              <a:t>between 0 (no LD) to 1 (complete LD)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0014"/>
            <a:ext cx="7831309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The status of genome research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Genomes are a big puzzle game</a:t>
            </a:r>
          </a:p>
          <a:p>
            <a:endParaRPr lang="en-US" sz="3208" dirty="0"/>
          </a:p>
          <a:p>
            <a:r>
              <a:rPr lang="en-US" sz="3208" dirty="0"/>
              <a:t>Search for a needle in a haystack </a:t>
            </a:r>
          </a:p>
          <a:p>
            <a:endParaRPr lang="en-US" sz="3208" dirty="0"/>
          </a:p>
          <a:p>
            <a:r>
              <a:rPr lang="en-US" sz="3208" dirty="0"/>
              <a:t>Search for a needle in a stack of needles </a:t>
            </a:r>
          </a:p>
          <a:p>
            <a:endParaRPr lang="en-US" sz="3208" dirty="0"/>
          </a:p>
          <a:p>
            <a:r>
              <a:rPr lang="en-US" sz="3208" dirty="0"/>
              <a:t>The playground is open…</a:t>
            </a:r>
            <a:endParaRPr lang="de-AT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1178169" y="3226303"/>
            <a:ext cx="5285299" cy="4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9758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0014"/>
            <a:ext cx="8192268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Why is the LD important?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SNPs are mutations that we can </a:t>
            </a:r>
            <a:r>
              <a:rPr lang="en-US" sz="3208" dirty="0" smtClean="0"/>
              <a:t>see, </a:t>
            </a:r>
            <a:r>
              <a:rPr lang="en-US" sz="3208" dirty="0"/>
              <a:t>but in most cases we are not interested in them</a:t>
            </a:r>
          </a:p>
          <a:p>
            <a:r>
              <a:rPr lang="en-US" sz="3208" dirty="0"/>
              <a:t>Regions or genes influencing a productive, reproductive or functional trait are those we are interested in, but can not see</a:t>
            </a:r>
          </a:p>
          <a:p>
            <a:r>
              <a:rPr lang="en-US" sz="3208" dirty="0"/>
              <a:t>Some SNPs might be associated with QTLs</a:t>
            </a:r>
          </a:p>
          <a:p>
            <a:r>
              <a:rPr lang="en-US" sz="3208" dirty="0"/>
              <a:t>The LD shows the association strength</a:t>
            </a:r>
          </a:p>
          <a:p>
            <a:endParaRPr lang="de-AT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71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0014"/>
            <a:ext cx="8192268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LD in association studies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Until recently, studies limited to candidate genes or regions</a:t>
            </a:r>
          </a:p>
          <a:p>
            <a:pPr lvl="1"/>
            <a:r>
              <a:rPr lang="en-US" sz="3208" dirty="0"/>
              <a:t>A hit-and-miss approach</a:t>
            </a:r>
            <a:r>
              <a:rPr lang="en-US" sz="3208" dirty="0" smtClean="0"/>
              <a:t>…</a:t>
            </a:r>
          </a:p>
          <a:p>
            <a:pPr lvl="1"/>
            <a:endParaRPr lang="en-US" sz="3208" dirty="0"/>
          </a:p>
          <a:p>
            <a:r>
              <a:rPr lang="en-US" sz="3208" dirty="0"/>
              <a:t>Because SNP chip assay costs are decreasing genome-wide association studies are now possible</a:t>
            </a:r>
            <a:endParaRPr lang="de-AT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76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0014"/>
            <a:ext cx="8192268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Genome wide association studies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In GWAS we search regions that influence the phenotype of interest</a:t>
            </a:r>
          </a:p>
          <a:p>
            <a:pPr lvl="1"/>
            <a:r>
              <a:rPr lang="en-US" sz="3208" dirty="0"/>
              <a:t>SNPs or sequences</a:t>
            </a:r>
          </a:p>
          <a:p>
            <a:endParaRPr lang="en-US" sz="3208" dirty="0" smtClean="0"/>
          </a:p>
          <a:p>
            <a:r>
              <a:rPr lang="en-US" sz="3208" dirty="0" smtClean="0"/>
              <a:t>Based </a:t>
            </a:r>
            <a:r>
              <a:rPr lang="en-US" sz="3208" dirty="0"/>
              <a:t>on the location of associated markers we can “hunt for genes”</a:t>
            </a:r>
          </a:p>
          <a:p>
            <a:r>
              <a:rPr lang="en-US" sz="3208" dirty="0"/>
              <a:t>In an ideal scenario sequencing is </a:t>
            </a:r>
            <a:r>
              <a:rPr lang="en-US" sz="3208" dirty="0" smtClean="0"/>
              <a:t>involved</a:t>
            </a:r>
            <a:endParaRPr lang="en-US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9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C:\Dropbox\Papers\2014_GWAS4_ColorPatterns\2SupplementsAndGraphs\FigureS7_whiteHead_che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47" y="-136563"/>
            <a:ext cx="8918215" cy="713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3641030" y="396297"/>
            <a:ext cx="260429" cy="434801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1404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6200000">
            <a:off x="1786319" y="2382942"/>
            <a:ext cx="4620395" cy="434801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1404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 rot="16200000">
            <a:off x="4164184" y="4444735"/>
            <a:ext cx="420604" cy="434801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1404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 rot="16200000">
            <a:off x="6471052" y="4444735"/>
            <a:ext cx="420604" cy="434801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1404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6200000">
            <a:off x="7497465" y="4444734"/>
            <a:ext cx="420604" cy="434801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1404"/>
          </a:p>
        </p:txBody>
      </p:sp>
    </p:spTree>
    <p:extLst>
      <p:ext uri="{BB962C8B-B14F-4D97-AF65-F5344CB8AC3E}">
        <p14:creationId xmlns:p14="http://schemas.microsoft.com/office/powerpoint/2010/main" val="244945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701</Words>
  <Application>Microsoft Office PowerPoint</Application>
  <PresentationFormat>Widescreen</PresentationFormat>
  <Paragraphs>131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Narrow</vt:lpstr>
      <vt:lpstr>Calibri</vt:lpstr>
      <vt:lpstr>Calibri Light</vt:lpstr>
      <vt:lpstr>Cambria Math</vt:lpstr>
      <vt:lpstr>Office Theme</vt:lpstr>
      <vt:lpstr>Equation</vt:lpstr>
      <vt:lpstr>PowerPoint Presentation</vt:lpstr>
      <vt:lpstr>PowerPoint Presentation</vt:lpstr>
      <vt:lpstr>Watch on YouTube (Genomics Boot Camp)</vt:lpstr>
      <vt:lpstr>Partial summary from previous lectures</vt:lpstr>
      <vt:lpstr>The status of genome research</vt:lpstr>
      <vt:lpstr>Why is the LD important?</vt:lpstr>
      <vt:lpstr>LD in association studies</vt:lpstr>
      <vt:lpstr>Genome wide association studies</vt:lpstr>
      <vt:lpstr>PowerPoint Presentation</vt:lpstr>
      <vt:lpstr>GWAS result in a haplotype</vt:lpstr>
      <vt:lpstr>PowerPoint Presentation</vt:lpstr>
      <vt:lpstr>PowerPoint Presentation</vt:lpstr>
      <vt:lpstr>Genome wide association studies</vt:lpstr>
      <vt:lpstr>Multiple testing adjustments</vt:lpstr>
      <vt:lpstr>PowerPoint Presentation</vt:lpstr>
      <vt:lpstr>Possible sources of error</vt:lpstr>
      <vt:lpstr>Possible sources of error</vt:lpstr>
      <vt:lpstr>How to avoid false discovery</vt:lpstr>
      <vt:lpstr>How to avoid false discovery</vt:lpstr>
      <vt:lpstr>PowerPoint Presentation</vt:lpstr>
      <vt:lpstr>Multiple testing adjustments</vt:lpstr>
      <vt:lpstr>GWAS and the population structure</vt:lpstr>
      <vt:lpstr>GWAS and the population structure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                          linkage disequilibrium?</dc:title>
  <dc:creator>NUWI_292019</dc:creator>
  <cp:lastModifiedBy>NUWI_292019</cp:lastModifiedBy>
  <cp:revision>34</cp:revision>
  <dcterms:created xsi:type="dcterms:W3CDTF">2021-04-26T08:15:07Z</dcterms:created>
  <dcterms:modified xsi:type="dcterms:W3CDTF">2022-04-14T17:09:11Z</dcterms:modified>
</cp:coreProperties>
</file>