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343" r:id="rId4"/>
    <p:sldId id="320" r:id="rId5"/>
    <p:sldId id="321" r:id="rId6"/>
    <p:sldId id="323" r:id="rId7"/>
    <p:sldId id="324" r:id="rId8"/>
    <p:sldId id="325" r:id="rId9"/>
    <p:sldId id="326" r:id="rId10"/>
    <p:sldId id="334" r:id="rId11"/>
    <p:sldId id="335" r:id="rId12"/>
    <p:sldId id="333" r:id="rId13"/>
    <p:sldId id="328" r:id="rId14"/>
    <p:sldId id="329" r:id="rId15"/>
    <p:sldId id="327" r:id="rId16"/>
    <p:sldId id="330" r:id="rId17"/>
    <p:sldId id="332" r:id="rId18"/>
    <p:sldId id="331" r:id="rId19"/>
    <p:sldId id="336" r:id="rId20"/>
    <p:sldId id="337" r:id="rId21"/>
    <p:sldId id="338" r:id="rId22"/>
    <p:sldId id="339" r:id="rId23"/>
    <p:sldId id="340" r:id="rId24"/>
    <p:sldId id="34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976F5-0DC2-4503-A8D9-7CB405C35CE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27849-5ADB-424C-B6AF-67ECF674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0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DA87D86-D44A-4D17-872E-4C7D4E75767E}" type="slidenum">
              <a:rPr lang="de-DE" altLang="de-DE" smtClean="0">
                <a:latin typeface="Arial Narrow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 smtClean="0">
              <a:latin typeface="Arial Narrow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91350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F4E597-98F3-4CA0-8272-37AD78E551C6}" type="slidenum">
              <a:rPr lang="de-DE" altLang="de-DE" smtClean="0">
                <a:latin typeface="Arial Narrow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de-DE" altLang="de-DE" smtClean="0">
              <a:latin typeface="Arial Narrow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68944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F153-366D-4224-86A9-952BDB15372D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84D5-4009-4191-898E-0470E8020952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2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A4C9-2442-465C-8A1C-AF0B6F2CEB31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74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8" y="274638"/>
            <a:ext cx="10972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609608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de-AT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8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A9F51-80B8-44FD-BEDF-9B73FD581EF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13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2B0B-A85B-44A7-9918-268A52FC4416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3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A9F7-82AF-4B83-8949-4B907D7557AE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3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00BF-39B4-4CD8-957B-304C69C5774A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1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04F-45DA-46A3-ADB5-967E8924E12D}" type="datetime1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1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3FBA-EE26-4AB4-B099-E5DA5BCC3D49}" type="datetime1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7818-0893-4798-BA6D-A9766128A179}" type="datetime1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0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3B87-F304-4A12-9246-85EE84CFF1E0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8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E057-66DF-4155-83FF-E7410DAF51C7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ED066-AB5D-4A30-821F-6850C22E74DB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xptm1ik_FSo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jpg"/><Relationship Id="rId4" Type="http://schemas.openxmlformats.org/officeDocument/2006/relationships/hyperlink" Target="https://youtube.com/playlist?list=PLdf-U83sN48MXs3EegQv2ripoBhLw6q6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393253" y="4816038"/>
            <a:ext cx="185203" cy="46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2406" b="0">
              <a:latin typeface="Arial Narrow" pitchFamily="34" charset="0"/>
            </a:endParaRPr>
          </a:p>
        </p:txBody>
      </p: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2182832" y="1779356"/>
            <a:ext cx="7826336" cy="771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4411" dirty="0" smtClean="0">
                <a:solidFill>
                  <a:schemeClr val="tx2"/>
                </a:solidFill>
              </a:rPr>
              <a:t>Introduction to genomics</a:t>
            </a:r>
            <a:endParaRPr lang="de-DE" altLang="de-DE" sz="4411" dirty="0">
              <a:solidFill>
                <a:schemeClr val="tx2"/>
              </a:solidFill>
            </a:endParaRPr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3208128" y="2748612"/>
            <a:ext cx="5775745" cy="169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de-DE" altLang="de-DE" sz="3208" dirty="0"/>
          </a:p>
          <a:p>
            <a:pPr algn="ctr" eaLnBrk="1" hangingPunct="1">
              <a:spcBef>
                <a:spcPct val="50000"/>
              </a:spcBef>
            </a:pPr>
            <a:endParaRPr lang="de-DE" altLang="de-DE" sz="1604" dirty="0"/>
          </a:p>
          <a:p>
            <a:pPr algn="ctr" eaLnBrk="1" hangingPunct="1">
              <a:spcBef>
                <a:spcPct val="50000"/>
              </a:spcBef>
            </a:pPr>
            <a:r>
              <a:rPr lang="de-DE" altLang="de-DE" sz="3208" dirty="0"/>
              <a:t>G</a:t>
            </a:r>
            <a:r>
              <a:rPr lang="en-US" altLang="de-DE" sz="3208" dirty="0">
                <a:cs typeface="Arial" charset="0"/>
              </a:rPr>
              <a:t>á</a:t>
            </a:r>
            <a:r>
              <a:rPr lang="de-DE" altLang="de-DE" sz="3208" dirty="0"/>
              <a:t>bor M</a:t>
            </a:r>
            <a:r>
              <a:rPr lang="en-US" altLang="de-DE" sz="3208" dirty="0">
                <a:cs typeface="Arial" charset="0"/>
              </a:rPr>
              <a:t>é</a:t>
            </a:r>
            <a:r>
              <a:rPr lang="de-DE" altLang="de-DE" sz="3208" dirty="0"/>
              <a:t>sz</a:t>
            </a:r>
            <a:r>
              <a:rPr lang="en-US" altLang="de-DE" sz="3208" dirty="0">
                <a:cs typeface="Arial" charset="0"/>
              </a:rPr>
              <a:t>á</a:t>
            </a:r>
            <a:r>
              <a:rPr lang="de-DE" altLang="de-DE" sz="3208" dirty="0"/>
              <a:t>ros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1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5122" name="Picture 2" descr="C:\Dropbox\BOKU\NUWI_Teaching\932334_Molecular_animal_genetics\2016_preparation\admixture\ethiopia_barchart.3.Q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816" y="1751106"/>
            <a:ext cx="8446369" cy="422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03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6146" name="Picture 2" descr="C:\Dropbox\BOKU\NUWI_Teaching\932334_Molecular_animal_genetics\2016_preparation\admixture\ethiopia_barchart.4.Q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816" y="1751106"/>
            <a:ext cx="8446369" cy="422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33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ropbox\BOKU\NUWI_Teaching\932334_Molecular_animal_genetics\2016_preparation\admixture\ethiopia_pc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93" y="505122"/>
            <a:ext cx="6352879" cy="635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793" y="252560"/>
            <a:ext cx="6187956" cy="1145918"/>
          </a:xfrm>
        </p:spPr>
        <p:txBody>
          <a:bodyPr>
            <a:normAutofit fontScale="90000"/>
          </a:bodyPr>
          <a:lstStyle/>
          <a:p>
            <a:pPr algn="ctr"/>
            <a:r>
              <a:rPr lang="de-AT" dirty="0" smtClean="0"/>
              <a:t>Sheep populations from Ethiopia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69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r-HR" b="1" dirty="0">
                <a:latin typeface="+mn-lt"/>
              </a:rPr>
              <a:t>Admixture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8" dirty="0"/>
              <a:t>Admixture results in the introduction of new genetic lineages into a population</a:t>
            </a:r>
            <a:endParaRPr lang="hr-HR" sz="3208" dirty="0"/>
          </a:p>
          <a:p>
            <a:r>
              <a:rPr lang="hr-HR" sz="3208" dirty="0"/>
              <a:t>Genetic </a:t>
            </a:r>
            <a:r>
              <a:rPr lang="hr-HR" sz="3208" dirty="0" smtClean="0"/>
              <a:t>admixture </a:t>
            </a:r>
            <a:endParaRPr lang="en-US" sz="3208" dirty="0"/>
          </a:p>
          <a:p>
            <a:pPr lvl="1"/>
            <a:r>
              <a:rPr lang="hr-HR" sz="3208" dirty="0"/>
              <a:t>Natural g</a:t>
            </a:r>
            <a:r>
              <a:rPr lang="en-US" sz="3208" dirty="0" err="1"/>
              <a:t>enetic</a:t>
            </a:r>
            <a:r>
              <a:rPr lang="en-US" sz="3208" dirty="0"/>
              <a:t> admixture occurs when a geographic barrier separating populations</a:t>
            </a:r>
            <a:r>
              <a:rPr lang="hr-HR" sz="3208" dirty="0"/>
              <a:t> disappear</a:t>
            </a:r>
            <a:r>
              <a:rPr lang="en-US" sz="3208" dirty="0"/>
              <a:t>s</a:t>
            </a:r>
          </a:p>
          <a:p>
            <a:pPr lvl="1"/>
            <a:r>
              <a:rPr lang="en-US" sz="3208" dirty="0"/>
              <a:t>May be also a</a:t>
            </a:r>
            <a:r>
              <a:rPr lang="hr-HR" sz="3208" dirty="0"/>
              <a:t>ntropogenic</a:t>
            </a:r>
            <a:endParaRPr lang="en-US" sz="3208" dirty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527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+mn-lt"/>
              </a:rPr>
              <a:t>Another example</a:t>
            </a:r>
            <a:endParaRPr lang="de-DE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8" dirty="0"/>
              <a:t>Swiss </a:t>
            </a:r>
            <a:r>
              <a:rPr lang="en-GB" sz="3208" dirty="0" err="1"/>
              <a:t>Fleckvieh</a:t>
            </a:r>
            <a:r>
              <a:rPr lang="en-GB" sz="3208" dirty="0"/>
              <a:t> - established 40 years ago, crossing Simmental</a:t>
            </a:r>
            <a:r>
              <a:rPr lang="hr-HR" sz="3208" dirty="0"/>
              <a:t> </a:t>
            </a:r>
            <a:r>
              <a:rPr lang="en-GB" sz="3208" dirty="0"/>
              <a:t>x</a:t>
            </a:r>
            <a:r>
              <a:rPr lang="hr-HR" sz="3208" dirty="0"/>
              <a:t> </a:t>
            </a:r>
            <a:r>
              <a:rPr lang="en-GB" sz="3208" dirty="0"/>
              <a:t>Red Holstein Friesian</a:t>
            </a:r>
          </a:p>
          <a:p>
            <a:r>
              <a:rPr lang="hr-HR" sz="3208" dirty="0"/>
              <a:t>Wide range of cross</a:t>
            </a:r>
            <a:r>
              <a:rPr lang="en-US" sz="3208" dirty="0" err="1"/>
              <a:t>es</a:t>
            </a:r>
            <a:endParaRPr lang="en-GB" sz="3208" dirty="0"/>
          </a:p>
          <a:p>
            <a:endParaRPr lang="en-GB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493" y="4000504"/>
            <a:ext cx="3398944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685" y="4000504"/>
            <a:ext cx="328651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95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883986" y="274647"/>
            <a:ext cx="8647263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hr-HR" altLang="de-DE" sz="4411" dirty="0">
                <a:solidFill>
                  <a:schemeClr val="tx2"/>
                </a:solidFill>
              </a:rPr>
              <a:t>Pedigree results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587" y="2268538"/>
            <a:ext cx="8292054" cy="307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5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403310" y="336559"/>
            <a:ext cx="8647263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de-DE" sz="4411" dirty="0">
                <a:solidFill>
                  <a:schemeClr val="tx2"/>
                </a:solidFill>
              </a:rPr>
              <a:t>Admixture based on SNP data</a:t>
            </a:r>
            <a:endParaRPr lang="hr-HR" altLang="de-DE" sz="4411" dirty="0">
              <a:solidFill>
                <a:schemeClr val="tx2"/>
              </a:solidFill>
            </a:endParaRPr>
          </a:p>
        </p:txBody>
      </p:sp>
      <p:pic>
        <p:nvPicPr>
          <p:cNvPr id="19459" name="Picture 3" descr="23239fu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10" y="1476384"/>
            <a:ext cx="9608615" cy="46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193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4"/>
          <p:cNvSpPr>
            <a:spLocks noGrp="1" noChangeArrowheads="1"/>
          </p:cNvSpPr>
          <p:nvPr>
            <p:ph type="title"/>
          </p:nvPr>
        </p:nvSpPr>
        <p:spPr>
          <a:xfrm>
            <a:off x="978097" y="260990"/>
            <a:ext cx="10972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de-DE" b="1" dirty="0">
                <a:latin typeface="+mn-lt"/>
              </a:rPr>
              <a:t>Correlations with pedigree admixture</a:t>
            </a:r>
          </a:p>
        </p:txBody>
      </p:sp>
      <p:graphicFrame>
        <p:nvGraphicFramePr>
          <p:cNvPr id="56427" name="Group 107"/>
          <p:cNvGraphicFramePr>
            <a:graphicFrameLocks noGrp="1"/>
          </p:cNvGraphicFramePr>
          <p:nvPr>
            <p:ph idx="1"/>
          </p:nvPr>
        </p:nvGraphicFramePr>
        <p:xfrm>
          <a:off x="1872583" y="1600200"/>
          <a:ext cx="8446846" cy="4826597"/>
        </p:xfrm>
        <a:graphic>
          <a:graphicData uri="http://schemas.openxmlformats.org/drawingml/2006/table">
            <a:tbl>
              <a:tblPr/>
              <a:tblGrid>
                <a:gridCol w="2147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705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Number of SNP</a:t>
                      </a:r>
                      <a:endParaRPr kumimoji="0" lang="de-AT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STRUCTURE</a:t>
                      </a:r>
                      <a:endParaRPr kumimoji="0" lang="de-AT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PLSR</a:t>
                      </a:r>
                      <a:endParaRPr kumimoji="0" lang="de-A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BayesB</a:t>
                      </a:r>
                      <a:endParaRPr kumimoji="0" lang="de-A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LASSO</a:t>
                      </a:r>
                      <a:endParaRPr kumimoji="0" lang="de-A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64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40492</a:t>
                      </a:r>
                      <a:endParaRPr kumimoji="0" lang="de-A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0.972</a:t>
                      </a:r>
                      <a:r>
                        <a:rPr kumimoji="0" lang="de-AT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</a:t>
                      </a:r>
                      <a:endParaRPr kumimoji="0" lang="de-AT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0.976</a:t>
                      </a:r>
                      <a:r>
                        <a:rPr kumimoji="0" lang="de-AT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</a:t>
                      </a:r>
                      <a:endParaRPr kumimoji="0" lang="de-A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0.974</a:t>
                      </a:r>
                      <a:r>
                        <a:rPr kumimoji="0" lang="de-AT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</a:t>
                      </a:r>
                      <a:endParaRPr kumimoji="0" lang="de-A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0.934</a:t>
                      </a:r>
                      <a:r>
                        <a:rPr kumimoji="0" lang="de-AT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  <a:endParaRPr kumimoji="0" lang="de-A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0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20246</a:t>
                      </a:r>
                      <a:endParaRPr kumimoji="0" lang="de-AT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0.971</a:t>
                      </a:r>
                      <a:r>
                        <a:rPr kumimoji="0" lang="de-AT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</a:t>
                      </a:r>
                      <a:endParaRPr kumimoji="0" lang="de-AT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0.968</a:t>
                      </a:r>
                      <a:r>
                        <a:rPr kumimoji="0" lang="de-AT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</a:t>
                      </a:r>
                      <a:endParaRPr kumimoji="0" lang="de-A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0.972</a:t>
                      </a:r>
                      <a:r>
                        <a:rPr kumimoji="0" lang="de-AT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</a:t>
                      </a:r>
                      <a:endParaRPr kumimoji="0" lang="de-A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0.907</a:t>
                      </a:r>
                      <a:r>
                        <a:rPr kumimoji="0" lang="de-AT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  <a:endParaRPr kumimoji="0" lang="de-A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0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8098</a:t>
                      </a:r>
                      <a:endParaRPr kumimoji="0" lang="de-A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0.969</a:t>
                      </a:r>
                      <a:r>
                        <a:rPr kumimoji="0" lang="de-AT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</a:t>
                      </a:r>
                      <a:endParaRPr kumimoji="0" lang="de-A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0.968</a:t>
                      </a:r>
                      <a:r>
                        <a:rPr kumimoji="0" lang="de-AT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</a:t>
                      </a:r>
                      <a:endParaRPr kumimoji="0" lang="de-A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0.966</a:t>
                      </a:r>
                      <a:r>
                        <a:rPr kumimoji="0" lang="de-AT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</a:t>
                      </a:r>
                      <a:endParaRPr kumimoji="0" lang="de-A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0.907</a:t>
                      </a:r>
                      <a:r>
                        <a:rPr kumimoji="0" lang="de-AT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b</a:t>
                      </a:r>
                      <a:endParaRPr kumimoji="0" lang="de-A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0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4049</a:t>
                      </a:r>
                      <a:endParaRPr kumimoji="0" lang="de-A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0.969</a:t>
                      </a:r>
                      <a:r>
                        <a:rPr kumimoji="0" lang="de-AT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</a:t>
                      </a:r>
                      <a:endParaRPr kumimoji="0" lang="de-A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0.974</a:t>
                      </a:r>
                      <a:r>
                        <a:rPr kumimoji="0" lang="de-AT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</a:t>
                      </a:r>
                      <a:endParaRPr kumimoji="0" lang="de-A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0.961</a:t>
                      </a:r>
                      <a:r>
                        <a:rPr kumimoji="0" lang="de-AT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</a:t>
                      </a:r>
                      <a:endParaRPr kumimoji="0" lang="de-A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0.920</a:t>
                      </a:r>
                      <a:r>
                        <a:rPr kumimoji="0" lang="de-AT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b</a:t>
                      </a:r>
                      <a:endParaRPr kumimoji="0" lang="de-A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64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2024</a:t>
                      </a:r>
                      <a:endParaRPr kumimoji="0" lang="de-A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0.950</a:t>
                      </a:r>
                      <a:r>
                        <a:rPr kumimoji="0" lang="de-AT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</a:t>
                      </a:r>
                      <a:endParaRPr kumimoji="0" lang="de-A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0.966</a:t>
                      </a:r>
                      <a:r>
                        <a:rPr kumimoji="0" lang="de-AT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</a:t>
                      </a:r>
                      <a:endParaRPr kumimoji="0" lang="de-A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0.890</a:t>
                      </a:r>
                      <a:r>
                        <a:rPr kumimoji="0" lang="de-AT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  <a:endParaRPr kumimoji="0" lang="de-A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0.892</a:t>
                      </a:r>
                      <a:r>
                        <a:rPr kumimoji="0" lang="de-AT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b</a:t>
                      </a:r>
                      <a:endParaRPr kumimoji="0" lang="de-A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0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404</a:t>
                      </a:r>
                      <a:endParaRPr kumimoji="0" lang="de-A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0.929</a:t>
                      </a:r>
                      <a:r>
                        <a:rPr kumimoji="0" lang="de-AT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</a:t>
                      </a:r>
                      <a:endParaRPr kumimoji="0" lang="de-A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0.955</a:t>
                      </a:r>
                      <a:r>
                        <a:rPr kumimoji="0" lang="de-AT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b</a:t>
                      </a:r>
                      <a:endParaRPr kumimoji="0" lang="de-A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0.860</a:t>
                      </a:r>
                      <a:r>
                        <a:rPr kumimoji="0" lang="de-AT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</a:t>
                      </a:r>
                      <a:endParaRPr kumimoji="0" lang="de-A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0.847</a:t>
                      </a:r>
                      <a:r>
                        <a:rPr kumimoji="0" lang="de-AT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c</a:t>
                      </a:r>
                      <a:endParaRPr kumimoji="0" lang="de-AT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42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887699" y="574898"/>
            <a:ext cx="8647263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de-DE" sz="4400" b="1" dirty="0">
                <a:latin typeface="+mn-lt"/>
                <a:ea typeface="+mj-ea"/>
                <a:cs typeface="+mj-cs"/>
              </a:rPr>
              <a:t>Admixture based on 1% of the </a:t>
            </a:r>
            <a:r>
              <a:rPr lang="hr-HR" altLang="de-DE" sz="4400" b="1" dirty="0">
                <a:latin typeface="+mn-lt"/>
                <a:ea typeface="+mj-ea"/>
                <a:cs typeface="+mj-cs"/>
              </a:rPr>
              <a:t>SNP</a:t>
            </a:r>
            <a:r>
              <a:rPr lang="en-US" altLang="de-DE" sz="4400" b="1" dirty="0">
                <a:latin typeface="+mn-lt"/>
                <a:ea typeface="+mj-ea"/>
                <a:cs typeface="+mj-cs"/>
              </a:rPr>
              <a:t>s</a:t>
            </a:r>
            <a:endParaRPr lang="hr-HR" altLang="de-DE" sz="4400" b="1" dirty="0">
              <a:latin typeface="+mn-lt"/>
              <a:ea typeface="+mj-ea"/>
              <a:cs typeface="+mj-cs"/>
            </a:endParaRPr>
          </a:p>
        </p:txBody>
      </p:sp>
      <p:pic>
        <p:nvPicPr>
          <p:cNvPr id="20483" name="Picture 3" descr="540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105" y="1476375"/>
            <a:ext cx="8622823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 descr="464fu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10" y="1477963"/>
            <a:ext cx="9608615" cy="464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8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de-DE" b="1" dirty="0">
                <a:latin typeface="+mn-lt"/>
              </a:rPr>
              <a:t>Ancestry informative SNP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de-DE" sz="3208" dirty="0"/>
              <a:t>SNPs with largely different allele frequencies in pure breeds</a:t>
            </a:r>
          </a:p>
          <a:p>
            <a:pPr eaLnBrk="1" hangingPunct="1"/>
            <a:r>
              <a:rPr lang="en-GB" altLang="de-DE" sz="3208" dirty="0"/>
              <a:t>Use Fixation index F</a:t>
            </a:r>
            <a:r>
              <a:rPr lang="en-GB" altLang="de-DE" sz="3208" baseline="-25000" dirty="0"/>
              <a:t>ST</a:t>
            </a:r>
            <a:r>
              <a:rPr lang="en-GB" altLang="de-DE" sz="3208" dirty="0"/>
              <a:t> from pure breed data as a criterion</a:t>
            </a:r>
          </a:p>
          <a:p>
            <a:pPr lvl="1" eaLnBrk="1" hangingPunct="1"/>
            <a:r>
              <a:rPr lang="en-GB" altLang="de-DE" sz="3208" dirty="0"/>
              <a:t>Proportion of genetic diversity due to allele frequency differences among populations </a:t>
            </a:r>
          </a:p>
          <a:p>
            <a:pPr eaLnBrk="1" hangingPunct="1"/>
            <a:endParaRPr lang="en-GB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405142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393253" y="4816038"/>
            <a:ext cx="185203" cy="46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2406" b="0">
              <a:latin typeface="Arial Narrow" pitchFamily="34" charset="0"/>
            </a:endParaRPr>
          </a:p>
        </p:txBody>
      </p:sp>
      <p:sp>
        <p:nvSpPr>
          <p:cNvPr id="28677" name="Text Box 8"/>
          <p:cNvSpPr txBox="1">
            <a:spLocks noChangeArrowheads="1"/>
          </p:cNvSpPr>
          <p:nvPr/>
        </p:nvSpPr>
        <p:spPr bwMode="auto">
          <a:xfrm>
            <a:off x="3101494" y="2295019"/>
            <a:ext cx="5990604" cy="144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4411" dirty="0" smtClean="0">
                <a:solidFill>
                  <a:schemeClr val="tx2"/>
                </a:solidFill>
              </a:rPr>
              <a:t>Part 7:              Genomic admixture</a:t>
            </a:r>
            <a:endParaRPr lang="de-DE" altLang="de-DE" sz="441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de-DE" b="1" dirty="0">
                <a:latin typeface="+mn-lt"/>
              </a:rPr>
              <a:t>Ancestry informative SNP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525" y="1448157"/>
            <a:ext cx="6700699" cy="511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8535224" y="2924176"/>
            <a:ext cx="1810270" cy="83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de-DE" sz="2406"/>
              <a:t>Xu &amp; Jin, 2008</a:t>
            </a:r>
          </a:p>
        </p:txBody>
      </p:sp>
    </p:spTree>
    <p:extLst>
      <p:ext uri="{BB962C8B-B14F-4D97-AF65-F5344CB8AC3E}">
        <p14:creationId xmlns:p14="http://schemas.microsoft.com/office/powerpoint/2010/main" val="372428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de-DE" b="1" dirty="0">
                <a:latin typeface="+mn-lt"/>
              </a:rPr>
              <a:t>Correlations with pedigree admixture</a:t>
            </a:r>
          </a:p>
        </p:txBody>
      </p:sp>
      <p:graphicFrame>
        <p:nvGraphicFramePr>
          <p:cNvPr id="59519" name="Group 127"/>
          <p:cNvGraphicFramePr>
            <a:graphicFrameLocks noGrp="1"/>
          </p:cNvGraphicFramePr>
          <p:nvPr>
            <p:ph idx="1"/>
          </p:nvPr>
        </p:nvGraphicFramePr>
        <p:xfrm>
          <a:off x="1872577" y="1600201"/>
          <a:ext cx="8446847" cy="4525970"/>
        </p:xfrm>
        <a:graphic>
          <a:graphicData uri="http://schemas.openxmlformats.org/drawingml/2006/table">
            <a:tbl>
              <a:tblPr/>
              <a:tblGrid>
                <a:gridCol w="224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4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1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5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Number of SNP</a:t>
                      </a:r>
                      <a:endParaRPr kumimoji="0" lang="de-AT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 cap="flat"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STRUCTURE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PLSR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BayesB 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LASSO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5635 (F</a:t>
                      </a:r>
                      <a:r>
                        <a:rPr kumimoji="0" lang="de-AT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</a:t>
                      </a: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&gt; 0.25)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0.971</a:t>
                      </a:r>
                      <a:r>
                        <a:rPr kumimoji="0" lang="de-AT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0.976</a:t>
                      </a:r>
                      <a:r>
                        <a:rPr kumimoji="0" lang="de-AT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0.966</a:t>
                      </a:r>
                      <a:r>
                        <a:rPr kumimoji="0" lang="de-AT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0.934</a:t>
                      </a:r>
                      <a:r>
                        <a:rPr kumimoji="0" lang="de-AT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3904 (F</a:t>
                      </a:r>
                      <a:r>
                        <a:rPr kumimoji="0" lang="de-AT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</a:t>
                      </a: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&gt; 0.30)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0.971</a:t>
                      </a:r>
                      <a:r>
                        <a:rPr kumimoji="0" lang="de-AT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0.974</a:t>
                      </a:r>
                      <a:r>
                        <a:rPr kumimoji="0" lang="de-AT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0.965</a:t>
                      </a:r>
                      <a:r>
                        <a:rPr kumimoji="0" lang="de-AT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0.934</a:t>
                      </a:r>
                      <a:r>
                        <a:rPr kumimoji="0" lang="de-AT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b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2620 (F</a:t>
                      </a:r>
                      <a:r>
                        <a:rPr kumimoji="0" lang="de-AT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</a:t>
                      </a: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&gt; 0.35)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0.969</a:t>
                      </a:r>
                      <a:r>
                        <a:rPr kumimoji="0" lang="de-AT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0.974</a:t>
                      </a:r>
                      <a:r>
                        <a:rPr kumimoji="0" lang="de-AT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0.952</a:t>
                      </a:r>
                      <a:r>
                        <a:rPr kumimoji="0" lang="de-AT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b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0.934</a:t>
                      </a:r>
                      <a:r>
                        <a:rPr kumimoji="0" lang="de-AT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1677 (F</a:t>
                      </a:r>
                      <a:r>
                        <a:rPr kumimoji="0" lang="de-AT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</a:t>
                      </a: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&gt; 0.40)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0.968</a:t>
                      </a:r>
                      <a:r>
                        <a:rPr kumimoji="0" lang="de-AT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0.973</a:t>
                      </a:r>
                      <a:r>
                        <a:rPr kumimoji="0" lang="de-AT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0.949</a:t>
                      </a:r>
                      <a:r>
                        <a:rPr kumimoji="0" lang="de-AT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0.934</a:t>
                      </a:r>
                      <a:r>
                        <a:rPr kumimoji="0" lang="de-AT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1028 (F</a:t>
                      </a:r>
                      <a:r>
                        <a:rPr kumimoji="0" lang="de-AT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</a:t>
                      </a: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&gt; 0.45)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0.966</a:t>
                      </a:r>
                      <a:r>
                        <a:rPr kumimoji="0" lang="de-AT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</a:t>
                      </a:r>
                      <a:endParaRPr kumimoji="0" lang="de-AT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0.968</a:t>
                      </a:r>
                      <a:r>
                        <a:rPr kumimoji="0" lang="de-AT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0.967</a:t>
                      </a:r>
                      <a:r>
                        <a:rPr kumimoji="0" lang="de-AT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0.934</a:t>
                      </a:r>
                      <a:r>
                        <a:rPr kumimoji="0" lang="de-AT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b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594 (F</a:t>
                      </a:r>
                      <a:r>
                        <a:rPr kumimoji="0" lang="de-AT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</a:t>
                      </a: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&gt; 0.50)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0.961</a:t>
                      </a:r>
                      <a:r>
                        <a:rPr kumimoji="0" lang="de-AT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0.957</a:t>
                      </a:r>
                      <a:r>
                        <a:rPr kumimoji="0" lang="de-AT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0.955</a:t>
                      </a:r>
                      <a:r>
                        <a:rPr kumimoji="0" lang="de-AT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ab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0.934</a:t>
                      </a:r>
                      <a:r>
                        <a:rPr kumimoji="0" lang="de-AT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b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96 (F</a:t>
                      </a:r>
                      <a:r>
                        <a:rPr kumimoji="0" lang="de-AT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</a:t>
                      </a: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&gt; 0.623)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0.924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0.916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0.926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0.918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48 (F</a:t>
                      </a:r>
                      <a:r>
                        <a:rPr kumimoji="0" lang="de-AT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</a:t>
                      </a: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&gt; 0.651)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0.907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0.903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0.906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0.903</a:t>
                      </a:r>
                      <a:endParaRPr kumimoji="0" lang="de-AT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809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70213"/>
            <a:ext cx="9359614" cy="1145918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de-DE" b="1" dirty="0">
                <a:latin typeface="+mn-lt"/>
              </a:rPr>
              <a:t>Smaller sets of pure-breed animals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de-DE" sz="3208" dirty="0"/>
              <a:t>Relevant considering genotyping cost</a:t>
            </a:r>
          </a:p>
          <a:p>
            <a:pPr eaLnBrk="1" hangingPunct="1"/>
            <a:r>
              <a:rPr lang="en-GB" altLang="de-DE" sz="3208" dirty="0"/>
              <a:t>Issues of selecting subsets that are not representative</a:t>
            </a:r>
          </a:p>
          <a:p>
            <a:pPr eaLnBrk="1" hangingPunct="1"/>
            <a:endParaRPr lang="en-GB" altLang="de-DE" sz="3208" dirty="0"/>
          </a:p>
          <a:p>
            <a:pPr eaLnBrk="1" hangingPunct="1"/>
            <a:r>
              <a:rPr lang="en-GB" altLang="de-DE" sz="3208" dirty="0"/>
              <a:t>Go down from 100:100 animals per pure-breed to</a:t>
            </a:r>
          </a:p>
          <a:p>
            <a:pPr lvl="1" eaLnBrk="1" hangingPunct="1"/>
            <a:r>
              <a:rPr lang="en-GB" altLang="de-DE" sz="3208" dirty="0"/>
              <a:t>50:50</a:t>
            </a:r>
          </a:p>
          <a:p>
            <a:pPr lvl="1" eaLnBrk="1" hangingPunct="1"/>
            <a:r>
              <a:rPr lang="en-GB" altLang="de-DE" sz="3208" dirty="0"/>
              <a:t>20:20</a:t>
            </a:r>
          </a:p>
          <a:p>
            <a:pPr lvl="1" eaLnBrk="1" hangingPunct="1"/>
            <a:r>
              <a:rPr lang="en-GB" altLang="de-DE" sz="3208" dirty="0"/>
              <a:t>10:10</a:t>
            </a:r>
          </a:p>
        </p:txBody>
      </p:sp>
    </p:spTree>
    <p:extLst>
      <p:ext uri="{BB962C8B-B14F-4D97-AF65-F5344CB8AC3E}">
        <p14:creationId xmlns:p14="http://schemas.microsoft.com/office/powerpoint/2010/main" val="142784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4"/>
          <p:cNvSpPr>
            <a:spLocks noGrp="1" noChangeArrowheads="1"/>
          </p:cNvSpPr>
          <p:nvPr>
            <p:ph type="title"/>
          </p:nvPr>
        </p:nvSpPr>
        <p:spPr>
          <a:xfrm>
            <a:off x="759734" y="356524"/>
            <a:ext cx="10972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de-DE" b="1" dirty="0">
                <a:latin typeface="+mn-lt"/>
              </a:rPr>
              <a:t>Correlations with pedigree admixture</a:t>
            </a:r>
          </a:p>
        </p:txBody>
      </p:sp>
      <p:graphicFrame>
        <p:nvGraphicFramePr>
          <p:cNvPr id="64570" name="Group 58"/>
          <p:cNvGraphicFramePr>
            <a:graphicFrameLocks noGrp="1"/>
          </p:cNvGraphicFramePr>
          <p:nvPr>
            <p:ph idx="1"/>
            <p:extLst/>
          </p:nvPr>
        </p:nvGraphicFramePr>
        <p:xfrm>
          <a:off x="1872583" y="2016202"/>
          <a:ext cx="8446847" cy="3722936"/>
        </p:xfrm>
        <a:graphic>
          <a:graphicData uri="http://schemas.openxmlformats.org/drawingml/2006/table">
            <a:tbl>
              <a:tblPr/>
              <a:tblGrid>
                <a:gridCol w="227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2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731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Pure-breed animals</a:t>
                      </a:r>
                      <a:endParaRPr kumimoji="0" lang="en-GB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STRUCTURE</a:t>
                      </a:r>
                      <a:endParaRPr kumimoji="0" lang="en-GB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PLSR</a:t>
                      </a:r>
                      <a:endParaRPr kumimoji="0" lang="en-GB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16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100</a:t>
                      </a:r>
                      <a:endParaRPr kumimoji="0" lang="en-GB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0.971</a:t>
                      </a:r>
                      <a:endParaRPr kumimoji="0" lang="en-GB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0.974</a:t>
                      </a:r>
                      <a:endParaRPr kumimoji="0" lang="en-GB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74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50</a:t>
                      </a:r>
                      <a:endParaRPr kumimoji="0" lang="en-GB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0.971</a:t>
                      </a:r>
                      <a:endParaRPr kumimoji="0" lang="en-GB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0.973</a:t>
                      </a:r>
                      <a:endParaRPr kumimoji="0" lang="en-GB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16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</a:t>
                      </a:r>
                      <a:endParaRPr kumimoji="0" lang="en-GB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0.971</a:t>
                      </a:r>
                      <a:endParaRPr kumimoji="0" lang="en-GB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0.971</a:t>
                      </a:r>
                      <a:endParaRPr kumimoji="0" lang="en-GB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54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</a:t>
                      </a:r>
                      <a:endParaRPr kumimoji="0" lang="en-GB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0.970 </a:t>
                      </a: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0.970</a:t>
                      </a:r>
                      <a:endParaRPr kumimoji="0" lang="de-AT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3854" marR="93854"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0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It is possible to find out the proportion of pure breed genotypes in crossbred/admixed animals</a:t>
            </a:r>
          </a:p>
          <a:p>
            <a:pPr lvl="1"/>
            <a:r>
              <a:rPr lang="en-US" sz="3200" dirty="0" smtClean="0"/>
              <a:t>More than two breed groups could be identified</a:t>
            </a:r>
          </a:p>
          <a:p>
            <a:endParaRPr lang="en-US" sz="3200" dirty="0"/>
          </a:p>
          <a:p>
            <a:r>
              <a:rPr lang="en-US" sz="3200" dirty="0" smtClean="0"/>
              <a:t>Even a low number of SNPs selected based on </a:t>
            </a:r>
            <a:r>
              <a:rPr lang="en-US" sz="3200" dirty="0" err="1" smtClean="0"/>
              <a:t>Fst</a:t>
            </a:r>
            <a:r>
              <a:rPr lang="en-US" sz="3200" dirty="0" smtClean="0"/>
              <a:t> provide reasonably accurate results (Ancestry informative SNPs)</a:t>
            </a:r>
          </a:p>
          <a:p>
            <a:endParaRPr lang="en-US" sz="3200" dirty="0" smtClean="0"/>
          </a:p>
          <a:p>
            <a:r>
              <a:rPr lang="en-US" sz="3200" dirty="0" smtClean="0"/>
              <a:t>One does not need many purebred reference animals to achieve reasonable accurate results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5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Watch on YouTube (</a:t>
            </a:r>
            <a:r>
              <a:rPr lang="en-US" b="1" dirty="0" smtClean="0">
                <a:latin typeface="+mn-lt"/>
              </a:rPr>
              <a:t>Genomics Boot Camp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14908"/>
            <a:ext cx="5157787" cy="823912"/>
          </a:xfrm>
        </p:spPr>
        <p:txBody>
          <a:bodyPr/>
          <a:lstStyle/>
          <a:p>
            <a:r>
              <a:rPr lang="en-US" dirty="0" smtClean="0"/>
              <a:t>Direct link to this lecture: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38820"/>
            <a:ext cx="5157787" cy="36845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youtu.be/xptm1ik_FSo</a:t>
            </a:r>
            <a:r>
              <a:rPr lang="en-US" dirty="0" smtClean="0"/>
              <a:t>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386" y="2154154"/>
            <a:ext cx="2558741" cy="3684587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190095"/>
            <a:ext cx="2743200" cy="365125"/>
          </a:xfrm>
        </p:spPr>
        <p:txBody>
          <a:bodyPr/>
          <a:lstStyle/>
          <a:p>
            <a:fld id="{6C6A6433-E183-4CEA-9077-9DD6B669D5DD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3386" y="6001585"/>
            <a:ext cx="957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Full playlist: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youtube.com/playlist?list=PLdf-U83sN48MXs3EegQv2ripoBhLw6q6C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85" y="2808347"/>
            <a:ext cx="5485887" cy="30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3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582" y="324752"/>
            <a:ext cx="9730854" cy="1145918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Partial summary from previous 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810" y="1448492"/>
            <a:ext cx="9423242" cy="4526375"/>
          </a:xfrm>
        </p:spPr>
        <p:txBody>
          <a:bodyPr/>
          <a:lstStyle/>
          <a:p>
            <a:r>
              <a:rPr lang="en-US" dirty="0" smtClean="0"/>
              <a:t>SNP markers can be used to analyze characteristics of the populations or an individual, without the necessity of traditional written pedigree data</a:t>
            </a:r>
          </a:p>
          <a:p>
            <a:endParaRPr lang="en-US" dirty="0" smtClean="0"/>
          </a:p>
          <a:p>
            <a:r>
              <a:rPr lang="en-US" dirty="0" smtClean="0"/>
              <a:t>The inheritance from parent to offspring on the basis of chromosomes after recombination events</a:t>
            </a:r>
          </a:p>
          <a:p>
            <a:endParaRPr lang="en-US" dirty="0"/>
          </a:p>
          <a:p>
            <a:r>
              <a:rPr lang="en-US" dirty="0" smtClean="0"/>
              <a:t>LD </a:t>
            </a:r>
            <a:r>
              <a:rPr lang="en-US" dirty="0"/>
              <a:t>characterizes the degree of relationship </a:t>
            </a:r>
            <a:r>
              <a:rPr lang="en-US" dirty="0" smtClean="0"/>
              <a:t>within these chromosome segments - between </a:t>
            </a:r>
            <a:r>
              <a:rPr lang="en-US" dirty="0"/>
              <a:t>nearby loci and SNP markers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88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r-HR" b="1" dirty="0">
                <a:latin typeface="+mn-lt"/>
              </a:rPr>
              <a:t>Admixture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317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8" b="1" dirty="0"/>
              <a:t>Genetic admixture </a:t>
            </a:r>
            <a:r>
              <a:rPr lang="hr-HR" sz="3208" dirty="0"/>
              <a:t>-</a:t>
            </a:r>
            <a:r>
              <a:rPr lang="en-US" sz="3208" dirty="0"/>
              <a:t> when individuals from two or more previously separated populations begin interbreeding</a:t>
            </a:r>
            <a:r>
              <a:rPr lang="en-US" dirty="0"/>
              <a:t/>
            </a:r>
            <a:br>
              <a:rPr lang="en-US" dirty="0"/>
            </a:br>
            <a:endParaRPr lang="hr-HR" dirty="0"/>
          </a:p>
        </p:txBody>
      </p:sp>
      <p:pic>
        <p:nvPicPr>
          <p:cNvPr id="8" name="Picture 4" descr="Bild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6" t="25942" r="-1" b="1270"/>
          <a:stretch/>
        </p:blipFill>
        <p:spPr bwMode="auto">
          <a:xfrm>
            <a:off x="2197289" y="2795006"/>
            <a:ext cx="6590742" cy="440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28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58E408-F41A-4917-B9F2-FAE610CF895B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pic>
        <p:nvPicPr>
          <p:cNvPr id="1028" name="Picture 4" descr="Image result for holstein cattle hor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39" y="974478"/>
            <a:ext cx="8835062" cy="498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10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Bil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05" y="333375"/>
            <a:ext cx="8352342" cy="631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612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07" y="260656"/>
            <a:ext cx="9424492" cy="562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106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834" y="974479"/>
            <a:ext cx="721919" cy="555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450" y="252560"/>
            <a:ext cx="6187956" cy="11459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genomics point of view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9287" y="2346123"/>
            <a:ext cx="2598906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6" dirty="0">
                <a:solidFill>
                  <a:srgbClr val="000000"/>
                </a:solidFill>
              </a:rPr>
              <a:t>Population 1</a:t>
            </a:r>
            <a:endParaRPr lang="de-AT" sz="2406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9287" y="4656261"/>
            <a:ext cx="2598906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6" dirty="0">
                <a:solidFill>
                  <a:srgbClr val="000000"/>
                </a:solidFill>
              </a:rPr>
              <a:t>Population 2</a:t>
            </a:r>
            <a:endParaRPr lang="de-AT" sz="2406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9287" y="5955714"/>
            <a:ext cx="2598906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6" dirty="0">
                <a:solidFill>
                  <a:srgbClr val="000000"/>
                </a:solidFill>
              </a:rPr>
              <a:t>Population 3</a:t>
            </a:r>
            <a:endParaRPr lang="de-AT" sz="2406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78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511</Words>
  <Application>Microsoft Office PowerPoint</Application>
  <PresentationFormat>Widescreen</PresentationFormat>
  <Paragraphs>166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Narrow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Watch on YouTube (Genomics Boot Camp)</vt:lpstr>
      <vt:lpstr>Partial summary from previous lectures</vt:lpstr>
      <vt:lpstr>Admixture</vt:lpstr>
      <vt:lpstr>PowerPoint Presentation</vt:lpstr>
      <vt:lpstr>PowerPoint Presentation</vt:lpstr>
      <vt:lpstr>PowerPoint Presentation</vt:lpstr>
      <vt:lpstr>The genomics point of view</vt:lpstr>
      <vt:lpstr>PowerPoint Presentation</vt:lpstr>
      <vt:lpstr>PowerPoint Presentation</vt:lpstr>
      <vt:lpstr>Sheep populations from Ethiopia</vt:lpstr>
      <vt:lpstr>Admixture</vt:lpstr>
      <vt:lpstr>Another example</vt:lpstr>
      <vt:lpstr>PowerPoint Presentation</vt:lpstr>
      <vt:lpstr>PowerPoint Presentation</vt:lpstr>
      <vt:lpstr>Correlations with pedigree admixture</vt:lpstr>
      <vt:lpstr>PowerPoint Presentation</vt:lpstr>
      <vt:lpstr>Ancestry informative SNP</vt:lpstr>
      <vt:lpstr>Ancestry informative SNP</vt:lpstr>
      <vt:lpstr>Correlations with pedigree admixture</vt:lpstr>
      <vt:lpstr>Smaller sets of pure-breed animals</vt:lpstr>
      <vt:lpstr>Correlations with pedigree admixture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                          linkage disequilibrium?</dc:title>
  <dc:creator>NUWI_292019</dc:creator>
  <cp:lastModifiedBy>NUWI_292019</cp:lastModifiedBy>
  <cp:revision>29</cp:revision>
  <dcterms:created xsi:type="dcterms:W3CDTF">2021-04-26T08:15:07Z</dcterms:created>
  <dcterms:modified xsi:type="dcterms:W3CDTF">2022-04-14T17:12:12Z</dcterms:modified>
</cp:coreProperties>
</file>