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361" r:id="rId4"/>
    <p:sldId id="320" r:id="rId5"/>
    <p:sldId id="344" r:id="rId6"/>
    <p:sldId id="358" r:id="rId7"/>
    <p:sldId id="346" r:id="rId8"/>
    <p:sldId id="347" r:id="rId9"/>
    <p:sldId id="359" r:id="rId10"/>
    <p:sldId id="360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976F5-0DC2-4503-A8D9-7CB405C35CE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27849-5ADB-424C-B6AF-67ECF6742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0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A87D86-D44A-4D17-872E-4C7D4E75767E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91350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F4E597-98F3-4CA0-8272-37AD78E551C6}" type="slidenum">
              <a:rPr lang="de-DE" altLang="de-DE" smtClean="0">
                <a:latin typeface="Arial Narrow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de-DE" altLang="de-DE" smtClean="0">
              <a:latin typeface="Arial Narrow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68944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F153-366D-4224-86A9-952BDB15372D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84D5-4009-4191-898E-0470E8020952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A4C9-2442-465C-8A1C-AF0B6F2CEB31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7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2B0B-A85B-44A7-9918-268A52FC4416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A9F7-82AF-4B83-8949-4B907D7557AE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0BF-39B4-4CD8-957B-304C69C5774A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004F-45DA-46A3-ADB5-967E8924E12D}" type="datetime1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3FBA-EE26-4AB4-B099-E5DA5BCC3D49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7818-0893-4798-BA6D-A9766128A179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3B87-F304-4A12-9246-85EE84CFF1E0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FE057-66DF-4155-83FF-E7410DAF51C7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D066-AB5D-4A30-821F-6850C22E74DB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6433-E183-4CEA-9077-9DD6B669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A8NsAKunXrI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hyperlink" Target="https://youtube.com/playlist?list=PLdf-U83sN48MXs3EegQv2ripoBhLw6q6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2182832" y="1779356"/>
            <a:ext cx="7826336" cy="77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Introduction to genomics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208128" y="2748612"/>
            <a:ext cx="5775745" cy="169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de-DE" altLang="de-DE" sz="3208" dirty="0"/>
          </a:p>
          <a:p>
            <a:pPr algn="ctr" eaLnBrk="1" hangingPunct="1">
              <a:spcBef>
                <a:spcPct val="50000"/>
              </a:spcBef>
            </a:pPr>
            <a:endParaRPr lang="de-DE" altLang="de-DE" sz="1604" dirty="0"/>
          </a:p>
          <a:p>
            <a:pPr algn="ctr" eaLnBrk="1" hangingPunct="1">
              <a:spcBef>
                <a:spcPct val="50000"/>
              </a:spcBef>
            </a:pPr>
            <a:r>
              <a:rPr lang="de-DE" altLang="de-DE" sz="3208" dirty="0"/>
              <a:t>G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bor M</a:t>
            </a:r>
            <a:r>
              <a:rPr lang="en-US" altLang="de-DE" sz="3208" dirty="0">
                <a:cs typeface="Arial" charset="0"/>
              </a:rPr>
              <a:t>é</a:t>
            </a:r>
            <a:r>
              <a:rPr lang="de-DE" altLang="de-DE" sz="3208" dirty="0"/>
              <a:t>sz</a:t>
            </a:r>
            <a:r>
              <a:rPr lang="en-US" altLang="de-DE" sz="3208" dirty="0">
                <a:cs typeface="Arial" charset="0"/>
              </a:rPr>
              <a:t>á</a:t>
            </a:r>
            <a:r>
              <a:rPr lang="de-DE" altLang="de-DE" sz="3208" dirty="0"/>
              <a:t>ros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1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07" y="108176"/>
            <a:ext cx="9289187" cy="6280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276" y="6073482"/>
            <a:ext cx="3608016" cy="53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Selection signatures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8" dirty="0"/>
              <a:t>Works with microsatellites, SNPs and whole genome sequence data</a:t>
            </a:r>
          </a:p>
          <a:p>
            <a:r>
              <a:rPr lang="en-US" sz="3208" dirty="0"/>
              <a:t>Genetic map should be available</a:t>
            </a:r>
          </a:p>
          <a:p>
            <a:r>
              <a:rPr lang="en-US" sz="3208" dirty="0"/>
              <a:t>Unlike GWAS, </a:t>
            </a:r>
            <a:r>
              <a:rPr lang="en-US" sz="3208" dirty="0" smtClean="0"/>
              <a:t>selection signatures can </a:t>
            </a:r>
            <a:r>
              <a:rPr lang="en-US" sz="3208" dirty="0"/>
              <a:t>detect fixed alleles, where selection was acting in the past</a:t>
            </a:r>
          </a:p>
          <a:p>
            <a:r>
              <a:rPr lang="en-US" sz="3208" dirty="0"/>
              <a:t>Phenotypes not necessary, but sometimes useful</a:t>
            </a:r>
          </a:p>
          <a:p>
            <a:r>
              <a:rPr lang="en-US" sz="3208" dirty="0"/>
              <a:t>Cumulative effect of the long term selection can produce detectable signals for fitness traits</a:t>
            </a:r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6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0014"/>
            <a:ext cx="7975692" cy="114591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Selection signatures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Specialized detection methods</a:t>
            </a:r>
          </a:p>
          <a:p>
            <a:pPr lvl="1"/>
            <a:r>
              <a:rPr lang="en-US" sz="3200" dirty="0" smtClean="0"/>
              <a:t>Within </a:t>
            </a:r>
            <a:r>
              <a:rPr lang="en-US" sz="3200" dirty="0"/>
              <a:t>and across </a:t>
            </a:r>
            <a:r>
              <a:rPr lang="en-US" sz="3200" dirty="0" smtClean="0"/>
              <a:t>populations</a:t>
            </a:r>
          </a:p>
          <a:p>
            <a:pPr lvl="1"/>
            <a:r>
              <a:rPr lang="en-US" sz="3200" dirty="0" smtClean="0"/>
              <a:t>Individual and pooled DNA samples</a:t>
            </a:r>
          </a:p>
          <a:p>
            <a:endParaRPr lang="en-US" sz="3200" dirty="0" smtClean="0"/>
          </a:p>
          <a:p>
            <a:r>
              <a:rPr lang="en-US" sz="3200" dirty="0" smtClean="0"/>
              <a:t>Interpretation </a:t>
            </a:r>
            <a:r>
              <a:rPr lang="en-US" sz="3200" dirty="0"/>
              <a:t>similar to GWAS</a:t>
            </a:r>
            <a:endParaRPr lang="de-AT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60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28" y="1335438"/>
            <a:ext cx="6969518" cy="53169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Selection signatures</a:t>
            </a:r>
            <a:endParaRPr lang="en-US" sz="3609" dirty="0"/>
          </a:p>
        </p:txBody>
      </p:sp>
    </p:spTree>
    <p:extLst>
      <p:ext uri="{BB962C8B-B14F-4D97-AF65-F5344CB8AC3E}">
        <p14:creationId xmlns:p14="http://schemas.microsoft.com/office/powerpoint/2010/main" val="358123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Calibri" panose="020F0502020204030204"/>
              </a:rPr>
              <a:t>Selection signatures</a:t>
            </a:r>
            <a:endParaRPr lang="en-US" sz="3609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92" y="2108024"/>
            <a:ext cx="9019701" cy="326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74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723" y="2129548"/>
            <a:ext cx="9312970" cy="287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prstClr val="black"/>
                </a:solidFill>
                <a:latin typeface="Calibri" panose="020F0502020204030204"/>
              </a:rPr>
              <a:t>Selection signatures</a:t>
            </a:r>
            <a:endParaRPr lang="en-US" sz="3609" dirty="0"/>
          </a:p>
        </p:txBody>
      </p:sp>
    </p:spTree>
    <p:extLst>
      <p:ext uri="{BB962C8B-B14F-4D97-AF65-F5344CB8AC3E}">
        <p14:creationId xmlns:p14="http://schemas.microsoft.com/office/powerpoint/2010/main" val="132971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41" y="1552012"/>
            <a:ext cx="9252147" cy="497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99392" y="3856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prstClr val="black"/>
                </a:solidFill>
                <a:latin typeface="Calibri" panose="020F0502020204030204"/>
              </a:rPr>
              <a:t>Selection signatures</a:t>
            </a:r>
            <a:endParaRPr lang="en-US" sz="3609" dirty="0"/>
          </a:p>
        </p:txBody>
      </p:sp>
    </p:spTree>
    <p:extLst>
      <p:ext uri="{BB962C8B-B14F-4D97-AF65-F5344CB8AC3E}">
        <p14:creationId xmlns:p14="http://schemas.microsoft.com/office/powerpoint/2010/main" val="126096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462" y="202610"/>
            <a:ext cx="6013938" cy="1145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Selections signatures based on runs of homozygosity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81" y="1560595"/>
            <a:ext cx="9542748" cy="4748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08" y="170164"/>
            <a:ext cx="4525192" cy="134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1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490" y="425034"/>
            <a:ext cx="4932510" cy="1145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Selection signatures across populations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410" y="444139"/>
            <a:ext cx="4551024" cy="963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74" y="1734610"/>
            <a:ext cx="6853333" cy="4887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488" y="5202557"/>
            <a:ext cx="2017537" cy="94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0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Summary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leaves detectable signals on the genome </a:t>
            </a:r>
          </a:p>
          <a:p>
            <a:endParaRPr lang="en-US" dirty="0"/>
          </a:p>
          <a:p>
            <a:r>
              <a:rPr lang="en-US" dirty="0" smtClean="0"/>
              <a:t>These signals usually center around beneficial gene(s), which drag along the surrounding regions</a:t>
            </a:r>
          </a:p>
          <a:p>
            <a:pPr lvl="1"/>
            <a:r>
              <a:rPr lang="en-US" sz="2800" dirty="0" smtClean="0"/>
              <a:t>Due to LD</a:t>
            </a:r>
          </a:p>
          <a:p>
            <a:pPr lvl="1"/>
            <a:r>
              <a:rPr lang="en-US" sz="2800" dirty="0" smtClean="0"/>
              <a:t>So called genetic hitchhiking effect</a:t>
            </a:r>
          </a:p>
          <a:p>
            <a:endParaRPr lang="en-US" dirty="0"/>
          </a:p>
          <a:p>
            <a:r>
              <a:rPr lang="en-US" dirty="0" smtClean="0"/>
              <a:t>Various ways to detect selection signatures, mostly looking for homozygous regions throughout the population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35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393253" y="4816038"/>
            <a:ext cx="185203" cy="4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2406" b="0">
              <a:latin typeface="Arial Narrow" pitchFamily="34" charset="0"/>
            </a:endParaRPr>
          </a:p>
        </p:txBody>
      </p:sp>
      <p:sp>
        <p:nvSpPr>
          <p:cNvPr id="28677" name="Text Box 8"/>
          <p:cNvSpPr txBox="1">
            <a:spLocks noChangeArrowheads="1"/>
          </p:cNvSpPr>
          <p:nvPr/>
        </p:nvSpPr>
        <p:spPr bwMode="auto">
          <a:xfrm>
            <a:off x="3101494" y="2295019"/>
            <a:ext cx="5990604" cy="144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4411" dirty="0" smtClean="0">
                <a:solidFill>
                  <a:schemeClr val="tx2"/>
                </a:solidFill>
              </a:rPr>
              <a:t>Part </a:t>
            </a:r>
            <a:r>
              <a:rPr lang="en-US" altLang="de-DE" sz="4411" smtClean="0">
                <a:solidFill>
                  <a:schemeClr val="tx2"/>
                </a:solidFill>
              </a:rPr>
              <a:t>8</a:t>
            </a:r>
            <a:r>
              <a:rPr lang="de-DE" altLang="de-DE" sz="4411" smtClean="0">
                <a:solidFill>
                  <a:schemeClr val="tx2"/>
                </a:solidFill>
              </a:rPr>
              <a:t>:              </a:t>
            </a:r>
            <a:r>
              <a:rPr lang="en-150" altLang="de-DE" sz="4411" dirty="0" smtClean="0">
                <a:solidFill>
                  <a:schemeClr val="tx2"/>
                </a:solidFill>
              </a:rPr>
              <a:t>Selection signatures</a:t>
            </a:r>
            <a:endParaRPr lang="de-DE" altLang="de-DE" sz="441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6433-E183-4CEA-9077-9DD6B669D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Watch on YouTube (</a:t>
            </a:r>
            <a:r>
              <a:rPr lang="en-US" b="1" dirty="0" smtClean="0">
                <a:latin typeface="+mn-lt"/>
              </a:rPr>
              <a:t>Genomics Boot Camp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14908"/>
            <a:ext cx="5157787" cy="823912"/>
          </a:xfrm>
        </p:spPr>
        <p:txBody>
          <a:bodyPr/>
          <a:lstStyle/>
          <a:p>
            <a:r>
              <a:rPr lang="en-US" dirty="0" smtClean="0"/>
              <a:t>Direct link to this lecture: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38820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youtu.be/A8NsAKunXrI</a:t>
            </a:r>
            <a:r>
              <a:rPr lang="en-US" dirty="0" smtClean="0"/>
              <a:t>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86" y="2154154"/>
            <a:ext cx="2558741" cy="368458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90095"/>
            <a:ext cx="2743200" cy="365125"/>
          </a:xfrm>
        </p:spPr>
        <p:txBody>
          <a:bodyPr/>
          <a:lstStyle/>
          <a:p>
            <a:fld id="{6C6A6433-E183-4CEA-9077-9DD6B669D5D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3386" y="6001585"/>
            <a:ext cx="957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playlist: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youtube.com/playlist?list=PLdf-U83sN48MXs3EegQv2ripoBhLw6q6C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85" y="2808347"/>
            <a:ext cx="5485887" cy="30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2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582" y="324752"/>
            <a:ext cx="9730854" cy="1145918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Partial summary from previous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810" y="1448492"/>
            <a:ext cx="9423242" cy="4526375"/>
          </a:xfrm>
        </p:spPr>
        <p:txBody>
          <a:bodyPr>
            <a:normAutofit fontScale="92500"/>
          </a:bodyPr>
          <a:lstStyle/>
          <a:p>
            <a:r>
              <a:rPr lang="en-US" dirty="0"/>
              <a:t>SNP markers still a thing</a:t>
            </a:r>
            <a:r>
              <a:rPr lang="en-150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inheritance from parent to offspring on the basis of chromosomes after recombination events</a:t>
            </a:r>
          </a:p>
          <a:p>
            <a:endParaRPr lang="en-US" dirty="0"/>
          </a:p>
          <a:p>
            <a:r>
              <a:rPr lang="en-US" dirty="0"/>
              <a:t>LD characterizes the degree of relationship within these chromosome segments - between nearby loci and SNP markers </a:t>
            </a:r>
          </a:p>
          <a:p>
            <a:endParaRPr lang="en-US" dirty="0"/>
          </a:p>
          <a:p>
            <a:r>
              <a:rPr lang="en-US" dirty="0"/>
              <a:t>With GWAS we can identify which parts of the genome influence specific phenotypes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8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Signatures of selection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8" dirty="0"/>
          </a:p>
          <a:p>
            <a:pPr marL="0" indent="0" algn="ctr">
              <a:buNone/>
            </a:pPr>
            <a:r>
              <a:rPr lang="en-US" sz="3208" dirty="0"/>
              <a:t>“…defined as regions of the genome that harbor functionally important sequence variants and therefore are or have been under either natural or artificial selection, leaving special patterns of DNA behind.”</a:t>
            </a:r>
          </a:p>
          <a:p>
            <a:endParaRPr lang="en-US" sz="902" dirty="0"/>
          </a:p>
          <a:p>
            <a:pPr marL="0" indent="0">
              <a:buNone/>
            </a:pPr>
            <a:r>
              <a:rPr lang="en-US" sz="3208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Qanbari</a:t>
            </a:r>
            <a:r>
              <a:rPr lang="en-US" dirty="0" smtClean="0"/>
              <a:t> S.,  </a:t>
            </a:r>
            <a:r>
              <a:rPr lang="en-US" dirty="0" err="1" smtClean="0"/>
              <a:t>Simianer</a:t>
            </a:r>
            <a:r>
              <a:rPr lang="en-US" dirty="0" smtClean="0"/>
              <a:t> H. (2014) LivestockScience166:133–143.)</a:t>
            </a:r>
            <a:endParaRPr lang="en-US" dirty="0"/>
          </a:p>
          <a:p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0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Signatures of selection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8" dirty="0"/>
          </a:p>
          <a:p>
            <a:r>
              <a:rPr lang="en-US" sz="3208" dirty="0"/>
              <a:t>Natural and/or artificial selection in all </a:t>
            </a:r>
            <a:r>
              <a:rPr lang="en-US" sz="3208" dirty="0" smtClean="0"/>
              <a:t>populations</a:t>
            </a:r>
          </a:p>
          <a:p>
            <a:endParaRPr lang="en-US" sz="3208" dirty="0"/>
          </a:p>
          <a:p>
            <a:r>
              <a:rPr lang="en-US" sz="3208" dirty="0"/>
              <a:t>The influence of selection is detectable on genomic </a:t>
            </a:r>
            <a:r>
              <a:rPr lang="en-US" sz="3208" dirty="0" smtClean="0"/>
              <a:t>level</a:t>
            </a:r>
          </a:p>
          <a:p>
            <a:endParaRPr lang="en-US" sz="3208" dirty="0"/>
          </a:p>
          <a:p>
            <a:r>
              <a:rPr lang="en-US" sz="3208" dirty="0"/>
              <a:t>Patterns of nucleotide variation on the genome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7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Signatures of selection</a:t>
            </a:r>
            <a:endParaRPr lang="de-AT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8" dirty="0"/>
              <a:t>Combinations of alleles </a:t>
            </a:r>
            <a:br>
              <a:rPr lang="en-US" sz="3208" dirty="0"/>
            </a:br>
            <a:r>
              <a:rPr lang="en-US" sz="3208" dirty="0"/>
              <a:t>at very close markers </a:t>
            </a:r>
            <a:br>
              <a:rPr lang="en-US" sz="3208" dirty="0"/>
            </a:br>
            <a:r>
              <a:rPr lang="en-US" sz="3208" dirty="0"/>
              <a:t>reflect ancestral haplotypes</a:t>
            </a:r>
          </a:p>
          <a:p>
            <a:r>
              <a:rPr lang="en-US" sz="3208" dirty="0"/>
              <a:t>Extent and conservation of</a:t>
            </a:r>
            <a:br>
              <a:rPr lang="en-US" sz="3208" dirty="0"/>
            </a:br>
            <a:r>
              <a:rPr lang="en-US" sz="3208" dirty="0"/>
              <a:t>haplotypes depends on</a:t>
            </a:r>
          </a:p>
          <a:p>
            <a:pPr lvl="1"/>
            <a:r>
              <a:rPr lang="en-US" sz="3208" dirty="0"/>
              <a:t>Recombination rate</a:t>
            </a:r>
          </a:p>
          <a:p>
            <a:pPr lvl="1"/>
            <a:r>
              <a:rPr lang="en-US" sz="3208" dirty="0"/>
              <a:t>Mutation rate</a:t>
            </a:r>
          </a:p>
          <a:p>
            <a:pPr lvl="1"/>
            <a:r>
              <a:rPr lang="en-US" sz="3208" dirty="0"/>
              <a:t>Population size</a:t>
            </a:r>
          </a:p>
          <a:p>
            <a:pPr lvl="1"/>
            <a:r>
              <a:rPr lang="en-US" sz="3208" dirty="0"/>
              <a:t>Natural selection</a:t>
            </a:r>
            <a:endParaRPr lang="de-AT" sz="3208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9" y="1840780"/>
            <a:ext cx="4311315" cy="440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51119" y="617505"/>
            <a:ext cx="273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Important gene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 rot="7727966">
            <a:off x="9136900" y="1079570"/>
            <a:ext cx="822036" cy="64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0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The genetic hitchhiking effect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90" y="1912972"/>
            <a:ext cx="3411064" cy="303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82" y="1912972"/>
            <a:ext cx="4042742" cy="2967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667" y="4880635"/>
            <a:ext cx="2022072" cy="64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442" y="5811330"/>
            <a:ext cx="945382" cy="22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Selection signature fixation possibilities</a:t>
            </a:r>
            <a:endParaRPr lang="de-AT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F1C7A-9F62-4B64-B016-634A02A58DF1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1" y="1438540"/>
            <a:ext cx="7844018" cy="51699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41743" y="2092541"/>
            <a:ext cx="3215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A). Hard/ classic selective sweep</a:t>
            </a:r>
          </a:p>
        </p:txBody>
      </p:sp>
      <p:sp>
        <p:nvSpPr>
          <p:cNvPr id="7" name="Rectangle 6"/>
          <p:cNvSpPr/>
          <p:nvPr/>
        </p:nvSpPr>
        <p:spPr>
          <a:xfrm>
            <a:off x="8641743" y="3630015"/>
            <a:ext cx="3051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B) Soft selective sweep due to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standing </a:t>
            </a:r>
            <a:r>
              <a:rPr lang="en-US" dirty="0"/>
              <a:t>genetic variation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641743" y="5017199"/>
            <a:ext cx="3051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C) Multiple origin soft sweep </a:t>
            </a:r>
            <a:endParaRPr lang="en-US" dirty="0" smtClean="0"/>
          </a:p>
          <a:p>
            <a:r>
              <a:rPr lang="en-US" dirty="0" smtClean="0"/>
              <a:t>     (</a:t>
            </a:r>
            <a:r>
              <a:rPr lang="en-US" dirty="0"/>
              <a:t>due to recurrent </a:t>
            </a:r>
            <a:endParaRPr lang="en-US" dirty="0" smtClean="0"/>
          </a:p>
          <a:p>
            <a:r>
              <a:rPr lang="en-US" dirty="0" smtClean="0"/>
              <a:t>     independent </a:t>
            </a:r>
            <a:r>
              <a:rPr lang="en-US" dirty="0"/>
              <a:t>mutations)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276" y="6073482"/>
            <a:ext cx="3608016" cy="53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7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372</Words>
  <Application>Microsoft Office PowerPoint</Application>
  <PresentationFormat>Widescreen</PresentationFormat>
  <Paragraphs>88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Watch on YouTube (Genomics Boot Camp)</vt:lpstr>
      <vt:lpstr>Partial summary from previous lectures</vt:lpstr>
      <vt:lpstr>Signatures of selection</vt:lpstr>
      <vt:lpstr>Signatures of selection</vt:lpstr>
      <vt:lpstr>Signatures of selection</vt:lpstr>
      <vt:lpstr>The genetic hitchhiking effect</vt:lpstr>
      <vt:lpstr>Selection signature fixation possibilities</vt:lpstr>
      <vt:lpstr>PowerPoint Presentation</vt:lpstr>
      <vt:lpstr>Selection signatures</vt:lpstr>
      <vt:lpstr>Selection signatures</vt:lpstr>
      <vt:lpstr>Selection signatures</vt:lpstr>
      <vt:lpstr>Selection signatures</vt:lpstr>
      <vt:lpstr>PowerPoint Presentation</vt:lpstr>
      <vt:lpstr>PowerPoint Presentation</vt:lpstr>
      <vt:lpstr>Selections signatures based on runs of homozygosity</vt:lpstr>
      <vt:lpstr>Selection signatures across populations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                          linkage disequilibrium?</dc:title>
  <dc:creator>NUWI_292019</dc:creator>
  <cp:lastModifiedBy>NUWI_292019</cp:lastModifiedBy>
  <cp:revision>37</cp:revision>
  <dcterms:created xsi:type="dcterms:W3CDTF">2021-04-26T08:15:07Z</dcterms:created>
  <dcterms:modified xsi:type="dcterms:W3CDTF">2022-04-14T17:16:25Z</dcterms:modified>
</cp:coreProperties>
</file>