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369" r:id="rId4"/>
    <p:sldId id="320" r:id="rId5"/>
    <p:sldId id="361" r:id="rId6"/>
    <p:sldId id="362" r:id="rId7"/>
    <p:sldId id="356" r:id="rId8"/>
    <p:sldId id="363" r:id="rId9"/>
    <p:sldId id="364" r:id="rId10"/>
    <p:sldId id="365" r:id="rId11"/>
    <p:sldId id="344" r:id="rId12"/>
    <p:sldId id="345" r:id="rId13"/>
    <p:sldId id="346" r:id="rId14"/>
    <p:sldId id="347" r:id="rId15"/>
    <p:sldId id="354" r:id="rId16"/>
    <p:sldId id="367" r:id="rId17"/>
    <p:sldId id="348" r:id="rId18"/>
    <p:sldId id="368" r:id="rId19"/>
    <p:sldId id="366" r:id="rId20"/>
    <p:sldId id="360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D793A-D3AF-4D5D-9C38-C3AC8812A468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3525" cy="37211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3B0CA-D44C-42F0-8562-4B726BEF22A5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3525" cy="37211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8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E855-D72B-4FDF-A7BE-9060AA2A48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 cap="sq">
            <a:headEnd type="none" w="sm" len="sm"/>
            <a:tailEnd type="none" w="sm" len="sm"/>
          </a:ln>
        </p:spPr>
        <p:txBody>
          <a:bodyPr/>
          <a:lstStyle/>
          <a:p>
            <a:pPr defTabSz="896599"/>
            <a:fld id="{DDE87F66-18B0-4248-8B1F-8C822D62F620}" type="slidenum">
              <a:rPr lang="en-GB">
                <a:solidFill>
                  <a:prstClr val="black"/>
                </a:solidFill>
                <a:latin typeface="Times New Roman" pitchFamily="18" charset="0"/>
              </a:rPr>
              <a:pPr defTabSz="896599"/>
              <a:t>17</a:t>
            </a:fld>
            <a:endParaRPr lang="en-GB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2950"/>
            <a:ext cx="5089525" cy="37211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://www.cgn.wageningen-ur.nl/pgr/research/molgen/allozyms.htm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6.jpeg"/><Relationship Id="rId5" Type="http://schemas.openxmlformats.org/officeDocument/2006/relationships/image" Target="../media/image8.jpeg"/><Relationship Id="rId10" Type="http://schemas.openxmlformats.org/officeDocument/2006/relationships/image" Target="../media/image5.jpeg"/><Relationship Id="rId4" Type="http://schemas.openxmlformats.org/officeDocument/2006/relationships/image" Target="../media/image22.png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QUCtDwOwjMQ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Quantifying </a:t>
            </a:r>
            <a:r>
              <a:rPr lang="en-US" b="1" dirty="0" smtClean="0">
                <a:latin typeface="+mn-lt"/>
              </a:rPr>
              <a:t>inbreeding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Pedigree </a:t>
            </a:r>
            <a:r>
              <a:rPr lang="en-US" dirty="0" smtClean="0"/>
              <a:t>data</a:t>
            </a:r>
          </a:p>
          <a:p>
            <a:pPr lvl="1"/>
            <a:r>
              <a:rPr lang="en-US" sz="2800" dirty="0" smtClean="0"/>
              <a:t>Depends </a:t>
            </a:r>
            <a:r>
              <a:rPr lang="en-US" sz="2800" dirty="0"/>
              <a:t>on pedigree depth and correctness</a:t>
            </a:r>
          </a:p>
          <a:p>
            <a:pPr lvl="1"/>
            <a:r>
              <a:rPr lang="en-US" sz="2800" dirty="0"/>
              <a:t>Mostly identifies recent inbreeding</a:t>
            </a:r>
          </a:p>
          <a:p>
            <a:pPr lvl="1"/>
            <a:r>
              <a:rPr lang="en-US" sz="2800" dirty="0"/>
              <a:t>Founders are assumed unrelated</a:t>
            </a:r>
          </a:p>
          <a:p>
            <a:endParaRPr lang="en-US" dirty="0"/>
          </a:p>
          <a:p>
            <a:r>
              <a:rPr lang="en-US" dirty="0"/>
              <a:t>Genomic </a:t>
            </a:r>
            <a:r>
              <a:rPr lang="en-US" dirty="0" smtClean="0"/>
              <a:t>data</a:t>
            </a:r>
          </a:p>
          <a:p>
            <a:pPr lvl="1"/>
            <a:r>
              <a:rPr lang="en-US" sz="2800" dirty="0" smtClean="0"/>
              <a:t>Identifies </a:t>
            </a:r>
            <a:r>
              <a:rPr lang="en-US" sz="2800" dirty="0"/>
              <a:t>the actual portion of the genome inherited from a common ancestor 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Runs of homozygosity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7" dirty="0"/>
              <a:t>“Runs of homozygosity” or ROH are regions of the genome where the copies inherited from </a:t>
            </a:r>
            <a:r>
              <a:rPr lang="en-US" sz="2807" dirty="0" smtClean="0"/>
              <a:t>the </a:t>
            </a:r>
            <a:r>
              <a:rPr lang="en-US" sz="2807" dirty="0"/>
              <a:t>parents are identical</a:t>
            </a:r>
          </a:p>
          <a:p>
            <a:r>
              <a:rPr lang="en-US" sz="2807" dirty="0"/>
              <a:t>The two DNA copies are identical because </a:t>
            </a:r>
            <a:r>
              <a:rPr lang="en-US" sz="2807" dirty="0" smtClean="0"/>
              <a:t>the </a:t>
            </a:r>
            <a:r>
              <a:rPr lang="en-US" sz="2807" dirty="0"/>
              <a:t>parents have inherited them from a common ancestor at some point in the past</a:t>
            </a:r>
          </a:p>
          <a:p>
            <a:r>
              <a:rPr lang="en-US" sz="2807" dirty="0"/>
              <a:t>Potentially tens of thousands to millions of nucleotides in length </a:t>
            </a:r>
          </a:p>
          <a:p>
            <a:r>
              <a:rPr lang="en-US" sz="2807" dirty="0"/>
              <a:t>We all carry ROH, because going far enough back in time we are all related</a:t>
            </a:r>
            <a:endParaRPr lang="de-AT" sz="280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6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 bwMode="auto">
          <a:xfrm>
            <a:off x="1872816" y="1599512"/>
            <a:ext cx="8446369" cy="452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de-DE" altLang="de-DE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501BF-171C-441D-BD52-5EA104794AA1}" type="slidenum">
              <a:rPr lang="de-DE" altLang="de-DE" sz="902"/>
              <a:pPr eaLnBrk="1" hangingPunct="1"/>
              <a:t>12</a:t>
            </a:fld>
            <a:endParaRPr lang="de-DE" altLang="de-DE" sz="902"/>
          </a:p>
        </p:txBody>
      </p:sp>
      <p:pic>
        <p:nvPicPr>
          <p:cNvPr id="77829" name="Picture 2" descr="https://s-media-cache-ak0.pinimg.com/originals/33/72/26/33722659890131907ec3a5a9c6bbbf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32" y="0"/>
            <a:ext cx="3649431" cy="67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9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67" name="Picture 4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248" y="594470"/>
            <a:ext cx="1199244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Rectangle 25"/>
          <p:cNvSpPr>
            <a:spLocks noChangeArrowheads="1"/>
          </p:cNvSpPr>
          <p:nvPr/>
        </p:nvSpPr>
        <p:spPr bwMode="auto">
          <a:xfrm>
            <a:off x="3080781" y="5855146"/>
            <a:ext cx="2548393" cy="4000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005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  <a:r>
              <a:rPr lang="de-AT" sz="2005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hr-HR" sz="2005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= </a:t>
            </a:r>
            <a:r>
              <a:rPr lang="en-US" sz="2005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0.5</a:t>
            </a:r>
            <a:r>
              <a:rPr lang="en-US" sz="2005" baseline="30000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005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= </a:t>
            </a:r>
            <a:r>
              <a:rPr lang="hr-HR" sz="2005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0.125</a:t>
            </a:r>
            <a:endParaRPr lang="hr-HR" sz="2005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50" name="Rectangle 61"/>
          <p:cNvSpPr>
            <a:spLocks noChangeArrowheads="1"/>
          </p:cNvSpPr>
          <p:nvPr/>
        </p:nvSpPr>
        <p:spPr bwMode="auto">
          <a:xfrm>
            <a:off x="6656188" y="404664"/>
            <a:ext cx="387434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 individual inbreeding coefficient (F</a:t>
            </a:r>
            <a:r>
              <a:rPr lang="en-US" sz="2406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) is defined as:</a:t>
            </a: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4173300" y="1922487"/>
            <a:ext cx="664798" cy="865187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 flipH="1">
            <a:off x="3508503" y="1922487"/>
            <a:ext cx="664798" cy="936625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655148" y="3579839"/>
            <a:ext cx="591474" cy="792162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H="1">
            <a:off x="4271065" y="3651276"/>
            <a:ext cx="345435" cy="688975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715662" y="1346226"/>
            <a:ext cx="830547" cy="463744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hr-HR" sz="2406" baseline="-2500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hr-HR" sz="2406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,A</a:t>
            </a:r>
            <a:r>
              <a:rPr lang="hr-HR" sz="2406" baseline="-2500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2842075" y="1995512"/>
            <a:ext cx="666428" cy="863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H="1">
            <a:off x="4911421" y="1922489"/>
            <a:ext cx="518151" cy="904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3058948" y="3003576"/>
            <a:ext cx="675880" cy="463744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B,</a:t>
            </a:r>
            <a:r>
              <a:rPr lang="de-AT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hr-HR" sz="2406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</a:t>
            </a:r>
            <a:endParaRPr lang="hr-HR" sz="2406" u="sng">
              <a:solidFill>
                <a:srgbClr val="C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2314174" y="1386559"/>
            <a:ext cx="808690" cy="463744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B</a:t>
            </a:r>
            <a:r>
              <a:rPr lang="hr-HR" sz="2406" baseline="-2500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,B</a:t>
            </a:r>
            <a:r>
              <a:rPr lang="hr-HR" sz="2406" baseline="-2500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5139540" y="1346226"/>
            <a:ext cx="819592" cy="4619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C</a:t>
            </a:r>
            <a:r>
              <a:rPr lang="hr-HR" sz="2406" baseline="-2500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,C</a:t>
            </a:r>
            <a:r>
              <a:rPr lang="hr-HR" sz="2406" baseline="-2500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4604145" y="3075013"/>
            <a:ext cx="775868" cy="461665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,</a:t>
            </a:r>
            <a:r>
              <a:rPr lang="de-AT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C</a:t>
            </a:r>
            <a:r>
              <a:rPr lang="hr-HR" sz="2406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endParaRPr lang="hr-HR" sz="2406" u="sng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894734" y="2571776"/>
            <a:ext cx="619053" cy="4637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>
                <a:latin typeface="Calibri" pitchFamily="34" charset="0"/>
                <a:ea typeface="MS PGothic" pitchFamily="34" charset="-128"/>
              </a:rPr>
              <a:t>1/2</a:t>
            </a:r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 rot="2012738">
            <a:off x="2379057" y="3709918"/>
            <a:ext cx="1393673" cy="4637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P</a:t>
            </a:r>
            <a:r>
              <a:rPr lang="de-AT" sz="2005" dirty="0" err="1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r</a:t>
            </a: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(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) = </a:t>
            </a:r>
            <a:r>
              <a:rPr lang="hr-HR" sz="2406" dirty="0">
                <a:latin typeface="Calibri" pitchFamily="34" charset="0"/>
                <a:ea typeface="MS PGothic" pitchFamily="34" charset="-128"/>
              </a:rPr>
              <a:t>1/2</a:t>
            </a:r>
          </a:p>
        </p:txBody>
      </p:sp>
      <p:sp>
        <p:nvSpPr>
          <p:cNvPr id="27664" name="Rectangle 18"/>
          <p:cNvSpPr>
            <a:spLocks noChangeArrowheads="1"/>
          </p:cNvSpPr>
          <p:nvPr/>
        </p:nvSpPr>
        <p:spPr bwMode="auto">
          <a:xfrm rot="-1985957">
            <a:off x="4727034" y="3705155"/>
            <a:ext cx="1393673" cy="4637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P</a:t>
            </a:r>
            <a:r>
              <a:rPr lang="de-AT" sz="2005" dirty="0" err="1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r</a:t>
            </a: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(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hr-HR" sz="2005" dirty="0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) = </a:t>
            </a:r>
            <a:r>
              <a:rPr lang="hr-HR" sz="2406" dirty="0">
                <a:latin typeface="Calibri" pitchFamily="34" charset="0"/>
                <a:ea typeface="MS PGothic" pitchFamily="34" charset="-128"/>
              </a:rPr>
              <a:t>1/2</a:t>
            </a:r>
          </a:p>
        </p:txBody>
      </p:sp>
      <p:pic>
        <p:nvPicPr>
          <p:cNvPr id="27665" name="Picture 4" descr="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2273" y="627089"/>
            <a:ext cx="94342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4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2800" y="2282851"/>
            <a:ext cx="1021637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0474" y="4371999"/>
            <a:ext cx="91246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9" name="Rectangle 12"/>
          <p:cNvSpPr>
            <a:spLocks noChangeArrowheads="1"/>
          </p:cNvSpPr>
          <p:nvPr/>
        </p:nvSpPr>
        <p:spPr bwMode="auto">
          <a:xfrm>
            <a:off x="3918793" y="4721251"/>
            <a:ext cx="706172" cy="461665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?</a:t>
            </a:r>
            <a:r>
              <a:rPr lang="hr-HR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,</a:t>
            </a:r>
            <a:r>
              <a:rPr lang="de-AT" sz="2406">
                <a:solidFill>
                  <a:srgbClr val="002D86"/>
                </a:solidFill>
                <a:latin typeface="Calibri" pitchFamily="34" charset="0"/>
                <a:ea typeface="MS PGothic" pitchFamily="34" charset="-128"/>
              </a:rPr>
              <a:t> ?</a:t>
            </a:r>
            <a:r>
              <a:rPr lang="hr-HR" sz="2406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endParaRPr lang="hr-HR" sz="2406" u="sng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70" name="Rectangle 54"/>
          <p:cNvSpPr>
            <a:spLocks noChangeArrowheads="1"/>
          </p:cNvSpPr>
          <p:nvPr/>
        </p:nvSpPr>
        <p:spPr bwMode="auto">
          <a:xfrm>
            <a:off x="6740074" y="1495946"/>
            <a:ext cx="3529297" cy="1568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a) t</a:t>
            </a:r>
            <a:r>
              <a:rPr lang="en-US" sz="2406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he probability of  a randomly sampled locus in the genome  to be </a:t>
            </a:r>
            <a:r>
              <a:rPr lang="en-US" sz="2406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autozygous</a:t>
            </a:r>
            <a:r>
              <a:rPr lang="hr-HR" sz="2406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(IBD)</a:t>
            </a:r>
            <a:r>
              <a:rPr lang="en-US" sz="2406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.</a:t>
            </a:r>
            <a:endParaRPr lang="de-AT" sz="2406" dirty="0">
              <a:solidFill>
                <a:srgbClr val="C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27671" name="Picture 3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8421" y="627089"/>
            <a:ext cx="88151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2" name="Picture 6" descr="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6251" y="2384451"/>
            <a:ext cx="99068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3" name="Down Arrow 57"/>
          <p:cNvSpPr>
            <a:spLocks noChangeArrowheads="1"/>
          </p:cNvSpPr>
          <p:nvPr/>
        </p:nvSpPr>
        <p:spPr bwMode="auto">
          <a:xfrm>
            <a:off x="8056074" y="3368156"/>
            <a:ext cx="901062" cy="612775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458389" indent="-458389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CS" sz="2406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2288496" y="5423343"/>
            <a:ext cx="3769608" cy="4000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F</a:t>
            </a:r>
            <a:r>
              <a:rPr lang="de-AT" sz="2005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= P</a:t>
            </a:r>
            <a:r>
              <a:rPr lang="de-AT" sz="2005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r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(A</a:t>
            </a:r>
            <a:r>
              <a:rPr lang="hr-HR" sz="2005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≡ A</a:t>
            </a:r>
            <a:r>
              <a:rPr lang="hr-HR" sz="2005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)</a:t>
            </a:r>
            <a:r>
              <a:rPr lang="de-AT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de-AT" sz="2005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P</a:t>
            </a:r>
            <a:r>
              <a:rPr lang="de-AT" sz="2005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r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(A</a:t>
            </a:r>
            <a:r>
              <a:rPr lang="hr-HR" sz="2005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hr-HR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≡ A</a:t>
            </a:r>
            <a:r>
              <a:rPr lang="hr-HR" sz="2005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de-AT" sz="2005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)</a:t>
            </a:r>
            <a:endParaRPr lang="hr-HR" sz="2005" dirty="0">
              <a:solidFill>
                <a:srgbClr val="C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75" name="Rectangle 60"/>
          <p:cNvSpPr>
            <a:spLocks noChangeArrowheads="1"/>
          </p:cNvSpPr>
          <p:nvPr/>
        </p:nvSpPr>
        <p:spPr bwMode="auto">
          <a:xfrm>
            <a:off x="6739870" y="4160242"/>
            <a:ext cx="3603409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6" dirty="0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b) the proportion of an individual’s genome that is </a:t>
            </a:r>
            <a:r>
              <a:rPr lang="en-GB" sz="2406" dirty="0" err="1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autozygous</a:t>
            </a:r>
            <a:r>
              <a:rPr lang="en-GB" sz="2406" dirty="0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 (IBD).</a:t>
            </a:r>
            <a:endParaRPr lang="en-GB" sz="1203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5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127" y="3429000"/>
            <a:ext cx="91246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3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900" y="2327277"/>
            <a:ext cx="808186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4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7395" y="2193927"/>
            <a:ext cx="1021638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6022679" y="1790700"/>
            <a:ext cx="609399" cy="4032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>
            <a:off x="5155834" y="1790702"/>
            <a:ext cx="620804" cy="4016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02" name="Line 11"/>
          <p:cNvSpPr>
            <a:spLocks noChangeShapeType="1"/>
          </p:cNvSpPr>
          <p:nvPr/>
        </p:nvSpPr>
        <p:spPr bwMode="auto">
          <a:xfrm>
            <a:off x="4741964" y="1760539"/>
            <a:ext cx="410611" cy="4333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 flipH="1">
            <a:off x="6685847" y="1790700"/>
            <a:ext cx="466011" cy="4095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04" name="Rectangle 16"/>
          <p:cNvSpPr>
            <a:spLocks noChangeArrowheads="1"/>
          </p:cNvSpPr>
          <p:nvPr/>
        </p:nvSpPr>
        <p:spPr bwMode="auto">
          <a:xfrm>
            <a:off x="2499899" y="263525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…atagatcgatcg…</a:t>
            </a:r>
          </a:p>
        </p:txBody>
      </p:sp>
      <p:sp>
        <p:nvSpPr>
          <p:cNvPr id="29705" name="Rectangle 17"/>
          <p:cNvSpPr>
            <a:spLocks noChangeArrowheads="1"/>
          </p:cNvSpPr>
          <p:nvPr/>
        </p:nvSpPr>
        <p:spPr bwMode="auto">
          <a:xfrm>
            <a:off x="2496642" y="561975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 dirty="0">
                <a:solidFill>
                  <a:schemeClr val="accent3">
                    <a:lumMod val="65000"/>
                  </a:schemeClr>
                </a:solidFill>
                <a:latin typeface="Calibri" pitchFamily="34" charset="0"/>
                <a:ea typeface="MS PGothic" pitchFamily="34" charset="-128"/>
              </a:rPr>
              <a:t>…</a:t>
            </a:r>
            <a:r>
              <a:rPr lang="en-US" sz="2005" dirty="0" err="1">
                <a:solidFill>
                  <a:schemeClr val="accent3">
                    <a:lumMod val="65000"/>
                  </a:schemeClr>
                </a:solidFill>
                <a:latin typeface="Calibri" pitchFamily="34" charset="0"/>
                <a:ea typeface="MS PGothic" pitchFamily="34" charset="-128"/>
              </a:rPr>
              <a:t>ctgtagcttagg</a:t>
            </a:r>
            <a:r>
              <a:rPr lang="en-US" sz="2005" dirty="0">
                <a:solidFill>
                  <a:schemeClr val="accent3">
                    <a:lumMod val="65000"/>
                  </a:schemeClr>
                </a:solidFill>
                <a:latin typeface="Calibri" pitchFamily="34" charset="0"/>
                <a:ea typeface="MS PGothic" pitchFamily="34" charset="-128"/>
              </a:rPr>
              <a:t>…</a:t>
            </a:r>
          </a:p>
        </p:txBody>
      </p:sp>
      <p:sp>
        <p:nvSpPr>
          <p:cNvPr id="29706" name="Rectangle 20"/>
          <p:cNvSpPr>
            <a:spLocks noChangeArrowheads="1"/>
          </p:cNvSpPr>
          <p:nvPr/>
        </p:nvSpPr>
        <p:spPr bwMode="auto">
          <a:xfrm>
            <a:off x="5040146" y="261938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…cggtagatcagt…</a:t>
            </a:r>
          </a:p>
        </p:txBody>
      </p:sp>
      <p:sp>
        <p:nvSpPr>
          <p:cNvPr id="29707" name="Rectangle 21"/>
          <p:cNvSpPr>
            <a:spLocks noChangeArrowheads="1"/>
          </p:cNvSpPr>
          <p:nvPr/>
        </p:nvSpPr>
        <p:spPr bwMode="auto">
          <a:xfrm>
            <a:off x="5070326" y="659728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 dirty="0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…</a:t>
            </a:r>
            <a:r>
              <a:rPr lang="en-US" sz="2005" dirty="0" err="1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agagatcgatct</a:t>
            </a:r>
            <a:r>
              <a:rPr lang="en-US" sz="2005" dirty="0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…</a:t>
            </a:r>
          </a:p>
        </p:txBody>
      </p:sp>
      <p:sp>
        <p:nvSpPr>
          <p:cNvPr id="29708" name="Rectangle 22"/>
          <p:cNvSpPr>
            <a:spLocks noChangeArrowheads="1"/>
          </p:cNvSpPr>
          <p:nvPr/>
        </p:nvSpPr>
        <p:spPr bwMode="auto">
          <a:xfrm>
            <a:off x="7868797" y="260350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FF3300"/>
                </a:solidFill>
                <a:latin typeface="Calibri" pitchFamily="34" charset="0"/>
                <a:ea typeface="MS PGothic" pitchFamily="34" charset="-128"/>
              </a:rPr>
              <a:t>…atggcgcga</a:t>
            </a:r>
            <a:r>
              <a:rPr lang="en-US" sz="2005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>
                <a:solidFill>
                  <a:srgbClr val="FF3300"/>
                </a:solidFill>
                <a:latin typeface="Calibri" pitchFamily="34" charset="0"/>
                <a:ea typeface="MS PGothic" pitchFamily="34" charset="-128"/>
              </a:rPr>
              <a:t>acg…</a:t>
            </a:r>
          </a:p>
        </p:txBody>
      </p:sp>
      <p:sp>
        <p:nvSpPr>
          <p:cNvPr id="29709" name="Rectangle 23"/>
          <p:cNvSpPr>
            <a:spLocks noChangeArrowheads="1"/>
          </p:cNvSpPr>
          <p:nvPr/>
        </p:nvSpPr>
        <p:spPr bwMode="auto">
          <a:xfrm>
            <a:off x="7922567" y="549274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…ctat</a:t>
            </a:r>
            <a:r>
              <a:rPr lang="en-US" sz="2005" u="sng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cgc</a:t>
            </a:r>
            <a:r>
              <a:rPr lang="en-US" sz="2005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tc </a:t>
            </a:r>
            <a:r>
              <a:rPr lang="en-US" sz="2005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agg…</a:t>
            </a:r>
          </a:p>
        </p:txBody>
      </p:sp>
      <p:sp>
        <p:nvSpPr>
          <p:cNvPr id="29710" name="Rectangle 20"/>
          <p:cNvSpPr>
            <a:spLocks noChangeArrowheads="1"/>
          </p:cNvSpPr>
          <p:nvPr/>
        </p:nvSpPr>
        <p:spPr bwMode="auto">
          <a:xfrm>
            <a:off x="2576482" y="2193925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...</a:t>
            </a:r>
            <a:r>
              <a:rPr lang="hr-HR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2005" dirty="0" err="1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ggtag</a:t>
            </a:r>
            <a:r>
              <a:rPr lang="en-US" sz="2005" dirty="0" err="1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cg</a:t>
            </a:r>
            <a:r>
              <a:rPr lang="en-US" sz="2005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 dirty="0" err="1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atct</a:t>
            </a:r>
            <a:r>
              <a:rPr lang="en-US" sz="2005" dirty="0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…</a:t>
            </a:r>
            <a:endParaRPr lang="en-US" sz="2005" dirty="0">
              <a:solidFill>
                <a:srgbClr val="CC00C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11" name="Rectangle 20"/>
          <p:cNvSpPr>
            <a:spLocks noChangeArrowheads="1"/>
          </p:cNvSpPr>
          <p:nvPr/>
        </p:nvSpPr>
        <p:spPr bwMode="auto">
          <a:xfrm>
            <a:off x="8013813" y="2192338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…cgg</a:t>
            </a:r>
            <a:r>
              <a:rPr lang="en-US" sz="2005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tagatcagt…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22104" y="2565400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 dirty="0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…</a:t>
            </a:r>
            <a:r>
              <a:rPr lang="en-US" sz="2005" dirty="0" err="1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atagatcg</a:t>
            </a:r>
            <a:r>
              <a:rPr lang="en-US" sz="2005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 dirty="0" err="1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atcg</a:t>
            </a:r>
            <a:r>
              <a:rPr lang="en-US" sz="2005" dirty="0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…</a:t>
            </a:r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5209603" y="4360863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...</a:t>
            </a:r>
            <a:r>
              <a:rPr lang="hr-HR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gg</a:t>
            </a:r>
            <a:r>
              <a:rPr lang="hr-HR" sz="2005" dirty="0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005" dirty="0" err="1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tag</a:t>
            </a:r>
            <a:r>
              <a:rPr lang="en-US" sz="2005" dirty="0" err="1">
                <a:solidFill>
                  <a:srgbClr val="FF99FF"/>
                </a:solidFill>
                <a:latin typeface="Calibri" pitchFamily="34" charset="0"/>
                <a:ea typeface="MS PGothic" pitchFamily="34" charset="-128"/>
              </a:rPr>
              <a:t>cg</a:t>
            </a:r>
            <a:r>
              <a:rPr lang="en-US" sz="2005" dirty="0" err="1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atcg</a:t>
            </a:r>
            <a:r>
              <a:rPr lang="en-US" sz="2005" dirty="0">
                <a:solidFill>
                  <a:srgbClr val="0066FF"/>
                </a:solidFill>
                <a:latin typeface="Calibri" pitchFamily="34" charset="0"/>
                <a:ea typeface="MS PGothic" pitchFamily="34" charset="-128"/>
              </a:rPr>
              <a:t>…</a:t>
            </a:r>
            <a:endParaRPr lang="en-US" sz="2005" dirty="0">
              <a:solidFill>
                <a:srgbClr val="CC00C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8070842" y="2522538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5">
                <a:solidFill>
                  <a:srgbClr val="FF3300"/>
                </a:solidFill>
                <a:latin typeface="Calibri" pitchFamily="34" charset="0"/>
                <a:ea typeface="MS PGothic" pitchFamily="34" charset="-128"/>
              </a:rPr>
              <a:t>…atg</a:t>
            </a:r>
            <a:r>
              <a:rPr lang="en-US" sz="2005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|</a:t>
            </a:r>
            <a:r>
              <a:rPr lang="en-US" sz="2005">
                <a:solidFill>
                  <a:srgbClr val="FF3300"/>
                </a:solidFill>
                <a:latin typeface="Calibri" pitchFamily="34" charset="0"/>
                <a:ea typeface="MS PGothic" pitchFamily="34" charset="-128"/>
              </a:rPr>
              <a:t>gcgcga</a:t>
            </a:r>
            <a:r>
              <a:rPr lang="en-US" sz="2005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agg…</a:t>
            </a:r>
            <a:endParaRPr lang="en-US" sz="2005">
              <a:solidFill>
                <a:srgbClr val="FF33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15" name="Rectangle 25"/>
          <p:cNvSpPr>
            <a:spLocks noChangeArrowheads="1"/>
          </p:cNvSpPr>
          <p:nvPr/>
        </p:nvSpPr>
        <p:spPr bwMode="auto">
          <a:xfrm>
            <a:off x="5261745" y="4638675"/>
            <a:ext cx="17206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...</a:t>
            </a:r>
            <a:r>
              <a:rPr lang="hr-HR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gg</a:t>
            </a:r>
            <a:r>
              <a:rPr lang="hr-HR" sz="2005">
                <a:solidFill>
                  <a:srgbClr val="CC00CC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005">
                <a:solidFill>
                  <a:srgbClr val="FF3300"/>
                </a:solidFill>
                <a:latin typeface="Calibri" pitchFamily="34" charset="0"/>
                <a:ea typeface="MS PGothic" pitchFamily="34" charset="-128"/>
              </a:rPr>
              <a:t>gcgcga</a:t>
            </a:r>
            <a:r>
              <a:rPr lang="en-US" sz="2005">
                <a:solidFill>
                  <a:srgbClr val="FF9933"/>
                </a:solidFill>
                <a:latin typeface="Calibri" pitchFamily="34" charset="0"/>
                <a:ea typeface="MS PGothic" pitchFamily="34" charset="-128"/>
              </a:rPr>
              <a:t>agg…</a:t>
            </a:r>
            <a:endParaRPr lang="en-US" sz="2005">
              <a:solidFill>
                <a:srgbClr val="CC00C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17" name="Rectangle 28"/>
          <p:cNvSpPr>
            <a:spLocks noChangeArrowheads="1"/>
          </p:cNvSpPr>
          <p:nvPr/>
        </p:nvSpPr>
        <p:spPr bwMode="auto">
          <a:xfrm>
            <a:off x="4259661" y="5229227"/>
            <a:ext cx="500228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F</a:t>
            </a:r>
            <a:r>
              <a:rPr lang="de-AT" sz="2406" b="1" baseline="-25000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GENOMIC</a:t>
            </a:r>
            <a:r>
              <a:rPr lang="hr-HR" sz="4010" b="1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de-AT" sz="2406" b="1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= 0.25 </a:t>
            </a:r>
            <a:r>
              <a:rPr lang="hr-HR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(0</a:t>
            </a:r>
            <a:r>
              <a:rPr lang="de-AT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.00 min. </a:t>
            </a:r>
            <a:r>
              <a:rPr lang="hr-HR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-1</a:t>
            </a:r>
            <a:r>
              <a:rPr lang="de-AT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.00 max.</a:t>
            </a:r>
            <a:r>
              <a:rPr lang="hr-HR" sz="2406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)</a:t>
            </a:r>
            <a:endParaRPr lang="en-US" sz="2406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29719" name="Picture 4" descr="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079" y="1065214"/>
            <a:ext cx="943426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0" name="Line 6"/>
          <p:cNvSpPr>
            <a:spLocks noChangeShapeType="1"/>
          </p:cNvSpPr>
          <p:nvPr/>
        </p:nvSpPr>
        <p:spPr bwMode="auto">
          <a:xfrm flipH="1">
            <a:off x="5900471" y="3024190"/>
            <a:ext cx="731605" cy="431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21" name="Line 5"/>
          <p:cNvSpPr>
            <a:spLocks noChangeShapeType="1"/>
          </p:cNvSpPr>
          <p:nvPr/>
        </p:nvSpPr>
        <p:spPr bwMode="auto">
          <a:xfrm>
            <a:off x="5162352" y="3024188"/>
            <a:ext cx="738121" cy="4333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6">
              <a:solidFill>
                <a:srgbClr val="000000"/>
              </a:solidFill>
              <a:latin typeface="Comic Sans MS" pitchFamily="66" charset="0"/>
              <a:ea typeface="MS PGothic" pitchFamily="34" charset="-128"/>
            </a:endParaRPr>
          </a:p>
        </p:txBody>
      </p:sp>
      <p:pic>
        <p:nvPicPr>
          <p:cNvPr id="29722" name="Picture 6" descr="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57768" y="1020763"/>
            <a:ext cx="917356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3" name="Picture 4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349" y="987426"/>
            <a:ext cx="1199244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4" name="Oval 4"/>
          <p:cNvSpPr>
            <a:spLocks noChangeArrowheads="1"/>
          </p:cNvSpPr>
          <p:nvPr/>
        </p:nvSpPr>
        <p:spPr bwMode="auto">
          <a:xfrm>
            <a:off x="3684479" y="2433637"/>
            <a:ext cx="120576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AT" sz="2406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25" name="Oval 40"/>
          <p:cNvSpPr>
            <a:spLocks noChangeArrowheads="1"/>
          </p:cNvSpPr>
          <p:nvPr/>
        </p:nvSpPr>
        <p:spPr bwMode="auto">
          <a:xfrm>
            <a:off x="9051747" y="477840"/>
            <a:ext cx="1205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AT" sz="2406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26" name="Oval 41"/>
          <p:cNvSpPr>
            <a:spLocks noChangeArrowheads="1"/>
          </p:cNvSpPr>
          <p:nvPr/>
        </p:nvSpPr>
        <p:spPr bwMode="auto">
          <a:xfrm>
            <a:off x="8479825" y="2433637"/>
            <a:ext cx="120576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AT" sz="2406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27" name="AutoShape 40"/>
          <p:cNvSpPr>
            <a:spLocks/>
          </p:cNvSpPr>
          <p:nvPr/>
        </p:nvSpPr>
        <p:spPr bwMode="auto">
          <a:xfrm rot="5400000">
            <a:off x="5274981" y="4978550"/>
            <a:ext cx="323850" cy="501349"/>
          </a:xfrm>
          <a:prstGeom prst="rightBrace">
            <a:avLst>
              <a:gd name="adj1" fmla="val 1529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CS" sz="2406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28" name="Rectangle 9"/>
          <p:cNvSpPr>
            <a:spLocks noChangeArrowheads="1"/>
          </p:cNvSpPr>
          <p:nvPr/>
        </p:nvSpPr>
        <p:spPr bwMode="auto">
          <a:xfrm>
            <a:off x="4351234" y="6100098"/>
            <a:ext cx="298181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406" b="1" dirty="0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F</a:t>
            </a:r>
            <a:r>
              <a:rPr lang="de-AT" sz="2406" b="1" baseline="-25000" dirty="0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PEDIGREE</a:t>
            </a:r>
            <a:r>
              <a:rPr lang="hr-HR" sz="2406" b="1" dirty="0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 = 0.125</a:t>
            </a:r>
            <a:endParaRPr lang="de-AT" sz="2406" b="1" dirty="0">
              <a:solidFill>
                <a:srgbClr val="33339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2" name="Rectangle 1"/>
          <p:cNvSpPr>
            <a:spLocks noChangeArrowheads="1"/>
          </p:cNvSpPr>
          <p:nvPr/>
        </p:nvSpPr>
        <p:spPr bwMode="auto">
          <a:xfrm>
            <a:off x="1929609" y="149225"/>
            <a:ext cx="47089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663754" y="188913"/>
            <a:ext cx="47089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258901" y="77788"/>
            <a:ext cx="453970" cy="8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2039910" y="2093913"/>
            <a:ext cx="453970" cy="8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7472851" y="2093913"/>
            <a:ext cx="47089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4396531" y="4181475"/>
            <a:ext cx="47089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endParaRPr lang="en-US" sz="2406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045743" y="107950"/>
            <a:ext cx="636014" cy="43480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6777" fontAlgn="base">
              <a:spcBef>
                <a:spcPct val="0"/>
              </a:spcBef>
              <a:spcAft>
                <a:spcPct val="0"/>
              </a:spcAft>
            </a:pPr>
            <a:endParaRPr lang="de-AT" sz="1404" b="1"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503159" y="2108200"/>
            <a:ext cx="636014" cy="43480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6777" fontAlgn="base">
              <a:spcBef>
                <a:spcPct val="0"/>
              </a:spcBef>
              <a:spcAft>
                <a:spcPct val="0"/>
              </a:spcAft>
            </a:pPr>
            <a:endParaRPr lang="de-AT" sz="1404" b="1"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943750" y="2048668"/>
            <a:ext cx="636014" cy="43480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6777" fontAlgn="base">
              <a:spcBef>
                <a:spcPct val="0"/>
              </a:spcBef>
              <a:spcAft>
                <a:spcPct val="0"/>
              </a:spcAft>
            </a:pPr>
            <a:endParaRPr lang="de-AT" sz="1404" b="1"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86231" y="4234122"/>
            <a:ext cx="605211" cy="43480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6777" fontAlgn="base">
              <a:spcBef>
                <a:spcPct val="0"/>
              </a:spcBef>
              <a:spcAft>
                <a:spcPct val="0"/>
              </a:spcAft>
            </a:pPr>
            <a:endParaRPr lang="de-AT" sz="1404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/>
      <p:bldP spid="29727" grpId="0" animBg="1"/>
      <p:bldP spid="29728" grpId="0"/>
      <p:bldP spid="2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199370-1EBA-4621-9FC8-7A605E02D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47" t="16795" r="19437" b="16566"/>
          <a:stretch/>
        </p:blipFill>
        <p:spPr>
          <a:xfrm>
            <a:off x="6393086" y="2354154"/>
            <a:ext cx="109738" cy="1059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CC38E0-5EF9-4A7E-93A2-C838D54EF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250" y="4058186"/>
            <a:ext cx="109738" cy="1060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7C0F2-39A9-47C9-99BD-5D694AAA0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63"/>
          <a:stretch/>
        </p:blipFill>
        <p:spPr>
          <a:xfrm>
            <a:off x="7869281" y="3107901"/>
            <a:ext cx="109737" cy="106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930B1-2F80-4EC1-98BE-BF3067AFC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03" y="3109165"/>
            <a:ext cx="109738" cy="1072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3D3F6-7ECB-462F-A062-969D6C5617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62"/>
          <a:stretch/>
        </p:blipFill>
        <p:spPr>
          <a:xfrm>
            <a:off x="6541607" y="4058186"/>
            <a:ext cx="110168" cy="1060796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890044" y="423770"/>
            <a:ext cx="8331557" cy="6103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Runs of Homozygosity (ROH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87600" y="6364801"/>
            <a:ext cx="468000" cy="164251"/>
          </a:xfrm>
        </p:spPr>
        <p:txBody>
          <a:bodyPr/>
          <a:lstStyle/>
          <a:p>
            <a:pPr algn="r"/>
            <a:fld id="{F25965E0-7062-474C-8671-DB3A3CE669B0}" type="slidenum">
              <a:rPr lang="en-GB">
                <a:solidFill>
                  <a:srgbClr val="FFFFFF"/>
                </a:solidFill>
              </a:rPr>
              <a:pPr algn="r"/>
              <a:t>15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2623196" y="4402191"/>
            <a:ext cx="102088" cy="1063373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2471036" y="4402189"/>
            <a:ext cx="102088" cy="1063374"/>
          </a:xfrm>
          <a:prstGeom prst="rect">
            <a:avLst/>
          </a:prstGeom>
          <a:solidFill>
            <a:srgbClr val="2C6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2622302" y="2070033"/>
            <a:ext cx="102088" cy="10631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0800000">
            <a:off x="2474277" y="2075485"/>
            <a:ext cx="102088" cy="10633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26" y="4369917"/>
            <a:ext cx="118597" cy="10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54" y="2941493"/>
            <a:ext cx="122833" cy="10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/>
          <p:cNvSpPr/>
          <p:nvPr/>
        </p:nvSpPr>
        <p:spPr>
          <a:xfrm>
            <a:off x="3070921" y="4127765"/>
            <a:ext cx="432701" cy="1207719"/>
          </a:xfrm>
          <a:prstGeom prst="rightBrac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7182081" y="4323409"/>
            <a:ext cx="1644345" cy="4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30000" dirty="0" smtClean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ROH</a:t>
            </a:r>
            <a:r>
              <a:rPr lang="en-US" altLang="en-US" sz="2400" dirty="0" smtClean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=0.25</a:t>
            </a:r>
            <a:endParaRPr lang="en-US" altLang="en-US" sz="3200" dirty="0">
              <a:solidFill>
                <a:srgbClr val="00517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4938409" y="1844673"/>
            <a:ext cx="102088" cy="1063217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5077234" y="1844670"/>
            <a:ext cx="102088" cy="1063218"/>
          </a:xfrm>
          <a:prstGeom prst="rect">
            <a:avLst/>
          </a:prstGeom>
          <a:solidFill>
            <a:srgbClr val="DC4A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5172"/>
              </a:solidFill>
              <a:latin typeface="Calibri" pitchFamily="34" charset="0"/>
            </a:endParaRPr>
          </a:p>
        </p:txBody>
      </p:sp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38" y="2354932"/>
            <a:ext cx="109902" cy="10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4275820" y="-1002741"/>
            <a:ext cx="6504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074386" y="2631718"/>
            <a:ext cx="432701" cy="1207719"/>
          </a:xfrm>
          <a:prstGeom prst="rightBrac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8580567" y="3181533"/>
            <a:ext cx="1644345" cy="4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US" sz="2800" baseline="-30000" dirty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ROH</a:t>
            </a:r>
            <a:r>
              <a:rPr lang="en-US" altLang="en-US" sz="2800" dirty="0">
                <a:solidFill>
                  <a:srgbClr val="00517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=0.48</a:t>
            </a:r>
            <a:endParaRPr lang="en-US" altLang="en-US" sz="3600" dirty="0">
              <a:solidFill>
                <a:srgbClr val="005172"/>
              </a:solidFill>
              <a:latin typeface="Arial" panose="020B0604020202020204" pitchFamily="34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5386801" y="2269029"/>
            <a:ext cx="432701" cy="1207719"/>
          </a:xfrm>
          <a:prstGeom prst="rightBrac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5172"/>
              </a:solidFill>
              <a:latin typeface="Calibri" pitchFamily="34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5436104" y="4006452"/>
            <a:ext cx="432701" cy="1207719"/>
          </a:xfrm>
          <a:prstGeom prst="rightBrac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29469" y="3476981"/>
            <a:ext cx="660026" cy="4277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135771" y="3075526"/>
            <a:ext cx="432701" cy="1207719"/>
          </a:xfrm>
          <a:prstGeom prst="rightBrac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810074" y="4009209"/>
            <a:ext cx="660026" cy="4277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93522" y="5211051"/>
            <a:ext cx="660026" cy="4277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78240" y="4708926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78240" y="4499302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781624" y="3703781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781624" y="3631825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781624" y="3498787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781624" y="3081020"/>
            <a:ext cx="799340" cy="77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93168" y="4495568"/>
            <a:ext cx="0" cy="23232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93886" y="3631825"/>
            <a:ext cx="4754" cy="7974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3886" y="3084913"/>
            <a:ext cx="0" cy="41387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CCF798-8E4D-4C69-AD4E-BB8D1A9DF9A7}"/>
              </a:ext>
            </a:extLst>
          </p:cNvPr>
          <p:cNvSpPr txBox="1"/>
          <p:nvPr/>
        </p:nvSpPr>
        <p:spPr>
          <a:xfrm>
            <a:off x="3391665" y="1200519"/>
            <a:ext cx="1995135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1</a:t>
            </a:r>
            <a:r>
              <a:rPr lang="en-US" sz="2800" baseline="30000" dirty="0">
                <a:solidFill>
                  <a:srgbClr val="D5D2CA">
                    <a:lumMod val="10000"/>
                  </a:srgbClr>
                </a:solidFill>
              </a:rPr>
              <a:t>st</a:t>
            </a: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 </a:t>
            </a:r>
            <a:endParaRPr lang="en-US" sz="2800" dirty="0" smtClean="0">
              <a:solidFill>
                <a:srgbClr val="D5D2CA">
                  <a:lumMod val="10000"/>
                </a:srgbClr>
              </a:solidFill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D5D2CA">
                    <a:lumMod val="10000"/>
                  </a:srgbClr>
                </a:solidFill>
              </a:rPr>
              <a:t>Generation</a:t>
            </a:r>
            <a:endParaRPr lang="en-MY" sz="2800" dirty="0" err="1">
              <a:solidFill>
                <a:srgbClr val="D5D2CA">
                  <a:lumMod val="10000"/>
                </a:srgb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9707EA-46B4-4FC1-9C25-B9EFE5A17BC4}"/>
              </a:ext>
            </a:extLst>
          </p:cNvPr>
          <p:cNvSpPr txBox="1"/>
          <p:nvPr/>
        </p:nvSpPr>
        <p:spPr>
          <a:xfrm>
            <a:off x="5819502" y="1266389"/>
            <a:ext cx="195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2</a:t>
            </a:r>
            <a:r>
              <a:rPr lang="en-US" sz="2800" baseline="30000" dirty="0">
                <a:solidFill>
                  <a:srgbClr val="D5D2CA">
                    <a:lumMod val="10000"/>
                  </a:srgbClr>
                </a:solidFill>
              </a:rPr>
              <a:t>nd</a:t>
            </a: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 Generation</a:t>
            </a:r>
            <a:endParaRPr lang="en-MY" sz="2800" dirty="0" err="1">
              <a:solidFill>
                <a:srgbClr val="D5D2CA">
                  <a:lumMod val="10000"/>
                </a:srgb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E48540-B96F-485C-9AAF-066BAEB4F3CA}"/>
              </a:ext>
            </a:extLst>
          </p:cNvPr>
          <p:cNvSpPr txBox="1"/>
          <p:nvPr/>
        </p:nvSpPr>
        <p:spPr>
          <a:xfrm>
            <a:off x="7748844" y="1311785"/>
            <a:ext cx="2009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3</a:t>
            </a:r>
            <a:r>
              <a:rPr lang="en-US" sz="2800" baseline="30000" dirty="0">
                <a:solidFill>
                  <a:srgbClr val="D5D2CA">
                    <a:lumMod val="10000"/>
                  </a:srgbClr>
                </a:solidFill>
              </a:rPr>
              <a:t>rd</a:t>
            </a:r>
            <a:r>
              <a:rPr lang="en-US" sz="2800" dirty="0">
                <a:solidFill>
                  <a:srgbClr val="D5D2CA">
                    <a:lumMod val="10000"/>
                  </a:srgbClr>
                </a:solidFill>
              </a:rPr>
              <a:t>  Generation</a:t>
            </a:r>
            <a:endParaRPr lang="en-MY" sz="2800" dirty="0" err="1">
              <a:solidFill>
                <a:srgbClr val="D5D2CA">
                  <a:lumMod val="10000"/>
                </a:srgb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D118E-73E0-4E2E-99E1-D0444917E605}"/>
              </a:ext>
            </a:extLst>
          </p:cNvPr>
          <p:cNvSpPr/>
          <p:nvPr/>
        </p:nvSpPr>
        <p:spPr>
          <a:xfrm rot="10800000">
            <a:off x="2470584" y="3263044"/>
            <a:ext cx="102088" cy="1063373"/>
          </a:xfrm>
          <a:prstGeom prst="rect">
            <a:avLst/>
          </a:prstGeom>
          <a:solidFill>
            <a:schemeClr val="accent4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D5D2CA">
                  <a:lumMod val="25000"/>
                </a:srgbClr>
              </a:solidFill>
              <a:latin typeface="Calibr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E0E163-4648-4C99-9932-F17011EE10D8}"/>
              </a:ext>
            </a:extLst>
          </p:cNvPr>
          <p:cNvSpPr/>
          <p:nvPr/>
        </p:nvSpPr>
        <p:spPr>
          <a:xfrm rot="10800000">
            <a:off x="2619912" y="3256318"/>
            <a:ext cx="102088" cy="106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5172"/>
              </a:solidFill>
              <a:latin typeface="Calibr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1FF2C11-99E4-4DA5-AAD4-11E8CE2DCC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9725" y="2934427"/>
            <a:ext cx="121931" cy="10790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04EEEE-8032-4D90-82BF-F1FC8FDAB1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0031" y="4364619"/>
            <a:ext cx="134124" cy="10607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9CCF798-8E4D-4C69-AD4E-BB8D1A9DF9A7}"/>
              </a:ext>
            </a:extLst>
          </p:cNvPr>
          <p:cNvSpPr txBox="1"/>
          <p:nvPr/>
        </p:nvSpPr>
        <p:spPr>
          <a:xfrm>
            <a:off x="1634836" y="1427202"/>
            <a:ext cx="173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D5D2CA">
                    <a:lumMod val="10000"/>
                  </a:srgbClr>
                </a:solidFill>
              </a:rPr>
              <a:t>Founders</a:t>
            </a:r>
            <a:endParaRPr lang="en-MY" dirty="0" err="1">
              <a:solidFill>
                <a:srgbClr val="D5D2CA">
                  <a:lumMod val="10000"/>
                </a:srgbClr>
              </a:solidFill>
            </a:endParaRPr>
          </a:p>
        </p:txBody>
      </p:sp>
      <p:pic>
        <p:nvPicPr>
          <p:cNvPr id="47" name="Picture 4" descr="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46478" y="3469446"/>
            <a:ext cx="943426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9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95541" y="5211051"/>
            <a:ext cx="91246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3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Calculating genomic inbreeding coefficient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1690688"/>
            <a:ext cx="10834254" cy="4351338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</a:t>
            </a:r>
            <a:r>
              <a:rPr lang="en-US" sz="2800" baseline="-25000" dirty="0" smtClean="0"/>
              <a:t>ROH</a:t>
            </a:r>
            <a:r>
              <a:rPr lang="en-US" sz="2800" dirty="0" smtClean="0"/>
              <a:t> </a:t>
            </a:r>
            <a:r>
              <a:rPr lang="en-150" sz="2800" dirty="0" smtClean="0"/>
              <a:t>–</a:t>
            </a:r>
            <a:r>
              <a:rPr lang="en-US" sz="2800" dirty="0" smtClean="0"/>
              <a:t> genomic inbreeding coefficient</a:t>
            </a:r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150" dirty="0" smtClean="0"/>
              <a:t>–</a:t>
            </a:r>
            <a:r>
              <a:rPr lang="en-US" dirty="0" smtClean="0"/>
              <a:t> number of ROH segments for a particular individual</a:t>
            </a:r>
            <a:endParaRPr lang="en-US" sz="2800" dirty="0"/>
          </a:p>
          <a:p>
            <a:endParaRPr lang="en-US" sz="2800" dirty="0" smtClean="0"/>
          </a:p>
          <a:p>
            <a:r>
              <a:rPr lang="en-US" b="1" dirty="0" smtClean="0"/>
              <a:t>Definition: The genomic inbreeding coefficient is the proportion of the genome covered by ROH segments, i.e. those homozygous due to IBD.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6300" y="1842542"/>
                <a:ext cx="5219400" cy="104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150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𝑅𝑂𝐻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150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𝐿𝑒𝑛𝑔𝑡h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150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150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𝑅𝑂𝐻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d>
                            <m:dPr>
                              <m:ctrlPr>
                                <a:rPr lang="en-150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𝑎𝑢𝑡𝑜𝑠𝑜𝑚𝑒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00" y="1842542"/>
                <a:ext cx="5219400" cy="104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top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91589" y="5727700"/>
            <a:ext cx="136871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072985" y="1412627"/>
            <a:ext cx="6806034" cy="4883150"/>
            <a:chOff x="1763713" y="1785938"/>
            <a:chExt cx="6630987" cy="4883150"/>
          </a:xfrm>
        </p:grpSpPr>
        <p:pic>
          <p:nvPicPr>
            <p:cNvPr id="31746" name="Picture 29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94025" y="5961063"/>
              <a:ext cx="576263" cy="563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47" name="Picture 3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11863" y="2451100"/>
              <a:ext cx="509587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48" name="Picture 40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54838" y="2238375"/>
              <a:ext cx="6445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49" name="Picture 4" descr="1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4963" y="1785938"/>
              <a:ext cx="596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0" name="Picture 6" descr="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0800000" flipV="1">
              <a:off x="7667625" y="3101975"/>
              <a:ext cx="57943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1" name="Picture 41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94038" y="1812925"/>
              <a:ext cx="757237" cy="407988"/>
            </a:xfrm>
            <a:prstGeom prst="rect">
              <a:avLst/>
            </a:prstGeom>
            <a:solidFill>
              <a:srgbClr val="A50000"/>
            </a:solidFill>
            <a:ln w="76200">
              <a:solidFill>
                <a:srgbClr val="FF6600"/>
              </a:solidFill>
              <a:miter lim="800000"/>
              <a:headEnd/>
              <a:tailEnd/>
            </a:ln>
          </p:spPr>
        </p:pic>
        <p:pic>
          <p:nvPicPr>
            <p:cNvPr id="31752" name="Picture 4" descr="1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516688" y="3162300"/>
              <a:ext cx="596900" cy="37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3" name="Picture 3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75463" y="4038600"/>
              <a:ext cx="5111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4" name="Picture 6" descr="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0800000" flipV="1">
              <a:off x="7815263" y="4151313"/>
              <a:ext cx="579437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5" name="Picture 29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5600" y="6105525"/>
              <a:ext cx="576263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41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59438" y="4810125"/>
              <a:ext cx="757237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7" name="Picture 3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6950" y="2454275"/>
              <a:ext cx="5111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8" name="Picture 6" descr="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0800000" flipV="1">
              <a:off x="3203575" y="2525713"/>
              <a:ext cx="57943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9" name="Picture 40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51050" y="3101975"/>
              <a:ext cx="644525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0" name="Picture 29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3" y="3317875"/>
              <a:ext cx="576262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40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38388" y="3967163"/>
              <a:ext cx="646112" cy="646112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31762" name="Picture 40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7988" y="4881563"/>
              <a:ext cx="646112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41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43088" y="5529263"/>
              <a:ext cx="757237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29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3713" y="4757738"/>
              <a:ext cx="576262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Elbow Connector 13"/>
            <p:cNvCxnSpPr>
              <a:cxnSpLocks noChangeShapeType="1"/>
            </p:cNvCxnSpPr>
            <p:nvPr/>
          </p:nvCxnSpPr>
          <p:spPr bwMode="auto">
            <a:xfrm>
              <a:off x="3924300" y="2133600"/>
              <a:ext cx="2592388" cy="215900"/>
            </a:xfrm>
            <a:prstGeom prst="bentConnector3">
              <a:avLst>
                <a:gd name="adj1" fmla="val 50000"/>
              </a:avLst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66" name="Straight Connector 42"/>
            <p:cNvCxnSpPr>
              <a:cxnSpLocks noChangeShapeType="1"/>
            </p:cNvCxnSpPr>
            <p:nvPr/>
          </p:nvCxnSpPr>
          <p:spPr bwMode="auto">
            <a:xfrm>
              <a:off x="6516688" y="2368550"/>
              <a:ext cx="574675" cy="576263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67" name="Straight Connector 44"/>
            <p:cNvCxnSpPr>
              <a:cxnSpLocks noChangeShapeType="1"/>
            </p:cNvCxnSpPr>
            <p:nvPr/>
          </p:nvCxnSpPr>
          <p:spPr bwMode="auto">
            <a:xfrm>
              <a:off x="7091363" y="2944813"/>
              <a:ext cx="576262" cy="57626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68" name="Straight Connector 46"/>
            <p:cNvCxnSpPr>
              <a:cxnSpLocks noChangeShapeType="1"/>
            </p:cNvCxnSpPr>
            <p:nvPr/>
          </p:nvCxnSpPr>
          <p:spPr bwMode="auto">
            <a:xfrm>
              <a:off x="7667625" y="3521075"/>
              <a:ext cx="0" cy="129540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69" name="Straight Connector 49"/>
            <p:cNvCxnSpPr>
              <a:cxnSpLocks noChangeShapeType="1"/>
            </p:cNvCxnSpPr>
            <p:nvPr/>
          </p:nvCxnSpPr>
          <p:spPr bwMode="auto">
            <a:xfrm flipV="1">
              <a:off x="6875463" y="4816475"/>
              <a:ext cx="792162" cy="588963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0" name="Straight Connector 52"/>
            <p:cNvCxnSpPr>
              <a:cxnSpLocks noChangeShapeType="1"/>
            </p:cNvCxnSpPr>
            <p:nvPr/>
          </p:nvCxnSpPr>
          <p:spPr bwMode="auto">
            <a:xfrm flipV="1">
              <a:off x="5940425" y="5392738"/>
              <a:ext cx="935038" cy="55721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1" name="Straight Connector 53"/>
            <p:cNvCxnSpPr>
              <a:cxnSpLocks noChangeShapeType="1"/>
            </p:cNvCxnSpPr>
            <p:nvPr/>
          </p:nvCxnSpPr>
          <p:spPr bwMode="auto">
            <a:xfrm flipV="1">
              <a:off x="2916238" y="2309813"/>
              <a:ext cx="142875" cy="79216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2" name="Straight Connector 54"/>
            <p:cNvCxnSpPr>
              <a:cxnSpLocks noChangeShapeType="1"/>
            </p:cNvCxnSpPr>
            <p:nvPr/>
          </p:nvCxnSpPr>
          <p:spPr bwMode="auto">
            <a:xfrm flipV="1">
              <a:off x="2843213" y="3101975"/>
              <a:ext cx="73025" cy="792163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3" name="Straight Connector 55"/>
            <p:cNvCxnSpPr>
              <a:cxnSpLocks noChangeShapeType="1"/>
            </p:cNvCxnSpPr>
            <p:nvPr/>
          </p:nvCxnSpPr>
          <p:spPr bwMode="auto">
            <a:xfrm flipH="1" flipV="1">
              <a:off x="3067050" y="4594225"/>
              <a:ext cx="935038" cy="71913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4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4002088" y="5313363"/>
              <a:ext cx="1441450" cy="64770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31775" name="Straight Connector 57"/>
            <p:cNvCxnSpPr>
              <a:cxnSpLocks noChangeShapeType="1"/>
            </p:cNvCxnSpPr>
            <p:nvPr/>
          </p:nvCxnSpPr>
          <p:spPr bwMode="auto">
            <a:xfrm flipH="1" flipV="1">
              <a:off x="2565400" y="4721225"/>
              <a:ext cx="52388" cy="79216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1776" name="Straight Connector 76"/>
            <p:cNvCxnSpPr>
              <a:cxnSpLocks noChangeShapeType="1"/>
            </p:cNvCxnSpPr>
            <p:nvPr/>
          </p:nvCxnSpPr>
          <p:spPr bwMode="auto">
            <a:xfrm flipV="1">
              <a:off x="3427413" y="5386388"/>
              <a:ext cx="503237" cy="50323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1777" name="Straight Connector 79"/>
            <p:cNvCxnSpPr>
              <a:cxnSpLocks noChangeShapeType="1"/>
            </p:cNvCxnSpPr>
            <p:nvPr/>
          </p:nvCxnSpPr>
          <p:spPr bwMode="auto">
            <a:xfrm flipH="1" flipV="1">
              <a:off x="2994025" y="4665663"/>
              <a:ext cx="936625" cy="72072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31778" name="Straight Connector 85"/>
            <p:cNvCxnSpPr>
              <a:cxnSpLocks noChangeShapeType="1"/>
            </p:cNvCxnSpPr>
            <p:nvPr/>
          </p:nvCxnSpPr>
          <p:spPr bwMode="auto">
            <a:xfrm flipH="1" flipV="1">
              <a:off x="2635250" y="5480050"/>
              <a:ext cx="503238" cy="40957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</p:cxnSp>
      </p:grpSp>
      <p:pic>
        <p:nvPicPr>
          <p:cNvPr id="31779" name="Picture 62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02967" y="5243217"/>
            <a:ext cx="1288861" cy="135413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</p:pic>
      <p:cxnSp>
        <p:nvCxnSpPr>
          <p:cNvPr id="31780" name="Straight Connector 98"/>
          <p:cNvCxnSpPr>
            <a:cxnSpLocks noChangeShapeType="1"/>
          </p:cNvCxnSpPr>
          <p:nvPr/>
        </p:nvCxnSpPr>
        <p:spPr bwMode="auto">
          <a:xfrm flipV="1">
            <a:off x="2178829" y="5373216"/>
            <a:ext cx="0" cy="9350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1781" name="Straight Connector 101"/>
          <p:cNvCxnSpPr>
            <a:cxnSpLocks noChangeShapeType="1"/>
          </p:cNvCxnSpPr>
          <p:nvPr/>
        </p:nvCxnSpPr>
        <p:spPr bwMode="auto">
          <a:xfrm flipH="1" flipV="1">
            <a:off x="2326647" y="5386090"/>
            <a:ext cx="0" cy="936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</p:cxnSp>
      <p:pic>
        <p:nvPicPr>
          <p:cNvPr id="31782" name="Picture 102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052356" y="5243217"/>
            <a:ext cx="1287232" cy="1354137"/>
          </a:xfrm>
          <a:prstGeom prst="rect">
            <a:avLst/>
          </a:prstGeom>
          <a:noFill/>
          <a:ln w="38100">
            <a:solidFill>
              <a:srgbClr val="A50000"/>
            </a:solidFill>
            <a:miter lim="800000"/>
            <a:headEnd/>
            <a:tailEnd/>
          </a:ln>
        </p:spPr>
      </p:pic>
      <p:cxnSp>
        <p:nvCxnSpPr>
          <p:cNvPr id="31783" name="Straight Connector 104"/>
          <p:cNvCxnSpPr>
            <a:cxnSpLocks noChangeShapeType="1"/>
          </p:cNvCxnSpPr>
          <p:nvPr/>
        </p:nvCxnSpPr>
        <p:spPr bwMode="auto">
          <a:xfrm flipV="1">
            <a:off x="9717536" y="5890917"/>
            <a:ext cx="0" cy="287337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</p:cxnSp>
      <p:cxnSp>
        <p:nvCxnSpPr>
          <p:cNvPr id="31784" name="Straight Connector 111"/>
          <p:cNvCxnSpPr>
            <a:cxnSpLocks noChangeShapeType="1"/>
          </p:cNvCxnSpPr>
          <p:nvPr/>
        </p:nvCxnSpPr>
        <p:spPr bwMode="auto">
          <a:xfrm flipV="1">
            <a:off x="9569718" y="5877274"/>
            <a:ext cx="0" cy="287337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</p:cxnSp>
      <p:sp>
        <p:nvSpPr>
          <p:cNvPr id="31785" name="Rectangle 71"/>
          <p:cNvSpPr>
            <a:spLocks noChangeArrowheads="1"/>
          </p:cNvSpPr>
          <p:nvPr/>
        </p:nvSpPr>
        <p:spPr bwMode="auto">
          <a:xfrm>
            <a:off x="1970521" y="4646862"/>
            <a:ext cx="65023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333399"/>
                </a:solidFill>
                <a:latin typeface="Calibri" pitchFamily="34" charset="0"/>
                <a:ea typeface="MS PGothic" pitchFamily="34" charset="-128"/>
              </a:rPr>
              <a:t>IBD</a:t>
            </a:r>
            <a:endParaRPr lang="en-US" sz="2406" b="1" dirty="0">
              <a:solidFill>
                <a:srgbClr val="33339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1786" name="Rectangle 113"/>
          <p:cNvSpPr>
            <a:spLocks noChangeArrowheads="1"/>
          </p:cNvSpPr>
          <p:nvPr/>
        </p:nvSpPr>
        <p:spPr bwMode="auto">
          <a:xfrm>
            <a:off x="9347993" y="4633319"/>
            <a:ext cx="65023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sz="2406" b="1">
                <a:solidFill>
                  <a:srgbClr val="A50000"/>
                </a:solidFill>
                <a:latin typeface="Calibri" pitchFamily="34" charset="0"/>
                <a:ea typeface="MS PGothic" pitchFamily="34" charset="-128"/>
              </a:rPr>
              <a:t>IBD</a:t>
            </a:r>
            <a:endParaRPr lang="en-US" sz="2406" b="1" dirty="0">
              <a:solidFill>
                <a:srgbClr val="A5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2671020" y="188641"/>
            <a:ext cx="6455245" cy="535531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6" dirty="0">
                <a:latin typeface="Calibri" pitchFamily="34" charset="0"/>
                <a:ea typeface="MS PGothic" pitchFamily="34" charset="-128"/>
              </a:rPr>
              <a:t>Longer IBD haplotypes </a:t>
            </a:r>
            <a:r>
              <a:rPr lang="en-US" sz="2406" dirty="0">
                <a:latin typeface="Calibri" pitchFamily="34" charset="0"/>
                <a:ea typeface="MS PGothic" pitchFamily="34" charset="-128"/>
                <a:sym typeface="Wingdings"/>
              </a:rPr>
              <a:t></a:t>
            </a:r>
            <a:r>
              <a:rPr lang="en-US" sz="2406" dirty="0">
                <a:latin typeface="Calibri" pitchFamily="34" charset="0"/>
                <a:ea typeface="MS PGothic" pitchFamily="34" charset="-128"/>
              </a:rPr>
              <a:t> more recent ancestors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2252027" y="672878"/>
            <a:ext cx="7835055" cy="535531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6" dirty="0">
                <a:latin typeface="Calibri" pitchFamily="34" charset="0"/>
                <a:ea typeface="MS PGothic" pitchFamily="34" charset="-128"/>
              </a:rPr>
              <a:t>Longer homozygous haplotypes </a:t>
            </a:r>
            <a:r>
              <a:rPr lang="en-US" sz="2406" dirty="0">
                <a:latin typeface="Calibri" pitchFamily="34" charset="0"/>
                <a:ea typeface="MS PGothic" pitchFamily="34" charset="-128"/>
                <a:sym typeface="Wingdings"/>
              </a:rPr>
              <a:t> </a:t>
            </a:r>
            <a:r>
              <a:rPr lang="en-US" sz="2406" dirty="0">
                <a:latin typeface="Calibri" pitchFamily="34" charset="0"/>
                <a:ea typeface="MS PGothic" pitchFamily="34" charset="-128"/>
              </a:rPr>
              <a:t>higher </a:t>
            </a:r>
            <a:r>
              <a:rPr lang="en-US" sz="2406">
                <a:latin typeface="Calibri" pitchFamily="34" charset="0"/>
                <a:ea typeface="MS PGothic" pitchFamily="34" charset="-128"/>
              </a:rPr>
              <a:t>IBD probability</a:t>
            </a:r>
            <a:endParaRPr lang="en-US" sz="2406" dirty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3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ROH segment size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Points towards the elapsed time interval (in generations) between the individual and the common ancestor</a:t>
            </a:r>
          </a:p>
          <a:p>
            <a:endParaRPr lang="en-US" dirty="0"/>
          </a:p>
          <a:p>
            <a:r>
              <a:rPr lang="en-US" dirty="0" smtClean="0"/>
              <a:t>The longer the detected ROH, the shorter the time interval to the common ancestor </a:t>
            </a:r>
          </a:p>
          <a:p>
            <a:r>
              <a:rPr lang="en-US" sz="3200" dirty="0" smtClean="0"/>
              <a:t>Reason: The recombination did not have the opportunity to cut down the long segments with only a few </a:t>
            </a:r>
            <a:r>
              <a:rPr lang="en-US" sz="3200" dirty="0" err="1" smtClean="0"/>
              <a:t>meioses</a:t>
            </a:r>
            <a:r>
              <a:rPr lang="en-US" sz="3200" dirty="0" smtClean="0"/>
              <a:t>         (i.e. recombination possibilities) between the two individuals</a:t>
            </a:r>
          </a:p>
          <a:p>
            <a:pPr lvl="1"/>
            <a:r>
              <a:rPr lang="en-US" sz="2800" dirty="0" smtClean="0"/>
              <a:t>ROH ~ 1Mb: common ancestor ca. 50 generations ago </a:t>
            </a:r>
          </a:p>
          <a:p>
            <a:pPr lvl="1"/>
            <a:r>
              <a:rPr lang="en-US" sz="2800" dirty="0"/>
              <a:t>ROH ~ </a:t>
            </a:r>
            <a:r>
              <a:rPr lang="en-US" sz="2800" dirty="0" smtClean="0"/>
              <a:t>16Mb</a:t>
            </a:r>
            <a:r>
              <a:rPr lang="en-US" sz="2800" dirty="0"/>
              <a:t>: common ancestor ca. </a:t>
            </a:r>
            <a:r>
              <a:rPr lang="en-US" sz="2800" dirty="0" smtClean="0"/>
              <a:t>3 </a:t>
            </a:r>
            <a:r>
              <a:rPr lang="en-US" sz="2800" dirty="0"/>
              <a:t>generations ago </a:t>
            </a:r>
          </a:p>
          <a:p>
            <a:pPr lvl="1"/>
            <a:endParaRPr lang="en-US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2" y="202610"/>
            <a:ext cx="6013938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Runs of homozygosity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1F1C7A-9F62-4B64-B016-634A02A58DF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81" y="1560595"/>
            <a:ext cx="9542748" cy="4748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8" y="170164"/>
            <a:ext cx="4525192" cy="13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3" y="2295019"/>
            <a:ext cx="6476615" cy="212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</a:t>
            </a:r>
            <a:r>
              <a:rPr lang="en-US" altLang="de-DE" sz="4411" dirty="0" smtClean="0">
                <a:solidFill>
                  <a:schemeClr val="tx2"/>
                </a:solidFill>
              </a:rPr>
              <a:t>9</a:t>
            </a:r>
            <a:r>
              <a:rPr lang="de-DE" altLang="de-DE" sz="4411" dirty="0" smtClean="0">
                <a:solidFill>
                  <a:schemeClr val="tx2"/>
                </a:solidFill>
              </a:rPr>
              <a:t>:              Genomic inbreeding </a:t>
            </a:r>
            <a:r>
              <a:rPr lang="en-150" altLang="de-DE" sz="4411" dirty="0" smtClean="0">
                <a:solidFill>
                  <a:schemeClr val="tx2"/>
                </a:solidFill>
              </a:rPr>
              <a:t>–</a:t>
            </a:r>
            <a:r>
              <a:rPr lang="de-DE" altLang="de-DE" sz="4411" dirty="0" smtClean="0">
                <a:solidFill>
                  <a:schemeClr val="tx2"/>
                </a:solidFill>
              </a:rPr>
              <a:t> Runs of homozygosity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-824435" y="246929"/>
            <a:ext cx="844684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6777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de-DE" sz="4400" b="1" dirty="0">
                <a:latin typeface="+mn-lt"/>
                <a:ea typeface="+mj-ea"/>
                <a:cs typeface="+mj-cs"/>
              </a:rPr>
              <a:t>Homozygosity mapping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24873" y="1600206"/>
            <a:ext cx="10917382" cy="112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3792" indent="-343792" defTabSz="916777" eaLnBrk="1" fontAlgn="base" hangingPunct="1">
              <a:spcAft>
                <a:spcPct val="0"/>
              </a:spcAft>
              <a:defRPr/>
            </a:pPr>
            <a:r>
              <a:rPr lang="en-GB" altLang="de-DE" sz="2800" dirty="0" smtClean="0">
                <a:solidFill>
                  <a:srgbClr val="000000"/>
                </a:solidFill>
              </a:rPr>
              <a:t>Region </a:t>
            </a:r>
            <a:r>
              <a:rPr lang="en-GB" altLang="de-DE" sz="2800" dirty="0">
                <a:solidFill>
                  <a:srgbClr val="000000"/>
                </a:solidFill>
              </a:rPr>
              <a:t>of the genome that is homozygous and identical for all </a:t>
            </a:r>
            <a:r>
              <a:rPr lang="en-GB" altLang="de-DE" sz="2800" dirty="0" smtClean="0">
                <a:solidFill>
                  <a:srgbClr val="000000"/>
                </a:solidFill>
              </a:rPr>
              <a:t>cases - f</a:t>
            </a:r>
            <a:r>
              <a:rPr lang="en-150" altLang="de-DE" sz="2800" dirty="0" smtClean="0">
                <a:solidFill>
                  <a:srgbClr val="000000"/>
                </a:solidFill>
              </a:rPr>
              <a:t>or identification of Mendelian or other recessive disorders</a:t>
            </a:r>
            <a:endParaRPr lang="en-GB" altLang="de-DE" sz="2800" dirty="0">
              <a:solidFill>
                <a:srgbClr val="000000"/>
              </a:solidFill>
            </a:endParaRPr>
          </a:p>
          <a:p>
            <a:pPr marL="343792" indent="-343792" defTabSz="916777" eaLnBrk="1" fontAlgn="base" hangingPunct="1">
              <a:spcAft>
                <a:spcPct val="0"/>
              </a:spcAft>
              <a:defRPr/>
            </a:pP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9277144" y="5819563"/>
            <a:ext cx="2790045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6777"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GB" altLang="de-DE" sz="1805" dirty="0" err="1" smtClean="0">
                <a:solidFill>
                  <a:srgbClr val="000000"/>
                </a:solidFill>
              </a:rPr>
              <a:t>Charlier</a:t>
            </a:r>
            <a:r>
              <a:rPr lang="en-GB" altLang="de-DE" sz="1805" dirty="0" smtClean="0">
                <a:solidFill>
                  <a:srgbClr val="000000"/>
                </a:solidFill>
              </a:rPr>
              <a:t> et al. </a:t>
            </a:r>
            <a:r>
              <a:rPr lang="en-GB" altLang="de-DE" sz="1805" dirty="0">
                <a:solidFill>
                  <a:srgbClr val="000000"/>
                </a:solidFill>
              </a:rPr>
              <a:t>(2008) </a:t>
            </a:r>
            <a:r>
              <a:rPr lang="en-GB" altLang="de-DE" sz="1805" dirty="0" smtClean="0">
                <a:solidFill>
                  <a:srgbClr val="000000"/>
                </a:solidFill>
              </a:rPr>
              <a:t>  Nat</a:t>
            </a:r>
            <a:r>
              <a:rPr lang="en-GB" altLang="de-DE" sz="1805" dirty="0">
                <a:solidFill>
                  <a:srgbClr val="000000"/>
                </a:solidFill>
              </a:rPr>
              <a:t>. Genet. 40, 449–454.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24728"/>
            <a:ext cx="8057944" cy="37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two parents are related through one or more common ancestors, their offspring will be inbred</a:t>
            </a:r>
          </a:p>
          <a:p>
            <a:endParaRPr lang="en-US" dirty="0"/>
          </a:p>
          <a:p>
            <a:r>
              <a:rPr lang="en-US" dirty="0" smtClean="0"/>
              <a:t>This inbreeding is expressed and could be quantified via homozygous segments of various lengths </a:t>
            </a:r>
            <a:r>
              <a:rPr lang="en-150" dirty="0" smtClean="0"/>
              <a:t>–</a:t>
            </a:r>
            <a:r>
              <a:rPr lang="en-US" dirty="0" smtClean="0"/>
              <a:t> run of homozygosity (ROH)</a:t>
            </a:r>
          </a:p>
          <a:p>
            <a:pPr lvl="1"/>
            <a:r>
              <a:rPr lang="en-US" sz="2800" dirty="0" smtClean="0"/>
              <a:t>The longer the ROH segment, the more recent the common ancestor</a:t>
            </a:r>
          </a:p>
          <a:p>
            <a:pPr lvl="1"/>
            <a:endParaRPr lang="en-US" dirty="0"/>
          </a:p>
          <a:p>
            <a:r>
              <a:rPr lang="en-US" dirty="0" smtClean="0"/>
              <a:t>ROH could be used to compute the inbreeding coefficient, or to find selection signatures via so called ROH islands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youtu.be/QUCtDwOwjMQ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24752"/>
            <a:ext cx="9730854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10" y="1448492"/>
            <a:ext cx="9423242" cy="4526375"/>
          </a:xfrm>
        </p:spPr>
        <p:txBody>
          <a:bodyPr>
            <a:normAutofit/>
          </a:bodyPr>
          <a:lstStyle/>
          <a:p>
            <a:r>
              <a:rPr lang="en-US" dirty="0" smtClean="0"/>
              <a:t>Single nucleotide polymorphism (SNP) markers throughout the genome</a:t>
            </a:r>
          </a:p>
          <a:p>
            <a:pPr lvl="1"/>
            <a:r>
              <a:rPr lang="en-US" sz="2800" dirty="0" smtClean="0"/>
              <a:t>SNPs are bi-allelic</a:t>
            </a:r>
          </a:p>
          <a:p>
            <a:pPr lvl="1"/>
            <a:r>
              <a:rPr lang="en-US" sz="2800" dirty="0" smtClean="0"/>
              <a:t>Genotypes: AA, AB, and BB</a:t>
            </a:r>
          </a:p>
          <a:p>
            <a:endParaRPr lang="en-US" dirty="0" smtClean="0"/>
          </a:p>
          <a:p>
            <a:r>
              <a:rPr lang="en-US" dirty="0"/>
              <a:t>The inheritance from parent to offspring on the basis of chromosomes after recombination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Inbreeding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Consequence of mating of related individuals </a:t>
            </a:r>
          </a:p>
          <a:p>
            <a:pPr lvl="1"/>
            <a:r>
              <a:rPr lang="en-US" sz="2800" dirty="0" smtClean="0"/>
              <a:t>Related through common ancestry</a:t>
            </a:r>
          </a:p>
          <a:p>
            <a:pPr lvl="1"/>
            <a:r>
              <a:rPr lang="en-US" sz="2800" dirty="0" smtClean="0"/>
              <a:t>Could be one or more common ancestors</a:t>
            </a:r>
          </a:p>
          <a:p>
            <a:pPr lvl="1"/>
            <a:r>
              <a:rPr lang="en-US" sz="2800" dirty="0" smtClean="0"/>
              <a:t>Could be assessed via conventional pedigree records or genomic marker data 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Inbreeding is a huge topic in genetic diversity studies</a:t>
            </a:r>
          </a:p>
          <a:p>
            <a:pPr lvl="1"/>
            <a:r>
              <a:rPr lang="en-US" sz="2800" dirty="0" smtClean="0"/>
              <a:t>Only the genomic aspect is discussed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Inbreeding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Inbreeding is the probability that alleles within an individual are </a:t>
            </a:r>
            <a:r>
              <a:rPr lang="en-US" dirty="0" smtClean="0"/>
              <a:t>identical </a:t>
            </a:r>
            <a:r>
              <a:rPr lang="en-US" dirty="0"/>
              <a:t>by </a:t>
            </a:r>
            <a:r>
              <a:rPr lang="en-US" dirty="0" smtClean="0"/>
              <a:t>descent</a:t>
            </a:r>
          </a:p>
          <a:p>
            <a:endParaRPr lang="en-US" dirty="0" smtClean="0"/>
          </a:p>
          <a:p>
            <a:r>
              <a:rPr lang="en-US" dirty="0" smtClean="0"/>
              <a:t>Identity </a:t>
            </a:r>
            <a:r>
              <a:rPr lang="en-US" dirty="0"/>
              <a:t>by </a:t>
            </a:r>
            <a:r>
              <a:rPr lang="en-US" dirty="0" smtClean="0"/>
              <a:t>descent (</a:t>
            </a:r>
            <a:r>
              <a:rPr lang="en-US" dirty="0"/>
              <a:t>IBD</a:t>
            </a:r>
            <a:r>
              <a:rPr lang="en-US" dirty="0" smtClean="0"/>
              <a:t>) </a:t>
            </a:r>
          </a:p>
          <a:p>
            <a:pPr lvl="1"/>
            <a:r>
              <a:rPr lang="en-US" sz="2800" dirty="0" smtClean="0"/>
              <a:t>Two </a:t>
            </a:r>
            <a:r>
              <a:rPr lang="en-US" sz="2800" dirty="0"/>
              <a:t>or more alleles are IBD if they are </a:t>
            </a:r>
            <a:r>
              <a:rPr lang="en-US" sz="2800" dirty="0" smtClean="0"/>
              <a:t>identical copies </a:t>
            </a:r>
            <a:r>
              <a:rPr lang="en-US" sz="2800" dirty="0"/>
              <a:t>of the same ancestral allele in a base population</a:t>
            </a:r>
            <a:r>
              <a:rPr lang="en-US" sz="2800" dirty="0" smtClean="0"/>
              <a:t>. IBD </a:t>
            </a:r>
            <a:r>
              <a:rPr lang="en-US" sz="2800" dirty="0"/>
              <a:t>can be estimated for alleles at single loci in a </a:t>
            </a:r>
            <a:r>
              <a:rPr lang="en-US" sz="2800" dirty="0" smtClean="0"/>
              <a:t>diploid individual </a:t>
            </a:r>
            <a:r>
              <a:rPr lang="en-US" sz="2800" dirty="0"/>
              <a:t>or between individuals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Identity </a:t>
            </a:r>
            <a:r>
              <a:rPr lang="en-US" dirty="0"/>
              <a:t>by </a:t>
            </a:r>
            <a:r>
              <a:rPr lang="en-US" dirty="0" smtClean="0"/>
              <a:t>state (</a:t>
            </a:r>
            <a:r>
              <a:rPr lang="en-US" dirty="0"/>
              <a:t>IBS</a:t>
            </a:r>
            <a:r>
              <a:rPr lang="en-US" dirty="0" smtClean="0"/>
              <a:t>)</a:t>
            </a:r>
          </a:p>
          <a:p>
            <a:pPr lvl="1"/>
            <a:r>
              <a:rPr lang="en-US" sz="2800" dirty="0" smtClean="0"/>
              <a:t>Refers </a:t>
            </a:r>
            <a:r>
              <a:rPr lang="en-US" sz="2800" dirty="0"/>
              <a:t>to two or more alleles that ‘look’ the same</a:t>
            </a:r>
            <a:r>
              <a:rPr lang="en-US" sz="2800" dirty="0" smtClean="0"/>
              <a:t>. For </a:t>
            </a:r>
            <a:r>
              <a:rPr lang="en-US" sz="2800" dirty="0"/>
              <a:t>example, if two individuals both carry a </a:t>
            </a:r>
            <a:r>
              <a:rPr lang="en-US" sz="2800" dirty="0" smtClean="0"/>
              <a:t>‘T’ </a:t>
            </a:r>
            <a:r>
              <a:rPr lang="en-US" sz="2800" dirty="0"/>
              <a:t>allele at </a:t>
            </a:r>
            <a:r>
              <a:rPr lang="en-US" sz="2800" dirty="0" smtClean="0"/>
              <a:t>a specific </a:t>
            </a:r>
            <a:r>
              <a:rPr lang="en-US" sz="2800" dirty="0"/>
              <a:t>locus.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2547" y="6043470"/>
            <a:ext cx="521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Powell et al. (2010) Nat </a:t>
            </a:r>
            <a:r>
              <a:rPr lang="en-US" dirty="0"/>
              <a:t>Rev </a:t>
            </a:r>
            <a:r>
              <a:rPr lang="en-US" dirty="0" smtClean="0"/>
              <a:t>Genet, 11(11</a:t>
            </a:r>
            <a:r>
              <a:rPr lang="en-US" dirty="0"/>
              <a:t>):800-5.</a:t>
            </a:r>
          </a:p>
        </p:txBody>
      </p:sp>
    </p:spTree>
    <p:extLst>
      <p:ext uri="{BB962C8B-B14F-4D97-AF65-F5344CB8AC3E}">
        <p14:creationId xmlns:p14="http://schemas.microsoft.com/office/powerpoint/2010/main" val="25021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IBD vs </a:t>
            </a:r>
            <a:r>
              <a:rPr lang="en-US" b="1" dirty="0" smtClean="0">
                <a:latin typeface="+mn-lt"/>
              </a:rPr>
              <a:t>IBS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253"/>
            <a:ext cx="10036201" cy="4617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136" y="6459528"/>
            <a:ext cx="521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Powell et al. (2010) Nat </a:t>
            </a:r>
            <a:r>
              <a:rPr lang="en-US" dirty="0"/>
              <a:t>Rev </a:t>
            </a:r>
            <a:r>
              <a:rPr lang="en-US" dirty="0" smtClean="0"/>
              <a:t>Genet, 11(11</a:t>
            </a:r>
            <a:r>
              <a:rPr lang="en-US" dirty="0"/>
              <a:t>):800-5.</a:t>
            </a:r>
          </a:p>
        </p:txBody>
      </p:sp>
      <p:sp>
        <p:nvSpPr>
          <p:cNvPr id="10" name="Oval 9"/>
          <p:cNvSpPr/>
          <p:nvPr/>
        </p:nvSpPr>
        <p:spPr>
          <a:xfrm>
            <a:off x="2235200" y="5142925"/>
            <a:ext cx="669637" cy="70369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63591" y="5142923"/>
            <a:ext cx="669637" cy="70369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39127" y="5142924"/>
            <a:ext cx="669637" cy="70369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4663" y="5142925"/>
            <a:ext cx="669637" cy="70369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0428" y="5142924"/>
            <a:ext cx="669637" cy="70369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8496" y="6019454"/>
            <a:ext cx="2575449" cy="36933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Identical by descent (IBD)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13077" y="6060326"/>
            <a:ext cx="2298258" cy="3693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Identical by state (IBS)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022937" y="3142037"/>
            <a:ext cx="2534228" cy="958444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759432" y="3142037"/>
            <a:ext cx="1188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!!!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71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Consequences of inbreeding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Reduced genetic diversity</a:t>
            </a:r>
          </a:p>
          <a:p>
            <a:pPr lvl="1"/>
            <a:r>
              <a:rPr lang="en-US" sz="2800" dirty="0" smtClean="0"/>
              <a:t>Increase in homozygosity, decline of heterozygosity</a:t>
            </a:r>
          </a:p>
          <a:p>
            <a:pPr lvl="1"/>
            <a:r>
              <a:rPr lang="en-US" sz="2800" dirty="0" smtClean="0"/>
              <a:t>Lower possibilities of future adaptation</a:t>
            </a:r>
          </a:p>
          <a:p>
            <a:endParaRPr lang="en-US" dirty="0"/>
          </a:p>
          <a:p>
            <a:r>
              <a:rPr lang="en-US" dirty="0" smtClean="0"/>
              <a:t>Possibility for some inherited disorders to manifest</a:t>
            </a:r>
            <a:endParaRPr lang="en-US" dirty="0"/>
          </a:p>
          <a:p>
            <a:pPr lvl="1"/>
            <a:r>
              <a:rPr lang="en-US" sz="2800" dirty="0" smtClean="0"/>
              <a:t>Recessive alleles causing a disorder become homozygous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Inbreeding depression</a:t>
            </a:r>
          </a:p>
          <a:p>
            <a:pPr lvl="1"/>
            <a:r>
              <a:rPr lang="en-US" sz="2800" dirty="0" smtClean="0"/>
              <a:t>Reduction in quantitative traits (production, reproduction, fitness)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Measurement of inbreeding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Inbreeding coefficient F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between 0 and 1 (or 0 and 100%)</a:t>
            </a:r>
          </a:p>
          <a:p>
            <a:pPr lvl="1"/>
            <a:r>
              <a:rPr lang="en-US" sz="2800" dirty="0"/>
              <a:t>0 = not inbred</a:t>
            </a:r>
          </a:p>
          <a:p>
            <a:pPr lvl="1"/>
            <a:r>
              <a:rPr lang="en-US" sz="2800" dirty="0"/>
              <a:t>1 = fully inbred (with no genetic variation)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914</Words>
  <Application>Microsoft Office PowerPoint</Application>
  <PresentationFormat>Widescreen</PresentationFormat>
  <Paragraphs>167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PGothic</vt:lpstr>
      <vt:lpstr>Arial</vt:lpstr>
      <vt:lpstr>Arial Narrow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Watch on YouTube (Genomics Boot Camp)</vt:lpstr>
      <vt:lpstr>Partial summary from previous lectures</vt:lpstr>
      <vt:lpstr>Inbreeding</vt:lpstr>
      <vt:lpstr>Inbreeding</vt:lpstr>
      <vt:lpstr>IBD vs IBS</vt:lpstr>
      <vt:lpstr>Consequences of inbreeding</vt:lpstr>
      <vt:lpstr>Measurement of inbreeding</vt:lpstr>
      <vt:lpstr>Quantifying inbreeding</vt:lpstr>
      <vt:lpstr>Runs of homozygosity</vt:lpstr>
      <vt:lpstr>PowerPoint Presentation</vt:lpstr>
      <vt:lpstr>PowerPoint Presentation</vt:lpstr>
      <vt:lpstr>PowerPoint Presentation</vt:lpstr>
      <vt:lpstr>PowerPoint Presentation</vt:lpstr>
      <vt:lpstr>Calculating genomic inbreeding coefficient</vt:lpstr>
      <vt:lpstr>PowerPoint Presentation</vt:lpstr>
      <vt:lpstr>ROH segment size</vt:lpstr>
      <vt:lpstr>Runs of homozygosity islands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52</cp:revision>
  <dcterms:created xsi:type="dcterms:W3CDTF">2021-04-26T08:15:07Z</dcterms:created>
  <dcterms:modified xsi:type="dcterms:W3CDTF">2022-04-14T17:19:46Z</dcterms:modified>
</cp:coreProperties>
</file>