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302" r:id="rId4"/>
    <p:sldId id="303" r:id="rId5"/>
    <p:sldId id="306" r:id="rId6"/>
    <p:sldId id="305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6" r:id="rId16"/>
    <p:sldId id="317" r:id="rId17"/>
    <p:sldId id="318" r:id="rId18"/>
    <p:sldId id="319" r:id="rId19"/>
    <p:sldId id="320" r:id="rId20"/>
    <p:sldId id="322" r:id="rId21"/>
    <p:sldId id="323" r:id="rId22"/>
    <p:sldId id="324" r:id="rId23"/>
  </p:sldIdLst>
  <p:sldSz cx="9144000" cy="6858000" type="screen4x3"/>
  <p:notesSz cx="998220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E1"/>
    <a:srgbClr val="A6A6A6"/>
    <a:srgbClr val="193C6A"/>
    <a:srgbClr val="0082B9"/>
    <a:srgbClr val="96FF96"/>
    <a:srgbClr val="FFDD71"/>
    <a:srgbClr val="FF9797"/>
    <a:srgbClr val="93A299"/>
    <a:srgbClr val="D253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20" y="282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-2538" y="-90"/>
      </p:cViewPr>
      <p:guideLst>
        <p:guide orient="horz" pos="2141"/>
        <p:guide pos="3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427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BB421-2160-42EE-8106-0731A60BBAC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427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82E8B-C17B-4BC0-AC0B-D70C9269D6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3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427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F2FBD-C65B-4FB1-8205-272D4FCA72E9}" type="datetimeFigureOut">
              <a:rPr lang="nl-BE" smtClean="0"/>
              <a:t>31-3-2017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90888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8220" y="3228896"/>
            <a:ext cx="798576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427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92D6-2C5E-4B2B-BE4B-DBF0D31F48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282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E92D6-2C5E-4B2B-BE4B-DBF0D31F486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91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18,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Uncertainty in genotyping - Genomics Core Leuven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18,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Uncertainty in genotyping - Genomics Core Leuven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11975" y="6209987"/>
            <a:ext cx="2206625" cy="559426"/>
          </a:xfrm>
          <a:prstGeom prst="rect">
            <a:avLst/>
          </a:prstGeom>
        </p:spPr>
      </p:pic>
      <p:sp>
        <p:nvSpPr>
          <p:cNvPr id="6" name="Tekstvak 5"/>
          <p:cNvSpPr txBox="1"/>
          <p:nvPr userDrawn="1"/>
        </p:nvSpPr>
        <p:spPr>
          <a:xfrm>
            <a:off x="25400" y="6477000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smtClean="0">
                <a:solidFill>
                  <a:srgbClr val="193C6A"/>
                </a:solidFill>
              </a:rPr>
              <a:t>Bioinformatics</a:t>
            </a:r>
            <a:r>
              <a:rPr lang="nl-BE" sz="1200" baseline="0" smtClean="0">
                <a:solidFill>
                  <a:srgbClr val="193C6A"/>
                </a:solidFill>
              </a:rPr>
              <a:t> workshop 31 March 2017</a:t>
            </a:r>
          </a:p>
          <a:p>
            <a:endParaRPr lang="nl-BE" sz="1200">
              <a:solidFill>
                <a:srgbClr val="193C6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82B9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65772" cy="1927225"/>
          </a:xfrm>
        </p:spPr>
        <p:txBody>
          <a:bodyPr>
            <a:normAutofit/>
          </a:bodyPr>
          <a:lstStyle/>
          <a:p>
            <a:r>
              <a:rPr lang="nl-BE" sz="3200" smtClean="0"/>
              <a:t>Introduction to Next Generation Sequencing</a:t>
            </a:r>
            <a:br>
              <a:rPr lang="nl-BE" sz="3200" smtClean="0"/>
            </a:br>
            <a:endParaRPr lang="en-US" sz="32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65772" cy="1752600"/>
          </a:xfrm>
        </p:spPr>
        <p:txBody>
          <a:bodyPr>
            <a:normAutofit/>
          </a:bodyPr>
          <a:lstStyle/>
          <a:p>
            <a:pPr algn="ctr"/>
            <a:r>
              <a:rPr lang="nl-BE" sz="2800">
                <a:solidFill>
                  <a:srgbClr val="193C6A"/>
                </a:solidFill>
              </a:rPr>
              <a:t>Bioinformatics Workshop</a:t>
            </a:r>
            <a:br>
              <a:rPr lang="nl-BE" sz="2800">
                <a:solidFill>
                  <a:srgbClr val="193C6A"/>
                </a:solidFill>
              </a:rPr>
            </a:br>
            <a:r>
              <a:rPr lang="nl-BE" sz="2800">
                <a:solidFill>
                  <a:srgbClr val="193C6A"/>
                </a:solidFill>
              </a:rPr>
              <a:t>31 March 2017</a:t>
            </a:r>
            <a:endParaRPr lang="en-US" sz="2800">
              <a:solidFill>
                <a:srgbClr val="193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Read3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449318" y="5057760"/>
            <a:ext cx="1186196" cy="752676"/>
            <a:chOff x="3159760" y="4893826"/>
            <a:chExt cx="1186196" cy="752676"/>
          </a:xfrm>
        </p:grpSpPr>
        <p:sp>
          <p:nvSpPr>
            <p:cNvPr id="178" name="Rechthoek 177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grpSp>
        <p:nvGrpSpPr>
          <p:cNvPr id="107" name="Groep 106"/>
          <p:cNvGrpSpPr/>
          <p:nvPr/>
        </p:nvGrpSpPr>
        <p:grpSpPr>
          <a:xfrm rot="10800000">
            <a:off x="4625673" y="5862421"/>
            <a:ext cx="1186196" cy="752676"/>
            <a:chOff x="3159760" y="4893826"/>
            <a:chExt cx="1186196" cy="752676"/>
          </a:xfrm>
        </p:grpSpPr>
        <p:sp>
          <p:nvSpPr>
            <p:cNvPr id="125" name="Rechthoek 124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6" name="Rechthoek 125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7" name="Gelijkbenige driehoek 126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28" name="Tekstvak 127"/>
          <p:cNvSpPr txBox="1"/>
          <p:nvPr/>
        </p:nvSpPr>
        <p:spPr>
          <a:xfrm>
            <a:off x="6561473" y="3615505"/>
            <a:ext cx="244009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 smtClean="0">
                <a:latin typeface="Courier" pitchFamily="49" charset="0"/>
              </a:rPr>
              <a:t>Read3 chrN  Forward 7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6561473" y="4162927"/>
            <a:ext cx="244009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 smtClean="0">
                <a:latin typeface="Courier" pitchFamily="49" charset="0"/>
              </a:rPr>
              <a:t>Read3 chrN  Reverse 9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7515260" y="387655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Or ?</a:t>
            </a:r>
            <a:endParaRPr lang="nl-BE" sz="1400"/>
          </a:p>
        </p:txBody>
      </p:sp>
      <p:sp>
        <p:nvSpPr>
          <p:cNvPr id="130" name="Tekstvak 129"/>
          <p:cNvSpPr txBox="1"/>
          <p:nvPr/>
        </p:nvSpPr>
        <p:spPr>
          <a:xfrm>
            <a:off x="5702685" y="5141087"/>
            <a:ext cx="340670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 smtClean="0">
                <a:latin typeface="Courier" pitchFamily="49" charset="0"/>
              </a:rPr>
              <a:t>Read3 chrN  Forward 7 </a:t>
            </a:r>
            <a:r>
              <a:rPr lang="nl-BE" sz="1400" b="1" smtClean="0">
                <a:latin typeface="Courier" pitchFamily="49" charset="0"/>
              </a:rPr>
              <a:t>lowMQual</a:t>
            </a:r>
          </a:p>
        </p:txBody>
      </p:sp>
      <p:sp>
        <p:nvSpPr>
          <p:cNvPr id="7" name="PIJL-LINKS 6"/>
          <p:cNvSpPr/>
          <p:nvPr/>
        </p:nvSpPr>
        <p:spPr>
          <a:xfrm rot="16200000">
            <a:off x="7232541" y="4701049"/>
            <a:ext cx="441516" cy="2280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Tekstvak 130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6" name="Tekstvak 135"/>
          <p:cNvSpPr txBox="1"/>
          <p:nvPr/>
        </p:nvSpPr>
        <p:spPr>
          <a:xfrm>
            <a:off x="7453299" y="4632352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No unique mapping</a:t>
            </a:r>
            <a:endParaRPr lang="nl-BE" sz="1400"/>
          </a:p>
        </p:txBody>
      </p:sp>
    </p:spTree>
    <p:extLst>
      <p:ext uri="{BB962C8B-B14F-4D97-AF65-F5344CB8AC3E}">
        <p14:creationId xmlns:p14="http://schemas.microsoft.com/office/powerpoint/2010/main" val="40165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" grpId="0" animBg="1"/>
      <p:bldP spid="1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Read4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b="1" i="1" u="sng" smtClean="0">
                  <a:solidFill>
                    <a:srgbClr val="193C6A"/>
                  </a:solidFill>
                </a:rPr>
                <a:t>A T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634190" y="3668327"/>
            <a:ext cx="1811216" cy="753311"/>
            <a:chOff x="2847562" y="4881794"/>
            <a:chExt cx="1811216" cy="753311"/>
          </a:xfrm>
        </p:grpSpPr>
        <p:sp>
          <p:nvSpPr>
            <p:cNvPr id="178" name="Rechthoek 177"/>
            <p:cNvSpPr/>
            <p:nvPr/>
          </p:nvSpPr>
          <p:spPr>
            <a:xfrm>
              <a:off x="2849677" y="4893827"/>
              <a:ext cx="161730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 A T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847562" y="5265773"/>
              <a:ext cx="16215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A T 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192440" y="5168132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1: READ 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3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&amp; </a:t>
            </a:r>
            <a:r>
              <a:rPr lang="nl-BE"/>
              <a:t>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Read4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b="1" i="1" u="sng" smtClean="0">
                  <a:solidFill>
                    <a:srgbClr val="193C6A"/>
                  </a:solidFill>
                </a:rPr>
                <a:t>A T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401819" y="5057760"/>
            <a:ext cx="1807371" cy="741279"/>
            <a:chOff x="2847562" y="4893826"/>
            <a:chExt cx="1807371" cy="741279"/>
          </a:xfrm>
        </p:grpSpPr>
        <p:sp>
          <p:nvSpPr>
            <p:cNvPr id="178" name="Rechthoek 177"/>
            <p:cNvSpPr/>
            <p:nvPr/>
          </p:nvSpPr>
          <p:spPr>
            <a:xfrm>
              <a:off x="2849677" y="4893827"/>
              <a:ext cx="161730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 A T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847562" y="5265773"/>
              <a:ext cx="16215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A T 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196534" y="5176070"/>
              <a:ext cx="740643" cy="176155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0" name="Tekstvak 129"/>
          <p:cNvSpPr txBox="1"/>
          <p:nvPr/>
        </p:nvSpPr>
        <p:spPr>
          <a:xfrm>
            <a:off x="2359004" y="6097883"/>
            <a:ext cx="4458272" cy="369332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Read3 chrN  Forward 7 </a:t>
            </a:r>
            <a:r>
              <a:rPr lang="nl-BE" b="1" smtClean="0">
                <a:latin typeface="Courier" pitchFamily="49" charset="0"/>
              </a:rPr>
              <a:t>highMQual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1: READ 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2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b="1" i="1" smtClean="0">
                  <a:solidFill>
                    <a:srgbClr val="193C6A"/>
                  </a:solidFill>
                </a:rPr>
                <a:t>C T T A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2: READ BOTH SIDES</a:t>
            </a:r>
            <a:endParaRPr lang="nl-BE"/>
          </a:p>
        </p:txBody>
      </p:sp>
      <p:grpSp>
        <p:nvGrpSpPr>
          <p:cNvPr id="125" name="Groep 124"/>
          <p:cNvGrpSpPr/>
          <p:nvPr/>
        </p:nvGrpSpPr>
        <p:grpSpPr>
          <a:xfrm>
            <a:off x="4429894" y="5032016"/>
            <a:ext cx="1186196" cy="752676"/>
            <a:chOff x="3159760" y="4893826"/>
            <a:chExt cx="1186196" cy="752676"/>
          </a:xfrm>
        </p:grpSpPr>
        <p:sp>
          <p:nvSpPr>
            <p:cNvPr id="126" name="Rechthoek 125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7" name="Rechthoek 126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8" name="Gelijkbenige driehoek 127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29" name="Groep 128"/>
          <p:cNvGrpSpPr/>
          <p:nvPr/>
        </p:nvGrpSpPr>
        <p:grpSpPr>
          <a:xfrm rot="10800000">
            <a:off x="5732800" y="5032017"/>
            <a:ext cx="1135495" cy="752676"/>
            <a:chOff x="3183165" y="4893826"/>
            <a:chExt cx="1135495" cy="752676"/>
          </a:xfrm>
        </p:grpSpPr>
        <p:sp>
          <p:nvSpPr>
            <p:cNvPr id="131" name="Rechthoek 13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139" name="Gelijkbenige driehoek 138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" name="Rechte verbindingslijn 6"/>
          <p:cNvCxnSpPr>
            <a:stCxn id="128" idx="0"/>
            <a:endCxn id="139" idx="0"/>
          </p:cNvCxnSpPr>
          <p:nvPr/>
        </p:nvCxnSpPr>
        <p:spPr>
          <a:xfrm>
            <a:off x="5616090" y="5408354"/>
            <a:ext cx="1167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kstvak 139"/>
          <p:cNvSpPr txBox="1"/>
          <p:nvPr/>
        </p:nvSpPr>
        <p:spPr>
          <a:xfrm>
            <a:off x="1096122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Read5a</a:t>
            </a:r>
            <a:endParaRPr lang="nl-BE"/>
          </a:p>
        </p:txBody>
      </p:sp>
      <p:sp>
        <p:nvSpPr>
          <p:cNvPr id="141" name="Tekstvak 140"/>
          <p:cNvSpPr txBox="1"/>
          <p:nvPr/>
        </p:nvSpPr>
        <p:spPr>
          <a:xfrm>
            <a:off x="1090092" y="403322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Read5b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41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6095408"/>
            <a:ext cx="9097744" cy="734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096122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Read5a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b="1" i="1" smtClean="0">
                  <a:solidFill>
                    <a:srgbClr val="193C6A"/>
                  </a:solidFill>
                </a:rPr>
                <a:t>C T T A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0" name="Tekstvak 129"/>
          <p:cNvSpPr txBox="1"/>
          <p:nvPr/>
        </p:nvSpPr>
        <p:spPr>
          <a:xfrm>
            <a:off x="525301" y="6182864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b="1" smtClean="0">
                <a:latin typeface="Courier" pitchFamily="49" charset="0"/>
              </a:rPr>
              <a:t>Read5</a:t>
            </a:r>
            <a:r>
              <a:rPr lang="nl-BE" smtClean="0">
                <a:latin typeface="Courier" pitchFamily="49" charset="0"/>
              </a:rPr>
              <a:t> chrN F,</a:t>
            </a:r>
            <a:r>
              <a:rPr lang="nl-BE" b="1" smtClean="0">
                <a:latin typeface="Courier" pitchFamily="49" charset="0"/>
              </a:rPr>
              <a:t>Paired,PairMapped,First</a:t>
            </a:r>
            <a:r>
              <a:rPr lang="nl-BE" smtClean="0">
                <a:latin typeface="Courier" pitchFamily="49" charset="0"/>
              </a:rPr>
              <a:t>   7 hiMQ</a:t>
            </a:r>
            <a:r>
              <a:rPr lang="nl-BE" b="1" smtClean="0">
                <a:latin typeface="Courier" pitchFamily="49" charset="0"/>
              </a:rPr>
              <a:t> chrN 14  11</a:t>
            </a:r>
          </a:p>
          <a:p>
            <a:r>
              <a:rPr lang="nl-BE" b="1" smtClean="0">
                <a:latin typeface="Courier" pitchFamily="49" charset="0"/>
              </a:rPr>
              <a:t>Read5</a:t>
            </a:r>
            <a:r>
              <a:rPr lang="nl-BE" smtClean="0">
                <a:latin typeface="Courier" pitchFamily="49" charset="0"/>
              </a:rPr>
              <a:t> chrN R,</a:t>
            </a:r>
            <a:r>
              <a:rPr lang="nl-BE" b="1" smtClean="0">
                <a:latin typeface="Courier" pitchFamily="49" charset="0"/>
              </a:rPr>
              <a:t>Paired,PairMapped,Second</a:t>
            </a:r>
            <a:r>
              <a:rPr lang="nl-BE" smtClean="0">
                <a:latin typeface="Courier" pitchFamily="49" charset="0"/>
              </a:rPr>
              <a:t> 14 hiMQ </a:t>
            </a:r>
            <a:r>
              <a:rPr lang="nl-BE" b="1" smtClean="0">
                <a:latin typeface="Courier" pitchFamily="49" charset="0"/>
              </a:rPr>
              <a:t>chrN  7 -11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2: READ BOTH SIDES</a:t>
            </a:r>
            <a:endParaRPr lang="nl-BE"/>
          </a:p>
        </p:txBody>
      </p:sp>
      <p:sp>
        <p:nvSpPr>
          <p:cNvPr id="107" name="Tekstvak 106"/>
          <p:cNvSpPr txBox="1"/>
          <p:nvPr/>
        </p:nvSpPr>
        <p:spPr>
          <a:xfrm>
            <a:off x="1090092" y="403322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Read5b</a:t>
            </a:r>
            <a:endParaRPr lang="nl-BE"/>
          </a:p>
        </p:txBody>
      </p:sp>
      <p:grpSp>
        <p:nvGrpSpPr>
          <p:cNvPr id="125" name="Groep 124"/>
          <p:cNvGrpSpPr/>
          <p:nvPr/>
        </p:nvGrpSpPr>
        <p:grpSpPr>
          <a:xfrm>
            <a:off x="4409874" y="5151087"/>
            <a:ext cx="1186196" cy="752676"/>
            <a:chOff x="3159760" y="4893826"/>
            <a:chExt cx="1186196" cy="752676"/>
          </a:xfrm>
        </p:grpSpPr>
        <p:sp>
          <p:nvSpPr>
            <p:cNvPr id="126" name="Rechthoek 125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7" name="Rechthoek 126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8" name="Gelijkbenige driehoek 127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29" name="Groep 128"/>
          <p:cNvGrpSpPr/>
          <p:nvPr/>
        </p:nvGrpSpPr>
        <p:grpSpPr>
          <a:xfrm rot="10800000">
            <a:off x="5716635" y="5142165"/>
            <a:ext cx="1135495" cy="752676"/>
            <a:chOff x="3183165" y="4893826"/>
            <a:chExt cx="1135495" cy="752676"/>
          </a:xfrm>
        </p:grpSpPr>
        <p:sp>
          <p:nvSpPr>
            <p:cNvPr id="131" name="Rechthoek 13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139" name="Gelijkbenige driehoek 138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" name="Rechte verbindingslijn 6"/>
          <p:cNvCxnSpPr>
            <a:stCxn id="128" idx="0"/>
            <a:endCxn id="139" idx="0"/>
          </p:cNvCxnSpPr>
          <p:nvPr/>
        </p:nvCxnSpPr>
        <p:spPr>
          <a:xfrm flipV="1">
            <a:off x="5596070" y="5518503"/>
            <a:ext cx="120565" cy="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ep 16"/>
          <p:cNvGrpSpPr/>
          <p:nvPr/>
        </p:nvGrpSpPr>
        <p:grpSpPr>
          <a:xfrm>
            <a:off x="4531218" y="3834886"/>
            <a:ext cx="4181462" cy="2701832"/>
            <a:chOff x="4531218" y="3834886"/>
            <a:chExt cx="4181462" cy="2701832"/>
          </a:xfrm>
        </p:grpSpPr>
        <p:sp>
          <p:nvSpPr>
            <p:cNvPr id="8" name="Ovaal 7"/>
            <p:cNvSpPr/>
            <p:nvPr/>
          </p:nvSpPr>
          <p:spPr>
            <a:xfrm>
              <a:off x="8052845" y="6189365"/>
              <a:ext cx="3735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Linkeraccolade 9"/>
            <p:cNvSpPr/>
            <p:nvPr/>
          </p:nvSpPr>
          <p:spPr>
            <a:xfrm rot="5400000" flipV="1">
              <a:off x="5586977" y="3208644"/>
              <a:ext cx="209327" cy="23208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Vrije vorm 14"/>
            <p:cNvSpPr/>
            <p:nvPr/>
          </p:nvSpPr>
          <p:spPr>
            <a:xfrm rot="21369407">
              <a:off x="5739005" y="3834886"/>
              <a:ext cx="2973675" cy="2412723"/>
            </a:xfrm>
            <a:custGeom>
              <a:avLst/>
              <a:gdLst>
                <a:gd name="connsiteX0" fmla="*/ 1569493 w 2575614"/>
                <a:gd name="connsiteY0" fmla="*/ 2334790 h 2334790"/>
                <a:gd name="connsiteX1" fmla="*/ 2538484 w 2575614"/>
                <a:gd name="connsiteY1" fmla="*/ 546933 h 2334790"/>
                <a:gd name="connsiteX2" fmla="*/ 423081 w 2575614"/>
                <a:gd name="connsiteY2" fmla="*/ 1023 h 2334790"/>
                <a:gd name="connsiteX3" fmla="*/ 0 w 2575614"/>
                <a:gd name="connsiteY3" fmla="*/ 437751 h 2334790"/>
                <a:gd name="connsiteX0" fmla="*/ 1830680 w 2610815"/>
                <a:gd name="connsiteY0" fmla="*/ 2368917 h 2368917"/>
                <a:gd name="connsiteX1" fmla="*/ 2538484 w 2610815"/>
                <a:gd name="connsiteY1" fmla="*/ 546933 h 2368917"/>
                <a:gd name="connsiteX2" fmla="*/ 423081 w 2610815"/>
                <a:gd name="connsiteY2" fmla="*/ 1023 h 2368917"/>
                <a:gd name="connsiteX3" fmla="*/ 0 w 2610815"/>
                <a:gd name="connsiteY3" fmla="*/ 437751 h 2368917"/>
                <a:gd name="connsiteX0" fmla="*/ 1830680 w 2223082"/>
                <a:gd name="connsiteY0" fmla="*/ 2369457 h 2369457"/>
                <a:gd name="connsiteX1" fmla="*/ 2004511 w 2223082"/>
                <a:gd name="connsiteY1" fmla="*/ 392926 h 2369457"/>
                <a:gd name="connsiteX2" fmla="*/ 423081 w 2223082"/>
                <a:gd name="connsiteY2" fmla="*/ 1563 h 2369457"/>
                <a:gd name="connsiteX3" fmla="*/ 0 w 2223082"/>
                <a:gd name="connsiteY3" fmla="*/ 438291 h 236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082" h="2369457">
                  <a:moveTo>
                    <a:pt x="1830680" y="2369457"/>
                  </a:moveTo>
                  <a:cubicBezTo>
                    <a:pt x="2410710" y="1670009"/>
                    <a:pt x="2239111" y="787575"/>
                    <a:pt x="2004511" y="392926"/>
                  </a:cubicBezTo>
                  <a:cubicBezTo>
                    <a:pt x="1769911" y="-1723"/>
                    <a:pt x="757166" y="-5998"/>
                    <a:pt x="423081" y="1563"/>
                  </a:cubicBezTo>
                  <a:cubicBezTo>
                    <a:pt x="88996" y="9124"/>
                    <a:pt x="0" y="210828"/>
                    <a:pt x="0" y="43829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1" name="Tekstvak 140"/>
            <p:cNvSpPr txBox="1"/>
            <p:nvPr/>
          </p:nvSpPr>
          <p:spPr>
            <a:xfrm>
              <a:off x="7376025" y="559779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Insert size</a:t>
              </a:r>
              <a:endParaRPr lang="nl-BE"/>
            </a:p>
          </p:txBody>
        </p:sp>
      </p:grpSp>
      <p:grpSp>
        <p:nvGrpSpPr>
          <p:cNvPr id="18" name="Groep 17"/>
          <p:cNvGrpSpPr/>
          <p:nvPr/>
        </p:nvGrpSpPr>
        <p:grpSpPr>
          <a:xfrm>
            <a:off x="6021110" y="6125778"/>
            <a:ext cx="1890214" cy="442746"/>
            <a:chOff x="6122058" y="6125777"/>
            <a:chExt cx="1789265" cy="468845"/>
          </a:xfrm>
        </p:grpSpPr>
        <p:sp>
          <p:nvSpPr>
            <p:cNvPr id="142" name="Ovaal 141"/>
            <p:cNvSpPr/>
            <p:nvPr/>
          </p:nvSpPr>
          <p:spPr>
            <a:xfrm>
              <a:off x="7537803" y="6206578"/>
              <a:ext cx="3735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Vrije vorm 15"/>
            <p:cNvSpPr/>
            <p:nvPr/>
          </p:nvSpPr>
          <p:spPr>
            <a:xfrm rot="199790">
              <a:off x="6122058" y="6125777"/>
              <a:ext cx="1420175" cy="468845"/>
            </a:xfrm>
            <a:custGeom>
              <a:avLst/>
              <a:gdLst>
                <a:gd name="connsiteX0" fmla="*/ 2197289 w 2197289"/>
                <a:gd name="connsiteY0" fmla="*/ 86708 h 468845"/>
                <a:gd name="connsiteX1" fmla="*/ 1924334 w 2197289"/>
                <a:gd name="connsiteY1" fmla="*/ 86708 h 468845"/>
                <a:gd name="connsiteX2" fmla="*/ 395785 w 2197289"/>
                <a:gd name="connsiteY2" fmla="*/ 18469 h 468845"/>
                <a:gd name="connsiteX3" fmla="*/ 0 w 2197289"/>
                <a:gd name="connsiteY3" fmla="*/ 468845 h 46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89" h="468845">
                  <a:moveTo>
                    <a:pt x="2197289" y="86708"/>
                  </a:moveTo>
                  <a:lnTo>
                    <a:pt x="1924334" y="86708"/>
                  </a:lnTo>
                  <a:cubicBezTo>
                    <a:pt x="1624083" y="75335"/>
                    <a:pt x="716507" y="-45221"/>
                    <a:pt x="395785" y="18469"/>
                  </a:cubicBezTo>
                  <a:cubicBezTo>
                    <a:pt x="75063" y="82159"/>
                    <a:pt x="37531" y="275502"/>
                    <a:pt x="0" y="468845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22861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Afbeelding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" y="1979249"/>
            <a:ext cx="1542317" cy="2915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140" name="Groep 139"/>
          <p:cNvGrpSpPr/>
          <p:nvPr/>
        </p:nvGrpSpPr>
        <p:grpSpPr>
          <a:xfrm>
            <a:off x="4825645" y="953241"/>
            <a:ext cx="4188706" cy="571730"/>
            <a:chOff x="2714001" y="5026708"/>
            <a:chExt cx="4188706" cy="571730"/>
          </a:xfrm>
        </p:grpSpPr>
        <p:grpSp>
          <p:nvGrpSpPr>
            <p:cNvPr id="144" name="Groep 14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46" name="Rechthoek 14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47" name="Tekstvak 14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48" name="Tekstvak 14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9" name="Tekstvak 14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0" name="Tekstvak 14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70" name="Tekstvak 169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71" name="Tekstvak 170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72" name="Tekstvak 171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73" name="Tekstvak 172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74" name="Tekstvak 173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75" name="Tekstvak 174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76" name="Tekstvak 175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77" name="Tekstvak 176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78" name="Tekstvak 177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79" name="Tekstvak 178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80" name="Tekstvak 179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81" name="Tekstvak 180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82" name="Tekstvak 181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45" name="Tekstvak 14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3" name="Groep 2"/>
          <p:cNvGrpSpPr/>
          <p:nvPr/>
        </p:nvGrpSpPr>
        <p:grpSpPr>
          <a:xfrm>
            <a:off x="-61118" y="2532544"/>
            <a:ext cx="8864024" cy="883636"/>
            <a:chOff x="-61118" y="2532544"/>
            <a:chExt cx="8864024" cy="883636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40" y="2935599"/>
              <a:ext cx="1542317" cy="291569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56830">
              <a:off x="-61118" y="2566068"/>
              <a:ext cx="383842" cy="383842"/>
            </a:xfrm>
            <a:prstGeom prst="rect">
              <a:avLst/>
            </a:prstGeom>
          </p:spPr>
        </p:pic>
        <p:pic>
          <p:nvPicPr>
            <p:cNvPr id="124" name="Afbeelding 1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46715">
              <a:off x="1111728" y="2532544"/>
              <a:ext cx="383842" cy="383842"/>
            </a:xfrm>
            <a:prstGeom prst="rect">
              <a:avLst/>
            </a:prstGeom>
          </p:spPr>
        </p:pic>
        <p:grpSp>
          <p:nvGrpSpPr>
            <p:cNvPr id="183" name="Groep 182"/>
            <p:cNvGrpSpPr/>
            <p:nvPr/>
          </p:nvGrpSpPr>
          <p:grpSpPr>
            <a:xfrm>
              <a:off x="2455120" y="2776867"/>
              <a:ext cx="2694264" cy="609030"/>
              <a:chOff x="5886729" y="1585073"/>
              <a:chExt cx="2694264" cy="609030"/>
            </a:xfrm>
          </p:grpSpPr>
          <p:sp>
            <p:nvSpPr>
              <p:cNvPr id="184" name="Rechthoek 183"/>
              <p:cNvSpPr/>
              <p:nvPr/>
            </p:nvSpPr>
            <p:spPr>
              <a:xfrm>
                <a:off x="5906767" y="1585073"/>
                <a:ext cx="2654188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 smtClean="0">
                    <a:solidFill>
                      <a:srgbClr val="193C6A"/>
                    </a:solidFill>
                  </a:rPr>
                  <a:t>T T A G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A T G C A T G T A A C</a:t>
                </a:r>
              </a:p>
            </p:txBody>
          </p:sp>
          <p:sp>
            <p:nvSpPr>
              <p:cNvPr id="185" name="Rechthoek 184"/>
              <p:cNvSpPr/>
              <p:nvPr/>
            </p:nvSpPr>
            <p:spPr>
              <a:xfrm rot="10800000">
                <a:off x="5886729" y="1886326"/>
                <a:ext cx="2694264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nl-BE" sz="1400" b="1" i="1" smtClean="0">
                    <a:solidFill>
                      <a:srgbClr val="193C6A"/>
                    </a:solidFill>
                  </a:rPr>
                  <a:t>G T T A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C A T G C A T C T A A</a:t>
                </a:r>
              </a:p>
            </p:txBody>
          </p:sp>
        </p:grpSp>
        <p:grpSp>
          <p:nvGrpSpPr>
            <p:cNvPr id="186" name="Groep 185"/>
            <p:cNvGrpSpPr/>
            <p:nvPr/>
          </p:nvGrpSpPr>
          <p:grpSpPr>
            <a:xfrm rot="10800000">
              <a:off x="7665296" y="2663504"/>
              <a:ext cx="1137610" cy="752676"/>
              <a:chOff x="3181050" y="4893826"/>
              <a:chExt cx="1137610" cy="752676"/>
            </a:xfrm>
          </p:grpSpPr>
          <p:sp>
            <p:nvSpPr>
              <p:cNvPr id="187" name="Rechthoek 186"/>
              <p:cNvSpPr/>
              <p:nvPr/>
            </p:nvSpPr>
            <p:spPr>
              <a:xfrm>
                <a:off x="3181050" y="4893827"/>
                <a:ext cx="954557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T T A G</a:t>
                </a:r>
              </a:p>
            </p:txBody>
          </p:sp>
          <p:sp>
            <p:nvSpPr>
              <p:cNvPr id="188" name="Rechthoek 187"/>
              <p:cNvSpPr/>
              <p:nvPr/>
            </p:nvSpPr>
            <p:spPr>
              <a:xfrm rot="10800000">
                <a:off x="3185347" y="5265773"/>
                <a:ext cx="9459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T A A</a:t>
                </a:r>
              </a:p>
            </p:txBody>
          </p:sp>
          <p:sp>
            <p:nvSpPr>
              <p:cNvPr id="189" name="Gelijkbenige driehoek 188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90" name="Groep 189"/>
            <p:cNvGrpSpPr/>
            <p:nvPr/>
          </p:nvGrpSpPr>
          <p:grpSpPr>
            <a:xfrm>
              <a:off x="5510805" y="2663503"/>
              <a:ext cx="1141909" cy="752676"/>
              <a:chOff x="3176751" y="4893826"/>
              <a:chExt cx="1141909" cy="752676"/>
            </a:xfrm>
          </p:grpSpPr>
          <p:sp>
            <p:nvSpPr>
              <p:cNvPr id="191" name="Rechthoek 190"/>
              <p:cNvSpPr/>
              <p:nvPr/>
            </p:nvSpPr>
            <p:spPr>
              <a:xfrm>
                <a:off x="3176751" y="4893827"/>
                <a:ext cx="963149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G T T A</a:t>
                </a:r>
              </a:p>
            </p:txBody>
          </p:sp>
          <p:sp>
            <p:nvSpPr>
              <p:cNvPr id="192" name="Rechthoek 191"/>
              <p:cNvSpPr/>
              <p:nvPr/>
            </p:nvSpPr>
            <p:spPr>
              <a:xfrm rot="10800000">
                <a:off x="3189643" y="5265773"/>
                <a:ext cx="9373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T A A C</a:t>
                </a:r>
              </a:p>
            </p:txBody>
          </p:sp>
          <p:sp>
            <p:nvSpPr>
              <p:cNvPr id="193" name="Gelijkbenige driehoek 192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4" name="Rechte verbindingslijn 23"/>
            <p:cNvCxnSpPr>
              <a:stCxn id="193" idx="0"/>
              <a:endCxn id="189" idx="0"/>
            </p:cNvCxnSpPr>
            <p:nvPr/>
          </p:nvCxnSpPr>
          <p:spPr>
            <a:xfrm>
              <a:off x="6652714" y="3039841"/>
              <a:ext cx="1012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>
            <a:xfrm>
              <a:off x="164768" y="2900595"/>
              <a:ext cx="142465" cy="4558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1353936" y="2825854"/>
              <a:ext cx="240473" cy="5283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kstvak 193"/>
            <p:cNvSpPr txBox="1"/>
            <p:nvPr/>
          </p:nvSpPr>
          <p:spPr>
            <a:xfrm>
              <a:off x="1750454" y="2770343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Read6a</a:t>
              </a:r>
              <a:endParaRPr lang="nl-BE" sz="1400"/>
            </a:p>
          </p:txBody>
        </p:sp>
        <p:sp>
          <p:nvSpPr>
            <p:cNvPr id="195" name="Tekstvak 194"/>
            <p:cNvSpPr txBox="1"/>
            <p:nvPr/>
          </p:nvSpPr>
          <p:spPr>
            <a:xfrm>
              <a:off x="1750454" y="304644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Read6b</a:t>
              </a:r>
              <a:endParaRPr lang="nl-BE" sz="1400"/>
            </a:p>
          </p:txBody>
        </p:sp>
      </p:grpSp>
      <p:grpSp>
        <p:nvGrpSpPr>
          <p:cNvPr id="196" name="Groep 195"/>
          <p:cNvGrpSpPr/>
          <p:nvPr/>
        </p:nvGrpSpPr>
        <p:grpSpPr>
          <a:xfrm>
            <a:off x="6538535" y="1670373"/>
            <a:ext cx="1186196" cy="752676"/>
            <a:chOff x="3159760" y="4893826"/>
            <a:chExt cx="1186196" cy="752676"/>
          </a:xfrm>
        </p:grpSpPr>
        <p:sp>
          <p:nvSpPr>
            <p:cNvPr id="197" name="Rechthoek 196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98" name="Rechthoek 197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99" name="Gelijkbenige driehoek 198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00" name="Groep 199"/>
          <p:cNvGrpSpPr/>
          <p:nvPr/>
        </p:nvGrpSpPr>
        <p:grpSpPr>
          <a:xfrm rot="10800000">
            <a:off x="7845296" y="1661451"/>
            <a:ext cx="1135495" cy="752676"/>
            <a:chOff x="3183165" y="4893826"/>
            <a:chExt cx="1135495" cy="752676"/>
          </a:xfrm>
        </p:grpSpPr>
        <p:sp>
          <p:nvSpPr>
            <p:cNvPr id="201" name="Rechthoek 20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202" name="Rechthoek 201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203" name="Gelijkbenige driehoek 202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4" name="Rechte verbindingslijn 203"/>
          <p:cNvCxnSpPr>
            <a:stCxn id="199" idx="0"/>
            <a:endCxn id="203" idx="0"/>
          </p:cNvCxnSpPr>
          <p:nvPr/>
        </p:nvCxnSpPr>
        <p:spPr>
          <a:xfrm flipV="1">
            <a:off x="7724731" y="2037789"/>
            <a:ext cx="120565" cy="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kstvak 204"/>
          <p:cNvSpPr txBox="1"/>
          <p:nvPr/>
        </p:nvSpPr>
        <p:spPr>
          <a:xfrm>
            <a:off x="1750454" y="172395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Read5a</a:t>
            </a:r>
            <a:endParaRPr lang="nl-BE" sz="1400"/>
          </a:p>
        </p:txBody>
      </p:sp>
      <p:grpSp>
        <p:nvGrpSpPr>
          <p:cNvPr id="206" name="Groep 205"/>
          <p:cNvGrpSpPr/>
          <p:nvPr/>
        </p:nvGrpSpPr>
        <p:grpSpPr>
          <a:xfrm>
            <a:off x="2535388" y="1742196"/>
            <a:ext cx="2036198" cy="609030"/>
            <a:chOff x="6066217" y="1585073"/>
            <a:chExt cx="2036198" cy="609030"/>
          </a:xfrm>
        </p:grpSpPr>
        <p:sp>
          <p:nvSpPr>
            <p:cNvPr id="207" name="Rechthoek 206"/>
            <p:cNvSpPr/>
            <p:nvPr/>
          </p:nvSpPr>
          <p:spPr>
            <a:xfrm>
              <a:off x="6085452" y="1585073"/>
              <a:ext cx="19977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1400" b="1" i="1" smtClean="0">
                  <a:solidFill>
                    <a:srgbClr val="193C6A"/>
                  </a:solidFill>
                </a:rPr>
                <a:t>A T G C </a:t>
              </a:r>
              <a:r>
                <a:rPr lang="nl-BE" sz="1400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208" name="Rechthoek 207"/>
            <p:cNvSpPr/>
            <p:nvPr/>
          </p:nvSpPr>
          <p:spPr>
            <a:xfrm rot="10800000">
              <a:off x="6066217" y="1886326"/>
              <a:ext cx="203619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1400" i="1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sz="1400" b="1" i="1" smtClean="0">
                  <a:solidFill>
                    <a:srgbClr val="193C6A"/>
                  </a:solidFill>
                </a:rPr>
                <a:t>C T T A </a:t>
              </a:r>
              <a:r>
                <a:rPr lang="nl-BE" sz="1400" i="1" smtClean="0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sp>
        <p:nvSpPr>
          <p:cNvPr id="209" name="Tekstvak 208"/>
          <p:cNvSpPr txBox="1"/>
          <p:nvPr/>
        </p:nvSpPr>
        <p:spPr>
          <a:xfrm>
            <a:off x="1750454" y="201079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Read5b</a:t>
            </a:r>
            <a:endParaRPr lang="nl-BE" sz="1400"/>
          </a:p>
        </p:txBody>
      </p:sp>
      <p:pic>
        <p:nvPicPr>
          <p:cNvPr id="210" name="Afbeelding 2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461328" y="1566885"/>
            <a:ext cx="383842" cy="383842"/>
          </a:xfrm>
          <a:prstGeom prst="rect">
            <a:avLst/>
          </a:prstGeom>
        </p:spPr>
      </p:pic>
      <p:pic>
        <p:nvPicPr>
          <p:cNvPr id="211" name="Afbeelding 2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1209468" y="1562546"/>
            <a:ext cx="383842" cy="383842"/>
          </a:xfrm>
          <a:prstGeom prst="rect">
            <a:avLst/>
          </a:prstGeom>
        </p:spPr>
      </p:pic>
      <p:cxnSp>
        <p:nvCxnSpPr>
          <p:cNvPr id="213" name="Rechte verbindingslijn 212"/>
          <p:cNvCxnSpPr/>
          <p:nvPr/>
        </p:nvCxnSpPr>
        <p:spPr>
          <a:xfrm flipH="1">
            <a:off x="608593" y="1842102"/>
            <a:ext cx="37001" cy="48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Rechte verbindingslijn 213"/>
          <p:cNvCxnSpPr/>
          <p:nvPr/>
        </p:nvCxnSpPr>
        <p:spPr>
          <a:xfrm>
            <a:off x="1465402" y="1855750"/>
            <a:ext cx="240473" cy="528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ep 3"/>
          <p:cNvGrpSpPr/>
          <p:nvPr/>
        </p:nvGrpSpPr>
        <p:grpSpPr>
          <a:xfrm>
            <a:off x="-68733" y="3656242"/>
            <a:ext cx="8257219" cy="825750"/>
            <a:chOff x="-68733" y="3656242"/>
            <a:chExt cx="8257219" cy="825750"/>
          </a:xfrm>
        </p:grpSpPr>
        <p:pic>
          <p:nvPicPr>
            <p:cNvPr id="217" name="Afbeelding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7" y="3989350"/>
              <a:ext cx="1542317" cy="291569"/>
            </a:xfrm>
            <a:prstGeom prst="rect">
              <a:avLst/>
            </a:prstGeom>
          </p:spPr>
        </p:pic>
        <p:pic>
          <p:nvPicPr>
            <p:cNvPr id="215" name="Afbeelding 2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20850">
              <a:off x="-68733" y="3660763"/>
              <a:ext cx="383842" cy="383842"/>
            </a:xfrm>
            <a:prstGeom prst="rect">
              <a:avLst/>
            </a:prstGeom>
          </p:spPr>
        </p:pic>
        <p:pic>
          <p:nvPicPr>
            <p:cNvPr id="216" name="Afbeelding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448783">
              <a:off x="967624" y="3656242"/>
              <a:ext cx="383842" cy="383842"/>
            </a:xfrm>
            <a:prstGeom prst="rect">
              <a:avLst/>
            </a:prstGeom>
          </p:spPr>
        </p:pic>
        <p:grpSp>
          <p:nvGrpSpPr>
            <p:cNvPr id="218" name="Groep 217"/>
            <p:cNvGrpSpPr/>
            <p:nvPr/>
          </p:nvGrpSpPr>
          <p:grpSpPr>
            <a:xfrm>
              <a:off x="2529176" y="3830618"/>
              <a:ext cx="2353080" cy="609030"/>
              <a:chOff x="5982048" y="1585073"/>
              <a:chExt cx="2353080" cy="609030"/>
            </a:xfrm>
          </p:grpSpPr>
          <p:sp>
            <p:nvSpPr>
              <p:cNvPr id="219" name="Rechthoek 218"/>
              <p:cNvSpPr/>
              <p:nvPr/>
            </p:nvSpPr>
            <p:spPr>
              <a:xfrm>
                <a:off x="5987273" y="1585073"/>
                <a:ext cx="234262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 smtClean="0">
                    <a:solidFill>
                      <a:srgbClr val="193C6A"/>
                    </a:solidFill>
                  </a:rPr>
                  <a:t>C G T T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A C A T G C A T C</a:t>
                </a:r>
              </a:p>
            </p:txBody>
          </p:sp>
          <p:sp>
            <p:nvSpPr>
              <p:cNvPr id="220" name="Rechthoek 219"/>
              <p:cNvSpPr/>
              <p:nvPr/>
            </p:nvSpPr>
            <p:spPr>
              <a:xfrm rot="10800000">
                <a:off x="5982048" y="1886326"/>
                <a:ext cx="235308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 smtClean="0">
                    <a:solidFill>
                      <a:srgbClr val="193C6A"/>
                    </a:solidFill>
                  </a:rPr>
                  <a:t>G A T G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C A T G T A A C G</a:t>
                </a:r>
              </a:p>
            </p:txBody>
          </p:sp>
        </p:grpSp>
        <p:grpSp>
          <p:nvGrpSpPr>
            <p:cNvPr id="221" name="Groep 220"/>
            <p:cNvGrpSpPr/>
            <p:nvPr/>
          </p:nvGrpSpPr>
          <p:grpSpPr>
            <a:xfrm rot="10800000">
              <a:off x="7029555" y="3690819"/>
              <a:ext cx="1158931" cy="752676"/>
              <a:chOff x="3159729" y="4893826"/>
              <a:chExt cx="1158931" cy="752676"/>
            </a:xfrm>
          </p:grpSpPr>
          <p:sp>
            <p:nvSpPr>
              <p:cNvPr id="222" name="Rechthoek 221"/>
              <p:cNvSpPr/>
              <p:nvPr/>
            </p:nvSpPr>
            <p:spPr>
              <a:xfrm>
                <a:off x="3159729" y="4893827"/>
                <a:ext cx="997196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G A T G</a:t>
                </a:r>
              </a:p>
            </p:txBody>
          </p:sp>
          <p:sp>
            <p:nvSpPr>
              <p:cNvPr id="223" name="Rechthoek 222"/>
              <p:cNvSpPr/>
              <p:nvPr/>
            </p:nvSpPr>
            <p:spPr>
              <a:xfrm rot="10800000">
                <a:off x="3172554" y="5265773"/>
                <a:ext cx="9715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A T C</a:t>
                </a:r>
              </a:p>
            </p:txBody>
          </p:sp>
          <p:sp>
            <p:nvSpPr>
              <p:cNvPr id="224" name="Gelijkbenige driehoek 223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25" name="Groep 224"/>
            <p:cNvGrpSpPr/>
            <p:nvPr/>
          </p:nvGrpSpPr>
          <p:grpSpPr>
            <a:xfrm>
              <a:off x="5363725" y="3702215"/>
              <a:ext cx="1156783" cy="752676"/>
              <a:chOff x="3161877" y="4893826"/>
              <a:chExt cx="1156783" cy="752676"/>
            </a:xfrm>
          </p:grpSpPr>
          <p:sp>
            <p:nvSpPr>
              <p:cNvPr id="226" name="Rechthoek 225"/>
              <p:cNvSpPr/>
              <p:nvPr/>
            </p:nvSpPr>
            <p:spPr>
              <a:xfrm>
                <a:off x="3161877" y="4893827"/>
                <a:ext cx="992901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C G T T</a:t>
                </a:r>
              </a:p>
            </p:txBody>
          </p:sp>
          <p:sp>
            <p:nvSpPr>
              <p:cNvPr id="227" name="Rechthoek 226"/>
              <p:cNvSpPr/>
              <p:nvPr/>
            </p:nvSpPr>
            <p:spPr>
              <a:xfrm rot="10800000">
                <a:off x="3161944" y="5265773"/>
                <a:ext cx="9927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A A C G</a:t>
                </a:r>
              </a:p>
            </p:txBody>
          </p:sp>
          <p:sp>
            <p:nvSpPr>
              <p:cNvPr id="228" name="Gelijkbenige driehoek 227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29" name="Rechte verbindingslijn 228"/>
            <p:cNvCxnSpPr>
              <a:stCxn id="228" idx="0"/>
              <a:endCxn id="224" idx="0"/>
            </p:cNvCxnSpPr>
            <p:nvPr/>
          </p:nvCxnSpPr>
          <p:spPr>
            <a:xfrm flipV="1">
              <a:off x="6520508" y="4067157"/>
              <a:ext cx="509047" cy="11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Rechte verbindingslijn 229"/>
            <p:cNvCxnSpPr/>
            <p:nvPr/>
          </p:nvCxnSpPr>
          <p:spPr>
            <a:xfrm>
              <a:off x="68240" y="4012525"/>
              <a:ext cx="68613" cy="4558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Rechte verbindingslijn 230"/>
            <p:cNvCxnSpPr/>
            <p:nvPr/>
          </p:nvCxnSpPr>
          <p:spPr>
            <a:xfrm>
              <a:off x="1180188" y="3931231"/>
              <a:ext cx="74269" cy="5507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kstvak 231"/>
            <p:cNvSpPr txBox="1"/>
            <p:nvPr/>
          </p:nvSpPr>
          <p:spPr>
            <a:xfrm>
              <a:off x="1750454" y="382409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Read7a</a:t>
              </a:r>
              <a:endParaRPr lang="nl-BE" sz="1400"/>
            </a:p>
          </p:txBody>
        </p:sp>
        <p:sp>
          <p:nvSpPr>
            <p:cNvPr id="233" name="Tekstvak 232"/>
            <p:cNvSpPr txBox="1"/>
            <p:nvPr/>
          </p:nvSpPr>
          <p:spPr>
            <a:xfrm>
              <a:off x="1750454" y="4100195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Read7b</a:t>
              </a:r>
              <a:endParaRPr lang="nl-BE" sz="1400"/>
            </a:p>
          </p:txBody>
        </p:sp>
      </p:grpSp>
      <p:sp>
        <p:nvSpPr>
          <p:cNvPr id="237" name="Rechthoek 236"/>
          <p:cNvSpPr/>
          <p:nvPr/>
        </p:nvSpPr>
        <p:spPr>
          <a:xfrm>
            <a:off x="0" y="6095408"/>
            <a:ext cx="9097744" cy="734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8" name="Tekstvak 237"/>
          <p:cNvSpPr txBox="1"/>
          <p:nvPr/>
        </p:nvSpPr>
        <p:spPr>
          <a:xfrm>
            <a:off x="563096" y="6026594"/>
            <a:ext cx="8042586" cy="76944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endParaRPr lang="nl-BE" sz="800" smtClean="0">
              <a:latin typeface="Courier" pitchFamily="49" charset="0"/>
            </a:endParaRPr>
          </a:p>
          <a:p>
            <a:r>
              <a:rPr lang="nl-BE" smtClean="0">
                <a:latin typeface="Courier" pitchFamily="49" charset="0"/>
              </a:rPr>
              <a:t>Read7 chrN F,Paired,PairMapped,First   1 hiMQ chrN 10  13</a:t>
            </a:r>
            <a:endParaRPr lang="nl-BE">
              <a:latin typeface="Courier" pitchFamily="49" charset="0"/>
            </a:endParaRPr>
          </a:p>
          <a:p>
            <a:r>
              <a:rPr lang="nl-BE">
                <a:latin typeface="Courier" pitchFamily="49" charset="0"/>
              </a:rPr>
              <a:t>Read7 chrN </a:t>
            </a:r>
            <a:r>
              <a:rPr lang="nl-BE" smtClean="0">
                <a:latin typeface="Courier" pitchFamily="49" charset="0"/>
              </a:rPr>
              <a:t>R,Paired,PairMapped,Second 10 </a:t>
            </a:r>
            <a:r>
              <a:rPr lang="nl-BE">
                <a:latin typeface="Courier" pitchFamily="49" charset="0"/>
              </a:rPr>
              <a:t>hiMQ chrN  </a:t>
            </a:r>
            <a:r>
              <a:rPr lang="nl-BE" smtClean="0">
                <a:latin typeface="Courier" pitchFamily="49" charset="0"/>
              </a:rPr>
              <a:t>1 -13</a:t>
            </a:r>
            <a:endParaRPr lang="nl-BE">
              <a:latin typeface="Courier" pitchFamily="49" charset="0"/>
            </a:endParaRPr>
          </a:p>
        </p:txBody>
      </p:sp>
      <p:sp>
        <p:nvSpPr>
          <p:cNvPr id="83" name="Tekstvak 82"/>
          <p:cNvSpPr txBox="1"/>
          <p:nvPr/>
        </p:nvSpPr>
        <p:spPr>
          <a:xfrm>
            <a:off x="563096" y="4788406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Read5 chrN F,Paired,PairMapped,First   7 hiMQ chrN 14  11</a:t>
            </a:r>
          </a:p>
          <a:p>
            <a:r>
              <a:rPr lang="nl-BE" smtClean="0">
                <a:latin typeface="Courier" pitchFamily="49" charset="0"/>
              </a:rPr>
              <a:t>Read5 chrN R,Paired,PairMapped,Second 14 hiMQ chrN  7 -</a:t>
            </a:r>
            <a:r>
              <a:rPr lang="nl-BE" smtClean="0">
                <a:latin typeface="Courier" pitchFamily="49" charset="0"/>
              </a:rPr>
              <a:t>11</a:t>
            </a:r>
            <a:endParaRPr lang="nl-BE" smtClean="0">
              <a:latin typeface="Courier" pitchFamily="49" charset="0"/>
            </a:endParaRPr>
          </a:p>
        </p:txBody>
      </p:sp>
      <p:sp>
        <p:nvSpPr>
          <p:cNvPr id="84" name="Tekstvak 83"/>
          <p:cNvSpPr txBox="1"/>
          <p:nvPr/>
        </p:nvSpPr>
        <p:spPr>
          <a:xfrm>
            <a:off x="563096" y="5414949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Read6 </a:t>
            </a:r>
            <a:r>
              <a:rPr lang="nl-BE" smtClean="0">
                <a:latin typeface="Courier" pitchFamily="49" charset="0"/>
              </a:rPr>
              <a:t>chrN R,Paired,PairMapped,Second 13 hiMQ chrN  2 -15</a:t>
            </a:r>
          </a:p>
          <a:p>
            <a:r>
              <a:rPr lang="nl-BE">
                <a:latin typeface="Courier" pitchFamily="49" charset="0"/>
              </a:rPr>
              <a:t>Read6 chrN F</a:t>
            </a:r>
            <a:r>
              <a:rPr lang="nl-BE" smtClean="0">
                <a:latin typeface="Courier" pitchFamily="49" charset="0"/>
              </a:rPr>
              <a:t>,Paired,PairMapped,First   2 </a:t>
            </a:r>
            <a:r>
              <a:rPr lang="nl-BE">
                <a:latin typeface="Courier" pitchFamily="49" charset="0"/>
              </a:rPr>
              <a:t>hiMQ chrN </a:t>
            </a:r>
            <a:r>
              <a:rPr lang="nl-BE" smtClean="0">
                <a:latin typeface="Courier" pitchFamily="49" charset="0"/>
              </a:rPr>
              <a:t>13  </a:t>
            </a:r>
            <a:r>
              <a:rPr lang="nl-BE" smtClean="0">
                <a:latin typeface="Courier" pitchFamily="49" charset="0"/>
              </a:rPr>
              <a:t>15</a:t>
            </a:r>
            <a:endParaRPr lang="nl-BE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b="1" smtClean="0"/>
                <a:t>G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ep 2"/>
          <p:cNvGrpSpPr/>
          <p:nvPr/>
        </p:nvGrpSpPr>
        <p:grpSpPr>
          <a:xfrm>
            <a:off x="901050" y="2820759"/>
            <a:ext cx="6034580" cy="2998815"/>
            <a:chOff x="901050" y="2820759"/>
            <a:chExt cx="6034580" cy="2998815"/>
          </a:xfrm>
        </p:grpSpPr>
        <p:grpSp>
          <p:nvGrpSpPr>
            <p:cNvPr id="21" name="Groep 20"/>
            <p:cNvGrpSpPr/>
            <p:nvPr/>
          </p:nvGrpSpPr>
          <p:grpSpPr>
            <a:xfrm>
              <a:off x="2728837" y="2820759"/>
              <a:ext cx="4206793" cy="824473"/>
              <a:chOff x="5476729" y="1477353"/>
              <a:chExt cx="4206793" cy="824473"/>
            </a:xfrm>
          </p:grpSpPr>
          <p:sp>
            <p:nvSpPr>
              <p:cNvPr id="58" name="Rechthoek 57"/>
              <p:cNvSpPr/>
              <p:nvPr/>
            </p:nvSpPr>
            <p:spPr>
              <a:xfrm>
                <a:off x="5511514" y="1477353"/>
                <a:ext cx="4137223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2800" i="1">
                    <a:solidFill>
                      <a:srgbClr val="193C6A"/>
                    </a:solidFill>
                  </a:rPr>
                  <a:t>T</a:t>
                </a:r>
                <a:r>
                  <a:rPr lang="nl-BE" sz="2800" i="1" smtClean="0">
                    <a:solidFill>
                      <a:srgbClr val="193C6A"/>
                    </a:solidFill>
                  </a:rPr>
                  <a:t> T </a:t>
                </a:r>
                <a:r>
                  <a:rPr lang="nl-BE" sz="2800" i="1" smtClean="0">
                    <a:solidFill>
                      <a:srgbClr val="FF0000"/>
                    </a:solidFill>
                  </a:rPr>
                  <a:t>G</a:t>
                </a:r>
                <a:r>
                  <a:rPr lang="nl-BE" sz="2800" i="1" smtClean="0">
                    <a:solidFill>
                      <a:srgbClr val="193C6A"/>
                    </a:solidFill>
                  </a:rPr>
                  <a:t> C A T G C A T C T</a:t>
                </a:r>
              </a:p>
            </p:txBody>
          </p:sp>
          <p:sp>
            <p:nvSpPr>
              <p:cNvPr id="59" name="Rechthoek 58"/>
              <p:cNvSpPr/>
              <p:nvPr/>
            </p:nvSpPr>
            <p:spPr>
              <a:xfrm rot="10800000">
                <a:off x="5476729" y="1778606"/>
                <a:ext cx="4206793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2800" i="1" smtClean="0">
                    <a:solidFill>
                      <a:srgbClr val="193C6A"/>
                    </a:solidFill>
                  </a:rPr>
                  <a:t> A G A T G C A T G </a:t>
                </a:r>
                <a:r>
                  <a:rPr lang="nl-BE" sz="2800" i="1" smtClean="0">
                    <a:solidFill>
                      <a:srgbClr val="FF0000"/>
                    </a:solidFill>
                  </a:rPr>
                  <a:t>C</a:t>
                </a:r>
                <a:r>
                  <a:rPr lang="nl-BE" sz="2800" i="1" smtClean="0">
                    <a:solidFill>
                      <a:srgbClr val="193C6A"/>
                    </a:solidFill>
                  </a:rPr>
                  <a:t> A A</a:t>
                </a:r>
              </a:p>
            </p:txBody>
          </p:sp>
        </p:grpSp>
        <p:sp>
          <p:nvSpPr>
            <p:cNvPr id="135" name="Tekstvak 134"/>
            <p:cNvSpPr txBox="1"/>
            <p:nvPr/>
          </p:nvSpPr>
          <p:spPr>
            <a:xfrm>
              <a:off x="901050" y="300463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F</a:t>
              </a:r>
              <a:r>
                <a:rPr lang="nl-BE" smtClean="0"/>
                <a:t>ragment</a:t>
              </a:r>
              <a:endParaRPr lang="nl-BE"/>
            </a:p>
          </p:txBody>
        </p:sp>
        <p:sp>
          <p:nvSpPr>
            <p:cNvPr id="166" name="Tekstvak 165"/>
            <p:cNvSpPr txBox="1"/>
            <p:nvPr/>
          </p:nvSpPr>
          <p:spPr>
            <a:xfrm>
              <a:off x="1191819" y="374638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Read8</a:t>
              </a:r>
              <a:endParaRPr lang="nl-BE"/>
            </a:p>
          </p:txBody>
        </p:sp>
        <p:grpSp>
          <p:nvGrpSpPr>
            <p:cNvPr id="167" name="Groep 166"/>
            <p:cNvGrpSpPr/>
            <p:nvPr/>
          </p:nvGrpSpPr>
          <p:grpSpPr>
            <a:xfrm>
              <a:off x="1909686" y="3739181"/>
              <a:ext cx="2800382" cy="670585"/>
              <a:chOff x="5849554" y="1554296"/>
              <a:chExt cx="2800382" cy="670585"/>
            </a:xfrm>
          </p:grpSpPr>
          <p:sp>
            <p:nvSpPr>
              <p:cNvPr id="168" name="Rechthoek 167"/>
              <p:cNvSpPr/>
              <p:nvPr/>
            </p:nvSpPr>
            <p:spPr>
              <a:xfrm>
                <a:off x="5881485" y="1554296"/>
                <a:ext cx="273651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b="1" i="1">
                    <a:solidFill>
                      <a:srgbClr val="193C6A"/>
                    </a:solidFill>
                  </a:rPr>
                  <a:t>T</a:t>
                </a:r>
                <a:r>
                  <a:rPr lang="nl-BE" b="1" i="1" smtClean="0">
                    <a:solidFill>
                      <a:srgbClr val="193C6A"/>
                    </a:solidFill>
                  </a:rPr>
                  <a:t> T </a:t>
                </a:r>
                <a:r>
                  <a:rPr lang="nl-BE" b="1" i="1" smtClean="0">
                    <a:solidFill>
                      <a:srgbClr val="FF0000"/>
                    </a:solidFill>
                  </a:rPr>
                  <a:t>G</a:t>
                </a:r>
                <a:r>
                  <a:rPr lang="nl-BE" b="1" i="1" smtClean="0">
                    <a:solidFill>
                      <a:srgbClr val="193C6A"/>
                    </a:solidFill>
                  </a:rPr>
                  <a:t> C </a:t>
                </a:r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A T G C A T C T</a:t>
                </a:r>
              </a:p>
            </p:txBody>
          </p:sp>
          <p:sp>
            <p:nvSpPr>
              <p:cNvPr id="169" name="Rechthoek 168"/>
              <p:cNvSpPr/>
              <p:nvPr/>
            </p:nvSpPr>
            <p:spPr>
              <a:xfrm rot="10800000">
                <a:off x="5849554" y="1855549"/>
                <a:ext cx="280038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 A G A T G C A T G C A A</a:t>
                </a:r>
              </a:p>
            </p:txBody>
          </p:sp>
        </p:grpSp>
        <p:grpSp>
          <p:nvGrpSpPr>
            <p:cNvPr id="173" name="Groep 172"/>
            <p:cNvGrpSpPr/>
            <p:nvPr/>
          </p:nvGrpSpPr>
          <p:grpSpPr>
            <a:xfrm>
              <a:off x="3454082" y="5054231"/>
              <a:ext cx="1164910" cy="765343"/>
              <a:chOff x="3185939" y="4893826"/>
              <a:chExt cx="1164910" cy="765343"/>
            </a:xfrm>
          </p:grpSpPr>
          <p:sp>
            <p:nvSpPr>
              <p:cNvPr id="174" name="Rechthoek 173"/>
              <p:cNvSpPr/>
              <p:nvPr/>
            </p:nvSpPr>
            <p:spPr>
              <a:xfrm>
                <a:off x="3185939" y="4893827"/>
                <a:ext cx="992901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chemeClr val="bg1"/>
                    </a:solidFill>
                  </a:rPr>
                  <a:t>T</a:t>
                </a:r>
                <a:r>
                  <a:rPr lang="nl-BE" smtClean="0">
                    <a:solidFill>
                      <a:schemeClr val="bg1"/>
                    </a:solidFill>
                  </a:rPr>
                  <a:t> T </a:t>
                </a:r>
                <a:r>
                  <a:rPr lang="nl-BE" smtClean="0">
                    <a:solidFill>
                      <a:srgbClr val="FF0000"/>
                    </a:solidFill>
                  </a:rPr>
                  <a:t>G</a:t>
                </a:r>
                <a:r>
                  <a:rPr lang="nl-BE" smtClean="0">
                    <a:solidFill>
                      <a:schemeClr val="bg1"/>
                    </a:solidFill>
                  </a:rPr>
                  <a:t> C</a:t>
                </a:r>
              </a:p>
            </p:txBody>
          </p:sp>
          <p:sp>
            <p:nvSpPr>
              <p:cNvPr id="175" name="Rechthoek 174"/>
              <p:cNvSpPr/>
              <p:nvPr/>
            </p:nvSpPr>
            <p:spPr>
              <a:xfrm rot="10800000">
                <a:off x="3198036" y="5277805"/>
                <a:ext cx="9927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G </a:t>
                </a:r>
                <a:r>
                  <a:rPr lang="nl-BE" smtClean="0">
                    <a:solidFill>
                      <a:srgbClr val="FF0000"/>
                    </a:solidFill>
                  </a:rPr>
                  <a:t>C</a:t>
                </a:r>
                <a:r>
                  <a:rPr lang="nl-BE" smtClean="0">
                    <a:solidFill>
                      <a:srgbClr val="193C6A"/>
                    </a:solidFill>
                  </a:rPr>
                  <a:t> A A</a:t>
                </a:r>
              </a:p>
            </p:txBody>
          </p:sp>
          <p:sp>
            <p:nvSpPr>
              <p:cNvPr id="176" name="Gelijkbenige driehoek 175"/>
              <p:cNvSpPr/>
              <p:nvPr/>
            </p:nvSpPr>
            <p:spPr>
              <a:xfrm rot="5400000">
                <a:off x="3878177" y="5186498"/>
                <a:ext cx="765343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183" name="Groep 182"/>
          <p:cNvGrpSpPr/>
          <p:nvPr/>
        </p:nvGrpSpPr>
        <p:grpSpPr>
          <a:xfrm>
            <a:off x="2522989" y="4425154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27" name="Tekstvak 126"/>
          <p:cNvSpPr txBox="1"/>
          <p:nvPr/>
        </p:nvSpPr>
        <p:spPr>
          <a:xfrm>
            <a:off x="2961689" y="973626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>
                <a:solidFill>
                  <a:srgbClr val="FF0000"/>
                </a:solidFill>
              </a:rPr>
              <a:t>Variant</a:t>
            </a:r>
            <a:endParaRPr lang="nl-BE">
              <a:solidFill>
                <a:srgbClr val="FF0000"/>
              </a:solidFill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1988619" y="5336270"/>
            <a:ext cx="6268832" cy="1589592"/>
            <a:chOff x="1988619" y="5336270"/>
            <a:chExt cx="6268832" cy="1589592"/>
          </a:xfrm>
        </p:grpSpPr>
        <p:sp>
          <p:nvSpPr>
            <p:cNvPr id="128" name="Tekstvak 127"/>
            <p:cNvSpPr txBox="1"/>
            <p:nvPr/>
          </p:nvSpPr>
          <p:spPr>
            <a:xfrm>
              <a:off x="2928389" y="6341087"/>
              <a:ext cx="41149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CIGAR string</a:t>
              </a:r>
            </a:p>
            <a:p>
              <a:pPr algn="ctr"/>
              <a:r>
                <a:rPr lang="nl-BE" sz="1400" smtClean="0"/>
                <a:t>Compact Ideosyncratic Gapped Alignment Report</a:t>
              </a:r>
              <a:endParaRPr lang="nl-BE" sz="1400"/>
            </a:p>
          </p:txBody>
        </p:sp>
        <p:grpSp>
          <p:nvGrpSpPr>
            <p:cNvPr id="5" name="Groep 4"/>
            <p:cNvGrpSpPr/>
            <p:nvPr/>
          </p:nvGrpSpPr>
          <p:grpSpPr>
            <a:xfrm>
              <a:off x="1988619" y="5336270"/>
              <a:ext cx="6268832" cy="1148200"/>
              <a:chOff x="1988619" y="5336270"/>
              <a:chExt cx="6268832" cy="1148200"/>
            </a:xfrm>
          </p:grpSpPr>
          <p:sp>
            <p:nvSpPr>
              <p:cNvPr id="124" name="Tekstvak 123"/>
              <p:cNvSpPr txBox="1"/>
              <p:nvPr/>
            </p:nvSpPr>
            <p:spPr>
              <a:xfrm>
                <a:off x="1988619" y="6006856"/>
                <a:ext cx="4871847" cy="369332"/>
              </a:xfrm>
              <a:prstGeom prst="rect">
                <a:avLst/>
              </a:prstGeom>
              <a:solidFill>
                <a:srgbClr val="0082B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nl-BE" smtClean="0">
                    <a:latin typeface="Courier" pitchFamily="49" charset="0"/>
                  </a:rPr>
                  <a:t>Read8 chrN  Forward 3 hiMQ </a:t>
                </a:r>
                <a:r>
                  <a:rPr lang="nl-BE" b="1" smtClean="0">
                    <a:latin typeface="Courier" pitchFamily="49" charset="0"/>
                  </a:rPr>
                  <a:t>4M</a:t>
                </a:r>
                <a:r>
                  <a:rPr lang="nl-BE" smtClean="0">
                    <a:latin typeface="Courier" pitchFamily="49" charset="0"/>
                  </a:rPr>
                  <a:t> </a:t>
                </a:r>
                <a:r>
                  <a:rPr lang="nl-BE" b="1" smtClean="0">
                    <a:latin typeface="Courier" pitchFamily="49" charset="0"/>
                  </a:rPr>
                  <a:t>3A&gt;G</a:t>
                </a:r>
              </a:p>
            </p:txBody>
          </p:sp>
          <p:sp>
            <p:nvSpPr>
              <p:cNvPr id="125" name="Ovaal 124"/>
              <p:cNvSpPr/>
              <p:nvPr/>
            </p:nvSpPr>
            <p:spPr>
              <a:xfrm>
                <a:off x="5707578" y="6017845"/>
                <a:ext cx="373520" cy="347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5443860" y="5336270"/>
                <a:ext cx="281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mtClean="0"/>
                  <a:t>4 Matches or Mismatches</a:t>
                </a:r>
                <a:endParaRPr lang="nl-BE"/>
              </a:p>
            </p:txBody>
          </p:sp>
          <p:cxnSp>
            <p:nvCxnSpPr>
              <p:cNvPr id="4" name="Rechte verbindingslijn met pijl 3"/>
              <p:cNvCxnSpPr>
                <a:stCxn id="126" idx="2"/>
                <a:endCxn id="125" idx="7"/>
              </p:cNvCxnSpPr>
              <p:nvPr/>
            </p:nvCxnSpPr>
            <p:spPr>
              <a:xfrm flipH="1">
                <a:off x="6026397" y="5705602"/>
                <a:ext cx="824259" cy="363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Rechte verbindingslijn 6"/>
              <p:cNvCxnSpPr/>
              <p:nvPr/>
            </p:nvCxnSpPr>
            <p:spPr>
              <a:xfrm flipV="1">
                <a:off x="5677025" y="6341087"/>
                <a:ext cx="187484" cy="143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95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01132" y="2820759"/>
            <a:ext cx="3987182" cy="824473"/>
            <a:chOff x="5549024" y="1477353"/>
            <a:chExt cx="3987182" cy="824473"/>
          </a:xfrm>
        </p:grpSpPr>
        <p:sp>
          <p:nvSpPr>
            <p:cNvPr id="58" name="Rechthoek 57"/>
            <p:cNvSpPr/>
            <p:nvPr/>
          </p:nvSpPr>
          <p:spPr>
            <a:xfrm>
              <a:off x="5663158" y="1477353"/>
              <a:ext cx="3758914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549024" y="1778606"/>
              <a:ext cx="398718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Read9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83360" y="3739181"/>
            <a:ext cx="2569550" cy="670585"/>
            <a:chOff x="5923228" y="1554296"/>
            <a:chExt cx="2569550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29511" y="1554296"/>
              <a:ext cx="2556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C A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23228" y="1855549"/>
              <a:ext cx="256955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474720" y="5054231"/>
            <a:ext cx="1298895" cy="765343"/>
            <a:chOff x="3134611" y="4893826"/>
            <a:chExt cx="1298895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134611" y="4893827"/>
              <a:ext cx="10955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- C A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142414" y="5277805"/>
              <a:ext cx="11040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G -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960834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3" name="Groep 182"/>
          <p:cNvGrpSpPr/>
          <p:nvPr/>
        </p:nvGrpSpPr>
        <p:grpSpPr>
          <a:xfrm>
            <a:off x="2522989" y="4425154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07" name="Tekstvak 106"/>
          <p:cNvSpPr txBox="1"/>
          <p:nvPr/>
        </p:nvSpPr>
        <p:spPr>
          <a:xfrm>
            <a:off x="2961689" y="97362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>
                <a:solidFill>
                  <a:srgbClr val="FF0000"/>
                </a:solidFill>
              </a:rPr>
              <a:t>Deletion</a:t>
            </a:r>
            <a:endParaRPr lang="nl-BE">
              <a:solidFill>
                <a:srgbClr val="FF0000"/>
              </a:solidFill>
            </a:endParaRPr>
          </a:p>
        </p:txBody>
      </p:sp>
      <p:grpSp>
        <p:nvGrpSpPr>
          <p:cNvPr id="3" name="Groep 2"/>
          <p:cNvGrpSpPr/>
          <p:nvPr/>
        </p:nvGrpSpPr>
        <p:grpSpPr>
          <a:xfrm>
            <a:off x="1988619" y="5089158"/>
            <a:ext cx="7027447" cy="1811771"/>
            <a:chOff x="1988619" y="5089158"/>
            <a:chExt cx="7027447" cy="1811771"/>
          </a:xfrm>
        </p:grpSpPr>
        <p:sp>
          <p:nvSpPr>
            <p:cNvPr id="124" name="Tekstvak 123"/>
            <p:cNvSpPr txBox="1"/>
            <p:nvPr/>
          </p:nvSpPr>
          <p:spPr>
            <a:xfrm>
              <a:off x="1988619" y="6006856"/>
              <a:ext cx="4733988" cy="369332"/>
            </a:xfrm>
            <a:prstGeom prst="rect">
              <a:avLst/>
            </a:prstGeom>
            <a:solidFill>
              <a:srgbClr val="0082B9"/>
            </a:solidFill>
          </p:spPr>
          <p:txBody>
            <a:bodyPr wrap="none" rtlCol="0">
              <a:spAutoFit/>
            </a:bodyPr>
            <a:lstStyle/>
            <a:p>
              <a:r>
                <a:rPr lang="nl-BE" smtClean="0">
                  <a:latin typeface="Courier" pitchFamily="49" charset="0"/>
                </a:rPr>
                <a:t>Read9 chrN  Forward 3 hiMQ </a:t>
              </a:r>
              <a:r>
                <a:rPr lang="nl-BE" b="1" smtClean="0">
                  <a:latin typeface="Courier" pitchFamily="49" charset="0"/>
                </a:rPr>
                <a:t>2M1D2M</a:t>
              </a:r>
            </a:p>
          </p:txBody>
        </p:sp>
        <p:sp>
          <p:nvSpPr>
            <p:cNvPr id="125" name="Ovaal 124"/>
            <p:cNvSpPr/>
            <p:nvPr/>
          </p:nvSpPr>
          <p:spPr>
            <a:xfrm>
              <a:off x="5707577" y="6017845"/>
              <a:ext cx="1004117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6" name="Tekstvak 125"/>
            <p:cNvSpPr txBox="1"/>
            <p:nvPr/>
          </p:nvSpPr>
          <p:spPr>
            <a:xfrm>
              <a:off x="6202475" y="5089158"/>
              <a:ext cx="28135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2</a:t>
              </a:r>
              <a:r>
                <a:rPr lang="nl-BE" smtClean="0"/>
                <a:t> Matches or Mismatches</a:t>
              </a:r>
            </a:p>
            <a:p>
              <a:r>
                <a:rPr lang="nl-BE" smtClean="0"/>
                <a:t>1 Deletion</a:t>
              </a:r>
            </a:p>
            <a:p>
              <a:r>
                <a:rPr lang="nl-BE" smtClean="0"/>
                <a:t>2 Matches or Mismatches</a:t>
              </a:r>
              <a:endParaRPr lang="nl-BE"/>
            </a:p>
          </p:txBody>
        </p:sp>
        <p:cxnSp>
          <p:nvCxnSpPr>
            <p:cNvPr id="4" name="Rechte verbindingslijn met pijl 3"/>
            <p:cNvCxnSpPr>
              <a:stCxn id="126" idx="1"/>
              <a:endCxn id="125" idx="1"/>
            </p:cNvCxnSpPr>
            <p:nvPr/>
          </p:nvCxnSpPr>
          <p:spPr>
            <a:xfrm flipH="1">
              <a:off x="5854627" y="5550823"/>
              <a:ext cx="347848" cy="517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kstvak 126"/>
            <p:cNvSpPr txBox="1"/>
            <p:nvPr/>
          </p:nvSpPr>
          <p:spPr>
            <a:xfrm>
              <a:off x="5648350" y="653159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CIGAR</a:t>
              </a:r>
              <a:endParaRPr lang="nl-BE"/>
            </a:p>
          </p:txBody>
        </p:sp>
        <p:cxnSp>
          <p:nvCxnSpPr>
            <p:cNvPr id="11" name="Rechte verbindingslijn 10"/>
            <p:cNvCxnSpPr>
              <a:stCxn id="125" idx="4"/>
              <a:endCxn id="127" idx="0"/>
            </p:cNvCxnSpPr>
            <p:nvPr/>
          </p:nvCxnSpPr>
          <p:spPr>
            <a:xfrm flipH="1">
              <a:off x="6106168" y="6365198"/>
              <a:ext cx="103468" cy="166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7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435514" y="1734854"/>
            <a:ext cx="7244847" cy="731867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  <a:gd name="connsiteX0" fmla="*/ 0 w 7244847"/>
              <a:gd name="connsiteY0" fmla="*/ 771964 h 773073"/>
              <a:gd name="connsiteX1" fmla="*/ 2273601 w 7244847"/>
              <a:gd name="connsiteY1" fmla="*/ 1 h 773073"/>
              <a:gd name="connsiteX2" fmla="*/ 4900892 w 7244847"/>
              <a:gd name="connsiteY2" fmla="*/ 772733 h 773073"/>
              <a:gd name="connsiteX3" fmla="*/ 7244847 w 7244847"/>
              <a:gd name="connsiteY3" fmla="*/ 77274 h 773073"/>
              <a:gd name="connsiteX0" fmla="*/ 0 w 7244847"/>
              <a:gd name="connsiteY0" fmla="*/ 731020 h 731867"/>
              <a:gd name="connsiteX1" fmla="*/ 2287249 w 7244847"/>
              <a:gd name="connsiteY1" fmla="*/ 1 h 731867"/>
              <a:gd name="connsiteX2" fmla="*/ 4900892 w 7244847"/>
              <a:gd name="connsiteY2" fmla="*/ 731789 h 731867"/>
              <a:gd name="connsiteX3" fmla="*/ 7244847 w 7244847"/>
              <a:gd name="connsiteY3" fmla="*/ 36330 h 73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4847" h="731867">
                <a:moveTo>
                  <a:pt x="0" y="731020"/>
                </a:moveTo>
                <a:cubicBezTo>
                  <a:pt x="677213" y="339287"/>
                  <a:pt x="1470434" y="-127"/>
                  <a:pt x="2287249" y="1"/>
                </a:cubicBezTo>
                <a:cubicBezTo>
                  <a:pt x="3104064" y="129"/>
                  <a:pt x="4074626" y="725734"/>
                  <a:pt x="4900892" y="731789"/>
                </a:cubicBezTo>
                <a:cubicBezTo>
                  <a:pt x="5727158" y="737844"/>
                  <a:pt x="6487140" y="390499"/>
                  <a:pt x="7244847" y="3633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587902" y="2820759"/>
            <a:ext cx="4565865" cy="824473"/>
            <a:chOff x="5335794" y="1477353"/>
            <a:chExt cx="4565865" cy="824473"/>
          </a:xfrm>
        </p:grpSpPr>
        <p:sp>
          <p:nvSpPr>
            <p:cNvPr id="58" name="Rechthoek 57"/>
            <p:cNvSpPr/>
            <p:nvPr/>
          </p:nvSpPr>
          <p:spPr>
            <a:xfrm>
              <a:off x="5394335" y="1477353"/>
              <a:ext cx="444878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</a:t>
              </a:r>
              <a:r>
                <a:rPr lang="nl-BE" sz="2800" i="1" smtClean="0">
                  <a:solidFill>
                    <a:srgbClr val="FF0000"/>
                  </a:solidFill>
                </a:rPr>
                <a:t>G</a:t>
              </a:r>
              <a:r>
                <a:rPr lang="nl-BE" sz="2800" i="1" smtClean="0">
                  <a:solidFill>
                    <a:srgbClr val="193C6A"/>
                  </a:solidFill>
                </a:rPr>
                <a:t>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335794" y="1778606"/>
              <a:ext cx="456586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</a:t>
              </a:r>
              <a:r>
                <a:rPr lang="nl-BE" sz="2800" i="1" smtClean="0">
                  <a:solidFill>
                    <a:srgbClr val="FF0000"/>
                  </a:solidFill>
                </a:rPr>
                <a:t>C</a:t>
              </a:r>
              <a:r>
                <a:rPr lang="nl-BE" sz="2800" i="1" smtClean="0">
                  <a:solidFill>
                    <a:srgbClr val="193C6A"/>
                  </a:solidFill>
                </a:rPr>
                <a:t>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035806" y="1740676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435456" y="1625397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300817" y="2090400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1668577" y="1925776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314708" y="23442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363094" y="1171342"/>
            <a:ext cx="6240012" cy="1788581"/>
            <a:chOff x="1363094" y="1171342"/>
            <a:chExt cx="6240012" cy="1788581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363094" y="1171342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1748796" y="1571159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Read10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2092320" y="3698002"/>
            <a:ext cx="3005566" cy="670585"/>
            <a:chOff x="5895708" y="1554296"/>
            <a:chExt cx="3005566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23407" y="1554296"/>
              <a:ext cx="295016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</a:t>
              </a:r>
              <a:r>
                <a:rPr lang="nl-BE" b="1" i="1" smtClean="0">
                  <a:solidFill>
                    <a:srgbClr val="FF0000"/>
                  </a:solidFill>
                </a:rPr>
                <a:t>G</a:t>
              </a:r>
              <a:r>
                <a:rPr lang="nl-BE" b="1" i="1" smtClean="0">
                  <a:solidFill>
                    <a:srgbClr val="193C6A"/>
                  </a:solidFill>
                </a:rPr>
                <a:t> A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C 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95708" y="1855549"/>
              <a:ext cx="30055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C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454082" y="5040583"/>
            <a:ext cx="1192975" cy="766959"/>
            <a:chOff x="3185939" y="4880178"/>
            <a:chExt cx="1192975" cy="766959"/>
          </a:xfrm>
        </p:grpSpPr>
        <p:sp>
          <p:nvSpPr>
            <p:cNvPr id="174" name="Rechthoek 173"/>
            <p:cNvSpPr/>
            <p:nvPr/>
          </p:nvSpPr>
          <p:spPr>
            <a:xfrm>
              <a:off x="3185939" y="4893827"/>
              <a:ext cx="992901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</a:t>
              </a:r>
              <a:r>
                <a:rPr lang="nl-BE" smtClean="0">
                  <a:solidFill>
                    <a:srgbClr val="FF0000"/>
                  </a:solidFill>
                </a:rPr>
                <a:t>G</a:t>
              </a:r>
              <a:r>
                <a:rPr lang="nl-BE" smtClean="0">
                  <a:solidFill>
                    <a:schemeClr val="bg1"/>
                  </a:solidFill>
                </a:rPr>
                <a:t> A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189536" y="5277805"/>
              <a:ext cx="993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</a:t>
              </a:r>
              <a:r>
                <a:rPr lang="nl-BE" smtClean="0">
                  <a:solidFill>
                    <a:srgbClr val="FF0000"/>
                  </a:solidFill>
                </a:rPr>
                <a:t>C</a:t>
              </a:r>
              <a:r>
                <a:rPr lang="nl-BE" smtClean="0">
                  <a:solidFill>
                    <a:srgbClr val="193C6A"/>
                  </a:solidFill>
                </a:rPr>
                <a:t>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906242" y="5172850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" name="Groep 2"/>
          <p:cNvGrpSpPr/>
          <p:nvPr/>
        </p:nvGrpSpPr>
        <p:grpSpPr>
          <a:xfrm>
            <a:off x="2455781" y="4466987"/>
            <a:ext cx="4516257" cy="571970"/>
            <a:chOff x="2455781" y="4439691"/>
            <a:chExt cx="4516257" cy="571970"/>
          </a:xfrm>
        </p:grpSpPr>
        <p:sp>
          <p:nvSpPr>
            <p:cNvPr id="186" name="Rechthoek 185"/>
            <p:cNvSpPr/>
            <p:nvPr/>
          </p:nvSpPr>
          <p:spPr>
            <a:xfrm>
              <a:off x="2966860" y="4642329"/>
              <a:ext cx="39908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C G </a:t>
              </a:r>
              <a:r>
                <a:rPr lang="nl-BE">
                  <a:solidFill>
                    <a:srgbClr val="193C6A"/>
                  </a:solidFill>
                </a:rPr>
                <a:t>T</a:t>
              </a:r>
              <a:r>
                <a:rPr lang="nl-BE" smtClean="0">
                  <a:solidFill>
                    <a:srgbClr val="193C6A"/>
                  </a:solidFill>
                </a:rPr>
                <a:t> T  -  A C A T G C A T C T A A G</a:t>
              </a:r>
              <a:endParaRPr lang="nl-BE">
                <a:solidFill>
                  <a:srgbClr val="193C6A"/>
                </a:solidFill>
              </a:endParaRPr>
            </a:p>
          </p:txBody>
        </p:sp>
        <p:sp>
          <p:nvSpPr>
            <p:cNvPr id="187" name="Tekstvak 186"/>
            <p:cNvSpPr txBox="1"/>
            <p:nvPr/>
          </p:nvSpPr>
          <p:spPr>
            <a:xfrm>
              <a:off x="3013940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</a:t>
              </a:r>
              <a:endParaRPr lang="nl-BE" sz="1000"/>
            </a:p>
          </p:txBody>
        </p:sp>
        <p:sp>
          <p:nvSpPr>
            <p:cNvPr id="188" name="Tekstvak 187"/>
            <p:cNvSpPr txBox="1"/>
            <p:nvPr/>
          </p:nvSpPr>
          <p:spPr>
            <a:xfrm>
              <a:off x="3248353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2</a:t>
              </a:r>
              <a:endParaRPr lang="nl-BE" sz="1000"/>
            </a:p>
          </p:txBody>
        </p:sp>
        <p:sp>
          <p:nvSpPr>
            <p:cNvPr id="189" name="Tekstvak 188"/>
            <p:cNvSpPr txBox="1"/>
            <p:nvPr/>
          </p:nvSpPr>
          <p:spPr>
            <a:xfrm>
              <a:off x="3462138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3</a:t>
              </a:r>
            </a:p>
          </p:txBody>
        </p:sp>
        <p:sp>
          <p:nvSpPr>
            <p:cNvPr id="190" name="Tekstvak 189"/>
            <p:cNvSpPr txBox="1"/>
            <p:nvPr/>
          </p:nvSpPr>
          <p:spPr>
            <a:xfrm>
              <a:off x="3651859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4</a:t>
              </a:r>
              <a:endParaRPr lang="nl-BE" sz="1000"/>
            </a:p>
          </p:txBody>
        </p:sp>
        <p:sp>
          <p:nvSpPr>
            <p:cNvPr id="191" name="Tekstvak 190"/>
            <p:cNvSpPr txBox="1"/>
            <p:nvPr/>
          </p:nvSpPr>
          <p:spPr>
            <a:xfrm>
              <a:off x="4112924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5</a:t>
              </a:r>
              <a:endParaRPr lang="nl-BE" sz="1000"/>
            </a:p>
          </p:txBody>
        </p:sp>
        <p:sp>
          <p:nvSpPr>
            <p:cNvPr id="192" name="Tekstvak 191"/>
            <p:cNvSpPr txBox="1"/>
            <p:nvPr/>
          </p:nvSpPr>
          <p:spPr>
            <a:xfrm>
              <a:off x="4326709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6</a:t>
              </a:r>
              <a:endParaRPr lang="nl-BE" sz="1000"/>
            </a:p>
          </p:txBody>
        </p:sp>
        <p:sp>
          <p:nvSpPr>
            <p:cNvPr id="193" name="Tekstvak 192"/>
            <p:cNvSpPr txBox="1"/>
            <p:nvPr/>
          </p:nvSpPr>
          <p:spPr>
            <a:xfrm>
              <a:off x="4540494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7</a:t>
              </a:r>
              <a:endParaRPr lang="nl-BE" sz="1000"/>
            </a:p>
          </p:txBody>
        </p:sp>
        <p:sp>
          <p:nvSpPr>
            <p:cNvPr id="194" name="Tekstvak 193"/>
            <p:cNvSpPr txBox="1"/>
            <p:nvPr/>
          </p:nvSpPr>
          <p:spPr>
            <a:xfrm>
              <a:off x="4730215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8</a:t>
              </a:r>
              <a:endParaRPr lang="nl-BE" sz="1000"/>
            </a:p>
          </p:txBody>
        </p:sp>
        <p:sp>
          <p:nvSpPr>
            <p:cNvPr id="195" name="Tekstvak 194"/>
            <p:cNvSpPr txBox="1"/>
            <p:nvPr/>
          </p:nvSpPr>
          <p:spPr>
            <a:xfrm>
              <a:off x="4944000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9</a:t>
              </a:r>
              <a:endParaRPr lang="nl-BE" sz="1000"/>
            </a:p>
          </p:txBody>
        </p:sp>
        <p:sp>
          <p:nvSpPr>
            <p:cNvPr id="196" name="Tekstvak 195"/>
            <p:cNvSpPr txBox="1"/>
            <p:nvPr/>
          </p:nvSpPr>
          <p:spPr>
            <a:xfrm>
              <a:off x="5130285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10</a:t>
              </a:r>
              <a:endParaRPr lang="nl-BE" sz="1000"/>
            </a:p>
          </p:txBody>
        </p:sp>
        <p:sp>
          <p:nvSpPr>
            <p:cNvPr id="197" name="Tekstvak 196"/>
            <p:cNvSpPr txBox="1"/>
            <p:nvPr/>
          </p:nvSpPr>
          <p:spPr>
            <a:xfrm>
              <a:off x="5316368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11</a:t>
              </a:r>
              <a:endParaRPr lang="nl-BE" sz="1000"/>
            </a:p>
          </p:txBody>
        </p:sp>
        <p:sp>
          <p:nvSpPr>
            <p:cNvPr id="198" name="Tekstvak 197"/>
            <p:cNvSpPr txBox="1"/>
            <p:nvPr/>
          </p:nvSpPr>
          <p:spPr>
            <a:xfrm>
              <a:off x="551447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12</a:t>
              </a:r>
              <a:endParaRPr lang="nl-BE" sz="1000"/>
            </a:p>
          </p:txBody>
        </p:sp>
        <p:sp>
          <p:nvSpPr>
            <p:cNvPr id="199" name="Tekstvak 198"/>
            <p:cNvSpPr txBox="1"/>
            <p:nvPr/>
          </p:nvSpPr>
          <p:spPr>
            <a:xfrm>
              <a:off x="5724617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13</a:t>
              </a:r>
              <a:endParaRPr lang="nl-BE" sz="1000"/>
            </a:p>
          </p:txBody>
        </p:sp>
        <p:sp>
          <p:nvSpPr>
            <p:cNvPr id="200" name="Tekstvak 199"/>
            <p:cNvSpPr txBox="1"/>
            <p:nvPr/>
          </p:nvSpPr>
          <p:spPr>
            <a:xfrm>
              <a:off x="592473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14</a:t>
              </a:r>
              <a:endParaRPr lang="nl-BE" sz="1000"/>
            </a:p>
          </p:txBody>
        </p:sp>
        <p:sp>
          <p:nvSpPr>
            <p:cNvPr id="201" name="Tekstvak 200"/>
            <p:cNvSpPr txBox="1"/>
            <p:nvPr/>
          </p:nvSpPr>
          <p:spPr>
            <a:xfrm>
              <a:off x="6124852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15</a:t>
              </a:r>
              <a:endParaRPr lang="nl-BE" sz="1000"/>
            </a:p>
          </p:txBody>
        </p:sp>
        <p:sp>
          <p:nvSpPr>
            <p:cNvPr id="202" name="Tekstvak 201"/>
            <p:cNvSpPr txBox="1"/>
            <p:nvPr/>
          </p:nvSpPr>
          <p:spPr>
            <a:xfrm>
              <a:off x="6312933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16</a:t>
              </a:r>
              <a:endParaRPr lang="nl-BE" sz="1000"/>
            </a:p>
          </p:txBody>
        </p:sp>
        <p:sp>
          <p:nvSpPr>
            <p:cNvPr id="203" name="Tekstvak 202"/>
            <p:cNvSpPr txBox="1"/>
            <p:nvPr/>
          </p:nvSpPr>
          <p:spPr>
            <a:xfrm>
              <a:off x="654914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17</a:t>
              </a:r>
              <a:endParaRPr lang="nl-BE" sz="1000"/>
            </a:p>
          </p:txBody>
        </p:sp>
        <p:sp>
          <p:nvSpPr>
            <p:cNvPr id="185" name="Tekstvak 184"/>
            <p:cNvSpPr txBox="1"/>
            <p:nvPr/>
          </p:nvSpPr>
          <p:spPr>
            <a:xfrm>
              <a:off x="2455781" y="470157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27" name="Tekstvak 126"/>
          <p:cNvSpPr txBox="1"/>
          <p:nvPr/>
        </p:nvSpPr>
        <p:spPr>
          <a:xfrm>
            <a:off x="2417156" y="102853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>
                <a:solidFill>
                  <a:srgbClr val="FF0000"/>
                </a:solidFill>
              </a:rPr>
              <a:t>Insertion</a:t>
            </a:r>
            <a:endParaRPr lang="nl-BE">
              <a:solidFill>
                <a:srgbClr val="FF0000"/>
              </a:solidFill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1988619" y="5077089"/>
            <a:ext cx="7079769" cy="1730623"/>
            <a:chOff x="1988619" y="5077089"/>
            <a:chExt cx="7079769" cy="1730623"/>
          </a:xfrm>
        </p:grpSpPr>
        <p:sp>
          <p:nvSpPr>
            <p:cNvPr id="128" name="Tekstvak 127"/>
            <p:cNvSpPr txBox="1"/>
            <p:nvPr/>
          </p:nvSpPr>
          <p:spPr>
            <a:xfrm>
              <a:off x="4883911" y="643838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CIGAR</a:t>
              </a:r>
              <a:endParaRPr lang="nl-BE" sz="1400"/>
            </a:p>
          </p:txBody>
        </p:sp>
        <p:grpSp>
          <p:nvGrpSpPr>
            <p:cNvPr id="5" name="Groep 4"/>
            <p:cNvGrpSpPr/>
            <p:nvPr/>
          </p:nvGrpSpPr>
          <p:grpSpPr>
            <a:xfrm>
              <a:off x="1988619" y="5077089"/>
              <a:ext cx="7079769" cy="1407381"/>
              <a:chOff x="1988619" y="5077089"/>
              <a:chExt cx="7079769" cy="1407381"/>
            </a:xfrm>
          </p:grpSpPr>
          <p:sp>
            <p:nvSpPr>
              <p:cNvPr id="124" name="Tekstvak 123"/>
              <p:cNvSpPr txBox="1"/>
              <p:nvPr/>
            </p:nvSpPr>
            <p:spPr>
              <a:xfrm>
                <a:off x="1988619" y="6006856"/>
                <a:ext cx="4871847" cy="369332"/>
              </a:xfrm>
              <a:prstGeom prst="rect">
                <a:avLst/>
              </a:prstGeom>
              <a:solidFill>
                <a:srgbClr val="0082B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nl-BE" smtClean="0">
                    <a:latin typeface="Courier" pitchFamily="49" charset="0"/>
                  </a:rPr>
                  <a:t>Read10 chrN  Forward 3 hiMQ </a:t>
                </a:r>
                <a:r>
                  <a:rPr lang="nl-BE" b="1" smtClean="0">
                    <a:latin typeface="Courier" pitchFamily="49" charset="0"/>
                  </a:rPr>
                  <a:t>2M1I1M</a:t>
                </a:r>
              </a:p>
            </p:txBody>
          </p:sp>
          <p:sp>
            <p:nvSpPr>
              <p:cNvPr id="125" name="Ovaal 124"/>
              <p:cNvSpPr/>
              <p:nvPr/>
            </p:nvSpPr>
            <p:spPr>
              <a:xfrm>
                <a:off x="5707578" y="6017845"/>
                <a:ext cx="1028244" cy="347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6254797" y="5077089"/>
                <a:ext cx="281359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mtClean="0"/>
                  <a:t>2 Matches or Mismatches</a:t>
                </a:r>
              </a:p>
              <a:p>
                <a:r>
                  <a:rPr lang="nl-BE" smtClean="0"/>
                  <a:t>1 Insertion</a:t>
                </a:r>
              </a:p>
              <a:p>
                <a:r>
                  <a:rPr lang="nl-BE" smtClean="0"/>
                  <a:t>1 Match or Mismatch</a:t>
                </a:r>
                <a:endParaRPr lang="nl-BE"/>
              </a:p>
            </p:txBody>
          </p:sp>
          <p:cxnSp>
            <p:nvCxnSpPr>
              <p:cNvPr id="4" name="Rechte verbindingslijn met pijl 3"/>
              <p:cNvCxnSpPr>
                <a:stCxn id="126" idx="1"/>
              </p:cNvCxnSpPr>
              <p:nvPr/>
            </p:nvCxnSpPr>
            <p:spPr>
              <a:xfrm flipH="1">
                <a:off x="6202475" y="5538754"/>
                <a:ext cx="52322" cy="461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Rechte verbindingslijn 6"/>
              <p:cNvCxnSpPr/>
              <p:nvPr/>
            </p:nvCxnSpPr>
            <p:spPr>
              <a:xfrm flipV="1">
                <a:off x="5677025" y="6341087"/>
                <a:ext cx="187484" cy="143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ep 131"/>
          <p:cNvGrpSpPr/>
          <p:nvPr/>
        </p:nvGrpSpPr>
        <p:grpSpPr>
          <a:xfrm rot="-600000">
            <a:off x="3239097" y="1393716"/>
            <a:ext cx="319634" cy="641358"/>
            <a:chOff x="1448948" y="2866602"/>
            <a:chExt cx="319634" cy="641358"/>
          </a:xfrm>
        </p:grpSpPr>
        <p:sp>
          <p:nvSpPr>
            <p:cNvPr id="13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3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37" name="Groep 136"/>
          <p:cNvGrpSpPr/>
          <p:nvPr/>
        </p:nvGrpSpPr>
        <p:grpSpPr>
          <a:xfrm rot="9900000">
            <a:off x="2835481" y="1486505"/>
            <a:ext cx="319634" cy="641358"/>
            <a:chOff x="1448948" y="2866602"/>
            <a:chExt cx="319634" cy="641358"/>
          </a:xfrm>
        </p:grpSpPr>
        <p:sp>
          <p:nvSpPr>
            <p:cNvPr id="13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3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765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536239" y="2820759"/>
            <a:ext cx="5276509" cy="824473"/>
            <a:chOff x="5284131" y="1477353"/>
            <a:chExt cx="5276509" cy="824473"/>
          </a:xfrm>
        </p:grpSpPr>
        <p:sp>
          <p:nvSpPr>
            <p:cNvPr id="58" name="Rechthoek 57"/>
            <p:cNvSpPr/>
            <p:nvPr/>
          </p:nvSpPr>
          <p:spPr>
            <a:xfrm>
              <a:off x="5284131" y="1477353"/>
              <a:ext cx="5276509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FF0000"/>
                  </a:solidFill>
                </a:rPr>
                <a:t>G G G G</a:t>
              </a:r>
              <a:r>
                <a:rPr lang="nl-BE" sz="2800" i="1" smtClean="0">
                  <a:solidFill>
                    <a:srgbClr val="193C6A"/>
                  </a:solidFill>
                </a:rPr>
                <a:t> 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318884" y="1778606"/>
              <a:ext cx="520700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 </a:t>
              </a:r>
              <a:r>
                <a:rPr lang="nl-BE" sz="2800" i="1" smtClean="0">
                  <a:solidFill>
                    <a:srgbClr val="FF0000"/>
                  </a:solidFill>
                </a:rPr>
                <a:t>C C C C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428791" y="2821401"/>
            <a:ext cx="222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Fragment with</a:t>
            </a:r>
          </a:p>
          <a:p>
            <a:r>
              <a:rPr lang="nl-BE"/>
              <a:t>s</a:t>
            </a:r>
            <a:r>
              <a:rPr lang="nl-BE" smtClean="0"/>
              <a:t>equencing artefact</a:t>
            </a:r>
          </a:p>
          <a:p>
            <a:r>
              <a:rPr lang="nl-BE" smtClean="0"/>
              <a:t>(e.g; adapter)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6" name="Groep 5"/>
          <p:cNvGrpSpPr/>
          <p:nvPr/>
        </p:nvGrpSpPr>
        <p:grpSpPr>
          <a:xfrm>
            <a:off x="1191819" y="3739181"/>
            <a:ext cx="4806463" cy="670585"/>
            <a:chOff x="1191819" y="3739181"/>
            <a:chExt cx="4806463" cy="670585"/>
          </a:xfrm>
        </p:grpSpPr>
        <p:sp>
          <p:nvSpPr>
            <p:cNvPr id="166" name="Tekstvak 165"/>
            <p:cNvSpPr txBox="1"/>
            <p:nvPr/>
          </p:nvSpPr>
          <p:spPr>
            <a:xfrm>
              <a:off x="1191819" y="3746388"/>
              <a:ext cx="975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Read11</a:t>
              </a:r>
              <a:endParaRPr lang="nl-BE"/>
            </a:p>
          </p:txBody>
        </p:sp>
        <p:grpSp>
          <p:nvGrpSpPr>
            <p:cNvPr id="167" name="Groep 166"/>
            <p:cNvGrpSpPr/>
            <p:nvPr/>
          </p:nvGrpSpPr>
          <p:grpSpPr>
            <a:xfrm>
              <a:off x="2513867" y="3739181"/>
              <a:ext cx="3484415" cy="670585"/>
              <a:chOff x="6017004" y="1554296"/>
              <a:chExt cx="3484415" cy="670585"/>
            </a:xfrm>
          </p:grpSpPr>
          <p:sp>
            <p:nvSpPr>
              <p:cNvPr id="168" name="Rechthoek 167"/>
              <p:cNvSpPr/>
              <p:nvPr/>
            </p:nvSpPr>
            <p:spPr>
              <a:xfrm>
                <a:off x="6017004" y="1554296"/>
                <a:ext cx="3484415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b="1" i="1" smtClean="0">
                    <a:solidFill>
                      <a:srgbClr val="FF0000"/>
                    </a:solidFill>
                  </a:rPr>
                  <a:t>G G G G</a:t>
                </a:r>
                <a:r>
                  <a:rPr lang="nl-BE" b="1" i="1" smtClean="0">
                    <a:solidFill>
                      <a:srgbClr val="193C6A"/>
                    </a:solidFill>
                  </a:rPr>
                  <a:t> A T G C </a:t>
                </a:r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A T C T A A G</a:t>
                </a:r>
              </a:p>
            </p:txBody>
          </p:sp>
          <p:sp>
            <p:nvSpPr>
              <p:cNvPr id="169" name="Rechthoek 168"/>
              <p:cNvSpPr/>
              <p:nvPr/>
            </p:nvSpPr>
            <p:spPr>
              <a:xfrm rot="10800000">
                <a:off x="6019120" y="1855549"/>
                <a:ext cx="348018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 C T T A G A T G C A T C C C C</a:t>
                </a:r>
              </a:p>
            </p:txBody>
          </p:sp>
        </p:grpSp>
      </p:grpSp>
      <p:grpSp>
        <p:nvGrpSpPr>
          <p:cNvPr id="177" name="Groep 176"/>
          <p:cNvGrpSpPr/>
          <p:nvPr/>
        </p:nvGrpSpPr>
        <p:grpSpPr>
          <a:xfrm>
            <a:off x="3415696" y="5039360"/>
            <a:ext cx="2144800" cy="752676"/>
            <a:chOff x="2678829" y="4893826"/>
            <a:chExt cx="2144800" cy="752676"/>
          </a:xfrm>
        </p:grpSpPr>
        <p:sp>
          <p:nvSpPr>
            <p:cNvPr id="178" name="Rechthoek 177"/>
            <p:cNvSpPr/>
            <p:nvPr/>
          </p:nvSpPr>
          <p:spPr>
            <a:xfrm>
              <a:off x="2678829" y="4893827"/>
              <a:ext cx="1958999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FF0000"/>
                  </a:solidFill>
                </a:rPr>
                <a:t>G G G G</a:t>
              </a:r>
              <a:r>
                <a:rPr lang="nl-BE" smtClean="0">
                  <a:solidFill>
                    <a:schemeClr val="bg1"/>
                  </a:solidFill>
                </a:rPr>
                <a:t> 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681078" y="5265773"/>
              <a:ext cx="1958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 </a:t>
              </a:r>
              <a:r>
                <a:rPr lang="nl-BE" smtClean="0">
                  <a:solidFill>
                    <a:srgbClr val="FF0000"/>
                  </a:solidFill>
                </a:rPr>
                <a:t>C C C C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357291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07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2" name="Groep 1"/>
          <p:cNvGrpSpPr/>
          <p:nvPr/>
        </p:nvGrpSpPr>
        <p:grpSpPr>
          <a:xfrm>
            <a:off x="1876036" y="5242457"/>
            <a:ext cx="7181440" cy="1565255"/>
            <a:chOff x="1876036" y="5242457"/>
            <a:chExt cx="7181440" cy="1565255"/>
          </a:xfrm>
        </p:grpSpPr>
        <p:sp>
          <p:nvSpPr>
            <p:cNvPr id="127" name="Tekstvak 126"/>
            <p:cNvSpPr txBox="1"/>
            <p:nvPr/>
          </p:nvSpPr>
          <p:spPr>
            <a:xfrm>
              <a:off x="1876036" y="5967921"/>
              <a:ext cx="4733988" cy="369332"/>
            </a:xfrm>
            <a:prstGeom prst="rect">
              <a:avLst/>
            </a:prstGeom>
            <a:solidFill>
              <a:srgbClr val="0082B9"/>
            </a:solidFill>
          </p:spPr>
          <p:txBody>
            <a:bodyPr wrap="none" rtlCol="0">
              <a:spAutoFit/>
            </a:bodyPr>
            <a:lstStyle/>
            <a:p>
              <a:r>
                <a:rPr lang="nl-BE" smtClean="0">
                  <a:latin typeface="Courier" pitchFamily="49" charset="0"/>
                </a:rPr>
                <a:t>Read11 chrN  Forward </a:t>
              </a:r>
              <a:r>
                <a:rPr lang="nl-BE" b="1" smtClean="0">
                  <a:latin typeface="Courier" pitchFamily="49" charset="0"/>
                </a:rPr>
                <a:t>7</a:t>
              </a:r>
              <a:r>
                <a:rPr lang="nl-BE" smtClean="0">
                  <a:latin typeface="Courier" pitchFamily="49" charset="0"/>
                </a:rPr>
                <a:t> hiMQ </a:t>
              </a:r>
              <a:r>
                <a:rPr lang="nl-BE" b="1" smtClean="0">
                  <a:latin typeface="Courier" pitchFamily="49" charset="0"/>
                </a:rPr>
                <a:t>4S4M</a:t>
              </a:r>
            </a:p>
          </p:txBody>
        </p:sp>
        <p:sp>
          <p:nvSpPr>
            <p:cNvPr id="128" name="Tekstvak 127"/>
            <p:cNvSpPr txBox="1"/>
            <p:nvPr/>
          </p:nvSpPr>
          <p:spPr>
            <a:xfrm>
              <a:off x="6243885" y="5242457"/>
              <a:ext cx="28135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4 Soft clipped</a:t>
              </a:r>
            </a:p>
            <a:p>
              <a:r>
                <a:rPr lang="nl-BE"/>
                <a:t>4</a:t>
              </a:r>
              <a:r>
                <a:rPr lang="nl-BE" smtClean="0"/>
                <a:t> Matches or Mismatches</a:t>
              </a:r>
              <a:endParaRPr lang="nl-BE"/>
            </a:p>
          </p:txBody>
        </p:sp>
        <p:sp>
          <p:nvSpPr>
            <p:cNvPr id="129" name="Ovaal 128"/>
            <p:cNvSpPr/>
            <p:nvPr/>
          </p:nvSpPr>
          <p:spPr>
            <a:xfrm>
              <a:off x="5707578" y="6017845"/>
              <a:ext cx="7364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0" name="Rechte verbindingslijn met pijl 129"/>
            <p:cNvCxnSpPr/>
            <p:nvPr/>
          </p:nvCxnSpPr>
          <p:spPr>
            <a:xfrm flipH="1">
              <a:off x="6202475" y="5538754"/>
              <a:ext cx="52322" cy="461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kstvak 130"/>
            <p:cNvSpPr txBox="1"/>
            <p:nvPr/>
          </p:nvSpPr>
          <p:spPr>
            <a:xfrm>
              <a:off x="4883911" y="643838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CIGAR</a:t>
              </a:r>
              <a:endParaRPr lang="nl-BE" sz="1400"/>
            </a:p>
          </p:txBody>
        </p:sp>
        <p:cxnSp>
          <p:nvCxnSpPr>
            <p:cNvPr id="136" name="Rechte verbindingslijn 135"/>
            <p:cNvCxnSpPr/>
            <p:nvPr/>
          </p:nvCxnSpPr>
          <p:spPr>
            <a:xfrm flipV="1">
              <a:off x="5677025" y="6341087"/>
              <a:ext cx="187484" cy="143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7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1680517" y="1284339"/>
            <a:ext cx="0" cy="47971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Overview</a:t>
            </a:r>
            <a:endParaRPr lang="nl-BE"/>
          </a:p>
        </p:txBody>
      </p:sp>
      <p:grpSp>
        <p:nvGrpSpPr>
          <p:cNvPr id="49" name="Groep 48"/>
          <p:cNvGrpSpPr/>
          <p:nvPr/>
        </p:nvGrpSpPr>
        <p:grpSpPr>
          <a:xfrm>
            <a:off x="370933" y="2257784"/>
            <a:ext cx="8229398" cy="530476"/>
            <a:chOff x="370933" y="1110123"/>
            <a:chExt cx="8229398" cy="53047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1227115"/>
              <a:ext cx="353054" cy="341691"/>
            </a:xfrm>
            <a:prstGeom prst="rect">
              <a:avLst/>
            </a:prstGeom>
          </p:spPr>
        </p:pic>
        <p:grpSp>
          <p:nvGrpSpPr>
            <p:cNvPr id="37" name="Groep 36"/>
            <p:cNvGrpSpPr/>
            <p:nvPr/>
          </p:nvGrpSpPr>
          <p:grpSpPr>
            <a:xfrm>
              <a:off x="370933" y="1204208"/>
              <a:ext cx="625842" cy="387505"/>
              <a:chOff x="1764502" y="1270886"/>
              <a:chExt cx="625842" cy="387505"/>
            </a:xfrm>
          </p:grpSpPr>
          <p:cxnSp>
            <p:nvCxnSpPr>
              <p:cNvPr id="25" name="Rechte verbindingslijn 24"/>
              <p:cNvCxnSpPr/>
              <p:nvPr/>
            </p:nvCxnSpPr>
            <p:spPr>
              <a:xfrm>
                <a:off x="1764502" y="1400054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1764502" y="1529222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1764502" y="1658391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1764502" y="1270886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troomdiagram: Document 39"/>
            <p:cNvSpPr/>
            <p:nvPr/>
          </p:nvSpPr>
          <p:spPr>
            <a:xfrm>
              <a:off x="1941645" y="1155322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43" name="TextBox 125"/>
            <p:cNvSpPr txBox="1"/>
            <p:nvPr/>
          </p:nvSpPr>
          <p:spPr>
            <a:xfrm>
              <a:off x="2934998" y="1110123"/>
              <a:ext cx="56653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Sequence of nucleotides within a read?</a:t>
              </a:r>
              <a:endParaRPr lang="nl-BE" sz="2400" b="1"/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34497" y="3420687"/>
            <a:ext cx="6937183" cy="588935"/>
            <a:chOff x="34497" y="2873511"/>
            <a:chExt cx="6937183" cy="588935"/>
          </a:xfrm>
        </p:grpSpPr>
        <p:grpSp>
          <p:nvGrpSpPr>
            <p:cNvPr id="38" name="Groep 37"/>
            <p:cNvGrpSpPr/>
            <p:nvPr/>
          </p:nvGrpSpPr>
          <p:grpSpPr>
            <a:xfrm>
              <a:off x="34497" y="2967330"/>
              <a:ext cx="1416677" cy="495116"/>
              <a:chOff x="1749025" y="1981084"/>
              <a:chExt cx="1416677" cy="495116"/>
            </a:xfrm>
          </p:grpSpPr>
          <p:cxnSp>
            <p:nvCxnSpPr>
              <p:cNvPr id="11" name="Rechte verbindingslijn 10"/>
              <p:cNvCxnSpPr/>
              <p:nvPr/>
            </p:nvCxnSpPr>
            <p:spPr>
              <a:xfrm>
                <a:off x="1764502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2197159" y="2476200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chte verbindingslijn 13"/>
              <p:cNvCxnSpPr/>
              <p:nvPr/>
            </p:nvCxnSpPr>
            <p:spPr>
              <a:xfrm>
                <a:off x="1952655" y="2343948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hoek 14"/>
              <p:cNvSpPr/>
              <p:nvPr/>
            </p:nvSpPr>
            <p:spPr>
              <a:xfrm>
                <a:off x="1749025" y="1981084"/>
                <a:ext cx="1416677" cy="1708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Rechte verbindingslijn 15"/>
              <p:cNvCxnSpPr/>
              <p:nvPr/>
            </p:nvCxnSpPr>
            <p:spPr>
              <a:xfrm>
                <a:off x="2539860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Stroomdiagram: Document 40"/>
            <p:cNvSpPr/>
            <p:nvPr/>
          </p:nvSpPr>
          <p:spPr>
            <a:xfrm>
              <a:off x="1916763" y="2972250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44" name="TextBox 125"/>
            <p:cNvSpPr txBox="1"/>
            <p:nvPr/>
          </p:nvSpPr>
          <p:spPr>
            <a:xfrm>
              <a:off x="4046484" y="2873511"/>
              <a:ext cx="18473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nl-BE" sz="2400" b="1"/>
            </a:p>
          </p:txBody>
        </p:sp>
        <p:sp>
          <p:nvSpPr>
            <p:cNvPr id="45" name="TextBox 125"/>
            <p:cNvSpPr txBox="1"/>
            <p:nvPr/>
          </p:nvSpPr>
          <p:spPr>
            <a:xfrm>
              <a:off x="2934998" y="2918671"/>
              <a:ext cx="403668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Genomic location of a read?</a:t>
              </a:r>
              <a:endParaRPr lang="nl-BE" sz="2400" b="1"/>
            </a:p>
          </p:txBody>
        </p:sp>
      </p:grpSp>
      <p:grpSp>
        <p:nvGrpSpPr>
          <p:cNvPr id="51" name="Groep 50"/>
          <p:cNvGrpSpPr/>
          <p:nvPr/>
        </p:nvGrpSpPr>
        <p:grpSpPr>
          <a:xfrm>
            <a:off x="34496" y="4642050"/>
            <a:ext cx="7588004" cy="759854"/>
            <a:chOff x="34496" y="4642050"/>
            <a:chExt cx="7588004" cy="759854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25072" y="4851132"/>
              <a:ext cx="353054" cy="341691"/>
            </a:xfrm>
            <a:prstGeom prst="rect">
              <a:avLst/>
            </a:prstGeom>
          </p:spPr>
        </p:pic>
        <p:grpSp>
          <p:nvGrpSpPr>
            <p:cNvPr id="35" name="Groep 34"/>
            <p:cNvGrpSpPr/>
            <p:nvPr/>
          </p:nvGrpSpPr>
          <p:grpSpPr>
            <a:xfrm>
              <a:off x="34496" y="4642050"/>
              <a:ext cx="1416677" cy="759854"/>
              <a:chOff x="1759756" y="3335628"/>
              <a:chExt cx="1416677" cy="759854"/>
            </a:xfrm>
          </p:grpSpPr>
          <p:cxnSp>
            <p:nvCxnSpPr>
              <p:cNvPr id="29" name="Rechte verbindingslijn 28"/>
              <p:cNvCxnSpPr/>
              <p:nvPr/>
            </p:nvCxnSpPr>
            <p:spPr>
              <a:xfrm>
                <a:off x="1775233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>
              <a:xfrm>
                <a:off x="2207890" y="3929365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>
              <a:xfrm>
                <a:off x="1963386" y="3797113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hthoek 31"/>
              <p:cNvSpPr/>
              <p:nvPr/>
            </p:nvSpPr>
            <p:spPr>
              <a:xfrm>
                <a:off x="1759756" y="3434249"/>
                <a:ext cx="1416677" cy="17084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3" name="Rechte verbindingslijn 32"/>
              <p:cNvCxnSpPr/>
              <p:nvPr/>
            </p:nvCxnSpPr>
            <p:spPr>
              <a:xfrm>
                <a:off x="2550591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hthoek 33"/>
              <p:cNvSpPr/>
              <p:nvPr/>
            </p:nvSpPr>
            <p:spPr>
              <a:xfrm>
                <a:off x="2248675" y="3335628"/>
                <a:ext cx="79148" cy="759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42" name="Stroomdiagram: Document 41"/>
            <p:cNvSpPr/>
            <p:nvPr/>
          </p:nvSpPr>
          <p:spPr>
            <a:xfrm>
              <a:off x="1948498" y="4779339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sp>
          <p:nvSpPr>
            <p:cNvPr id="46" name="TextBox 125"/>
            <p:cNvSpPr txBox="1"/>
            <p:nvPr/>
          </p:nvSpPr>
          <p:spPr>
            <a:xfrm>
              <a:off x="2934998" y="4731158"/>
              <a:ext cx="468750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Genotype of a genomic location?</a:t>
              </a:r>
              <a:endParaRPr lang="nl-BE" sz="2400" b="1"/>
            </a:p>
          </p:txBody>
        </p:sp>
      </p:grpSp>
      <p:grpSp>
        <p:nvGrpSpPr>
          <p:cNvPr id="54" name="Groep 53"/>
          <p:cNvGrpSpPr/>
          <p:nvPr/>
        </p:nvGrpSpPr>
        <p:grpSpPr>
          <a:xfrm>
            <a:off x="1250835" y="943322"/>
            <a:ext cx="3497480" cy="682035"/>
            <a:chOff x="1250835" y="943322"/>
            <a:chExt cx="3497480" cy="682035"/>
          </a:xfrm>
        </p:grpSpPr>
        <p:sp>
          <p:nvSpPr>
            <p:cNvPr id="52" name="TextBox 125"/>
            <p:cNvSpPr txBox="1"/>
            <p:nvPr/>
          </p:nvSpPr>
          <p:spPr>
            <a:xfrm>
              <a:off x="2934998" y="1108768"/>
              <a:ext cx="181331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Sequencing</a:t>
              </a:r>
              <a:endParaRPr lang="nl-BE" sz="2400" b="1"/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835" y="943322"/>
              <a:ext cx="859364" cy="682035"/>
            </a:xfrm>
            <a:prstGeom prst="rect">
              <a:avLst/>
            </a:prstGeom>
          </p:spPr>
        </p:pic>
      </p:grpSp>
      <p:pic>
        <p:nvPicPr>
          <p:cNvPr id="39" name="Afbeelding 38"/>
          <p:cNvPicPr>
            <a:picLocks noChangeAspect="1"/>
          </p:cNvPicPr>
          <p:nvPr/>
        </p:nvPicPr>
        <p:blipFill rotWithShape="1">
          <a:blip r:embed="rId4"/>
          <a:srcRect r="73488"/>
          <a:stretch/>
        </p:blipFill>
        <p:spPr>
          <a:xfrm>
            <a:off x="1512926" y="3566682"/>
            <a:ext cx="377346" cy="3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4995" y="206934"/>
            <a:ext cx="7085084" cy="617414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</a:t>
            </a:r>
            <a:r>
              <a:rPr lang="nl-BE" smtClean="0"/>
              <a:t>Mapping</a:t>
            </a:r>
            <a:br>
              <a:rPr lang="nl-BE" smtClean="0"/>
            </a:br>
            <a:r>
              <a:rPr lang="nl-BE" smtClean="0"/>
              <a:t>SAM - BAM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71075" y="1600200"/>
            <a:ext cx="7972925" cy="4876800"/>
          </a:xfrm>
        </p:spPr>
        <p:txBody>
          <a:bodyPr/>
          <a:lstStyle/>
          <a:p>
            <a:r>
              <a:rPr lang="nl-BE" smtClean="0"/>
              <a:t>BAM files are compressed SAM files</a:t>
            </a:r>
          </a:p>
          <a:p>
            <a:pPr marL="274320" lvl="1" indent="0">
              <a:buNone/>
            </a:pPr>
            <a:r>
              <a:rPr lang="nl-BE" smtClean="0"/>
              <a:t>  Not human readable, convert to SAM or use viewer (eg,IGV)</a:t>
            </a:r>
          </a:p>
          <a:p>
            <a:r>
              <a:rPr lang="nl-BE" smtClean="0"/>
              <a:t>SAM format </a:t>
            </a:r>
          </a:p>
          <a:p>
            <a:endParaRPr lang="nl-BE" smtClean="0"/>
          </a:p>
        </p:txBody>
      </p:sp>
      <p:grpSp>
        <p:nvGrpSpPr>
          <p:cNvPr id="4" name="Groep 3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" name="Rechte verbindingslijn 4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Afbeelding 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7" name="Afbeelding 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8" name="Stroomdiagram: Document 7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9" name="Stroomdiagram: Document 8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10" name="Stroomdiagram: Document 9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11" name="Afbeelding 10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0" y="3494976"/>
            <a:ext cx="9045000" cy="798750"/>
          </a:xfrm>
          <a:prstGeom prst="rect">
            <a:avLst/>
          </a:prstGeom>
        </p:spPr>
      </p:pic>
      <p:sp>
        <p:nvSpPr>
          <p:cNvPr id="69" name="Tekstvak 68"/>
          <p:cNvSpPr txBox="1"/>
          <p:nvPr/>
        </p:nvSpPr>
        <p:spPr>
          <a:xfrm>
            <a:off x="6309545" y="5426832"/>
            <a:ext cx="277511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 smtClean="0"/>
              <a:t>bio-bwa.sourceforge.net</a:t>
            </a:r>
          </a:p>
          <a:p>
            <a:pPr algn="ctr"/>
            <a:r>
              <a:rPr lang="nl-BE"/>
              <a:t>s</a:t>
            </a:r>
            <a:r>
              <a:rPr lang="nl-BE" smtClean="0"/>
              <a:t>amtools.sourceforge.net</a:t>
            </a:r>
            <a:endParaRPr lang="nl-BE"/>
          </a:p>
        </p:txBody>
      </p:sp>
      <p:grpSp>
        <p:nvGrpSpPr>
          <p:cNvPr id="15" name="Groep 14"/>
          <p:cNvGrpSpPr/>
          <p:nvPr/>
        </p:nvGrpSpPr>
        <p:grpSpPr>
          <a:xfrm>
            <a:off x="44002" y="3486264"/>
            <a:ext cx="1062496" cy="1412451"/>
            <a:chOff x="44002" y="3486264"/>
            <a:chExt cx="1062496" cy="1412451"/>
          </a:xfrm>
        </p:grpSpPr>
        <p:sp>
          <p:nvSpPr>
            <p:cNvPr id="70" name="Afgeronde rechthoek 69"/>
            <p:cNvSpPr/>
            <p:nvPr/>
          </p:nvSpPr>
          <p:spPr>
            <a:xfrm>
              <a:off x="44002" y="3486264"/>
              <a:ext cx="1062496" cy="8127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1" name="Tekstvak 70"/>
            <p:cNvSpPr txBox="1"/>
            <p:nvPr/>
          </p:nvSpPr>
          <p:spPr>
            <a:xfrm>
              <a:off x="77512" y="452938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 id</a:t>
              </a:r>
              <a:endParaRPr lang="nl-BE"/>
            </a:p>
          </p:txBody>
        </p:sp>
        <p:cxnSp>
          <p:nvCxnSpPr>
            <p:cNvPr id="73" name="Rechte verbindingslijn met pijl 72"/>
            <p:cNvCxnSpPr>
              <a:stCxn id="70" idx="2"/>
              <a:endCxn id="71" idx="0"/>
            </p:cNvCxnSpPr>
            <p:nvPr/>
          </p:nvCxnSpPr>
          <p:spPr>
            <a:xfrm flipH="1">
              <a:off x="567390" y="4299046"/>
              <a:ext cx="7860" cy="23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ep 16"/>
          <p:cNvGrpSpPr/>
          <p:nvPr/>
        </p:nvGrpSpPr>
        <p:grpSpPr>
          <a:xfrm>
            <a:off x="1132487" y="3494977"/>
            <a:ext cx="4891143" cy="2982024"/>
            <a:chOff x="1132487" y="3494977"/>
            <a:chExt cx="4891143" cy="2982024"/>
          </a:xfrm>
        </p:grpSpPr>
        <p:sp>
          <p:nvSpPr>
            <p:cNvPr id="13" name="Afgeronde rechthoek 12"/>
            <p:cNvSpPr/>
            <p:nvPr/>
          </p:nvSpPr>
          <p:spPr>
            <a:xfrm>
              <a:off x="1132487" y="3494977"/>
              <a:ext cx="341471" cy="7987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kstvak 13"/>
            <p:cNvSpPr txBox="1"/>
            <p:nvPr/>
          </p:nvSpPr>
          <p:spPr>
            <a:xfrm>
              <a:off x="1522077" y="5061229"/>
              <a:ext cx="4501553" cy="141577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mtClean="0"/>
                <a:t>163: Forward,Paired,PairMapped,Second</a:t>
              </a:r>
            </a:p>
            <a:p>
              <a:r>
                <a:rPr lang="nl-BE" smtClean="0"/>
                <a:t>83:   Reverse,Paired,PairMapped,First</a:t>
              </a:r>
            </a:p>
            <a:p>
              <a:r>
                <a:rPr lang="nl-BE" smtClean="0"/>
                <a:t>99:   Forward,Paired,PairMapped,First</a:t>
              </a:r>
            </a:p>
            <a:p>
              <a:r>
                <a:rPr lang="nl-BE" smtClean="0"/>
                <a:t>147: Reverse,Paired,PairMapped,Second</a:t>
              </a:r>
            </a:p>
            <a:p>
              <a:r>
                <a:rPr lang="nl-BE" sz="1400" i="1"/>
                <a:t>https://broadinstitute.github.io/picard/explain-flags.html</a:t>
              </a:r>
            </a:p>
          </p:txBody>
        </p:sp>
        <p:cxnSp>
          <p:nvCxnSpPr>
            <p:cNvPr id="16" name="Gebogen verbindingslijn 15"/>
            <p:cNvCxnSpPr>
              <a:stCxn id="13" idx="2"/>
              <a:endCxn id="14" idx="1"/>
            </p:cNvCxnSpPr>
            <p:nvPr/>
          </p:nvCxnSpPr>
          <p:spPr>
            <a:xfrm rot="16200000" flipH="1">
              <a:off x="674956" y="4921994"/>
              <a:ext cx="1475388" cy="2188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776024" y="2887681"/>
            <a:ext cx="877559" cy="1411364"/>
            <a:chOff x="776024" y="2887681"/>
            <a:chExt cx="877559" cy="1411364"/>
          </a:xfrm>
        </p:grpSpPr>
        <p:sp>
          <p:nvSpPr>
            <p:cNvPr id="18" name="Afgeronde rechthoek 17"/>
            <p:cNvSpPr/>
            <p:nvPr/>
          </p:nvSpPr>
          <p:spPr>
            <a:xfrm>
              <a:off x="1505693" y="3494976"/>
              <a:ext cx="147890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Rechte verbindingslijn met pijl 56"/>
            <p:cNvCxnSpPr>
              <a:stCxn id="18" idx="0"/>
              <a:endCxn id="21" idx="2"/>
            </p:cNvCxnSpPr>
            <p:nvPr/>
          </p:nvCxnSpPr>
          <p:spPr>
            <a:xfrm flipH="1" flipV="1">
              <a:off x="1118426" y="3257013"/>
              <a:ext cx="461212" cy="237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20"/>
            <p:cNvSpPr txBox="1"/>
            <p:nvPr/>
          </p:nvSpPr>
          <p:spPr>
            <a:xfrm>
              <a:off x="776024" y="2887681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Chr1</a:t>
              </a:r>
              <a:endParaRPr lang="nl-BE"/>
            </a:p>
          </p:txBody>
        </p:sp>
      </p:grpSp>
      <p:grpSp>
        <p:nvGrpSpPr>
          <p:cNvPr id="20" name="Groep 19"/>
          <p:cNvGrpSpPr/>
          <p:nvPr/>
        </p:nvGrpSpPr>
        <p:grpSpPr>
          <a:xfrm>
            <a:off x="1516270" y="3500185"/>
            <a:ext cx="979755" cy="1390998"/>
            <a:chOff x="1516270" y="3500185"/>
            <a:chExt cx="979755" cy="1390998"/>
          </a:xfrm>
        </p:grpSpPr>
        <p:sp>
          <p:nvSpPr>
            <p:cNvPr id="52" name="Afgeronde rechthoek 51"/>
            <p:cNvSpPr/>
            <p:nvPr/>
          </p:nvSpPr>
          <p:spPr>
            <a:xfrm>
              <a:off x="1724546" y="3500185"/>
              <a:ext cx="560535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1516270" y="452185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position</a:t>
              </a:r>
              <a:endParaRPr lang="nl-BE"/>
            </a:p>
          </p:txBody>
        </p:sp>
        <p:cxnSp>
          <p:nvCxnSpPr>
            <p:cNvPr id="54" name="Rechte verbindingslijn met pijl 53"/>
            <p:cNvCxnSpPr>
              <a:stCxn id="52" idx="2"/>
              <a:endCxn id="53" idx="0"/>
            </p:cNvCxnSpPr>
            <p:nvPr/>
          </p:nvCxnSpPr>
          <p:spPr>
            <a:xfrm>
              <a:off x="2004814" y="4304254"/>
              <a:ext cx="1334" cy="217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ep 29"/>
          <p:cNvGrpSpPr/>
          <p:nvPr/>
        </p:nvGrpSpPr>
        <p:grpSpPr>
          <a:xfrm>
            <a:off x="1522077" y="2881598"/>
            <a:ext cx="1851789" cy="1433184"/>
            <a:chOff x="1522077" y="2881598"/>
            <a:chExt cx="1851789" cy="1433184"/>
          </a:xfrm>
        </p:grpSpPr>
        <p:sp>
          <p:nvSpPr>
            <p:cNvPr id="27" name="Afgeronde rechthoek 26"/>
            <p:cNvSpPr/>
            <p:nvPr/>
          </p:nvSpPr>
          <p:spPr>
            <a:xfrm>
              <a:off x="2337317" y="3510713"/>
              <a:ext cx="208716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8" name="Rechte verbindingslijn met pijl 27"/>
            <p:cNvCxnSpPr>
              <a:stCxn id="27" idx="0"/>
              <a:endCxn id="29" idx="2"/>
            </p:cNvCxnSpPr>
            <p:nvPr/>
          </p:nvCxnSpPr>
          <p:spPr>
            <a:xfrm flipV="1">
              <a:off x="2441675" y="3250930"/>
              <a:ext cx="6297" cy="259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28"/>
            <p:cNvSpPr txBox="1"/>
            <p:nvPr/>
          </p:nvSpPr>
          <p:spPr>
            <a:xfrm>
              <a:off x="1522077" y="2881598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Mapping Quality</a:t>
              </a:r>
            </a:p>
          </p:txBody>
        </p:sp>
      </p:grpSp>
      <p:grpSp>
        <p:nvGrpSpPr>
          <p:cNvPr id="31" name="Groep 30"/>
          <p:cNvGrpSpPr/>
          <p:nvPr/>
        </p:nvGrpSpPr>
        <p:grpSpPr>
          <a:xfrm>
            <a:off x="2526191" y="3476692"/>
            <a:ext cx="915635" cy="1356412"/>
            <a:chOff x="2526191" y="3476692"/>
            <a:chExt cx="915635" cy="1356412"/>
          </a:xfrm>
        </p:grpSpPr>
        <p:sp>
          <p:nvSpPr>
            <p:cNvPr id="35" name="Afgeronde rechthoek 34"/>
            <p:cNvSpPr/>
            <p:nvPr/>
          </p:nvSpPr>
          <p:spPr>
            <a:xfrm>
              <a:off x="2594152" y="3476692"/>
              <a:ext cx="779714" cy="8170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kstvak 38"/>
            <p:cNvSpPr txBox="1"/>
            <p:nvPr/>
          </p:nvSpPr>
          <p:spPr>
            <a:xfrm>
              <a:off x="2526191" y="4463772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CIGAR</a:t>
              </a:r>
              <a:endParaRPr lang="nl-BE"/>
            </a:p>
          </p:txBody>
        </p:sp>
        <p:cxnSp>
          <p:nvCxnSpPr>
            <p:cNvPr id="43" name="Rechte verbindingslijn met pijl 42"/>
            <p:cNvCxnSpPr>
              <a:stCxn id="35" idx="2"/>
              <a:endCxn id="39" idx="0"/>
            </p:cNvCxnSpPr>
            <p:nvPr/>
          </p:nvCxnSpPr>
          <p:spPr>
            <a:xfrm>
              <a:off x="2984009" y="4293725"/>
              <a:ext cx="0" cy="17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ep 31"/>
          <p:cNvGrpSpPr/>
          <p:nvPr/>
        </p:nvGrpSpPr>
        <p:grpSpPr>
          <a:xfrm>
            <a:off x="3399855" y="3458967"/>
            <a:ext cx="1628575" cy="1593931"/>
            <a:chOff x="3399855" y="3458967"/>
            <a:chExt cx="1628575" cy="1593931"/>
          </a:xfrm>
        </p:grpSpPr>
        <p:sp>
          <p:nvSpPr>
            <p:cNvPr id="46" name="Afgeronde rechthoek 45"/>
            <p:cNvSpPr/>
            <p:nvPr/>
          </p:nvSpPr>
          <p:spPr>
            <a:xfrm>
              <a:off x="3399855" y="3458967"/>
              <a:ext cx="1242740" cy="8347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7" name="Rechte verbindingslijn met pijl 46"/>
            <p:cNvCxnSpPr>
              <a:stCxn id="46" idx="2"/>
              <a:endCxn id="50" idx="0"/>
            </p:cNvCxnSpPr>
            <p:nvPr/>
          </p:nvCxnSpPr>
          <p:spPr>
            <a:xfrm>
              <a:off x="4021225" y="4293727"/>
              <a:ext cx="196727" cy="389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kstvak 49"/>
            <p:cNvSpPr txBox="1"/>
            <p:nvPr/>
          </p:nvSpPr>
          <p:spPr>
            <a:xfrm>
              <a:off x="3407473" y="468356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 pair info</a:t>
              </a:r>
              <a:endParaRPr lang="nl-BE"/>
            </a:p>
          </p:txBody>
        </p:sp>
      </p:grpSp>
      <p:grpSp>
        <p:nvGrpSpPr>
          <p:cNvPr id="33" name="Groep 32"/>
          <p:cNvGrpSpPr/>
          <p:nvPr/>
        </p:nvGrpSpPr>
        <p:grpSpPr>
          <a:xfrm>
            <a:off x="4325435" y="2840789"/>
            <a:ext cx="2069797" cy="1458256"/>
            <a:chOff x="4325435" y="2840789"/>
            <a:chExt cx="2069797" cy="1458256"/>
          </a:xfrm>
        </p:grpSpPr>
        <p:sp>
          <p:nvSpPr>
            <p:cNvPr id="22" name="Tekstvak 21"/>
            <p:cNvSpPr txBox="1"/>
            <p:nvPr/>
          </p:nvSpPr>
          <p:spPr>
            <a:xfrm>
              <a:off x="4325435" y="2840789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Sequence, Quality</a:t>
              </a:r>
              <a:endParaRPr lang="nl-BE"/>
            </a:p>
          </p:txBody>
        </p:sp>
        <p:sp>
          <p:nvSpPr>
            <p:cNvPr id="23" name="Afgeronde rechthoek 22"/>
            <p:cNvSpPr/>
            <p:nvPr/>
          </p:nvSpPr>
          <p:spPr>
            <a:xfrm>
              <a:off x="4694830" y="3476693"/>
              <a:ext cx="1187355" cy="8223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Rechte verbindingslijn met pijl 23"/>
            <p:cNvCxnSpPr/>
            <p:nvPr/>
          </p:nvCxnSpPr>
          <p:spPr>
            <a:xfrm flipV="1">
              <a:off x="5240659" y="3154330"/>
              <a:ext cx="0" cy="28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ep 33"/>
          <p:cNvGrpSpPr/>
          <p:nvPr/>
        </p:nvGrpSpPr>
        <p:grpSpPr>
          <a:xfrm>
            <a:off x="5666641" y="3494974"/>
            <a:ext cx="1866922" cy="1394247"/>
            <a:chOff x="5666641" y="3494974"/>
            <a:chExt cx="1866922" cy="1394247"/>
          </a:xfrm>
        </p:grpSpPr>
        <p:sp>
          <p:nvSpPr>
            <p:cNvPr id="26" name="Afgeronde rechthoek 25"/>
            <p:cNvSpPr/>
            <p:nvPr/>
          </p:nvSpPr>
          <p:spPr>
            <a:xfrm>
              <a:off x="5920772" y="3494974"/>
              <a:ext cx="1612791" cy="7987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0" name="Rechte verbindingslijn met pijl 59"/>
            <p:cNvCxnSpPr>
              <a:stCxn id="26" idx="2"/>
              <a:endCxn id="61" idx="0"/>
            </p:cNvCxnSpPr>
            <p:nvPr/>
          </p:nvCxnSpPr>
          <p:spPr>
            <a:xfrm flipH="1">
              <a:off x="6470708" y="4293725"/>
              <a:ext cx="256460" cy="22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kstvak 60"/>
            <p:cNvSpPr txBox="1"/>
            <p:nvPr/>
          </p:nvSpPr>
          <p:spPr>
            <a:xfrm>
              <a:off x="5666641" y="4519889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Mismatch info</a:t>
              </a:r>
              <a:endParaRPr lang="nl-BE"/>
            </a:p>
          </p:txBody>
        </p:sp>
      </p:grpSp>
      <p:grpSp>
        <p:nvGrpSpPr>
          <p:cNvPr id="37" name="Groep 36"/>
          <p:cNvGrpSpPr/>
          <p:nvPr/>
        </p:nvGrpSpPr>
        <p:grpSpPr>
          <a:xfrm>
            <a:off x="6844560" y="2584320"/>
            <a:ext cx="2377574" cy="1730461"/>
            <a:chOff x="6844560" y="2584320"/>
            <a:chExt cx="2377574" cy="1730461"/>
          </a:xfrm>
        </p:grpSpPr>
        <p:sp>
          <p:nvSpPr>
            <p:cNvPr id="63" name="Afgeronde rechthoek 62"/>
            <p:cNvSpPr/>
            <p:nvPr/>
          </p:nvSpPr>
          <p:spPr>
            <a:xfrm>
              <a:off x="7557199" y="3476692"/>
              <a:ext cx="1586802" cy="8380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4" name="Tekstvak 63"/>
            <p:cNvSpPr txBox="1"/>
            <p:nvPr/>
          </p:nvSpPr>
          <p:spPr>
            <a:xfrm>
              <a:off x="6844560" y="2584320"/>
              <a:ext cx="2377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Alignment scores</a:t>
              </a:r>
            </a:p>
            <a:p>
              <a:pPr algn="ctr"/>
              <a:r>
                <a:rPr lang="nl-BE" smtClean="0"/>
                <a:t>AS:best, XS:2nd best</a:t>
              </a:r>
              <a:endParaRPr lang="nl-BE"/>
            </a:p>
          </p:txBody>
        </p:sp>
        <p:cxnSp>
          <p:nvCxnSpPr>
            <p:cNvPr id="68" name="Rechte verbindingslijn met pijl 67"/>
            <p:cNvCxnSpPr>
              <a:stCxn id="63" idx="0"/>
              <a:endCxn id="64" idx="2"/>
            </p:cNvCxnSpPr>
            <p:nvPr/>
          </p:nvCxnSpPr>
          <p:spPr>
            <a:xfrm flipH="1" flipV="1">
              <a:off x="8033347" y="3230651"/>
              <a:ext cx="317253" cy="246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42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1680517" y="1284339"/>
            <a:ext cx="0" cy="47971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Overview</a:t>
            </a:r>
            <a:endParaRPr lang="nl-BE"/>
          </a:p>
        </p:txBody>
      </p:sp>
      <p:grpSp>
        <p:nvGrpSpPr>
          <p:cNvPr id="49" name="Groep 48"/>
          <p:cNvGrpSpPr/>
          <p:nvPr/>
        </p:nvGrpSpPr>
        <p:grpSpPr>
          <a:xfrm>
            <a:off x="370933" y="2257784"/>
            <a:ext cx="8229398" cy="530476"/>
            <a:chOff x="370933" y="1110123"/>
            <a:chExt cx="8229398" cy="53047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1227115"/>
              <a:ext cx="353054" cy="341691"/>
            </a:xfrm>
            <a:prstGeom prst="rect">
              <a:avLst/>
            </a:prstGeom>
          </p:spPr>
        </p:pic>
        <p:grpSp>
          <p:nvGrpSpPr>
            <p:cNvPr id="37" name="Groep 36"/>
            <p:cNvGrpSpPr/>
            <p:nvPr/>
          </p:nvGrpSpPr>
          <p:grpSpPr>
            <a:xfrm>
              <a:off x="370933" y="1204208"/>
              <a:ext cx="625842" cy="387505"/>
              <a:chOff x="1764502" y="1270886"/>
              <a:chExt cx="625842" cy="387505"/>
            </a:xfrm>
          </p:grpSpPr>
          <p:cxnSp>
            <p:nvCxnSpPr>
              <p:cNvPr id="25" name="Rechte verbindingslijn 24"/>
              <p:cNvCxnSpPr/>
              <p:nvPr/>
            </p:nvCxnSpPr>
            <p:spPr>
              <a:xfrm>
                <a:off x="1764502" y="1400054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1764502" y="1529222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1764502" y="1658391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1764502" y="1270886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troomdiagram: Document 39"/>
            <p:cNvSpPr/>
            <p:nvPr/>
          </p:nvSpPr>
          <p:spPr>
            <a:xfrm>
              <a:off x="1941645" y="1155322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43" name="TextBox 125"/>
            <p:cNvSpPr txBox="1"/>
            <p:nvPr/>
          </p:nvSpPr>
          <p:spPr>
            <a:xfrm>
              <a:off x="2934998" y="1110123"/>
              <a:ext cx="56653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Sequence of nucleotides within a read?</a:t>
              </a:r>
              <a:endParaRPr lang="nl-BE" sz="2400" b="1"/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34497" y="3420687"/>
            <a:ext cx="6937183" cy="588935"/>
            <a:chOff x="34497" y="2873511"/>
            <a:chExt cx="6937183" cy="588935"/>
          </a:xfrm>
        </p:grpSpPr>
        <p:grpSp>
          <p:nvGrpSpPr>
            <p:cNvPr id="38" name="Groep 37"/>
            <p:cNvGrpSpPr/>
            <p:nvPr/>
          </p:nvGrpSpPr>
          <p:grpSpPr>
            <a:xfrm>
              <a:off x="34497" y="2967330"/>
              <a:ext cx="1416677" cy="495116"/>
              <a:chOff x="1749025" y="1981084"/>
              <a:chExt cx="1416677" cy="495116"/>
            </a:xfrm>
          </p:grpSpPr>
          <p:cxnSp>
            <p:nvCxnSpPr>
              <p:cNvPr id="11" name="Rechte verbindingslijn 10"/>
              <p:cNvCxnSpPr/>
              <p:nvPr/>
            </p:nvCxnSpPr>
            <p:spPr>
              <a:xfrm>
                <a:off x="1764502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2197159" y="2476200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chte verbindingslijn 13"/>
              <p:cNvCxnSpPr/>
              <p:nvPr/>
            </p:nvCxnSpPr>
            <p:spPr>
              <a:xfrm>
                <a:off x="1952655" y="2343948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hoek 14"/>
              <p:cNvSpPr/>
              <p:nvPr/>
            </p:nvSpPr>
            <p:spPr>
              <a:xfrm>
                <a:off x="1749025" y="1981084"/>
                <a:ext cx="1416677" cy="1708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Rechte verbindingslijn 15"/>
              <p:cNvCxnSpPr/>
              <p:nvPr/>
            </p:nvCxnSpPr>
            <p:spPr>
              <a:xfrm>
                <a:off x="2539860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125"/>
            <p:cNvSpPr txBox="1"/>
            <p:nvPr/>
          </p:nvSpPr>
          <p:spPr>
            <a:xfrm>
              <a:off x="4046484" y="2873511"/>
              <a:ext cx="18473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nl-BE" sz="2400" b="1"/>
            </a:p>
          </p:txBody>
        </p:sp>
        <p:sp>
          <p:nvSpPr>
            <p:cNvPr id="45" name="TextBox 125"/>
            <p:cNvSpPr txBox="1"/>
            <p:nvPr/>
          </p:nvSpPr>
          <p:spPr>
            <a:xfrm>
              <a:off x="2934998" y="2918671"/>
              <a:ext cx="403668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Genomic location of a read?</a:t>
              </a:r>
              <a:endParaRPr lang="nl-BE" sz="2400" b="1"/>
            </a:p>
          </p:txBody>
        </p:sp>
      </p:grpSp>
      <p:grpSp>
        <p:nvGrpSpPr>
          <p:cNvPr id="51" name="Groep 50"/>
          <p:cNvGrpSpPr/>
          <p:nvPr/>
        </p:nvGrpSpPr>
        <p:grpSpPr>
          <a:xfrm>
            <a:off x="34496" y="3548558"/>
            <a:ext cx="7588004" cy="1853346"/>
            <a:chOff x="34496" y="3548558"/>
            <a:chExt cx="7588004" cy="1853346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3548558"/>
              <a:ext cx="353054" cy="341691"/>
            </a:xfrm>
            <a:prstGeom prst="rect">
              <a:avLst/>
            </a:prstGeom>
          </p:spPr>
        </p:pic>
        <p:grpSp>
          <p:nvGrpSpPr>
            <p:cNvPr id="35" name="Groep 34"/>
            <p:cNvGrpSpPr/>
            <p:nvPr/>
          </p:nvGrpSpPr>
          <p:grpSpPr>
            <a:xfrm>
              <a:off x="34496" y="4642050"/>
              <a:ext cx="1416677" cy="759854"/>
              <a:chOff x="1759756" y="3335628"/>
              <a:chExt cx="1416677" cy="759854"/>
            </a:xfrm>
          </p:grpSpPr>
          <p:cxnSp>
            <p:nvCxnSpPr>
              <p:cNvPr id="29" name="Rechte verbindingslijn 28"/>
              <p:cNvCxnSpPr/>
              <p:nvPr/>
            </p:nvCxnSpPr>
            <p:spPr>
              <a:xfrm>
                <a:off x="1775233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>
              <a:xfrm>
                <a:off x="2207890" y="3929365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>
              <a:xfrm>
                <a:off x="1963386" y="3797113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hthoek 31"/>
              <p:cNvSpPr/>
              <p:nvPr/>
            </p:nvSpPr>
            <p:spPr>
              <a:xfrm>
                <a:off x="1759756" y="3434249"/>
                <a:ext cx="1416677" cy="17084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3" name="Rechte verbindingslijn 32"/>
              <p:cNvCxnSpPr/>
              <p:nvPr/>
            </p:nvCxnSpPr>
            <p:spPr>
              <a:xfrm>
                <a:off x="2550591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hthoek 33"/>
              <p:cNvSpPr/>
              <p:nvPr/>
            </p:nvSpPr>
            <p:spPr>
              <a:xfrm>
                <a:off x="2248675" y="3335628"/>
                <a:ext cx="79148" cy="759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42" name="Stroomdiagram: Document 41"/>
            <p:cNvSpPr/>
            <p:nvPr/>
          </p:nvSpPr>
          <p:spPr>
            <a:xfrm>
              <a:off x="1948498" y="4779339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sp>
          <p:nvSpPr>
            <p:cNvPr id="46" name="TextBox 125"/>
            <p:cNvSpPr txBox="1"/>
            <p:nvPr/>
          </p:nvSpPr>
          <p:spPr>
            <a:xfrm>
              <a:off x="2934998" y="4731158"/>
              <a:ext cx="468750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Genotype of a genomic location?</a:t>
              </a:r>
              <a:endParaRPr lang="nl-BE" sz="2400" b="1"/>
            </a:p>
          </p:txBody>
        </p:sp>
      </p:grpSp>
      <p:grpSp>
        <p:nvGrpSpPr>
          <p:cNvPr id="54" name="Groep 53"/>
          <p:cNvGrpSpPr/>
          <p:nvPr/>
        </p:nvGrpSpPr>
        <p:grpSpPr>
          <a:xfrm>
            <a:off x="1250835" y="943322"/>
            <a:ext cx="3497480" cy="682035"/>
            <a:chOff x="1250835" y="943322"/>
            <a:chExt cx="3497480" cy="682035"/>
          </a:xfrm>
        </p:grpSpPr>
        <p:sp>
          <p:nvSpPr>
            <p:cNvPr id="52" name="TextBox 125"/>
            <p:cNvSpPr txBox="1"/>
            <p:nvPr/>
          </p:nvSpPr>
          <p:spPr>
            <a:xfrm>
              <a:off x="2934998" y="1108768"/>
              <a:ext cx="181331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Sequencing</a:t>
              </a:r>
              <a:endParaRPr lang="nl-BE" sz="2400" b="1"/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835" y="943322"/>
              <a:ext cx="859364" cy="682035"/>
            </a:xfrm>
            <a:prstGeom prst="rect">
              <a:avLst/>
            </a:prstGeom>
          </p:spPr>
        </p:pic>
      </p:grpSp>
      <p:pic>
        <p:nvPicPr>
          <p:cNvPr id="39" name="Afbeelding 38"/>
          <p:cNvPicPr>
            <a:picLocks noChangeAspect="1"/>
          </p:cNvPicPr>
          <p:nvPr/>
        </p:nvPicPr>
        <p:blipFill rotWithShape="1">
          <a:blip r:embed="rId4"/>
          <a:srcRect r="73488"/>
          <a:stretch/>
        </p:blipFill>
        <p:spPr>
          <a:xfrm>
            <a:off x="1503990" y="4813533"/>
            <a:ext cx="377346" cy="360830"/>
          </a:xfrm>
          <a:prstGeom prst="rect">
            <a:avLst/>
          </a:prstGeom>
        </p:spPr>
      </p:pic>
      <p:sp>
        <p:nvSpPr>
          <p:cNvPr id="47" name="Stroomdiagram: Document 46"/>
          <p:cNvSpPr/>
          <p:nvPr/>
        </p:nvSpPr>
        <p:spPr>
          <a:xfrm>
            <a:off x="1916763" y="3519426"/>
            <a:ext cx="710549" cy="4852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mtClean="0"/>
              <a:t>bam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84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59" y="4836276"/>
            <a:ext cx="1868857" cy="115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 smtClean="0"/>
              <a:t>Genotype of genomic location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9103" y="21978"/>
            <a:ext cx="1271906" cy="2347281"/>
            <a:chOff x="9103" y="21978"/>
            <a:chExt cx="1271906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845797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430603" y="798761"/>
              <a:ext cx="710549" cy="485277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570460" y="1520977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4"/>
            <a:srcRect r="73488"/>
            <a:stretch/>
          </p:blipFill>
          <p:spPr>
            <a:xfrm>
              <a:off x="9103" y="1496318"/>
              <a:ext cx="522923" cy="500035"/>
            </a:xfrm>
            <a:prstGeom prst="rect">
              <a:avLst/>
            </a:prstGeom>
          </p:spPr>
        </p:pic>
      </p:grpSp>
      <p:sp>
        <p:nvSpPr>
          <p:cNvPr id="64" name="Tekstvak 63"/>
          <p:cNvSpPr txBox="1"/>
          <p:nvPr/>
        </p:nvSpPr>
        <p:spPr>
          <a:xfrm>
            <a:off x="1947744" y="366171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74" name="Groep 73"/>
          <p:cNvGrpSpPr/>
          <p:nvPr/>
        </p:nvGrpSpPr>
        <p:grpSpPr>
          <a:xfrm>
            <a:off x="3154464" y="3420989"/>
            <a:ext cx="4188706" cy="571730"/>
            <a:chOff x="2714001" y="5026708"/>
            <a:chExt cx="4188706" cy="571730"/>
          </a:xfrm>
        </p:grpSpPr>
        <p:grpSp>
          <p:nvGrpSpPr>
            <p:cNvPr id="75" name="Groep 74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77" name="Rechthoek 76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99" name="Tekstvak 98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00" name="Tekstvak 99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01" name="Tekstvak 100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05" name="Tekstvak 104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06" name="Tekstvak 105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07" name="Tekstvak 106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24" name="Tekstvak 12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25" name="Tekstvak 12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27" name="Tekstvak 12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28" name="Tekstvak 12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29" name="Tekstvak 12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30" name="Tekstvak 12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31" name="Tekstvak 13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32" name="Tekstvak 13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35" name="Tekstvak 134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76" name="Tekstvak 75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136" name="Groep 135"/>
          <p:cNvGrpSpPr/>
          <p:nvPr/>
        </p:nvGrpSpPr>
        <p:grpSpPr>
          <a:xfrm>
            <a:off x="168808" y="4657072"/>
            <a:ext cx="319634" cy="641358"/>
            <a:chOff x="1448948" y="2866602"/>
            <a:chExt cx="319634" cy="641358"/>
          </a:xfrm>
        </p:grpSpPr>
        <p:sp>
          <p:nvSpPr>
            <p:cNvPr id="13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3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3" name="Groep 2"/>
          <p:cNvGrpSpPr/>
          <p:nvPr/>
        </p:nvGrpSpPr>
        <p:grpSpPr>
          <a:xfrm rot="21282986">
            <a:off x="1495912" y="969764"/>
            <a:ext cx="7122017" cy="1347362"/>
            <a:chOff x="1558344" y="1368059"/>
            <a:chExt cx="7122017" cy="1347362"/>
          </a:xfrm>
        </p:grpSpPr>
        <p:sp>
          <p:nvSpPr>
            <p:cNvPr id="123" name="Vrije vorm 122"/>
            <p:cNvSpPr/>
            <p:nvPr/>
          </p:nvSpPr>
          <p:spPr>
            <a:xfrm>
              <a:off x="1558344" y="1693907"/>
              <a:ext cx="7122017" cy="785615"/>
            </a:xfrm>
            <a:custGeom>
              <a:avLst/>
              <a:gdLst>
                <a:gd name="connsiteX0" fmla="*/ 0 w 7122017"/>
                <a:gd name="connsiteY0" fmla="*/ 785615 h 785615"/>
                <a:gd name="connsiteX1" fmla="*/ 2150771 w 7122017"/>
                <a:gd name="connsiteY1" fmla="*/ 4 h 785615"/>
                <a:gd name="connsiteX2" fmla="*/ 4778062 w 7122017"/>
                <a:gd name="connsiteY2" fmla="*/ 772736 h 785615"/>
                <a:gd name="connsiteX3" fmla="*/ 7122017 w 7122017"/>
                <a:gd name="connsiteY3" fmla="*/ 77277 h 78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2017" h="785615">
                  <a:moveTo>
                    <a:pt x="0" y="785615"/>
                  </a:moveTo>
                  <a:cubicBezTo>
                    <a:pt x="677213" y="393882"/>
                    <a:pt x="1354427" y="2150"/>
                    <a:pt x="2150771" y="4"/>
                  </a:cubicBezTo>
                  <a:cubicBezTo>
                    <a:pt x="2947115" y="-2142"/>
                    <a:pt x="3949521" y="759857"/>
                    <a:pt x="4778062" y="772736"/>
                  </a:cubicBezTo>
                  <a:cubicBezTo>
                    <a:pt x="5606603" y="785615"/>
                    <a:pt x="6364310" y="431446"/>
                    <a:pt x="7122017" y="7727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3" name="Groep 22"/>
            <p:cNvGrpSpPr/>
            <p:nvPr/>
          </p:nvGrpSpPr>
          <p:grpSpPr>
            <a:xfrm rot="21410740">
              <a:off x="6618565" y="2074063"/>
              <a:ext cx="319634" cy="641358"/>
              <a:chOff x="1448948" y="2866602"/>
              <a:chExt cx="319634" cy="641358"/>
            </a:xfrm>
          </p:grpSpPr>
          <p:sp>
            <p:nvSpPr>
              <p:cNvPr id="60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61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65" name="Groep 64"/>
            <p:cNvGrpSpPr/>
            <p:nvPr/>
          </p:nvGrpSpPr>
          <p:grpSpPr>
            <a:xfrm rot="9768141">
              <a:off x="2404302" y="1617844"/>
              <a:ext cx="319634" cy="641358"/>
              <a:chOff x="1448948" y="2866602"/>
              <a:chExt cx="319634" cy="641358"/>
            </a:xfrm>
          </p:grpSpPr>
          <p:sp>
            <p:nvSpPr>
              <p:cNvPr id="66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67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68" name="Groep 67"/>
            <p:cNvGrpSpPr/>
            <p:nvPr/>
          </p:nvGrpSpPr>
          <p:grpSpPr>
            <a:xfrm rot="10037664">
              <a:off x="2803952" y="1502565"/>
              <a:ext cx="319634" cy="641358"/>
              <a:chOff x="1448948" y="2866602"/>
              <a:chExt cx="319634" cy="641358"/>
            </a:xfrm>
          </p:grpSpPr>
          <p:sp>
            <p:nvSpPr>
              <p:cNvPr id="6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7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71" name="Groep 70"/>
            <p:cNvGrpSpPr/>
            <p:nvPr/>
          </p:nvGrpSpPr>
          <p:grpSpPr>
            <a:xfrm rot="21389621">
              <a:off x="3241235" y="1402992"/>
              <a:ext cx="319634" cy="641358"/>
              <a:chOff x="1448948" y="2866602"/>
              <a:chExt cx="319634" cy="641358"/>
            </a:xfrm>
          </p:grpSpPr>
          <p:sp>
            <p:nvSpPr>
              <p:cNvPr id="7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7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78" name="Groep 77"/>
            <p:cNvGrpSpPr/>
            <p:nvPr/>
          </p:nvGrpSpPr>
          <p:grpSpPr>
            <a:xfrm>
              <a:off x="3662985" y="1368059"/>
              <a:ext cx="319634" cy="641358"/>
              <a:chOff x="1448948" y="2866602"/>
              <a:chExt cx="319634" cy="641358"/>
            </a:xfrm>
          </p:grpSpPr>
          <p:sp>
            <p:nvSpPr>
              <p:cNvPr id="7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8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81" name="Groep 80"/>
            <p:cNvGrpSpPr/>
            <p:nvPr/>
          </p:nvGrpSpPr>
          <p:grpSpPr>
            <a:xfrm rot="542055">
              <a:off x="4083953" y="1442289"/>
              <a:ext cx="319634" cy="641358"/>
              <a:chOff x="1448948" y="2866602"/>
              <a:chExt cx="319634" cy="641358"/>
            </a:xfrm>
          </p:grpSpPr>
          <p:sp>
            <p:nvSpPr>
              <p:cNvPr id="8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8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84" name="Groep 83"/>
            <p:cNvGrpSpPr/>
            <p:nvPr/>
          </p:nvGrpSpPr>
          <p:grpSpPr>
            <a:xfrm rot="12052329">
              <a:off x="4504532" y="1579759"/>
              <a:ext cx="319634" cy="641358"/>
              <a:chOff x="1448948" y="2866602"/>
              <a:chExt cx="319634" cy="641358"/>
            </a:xfrm>
          </p:grpSpPr>
          <p:sp>
            <p:nvSpPr>
              <p:cNvPr id="8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8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87" name="Groep 86"/>
            <p:cNvGrpSpPr/>
            <p:nvPr/>
          </p:nvGrpSpPr>
          <p:grpSpPr>
            <a:xfrm rot="12509938">
              <a:off x="4888473" y="1759215"/>
              <a:ext cx="319634" cy="641358"/>
              <a:chOff x="1448948" y="2866602"/>
              <a:chExt cx="319634" cy="641358"/>
            </a:xfrm>
          </p:grpSpPr>
          <p:sp>
            <p:nvSpPr>
              <p:cNvPr id="8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8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90" name="Groep 89"/>
            <p:cNvGrpSpPr/>
            <p:nvPr/>
          </p:nvGrpSpPr>
          <p:grpSpPr>
            <a:xfrm rot="1066802">
              <a:off x="5309921" y="1895719"/>
              <a:ext cx="319634" cy="641358"/>
              <a:chOff x="1448948" y="2866602"/>
              <a:chExt cx="319634" cy="641358"/>
            </a:xfrm>
          </p:grpSpPr>
          <p:sp>
            <p:nvSpPr>
              <p:cNvPr id="9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9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93" name="Groep 92"/>
            <p:cNvGrpSpPr/>
            <p:nvPr/>
          </p:nvGrpSpPr>
          <p:grpSpPr>
            <a:xfrm rot="545085">
              <a:off x="5768364" y="2000831"/>
              <a:ext cx="319634" cy="641358"/>
              <a:chOff x="1448948" y="2866602"/>
              <a:chExt cx="319634" cy="641358"/>
            </a:xfrm>
          </p:grpSpPr>
          <p:sp>
            <p:nvSpPr>
              <p:cNvPr id="94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  <a:solidFill>
                <a:srgbClr val="9797E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?</a:t>
                </a:r>
                <a:endParaRPr lang="en-US" b="1"/>
              </a:p>
            </p:txBody>
          </p:sp>
          <p:sp>
            <p:nvSpPr>
              <p:cNvPr id="95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  <a:solidFill>
                <a:srgbClr val="9797E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?</a:t>
                </a:r>
                <a:endParaRPr lang="en-US" b="1"/>
              </a:p>
            </p:txBody>
          </p:sp>
        </p:grpSp>
        <p:grpSp>
          <p:nvGrpSpPr>
            <p:cNvPr id="96" name="Groep 95"/>
            <p:cNvGrpSpPr/>
            <p:nvPr/>
          </p:nvGrpSpPr>
          <p:grpSpPr>
            <a:xfrm rot="10997939">
              <a:off x="6202151" y="2052401"/>
              <a:ext cx="319634" cy="641358"/>
              <a:chOff x="1448948" y="2866602"/>
              <a:chExt cx="319634" cy="641358"/>
            </a:xfrm>
          </p:grpSpPr>
          <p:sp>
            <p:nvSpPr>
              <p:cNvPr id="97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98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02" name="Groep 101"/>
            <p:cNvGrpSpPr/>
            <p:nvPr/>
          </p:nvGrpSpPr>
          <p:grpSpPr>
            <a:xfrm rot="19953432">
              <a:off x="1669313" y="1967568"/>
              <a:ext cx="319634" cy="641358"/>
              <a:chOff x="1448948" y="2866602"/>
              <a:chExt cx="319634" cy="641358"/>
            </a:xfrm>
          </p:grpSpPr>
          <p:sp>
            <p:nvSpPr>
              <p:cNvPr id="103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04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108" name="Groep 107"/>
            <p:cNvGrpSpPr/>
            <p:nvPr/>
          </p:nvGrpSpPr>
          <p:grpSpPr>
            <a:xfrm rot="10156697">
              <a:off x="7046025" y="1994276"/>
              <a:ext cx="319634" cy="641358"/>
              <a:chOff x="1448948" y="2866602"/>
              <a:chExt cx="319634" cy="641358"/>
            </a:xfrm>
          </p:grpSpPr>
          <p:sp>
            <p:nvSpPr>
              <p:cNvPr id="10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1" name="Groep 110"/>
            <p:cNvGrpSpPr/>
            <p:nvPr/>
          </p:nvGrpSpPr>
          <p:grpSpPr>
            <a:xfrm rot="20779878">
              <a:off x="7458332" y="1920879"/>
              <a:ext cx="319634" cy="641358"/>
              <a:chOff x="1448948" y="2866602"/>
              <a:chExt cx="319634" cy="641358"/>
            </a:xfrm>
          </p:grpSpPr>
          <p:sp>
            <p:nvSpPr>
              <p:cNvPr id="11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  <p:sp>
            <p:nvSpPr>
              <p:cNvPr id="11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</p:grpSp>
        <p:grpSp>
          <p:nvGrpSpPr>
            <p:cNvPr id="114" name="Groep 113"/>
            <p:cNvGrpSpPr/>
            <p:nvPr/>
          </p:nvGrpSpPr>
          <p:grpSpPr>
            <a:xfrm rot="20650072">
              <a:off x="7842328" y="1777773"/>
              <a:ext cx="319634" cy="641358"/>
              <a:chOff x="1448948" y="2866602"/>
              <a:chExt cx="319634" cy="641358"/>
            </a:xfrm>
          </p:grpSpPr>
          <p:sp>
            <p:nvSpPr>
              <p:cNvPr id="11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7" name="Groep 116"/>
            <p:cNvGrpSpPr/>
            <p:nvPr/>
          </p:nvGrpSpPr>
          <p:grpSpPr>
            <a:xfrm rot="9408622">
              <a:off x="8227345" y="1580886"/>
              <a:ext cx="319634" cy="641358"/>
              <a:chOff x="1448948" y="2866602"/>
              <a:chExt cx="319634" cy="641358"/>
            </a:xfrm>
          </p:grpSpPr>
          <p:sp>
            <p:nvSpPr>
              <p:cNvPr id="11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1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120" name="Groep 119"/>
            <p:cNvGrpSpPr/>
            <p:nvPr/>
          </p:nvGrpSpPr>
          <p:grpSpPr>
            <a:xfrm rot="9423160">
              <a:off x="2037073" y="1802944"/>
              <a:ext cx="319634" cy="641358"/>
              <a:chOff x="1448948" y="2866602"/>
              <a:chExt cx="319634" cy="641358"/>
            </a:xfrm>
          </p:grpSpPr>
          <p:sp>
            <p:nvSpPr>
              <p:cNvPr id="12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2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</p:grpSp>
      <p:sp>
        <p:nvSpPr>
          <p:cNvPr id="134" name="Tekstvak 133"/>
          <p:cNvSpPr txBox="1"/>
          <p:nvPr/>
        </p:nvSpPr>
        <p:spPr>
          <a:xfrm>
            <a:off x="246689" y="262910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2 alleles</a:t>
            </a:r>
            <a:endParaRPr lang="nl-BE"/>
          </a:p>
        </p:txBody>
      </p:sp>
      <p:sp>
        <p:nvSpPr>
          <p:cNvPr id="140" name="Vrije vorm 139"/>
          <p:cNvSpPr/>
          <p:nvPr/>
        </p:nvSpPr>
        <p:spPr>
          <a:xfrm rot="21282986">
            <a:off x="1518291" y="2313815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1" name="Groep 140"/>
          <p:cNvGrpSpPr/>
          <p:nvPr/>
        </p:nvGrpSpPr>
        <p:grpSpPr>
          <a:xfrm rot="21093726">
            <a:off x="6599828" y="2539890"/>
            <a:ext cx="319634" cy="641358"/>
            <a:chOff x="1448948" y="2866602"/>
            <a:chExt cx="319634" cy="641358"/>
          </a:xfrm>
        </p:grpSpPr>
        <p:sp>
          <p:nvSpPr>
            <p:cNvPr id="19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9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42" name="Groep 141"/>
          <p:cNvGrpSpPr/>
          <p:nvPr/>
        </p:nvGrpSpPr>
        <p:grpSpPr>
          <a:xfrm rot="9451127">
            <a:off x="2361460" y="2473680"/>
            <a:ext cx="319634" cy="641358"/>
            <a:chOff x="1448948" y="2866602"/>
            <a:chExt cx="319634" cy="641358"/>
          </a:xfrm>
        </p:grpSpPr>
        <p:sp>
          <p:nvSpPr>
            <p:cNvPr id="1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3" name="Groep 142"/>
          <p:cNvGrpSpPr/>
          <p:nvPr/>
        </p:nvGrpSpPr>
        <p:grpSpPr>
          <a:xfrm rot="9720650">
            <a:off x="2748797" y="2322089"/>
            <a:ext cx="319634" cy="641358"/>
            <a:chOff x="1448948" y="2866602"/>
            <a:chExt cx="319634" cy="641358"/>
          </a:xfrm>
        </p:grpSpPr>
        <p:sp>
          <p:nvSpPr>
            <p:cNvPr id="18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4" name="Groep 143"/>
          <p:cNvGrpSpPr/>
          <p:nvPr/>
        </p:nvGrpSpPr>
        <p:grpSpPr>
          <a:xfrm rot="21072607">
            <a:off x="3175052" y="2182672"/>
            <a:ext cx="319634" cy="641358"/>
            <a:chOff x="1448948" y="2866602"/>
            <a:chExt cx="319634" cy="641358"/>
          </a:xfrm>
        </p:grpSpPr>
        <p:sp>
          <p:nvSpPr>
            <p:cNvPr id="18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5" name="Groep 144"/>
          <p:cNvGrpSpPr/>
          <p:nvPr/>
        </p:nvGrpSpPr>
        <p:grpSpPr>
          <a:xfrm rot="21282986">
            <a:off x="3591794" y="2109051"/>
            <a:ext cx="319634" cy="641358"/>
            <a:chOff x="1448948" y="2866602"/>
            <a:chExt cx="319634" cy="641358"/>
          </a:xfrm>
        </p:grpSpPr>
        <p:sp>
          <p:nvSpPr>
            <p:cNvPr id="1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46" name="Groep 145"/>
          <p:cNvGrpSpPr/>
          <p:nvPr/>
        </p:nvGrpSpPr>
        <p:grpSpPr>
          <a:xfrm rot="225041">
            <a:off x="4017809" y="2144200"/>
            <a:ext cx="319634" cy="641358"/>
            <a:chOff x="1448948" y="2866602"/>
            <a:chExt cx="319634" cy="641358"/>
          </a:xfrm>
        </p:grpSpPr>
        <p:sp>
          <p:nvSpPr>
            <p:cNvPr id="18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7" name="Groep 146"/>
          <p:cNvGrpSpPr/>
          <p:nvPr/>
        </p:nvGrpSpPr>
        <p:grpSpPr>
          <a:xfrm rot="11735315">
            <a:off x="4449259" y="2242357"/>
            <a:ext cx="319634" cy="641358"/>
            <a:chOff x="1448948" y="2866602"/>
            <a:chExt cx="319634" cy="641358"/>
          </a:xfrm>
        </p:grpSpPr>
        <p:sp>
          <p:nvSpPr>
            <p:cNvPr id="17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7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8" name="Groep 147"/>
          <p:cNvGrpSpPr/>
          <p:nvPr/>
        </p:nvGrpSpPr>
        <p:grpSpPr>
          <a:xfrm rot="12192924">
            <a:off x="4848094" y="2385696"/>
            <a:ext cx="319634" cy="641358"/>
            <a:chOff x="1448948" y="2866602"/>
            <a:chExt cx="319634" cy="641358"/>
          </a:xfrm>
        </p:grpSpPr>
        <p:sp>
          <p:nvSpPr>
            <p:cNvPr id="17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7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49" name="Groep 148"/>
          <p:cNvGrpSpPr/>
          <p:nvPr/>
        </p:nvGrpSpPr>
        <p:grpSpPr>
          <a:xfrm rot="749788">
            <a:off x="5280322" y="2482811"/>
            <a:ext cx="319634" cy="641358"/>
            <a:chOff x="1448948" y="2866602"/>
            <a:chExt cx="319634" cy="641358"/>
          </a:xfrm>
        </p:grpSpPr>
        <p:sp>
          <p:nvSpPr>
            <p:cNvPr id="17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7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50" name="Groep 149"/>
          <p:cNvGrpSpPr/>
          <p:nvPr/>
        </p:nvGrpSpPr>
        <p:grpSpPr>
          <a:xfrm rot="228071">
            <a:off x="5746496" y="2545260"/>
            <a:ext cx="319634" cy="641358"/>
            <a:chOff x="1448948" y="2866602"/>
            <a:chExt cx="319634" cy="641358"/>
          </a:xfrm>
          <a:solidFill>
            <a:srgbClr val="9797E1"/>
          </a:solidFill>
        </p:grpSpPr>
        <p:sp>
          <p:nvSpPr>
            <p:cNvPr id="1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?</a:t>
              </a:r>
              <a:endParaRPr lang="en-US" b="1"/>
            </a:p>
          </p:txBody>
        </p:sp>
        <p:sp>
          <p:nvSpPr>
            <p:cNvPr id="1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?</a:t>
              </a:r>
              <a:endParaRPr lang="en-US" b="1"/>
            </a:p>
          </p:txBody>
        </p:sp>
      </p:grpSp>
      <p:grpSp>
        <p:nvGrpSpPr>
          <p:cNvPr id="151" name="Groep 150"/>
          <p:cNvGrpSpPr/>
          <p:nvPr/>
        </p:nvGrpSpPr>
        <p:grpSpPr>
          <a:xfrm rot="10680925">
            <a:off x="6183189" y="2556666"/>
            <a:ext cx="319634" cy="641358"/>
            <a:chOff x="1448948" y="2866602"/>
            <a:chExt cx="319634" cy="641358"/>
          </a:xfrm>
        </p:grpSpPr>
        <p:sp>
          <p:nvSpPr>
            <p:cNvPr id="17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7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52" name="Groep 151"/>
          <p:cNvGrpSpPr/>
          <p:nvPr/>
        </p:nvGrpSpPr>
        <p:grpSpPr>
          <a:xfrm rot="19636418">
            <a:off x="1661798" y="2889600"/>
            <a:ext cx="319634" cy="641358"/>
            <a:chOff x="1448948" y="2866602"/>
            <a:chExt cx="319634" cy="641358"/>
          </a:xfrm>
        </p:grpSpPr>
        <p:sp>
          <p:nvSpPr>
            <p:cNvPr id="16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6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53" name="Groep 152"/>
          <p:cNvGrpSpPr/>
          <p:nvPr/>
        </p:nvGrpSpPr>
        <p:grpSpPr>
          <a:xfrm rot="9839683">
            <a:off x="7018125" y="2421080"/>
            <a:ext cx="319634" cy="641358"/>
            <a:chOff x="1448948" y="2866602"/>
            <a:chExt cx="319634" cy="641358"/>
          </a:xfrm>
        </p:grpSpPr>
        <p:sp>
          <p:nvSpPr>
            <p:cNvPr id="1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54" name="Groep 153"/>
          <p:cNvGrpSpPr/>
          <p:nvPr/>
        </p:nvGrpSpPr>
        <p:grpSpPr>
          <a:xfrm rot="20462864">
            <a:off x="7421921" y="2310027"/>
            <a:ext cx="319634" cy="641358"/>
            <a:chOff x="1448948" y="2866602"/>
            <a:chExt cx="319634" cy="641358"/>
          </a:xfrm>
        </p:grpSpPr>
        <p:sp>
          <p:nvSpPr>
            <p:cNvPr id="16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  <p:sp>
          <p:nvSpPr>
            <p:cNvPr id="16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</p:grpSp>
      <p:grpSp>
        <p:nvGrpSpPr>
          <p:cNvPr id="155" name="Groep 154"/>
          <p:cNvGrpSpPr/>
          <p:nvPr/>
        </p:nvGrpSpPr>
        <p:grpSpPr>
          <a:xfrm rot="20333058">
            <a:off x="7791108" y="2132169"/>
            <a:ext cx="319634" cy="641358"/>
            <a:chOff x="1448948" y="2866602"/>
            <a:chExt cx="319634" cy="641358"/>
          </a:xfrm>
        </p:grpSpPr>
        <p:sp>
          <p:nvSpPr>
            <p:cNvPr id="16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6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56" name="Groep 155"/>
          <p:cNvGrpSpPr/>
          <p:nvPr/>
        </p:nvGrpSpPr>
        <p:grpSpPr>
          <a:xfrm rot="9091608">
            <a:off x="8156359" y="1900664"/>
            <a:ext cx="319634" cy="641358"/>
            <a:chOff x="1448948" y="2866602"/>
            <a:chExt cx="319634" cy="641358"/>
          </a:xfrm>
        </p:grpSpPr>
        <p:sp>
          <p:nvSpPr>
            <p:cNvPr id="1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57" name="Groep 156"/>
          <p:cNvGrpSpPr/>
          <p:nvPr/>
        </p:nvGrpSpPr>
        <p:grpSpPr>
          <a:xfrm rot="9106146">
            <a:off x="2012836" y="2691810"/>
            <a:ext cx="319634" cy="641358"/>
            <a:chOff x="1448948" y="2866602"/>
            <a:chExt cx="319634" cy="641358"/>
          </a:xfrm>
        </p:grpSpPr>
        <p:sp>
          <p:nvSpPr>
            <p:cNvPr id="15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5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cxnSp>
        <p:nvCxnSpPr>
          <p:cNvPr id="5" name="Rechte verbindingslijn 4"/>
          <p:cNvCxnSpPr/>
          <p:nvPr/>
        </p:nvCxnSpPr>
        <p:spPr>
          <a:xfrm flipH="1">
            <a:off x="5745508" y="1438746"/>
            <a:ext cx="40414" cy="28979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Rechte verbindingslijn 191"/>
          <p:cNvCxnSpPr/>
          <p:nvPr/>
        </p:nvCxnSpPr>
        <p:spPr>
          <a:xfrm>
            <a:off x="6014682" y="1516863"/>
            <a:ext cx="37326" cy="2811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/>
          <p:cNvGrpSpPr/>
          <p:nvPr/>
        </p:nvGrpSpPr>
        <p:grpSpPr>
          <a:xfrm>
            <a:off x="3432752" y="4657711"/>
            <a:ext cx="319634" cy="641358"/>
            <a:chOff x="1448948" y="2866602"/>
            <a:chExt cx="319634" cy="641358"/>
          </a:xfrm>
        </p:grpSpPr>
        <p:sp>
          <p:nvSpPr>
            <p:cNvPr id="1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99" name="Groep 198"/>
          <p:cNvGrpSpPr/>
          <p:nvPr/>
        </p:nvGrpSpPr>
        <p:grpSpPr>
          <a:xfrm>
            <a:off x="3438182" y="5412476"/>
            <a:ext cx="319634" cy="641358"/>
            <a:chOff x="1448948" y="2866602"/>
            <a:chExt cx="319634" cy="641358"/>
          </a:xfrm>
        </p:grpSpPr>
        <p:sp>
          <p:nvSpPr>
            <p:cNvPr id="20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20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205" name="Groep 204"/>
          <p:cNvGrpSpPr/>
          <p:nvPr/>
        </p:nvGrpSpPr>
        <p:grpSpPr>
          <a:xfrm>
            <a:off x="6649429" y="5514734"/>
            <a:ext cx="319634" cy="641358"/>
            <a:chOff x="1448948" y="2866602"/>
            <a:chExt cx="319634" cy="641358"/>
          </a:xfrm>
        </p:grpSpPr>
        <p:sp>
          <p:nvSpPr>
            <p:cNvPr id="20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20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208" name="Groep 207"/>
          <p:cNvGrpSpPr/>
          <p:nvPr/>
        </p:nvGrpSpPr>
        <p:grpSpPr>
          <a:xfrm>
            <a:off x="161391" y="5440024"/>
            <a:ext cx="319634" cy="641358"/>
            <a:chOff x="1448948" y="2866602"/>
            <a:chExt cx="319634" cy="641358"/>
          </a:xfrm>
        </p:grpSpPr>
        <p:sp>
          <p:nvSpPr>
            <p:cNvPr id="2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2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211" name="Groep 210"/>
          <p:cNvGrpSpPr/>
          <p:nvPr/>
        </p:nvGrpSpPr>
        <p:grpSpPr>
          <a:xfrm>
            <a:off x="6633112" y="4710887"/>
            <a:ext cx="319634" cy="641358"/>
            <a:chOff x="1448948" y="2866602"/>
            <a:chExt cx="319634" cy="641358"/>
          </a:xfrm>
        </p:grpSpPr>
        <p:sp>
          <p:nvSpPr>
            <p:cNvPr id="2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2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31" y="4836276"/>
            <a:ext cx="1849198" cy="115200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809" y="4836276"/>
            <a:ext cx="1833291" cy="1152000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2650312" y="53522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sp>
        <p:nvSpPr>
          <p:cNvPr id="214" name="Tekstvak 213"/>
          <p:cNvSpPr txBox="1"/>
          <p:nvPr/>
        </p:nvSpPr>
        <p:spPr>
          <a:xfrm>
            <a:off x="5877411" y="52795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sp>
        <p:nvSpPr>
          <p:cNvPr id="20" name="Tekstvak 19"/>
          <p:cNvSpPr txBox="1"/>
          <p:nvPr/>
        </p:nvSpPr>
        <p:spPr>
          <a:xfrm>
            <a:off x="5765565" y="3948461"/>
            <a:ext cx="2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smtClean="0"/>
              <a:t>?</a:t>
            </a:r>
            <a:endParaRPr lang="nl-BE" sz="2800" b="1"/>
          </a:p>
        </p:txBody>
      </p:sp>
    </p:spTree>
    <p:extLst>
      <p:ext uri="{BB962C8B-B14F-4D97-AF65-F5344CB8AC3E}">
        <p14:creationId xmlns:p14="http://schemas.microsoft.com/office/powerpoint/2010/main" val="50962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5836" y="21978"/>
            <a:ext cx="7508164" cy="617414"/>
          </a:xfrm>
        </p:spPr>
        <p:txBody>
          <a:bodyPr>
            <a:normAutofit fontScale="90000"/>
          </a:bodyPr>
          <a:lstStyle/>
          <a:p>
            <a:r>
              <a:rPr lang="nl-BE" smtClean="0"/>
              <a:t>Sequence Alignment &amp; Mapping</a:t>
            </a:r>
            <a:endParaRPr lang="nl-BE"/>
          </a:p>
        </p:txBody>
      </p:sp>
      <p:sp>
        <p:nvSpPr>
          <p:cNvPr id="44" name="TextBox 125"/>
          <p:cNvSpPr txBox="1"/>
          <p:nvPr/>
        </p:nvSpPr>
        <p:spPr>
          <a:xfrm>
            <a:off x="4046484" y="2873511"/>
            <a:ext cx="184730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endParaRPr lang="nl-BE" sz="2400" b="1"/>
          </a:p>
        </p:txBody>
      </p:sp>
      <p:grpSp>
        <p:nvGrpSpPr>
          <p:cNvPr id="10" name="Groep 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6" name="Rechte verbindingslijn 5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40" name="Stroomdiagram: Document 39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41" name="Stroomdiagram: Document 40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42" name="Stroomdiagram: Document 41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3" name="Afbeelding 2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sp>
        <p:nvSpPr>
          <p:cNvPr id="9" name="Tekstvak 8"/>
          <p:cNvSpPr txBox="1"/>
          <p:nvPr/>
        </p:nvSpPr>
        <p:spPr>
          <a:xfrm>
            <a:off x="1803550" y="3062729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smtClean="0"/>
              <a:t>Task: </a:t>
            </a:r>
          </a:p>
          <a:p>
            <a:r>
              <a:rPr lang="nl-BE" sz="2400" smtClean="0"/>
              <a:t>look up read in reference sequence ….</a:t>
            </a:r>
          </a:p>
          <a:p>
            <a:r>
              <a:rPr lang="nl-BE" sz="2400" smtClean="0"/>
              <a:t>… allowing mismatches</a:t>
            </a:r>
          </a:p>
        </p:txBody>
      </p:sp>
    </p:spTree>
    <p:extLst>
      <p:ext uri="{BB962C8B-B14F-4D97-AF65-F5344CB8AC3E}">
        <p14:creationId xmlns:p14="http://schemas.microsoft.com/office/powerpoint/2010/main" val="419573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4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grpSp>
        <p:nvGrpSpPr>
          <p:cNvPr id="21" name="Groep 20"/>
          <p:cNvGrpSpPr/>
          <p:nvPr/>
        </p:nvGrpSpPr>
        <p:grpSpPr>
          <a:xfrm rot="10800000"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7" name="Groep 6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25" name="Afbeelding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24" name="Afbeelding 1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27" name="Rechte verbindingslijn 126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Rechte verbindingslijn 127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sp>
        <p:nvSpPr>
          <p:cNvPr id="136" name="Tekstvak 13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</a:t>
            </a:r>
            <a:endParaRPr lang="nl-BE"/>
          </a:p>
        </p:txBody>
      </p:sp>
      <p:grpSp>
        <p:nvGrpSpPr>
          <p:cNvPr id="137" name="Groep 13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38" name="Rechthoek 13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A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39" name="Rechthoek 13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40" name="Groep 13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41" name="Rechthoek 14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A C A T G C A T C T</a:t>
              </a:r>
            </a:p>
          </p:txBody>
        </p:sp>
        <p:sp>
          <p:nvSpPr>
            <p:cNvPr id="142" name="Rechthoek 14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 A G A T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 smtClean="0">
                  <a:solidFill>
                    <a:srgbClr val="193C6A"/>
                  </a:solidFill>
                </a:rPr>
                <a:t>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46" name="Groep 145"/>
          <p:cNvGrpSpPr/>
          <p:nvPr/>
        </p:nvGrpSpPr>
        <p:grpSpPr>
          <a:xfrm>
            <a:off x="1992876" y="4448699"/>
            <a:ext cx="1139326" cy="765343"/>
            <a:chOff x="3211523" y="4893826"/>
            <a:chExt cx="1139326" cy="765343"/>
          </a:xfrm>
        </p:grpSpPr>
        <p:sp>
          <p:nvSpPr>
            <p:cNvPr id="46" name="Rechthoek 45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A C</a:t>
              </a:r>
            </a:p>
          </p:txBody>
        </p:sp>
        <p:sp>
          <p:nvSpPr>
            <p:cNvPr id="144" name="Rechthoek 143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45" name="Gelijkbenige driehoek 144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7" name="Groep 146"/>
          <p:cNvGrpSpPr/>
          <p:nvPr/>
        </p:nvGrpSpPr>
        <p:grpSpPr>
          <a:xfrm>
            <a:off x="7767970" y="4448699"/>
            <a:ext cx="1145045" cy="753311"/>
            <a:chOff x="3200911" y="4893826"/>
            <a:chExt cx="1145045" cy="753311"/>
          </a:xfrm>
        </p:grpSpPr>
        <p:sp>
          <p:nvSpPr>
            <p:cNvPr id="148" name="Rechthoek 14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49" name="Rechthoek 14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50" name="Gelijkbenige driehoek 14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Read2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2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A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70" name="Groep 16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71" name="Rechthoek 17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A C A T G C A T C T</a:t>
              </a:r>
            </a:p>
          </p:txBody>
        </p:sp>
        <p:sp>
          <p:nvSpPr>
            <p:cNvPr id="172" name="Rechthoek 17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 A G A T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 smtClean="0">
                  <a:solidFill>
                    <a:srgbClr val="193C6A"/>
                  </a:solidFill>
                </a:rPr>
                <a:t>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692907" y="5952590"/>
            <a:ext cx="1139326" cy="765343"/>
            <a:chOff x="3211523" y="4893826"/>
            <a:chExt cx="1139326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A C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7" name="Groep 176"/>
          <p:cNvGrpSpPr/>
          <p:nvPr/>
        </p:nvGrpSpPr>
        <p:grpSpPr>
          <a:xfrm rot="10800000">
            <a:off x="5188243" y="5969089"/>
            <a:ext cx="1145045" cy="753311"/>
            <a:chOff x="3200911" y="4893826"/>
            <a:chExt cx="1145045" cy="753311"/>
          </a:xfrm>
        </p:grpSpPr>
        <p:sp>
          <p:nvSpPr>
            <p:cNvPr id="178" name="Rechthoek 17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1" name="Tekstvak 180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Read2</a:t>
            </a:r>
            <a:endParaRPr lang="nl-BE"/>
          </a:p>
        </p:txBody>
      </p:sp>
      <p:sp>
        <p:nvSpPr>
          <p:cNvPr id="182" name="Tekstvak 181"/>
          <p:cNvSpPr txBox="1"/>
          <p:nvPr/>
        </p:nvSpPr>
        <p:spPr>
          <a:xfrm>
            <a:off x="901050" y="5541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183" name="Groep 182"/>
          <p:cNvGrpSpPr/>
          <p:nvPr/>
        </p:nvGrpSpPr>
        <p:grpSpPr>
          <a:xfrm>
            <a:off x="2714001" y="5339540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</p:spTree>
    <p:extLst>
      <p:ext uri="{BB962C8B-B14F-4D97-AF65-F5344CB8AC3E}">
        <p14:creationId xmlns:p14="http://schemas.microsoft.com/office/powerpoint/2010/main" val="38678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&amp; </a:t>
            </a:r>
            <a:r>
              <a:rPr lang="nl-BE"/>
              <a:t>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kstvak 131"/>
          <p:cNvSpPr txBox="1"/>
          <p:nvPr/>
        </p:nvSpPr>
        <p:spPr>
          <a:xfrm>
            <a:off x="901050" y="5541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714001" y="5339540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A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70" name="Groep 16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71" name="Rechthoek 17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A C A T G C A T C T</a:t>
              </a:r>
            </a:p>
          </p:txBody>
        </p:sp>
        <p:sp>
          <p:nvSpPr>
            <p:cNvPr id="172" name="Rechthoek 17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 A G A T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 smtClean="0">
                  <a:solidFill>
                    <a:srgbClr val="193C6A"/>
                  </a:solidFill>
                </a:rPr>
                <a:t>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643105" y="5965267"/>
            <a:ext cx="1139326" cy="765343"/>
            <a:chOff x="3211523" y="4893826"/>
            <a:chExt cx="1139326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A C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7" name="Groep 176"/>
          <p:cNvGrpSpPr/>
          <p:nvPr/>
        </p:nvGrpSpPr>
        <p:grpSpPr>
          <a:xfrm rot="10800000">
            <a:off x="5093232" y="5965268"/>
            <a:ext cx="1145045" cy="753311"/>
            <a:chOff x="3200911" y="4893826"/>
            <a:chExt cx="1145045" cy="753311"/>
          </a:xfrm>
        </p:grpSpPr>
        <p:sp>
          <p:nvSpPr>
            <p:cNvPr id="178" name="Rechthoek 17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1" name="Tekstvak 180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Read2</a:t>
            </a:r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4126905" y="4480764"/>
            <a:ext cx="3079689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Read1 chrN Forward 3</a:t>
            </a:r>
          </a:p>
          <a:p>
            <a:r>
              <a:rPr lang="nl-BE" smtClean="0">
                <a:latin typeface="Courier" pitchFamily="49" charset="0"/>
              </a:rPr>
              <a:t>Read2 chrN Reverse 11</a:t>
            </a:r>
            <a:endParaRPr lang="nl-BE">
              <a:latin typeface="Courier" pitchFamily="49" charset="0"/>
            </a:endParaRPr>
          </a:p>
        </p:txBody>
      </p:sp>
      <p:sp>
        <p:nvSpPr>
          <p:cNvPr id="125" name="Tekstvak 124"/>
          <p:cNvSpPr txBox="1"/>
          <p:nvPr/>
        </p:nvSpPr>
        <p:spPr>
          <a:xfrm>
            <a:off x="901050" y="464416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Bam-like minimal description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49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Read3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603817" y="3679917"/>
            <a:ext cx="1186196" cy="752676"/>
            <a:chOff x="3159760" y="4893826"/>
            <a:chExt cx="1186196" cy="752676"/>
          </a:xfrm>
        </p:grpSpPr>
        <p:sp>
          <p:nvSpPr>
            <p:cNvPr id="178" name="Rechthoek 177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11105</TotalTime>
  <Words>2678</Words>
  <Application>Microsoft Office PowerPoint</Application>
  <PresentationFormat>Diavoorstelling (4:3)</PresentationFormat>
  <Paragraphs>1205</Paragraphs>
  <Slides>22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</vt:lpstr>
      <vt:lpstr>Clarity</vt:lpstr>
      <vt:lpstr>Introduction to Next Generation Sequencing </vt:lpstr>
      <vt:lpstr>Overview</vt:lpstr>
      <vt:lpstr>Sequence Alignment &amp; Mapping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… allowing mismatches</vt:lpstr>
      <vt:lpstr>Sequence Alignment &amp; Mapping … allowing mismatches</vt:lpstr>
      <vt:lpstr>Sequence Alignment &amp; Mapping … allowing mismatches</vt:lpstr>
      <vt:lpstr>PowerPoint-presentatie</vt:lpstr>
      <vt:lpstr>Sequence Alignment &amp; Mapping SAM - BAM</vt:lpstr>
      <vt:lpstr>Overview</vt:lpstr>
      <vt:lpstr>Genotype of genomic location</vt:lpstr>
    </vt:vector>
  </TitlesOfParts>
  <Company>UZL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uncertainty in genotyping</dc:title>
  <dc:creator>Luc Dehaspe</dc:creator>
  <cp:lastModifiedBy>Luc Dehaspe</cp:lastModifiedBy>
  <cp:revision>296</cp:revision>
  <cp:lastPrinted>2017-03-30T14:58:19Z</cp:lastPrinted>
  <dcterms:created xsi:type="dcterms:W3CDTF">2013-09-11T14:58:58Z</dcterms:created>
  <dcterms:modified xsi:type="dcterms:W3CDTF">2017-03-31T15:29:04Z</dcterms:modified>
</cp:coreProperties>
</file>